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tags/tag10.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11.xml" ContentType="application/vnd.openxmlformats-officedocument.presentationml.tags+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ags/tag12.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ags/tag27.xml" ContentType="application/vnd.openxmlformats-officedocument.presentationml.tags+xml"/>
  <Override PartName="/ppt/tags/tag28.xml" ContentType="application/vnd.openxmlformats-officedocument.presentationml.tags+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drawings/drawing4.xml" ContentType="application/vnd.openxmlformats-officedocument.drawingml.chartshapes+xml"/>
  <Override PartName="/ppt/tags/tag31.xml" ContentType="application/vnd.openxmlformats-officedocument.presentationml.tags+xml"/>
  <Override PartName="/ppt/tags/tag32.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drawings/drawing5.xml" ContentType="application/vnd.openxmlformats-officedocument.drawingml.chartshapes+xml"/>
  <Override PartName="/ppt/charts/chart14.xml" ContentType="application/vnd.openxmlformats-officedocument.drawingml.chart+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8.xml" ContentType="application/vnd.openxmlformats-officedocument.presentationml.notesSlide+xml"/>
  <Override PartName="/ppt/charts/chart15.xml" ContentType="application/vnd.openxmlformats-officedocument.drawingml.chart+xml"/>
  <Override PartName="/ppt/tags/tag37.xml" ContentType="application/vnd.openxmlformats-officedocument.presentationml.tags+xml"/>
  <Override PartName="/ppt/tags/tag38.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drawings/drawing6.xml" ContentType="application/vnd.openxmlformats-officedocument.drawingml.chartshapes+xml"/>
  <Override PartName="/ppt/tags/tag39.xml" ContentType="application/vnd.openxmlformats-officedocument.presentationml.tags+xml"/>
  <Override PartName="/ppt/tags/tag40.xml" ContentType="application/vnd.openxmlformats-officedocument.presentationml.tags+xml"/>
  <Override PartName="/ppt/notesSlides/notesSlide20.xml" ContentType="application/vnd.openxmlformats-officedocument.presentationml.notesSlide+xml"/>
  <Override PartName="/ppt/charts/chart17.xml" ContentType="application/vnd.openxmlformats-officedocument.drawingml.chart+xml"/>
  <Override PartName="/ppt/charts/style9.xml" ContentType="application/vnd.ms-office.chartstyle+xml"/>
  <Override PartName="/ppt/charts/colors9.xml" ContentType="application/vnd.ms-office.chartcolorstyle+xml"/>
  <Override PartName="/ppt/tags/tag41.xml" ContentType="application/vnd.openxmlformats-officedocument.presentationml.tags+xml"/>
  <Override PartName="/ppt/tags/tag42.xml" ContentType="application/vnd.openxmlformats-officedocument.presentationml.tags+xml"/>
  <Override PartName="/ppt/notesSlides/notesSlide21.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tags/tag43.xml" ContentType="application/vnd.openxmlformats-officedocument.presentationml.tags+xml"/>
  <Override PartName="/ppt/notesSlides/notesSlide22.xml" ContentType="application/vnd.openxmlformats-officedocument.presentationml.notesSlide+xml"/>
  <Override PartName="/ppt/charts/chart20.xml" ContentType="application/vnd.openxmlformats-officedocument.drawingml.chart+xml"/>
  <Override PartName="/ppt/charts/chart21.xml" ContentType="application/vnd.openxmlformats-officedocument.drawingml.chart+xml"/>
  <Override PartName="/ppt/drawings/drawing7.xml" ContentType="application/vnd.openxmlformats-officedocument.drawingml.chartshapes+xml"/>
  <Override PartName="/ppt/tags/tag44.xml" ContentType="application/vnd.openxmlformats-officedocument.presentationml.tags+xml"/>
  <Override PartName="/ppt/tags/tag45.xml" ContentType="application/vnd.openxmlformats-officedocument.presentationml.tags+xml"/>
  <Override PartName="/ppt/notesSlides/notesSlide23.xml" ContentType="application/vnd.openxmlformats-officedocument.presentationml.notesSlide+xml"/>
  <Override PartName="/ppt/charts/chart22.xml" ContentType="application/vnd.openxmlformats-officedocument.drawingml.chart+xml"/>
  <Override PartName="/ppt/charts/chart23.xml" ContentType="application/vnd.openxmlformats-officedocument.drawingml.chart+xml"/>
  <Override PartName="/ppt/tags/tag46.xml" ContentType="application/vnd.openxmlformats-officedocument.presentationml.tags+xml"/>
  <Override PartName="/ppt/notesSlides/notesSlide24.xml" ContentType="application/vnd.openxmlformats-officedocument.presentationml.notesSlide+xml"/>
  <Override PartName="/ppt/charts/chart24.xml" ContentType="application/vnd.openxmlformats-officedocument.drawingml.chart+xml"/>
  <Override PartName="/ppt/charts/chart25.xml" ContentType="application/vnd.openxmlformats-officedocument.drawingml.chart+xml"/>
  <Override PartName="/ppt/tags/tag47.xml" ContentType="application/vnd.openxmlformats-officedocument.presentationml.tags+xml"/>
  <Override PartName="/ppt/tags/tag48.xml" ContentType="application/vnd.openxmlformats-officedocument.presentationml.tags+xml"/>
  <Override PartName="/ppt/notesSlides/notesSlide25.xml" ContentType="application/vnd.openxmlformats-officedocument.presentationml.notesSlide+xml"/>
  <Override PartName="/ppt/charts/chart26.xml" ContentType="application/vnd.openxmlformats-officedocument.drawingml.chart+xml"/>
  <Override PartName="/ppt/charts/chart27.xml" ContentType="application/vnd.openxmlformats-officedocument.drawingml.chart+xml"/>
  <Override PartName="/ppt/tags/tag49.xml" ContentType="application/vnd.openxmlformats-officedocument.presentationml.tags+xml"/>
  <Override PartName="/ppt/tags/tag50.xml" ContentType="application/vnd.openxmlformats-officedocument.presentationml.tags+xml"/>
  <Override PartName="/ppt/notesSlides/notesSlide26.xml" ContentType="application/vnd.openxmlformats-officedocument.presentationml.notesSlide+xml"/>
  <Override PartName="/ppt/charts/chart28.xml" ContentType="application/vnd.openxmlformats-officedocument.drawingml.chart+xml"/>
  <Override PartName="/ppt/charts/chart29.xml" ContentType="application/vnd.openxmlformats-officedocument.drawingml.chart+xml"/>
  <Override PartName="/ppt/tags/tag51.xml" ContentType="application/vnd.openxmlformats-officedocument.presentationml.tags+xml"/>
  <Override PartName="/ppt/tags/tag52.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ags/tag53.xml" ContentType="application/vnd.openxmlformats-officedocument.presentationml.tags+xml"/>
  <Override PartName="/ppt/tags/tag54.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tags/tag55.xml" ContentType="application/vnd.openxmlformats-officedocument.presentationml.tags+xml"/>
  <Override PartName="/ppt/tags/tag56.xml" ContentType="application/vnd.openxmlformats-officedocument.presentationml.tags+xml"/>
  <Override PartName="/ppt/notesSlides/notesSlide29.xml" ContentType="application/vnd.openxmlformats-officedocument.presentationml.notesSlide+xml"/>
  <Override PartName="/ppt/charts/chart32.xml" ContentType="application/vnd.openxmlformats-officedocument.drawingml.chart+xml"/>
  <Override PartName="/ppt/charts/style10.xml" ContentType="application/vnd.ms-office.chartstyle+xml"/>
  <Override PartName="/ppt/charts/colors10.xml" ContentType="application/vnd.ms-office.chartcolorstyle+xml"/>
  <Override PartName="/ppt/tags/tag57.xml" ContentType="application/vnd.openxmlformats-officedocument.presentationml.tags+xml"/>
  <Override PartName="/ppt/tags/tag58.xml" ContentType="application/vnd.openxmlformats-officedocument.presentationml.tags+xml"/>
  <Override PartName="/ppt/notesSlides/notesSlide30.xml" ContentType="application/vnd.openxmlformats-officedocument.presentationml.notesSlide+xml"/>
  <Override PartName="/ppt/charts/chart33.xml" ContentType="application/vnd.openxmlformats-officedocument.drawingml.chart+xml"/>
  <Override PartName="/ppt/tags/tag59.xml" ContentType="application/vnd.openxmlformats-officedocument.presentationml.tags+xml"/>
  <Override PartName="/ppt/charts/chart34.xml" ContentType="application/vnd.openxmlformats-officedocument.drawingml.chart+xml"/>
  <Override PartName="/ppt/charts/chart35.xml" ContentType="application/vnd.openxmlformats-officedocument.drawingml.chart+xml"/>
  <Override PartName="/ppt/tags/tag60.xml" ContentType="application/vnd.openxmlformats-officedocument.presentationml.tags+xml"/>
  <Override PartName="/ppt/tags/tag61.xml" ContentType="application/vnd.openxmlformats-officedocument.presentationml.tags+xml"/>
  <Override PartName="/ppt/notesSlides/notesSlide31.xml" ContentType="application/vnd.openxmlformats-officedocument.presentationml.notesSlide+xml"/>
  <Override PartName="/ppt/charts/chart36.xml" ContentType="application/vnd.openxmlformats-officedocument.drawingml.chart+xml"/>
  <Override PartName="/ppt/charts/style11.xml" ContentType="application/vnd.ms-office.chartstyle+xml"/>
  <Override PartName="/ppt/charts/colors11.xml" ContentType="application/vnd.ms-office.chartcolorstyle+xml"/>
  <Override PartName="/ppt/tags/tag62.xml" ContentType="application/vnd.openxmlformats-officedocument.presentationml.tags+xml"/>
  <Override PartName="/ppt/tags/tag63.xml" ContentType="application/vnd.openxmlformats-officedocument.presentationml.tags+xml"/>
  <Override PartName="/ppt/charts/chart37.xml" ContentType="application/vnd.openxmlformats-officedocument.drawingml.chart+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charts/chart38.xml" ContentType="application/vnd.openxmlformats-officedocument.drawingml.chart+xml"/>
  <Override PartName="/ppt/tags/tag67.xml" ContentType="application/vnd.openxmlformats-officedocument.presentationml.tags+xml"/>
  <Override PartName="/ppt/charts/chart39.xml" ContentType="application/vnd.openxmlformats-officedocument.drawingml.chart+xml"/>
  <Override PartName="/ppt/charts/style12.xml" ContentType="application/vnd.ms-office.chartstyle+xml"/>
  <Override PartName="/ppt/charts/colors12.xml" ContentType="application/vnd.ms-office.chartcolorstyle+xml"/>
  <Override PartName="/ppt/tags/tag68.xml" ContentType="application/vnd.openxmlformats-officedocument.presentationml.tags+xml"/>
  <Override PartName="/ppt/tags/tag69.xml" ContentType="application/vnd.openxmlformats-officedocument.presentationml.tags+xml"/>
  <Override PartName="/ppt/notesSlides/notesSlide32.xml" ContentType="application/vnd.openxmlformats-officedocument.presentationml.notesSlide+xml"/>
  <Override PartName="/ppt/charts/chart40.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8.xml" ContentType="application/vnd.openxmlformats-officedocument.drawingml.chartshapes+xml"/>
  <Override PartName="/ppt/tags/tag70.xml" ContentType="application/vnd.openxmlformats-officedocument.presentationml.tags+xml"/>
  <Override PartName="/ppt/tags/tag71.xml" ContentType="application/vnd.openxmlformats-officedocument.presentationml.tags+xml"/>
  <Override PartName="/ppt/notesSlides/notesSlide33.xml" ContentType="application/vnd.openxmlformats-officedocument.presentationml.notesSlide+xml"/>
  <Override PartName="/ppt/charts/chart41.xml" ContentType="application/vnd.openxmlformats-officedocument.drawingml.chart+xml"/>
  <Override PartName="/ppt/tags/tag7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3.xml" ContentType="application/vnd.openxmlformats-officedocument.presentationml.tags+xml"/>
  <Override PartName="/ppt/notesSlides/notesSlide34.xml" ContentType="application/vnd.openxmlformats-officedocument.presentationml.notesSlide+xml"/>
  <Override PartName="/ppt/charts/chart42.xml" ContentType="application/vnd.openxmlformats-officedocument.drawingml.chart+xml"/>
  <Override PartName="/ppt/charts/chart43.xml" ContentType="application/vnd.openxmlformats-officedocument.drawingml.chart+xml"/>
  <Override PartName="/ppt/tags/tag74.xml" ContentType="application/vnd.openxmlformats-officedocument.presentationml.tags+xml"/>
  <Override PartName="/ppt/charts/chart44.xml" ContentType="application/vnd.openxmlformats-officedocument.drawingml.chart+xml"/>
  <Override PartName="/ppt/charts/style14.xml" ContentType="application/vnd.ms-office.chartstyle+xml"/>
  <Override PartName="/ppt/charts/colors14.xml" ContentType="application/vnd.ms-office.chartcolorstyle+xml"/>
  <Override PartName="/ppt/tags/tag75.xml" ContentType="application/vnd.openxmlformats-officedocument.presentationml.tags+xml"/>
  <Override PartName="/ppt/tags/tag76.xml" ContentType="application/vnd.openxmlformats-officedocument.presentationml.tags+xml"/>
  <Override PartName="/ppt/notesSlides/notesSlide35.xml" ContentType="application/vnd.openxmlformats-officedocument.presentationml.notesSlide+xml"/>
  <Override PartName="/ppt/charts/chart45.xml" ContentType="application/vnd.openxmlformats-officedocument.drawingml.chart+xml"/>
  <Override PartName="/ppt/drawings/drawing9.xml" ContentType="application/vnd.openxmlformats-officedocument.drawingml.chartshapes+xml"/>
  <Override PartName="/ppt/tags/tag77.xml" ContentType="application/vnd.openxmlformats-officedocument.presentationml.tags+xml"/>
  <Override PartName="/ppt/notesSlides/notesSlide36.xml" ContentType="application/vnd.openxmlformats-officedocument.presentationml.notesSlide+xml"/>
  <Override PartName="/ppt/charts/chart46.xml" ContentType="application/vnd.openxmlformats-officedocument.drawingml.chart+xml"/>
  <Override PartName="/ppt/charts/style15.xml" ContentType="application/vnd.ms-office.chartstyle+xml"/>
  <Override PartName="/ppt/charts/colors15.xml" ContentType="application/vnd.ms-office.chartcolorstyle+xml"/>
  <Override PartName="/ppt/tags/tag78.xml" ContentType="application/vnd.openxmlformats-officedocument.presentationml.tags+xml"/>
  <Override PartName="/ppt/tags/tag79.xml" ContentType="application/vnd.openxmlformats-officedocument.presentationml.tags+xml"/>
  <Override PartName="/ppt/notesSlides/notesSlide37.xml" ContentType="application/vnd.openxmlformats-officedocument.presentationml.notesSlide+xml"/>
  <Override PartName="/ppt/charts/chart47.xml" ContentType="application/vnd.openxmlformats-officedocument.drawingml.chart+xml"/>
  <Override PartName="/ppt/charts/chart48.xml" ContentType="application/vnd.openxmlformats-officedocument.drawingml.chart+xml"/>
  <Override PartName="/ppt/charts/style16.xml" ContentType="application/vnd.ms-office.chartstyle+xml"/>
  <Override PartName="/ppt/charts/colors16.xml" ContentType="application/vnd.ms-office.chartcolorstyle+xml"/>
  <Override PartName="/ppt/tags/tag80.xml" ContentType="application/vnd.openxmlformats-officedocument.presentationml.tags+xml"/>
  <Override PartName="/ppt/tags/tag81.xml" ContentType="application/vnd.openxmlformats-officedocument.presentationml.tags+xml"/>
  <Override PartName="/ppt/notesSlides/notesSlide38.xml" ContentType="application/vnd.openxmlformats-officedocument.presentationml.notesSlide+xml"/>
  <Override PartName="/ppt/charts/chart49.xml" ContentType="application/vnd.openxmlformats-officedocument.drawingml.chart+xml"/>
  <Override PartName="/ppt/tags/tag8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53"/>
  </p:notesMasterIdLst>
  <p:sldIdLst>
    <p:sldId id="728" r:id="rId2"/>
    <p:sldId id="661" r:id="rId3"/>
    <p:sldId id="663" r:id="rId4"/>
    <p:sldId id="825" r:id="rId5"/>
    <p:sldId id="667" r:id="rId6"/>
    <p:sldId id="810" r:id="rId7"/>
    <p:sldId id="947" r:id="rId8"/>
    <p:sldId id="748" r:id="rId9"/>
    <p:sldId id="739" r:id="rId10"/>
    <p:sldId id="720" r:id="rId11"/>
    <p:sldId id="813" r:id="rId12"/>
    <p:sldId id="955" r:id="rId13"/>
    <p:sldId id="956" r:id="rId14"/>
    <p:sldId id="958" r:id="rId15"/>
    <p:sldId id="811" r:id="rId16"/>
    <p:sldId id="796" r:id="rId17"/>
    <p:sldId id="797" r:id="rId18"/>
    <p:sldId id="817" r:id="rId19"/>
    <p:sldId id="818" r:id="rId20"/>
    <p:sldId id="679" r:id="rId21"/>
    <p:sldId id="826" r:id="rId22"/>
    <p:sldId id="756" r:id="rId23"/>
    <p:sldId id="799" r:id="rId24"/>
    <p:sldId id="800" r:id="rId25"/>
    <p:sldId id="820" r:id="rId26"/>
    <p:sldId id="686" r:id="rId27"/>
    <p:sldId id="731" r:id="rId28"/>
    <p:sldId id="841" r:id="rId29"/>
    <p:sldId id="693" r:id="rId30"/>
    <p:sldId id="697" r:id="rId31"/>
    <p:sldId id="830" r:id="rId32"/>
    <p:sldId id="808" r:id="rId33"/>
    <p:sldId id="829" r:id="rId34"/>
    <p:sldId id="809" r:id="rId35"/>
    <p:sldId id="948" r:id="rId36"/>
    <p:sldId id="957" r:id="rId37"/>
    <p:sldId id="831" r:id="rId38"/>
    <p:sldId id="824" r:id="rId39"/>
    <p:sldId id="827" r:id="rId40"/>
    <p:sldId id="718" r:id="rId41"/>
    <p:sldId id="946" r:id="rId42"/>
    <p:sldId id="812" r:id="rId43"/>
    <p:sldId id="823" r:id="rId44"/>
    <p:sldId id="840" r:id="rId45"/>
    <p:sldId id="836" r:id="rId46"/>
    <p:sldId id="839" r:id="rId47"/>
    <p:sldId id="806" r:id="rId48"/>
    <p:sldId id="828" r:id="rId49"/>
    <p:sldId id="754" r:id="rId50"/>
    <p:sldId id="819" r:id="rId51"/>
    <p:sldId id="443" r:id="rId52"/>
  </p:sldIdLst>
  <p:sldSz cx="12192000" cy="6858000"/>
  <p:notesSz cx="6669088" cy="9926638"/>
  <p:custDataLst>
    <p:tags r:id="rId54"/>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0" userDrawn="1">
          <p15:clr>
            <a:srgbClr val="A4A3A4"/>
          </p15:clr>
        </p15:guide>
        <p15:guide id="2" pos="1300" userDrawn="1">
          <p15:clr>
            <a:srgbClr val="A4A3A4"/>
          </p15:clr>
        </p15:guide>
        <p15:guide id="3" orient="horz" pos="1389" userDrawn="1">
          <p15:clr>
            <a:srgbClr val="A4A3A4"/>
          </p15:clr>
        </p15:guide>
        <p15:guide id="4" orient="horz" pos="12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AAAA"/>
    <a:srgbClr val="666666"/>
    <a:srgbClr val="CCCCCC"/>
    <a:srgbClr val="C0C0C0"/>
    <a:srgbClr val="BE9528"/>
    <a:srgbClr val="969696"/>
    <a:srgbClr val="EAEAEA"/>
    <a:srgbClr val="4D4D4D"/>
    <a:srgbClr val="333333"/>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1" autoAdjust="0"/>
    <p:restoredTop sz="91411" autoAdjust="0"/>
  </p:normalViewPr>
  <p:slideViewPr>
    <p:cSldViewPr snapToObjects="1" showGuides="1">
      <p:cViewPr varScale="1">
        <p:scale>
          <a:sx n="73" d="100"/>
          <a:sy n="73" d="100"/>
        </p:scale>
        <p:origin x="1061" y="67"/>
      </p:cViewPr>
      <p:guideLst>
        <p:guide orient="horz" pos="3430"/>
        <p:guide pos="1300"/>
        <p:guide orient="horz" pos="1389"/>
        <p:guide orient="horz" pos="1253"/>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 Id="rId2" Type="http://schemas.microsoft.com/office/2011/relationships/chartColorStyle" Target="colors9.xml"/><Relationship Id="rId1" Type="http://schemas.microsoft.com/office/2011/relationships/chartStyle" Target="style9.xml"/></Relationships>
</file>

<file path=ppt/charts/_rels/chart1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vci-daten1\sfvbs\sfvbs\Bereich%20Volkswirtschaft\04%20eigene%20Umfragen\Konjunktur_Corona_Umfragen\14%20Umfrage%20Juni%202024\Ergebnisse%20Gesamt.xls"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1.xml"/><Relationship Id="rId1" Type="http://schemas.microsoft.com/office/2011/relationships/chartStyle" Target="style1.xml"/></Relationships>
</file>

<file path=ppt/charts/_rels/chart3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3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10.xml"/><Relationship Id="rId1" Type="http://schemas.microsoft.com/office/2011/relationships/chartStyle" Target="style10.xml"/></Relationships>
</file>

<file path=ppt/charts/_rels/chart3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3%20Patente\Patentstatistiksic.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3%20Patente\Patentstatistiksic.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3%20Patente\Patentstatistiksic.xlsx" TargetMode="External"/></Relationships>
</file>

<file path=ppt/charts/_rels/chart3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11.xml"/><Relationship Id="rId1" Type="http://schemas.microsoft.com/office/2011/relationships/chartStyle" Target="style11.xm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Venture%20Capital\Venture%20Capital%20Vergleich%20ZEW.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5%20Rankings\Internationales%20Ranking%20WEF_Telekom_2018.xlsx" TargetMode="External"/></Relationships>
</file>

<file path=ppt/charts/_rels/chart39.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12.xml"/><Relationship Id="rId1" Type="http://schemas.microsoft.com/office/2011/relationships/chartStyle" Target="style12.xm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4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8.xml"/></Relationships>
</file>

<file path=ppt/charts/_rels/chart4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4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43.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FuE,%20Innovation%20und%20Bildung\Finanzierung\FuE%20durchf&#252;hrende_finanzierende%20Sektoren.xls" TargetMode="External"/></Relationships>
</file>

<file path=ppt/charts/_rels/chart44.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FuE,%20Innovation%20und%20Bildung\Finanzierung\BERD%20nach%20Finanzierung%20international.xlsx" TargetMode="External"/><Relationship Id="rId2" Type="http://schemas.microsoft.com/office/2011/relationships/chartColorStyle" Target="colors14.xml"/><Relationship Id="rId1" Type="http://schemas.microsoft.com/office/2011/relationships/chartStyle" Target="style14.xml"/></Relationships>
</file>

<file path=ppt/charts/_rels/chart45.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4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2%20Bildung\Bildungsstatistik.xlsx" TargetMode="External"/><Relationship Id="rId2" Type="http://schemas.microsoft.com/office/2011/relationships/chartColorStyle" Target="colors15.xml"/><Relationship Id="rId1" Type="http://schemas.microsoft.com/office/2011/relationships/chartStyle" Target="style15.xml"/></Relationships>
</file>

<file path=ppt/charts/_rels/chart4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4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2%20Bildung\Bildungsstatistik.xlsx" TargetMode="External"/><Relationship Id="rId2" Type="http://schemas.microsoft.com/office/2011/relationships/chartColorStyle" Target="colors16.xml"/><Relationship Id="rId1" Type="http://schemas.microsoft.com/office/2011/relationships/chartStyle" Target="style16.xml"/></Relationships>
</file>

<file path=ppt/charts/_rels/chart4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Chemie'!$A$9</c:f>
              <c:strCache>
                <c:ptCount val="1"/>
                <c:pt idx="0">
                  <c:v>Forschungs- und Entwicklungsaufwendungen (GERD); Pharmazeutische Erzeugnisse (21); Mio. EUR;</c:v>
                </c:pt>
              </c:strCache>
            </c:strRef>
          </c:tx>
          <c:spPr>
            <a:solidFill>
              <a:schemeClr val="accent5"/>
            </a:solidFill>
            <a:ln>
              <a:noFill/>
            </a:ln>
            <a:effectLst/>
          </c:spPr>
          <c:invertIfNegative val="0"/>
          <c:dPt>
            <c:idx val="7"/>
            <c:invertIfNegative val="0"/>
            <c:bubble3D val="0"/>
            <c:extLst>
              <c:ext xmlns:c16="http://schemas.microsoft.com/office/drawing/2014/chart" uri="{C3380CC4-5D6E-409C-BE32-E72D297353CC}">
                <c16:uniqueId val="{00000000-E1B6-4EB3-B6B3-B82EB42DE111}"/>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Chemie'!$S$6:$AA$6</c:f>
              <c:strCache>
                <c:ptCount val="9"/>
                <c:pt idx="0">
                  <c:v>2015</c:v>
                </c:pt>
                <c:pt idx="1">
                  <c:v>2016</c:v>
                </c:pt>
                <c:pt idx="2">
                  <c:v>2017</c:v>
                </c:pt>
                <c:pt idx="3">
                  <c:v>2018</c:v>
                </c:pt>
                <c:pt idx="4">
                  <c:v>2019</c:v>
                </c:pt>
                <c:pt idx="5">
                  <c:v>2020</c:v>
                </c:pt>
                <c:pt idx="6">
                  <c:v>2021</c:v>
                </c:pt>
                <c:pt idx="7">
                  <c:v>2022</c:v>
                </c:pt>
                <c:pt idx="8">
                  <c:v>2023*</c:v>
                </c:pt>
              </c:strCache>
            </c:strRef>
          </c:cat>
          <c:val>
            <c:numRef>
              <c:f>'FuE Chemie'!$S$9:$AA$9</c:f>
              <c:numCache>
                <c:formatCode>_-* #,##0\ _€_-;\-* #,##0\ _€_-;_-* "-"??\ _€_-;_-@_-</c:formatCode>
                <c:ptCount val="9"/>
                <c:pt idx="0">
                  <c:v>6149.9</c:v>
                </c:pt>
                <c:pt idx="1">
                  <c:v>6221</c:v>
                </c:pt>
                <c:pt idx="2">
                  <c:v>6918.4</c:v>
                </c:pt>
                <c:pt idx="3">
                  <c:v>7815.4</c:v>
                </c:pt>
                <c:pt idx="4">
                  <c:v>8465.7999999999993</c:v>
                </c:pt>
                <c:pt idx="5">
                  <c:v>7813</c:v>
                </c:pt>
                <c:pt idx="6">
                  <c:v>8540</c:v>
                </c:pt>
                <c:pt idx="7">
                  <c:v>9372</c:v>
                </c:pt>
                <c:pt idx="8">
                  <c:v>9873.43</c:v>
                </c:pt>
              </c:numCache>
            </c:numRef>
          </c:val>
          <c:extLst>
            <c:ext xmlns:c16="http://schemas.microsoft.com/office/drawing/2014/chart" uri="{C3380CC4-5D6E-409C-BE32-E72D297353CC}">
              <c16:uniqueId val="{00000001-E1B6-4EB3-B6B3-B82EB42DE111}"/>
            </c:ext>
          </c:extLst>
        </c:ser>
        <c:ser>
          <c:idx val="2"/>
          <c:order val="1"/>
          <c:tx>
            <c:strRef>
              <c:f>'FuE Chemie'!$A$8</c:f>
              <c:strCache>
                <c:ptCount val="1"/>
                <c:pt idx="0">
                  <c:v>Forschungs- und Entwicklungsaufwendungen (GERD); Chemische Industrie (20); Mio. EUR;</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E1B6-4EB3-B6B3-B82EB42DE111}"/>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Chemie'!$S$6:$AA$6</c:f>
              <c:strCache>
                <c:ptCount val="9"/>
                <c:pt idx="0">
                  <c:v>2015</c:v>
                </c:pt>
                <c:pt idx="1">
                  <c:v>2016</c:v>
                </c:pt>
                <c:pt idx="2">
                  <c:v>2017</c:v>
                </c:pt>
                <c:pt idx="3">
                  <c:v>2018</c:v>
                </c:pt>
                <c:pt idx="4">
                  <c:v>2019</c:v>
                </c:pt>
                <c:pt idx="5">
                  <c:v>2020</c:v>
                </c:pt>
                <c:pt idx="6">
                  <c:v>2021</c:v>
                </c:pt>
                <c:pt idx="7">
                  <c:v>2022</c:v>
                </c:pt>
                <c:pt idx="8">
                  <c:v>2023*</c:v>
                </c:pt>
              </c:strCache>
            </c:strRef>
          </c:cat>
          <c:val>
            <c:numRef>
              <c:f>'FuE Chemie'!$S$8:$AA$8</c:f>
              <c:numCache>
                <c:formatCode>_-* #,##0\ _€_-;\-* #,##0\ _€_-;_-* "-"??\ _€_-;_-@_-</c:formatCode>
                <c:ptCount val="9"/>
                <c:pt idx="0">
                  <c:v>4182.3</c:v>
                </c:pt>
                <c:pt idx="1">
                  <c:v>4244</c:v>
                </c:pt>
                <c:pt idx="2">
                  <c:v>4630</c:v>
                </c:pt>
                <c:pt idx="3">
                  <c:v>4775.8999999999996</c:v>
                </c:pt>
                <c:pt idx="4">
                  <c:v>4922.3999999999996</c:v>
                </c:pt>
                <c:pt idx="5">
                  <c:v>4732</c:v>
                </c:pt>
                <c:pt idx="6">
                  <c:v>5366</c:v>
                </c:pt>
                <c:pt idx="7">
                  <c:v>5540</c:v>
                </c:pt>
                <c:pt idx="8">
                  <c:v>5595.4</c:v>
                </c:pt>
              </c:numCache>
            </c:numRef>
          </c:val>
          <c:extLst>
            <c:ext xmlns:c16="http://schemas.microsoft.com/office/drawing/2014/chart" uri="{C3380CC4-5D6E-409C-BE32-E72D297353CC}">
              <c16:uniqueId val="{00000003-E1B6-4EB3-B6B3-B82EB42DE111}"/>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plotVisOnly val="1"/>
    <c:dispBlanksAs val="gap"/>
    <c:showDLblsOverMax val="0"/>
  </c:chart>
  <c:spPr>
    <a:solidFill>
      <a:srgbClr val="EDEDED"/>
    </a:solidFill>
    <a:ln>
      <a:noFill/>
    </a:ln>
  </c:spPr>
  <c:txPr>
    <a:bodyPr/>
    <a:lstStyle/>
    <a:p>
      <a:pPr>
        <a:defRPr sz="18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rgbClr val="004A94"/>
            </a:solidFill>
            <a:ln>
              <a:noFill/>
            </a:ln>
            <a:effectLst/>
          </c:spPr>
          <c:invertIfNegative val="0"/>
          <c:dPt>
            <c:idx val="0"/>
            <c:invertIfNegative val="0"/>
            <c:bubble3D val="0"/>
            <c:extLst>
              <c:ext xmlns:c16="http://schemas.microsoft.com/office/drawing/2014/chart" uri="{C3380CC4-5D6E-409C-BE32-E72D297353CC}">
                <c16:uniqueId val="{00000000-0932-4298-91B6-D266D38799F6}"/>
              </c:ext>
            </c:extLst>
          </c:dPt>
          <c:dPt>
            <c:idx val="1"/>
            <c:invertIfNegative val="0"/>
            <c:bubble3D val="0"/>
            <c:extLst>
              <c:ext xmlns:c16="http://schemas.microsoft.com/office/drawing/2014/chart" uri="{C3380CC4-5D6E-409C-BE32-E72D297353CC}">
                <c16:uniqueId val="{00000001-0932-4298-91B6-D266D38799F6}"/>
              </c:ext>
            </c:extLst>
          </c:dPt>
          <c:dPt>
            <c:idx val="2"/>
            <c:invertIfNegative val="0"/>
            <c:bubble3D val="0"/>
            <c:extLst>
              <c:ext xmlns:c16="http://schemas.microsoft.com/office/drawing/2014/chart" uri="{C3380CC4-5D6E-409C-BE32-E72D297353CC}">
                <c16:uniqueId val="{00000002-0932-4298-91B6-D266D38799F6}"/>
              </c:ext>
            </c:extLst>
          </c:dPt>
          <c:dPt>
            <c:idx val="3"/>
            <c:invertIfNegative val="0"/>
            <c:bubble3D val="0"/>
            <c:extLst>
              <c:ext xmlns:c16="http://schemas.microsoft.com/office/drawing/2014/chart" uri="{C3380CC4-5D6E-409C-BE32-E72D297353CC}">
                <c16:uniqueId val="{00000003-0932-4298-91B6-D266D38799F6}"/>
              </c:ext>
            </c:extLst>
          </c:dPt>
          <c:dPt>
            <c:idx val="4"/>
            <c:invertIfNegative val="0"/>
            <c:bubble3D val="0"/>
            <c:extLst>
              <c:ext xmlns:c16="http://schemas.microsoft.com/office/drawing/2014/chart" uri="{C3380CC4-5D6E-409C-BE32-E72D297353CC}">
                <c16:uniqueId val="{00000004-0932-4298-91B6-D266D38799F6}"/>
              </c:ext>
            </c:extLst>
          </c:dPt>
          <c:dPt>
            <c:idx val="5"/>
            <c:invertIfNegative val="0"/>
            <c:bubble3D val="0"/>
            <c:extLst>
              <c:ext xmlns:c16="http://schemas.microsoft.com/office/drawing/2014/chart" uri="{C3380CC4-5D6E-409C-BE32-E72D297353CC}">
                <c16:uniqueId val="{00000005-0932-4298-91B6-D266D38799F6}"/>
              </c:ext>
            </c:extLst>
          </c:dPt>
          <c:dPt>
            <c:idx val="6"/>
            <c:invertIfNegative val="0"/>
            <c:bubble3D val="0"/>
            <c:extLst>
              <c:ext xmlns:c16="http://schemas.microsoft.com/office/drawing/2014/chart" uri="{C3380CC4-5D6E-409C-BE32-E72D297353CC}">
                <c16:uniqueId val="{00000006-0932-4298-91B6-D266D38799F6}"/>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Chemie</c:v>
                </c:pt>
                <c:pt idx="1">
                  <c:v>Maschinenbau</c:v>
                </c:pt>
                <c:pt idx="2">
                  <c:v>Verarbeitendes Gewerbe</c:v>
                </c:pt>
                <c:pt idx="3">
                  <c:v>Chemie/Pharma</c:v>
                </c:pt>
                <c:pt idx="4">
                  <c:v>Elektroindustrie</c:v>
                </c:pt>
                <c:pt idx="5">
                  <c:v>Fahrzeugbau</c:v>
                </c:pt>
                <c:pt idx="6">
                  <c:v>Pharma</c:v>
                </c:pt>
              </c:strCache>
            </c:strRef>
          </c:cat>
          <c:val>
            <c:numRef>
              <c:f>'FuE Intensität'!$B$39:$B$45</c:f>
              <c:numCache>
                <c:formatCode>0.0%</c:formatCode>
                <c:ptCount val="7"/>
                <c:pt idx="0">
                  <c:v>2.3305679220917828E-2</c:v>
                </c:pt>
                <c:pt idx="1">
                  <c:v>2.7846220070415283E-2</c:v>
                </c:pt>
                <c:pt idx="2">
                  <c:v>2.8668360285964086E-2</c:v>
                </c:pt>
                <c:pt idx="3">
                  <c:v>4.1369233966794386E-2</c:v>
                </c:pt>
                <c:pt idx="4">
                  <c:v>5.7920537479397849E-2</c:v>
                </c:pt>
                <c:pt idx="5">
                  <c:v>5.6474785981513738E-2</c:v>
                </c:pt>
                <c:pt idx="6">
                  <c:v>0.10350104480131708</c:v>
                </c:pt>
              </c:numCache>
            </c:numRef>
          </c:val>
          <c:extLst>
            <c:ext xmlns:c16="http://schemas.microsoft.com/office/drawing/2014/chart" uri="{C3380CC4-5D6E-409C-BE32-E72D297353CC}">
              <c16:uniqueId val="{00000007-0932-4298-91B6-D266D38799F6}"/>
            </c:ext>
          </c:extLst>
        </c:ser>
        <c:ser>
          <c:idx val="1"/>
          <c:order val="1"/>
          <c:tx>
            <c:strRef>
              <c:f>'FuE Intensität'!$C$38</c:f>
              <c:strCache>
                <c:ptCount val="1"/>
                <c:pt idx="0">
                  <c:v>externe FuE-Intensität</c:v>
                </c:pt>
              </c:strCache>
            </c:strRef>
          </c:tx>
          <c:spPr>
            <a:solidFill>
              <a:srgbClr val="FF5C33"/>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932-4298-91B6-D266D38799F6}"/>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09-0932-4298-91B6-D266D38799F6}"/>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Chemie</c:v>
                </c:pt>
                <c:pt idx="1">
                  <c:v>Maschinenbau</c:v>
                </c:pt>
                <c:pt idx="2">
                  <c:v>Verarbeitendes Gewerbe</c:v>
                </c:pt>
                <c:pt idx="3">
                  <c:v>Chemie/Pharma</c:v>
                </c:pt>
                <c:pt idx="4">
                  <c:v>Elektroindustrie</c:v>
                </c:pt>
                <c:pt idx="5">
                  <c:v>Fahrzeugbau</c:v>
                </c:pt>
                <c:pt idx="6">
                  <c:v>Pharma</c:v>
                </c:pt>
              </c:strCache>
            </c:strRef>
          </c:cat>
          <c:val>
            <c:numRef>
              <c:f>'FuE Intensität'!$C$39:$C$45</c:f>
              <c:numCache>
                <c:formatCode>0.0%</c:formatCode>
                <c:ptCount val="7"/>
                <c:pt idx="0">
                  <c:v>4.0720694821959908E-3</c:v>
                </c:pt>
                <c:pt idx="1">
                  <c:v>4.2968893866991839E-3</c:v>
                </c:pt>
                <c:pt idx="2">
                  <c:v>1.0621176082772285E-2</c:v>
                </c:pt>
                <c:pt idx="3">
                  <c:v>1.5724520490664001E-2</c:v>
                </c:pt>
                <c:pt idx="4">
                  <c:v>1.0118429834921396E-2</c:v>
                </c:pt>
                <c:pt idx="5">
                  <c:v>2.9466327113519219E-2</c:v>
                </c:pt>
                <c:pt idx="6">
                  <c:v>5.5804554127561835E-2</c:v>
                </c:pt>
              </c:numCache>
            </c:numRef>
          </c:val>
          <c:extLst>
            <c:ext xmlns:c16="http://schemas.microsoft.com/office/drawing/2014/chart" uri="{C3380CC4-5D6E-409C-BE32-E72D297353CC}">
              <c16:uniqueId val="{0000000A-0932-4298-91B6-D266D38799F6}"/>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rgbClr val="BE9528"/>
            </a:solidFill>
          </c:spPr>
          <c:invertIfNegative val="0"/>
          <c:dPt>
            <c:idx val="3"/>
            <c:invertIfNegative val="0"/>
            <c:bubble3D val="0"/>
            <c:extLst>
              <c:ext xmlns:c16="http://schemas.microsoft.com/office/drawing/2014/chart" uri="{C3380CC4-5D6E-409C-BE32-E72D297353CC}">
                <c16:uniqueId val="{00000000-3CA7-4F41-967B-564F64F48DFD}"/>
              </c:ext>
            </c:extLst>
          </c:dPt>
          <c:dPt>
            <c:idx val="4"/>
            <c:invertIfNegative val="0"/>
            <c:bubble3D val="0"/>
            <c:spPr>
              <a:solidFill>
                <a:srgbClr val="004A94"/>
              </a:solidFill>
            </c:spPr>
            <c:extLst>
              <c:ext xmlns:c16="http://schemas.microsoft.com/office/drawing/2014/chart" uri="{C3380CC4-5D6E-409C-BE32-E72D297353CC}">
                <c16:uniqueId val="{00000002-3CA7-4F41-967B-564F64F48DFD}"/>
              </c:ext>
            </c:extLst>
          </c:dPt>
          <c:dPt>
            <c:idx val="5"/>
            <c:invertIfNegative val="0"/>
            <c:bubble3D val="0"/>
            <c:spPr>
              <a:solidFill>
                <a:srgbClr val="004A94"/>
              </a:solidFill>
            </c:spPr>
            <c:extLst>
              <c:ext xmlns:c16="http://schemas.microsoft.com/office/drawing/2014/chart" uri="{C3380CC4-5D6E-409C-BE32-E72D297353CC}">
                <c16:uniqueId val="{00000004-3CA7-4F41-967B-564F64F48DFD}"/>
              </c:ext>
            </c:extLst>
          </c:dPt>
          <c:dPt>
            <c:idx val="6"/>
            <c:invertIfNegative val="0"/>
            <c:bubble3D val="0"/>
            <c:extLst>
              <c:ext xmlns:c16="http://schemas.microsoft.com/office/drawing/2014/chart" uri="{C3380CC4-5D6E-409C-BE32-E72D297353CC}">
                <c16:uniqueId val="{00000005-3CA7-4F41-967B-564F64F48DFD}"/>
              </c:ext>
            </c:extLst>
          </c:dPt>
          <c:dPt>
            <c:idx val="7"/>
            <c:invertIfNegative val="0"/>
            <c:bubble3D val="0"/>
            <c:extLst>
              <c:ext xmlns:c16="http://schemas.microsoft.com/office/drawing/2014/chart" uri="{C3380CC4-5D6E-409C-BE32-E72D297353CC}">
                <c16:uniqueId val="{00000006-3CA7-4F41-967B-564F64F48DFD}"/>
              </c:ext>
            </c:extLst>
          </c:dPt>
          <c:dLbls>
            <c:numFmt formatCode="#,##0" sourceLinked="0"/>
            <c:spPr>
              <a:noFill/>
              <a:ln>
                <a:noFill/>
              </a:ln>
              <a:effectLst/>
            </c:spPr>
            <c:txPr>
              <a:bodyPr/>
              <a:lstStyle/>
              <a:p>
                <a:pPr>
                  <a:defRPr sz="18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'Forschende UN'!$AI$3:$AI$7</c:f>
              <c:strCache>
                <c:ptCount val="5"/>
                <c:pt idx="0">
                  <c:v>Verarbeitendes Gewerbe</c:v>
                </c:pt>
                <c:pt idx="1">
                  <c:v>Fahrzeugbau</c:v>
                </c:pt>
                <c:pt idx="2">
                  <c:v>Maschinenbau</c:v>
                </c:pt>
                <c:pt idx="3">
                  <c:v>Elektroindustrie</c:v>
                </c:pt>
                <c:pt idx="4">
                  <c:v>Chemie/Pharma</c:v>
                </c:pt>
              </c:strCache>
            </c:strRef>
          </c:cat>
          <c:val>
            <c:numRef>
              <c:f>'Forschende UN'!$AJ$3:$AJ$7</c:f>
              <c:numCache>
                <c:formatCode>0</c:formatCode>
                <c:ptCount val="5"/>
                <c:pt idx="0">
                  <c:v>29.44072118789493</c:v>
                </c:pt>
                <c:pt idx="1">
                  <c:v>50.767997668711658</c:v>
                </c:pt>
                <c:pt idx="2">
                  <c:v>58.853146853418934</c:v>
                </c:pt>
                <c:pt idx="3">
                  <c:v>63.593918003357871</c:v>
                </c:pt>
                <c:pt idx="4">
                  <c:v>72.441075244879769</c:v>
                </c:pt>
              </c:numCache>
            </c:numRef>
          </c:val>
          <c:extLst>
            <c:ext xmlns:c16="http://schemas.microsoft.com/office/drawing/2014/chart" uri="{C3380CC4-5D6E-409C-BE32-E72D297353CC}">
              <c16:uniqueId val="{00000007-3CA7-4F41-967B-564F64F48DFD}"/>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ln>
            <a:noFill/>
          </a:ln>
        </c:spPr>
        <c:txPr>
          <a:bodyPr/>
          <a:lstStyle/>
          <a:p>
            <a:pPr>
              <a:defRPr sz="1600" b="1">
                <a:solidFill>
                  <a:schemeClr val="tx1"/>
                </a:solidFil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rgbClr val="623C72"/>
            </a:solidFill>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9.5888879389083748E-2</c:v>
                </c:pt>
              </c:numCache>
            </c:numRef>
          </c:val>
          <c:extLst>
            <c:ext xmlns:c16="http://schemas.microsoft.com/office/drawing/2014/chart" uri="{C3380CC4-5D6E-409C-BE32-E72D297353CC}">
              <c16:uniqueId val="{00000000-A908-4381-B4EF-E79F429C635A}"/>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76200">
              <a:solidFill>
                <a:srgbClr val="FF5C33"/>
              </a:solidFill>
            </a:ln>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45982.744999999995</c:v>
                </c:pt>
              </c:numCache>
            </c:numRef>
          </c:val>
          <c:smooth val="0"/>
          <c:extLst>
            <c:ext xmlns:c16="http://schemas.microsoft.com/office/drawing/2014/chart" uri="{C3380CC4-5D6E-409C-BE32-E72D297353CC}">
              <c16:uniqueId val="{00000001-A908-4381-B4EF-E79F429C635A}"/>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ln>
            <a:solidFill>
              <a:srgbClr val="B2B2B2"/>
            </a:solidFill>
          </a:ln>
        </c:spPr>
        <c:txPr>
          <a:bodyPr rot="-5400000" vert="horz"/>
          <a:lstStyle/>
          <a:p>
            <a:pPr>
              <a:defRPr sz="1600" b="0">
                <a:solidFill>
                  <a:schemeClr val="tx1"/>
                </a:solidFil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a:solidFill>
                <a:srgbClr val="B2B2B2"/>
              </a:solidFill>
              <a:prstDash val="dash"/>
            </a:ln>
          </c:spPr>
        </c:majorGridlines>
        <c:numFmt formatCode="#,##0" sourceLinked="1"/>
        <c:majorTickMark val="out"/>
        <c:minorTickMark val="none"/>
        <c:tickLblPos val="nextTo"/>
        <c:spPr>
          <a:ln>
            <a:solidFill>
              <a:srgbClr val="B2B2B2"/>
            </a:solidFill>
          </a:ln>
        </c:spPr>
        <c:txPr>
          <a:bodyPr/>
          <a:lstStyle/>
          <a:p>
            <a:pPr>
              <a:defRPr b="1">
                <a:solidFill>
                  <a:srgbClr val="FF5C33"/>
                </a:solidFil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a:solidFill>
              <a:srgbClr val="B2B2B2"/>
            </a:solidFill>
          </a:ln>
        </c:spPr>
        <c:txPr>
          <a:bodyPr/>
          <a:lstStyle/>
          <a:p>
            <a:pPr>
              <a:defRPr b="1">
                <a:solidFill>
                  <a:srgbClr val="623C72"/>
                </a:solidFil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solidFill>
          <a:srgbClr val="EAEAEA"/>
        </a:solidFill>
        <a:ln w="25400">
          <a:noFill/>
        </a:ln>
      </c:spPr>
    </c:plotArea>
    <c:plotVisOnly val="1"/>
    <c:dispBlanksAs val="gap"/>
    <c:showDLblsOverMax val="0"/>
  </c:chart>
  <c:spPr>
    <a:solidFill>
      <a:srgbClr val="EAEAEA"/>
    </a:solidFill>
    <a:ln w="9525">
      <a:noFill/>
    </a:ln>
  </c:spPr>
  <c:txPr>
    <a:bodyPr/>
    <a:lstStyle/>
    <a:p>
      <a:pPr>
        <a:defRPr sz="1600">
          <a:solidFill>
            <a:srgbClr val="564A3E"/>
          </a:solidFill>
          <a:latin typeface="+mn-lt"/>
          <a:ea typeface="Arial"/>
          <a:cs typeface="Arial"/>
        </a:defRPr>
      </a:pPr>
      <a:endParaRPr lang="de-DE"/>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Summe Studienanfänger (linke Skala)</c:v>
                </c:pt>
              </c:strCache>
            </c:strRef>
          </c:tx>
          <c:spPr>
            <a:ln w="76200">
              <a:solidFill>
                <a:schemeClr val="accent3"/>
              </a:solidFill>
            </a:ln>
          </c:spPr>
          <c:marker>
            <c:symbol val="none"/>
          </c:marker>
          <c:dPt>
            <c:idx val="12"/>
            <c:bubble3D val="0"/>
            <c:spPr>
              <a:ln w="76200">
                <a:solidFill>
                  <a:srgbClr val="BE9528"/>
                </a:solidFill>
              </a:ln>
            </c:spPr>
            <c:extLst>
              <c:ext xmlns:c16="http://schemas.microsoft.com/office/drawing/2014/chart" uri="{C3380CC4-5D6E-409C-BE32-E72D297353CC}">
                <c16:uniqueId val="{00000001-D8C0-4D7A-A06A-980BB709D047}"/>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C0-4D7A-A06A-980BB709D047}"/>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C0-4D7A-A06A-980BB709D04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GDCH'!$B$3:$AD$3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GDCH'!$B$50:$AD$50</c:f>
              <c:numCache>
                <c:formatCode>_-* #,##0\ _€_-;\-* #,##0\ _€_-;_-* "-"??\ _€_-;_-@_-</c:formatCode>
                <c:ptCount val="29"/>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numCache>
            </c:numRef>
          </c:val>
          <c:smooth val="0"/>
          <c:extLst>
            <c:ext xmlns:c16="http://schemas.microsoft.com/office/drawing/2014/chart" uri="{C3380CC4-5D6E-409C-BE32-E72D297353CC}">
              <c16:uniqueId val="{00000004-D8C0-4D7A-A06A-980BB709D047}"/>
            </c:ext>
          </c:extLst>
        </c:ser>
        <c:ser>
          <c:idx val="1"/>
          <c:order val="1"/>
          <c:tx>
            <c:strRef>
              <c:f>'Daten GDCH'!$A$51</c:f>
              <c:strCache>
                <c:ptCount val="1"/>
                <c:pt idx="0">
                  <c:v>Summe Absolventen erster Abschluss</c:v>
                </c:pt>
              </c:strCache>
            </c:strRef>
          </c:tx>
          <c:spPr>
            <a:ln w="76200">
              <a:solidFill>
                <a:srgbClr val="166E79"/>
              </a:solidFill>
            </a:ln>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8C0-4D7A-A06A-980BB709D047}"/>
                </c:ext>
              </c:extLst>
            </c:dLbl>
            <c:dLbl>
              <c:idx val="26"/>
              <c:delete val="1"/>
              <c:extLst>
                <c:ext xmlns:c15="http://schemas.microsoft.com/office/drawing/2012/chart" uri="{CE6537A1-D6FC-4f65-9D91-7224C49458BB}"/>
                <c:ext xmlns:c16="http://schemas.microsoft.com/office/drawing/2014/chart" uri="{C3380CC4-5D6E-409C-BE32-E72D297353CC}">
                  <c16:uniqueId val="{00000006-D8C0-4D7A-A06A-980BB709D047}"/>
                </c:ext>
              </c:extLst>
            </c:dLbl>
            <c:dLbl>
              <c:idx val="27"/>
              <c:delete val="1"/>
              <c:extLst>
                <c:ext xmlns:c15="http://schemas.microsoft.com/office/drawing/2012/chart" uri="{CE6537A1-D6FC-4f65-9D91-7224C49458BB}"/>
                <c:ext xmlns:c16="http://schemas.microsoft.com/office/drawing/2014/chart" uri="{C3380CC4-5D6E-409C-BE32-E72D297353CC}">
                  <c16:uniqueId val="{00000007-D8C0-4D7A-A06A-980BB709D047}"/>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8C0-4D7A-A06A-980BB709D047}"/>
                </c:ext>
              </c:extLst>
            </c:dLbl>
            <c:spPr>
              <a:noFill/>
              <a:ln>
                <a:noFill/>
              </a:ln>
              <a:effectLst/>
            </c:spPr>
            <c:dLblPos val="b"/>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GDCH'!$B$3:$AD$3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GDCH'!$B$51:$AD$51</c:f>
              <c:numCache>
                <c:formatCode>_-* #,##0\ _€_-;\-* #,##0\ _€_-;_-* "-"??\ _€_-;_-@_-</c:formatCode>
                <c:ptCount val="29"/>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numCache>
            </c:numRef>
          </c:val>
          <c:smooth val="0"/>
          <c:extLst>
            <c:ext xmlns:c16="http://schemas.microsoft.com/office/drawing/2014/chart" uri="{C3380CC4-5D6E-409C-BE32-E72D297353CC}">
              <c16:uniqueId val="{00000009-D8C0-4D7A-A06A-980BB709D047}"/>
            </c:ext>
          </c:extLst>
        </c:ser>
        <c:ser>
          <c:idx val="2"/>
          <c:order val="2"/>
          <c:tx>
            <c:strRef>
              <c:f>'Daten GDCH'!$A$55</c:f>
              <c:strCache>
                <c:ptCount val="1"/>
                <c:pt idx="0">
                  <c:v>Summe Promotion</c:v>
                </c:pt>
              </c:strCache>
            </c:strRef>
          </c:tx>
          <c:spPr>
            <a:ln w="76200">
              <a:solidFill>
                <a:srgbClr val="003061"/>
              </a:solidFill>
            </a:ln>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8C0-4D7A-A06A-980BB709D047}"/>
                </c:ext>
              </c:extLst>
            </c:dLbl>
            <c:dLbl>
              <c:idx val="26"/>
              <c:delete val="1"/>
              <c:extLst>
                <c:ext xmlns:c15="http://schemas.microsoft.com/office/drawing/2012/chart" uri="{CE6537A1-D6FC-4f65-9D91-7224C49458BB}"/>
                <c:ext xmlns:c16="http://schemas.microsoft.com/office/drawing/2014/chart" uri="{C3380CC4-5D6E-409C-BE32-E72D297353CC}">
                  <c16:uniqueId val="{0000000B-D8C0-4D7A-A06A-980BB709D047}"/>
                </c:ext>
              </c:extLst>
            </c:dLbl>
            <c:dLbl>
              <c:idx val="27"/>
              <c:delete val="1"/>
              <c:extLst>
                <c:ext xmlns:c15="http://schemas.microsoft.com/office/drawing/2012/chart" uri="{CE6537A1-D6FC-4f65-9D91-7224C49458BB}"/>
                <c:ext xmlns:c16="http://schemas.microsoft.com/office/drawing/2014/chart" uri="{C3380CC4-5D6E-409C-BE32-E72D297353CC}">
                  <c16:uniqueId val="{0000000C-D8C0-4D7A-A06A-980BB709D047}"/>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D8C0-4D7A-A06A-980BB709D047}"/>
                </c:ext>
              </c:extLst>
            </c:dLbl>
            <c:spPr>
              <a:noFill/>
              <a:ln>
                <a:noFill/>
              </a:ln>
              <a:effectLst/>
            </c:spPr>
            <c:dLblPos val="b"/>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GDCH'!$B$3:$AD$3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GDCH'!$B$55:$AD$55</c:f>
              <c:numCache>
                <c:formatCode>_-* #,##0\ _€_-;\-* #,##0\ _€_-;_-* "-"??\ _€_-;_-@_-</c:formatCode>
                <c:ptCount val="29"/>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numCache>
            </c:numRef>
          </c:val>
          <c:smooth val="0"/>
          <c:extLst>
            <c:ext xmlns:c16="http://schemas.microsoft.com/office/drawing/2014/chart" uri="{C3380CC4-5D6E-409C-BE32-E72D297353CC}">
              <c16:uniqueId val="{0000000E-D8C0-4D7A-A06A-980BB709D047}"/>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crossAx val="823049000"/>
        <c:crosses val="autoZero"/>
        <c:auto val="1"/>
        <c:lblAlgn val="ctr"/>
        <c:lblOffset val="100"/>
        <c:tickLblSkip val="3"/>
        <c:noMultiLvlLbl val="0"/>
      </c:catAx>
      <c:valAx>
        <c:axId val="823049000"/>
        <c:scaling>
          <c:orientation val="minMax"/>
        </c:scaling>
        <c:delete val="1"/>
        <c:axPos val="l"/>
        <c:numFmt formatCode="_-* #,##0\ _€_-;\-* #,##0\ _€_-;_-* &quot;-&quot;??\ _€_-;_-@_-" sourceLinked="1"/>
        <c:majorTickMark val="out"/>
        <c:minorTickMark val="none"/>
        <c:tickLblPos val="nextTo"/>
        <c:crossAx val="823046256"/>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400" b="1">
          <a:solidFill>
            <a:schemeClr val="tx1"/>
          </a:solidFill>
          <a:latin typeface="+mn-lt"/>
          <a:ea typeface="Arial"/>
          <a:cs typeface="Arial"/>
        </a:defRPr>
      </a:pPr>
      <a:endParaRPr lang="de-DE"/>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523843123136943"/>
          <c:y val="0.12036050578810528"/>
          <c:w val="0.57404590970165781"/>
          <c:h val="0.74405249614961577"/>
        </c:manualLayout>
      </c:layout>
      <c:pieChart>
        <c:varyColors val="1"/>
        <c:ser>
          <c:idx val="0"/>
          <c:order val="0"/>
          <c:tx>
            <c:strRef>
              <c:f>'Verbleib Chemiker'!$N$2</c:f>
              <c:strCache>
                <c:ptCount val="1"/>
                <c:pt idx="0">
                  <c:v>2023</c:v>
                </c:pt>
              </c:strCache>
            </c:strRef>
          </c:tx>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F41B-4FF6-A8D3-71CD64C6FC3E}"/>
              </c:ext>
            </c:extLst>
          </c:dPt>
          <c:dPt>
            <c:idx val="1"/>
            <c:bubble3D val="0"/>
            <c:spPr>
              <a:solidFill>
                <a:srgbClr val="FF5C33"/>
              </a:solidFill>
              <a:ln>
                <a:solidFill>
                  <a:schemeClr val="bg1"/>
                </a:solidFill>
              </a:ln>
            </c:spPr>
            <c:extLst>
              <c:ext xmlns:c16="http://schemas.microsoft.com/office/drawing/2014/chart" uri="{C3380CC4-5D6E-409C-BE32-E72D297353CC}">
                <c16:uniqueId val="{00000003-F41B-4FF6-A8D3-71CD64C6FC3E}"/>
              </c:ext>
            </c:extLst>
          </c:dPt>
          <c:dPt>
            <c:idx val="2"/>
            <c:bubble3D val="0"/>
            <c:spPr>
              <a:solidFill>
                <a:srgbClr val="BE9528"/>
              </a:solidFill>
              <a:ln>
                <a:solidFill>
                  <a:schemeClr val="bg1"/>
                </a:solidFill>
              </a:ln>
            </c:spPr>
            <c:extLst>
              <c:ext xmlns:c16="http://schemas.microsoft.com/office/drawing/2014/chart" uri="{C3380CC4-5D6E-409C-BE32-E72D297353CC}">
                <c16:uniqueId val="{00000005-F41B-4FF6-A8D3-71CD64C6FC3E}"/>
              </c:ext>
            </c:extLst>
          </c:dPt>
          <c:dPt>
            <c:idx val="3"/>
            <c:bubble3D val="0"/>
            <c:spPr>
              <a:solidFill>
                <a:srgbClr val="166E79"/>
              </a:solidFill>
              <a:ln>
                <a:solidFill>
                  <a:schemeClr val="bg1"/>
                </a:solidFill>
              </a:ln>
            </c:spPr>
            <c:extLst>
              <c:ext xmlns:c16="http://schemas.microsoft.com/office/drawing/2014/chart" uri="{C3380CC4-5D6E-409C-BE32-E72D297353CC}">
                <c16:uniqueId val="{00000007-F41B-4FF6-A8D3-71CD64C6FC3E}"/>
              </c:ext>
            </c:extLst>
          </c:dPt>
          <c:dPt>
            <c:idx val="4"/>
            <c:bubble3D val="0"/>
            <c:spPr>
              <a:solidFill>
                <a:srgbClr val="B22063"/>
              </a:solidFill>
              <a:ln>
                <a:solidFill>
                  <a:schemeClr val="bg1"/>
                </a:solidFill>
              </a:ln>
            </c:spPr>
            <c:extLst>
              <c:ext xmlns:c16="http://schemas.microsoft.com/office/drawing/2014/chart" uri="{C3380CC4-5D6E-409C-BE32-E72D297353CC}">
                <c16:uniqueId val="{00000009-F41B-4FF6-A8D3-71CD64C6FC3E}"/>
              </c:ext>
            </c:extLst>
          </c:dPt>
          <c:dPt>
            <c:idx val="5"/>
            <c:bubble3D val="0"/>
            <c:spPr>
              <a:solidFill>
                <a:srgbClr val="AAAAAA"/>
              </a:solidFill>
              <a:ln>
                <a:solidFill>
                  <a:schemeClr val="bg1"/>
                </a:solidFill>
              </a:ln>
            </c:spPr>
            <c:extLst>
              <c:ext xmlns:c16="http://schemas.microsoft.com/office/drawing/2014/chart" uri="{C3380CC4-5D6E-409C-BE32-E72D297353CC}">
                <c16:uniqueId val="{0000000B-F41B-4FF6-A8D3-71CD64C6FC3E}"/>
              </c:ext>
            </c:extLst>
          </c:dPt>
          <c:dLbls>
            <c:dLbl>
              <c:idx val="1"/>
              <c:spPr>
                <a:noFill/>
                <a:ln>
                  <a:noFill/>
                </a:ln>
                <a:effectLst/>
              </c:spPr>
              <c:txPr>
                <a:bodyPr wrap="square" lIns="38100" tIns="19050" rIns="38100" bIns="19050" anchor="ctr">
                  <a:noAutofit/>
                </a:bodyPr>
                <a:lstStyle/>
                <a:p>
                  <a:pPr>
                    <a:defRPr/>
                  </a:pPr>
                  <a:endParaRPr lang="de-DE"/>
                </a:p>
              </c:txPr>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31784909871981437"/>
                      <c:h val="0.17216426735591192"/>
                    </c:manualLayout>
                  </c15:layout>
                </c:ext>
                <c:ext xmlns:c16="http://schemas.microsoft.com/office/drawing/2014/chart" uri="{C3380CC4-5D6E-409C-BE32-E72D297353CC}">
                  <c16:uniqueId val="{00000003-F41B-4FF6-A8D3-71CD64C6FC3E}"/>
                </c:ext>
              </c:extLst>
            </c:dLbl>
            <c:dLbl>
              <c:idx val="4"/>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3588837759308312"/>
                      <c:h val="0.277046146822231"/>
                    </c:manualLayout>
                  </c15:layout>
                </c:ext>
                <c:ext xmlns:c16="http://schemas.microsoft.com/office/drawing/2014/chart" uri="{C3380CC4-5D6E-409C-BE32-E72D297353CC}">
                  <c16:uniqueId val="{00000009-F41B-4FF6-A8D3-71CD64C6FC3E}"/>
                </c:ext>
              </c:extLst>
            </c:dLbl>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Chemiker'!$N$3:$N$8</c:f>
              <c:numCache>
                <c:formatCode>General</c:formatCode>
                <c:ptCount val="6"/>
                <c:pt idx="0">
                  <c:v>360</c:v>
                </c:pt>
                <c:pt idx="1">
                  <c:v>126</c:v>
                </c:pt>
                <c:pt idx="2">
                  <c:v>148</c:v>
                </c:pt>
                <c:pt idx="3">
                  <c:v>83</c:v>
                </c:pt>
                <c:pt idx="4">
                  <c:v>42</c:v>
                </c:pt>
                <c:pt idx="5">
                  <c:v>91</c:v>
                </c:pt>
              </c:numCache>
            </c:numRef>
          </c:val>
          <c:extLst>
            <c:ext xmlns:c16="http://schemas.microsoft.com/office/drawing/2014/chart" uri="{C3380CC4-5D6E-409C-BE32-E72D297353CC}">
              <c16:uniqueId val="{0000000C-F41B-4FF6-A8D3-71CD64C6FC3E}"/>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latin typeface="+mn-lt"/>
          <a:cs typeface="Arial" pitchFamily="34" charset="0"/>
        </a:defRPr>
      </a:pPr>
      <a:endParaRPr lang="de-DE"/>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287789954116318"/>
          <c:y val="0.15955373668910836"/>
          <c:w val="0.52888016066420118"/>
          <c:h val="0.68470538415960436"/>
        </c:manualLayout>
      </c:layout>
      <c:pieChart>
        <c:varyColors val="1"/>
        <c:ser>
          <c:idx val="0"/>
          <c:order val="0"/>
          <c:spPr>
            <a:ln>
              <a:solidFill>
                <a:schemeClr val="bg1"/>
              </a:solidFill>
            </a:ln>
          </c:spPr>
          <c:dPt>
            <c:idx val="0"/>
            <c:bubble3D val="0"/>
            <c:spPr>
              <a:solidFill>
                <a:srgbClr val="623C72"/>
              </a:solidFill>
              <a:ln>
                <a:solidFill>
                  <a:schemeClr val="bg1"/>
                </a:solidFill>
              </a:ln>
            </c:spPr>
            <c:extLst>
              <c:ext xmlns:c16="http://schemas.microsoft.com/office/drawing/2014/chart" uri="{C3380CC4-5D6E-409C-BE32-E72D297353CC}">
                <c16:uniqueId val="{00000001-8565-4BC3-B6F4-A338B60B24F7}"/>
              </c:ext>
            </c:extLst>
          </c:dPt>
          <c:dPt>
            <c:idx val="1"/>
            <c:bubble3D val="0"/>
            <c:spPr>
              <a:solidFill>
                <a:srgbClr val="FF5C33"/>
              </a:solidFill>
              <a:ln>
                <a:solidFill>
                  <a:schemeClr val="bg1"/>
                </a:solidFill>
              </a:ln>
            </c:spPr>
            <c:extLst>
              <c:ext xmlns:c16="http://schemas.microsoft.com/office/drawing/2014/chart" uri="{C3380CC4-5D6E-409C-BE32-E72D297353CC}">
                <c16:uniqueId val="{00000003-8565-4BC3-B6F4-A338B60B24F7}"/>
              </c:ext>
            </c:extLst>
          </c:dPt>
          <c:dPt>
            <c:idx val="2"/>
            <c:bubble3D val="0"/>
            <c:spPr>
              <a:solidFill>
                <a:srgbClr val="166E79"/>
              </a:solidFill>
              <a:ln>
                <a:solidFill>
                  <a:schemeClr val="bg1"/>
                </a:solidFill>
              </a:ln>
            </c:spPr>
            <c:extLst>
              <c:ext xmlns:c16="http://schemas.microsoft.com/office/drawing/2014/chart" uri="{C3380CC4-5D6E-409C-BE32-E72D297353CC}">
                <c16:uniqueId val="{00000005-8565-4BC3-B6F4-A338B60B24F7}"/>
              </c:ext>
            </c:extLst>
          </c:dPt>
          <c:dPt>
            <c:idx val="3"/>
            <c:bubble3D val="0"/>
            <c:explosion val="10"/>
            <c:spPr>
              <a:solidFill>
                <a:srgbClr val="004A94"/>
              </a:solidFill>
              <a:ln>
                <a:solidFill>
                  <a:schemeClr val="bg1"/>
                </a:solidFill>
              </a:ln>
            </c:spPr>
            <c:extLst>
              <c:ext xmlns:c16="http://schemas.microsoft.com/office/drawing/2014/chart" uri="{C3380CC4-5D6E-409C-BE32-E72D297353CC}">
                <c16:uniqueId val="{00000007-8565-4BC3-B6F4-A338B60B24F7}"/>
              </c:ext>
            </c:extLst>
          </c:dPt>
          <c:dPt>
            <c:idx val="4"/>
            <c:bubble3D val="0"/>
            <c:spPr>
              <a:solidFill>
                <a:srgbClr val="5A7916"/>
              </a:solidFill>
              <a:ln>
                <a:solidFill>
                  <a:schemeClr val="bg1"/>
                </a:solidFill>
              </a:ln>
            </c:spPr>
            <c:extLst>
              <c:ext xmlns:c16="http://schemas.microsoft.com/office/drawing/2014/chart" uri="{C3380CC4-5D6E-409C-BE32-E72D297353CC}">
                <c16:uniqueId val="{00000009-8565-4BC3-B6F4-A338B60B24F7}"/>
              </c:ext>
            </c:extLst>
          </c:dPt>
          <c:dPt>
            <c:idx val="5"/>
            <c:bubble3D val="0"/>
            <c:spPr>
              <a:solidFill>
                <a:srgbClr val="003061"/>
              </a:solidFill>
              <a:ln>
                <a:solidFill>
                  <a:schemeClr val="bg1"/>
                </a:solidFill>
              </a:ln>
            </c:spPr>
            <c:extLst>
              <c:ext xmlns:c16="http://schemas.microsoft.com/office/drawing/2014/chart" uri="{C3380CC4-5D6E-409C-BE32-E72D297353CC}">
                <c16:uniqueId val="{0000000B-8565-4BC3-B6F4-A338B60B24F7}"/>
              </c:ext>
            </c:extLst>
          </c:dPt>
          <c:dPt>
            <c:idx val="6"/>
            <c:bubble3D val="0"/>
            <c:spPr>
              <a:solidFill>
                <a:srgbClr val="AAAAAA"/>
              </a:solidFill>
              <a:ln>
                <a:solidFill>
                  <a:schemeClr val="bg1"/>
                </a:solidFill>
              </a:ln>
            </c:spPr>
            <c:extLst>
              <c:ext xmlns:c16="http://schemas.microsoft.com/office/drawing/2014/chart" uri="{C3380CC4-5D6E-409C-BE32-E72D297353CC}">
                <c16:uniqueId val="{0000000D-8565-4BC3-B6F4-A338B60B24F7}"/>
              </c:ext>
            </c:extLst>
          </c:dPt>
          <c:dLbls>
            <c:dLbl>
              <c:idx val="0"/>
              <c:layout>
                <c:manualLayout>
                  <c:x val="3.5313192767592004E-2"/>
                  <c:y val="-6.5473676991667201E-2"/>
                </c:manualLayout>
              </c:layout>
              <c:spPr>
                <a:noFill/>
                <a:ln>
                  <a:noFill/>
                </a:ln>
                <a:effectLst/>
              </c:spPr>
              <c:txPr>
                <a:bodyPr vertOverflow="overflow" horzOverflow="overflow">
                  <a:spAutoFit/>
                </a:bodyPr>
                <a:lstStyle/>
                <a:p>
                  <a:pPr>
                    <a:defRPr sz="1600" b="1">
                      <a:solidFill>
                        <a:schemeClr val="tx1"/>
                      </a:solidFill>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565-4BC3-B6F4-A338B60B24F7}"/>
                </c:ext>
              </c:extLst>
            </c:dLbl>
            <c:dLbl>
              <c:idx val="1"/>
              <c:layout>
                <c:manualLayout>
                  <c:x val="0.11397383289896651"/>
                  <c:y val="2.939814814814804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5942733544735668"/>
                      <c:h val="0.14406747433261563"/>
                    </c:manualLayout>
                  </c15:layout>
                </c:ext>
                <c:ext xmlns:c16="http://schemas.microsoft.com/office/drawing/2014/chart" uri="{C3380CC4-5D6E-409C-BE32-E72D297353CC}">
                  <c16:uniqueId val="{00000003-8565-4BC3-B6F4-A338B60B24F7}"/>
                </c:ext>
              </c:extLst>
            </c:dLbl>
            <c:dLbl>
              <c:idx val="2"/>
              <c:layout>
                <c:manualLayout>
                  <c:x val="-3.7438366894254525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8565-4BC3-B6F4-A338B60B24F7}"/>
                </c:ext>
              </c:extLst>
            </c:dLbl>
            <c:dLbl>
              <c:idx val="3"/>
              <c:layout>
                <c:manualLayout>
                  <c:x val="1.3761836233778778E-3"/>
                  <c:y val="5.4815393518518517E-2"/>
                </c:manualLayout>
              </c:layout>
              <c:spPr>
                <a:noFill/>
                <a:ln>
                  <a:noFill/>
                </a:ln>
                <a:effectLst/>
              </c:spPr>
              <c:txPr>
                <a:bodyPr wrap="square" lIns="38100" tIns="19050" rIns="38100" bIns="19050" anchor="ctr">
                  <a:noAutofit/>
                </a:bodyPr>
                <a:lstStyle/>
                <a:p>
                  <a:pPr>
                    <a:defRPr sz="1600" b="1">
                      <a:solidFill>
                        <a:schemeClr val="tx1"/>
                      </a:solidFill>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33069138767643619"/>
                      <c:h val="0.14113440574412153"/>
                    </c:manualLayout>
                  </c15:layout>
                </c:ext>
                <c:ext xmlns:c16="http://schemas.microsoft.com/office/drawing/2014/chart" uri="{C3380CC4-5D6E-409C-BE32-E72D297353CC}">
                  <c16:uniqueId val="{00000007-8565-4BC3-B6F4-A338B60B24F7}"/>
                </c:ext>
              </c:extLst>
            </c:dLbl>
            <c:dLbl>
              <c:idx val="4"/>
              <c:layout>
                <c:manualLayout>
                  <c:x val="-0.13505764956186112"/>
                  <c:y val="5.622532139288538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8565-4BC3-B6F4-A338B60B24F7}"/>
                </c:ext>
              </c:extLst>
            </c:dLbl>
            <c:dLbl>
              <c:idx val="5"/>
              <c:layout>
                <c:manualLayout>
                  <c:x val="5.3851741469900287E-2"/>
                  <c:y val="-2.232615740740743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610598977197439"/>
                      <c:h val="0.19451855869620943"/>
                    </c:manualLayout>
                  </c15:layout>
                </c:ext>
                <c:ext xmlns:c16="http://schemas.microsoft.com/office/drawing/2014/chart" uri="{C3380CC4-5D6E-409C-BE32-E72D297353CC}">
                  <c16:uniqueId val="{0000000B-8565-4BC3-B6F4-A338B60B24F7}"/>
                </c:ext>
              </c:extLst>
            </c:dLbl>
            <c:dLbl>
              <c:idx val="6"/>
              <c:layout>
                <c:manualLayout>
                  <c:x val="9.9783630084123484E-2"/>
                  <c:y val="-2.692063159350642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01352784276304"/>
                      <c:h val="0.17198656043409638"/>
                    </c:manualLayout>
                  </c15:layout>
                </c:ext>
                <c:ext xmlns:c16="http://schemas.microsoft.com/office/drawing/2014/chart" uri="{C3380CC4-5D6E-409C-BE32-E72D297353CC}">
                  <c16:uniqueId val="{0000000D-8565-4BC3-B6F4-A338B60B24F7}"/>
                </c:ext>
              </c:extLst>
            </c:dLbl>
            <c:spPr>
              <a:noFill/>
              <a:ln>
                <a:noFill/>
              </a:ln>
              <a:effectLst/>
            </c:spPr>
            <c:txPr>
              <a:bodyPr/>
              <a:lstStyle/>
              <a:p>
                <a:pPr>
                  <a:defRPr sz="1600" b="1">
                    <a:solidFill>
                      <a:schemeClr val="tx1"/>
                    </a:solidFill>
                  </a:defRPr>
                </a:pPr>
                <a:endParaRPr lang="de-DE"/>
              </a:p>
            </c:txPr>
            <c:dLblPos val="outEnd"/>
            <c:showLegendKey val="0"/>
            <c:showVal val="0"/>
            <c:showCatName val="1"/>
            <c:showSerName val="0"/>
            <c:showPercent val="1"/>
            <c:showBubbleSize val="0"/>
            <c:showLeaderLines val="1"/>
            <c:leaderLines>
              <c:spPr>
                <a:ln>
                  <a:solidFill>
                    <a:srgbClr val="AAAAAA"/>
                  </a:solidFill>
                </a:ln>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51.323813599908576</c:v>
                </c:pt>
                <c:pt idx="1">
                  <c:v>12.643812078234365</c:v>
                </c:pt>
                <c:pt idx="2">
                  <c:v>6.8243382225232585</c:v>
                </c:pt>
                <c:pt idx="3">
                  <c:v>4.8416397763347216</c:v>
                </c:pt>
                <c:pt idx="4">
                  <c:v>3.9495252887681023</c:v>
                </c:pt>
                <c:pt idx="5">
                  <c:v>3.5233736215067659</c:v>
                </c:pt>
                <c:pt idx="6">
                  <c:v>16.893497412724219</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Cache>
                      <c:ptCount val="1"/>
                      <c:pt idx="0">
                        <c:v>#REF!</c:v>
                      </c:pt>
                    </c:strCache>
                  </c:strRef>
                </c15:tx>
              </c15:filteredSeriesTitle>
            </c:ext>
            <c:ext xmlns:c16="http://schemas.microsoft.com/office/drawing/2014/chart" uri="{C3380CC4-5D6E-409C-BE32-E72D297353CC}">
              <c16:uniqueId val="{0000000E-8565-4BC3-B6F4-A338B60B24F7}"/>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600" b="0">
          <a:solidFill>
            <a:srgbClr val="564A3E"/>
          </a:solidFill>
          <a:latin typeface="+mn-lt"/>
          <a:ea typeface="Arial"/>
          <a:cs typeface="Arial"/>
        </a:defRPr>
      </a:pPr>
      <a:endParaRPr lang="de-DE"/>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4.0664086075960289E-2"/>
          <c:w val="1"/>
          <c:h val="0.76303369503714269"/>
        </c:manualLayout>
      </c:layout>
      <c:barChart>
        <c:barDir val="col"/>
        <c:grouping val="clustered"/>
        <c:varyColors val="0"/>
        <c:ser>
          <c:idx val="0"/>
          <c:order val="0"/>
          <c:tx>
            <c:strRef>
              <c:f>'Anteil an Welt'!$T$2</c:f>
              <c:strCache>
                <c:ptCount val="1"/>
              </c:strCache>
            </c:strRef>
          </c:tx>
          <c:spPr>
            <a:solidFill>
              <a:srgbClr val="BE9528"/>
            </a:solidFill>
          </c:spPr>
          <c:invertIfNegative val="0"/>
          <c:dPt>
            <c:idx val="0"/>
            <c:invertIfNegative val="0"/>
            <c:bubble3D val="0"/>
            <c:extLst>
              <c:ext xmlns:c16="http://schemas.microsoft.com/office/drawing/2014/chart" uri="{C3380CC4-5D6E-409C-BE32-E72D297353CC}">
                <c16:uniqueId val="{00000000-1B8F-4779-B7E3-6E053D06C4AC}"/>
              </c:ext>
            </c:extLst>
          </c:dPt>
          <c:dPt>
            <c:idx val="1"/>
            <c:invertIfNegative val="0"/>
            <c:bubble3D val="0"/>
            <c:spPr>
              <a:solidFill>
                <a:schemeClr val="accent2"/>
              </a:solidFill>
            </c:spPr>
            <c:extLst>
              <c:ext xmlns:c16="http://schemas.microsoft.com/office/drawing/2014/chart" uri="{C3380CC4-5D6E-409C-BE32-E72D297353CC}">
                <c16:uniqueId val="{00000002-1B8F-4779-B7E3-6E053D06C4AC}"/>
              </c:ext>
            </c:extLst>
          </c:dPt>
          <c:dPt>
            <c:idx val="2"/>
            <c:invertIfNegative val="0"/>
            <c:bubble3D val="0"/>
            <c:spPr>
              <a:solidFill>
                <a:schemeClr val="accent3"/>
              </a:solidFill>
            </c:spPr>
            <c:extLst>
              <c:ext xmlns:c16="http://schemas.microsoft.com/office/drawing/2014/chart" uri="{C3380CC4-5D6E-409C-BE32-E72D297353CC}">
                <c16:uniqueId val="{00000004-1B8F-4779-B7E3-6E053D06C4AC}"/>
              </c:ext>
            </c:extLst>
          </c:dPt>
          <c:dPt>
            <c:idx val="3"/>
            <c:invertIfNegative val="0"/>
            <c:bubble3D val="0"/>
            <c:extLst>
              <c:ext xmlns:c16="http://schemas.microsoft.com/office/drawing/2014/chart" uri="{C3380CC4-5D6E-409C-BE32-E72D297353CC}">
                <c16:uniqueId val="{00000005-1B8F-4779-B7E3-6E053D06C4AC}"/>
              </c:ext>
            </c:extLst>
          </c:dPt>
          <c:dPt>
            <c:idx val="4"/>
            <c:invertIfNegative val="0"/>
            <c:bubble3D val="0"/>
            <c:spPr>
              <a:solidFill>
                <a:srgbClr val="004A94"/>
              </a:solidFill>
            </c:spPr>
            <c:extLst>
              <c:ext xmlns:c16="http://schemas.microsoft.com/office/drawing/2014/chart" uri="{C3380CC4-5D6E-409C-BE32-E72D297353CC}">
                <c16:uniqueId val="{00000007-1B8F-4779-B7E3-6E053D06C4AC}"/>
              </c:ext>
            </c:extLst>
          </c:dPt>
          <c:dPt>
            <c:idx val="5"/>
            <c:invertIfNegative val="0"/>
            <c:bubble3D val="0"/>
            <c:extLst>
              <c:ext xmlns:c16="http://schemas.microsoft.com/office/drawing/2014/chart" uri="{C3380CC4-5D6E-409C-BE32-E72D297353CC}">
                <c16:uniqueId val="{00000008-1B8F-4779-B7E3-6E053D06C4AC}"/>
              </c:ext>
            </c:extLst>
          </c:dPt>
          <c:dPt>
            <c:idx val="6"/>
            <c:invertIfNegative val="0"/>
            <c:bubble3D val="0"/>
            <c:extLst>
              <c:ext xmlns:c16="http://schemas.microsoft.com/office/drawing/2014/chart" uri="{C3380CC4-5D6E-409C-BE32-E72D297353CC}">
                <c16:uniqueId val="{00000009-1B8F-4779-B7E3-6E053D06C4AC}"/>
              </c:ext>
            </c:extLst>
          </c:dPt>
          <c:dPt>
            <c:idx val="7"/>
            <c:invertIfNegative val="0"/>
            <c:bubble3D val="0"/>
            <c:extLst>
              <c:ext xmlns:c16="http://schemas.microsoft.com/office/drawing/2014/chart" uri="{C3380CC4-5D6E-409C-BE32-E72D297353CC}">
                <c16:uniqueId val="{0000000A-1B8F-4779-B7E3-6E053D06C4AC}"/>
              </c:ext>
            </c:extLst>
          </c:dPt>
          <c:dPt>
            <c:idx val="8"/>
            <c:invertIfNegative val="0"/>
            <c:bubble3D val="0"/>
            <c:extLst>
              <c:ext xmlns:c16="http://schemas.microsoft.com/office/drawing/2014/chart" uri="{C3380CC4-5D6E-409C-BE32-E72D297353CC}">
                <c16:uniqueId val="{0000000B-1B8F-4779-B7E3-6E053D06C4AC}"/>
              </c:ext>
            </c:extLst>
          </c:dPt>
          <c:dPt>
            <c:idx val="9"/>
            <c:invertIfNegative val="0"/>
            <c:bubble3D val="0"/>
            <c:extLst>
              <c:ext xmlns:c16="http://schemas.microsoft.com/office/drawing/2014/chart" uri="{C3380CC4-5D6E-409C-BE32-E72D297353CC}">
                <c16:uniqueId val="{0000000C-1B8F-4779-B7E3-6E053D06C4AC}"/>
              </c:ext>
            </c:extLst>
          </c:dPt>
          <c:dPt>
            <c:idx val="10"/>
            <c:invertIfNegative val="0"/>
            <c:bubble3D val="0"/>
            <c:extLst>
              <c:ext xmlns:c16="http://schemas.microsoft.com/office/drawing/2014/chart" uri="{C3380CC4-5D6E-409C-BE32-E72D297353CC}">
                <c16:uniqueId val="{0000000D-1B8F-4779-B7E3-6E053D06C4AC}"/>
              </c:ext>
            </c:extLst>
          </c:dPt>
          <c:dLbls>
            <c:numFmt formatCode="#,##0.0" sourceLinked="0"/>
            <c:spPr>
              <a:noFill/>
              <a:ln>
                <a:noFill/>
              </a:ln>
              <a:effectLst/>
            </c:spPr>
            <c:txPr>
              <a:bodyPr wrap="square" lIns="38100" tIns="19050" rIns="38100" bIns="19050" anchor="ctr">
                <a:spAutoFit/>
              </a:bodyPr>
              <a:lstStyle/>
              <a:p>
                <a:pPr>
                  <a:defRPr sz="1800" b="1">
                    <a:solidFill>
                      <a:schemeClr val="tx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 an Welt'!$R$5:$R$15</c:f>
              <c:strCache>
                <c:ptCount val="11"/>
                <c:pt idx="0">
                  <c:v>USA</c:v>
                </c:pt>
                <c:pt idx="1">
                  <c:v>EU 27</c:v>
                </c:pt>
                <c:pt idx="2">
                  <c:v>China</c:v>
                </c:pt>
                <c:pt idx="3">
                  <c:v>Japan</c:v>
                </c:pt>
                <c:pt idx="4">
                  <c:v>Deutsch-
land</c:v>
                </c:pt>
                <c:pt idx="5">
                  <c:v>UK</c:v>
                </c:pt>
                <c:pt idx="6">
                  <c:v>Schweiz</c:v>
                </c:pt>
                <c:pt idx="7">
                  <c:v>Frank-
reich</c:v>
                </c:pt>
                <c:pt idx="8">
                  <c:v>Korea</c:v>
                </c:pt>
                <c:pt idx="9">
                  <c:v>Belgien</c:v>
                </c:pt>
                <c:pt idx="10">
                  <c:v>Däne-
mark</c:v>
                </c:pt>
              </c:strCache>
            </c:strRef>
          </c:cat>
          <c:val>
            <c:numRef>
              <c:f>'Anteil an Welt'!$T$5:$T$15</c:f>
              <c:numCache>
                <c:formatCode>0.00</c:formatCode>
                <c:ptCount val="11"/>
                <c:pt idx="0">
                  <c:v>118.26567</c:v>
                </c:pt>
                <c:pt idx="1">
                  <c:v>32.579028999999998</c:v>
                </c:pt>
                <c:pt idx="2">
                  <c:v>29.135187000000002</c:v>
                </c:pt>
                <c:pt idx="3">
                  <c:v>15.725350000000001</c:v>
                </c:pt>
                <c:pt idx="4">
                  <c:v>11.156610000000001</c:v>
                </c:pt>
                <c:pt idx="5">
                  <c:v>9.1009069999999994</c:v>
                </c:pt>
                <c:pt idx="6">
                  <c:v>8.1189239999999998</c:v>
                </c:pt>
                <c:pt idx="7">
                  <c:v>5.4665710000000001</c:v>
                </c:pt>
                <c:pt idx="8">
                  <c:v>5.0109329999999996</c:v>
                </c:pt>
                <c:pt idx="9">
                  <c:v>3.386733</c:v>
                </c:pt>
                <c:pt idx="10">
                  <c:v>3.3146999999999998</c:v>
                </c:pt>
              </c:numCache>
            </c:numRef>
          </c:val>
          <c:extLst>
            <c:ext xmlns:c16="http://schemas.microsoft.com/office/drawing/2014/chart" uri="{C3380CC4-5D6E-409C-BE32-E72D297353CC}">
              <c16:uniqueId val="{0000000E-1B8F-4779-B7E3-6E053D06C4AC}"/>
            </c:ext>
          </c:extLst>
        </c:ser>
        <c:dLbls>
          <c:showLegendKey val="0"/>
          <c:showVal val="1"/>
          <c:showCatName val="0"/>
          <c:showSerName val="0"/>
          <c:showPercent val="0"/>
          <c:showBubbleSize val="0"/>
        </c:dLbls>
        <c:gapWidth val="30"/>
        <c:axId val="496846904"/>
        <c:axId val="496846512"/>
      </c:barChart>
      <c:catAx>
        <c:axId val="496846904"/>
        <c:scaling>
          <c:orientation val="minMax"/>
        </c:scaling>
        <c:delete val="0"/>
        <c:axPos val="b"/>
        <c:numFmt formatCode="General" sourceLinked="0"/>
        <c:majorTickMark val="out"/>
        <c:minorTickMark val="none"/>
        <c:tickLblPos val="nextTo"/>
        <c:txPr>
          <a:bodyPr rot="0" vert="horz" anchor="ctr" anchorCtr="0"/>
          <a:lstStyle/>
          <a:p>
            <a:pPr>
              <a:defRPr sz="1200" b="0">
                <a:solidFill>
                  <a:schemeClr val="tx1"/>
                </a:solidFill>
              </a:defRPr>
            </a:pPr>
            <a:endParaRPr lang="de-DE"/>
          </a:p>
        </c:txPr>
        <c:crossAx val="496846512"/>
        <c:crosses val="autoZero"/>
        <c:auto val="0"/>
        <c:lblAlgn val="ctr"/>
        <c:lblOffset val="0"/>
        <c:noMultiLvlLbl val="0"/>
      </c:catAx>
      <c:valAx>
        <c:axId val="496846512"/>
        <c:scaling>
          <c:orientation val="minMax"/>
        </c:scaling>
        <c:delete val="1"/>
        <c:axPos val="l"/>
        <c:numFmt formatCode="0.00" sourceLinked="1"/>
        <c:majorTickMark val="out"/>
        <c:minorTickMark val="none"/>
        <c:tickLblPos val="nextTo"/>
        <c:crossAx val="496846904"/>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4.5625893125476658E-2"/>
          <c:w val="1"/>
          <c:h val="0.75533520703113854"/>
        </c:manualLayout>
      </c:layout>
      <c:barChart>
        <c:barDir val="col"/>
        <c:grouping val="clustered"/>
        <c:varyColors val="0"/>
        <c:ser>
          <c:idx val="0"/>
          <c:order val="0"/>
          <c:tx>
            <c:strRef>
              <c:f>'Anteile lange Reihe'!$C$123</c:f>
              <c:strCache>
                <c:ptCount val="1"/>
                <c:pt idx="0">
                  <c:v>2010</c:v>
                </c:pt>
              </c:strCache>
            </c:strRef>
          </c:tx>
          <c:spPr>
            <a:solidFill>
              <a:srgbClr val="FF5C33"/>
            </a:solidFill>
            <a:ln>
              <a:noFill/>
            </a:ln>
            <a:effectLst/>
          </c:spPr>
          <c:invertIfNegative val="0"/>
          <c:dLbls>
            <c:dLbl>
              <c:idx val="0"/>
              <c:layout>
                <c:manualLayout>
                  <c:x val="0"/>
                  <c:y val="9.962640099626400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692-48E2-8DFF-55FBA84C4442}"/>
                </c:ext>
              </c:extLst>
            </c:dLbl>
            <c:dLbl>
              <c:idx val="4"/>
              <c:layout>
                <c:manualLayout>
                  <c:x val="-1.672240802675708E-3"/>
                  <c:y val="-2.490660024906691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692-48E2-8DFF-55FBA84C4442}"/>
                </c:ext>
              </c:extLst>
            </c:dLbl>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Reihe'!$C$124:$C$130</c:f>
              <c:numCache>
                <c:formatCode>0.0</c:formatCode>
                <c:ptCount val="7"/>
                <c:pt idx="0">
                  <c:v>41.890249577088206</c:v>
                </c:pt>
                <c:pt idx="1">
                  <c:v>18.650860313745067</c:v>
                </c:pt>
                <c:pt idx="2">
                  <c:v>5.8620716997678057</c:v>
                </c:pt>
                <c:pt idx="3">
                  <c:v>16.609488688097311</c:v>
                </c:pt>
                <c:pt idx="4">
                  <c:v>6.570232392283784</c:v>
                </c:pt>
                <c:pt idx="5">
                  <c:v>5.95740557258903</c:v>
                </c:pt>
                <c:pt idx="6">
                  <c:v>1.5444039514630976</c:v>
                </c:pt>
              </c:numCache>
            </c:numRef>
          </c:val>
          <c:extLst>
            <c:ext xmlns:c16="http://schemas.microsoft.com/office/drawing/2014/chart" uri="{C3380CC4-5D6E-409C-BE32-E72D297353CC}">
              <c16:uniqueId val="{00000002-2692-48E2-8DFF-55FBA84C4442}"/>
            </c:ext>
          </c:extLst>
        </c:ser>
        <c:ser>
          <c:idx val="1"/>
          <c:order val="1"/>
          <c:tx>
            <c:strRef>
              <c:f>'Anteile lange Reihe'!$D$123</c:f>
              <c:strCache>
                <c:ptCount val="1"/>
                <c:pt idx="0">
                  <c:v>2023</c:v>
                </c:pt>
              </c:strCache>
            </c:strRef>
          </c:tx>
          <c:spPr>
            <a:solidFill>
              <a:srgbClr val="004A94"/>
            </a:solidFill>
            <a:ln>
              <a:noFill/>
            </a:ln>
            <a:effectLst/>
          </c:spPr>
          <c:invertIfNegative val="0"/>
          <c:dLbls>
            <c:dLbl>
              <c:idx val="0"/>
              <c:layout>
                <c:manualLayout>
                  <c:x val="0"/>
                  <c:y val="-9.962640099626413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692-48E2-8DFF-55FBA84C4442}"/>
                </c:ext>
              </c:extLst>
            </c:dLbl>
            <c:dLbl>
              <c:idx val="1"/>
              <c:layout>
                <c:manualLayout>
                  <c:x val="6.6889632107023107E-3"/>
                  <c:y val="-9.13231459404672E-1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692-48E2-8DFF-55FBA84C4442}"/>
                </c:ext>
              </c:extLst>
            </c:dLbl>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Reihe'!$D$124:$D$130</c:f>
              <c:numCache>
                <c:formatCode>0.0</c:formatCode>
                <c:ptCount val="7"/>
                <c:pt idx="0">
                  <c:v>51.323813599908576</c:v>
                </c:pt>
                <c:pt idx="1">
                  <c:v>14.138337961151498</c:v>
                </c:pt>
                <c:pt idx="2">
                  <c:v>12.643812078234365</c:v>
                </c:pt>
                <c:pt idx="3">
                  <c:v>6.8243382225232585</c:v>
                </c:pt>
                <c:pt idx="4">
                  <c:v>4.8416397763347216</c:v>
                </c:pt>
                <c:pt idx="5">
                  <c:v>3.9495252887681023</c:v>
                </c:pt>
                <c:pt idx="6">
                  <c:v>2.1745971696911766</c:v>
                </c:pt>
              </c:numCache>
            </c:numRef>
          </c:val>
          <c:extLst>
            <c:ext xmlns:c16="http://schemas.microsoft.com/office/drawing/2014/chart" uri="{C3380CC4-5D6E-409C-BE32-E72D297353CC}">
              <c16:uniqueId val="{00000005-2692-48E2-8DFF-55FBA84C4442}"/>
            </c:ext>
          </c:extLst>
        </c:ser>
        <c:dLbls>
          <c:showLegendKey val="0"/>
          <c:showVal val="0"/>
          <c:showCatName val="0"/>
          <c:showSerName val="0"/>
          <c:showPercent val="0"/>
          <c:showBubbleSize val="0"/>
        </c:dLbls>
        <c:gapWidth val="35"/>
        <c:overlap val="-5"/>
        <c:axId val="869196544"/>
        <c:axId val="869194248"/>
      </c:barChart>
      <c:catAx>
        <c:axId val="869196544"/>
        <c:scaling>
          <c:orientation val="minMax"/>
        </c:scaling>
        <c:delete val="0"/>
        <c:axPos val="b"/>
        <c:numFmt formatCode="General" sourceLinked="1"/>
        <c:majorTickMark val="out"/>
        <c:minorTickMark val="none"/>
        <c:tickLblPos val="nextTo"/>
        <c:spPr>
          <a:noFill/>
          <a:ln w="9525" cap="flat" cmpd="sng" algn="ctr">
            <a:solidFill>
              <a:srgbClr val="969696"/>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crossAx val="869194248"/>
        <c:crosses val="autoZero"/>
        <c:auto val="1"/>
        <c:lblAlgn val="ctr"/>
        <c:lblOffset val="100"/>
        <c:noMultiLvlLbl val="0"/>
      </c:catAx>
      <c:valAx>
        <c:axId val="869194248"/>
        <c:scaling>
          <c:orientation val="minMax"/>
        </c:scaling>
        <c:delete val="1"/>
        <c:axPos val="l"/>
        <c:numFmt formatCode="0.0" sourceLinked="1"/>
        <c:majorTickMark val="out"/>
        <c:minorTickMark val="none"/>
        <c:tickLblPos val="nextTo"/>
        <c:crossAx val="869196544"/>
        <c:crosses val="autoZero"/>
        <c:crossBetween val="between"/>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
          <a:ea typeface="Arial"/>
          <a:cs typeface="Arial"/>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286186235573624E-2"/>
          <c:y val="0.11040789494823354"/>
          <c:w val="0.91796591118706894"/>
          <c:h val="0.77881685599071337"/>
        </c:manualLayout>
      </c:layout>
      <c:lineChart>
        <c:grouping val="standard"/>
        <c:varyColors val="0"/>
        <c:ser>
          <c:idx val="0"/>
          <c:order val="0"/>
          <c:tx>
            <c:strRef>
              <c:f>'Anteile lange Reihe'!$A$3</c:f>
              <c:strCache>
                <c:ptCount val="1"/>
                <c:pt idx="0">
                  <c:v>EU 27</c:v>
                </c:pt>
              </c:strCache>
            </c:strRef>
          </c:tx>
          <c:spPr>
            <a:ln w="76200">
              <a:solidFill>
                <a:srgbClr val="003061"/>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Reihe'!$L$3:$AI$3</c:f>
              <c:numCache>
                <c:formatCode>#,##0.0</c:formatCode>
                <c:ptCount val="24"/>
                <c:pt idx="0">
                  <c:v>15630.772000000001</c:v>
                </c:pt>
                <c:pt idx="1">
                  <c:v>16226.573</c:v>
                </c:pt>
                <c:pt idx="2">
                  <c:v>16802.231</c:v>
                </c:pt>
                <c:pt idx="3">
                  <c:v>17841.613000000001</c:v>
                </c:pt>
                <c:pt idx="4">
                  <c:v>18018.61</c:v>
                </c:pt>
                <c:pt idx="5">
                  <c:v>18116.434000000001</c:v>
                </c:pt>
                <c:pt idx="6">
                  <c:v>19706.448</c:v>
                </c:pt>
                <c:pt idx="7">
                  <c:v>19600.231</c:v>
                </c:pt>
                <c:pt idx="8">
                  <c:v>19763.114000000001</c:v>
                </c:pt>
                <c:pt idx="9">
                  <c:v>19710.548999999999</c:v>
                </c:pt>
                <c:pt idx="10">
                  <c:v>19475.691999999999</c:v>
                </c:pt>
                <c:pt idx="11">
                  <c:v>20199.77</c:v>
                </c:pt>
                <c:pt idx="12">
                  <c:v>20825.508999999998</c:v>
                </c:pt>
                <c:pt idx="13">
                  <c:v>20725.816999999999</c:v>
                </c:pt>
                <c:pt idx="14" formatCode="General">
                  <c:v>20933.106</c:v>
                </c:pt>
                <c:pt idx="15" formatCode="General">
                  <c:v>21447.967000000001</c:v>
                </c:pt>
                <c:pt idx="16" formatCode="General">
                  <c:v>22931.973999999998</c:v>
                </c:pt>
                <c:pt idx="17" formatCode="General">
                  <c:v>23664.050999999999</c:v>
                </c:pt>
                <c:pt idx="18" formatCode="General">
                  <c:v>24858.613000000001</c:v>
                </c:pt>
                <c:pt idx="19" formatCode="General">
                  <c:v>25507.453000000001</c:v>
                </c:pt>
                <c:pt idx="20" formatCode="General">
                  <c:v>25943.789000000001</c:v>
                </c:pt>
                <c:pt idx="21" formatCode="General">
                  <c:v>27902.677</c:v>
                </c:pt>
                <c:pt idx="22" formatCode="General">
                  <c:v>31645.137999999999</c:v>
                </c:pt>
                <c:pt idx="23" formatCode="General">
                  <c:v>32579.028999999999</c:v>
                </c:pt>
              </c:numCache>
            </c:numRef>
          </c:val>
          <c:smooth val="0"/>
          <c:extLst>
            <c:ext xmlns:c16="http://schemas.microsoft.com/office/drawing/2014/chart" uri="{C3380CC4-5D6E-409C-BE32-E72D297353CC}">
              <c16:uniqueId val="{00000000-0A0A-4BC7-8CCD-63BE51F95786}"/>
            </c:ext>
          </c:extLst>
        </c:ser>
        <c:ser>
          <c:idx val="1"/>
          <c:order val="1"/>
          <c:tx>
            <c:strRef>
              <c:f>'Anteile lange Reihe'!$A$4</c:f>
              <c:strCache>
                <c:ptCount val="1"/>
                <c:pt idx="0">
                  <c:v>Deutschland</c:v>
                </c:pt>
              </c:strCache>
            </c:strRef>
          </c:tx>
          <c:spPr>
            <a:ln w="76200">
              <a:solidFill>
                <a:srgbClr val="004A94"/>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Reihe'!$L$4:$AI$4</c:f>
              <c:numCache>
                <c:formatCode>#,##0.0</c:formatCode>
                <c:ptCount val="24"/>
                <c:pt idx="0">
                  <c:v>6030</c:v>
                </c:pt>
                <c:pt idx="1">
                  <c:v>5920</c:v>
                </c:pt>
                <c:pt idx="2">
                  <c:v>5940</c:v>
                </c:pt>
                <c:pt idx="3">
                  <c:v>6349</c:v>
                </c:pt>
                <c:pt idx="4">
                  <c:v>6320</c:v>
                </c:pt>
                <c:pt idx="5">
                  <c:v>6363</c:v>
                </c:pt>
                <c:pt idx="6">
                  <c:v>7066</c:v>
                </c:pt>
                <c:pt idx="7">
                  <c:v>6454.6180000000004</c:v>
                </c:pt>
                <c:pt idx="8">
                  <c:v>6640.45</c:v>
                </c:pt>
                <c:pt idx="9">
                  <c:v>7093.7420000000002</c:v>
                </c:pt>
                <c:pt idx="10">
                  <c:v>6860.8</c:v>
                </c:pt>
                <c:pt idx="11">
                  <c:v>7366.4</c:v>
                </c:pt>
                <c:pt idx="12">
                  <c:v>7587.8</c:v>
                </c:pt>
                <c:pt idx="13">
                  <c:v>7421.5</c:v>
                </c:pt>
                <c:pt idx="14" formatCode="General">
                  <c:v>7663.7</c:v>
                </c:pt>
                <c:pt idx="15" formatCode="General">
                  <c:v>7742.2</c:v>
                </c:pt>
                <c:pt idx="16" formatCode="General">
                  <c:v>8431.2000000000007</c:v>
                </c:pt>
                <c:pt idx="17" formatCode="General">
                  <c:v>8696</c:v>
                </c:pt>
                <c:pt idx="18" formatCode="General">
                  <c:v>9419.7999999999993</c:v>
                </c:pt>
                <c:pt idx="19" formatCode="General">
                  <c:v>9844.9</c:v>
                </c:pt>
                <c:pt idx="20" formatCode="General">
                  <c:v>9514</c:v>
                </c:pt>
                <c:pt idx="21" formatCode="General">
                  <c:v>10126</c:v>
                </c:pt>
                <c:pt idx="22" formatCode="General">
                  <c:v>10805</c:v>
                </c:pt>
                <c:pt idx="23" formatCode="General">
                  <c:v>11156.61</c:v>
                </c:pt>
              </c:numCache>
            </c:numRef>
          </c:val>
          <c:smooth val="0"/>
          <c:extLst>
            <c:ext xmlns:c16="http://schemas.microsoft.com/office/drawing/2014/chart" uri="{C3380CC4-5D6E-409C-BE32-E72D297353CC}">
              <c16:uniqueId val="{00000001-0A0A-4BC7-8CCD-63BE51F95786}"/>
            </c:ext>
          </c:extLst>
        </c:ser>
        <c:ser>
          <c:idx val="2"/>
          <c:order val="2"/>
          <c:tx>
            <c:strRef>
              <c:f>'Anteile lange Reihe'!$A$5</c:f>
              <c:strCache>
                <c:ptCount val="1"/>
                <c:pt idx="0">
                  <c:v>USA</c:v>
                </c:pt>
              </c:strCache>
            </c:strRef>
          </c:tx>
          <c:spPr>
            <a:ln w="76200">
              <a:solidFill>
                <a:srgbClr val="623C72"/>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Reihe'!$L$5:$AI$5</c:f>
              <c:numCache>
                <c:formatCode>#,##0.0</c:formatCode>
                <c:ptCount val="24"/>
                <c:pt idx="0">
                  <c:v>22638.527999999998</c:v>
                </c:pt>
                <c:pt idx="1">
                  <c:v>19977.669000000002</c:v>
                </c:pt>
                <c:pt idx="2">
                  <c:v>21844.639999999999</c:v>
                </c:pt>
                <c:pt idx="3">
                  <c:v>20338.668000000001</c:v>
                </c:pt>
                <c:pt idx="4">
                  <c:v>31615.861000000001</c:v>
                </c:pt>
                <c:pt idx="5">
                  <c:v>34539.684999999998</c:v>
                </c:pt>
                <c:pt idx="6">
                  <c:v>36894.959000000003</c:v>
                </c:pt>
                <c:pt idx="7">
                  <c:v>40545.813000000002</c:v>
                </c:pt>
                <c:pt idx="8">
                  <c:v>39609.682999999997</c:v>
                </c:pt>
                <c:pt idx="9">
                  <c:v>38274.6</c:v>
                </c:pt>
                <c:pt idx="10">
                  <c:v>43742.84</c:v>
                </c:pt>
                <c:pt idx="11">
                  <c:v>39752.82</c:v>
                </c:pt>
                <c:pt idx="12">
                  <c:v>44513.067999999999</c:v>
                </c:pt>
                <c:pt idx="13">
                  <c:v>55359.536</c:v>
                </c:pt>
                <c:pt idx="14" formatCode="General">
                  <c:v>58819.987999999998</c:v>
                </c:pt>
                <c:pt idx="15" formatCode="General">
                  <c:v>74327.686000000002</c:v>
                </c:pt>
                <c:pt idx="16" formatCode="General">
                  <c:v>75769.021999999997</c:v>
                </c:pt>
                <c:pt idx="17" formatCode="General">
                  <c:v>74728.592999999993</c:v>
                </c:pt>
                <c:pt idx="18" formatCode="General">
                  <c:v>80199.745999999999</c:v>
                </c:pt>
                <c:pt idx="19" formatCode="General">
                  <c:v>99592.712</c:v>
                </c:pt>
                <c:pt idx="20" formatCode="General">
                  <c:v>105524.402</c:v>
                </c:pt>
                <c:pt idx="21" formatCode="General">
                  <c:v>113513.308</c:v>
                </c:pt>
                <c:pt idx="22" formatCode="General">
                  <c:v>126644.84299999999</c:v>
                </c:pt>
                <c:pt idx="23" formatCode="General">
                  <c:v>118265.67</c:v>
                </c:pt>
              </c:numCache>
            </c:numRef>
          </c:val>
          <c:smooth val="0"/>
          <c:extLst>
            <c:ext xmlns:c16="http://schemas.microsoft.com/office/drawing/2014/chart" uri="{C3380CC4-5D6E-409C-BE32-E72D297353CC}">
              <c16:uniqueId val="{00000002-0A0A-4BC7-8CCD-63BE51F95786}"/>
            </c:ext>
          </c:extLst>
        </c:ser>
        <c:ser>
          <c:idx val="3"/>
          <c:order val="3"/>
          <c:tx>
            <c:strRef>
              <c:f>'Anteile lange Reihe'!$A$6</c:f>
              <c:strCache>
                <c:ptCount val="1"/>
                <c:pt idx="0">
                  <c:v>China</c:v>
                </c:pt>
              </c:strCache>
            </c:strRef>
          </c:tx>
          <c:spPr>
            <a:ln w="76200">
              <a:solidFill>
                <a:srgbClr val="FF5C33"/>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Reihe'!$L$6:$AI$6</c:f>
              <c:numCache>
                <c:formatCode>#,##0.0</c:formatCode>
                <c:ptCount val="24"/>
                <c:pt idx="0">
                  <c:v>891.98299999999995</c:v>
                </c:pt>
                <c:pt idx="1">
                  <c:v>1348.982</c:v>
                </c:pt>
                <c:pt idx="2">
                  <c:v>1790.0519999999999</c:v>
                </c:pt>
                <c:pt idx="3">
                  <c:v>1923.077</c:v>
                </c:pt>
                <c:pt idx="4">
                  <c:v>2137.79</c:v>
                </c:pt>
                <c:pt idx="5">
                  <c:v>2352.2489999999998</c:v>
                </c:pt>
                <c:pt idx="6">
                  <c:v>2797.482</c:v>
                </c:pt>
                <c:pt idx="7">
                  <c:v>3071.3119999999999</c:v>
                </c:pt>
                <c:pt idx="8">
                  <c:v>3539.6170000000002</c:v>
                </c:pt>
                <c:pt idx="9">
                  <c:v>4587.5870000000004</c:v>
                </c:pt>
                <c:pt idx="10">
                  <c:v>6121.3209999999999</c:v>
                </c:pt>
                <c:pt idx="11">
                  <c:v>8225.0300000000007</c:v>
                </c:pt>
                <c:pt idx="12">
                  <c:v>11102.998</c:v>
                </c:pt>
                <c:pt idx="13">
                  <c:v>13163.721</c:v>
                </c:pt>
                <c:pt idx="14" formatCode="General">
                  <c:v>14800.431</c:v>
                </c:pt>
                <c:pt idx="15" formatCode="General">
                  <c:v>18849.98</c:v>
                </c:pt>
                <c:pt idx="16" formatCode="General">
                  <c:v>19225.088</c:v>
                </c:pt>
                <c:pt idx="17" formatCode="General">
                  <c:v>20360.874</c:v>
                </c:pt>
                <c:pt idx="18" formatCode="General">
                  <c:v>20403.834999999999</c:v>
                </c:pt>
                <c:pt idx="19" formatCode="General">
                  <c:v>21420.378000000001</c:v>
                </c:pt>
                <c:pt idx="20" formatCode="General">
                  <c:v>21778.531999999999</c:v>
                </c:pt>
                <c:pt idx="21" formatCode="General">
                  <c:v>25791.562999999998</c:v>
                </c:pt>
                <c:pt idx="22" formatCode="General">
                  <c:v>32260.546999999999</c:v>
                </c:pt>
                <c:pt idx="23" formatCode="General">
                  <c:v>29135.187000000002</c:v>
                </c:pt>
              </c:numCache>
            </c:numRef>
          </c:val>
          <c:smooth val="0"/>
          <c:extLst>
            <c:ext xmlns:c16="http://schemas.microsoft.com/office/drawing/2014/chart" uri="{C3380CC4-5D6E-409C-BE32-E72D297353CC}">
              <c16:uniqueId val="{00000003-0A0A-4BC7-8CCD-63BE51F95786}"/>
            </c:ext>
          </c:extLst>
        </c:ser>
        <c:dLbls>
          <c:showLegendKey val="0"/>
          <c:showVal val="0"/>
          <c:showCatName val="0"/>
          <c:showSerName val="0"/>
          <c:showPercent val="0"/>
          <c:showBubbleSize val="0"/>
        </c:dLbls>
        <c:smooth val="0"/>
        <c:axId val="502306104"/>
        <c:axId val="502310808"/>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76200">
                    <a:solidFill>
                      <a:srgbClr val="BE9528"/>
                    </a:solidFill>
                  </a:ln>
                </c:spPr>
                <c:marker>
                  <c:symbol val="none"/>
                </c:marker>
                <c:cat>
                  <c:strRef>
                    <c:extLst>
                      <c:ex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Reihe'!$L$7:$AI$7</c15:sqref>
                        </c15:formulaRef>
                      </c:ext>
                    </c:extLst>
                    <c:numCache>
                      <c:formatCode>#,##0.0</c:formatCode>
                      <c:ptCount val="24"/>
                      <c:pt idx="0">
                        <c:v>15852.527</c:v>
                      </c:pt>
                      <c:pt idx="1">
                        <c:v>14957.352999999999</c:v>
                      </c:pt>
                      <c:pt idx="2">
                        <c:v>14994.147000000001</c:v>
                      </c:pt>
                      <c:pt idx="3">
                        <c:v>13028.841</c:v>
                      </c:pt>
                      <c:pt idx="4">
                        <c:v>12432.647999999999</c:v>
                      </c:pt>
                      <c:pt idx="5">
                        <c:v>13499.130999999999</c:v>
                      </c:pt>
                      <c:pt idx="6">
                        <c:v>13473.689</c:v>
                      </c:pt>
                      <c:pt idx="7">
                        <c:v>12873.623</c:v>
                      </c:pt>
                      <c:pt idx="8">
                        <c:v>13927.334999999999</c:v>
                      </c:pt>
                      <c:pt idx="9">
                        <c:v>14964.808000000001</c:v>
                      </c:pt>
                      <c:pt idx="10">
                        <c:v>17344.041000000001</c:v>
                      </c:pt>
                      <c:pt idx="11">
                        <c:v>17781.184000000001</c:v>
                      </c:pt>
                      <c:pt idx="12">
                        <c:v>20005.808000000001</c:v>
                      </c:pt>
                      <c:pt idx="13">
                        <c:v>16882.584999999999</c:v>
                      </c:pt>
                      <c:pt idx="14" formatCode="General">
                        <c:v>16018.963</c:v>
                      </c:pt>
                      <c:pt idx="15" formatCode="General">
                        <c:v>16935.751</c:v>
                      </c:pt>
                      <c:pt idx="16" formatCode="General">
                        <c:v>18293.949000000001</c:v>
                      </c:pt>
                      <c:pt idx="17" formatCode="General">
                        <c:v>18300.75</c:v>
                      </c:pt>
                      <c:pt idx="18" formatCode="General">
                        <c:v>17188.858</c:v>
                      </c:pt>
                      <c:pt idx="19" formatCode="General">
                        <c:v>18778.019</c:v>
                      </c:pt>
                      <c:pt idx="20" formatCode="General">
                        <c:v>18870.397000000001</c:v>
                      </c:pt>
                      <c:pt idx="21" formatCode="General">
                        <c:v>18033.074000000001</c:v>
                      </c:pt>
                      <c:pt idx="22" formatCode="General">
                        <c:v>17288.152999999998</c:v>
                      </c:pt>
                      <c:pt idx="23" formatCode="General">
                        <c:v>15725.35</c:v>
                      </c:pt>
                    </c:numCache>
                  </c:numRef>
                </c:val>
                <c:smooth val="0"/>
                <c:extLst>
                  <c:ext xmlns:c16="http://schemas.microsoft.com/office/drawing/2014/chart" uri="{C3380CC4-5D6E-409C-BE32-E72D297353CC}">
                    <c16:uniqueId val="{00000004-0A0A-4BC7-8CCD-63BE51F95786}"/>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76200"/>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Reihe'!$L$8:$AI$8</c15:sqref>
                        </c15:formulaRef>
                      </c:ext>
                    </c:extLst>
                    <c:numCache>
                      <c:formatCode>#,##0.0</c:formatCode>
                      <c:ptCount val="24"/>
                      <c:pt idx="0">
                        <c:v>589.08299999999997</c:v>
                      </c:pt>
                      <c:pt idx="1">
                        <c:v>741.27300000000002</c:v>
                      </c:pt>
                      <c:pt idx="2">
                        <c:v>775.66</c:v>
                      </c:pt>
                      <c:pt idx="3">
                        <c:v>722.66899999999998</c:v>
                      </c:pt>
                      <c:pt idx="4">
                        <c:v>818.51099999999997</c:v>
                      </c:pt>
                      <c:pt idx="5">
                        <c:v>1061.174</c:v>
                      </c:pt>
                      <c:pt idx="6">
                        <c:v>1344.547</c:v>
                      </c:pt>
                      <c:pt idx="7">
                        <c:v>1471.9380000000001</c:v>
                      </c:pt>
                      <c:pt idx="8">
                        <c:v>1206.1400000000001</c:v>
                      </c:pt>
                      <c:pt idx="9">
                        <c:v>1209.6980000000001</c:v>
                      </c:pt>
                      <c:pt idx="10">
                        <c:v>1612.7049999999999</c:v>
                      </c:pt>
                      <c:pt idx="11">
                        <c:v>2073.4859999999999</c:v>
                      </c:pt>
                      <c:pt idx="12">
                        <c:v>2298.3339999999998</c:v>
                      </c:pt>
                      <c:pt idx="13">
                        <c:v>2572.23</c:v>
                      </c:pt>
                      <c:pt idx="14" formatCode="General">
                        <c:v>2500.2800000000002</c:v>
                      </c:pt>
                      <c:pt idx="15" formatCode="General">
                        <c:v>3217.2579999999998</c:v>
                      </c:pt>
                      <c:pt idx="16" formatCode="General">
                        <c:v>3197.9209999999998</c:v>
                      </c:pt>
                      <c:pt idx="17" formatCode="General">
                        <c:v>3898.4259999999999</c:v>
                      </c:pt>
                      <c:pt idx="18" formatCode="General">
                        <c:v>3954.1660000000002</c:v>
                      </c:pt>
                      <c:pt idx="19" formatCode="General">
                        <c:v>4253.4139999999998</c:v>
                      </c:pt>
                      <c:pt idx="20" formatCode="General">
                        <c:v>4356.7539999999999</c:v>
                      </c:pt>
                      <c:pt idx="21" formatCode="General">
                        <c:v>4468.2299999999996</c:v>
                      </c:pt>
                      <c:pt idx="22" formatCode="General">
                        <c:v>4653.9759999999997</c:v>
                      </c:pt>
                      <c:pt idx="23" formatCode="General">
                        <c:v>5010.933</c:v>
                      </c:pt>
                    </c:numCache>
                  </c:numRef>
                </c:val>
                <c:smooth val="0"/>
                <c:extLst xmlns:c15="http://schemas.microsoft.com/office/drawing/2012/chart">
                  <c:ext xmlns:c16="http://schemas.microsoft.com/office/drawing/2014/chart" uri="{C3380CC4-5D6E-409C-BE32-E72D297353CC}">
                    <c16:uniqueId val="{00000005-0A0A-4BC7-8CCD-63BE51F95786}"/>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76200">
                    <a:solidFill>
                      <a:srgbClr val="5A7916"/>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Reihe'!$L$9:$AI$9</c15:sqref>
                        </c15:formulaRef>
                      </c:ext>
                    </c:extLst>
                    <c:numCache>
                      <c:formatCode>#,##0.0</c:formatCode>
                      <c:ptCount val="24"/>
                      <c:pt idx="0">
                        <c:v>1100.386</c:v>
                      </c:pt>
                      <c:pt idx="1">
                        <c:v>1070.338</c:v>
                      </c:pt>
                      <c:pt idx="2">
                        <c:v>1074.835</c:v>
                      </c:pt>
                      <c:pt idx="3">
                        <c:v>1052.0530000000001</c:v>
                      </c:pt>
                      <c:pt idx="4">
                        <c:v>1128.02</c:v>
                      </c:pt>
                      <c:pt idx="5">
                        <c:v>1347.596</c:v>
                      </c:pt>
                      <c:pt idx="6">
                        <c:v>1573.518</c:v>
                      </c:pt>
                      <c:pt idx="7">
                        <c:v>1700.17</c:v>
                      </c:pt>
                      <c:pt idx="8">
                        <c:v>2007.213</c:v>
                      </c:pt>
                      <c:pt idx="9">
                        <c:v>1990.27</c:v>
                      </c:pt>
                      <c:pt idx="10">
                        <c:v>2720.4989999999998</c:v>
                      </c:pt>
                      <c:pt idx="11">
                        <c:v>3383.8530000000001</c:v>
                      </c:pt>
                      <c:pt idx="12">
                        <c:v>3320.7330000000002</c:v>
                      </c:pt>
                      <c:pt idx="13">
                        <c:v>3260.029</c:v>
                      </c:pt>
                      <c:pt idx="14" formatCode="General">
                        <c:v>3387.5619999999999</c:v>
                      </c:pt>
                      <c:pt idx="15" formatCode="General">
                        <c:v>4356.41</c:v>
                      </c:pt>
                      <c:pt idx="16" formatCode="General">
                        <c:v>4180.58</c:v>
                      </c:pt>
                      <c:pt idx="17" formatCode="General">
                        <c:v>4542.3149999999996</c:v>
                      </c:pt>
                      <c:pt idx="18" formatCode="General">
                        <c:v>5018.8689999999997</c:v>
                      </c:pt>
                      <c:pt idx="19" formatCode="General">
                        <c:v>5146.7439999999997</c:v>
                      </c:pt>
                      <c:pt idx="20" formatCode="General">
                        <c:v>5321.259</c:v>
                      </c:pt>
                      <c:pt idx="21" formatCode="General">
                        <c:v>6453.6840000000002</c:v>
                      </c:pt>
                      <c:pt idx="22" formatCode="General">
                        <c:v>7208.0029999999997</c:v>
                      </c:pt>
                      <c:pt idx="23" formatCode="General">
                        <c:v>7065.4009999999998</c:v>
                      </c:pt>
                    </c:numCache>
                  </c:numRef>
                </c:val>
                <c:smooth val="0"/>
                <c:extLst xmlns:c15="http://schemas.microsoft.com/office/drawing/2012/chart">
                  <c:ext xmlns:c16="http://schemas.microsoft.com/office/drawing/2014/chart" uri="{C3380CC4-5D6E-409C-BE32-E72D297353CC}">
                    <c16:uniqueId val="{00000006-0A0A-4BC7-8CCD-63BE51F95786}"/>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Reihe'!$L$10:$AI$10</c15:sqref>
                        </c15:formulaRef>
                      </c:ext>
                    </c:extLst>
                    <c:numCache>
                      <c:formatCode>General</c:formatCode>
                      <c:ptCount val="24"/>
                      <c:pt idx="0">
                        <c:v>184.53800000000001</c:v>
                      </c:pt>
                      <c:pt idx="1">
                        <c:v>162.57900000000001</c:v>
                      </c:pt>
                      <c:pt idx="2">
                        <c:v>144.53</c:v>
                      </c:pt>
                      <c:pt idx="3">
                        <c:v>139.13800000000001</c:v>
                      </c:pt>
                      <c:pt idx="4">
                        <c:v>164.57499999999999</c:v>
                      </c:pt>
                      <c:pt idx="5">
                        <c:v>192.489</c:v>
                      </c:pt>
                      <c:pt idx="6">
                        <c:v>224.852</c:v>
                      </c:pt>
                      <c:pt idx="7">
                        <c:v>251.816</c:v>
                      </c:pt>
                      <c:pt idx="8">
                        <c:v>288.51</c:v>
                      </c:pt>
                      <c:pt idx="9">
                        <c:v>255.95500000000001</c:v>
                      </c:pt>
                      <c:pt idx="10">
                        <c:v>324.29199999999997</c:v>
                      </c:pt>
                      <c:pt idx="11">
                        <c:v>362.71199999999999</c:v>
                      </c:pt>
                      <c:pt idx="12">
                        <c:v>373.86700000000002</c:v>
                      </c:pt>
                      <c:pt idx="13">
                        <c:v>358.21699999999998</c:v>
                      </c:pt>
                      <c:pt idx="14">
                        <c:v>362.63</c:v>
                      </c:pt>
                      <c:pt idx="15">
                        <c:v>325.10899999999998</c:v>
                      </c:pt>
                      <c:pt idx="16">
                        <c:v>328.89499999999998</c:v>
                      </c:pt>
                      <c:pt idx="17">
                        <c:v>360.262</c:v>
                      </c:pt>
                      <c:pt idx="18">
                        <c:v>352.714</c:v>
                      </c:pt>
                      <c:pt idx="19">
                        <c:v>360.483</c:v>
                      </c:pt>
                      <c:pt idx="20">
                        <c:v>309.625</c:v>
                      </c:pt>
                      <c:pt idx="21">
                        <c:v>376.00200000000001</c:v>
                      </c:pt>
                      <c:pt idx="22">
                        <c:v>508.73200000000003</c:v>
                      </c:pt>
                      <c:pt idx="23">
                        <c:v>429.13600000000002</c:v>
                      </c:pt>
                    </c:numCache>
                  </c:numRef>
                </c:val>
                <c:smooth val="0"/>
                <c:extLst xmlns:c15="http://schemas.microsoft.com/office/drawing/2012/chart">
                  <c:ext xmlns:c16="http://schemas.microsoft.com/office/drawing/2014/chart" uri="{C3380CC4-5D6E-409C-BE32-E72D297353CC}">
                    <c16:uniqueId val="{00000007-0A0A-4BC7-8CCD-63BE51F95786}"/>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Reihe'!$L$11:$AI$11</c15:sqref>
                        </c15:formulaRef>
                      </c:ext>
                    </c:extLst>
                    <c:numCache>
                      <c:formatCode>General</c:formatCode>
                      <c:ptCount val="24"/>
                      <c:pt idx="0">
                        <c:v>33.780999999999999</c:v>
                      </c:pt>
                      <c:pt idx="1">
                        <c:v>36.375</c:v>
                      </c:pt>
                      <c:pt idx="2">
                        <c:v>31.757000000000001</c:v>
                      </c:pt>
                      <c:pt idx="3">
                        <c:v>27.690999999999999</c:v>
                      </c:pt>
                      <c:pt idx="4">
                        <c:v>29.821999999999999</c:v>
                      </c:pt>
                      <c:pt idx="5">
                        <c:v>36.343000000000004</c:v>
                      </c:pt>
                      <c:pt idx="6">
                        <c:v>46.902999999999999</c:v>
                      </c:pt>
                      <c:pt idx="7">
                        <c:v>54.48</c:v>
                      </c:pt>
                      <c:pt idx="8">
                        <c:v>52.798000000000002</c:v>
                      </c:pt>
                      <c:pt idx="9">
                        <c:v>41.158999999999999</c:v>
                      </c:pt>
                      <c:pt idx="10">
                        <c:v>61.658999999999999</c:v>
                      </c:pt>
                      <c:pt idx="11">
                        <c:v>68.539000000000001</c:v>
                      </c:pt>
                      <c:pt idx="12">
                        <c:v>77.177999999999997</c:v>
                      </c:pt>
                      <c:pt idx="13">
                        <c:v>79.492000000000004</c:v>
                      </c:pt>
                      <c:pt idx="14">
                        <c:v>73.274000000000001</c:v>
                      </c:pt>
                      <c:pt idx="15">
                        <c:v>73.16</c:v>
                      </c:pt>
                      <c:pt idx="16">
                        <c:v>69.917000000000002</c:v>
                      </c:pt>
                      <c:pt idx="17">
                        <c:v>84.635000000000005</c:v>
                      </c:pt>
                      <c:pt idx="18">
                        <c:v>88.498000000000005</c:v>
                      </c:pt>
                      <c:pt idx="19">
                        <c:v>95.555000000000007</c:v>
                      </c:pt>
                      <c:pt idx="20">
                        <c:v>98.793999999999997</c:v>
                      </c:pt>
                      <c:pt idx="21">
                        <c:v>140.59299999999999</c:v>
                      </c:pt>
                      <c:pt idx="22">
                        <c:v>180.22399999999999</c:v>
                      </c:pt>
                      <c:pt idx="23">
                        <c:v>140.00899999999999</c:v>
                      </c:pt>
                    </c:numCache>
                  </c:numRef>
                </c:val>
                <c:smooth val="0"/>
                <c:extLst xmlns:c15="http://schemas.microsoft.com/office/drawing/2012/chart">
                  <c:ext xmlns:c16="http://schemas.microsoft.com/office/drawing/2014/chart" uri="{C3380CC4-5D6E-409C-BE32-E72D297353CC}">
                    <c16:uniqueId val="{00000008-0A0A-4BC7-8CCD-63BE51F95786}"/>
                  </c:ext>
                </c:extLst>
              </c15:ser>
            </c15:filteredLineSeries>
          </c:ext>
        </c:extLst>
      </c:lineChart>
      <c:catAx>
        <c:axId val="502306104"/>
        <c:scaling>
          <c:orientation val="minMax"/>
        </c:scaling>
        <c:delete val="0"/>
        <c:axPos val="b"/>
        <c:numFmt formatCode="General" sourceLinked="0"/>
        <c:majorTickMark val="out"/>
        <c:minorTickMark val="none"/>
        <c:tickLblPos val="nextTo"/>
        <c:spPr>
          <a:ln>
            <a:solidFill>
              <a:srgbClr val="AAAAAA"/>
            </a:solidFill>
          </a:ln>
        </c:spPr>
        <c:txPr>
          <a:bodyPr rot="-5400000" vert="horz"/>
          <a:lstStyle/>
          <a:p>
            <a:pPr>
              <a:defRPr/>
            </a:pPr>
            <a:endParaRPr lang="de-DE"/>
          </a:p>
        </c:txPr>
        <c:crossAx val="502310808"/>
        <c:crosses val="autoZero"/>
        <c:auto val="1"/>
        <c:lblAlgn val="ctr"/>
        <c:lblOffset val="100"/>
        <c:tickLblSkip val="2"/>
        <c:noMultiLvlLbl val="0"/>
      </c:catAx>
      <c:valAx>
        <c:axId val="502310808"/>
        <c:scaling>
          <c:orientation val="minMax"/>
        </c:scaling>
        <c:delete val="0"/>
        <c:axPos val="l"/>
        <c:majorGridlines>
          <c:spPr>
            <a:ln>
              <a:solidFill>
                <a:srgbClr val="AAAAAA"/>
              </a:solidFill>
              <a:prstDash val="dash"/>
            </a:ln>
          </c:spPr>
        </c:majorGridlines>
        <c:numFmt formatCode="#,##0" sourceLinked="0"/>
        <c:majorTickMark val="out"/>
        <c:minorTickMark val="none"/>
        <c:tickLblPos val="nextTo"/>
        <c:spPr>
          <a:ln>
            <a:solidFill>
              <a:srgbClr val="AAAAAA"/>
            </a:solidFill>
          </a:ln>
        </c:spPr>
        <c:crossAx val="502306104"/>
        <c:crosses val="autoZero"/>
        <c:crossBetween val="between"/>
        <c:dispUnits>
          <c:builtInUnit val="thousands"/>
        </c:dispUnits>
      </c:valAx>
      <c:spPr>
        <a:noFill/>
        <a:ln w="25400">
          <a:noFill/>
        </a:ln>
      </c:spPr>
    </c:plotArea>
    <c:legend>
      <c:legendPos val="t"/>
      <c:layout>
        <c:manualLayout>
          <c:xMode val="edge"/>
          <c:yMode val="edge"/>
          <c:x val="9.6446666666666681E-2"/>
          <c:y val="0"/>
          <c:w val="0.87819648166596054"/>
          <c:h val="0.11818295192511394"/>
        </c:manualLayout>
      </c:layout>
      <c:overlay val="0"/>
      <c:spPr>
        <a:solidFill>
          <a:srgbClr val="EFEDEE"/>
        </a:solidFill>
      </c:spPr>
    </c:legend>
    <c:plotVisOnly val="1"/>
    <c:dispBlanksAs val="gap"/>
    <c:showDLblsOverMax val="0"/>
  </c:chart>
  <c:spPr>
    <a:solidFill>
      <a:srgbClr val="EFEDEE"/>
    </a:solidFill>
    <a:ln w="9525">
      <a:solidFill>
        <a:srgbClr val="AAAAAA"/>
      </a:solidFill>
    </a:ln>
  </c:spPr>
  <c:txPr>
    <a:bodyPr/>
    <a:lstStyle/>
    <a:p>
      <a:pPr>
        <a:defRPr sz="1200" b="1">
          <a:solidFill>
            <a:srgbClr val="564A3E"/>
          </a:solidFill>
          <a:latin typeface="Source Sans Pro" panose="020B0503030403020204" pitchFamily="34" charset="0"/>
          <a:ea typeface="Arial"/>
          <a:cs typeface="Arial"/>
        </a:defRPr>
      </a:pPr>
      <a:endParaRPr lang="de-DE"/>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4512037037037038E-2"/>
          <c:y val="0.11205930994496163"/>
          <c:w val="0.93148463188472064"/>
          <c:h val="0.77518695614746236"/>
        </c:manualLayout>
      </c:layout>
      <c:lineChart>
        <c:grouping val="standard"/>
        <c:varyColors val="0"/>
        <c:ser>
          <c:idx val="0"/>
          <c:order val="0"/>
          <c:tx>
            <c:strRef>
              <c:f>'Anteile lange Reihe'!$A$18</c:f>
              <c:strCache>
                <c:ptCount val="1"/>
                <c:pt idx="0">
                  <c:v>EU 27</c:v>
                </c:pt>
              </c:strCache>
            </c:strRef>
          </c:tx>
          <c:spPr>
            <a:ln w="76200">
              <a:solidFill>
                <a:srgbClr val="003061"/>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Reihe'!$L$18:$AI$18</c:f>
              <c:numCache>
                <c:formatCode>0.0%</c:formatCode>
                <c:ptCount val="24"/>
                <c:pt idx="0">
                  <c:v>0.23539001234840498</c:v>
                </c:pt>
                <c:pt idx="1">
                  <c:v>0.25118723029402357</c:v>
                </c:pt>
                <c:pt idx="2">
                  <c:v>0.24690530961819032</c:v>
                </c:pt>
                <c:pt idx="3">
                  <c:v>0.27399104968751647</c:v>
                </c:pt>
                <c:pt idx="4">
                  <c:v>0.23375757075545558</c:v>
                </c:pt>
                <c:pt idx="5">
                  <c:v>0.22019235351631025</c:v>
                </c:pt>
                <c:pt idx="6">
                  <c:v>0.224347063962403</c:v>
                </c:pt>
                <c:pt idx="7">
                  <c:v>0.21299599989532891</c:v>
                </c:pt>
                <c:pt idx="8">
                  <c:v>0.21356529122717033</c:v>
                </c:pt>
                <c:pt idx="9">
                  <c:v>0.2130995718126095</c:v>
                </c:pt>
                <c:pt idx="10">
                  <c:v>0.18650860313745066</c:v>
                </c:pt>
                <c:pt idx="11">
                  <c:v>0.1912587705808734</c:v>
                </c:pt>
                <c:pt idx="12">
                  <c:v>0.18058014921443441</c:v>
                </c:pt>
                <c:pt idx="13">
                  <c:v>0.16635907971649774</c:v>
                </c:pt>
                <c:pt idx="14">
                  <c:v>0.16207079233084862</c:v>
                </c:pt>
                <c:pt idx="15">
                  <c:v>0.13900339609383913</c:v>
                </c:pt>
                <c:pt idx="16">
                  <c:v>0.14496250886112155</c:v>
                </c:pt>
                <c:pt idx="17">
                  <c:v>0.14768299583747535</c:v>
                </c:pt>
                <c:pt idx="18">
                  <c:v>0.14915182088744441</c:v>
                </c:pt>
                <c:pt idx="19">
                  <c:v>0.13396994863769421</c:v>
                </c:pt>
                <c:pt idx="20">
                  <c:v>0.13093181484568708</c:v>
                </c:pt>
                <c:pt idx="21">
                  <c:v>0.12872608026019844</c:v>
                </c:pt>
                <c:pt idx="22">
                  <c:v>0.12940869835144303</c:v>
                </c:pt>
                <c:pt idx="23">
                  <c:v>0.14138337961151498</c:v>
                </c:pt>
              </c:numCache>
            </c:numRef>
          </c:val>
          <c:smooth val="0"/>
          <c:extLst>
            <c:ext xmlns:c16="http://schemas.microsoft.com/office/drawing/2014/chart" uri="{C3380CC4-5D6E-409C-BE32-E72D297353CC}">
              <c16:uniqueId val="{00000000-BE31-4C6A-9D93-7919FF5F6D35}"/>
            </c:ext>
          </c:extLst>
        </c:ser>
        <c:ser>
          <c:idx val="1"/>
          <c:order val="1"/>
          <c:tx>
            <c:strRef>
              <c:f>'Anteile lange Reihe'!$A$19</c:f>
              <c:strCache>
                <c:ptCount val="1"/>
                <c:pt idx="0">
                  <c:v>Deutschland</c:v>
                </c:pt>
              </c:strCache>
            </c:strRef>
          </c:tx>
          <c:spPr>
            <a:ln w="76200">
              <a:solidFill>
                <a:srgbClr val="004A94"/>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Reihe'!$L$19:$AI$19</c:f>
              <c:numCache>
                <c:formatCode>0.0%</c:formatCode>
                <c:ptCount val="24"/>
                <c:pt idx="0">
                  <c:v>9.0808168301660469E-2</c:v>
                </c:pt>
                <c:pt idx="1">
                  <c:v>9.1641556312637276E-2</c:v>
                </c:pt>
                <c:pt idx="2">
                  <c:v>8.7287071528301841E-2</c:v>
                </c:pt>
                <c:pt idx="3">
                  <c:v>9.7500667370491775E-2</c:v>
                </c:pt>
                <c:pt idx="4">
                  <c:v>8.1990111733062615E-2</c:v>
                </c:pt>
                <c:pt idx="5">
                  <c:v>7.7337733542058112E-2</c:v>
                </c:pt>
                <c:pt idx="6">
                  <c:v>8.0442520841824947E-2</c:v>
                </c:pt>
                <c:pt idx="7">
                  <c:v>7.0142429181186086E-2</c:v>
                </c:pt>
                <c:pt idx="8">
                  <c:v>7.1758410042540008E-2</c:v>
                </c:pt>
                <c:pt idx="9">
                  <c:v>7.6693621407964041E-2</c:v>
                </c:pt>
                <c:pt idx="10">
                  <c:v>6.5702323922837841E-2</c:v>
                </c:pt>
                <c:pt idx="11">
                  <c:v>6.9747754930226724E-2</c:v>
                </c:pt>
                <c:pt idx="12">
                  <c:v>6.579460104477089E-2</c:v>
                </c:pt>
                <c:pt idx="13">
                  <c:v>5.956985483930443E-2</c:v>
                </c:pt>
                <c:pt idx="14">
                  <c:v>5.9334813055736908E-2</c:v>
                </c:pt>
                <c:pt idx="15">
                  <c:v>5.0176881251156401E-2</c:v>
                </c:pt>
                <c:pt idx="16">
                  <c:v>5.3297108426421907E-2</c:v>
                </c:pt>
                <c:pt idx="17">
                  <c:v>5.427013877728229E-2</c:v>
                </c:pt>
                <c:pt idx="18">
                  <c:v>5.6518854145062261E-2</c:v>
                </c:pt>
                <c:pt idx="19">
                  <c:v>5.1707269531898602E-2</c:v>
                </c:pt>
                <c:pt idx="20">
                  <c:v>4.8014778660197516E-2</c:v>
                </c:pt>
                <c:pt idx="21">
                  <c:v>4.6715241290818423E-2</c:v>
                </c:pt>
                <c:pt idx="22">
                  <c:v>4.4185649804634818E-2</c:v>
                </c:pt>
                <c:pt idx="23">
                  <c:v>4.8416397763347219E-2</c:v>
                </c:pt>
              </c:numCache>
            </c:numRef>
          </c:val>
          <c:smooth val="0"/>
          <c:extLst>
            <c:ext xmlns:c16="http://schemas.microsoft.com/office/drawing/2014/chart" uri="{C3380CC4-5D6E-409C-BE32-E72D297353CC}">
              <c16:uniqueId val="{00000001-BE31-4C6A-9D93-7919FF5F6D35}"/>
            </c:ext>
          </c:extLst>
        </c:ser>
        <c:ser>
          <c:idx val="2"/>
          <c:order val="2"/>
          <c:tx>
            <c:strRef>
              <c:f>'Anteile lange Reihe'!$A$20</c:f>
              <c:strCache>
                <c:ptCount val="1"/>
                <c:pt idx="0">
                  <c:v>USA</c:v>
                </c:pt>
              </c:strCache>
            </c:strRef>
          </c:tx>
          <c:spPr>
            <a:ln w="76200">
              <a:solidFill>
                <a:srgbClr val="623C72"/>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Reihe'!$L$20:$AI$20</c:f>
              <c:numCache>
                <c:formatCode>0.0%</c:formatCode>
                <c:ptCount val="24"/>
                <c:pt idx="0">
                  <c:v>0.34092259713529899</c:v>
                </c:pt>
                <c:pt idx="1">
                  <c:v>0.30925416869235273</c:v>
                </c:pt>
                <c:pt idx="2">
                  <c:v>0.32100246703535412</c:v>
                </c:pt>
                <c:pt idx="3">
                  <c:v>0.31233795927340768</c:v>
                </c:pt>
                <c:pt idx="4">
                  <c:v>0.41015632530490137</c:v>
                </c:pt>
                <c:pt idx="5">
                  <c:v>0.41980527348053143</c:v>
                </c:pt>
                <c:pt idx="6">
                  <c:v>0.4200288010636537</c:v>
                </c:pt>
                <c:pt idx="7">
                  <c:v>0.44061194898692907</c:v>
                </c:pt>
                <c:pt idx="8">
                  <c:v>0.4280324186416623</c:v>
                </c:pt>
                <c:pt idx="9">
                  <c:v>0.41380384033437645</c:v>
                </c:pt>
                <c:pt idx="10">
                  <c:v>0.41890249577088207</c:v>
                </c:pt>
                <c:pt idx="11">
                  <c:v>0.37639416093959266</c:v>
                </c:pt>
                <c:pt idx="12">
                  <c:v>0.38597743092052472</c:v>
                </c:pt>
                <c:pt idx="13">
                  <c:v>0.4443521556951085</c:v>
                </c:pt>
                <c:pt idx="14">
                  <c:v>0.45540313320206793</c:v>
                </c:pt>
                <c:pt idx="15">
                  <c:v>0.48171469015205498</c:v>
                </c:pt>
                <c:pt idx="16">
                  <c:v>0.47896738078778189</c:v>
                </c:pt>
                <c:pt idx="17">
                  <c:v>0.4663674232682895</c:v>
                </c:pt>
                <c:pt idx="18">
                  <c:v>0.48119893698858157</c:v>
                </c:pt>
                <c:pt idx="19">
                  <c:v>0.52307968621283629</c:v>
                </c:pt>
                <c:pt idx="20">
                  <c:v>0.5325552664788421</c:v>
                </c:pt>
                <c:pt idx="21">
                  <c:v>0.52368176702932934</c:v>
                </c:pt>
                <c:pt idx="22">
                  <c:v>0.517897703133823</c:v>
                </c:pt>
                <c:pt idx="23">
                  <c:v>0.51323813599908574</c:v>
                </c:pt>
              </c:numCache>
            </c:numRef>
          </c:val>
          <c:smooth val="0"/>
          <c:extLst>
            <c:ext xmlns:c16="http://schemas.microsoft.com/office/drawing/2014/chart" uri="{C3380CC4-5D6E-409C-BE32-E72D297353CC}">
              <c16:uniqueId val="{00000002-BE31-4C6A-9D93-7919FF5F6D35}"/>
            </c:ext>
          </c:extLst>
        </c:ser>
        <c:ser>
          <c:idx val="3"/>
          <c:order val="3"/>
          <c:tx>
            <c:strRef>
              <c:f>'Anteile lange Reihe'!$A$21</c:f>
              <c:strCache>
                <c:ptCount val="1"/>
                <c:pt idx="0">
                  <c:v>China</c:v>
                </c:pt>
              </c:strCache>
            </c:strRef>
          </c:tx>
          <c:spPr>
            <a:ln w="76200">
              <a:solidFill>
                <a:srgbClr val="FF5C33"/>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Reihe'!$L$21:$AI$21</c:f>
              <c:numCache>
                <c:formatCode>0.0%</c:formatCode>
                <c:ptCount val="24"/>
                <c:pt idx="0">
                  <c:v>1.3432726763883915E-2</c:v>
                </c:pt>
                <c:pt idx="1">
                  <c:v>2.0882231405022642E-2</c:v>
                </c:pt>
                <c:pt idx="2">
                  <c:v>2.6304443933228915E-2</c:v>
                </c:pt>
                <c:pt idx="3">
                  <c:v>2.9532413120939235E-2</c:v>
                </c:pt>
                <c:pt idx="4">
                  <c:v>2.7733803949655685E-2</c:v>
                </c:pt>
                <c:pt idx="5">
                  <c:v>2.8589911423318033E-2</c:v>
                </c:pt>
                <c:pt idx="6">
                  <c:v>3.1847792823327219E-2</c:v>
                </c:pt>
                <c:pt idx="7">
                  <c:v>3.3375992886539058E-2</c:v>
                </c:pt>
                <c:pt idx="8">
                  <c:v>3.8250011381690305E-2</c:v>
                </c:pt>
                <c:pt idx="9">
                  <c:v>4.9598457422626523E-2</c:v>
                </c:pt>
                <c:pt idx="10">
                  <c:v>5.8620716997678061E-2</c:v>
                </c:pt>
                <c:pt idx="11">
                  <c:v>7.787757612046084E-2</c:v>
                </c:pt>
                <c:pt idx="12">
                  <c:v>9.6275247609437384E-2</c:v>
                </c:pt>
                <c:pt idx="13">
                  <c:v>0.10566070863236586</c:v>
                </c:pt>
                <c:pt idx="14">
                  <c:v>0.11458966380851721</c:v>
                </c:pt>
                <c:pt idx="15">
                  <c:v>0.12216594870278126</c:v>
                </c:pt>
                <c:pt idx="16">
                  <c:v>0.12152974661299727</c:v>
                </c:pt>
                <c:pt idx="17">
                  <c:v>0.12706847488578182</c:v>
                </c:pt>
                <c:pt idx="18">
                  <c:v>0.12242312728135592</c:v>
                </c:pt>
                <c:pt idx="19">
                  <c:v>0.11250386075238461</c:v>
                </c:pt>
                <c:pt idx="20">
                  <c:v>0.10991080444860507</c:v>
                </c:pt>
                <c:pt idx="21">
                  <c:v>0.11898667675413238</c:v>
                </c:pt>
                <c:pt idx="22">
                  <c:v>0.13192533384988081</c:v>
                </c:pt>
                <c:pt idx="23">
                  <c:v>0.12643812078234365</c:v>
                </c:pt>
              </c:numCache>
            </c:numRef>
          </c:val>
          <c:smooth val="0"/>
          <c:extLst>
            <c:ext xmlns:c16="http://schemas.microsoft.com/office/drawing/2014/chart" uri="{C3380CC4-5D6E-409C-BE32-E72D297353CC}">
              <c16:uniqueId val="{00000003-BE31-4C6A-9D93-7919FF5F6D35}"/>
            </c:ext>
          </c:extLst>
        </c:ser>
        <c:dLbls>
          <c:showLegendKey val="0"/>
          <c:showVal val="0"/>
          <c:showCatName val="0"/>
          <c:showSerName val="0"/>
          <c:showPercent val="0"/>
          <c:showBubbleSize val="0"/>
        </c:dLbls>
        <c:smooth val="0"/>
        <c:axId val="502303752"/>
        <c:axId val="502308848"/>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Reihe'!$L$22:$AI$22</c15:sqref>
                        </c15:formulaRef>
                      </c:ext>
                    </c:extLst>
                    <c:numCache>
                      <c:formatCode>0.0%</c:formatCode>
                      <c:ptCount val="24"/>
                      <c:pt idx="0">
                        <c:v>0.23872950909164456</c:v>
                      </c:pt>
                      <c:pt idx="1">
                        <c:v>0.23153971406038748</c:v>
                      </c:pt>
                      <c:pt idx="2">
                        <c:v>0.22033588917422095</c:v>
                      </c:pt>
                      <c:pt idx="3">
                        <c:v>0.20008201174421569</c:v>
                      </c:pt>
                      <c:pt idx="4">
                        <c:v>0.16129022130661982</c:v>
                      </c:pt>
                      <c:pt idx="5">
                        <c:v>0.1640723237981041</c:v>
                      </c:pt>
                      <c:pt idx="6">
                        <c:v>0.15339053328598465</c:v>
                      </c:pt>
                      <c:pt idx="7">
                        <c:v>0.13989785136514482</c:v>
                      </c:pt>
                      <c:pt idx="8">
                        <c:v>0.15050236290158331</c:v>
                      </c:pt>
                      <c:pt idx="9">
                        <c:v>0.16179124067309913</c:v>
                      </c:pt>
                      <c:pt idx="10">
                        <c:v>0.16609488688097312</c:v>
                      </c:pt>
                      <c:pt idx="11">
                        <c:v>0.16835871850581949</c:v>
                      </c:pt>
                      <c:pt idx="12">
                        <c:v>0.17347243679831911</c:v>
                      </c:pt>
                      <c:pt idx="13">
                        <c:v>0.13551076436868803</c:v>
                      </c:pt>
                      <c:pt idx="14">
                        <c:v>0.12402392773096109</c:v>
                      </c:pt>
                      <c:pt idx="15">
                        <c:v>0.10975990891815676</c:v>
                      </c:pt>
                      <c:pt idx="16">
                        <c:v>0.11564363120320152</c:v>
                      </c:pt>
                      <c:pt idx="17">
                        <c:v>0.11421161939148446</c:v>
                      </c:pt>
                      <c:pt idx="18">
                        <c:v>0.10313324680165042</c:v>
                      </c:pt>
                      <c:pt idx="19">
                        <c:v>9.8625693476633899E-2</c:v>
                      </c:pt>
                      <c:pt idx="20">
                        <c:v>9.5234174394056681E-2</c:v>
                      </c:pt>
                      <c:pt idx="21">
                        <c:v>8.3193699696344478E-2</c:v>
                      </c:pt>
                      <c:pt idx="22">
                        <c:v>7.0697665361124179E-2</c:v>
                      </c:pt>
                      <c:pt idx="23">
                        <c:v>6.8243382225232588E-2</c:v>
                      </c:pt>
                    </c:numCache>
                  </c:numRef>
                </c:val>
                <c:smooth val="0"/>
                <c:extLst>
                  <c:ext xmlns:c16="http://schemas.microsoft.com/office/drawing/2014/chart" uri="{C3380CC4-5D6E-409C-BE32-E72D297353CC}">
                    <c16:uniqueId val="{00000004-BE31-4C6A-9D93-7919FF5F6D3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Reihe'!$L$23:$AI$23</c15:sqref>
                        </c15:formulaRef>
                      </c:ext>
                    </c:extLst>
                    <c:numCache>
                      <c:formatCode>0.0%</c:formatCode>
                      <c:ptCount val="24"/>
                      <c:pt idx="0">
                        <c:v>8.8712351919812693E-3</c:v>
                      </c:pt>
                      <c:pt idx="1">
                        <c:v>1.1474900569685401E-2</c:v>
                      </c:pt>
                      <c:pt idx="2">
                        <c:v>1.1398163283104815E-2</c:v>
                      </c:pt>
                      <c:pt idx="3">
                        <c:v>1.109792247408504E-2</c:v>
                      </c:pt>
                      <c:pt idx="4">
                        <c:v>1.061864056087671E-2</c:v>
                      </c:pt>
                      <c:pt idx="5">
                        <c:v>1.2897814247015554E-2</c:v>
                      </c:pt>
                      <c:pt idx="6">
                        <c:v>1.5306927550284915E-2</c:v>
                      </c:pt>
                      <c:pt idx="7">
                        <c:v>1.5995571995755083E-2</c:v>
                      </c:pt>
                      <c:pt idx="8">
                        <c:v>1.3033858953641578E-2</c:v>
                      </c:pt>
                      <c:pt idx="9">
                        <c:v>1.3078586792411013E-2</c:v>
                      </c:pt>
                      <c:pt idx="10">
                        <c:v>1.5444039514630976E-2</c:v>
                      </c:pt>
                      <c:pt idx="11">
                        <c:v>1.9632519735455049E-2</c:v>
                      </c:pt>
                      <c:pt idx="12">
                        <c:v>1.9929092569339259E-2</c:v>
                      </c:pt>
                      <c:pt idx="13">
                        <c:v>2.064641483706852E-2</c:v>
                      </c:pt>
                      <c:pt idx="14">
                        <c:v>1.9357966307005481E-2</c:v>
                      </c:pt>
                      <c:pt idx="15">
                        <c:v>2.085091739044883E-2</c:v>
                      </c:pt>
                      <c:pt idx="16">
                        <c:v>2.0215383608042932E-2</c:v>
                      </c:pt>
                      <c:pt idx="17">
                        <c:v>2.4329360629365856E-2</c:v>
                      </c:pt>
                      <c:pt idx="18">
                        <c:v>2.3725018728567943E-2</c:v>
                      </c:pt>
                      <c:pt idx="19">
                        <c:v>2.2339731650778672E-2</c:v>
                      </c:pt>
                      <c:pt idx="20">
                        <c:v>2.1987447864928542E-2</c:v>
                      </c:pt>
                      <c:pt idx="21">
                        <c:v>2.0613711494457197E-2</c:v>
                      </c:pt>
                      <c:pt idx="22">
                        <c:v>1.9031832830650172E-2</c:v>
                      </c:pt>
                      <c:pt idx="23">
                        <c:v>2.1745971696911764E-2</c:v>
                      </c:pt>
                    </c:numCache>
                  </c:numRef>
                </c:val>
                <c:smooth val="0"/>
                <c:extLst xmlns:c15="http://schemas.microsoft.com/office/drawing/2012/chart">
                  <c:ext xmlns:c16="http://schemas.microsoft.com/office/drawing/2014/chart" uri="{C3380CC4-5D6E-409C-BE32-E72D297353CC}">
                    <c16:uniqueId val="{00000005-BE31-4C6A-9D93-7919FF5F6D3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Reihe'!$L$24:$AI$24</c15:sqref>
                        </c15:formulaRef>
                      </c:ext>
                    </c:extLst>
                    <c:numCache>
                      <c:formatCode>0.0%</c:formatCode>
                      <c:ptCount val="24"/>
                      <c:pt idx="0">
                        <c:v>1.6571150428655215E-2</c:v>
                      </c:pt>
                      <c:pt idx="1">
                        <c:v>1.6568824341310059E-2</c:v>
                      </c:pt>
                      <c:pt idx="2">
                        <c:v>1.5794478034700726E-2</c:v>
                      </c:pt>
                      <c:pt idx="3">
                        <c:v>1.6156224540735235E-2</c:v>
                      </c:pt>
                      <c:pt idx="4">
                        <c:v>1.4633937632457166E-2</c:v>
                      </c:pt>
                      <c:pt idx="5">
                        <c:v>1.6379069679450471E-2</c:v>
                      </c:pt>
                      <c:pt idx="6">
                        <c:v>1.7913636358616859E-2</c:v>
                      </c:pt>
                      <c:pt idx="7">
                        <c:v>1.8475772512173014E-2</c:v>
                      </c:pt>
                      <c:pt idx="8">
                        <c:v>2.1690459757503916E-2</c:v>
                      </c:pt>
                      <c:pt idx="9">
                        <c:v>2.1517700232067727E-2</c:v>
                      </c:pt>
                      <c:pt idx="10">
                        <c:v>2.6052808204547053E-2</c:v>
                      </c:pt>
                      <c:pt idx="11">
                        <c:v>3.2039551173424261E-2</c:v>
                      </c:pt>
                      <c:pt idx="12">
                        <c:v>2.8794420373653123E-2</c:v>
                      </c:pt>
                      <c:pt idx="13">
                        <c:v>2.6167143340554169E-2</c:v>
                      </c:pt>
                      <c:pt idx="14">
                        <c:v>2.6227586933820247E-2</c:v>
                      </c:pt>
                      <c:pt idx="15">
                        <c:v>2.8233714868041417E-2</c:v>
                      </c:pt>
                      <c:pt idx="16">
                        <c:v>2.6427178283676214E-2</c:v>
                      </c:pt>
                      <c:pt idx="17">
                        <c:v>2.8347753613170535E-2</c:v>
                      </c:pt>
                      <c:pt idx="18">
                        <c:v>3.0113242848486644E-2</c:v>
                      </c:pt>
                      <c:pt idx="19">
                        <c:v>2.7031669109862155E-2</c:v>
                      </c:pt>
                      <c:pt idx="20">
                        <c:v>2.6855063388541513E-2</c:v>
                      </c:pt>
                      <c:pt idx="21">
                        <c:v>2.9773395741131168E-2</c:v>
                      </c:pt>
                      <c:pt idx="22">
                        <c:v>2.947619586753884E-2</c:v>
                      </c:pt>
                      <c:pt idx="23">
                        <c:v>3.0661757036729902E-2</c:v>
                      </c:pt>
                    </c:numCache>
                  </c:numRef>
                </c:val>
                <c:smooth val="0"/>
                <c:extLst xmlns:c15="http://schemas.microsoft.com/office/drawing/2012/chart">
                  <c:ext xmlns:c16="http://schemas.microsoft.com/office/drawing/2014/chart" uri="{C3380CC4-5D6E-409C-BE32-E72D297353CC}">
                    <c16:uniqueId val="{00000006-BE31-4C6A-9D93-7919FF5F6D3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Reihe'!$L$25:$AI$25</c15:sqref>
                        </c15:formulaRef>
                      </c:ext>
                    </c:extLst>
                    <c:numCache>
                      <c:formatCode>0.0%</c:formatCode>
                      <c:ptCount val="24"/>
                      <c:pt idx="0">
                        <c:v>2.7790311379853765E-3</c:v>
                      </c:pt>
                      <c:pt idx="1">
                        <c:v>2.5167217202284216E-3</c:v>
                      </c:pt>
                      <c:pt idx="2">
                        <c:v>2.1238384592568121E-3</c:v>
                      </c:pt>
                      <c:pt idx="3">
                        <c:v>2.1367219808781676E-3</c:v>
                      </c:pt>
                      <c:pt idx="4">
                        <c:v>2.1350510503906294E-3</c:v>
                      </c:pt>
                      <c:pt idx="5">
                        <c:v>2.3395667125219589E-3</c:v>
                      </c:pt>
                      <c:pt idx="6">
                        <c:v>2.5598162604480645E-3</c:v>
                      </c:pt>
                      <c:pt idx="7">
                        <c:v>2.7364881929015095E-3</c:v>
                      </c:pt>
                      <c:pt idx="8">
                        <c:v>3.1177132395203968E-3</c:v>
                      </c:pt>
                      <c:pt idx="9">
                        <c:v>2.7672441241132586E-3</c:v>
                      </c:pt>
                      <c:pt idx="10">
                        <c:v>3.1055763219427659E-3</c:v>
                      </c:pt>
                      <c:pt idx="11">
                        <c:v>3.434289162447382E-3</c:v>
                      </c:pt>
                      <c:pt idx="12">
                        <c:v>3.2418395462196366E-3</c:v>
                      </c:pt>
                      <c:pt idx="13">
                        <c:v>2.8752859517578808E-3</c:v>
                      </c:pt>
                      <c:pt idx="14">
                        <c:v>2.8075972778686372E-3</c:v>
                      </c:pt>
                      <c:pt idx="15">
                        <c:v>2.1070181197440268E-3</c:v>
                      </c:pt>
                      <c:pt idx="16">
                        <c:v>2.0790815632303864E-3</c:v>
                      </c:pt>
                      <c:pt idx="17">
                        <c:v>2.248328971501986E-3</c:v>
                      </c:pt>
                      <c:pt idx="18">
                        <c:v>2.116286027402014E-3</c:v>
                      </c:pt>
                      <c:pt idx="19">
                        <c:v>1.8933246292666664E-3</c:v>
                      </c:pt>
                      <c:pt idx="20">
                        <c:v>1.5625999414193457E-3</c:v>
                      </c:pt>
                      <c:pt idx="21">
                        <c:v>1.7346458775262007E-3</c:v>
                      </c:pt>
                      <c:pt idx="22">
                        <c:v>2.0803937062851903E-3</c:v>
                      </c:pt>
                      <c:pt idx="23">
                        <c:v>1.8623237050118067E-3</c:v>
                      </c:pt>
                    </c:numCache>
                  </c:numRef>
                </c:val>
                <c:smooth val="0"/>
                <c:extLst xmlns:c15="http://schemas.microsoft.com/office/drawing/2012/chart">
                  <c:ext xmlns:c16="http://schemas.microsoft.com/office/drawing/2014/chart" uri="{C3380CC4-5D6E-409C-BE32-E72D297353CC}">
                    <c16:uniqueId val="{00000007-BE31-4C6A-9D93-7919FF5F6D35}"/>
                  </c:ext>
                </c:extLst>
              </c15:ser>
            </c15:filteredLineSeries>
          </c:ext>
        </c:extLst>
      </c:lineChart>
      <c:catAx>
        <c:axId val="502303752"/>
        <c:scaling>
          <c:orientation val="minMax"/>
        </c:scaling>
        <c:delete val="0"/>
        <c:axPos val="b"/>
        <c:numFmt formatCode="General" sourceLinked="1"/>
        <c:majorTickMark val="out"/>
        <c:minorTickMark val="none"/>
        <c:tickLblPos val="nextTo"/>
        <c:spPr>
          <a:ln>
            <a:solidFill>
              <a:srgbClr val="969696"/>
            </a:solidFill>
          </a:ln>
        </c:spPr>
        <c:txPr>
          <a:bodyPr rot="-5400000" vert="horz"/>
          <a:lstStyle/>
          <a:p>
            <a:pPr>
              <a:defRPr/>
            </a:pPr>
            <a:endParaRPr lang="de-DE"/>
          </a:p>
        </c:txPr>
        <c:crossAx val="502308848"/>
        <c:crosses val="autoZero"/>
        <c:auto val="1"/>
        <c:lblAlgn val="ctr"/>
        <c:lblOffset val="100"/>
        <c:tickLblSkip val="2"/>
        <c:noMultiLvlLbl val="0"/>
      </c:catAx>
      <c:valAx>
        <c:axId val="502308848"/>
        <c:scaling>
          <c:orientation val="minMax"/>
        </c:scaling>
        <c:delete val="0"/>
        <c:axPos val="l"/>
        <c:majorGridlines/>
        <c:numFmt formatCode="0%" sourceLinked="0"/>
        <c:majorTickMark val="out"/>
        <c:minorTickMark val="none"/>
        <c:tickLblPos val="nextTo"/>
        <c:spPr>
          <a:ln>
            <a:solidFill>
              <a:srgbClr val="969696"/>
            </a:solidFill>
          </a:ln>
        </c:spPr>
        <c:crossAx val="502303752"/>
        <c:crosses val="autoZero"/>
        <c:crossBetween val="between"/>
        <c:majorUnit val="0.1"/>
      </c:valAx>
      <c:spPr>
        <a:noFill/>
        <a:ln w="9525">
          <a:noFill/>
        </a:ln>
      </c:spPr>
    </c:plotArea>
    <c:legend>
      <c:legendPos val="t"/>
      <c:layout>
        <c:manualLayout>
          <c:xMode val="edge"/>
          <c:yMode val="edge"/>
          <c:x val="7.7601103932573828E-2"/>
          <c:y val="9.1359873891301135E-3"/>
          <c:w val="0.68989351640648466"/>
          <c:h val="6.5383526678197426E-2"/>
        </c:manualLayout>
      </c:layout>
      <c:overlay val="0"/>
      <c:spPr>
        <a:solidFill>
          <a:srgbClr val="EFEDEE"/>
        </a:solidFill>
      </c:spPr>
    </c:legend>
    <c:plotVisOnly val="1"/>
    <c:dispBlanksAs val="gap"/>
    <c:showDLblsOverMax val="0"/>
  </c:chart>
  <c:spPr>
    <a:solidFill>
      <a:srgbClr val="EFEDEE"/>
    </a:solidFill>
    <a:ln w="25400">
      <a:noFill/>
    </a:ln>
  </c:spPr>
  <c:txPr>
    <a:bodyPr/>
    <a:lstStyle/>
    <a:p>
      <a:pPr>
        <a:defRPr sz="1200" b="1">
          <a:solidFill>
            <a:srgbClr val="564A3E"/>
          </a:solidFill>
          <a:latin typeface="Source Sans Pro" panose="020B0503030403020204" pitchFamily="34" charset="0"/>
          <a:ea typeface="Arial"/>
          <a:cs typeface="Arial"/>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23220245617446"/>
          <c:y val="3.3730157302853503E-2"/>
          <c:w val="0.7562736139464048"/>
          <c:h val="0.86328744044583172"/>
        </c:manualLayout>
      </c:layout>
      <c:barChart>
        <c:barDir val="bar"/>
        <c:grouping val="stacked"/>
        <c:varyColors val="0"/>
        <c:ser>
          <c:idx val="0"/>
          <c:order val="0"/>
          <c:tx>
            <c:strRef>
              <c:f>Innovationen!$G$2</c:f>
              <c:strCache>
                <c:ptCount val="1"/>
                <c:pt idx="0">
                  <c:v>Rückgang</c:v>
                </c:pt>
              </c:strCache>
            </c:strRef>
          </c:tx>
          <c:spPr>
            <a:solidFill>
              <a:schemeClr val="accent5"/>
            </a:solidFill>
            <a:ln w="25400">
              <a:noFill/>
            </a:ln>
          </c:spPr>
          <c:invertIfNegative val="0"/>
          <c:dLbls>
            <c:dLbl>
              <c:idx val="0"/>
              <c:tx>
                <c:rich>
                  <a:bodyPr/>
                  <a:lstStyle/>
                  <a:p>
                    <a:pPr>
                      <a:defRPr sz="1600" b="1" i="0" u="none" strike="noStrike" baseline="0">
                        <a:solidFill>
                          <a:srgbClr val="FFFFFF"/>
                        </a:solidFill>
                        <a:latin typeface="Source Sans Pro"/>
                        <a:ea typeface="Source Sans Pro"/>
                        <a:cs typeface="Source Sans Pro"/>
                      </a:defRPr>
                    </a:pPr>
                    <a:r>
                      <a:rPr lang="en-US"/>
                      <a:t>27%</a:t>
                    </a:r>
                  </a:p>
                </c:rich>
              </c:tx>
              <c:numFmt formatCode="0%" sourceLinked="0"/>
              <c:spPr>
                <a:noFill/>
                <a:ln w="25400">
                  <a:noFill/>
                </a:ln>
              </c:spPr>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480-453C-9948-F20FF7D3FFE4}"/>
                </c:ext>
              </c:extLst>
            </c:dLbl>
            <c:dLbl>
              <c:idx val="1"/>
              <c:layout>
                <c:manualLayout>
                  <c:x val="1.1387075386320335E-2"/>
                  <c:y val="-8.2027389474491224E-17"/>
                </c:manualLayout>
              </c:layout>
              <c:tx>
                <c:rich>
                  <a:bodyPr/>
                  <a:lstStyle/>
                  <a:p>
                    <a:pPr>
                      <a:defRPr sz="1600" b="1" i="0" u="none" strike="noStrike" baseline="0">
                        <a:solidFill>
                          <a:srgbClr val="FFFFFF"/>
                        </a:solidFill>
                        <a:latin typeface="Source Sans Pro"/>
                        <a:ea typeface="Source Sans Pro"/>
                        <a:cs typeface="Source Sans Pro"/>
                      </a:defRPr>
                    </a:pPr>
                    <a:r>
                      <a:rPr lang="en-US"/>
                      <a:t>8%</a:t>
                    </a:r>
                  </a:p>
                </c:rich>
              </c:tx>
              <c:numFmt formatCode="0%" sourceLinked="0"/>
              <c:spPr>
                <a:noFill/>
                <a:ln w="25400">
                  <a:noFill/>
                </a:ln>
              </c:spPr>
              <c:dLblPos val="ct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C480-453C-9948-F20FF7D3FFE4}"/>
                </c:ext>
              </c:extLst>
            </c:dLbl>
            <c:dLbl>
              <c:idx val="2"/>
              <c:tx>
                <c:rich>
                  <a:bodyPr/>
                  <a:lstStyle/>
                  <a:p>
                    <a:pPr>
                      <a:defRPr sz="1600" b="1" i="0" u="none" strike="noStrike" baseline="0">
                        <a:solidFill>
                          <a:srgbClr val="FFFFFF"/>
                        </a:solidFill>
                        <a:latin typeface="Source Sans Pro"/>
                        <a:ea typeface="Source Sans Pro"/>
                        <a:cs typeface="Source Sans Pro"/>
                      </a:defRPr>
                    </a:pPr>
                    <a:r>
                      <a:rPr lang="de-DE"/>
                      <a:t>20%</a:t>
                    </a:r>
                  </a:p>
                </c:rich>
              </c:tx>
              <c:numFmt formatCode="0%" sourceLinked="0"/>
              <c:spPr>
                <a:noFill/>
                <a:ln w="25400">
                  <a:noFill/>
                </a:ln>
              </c:spPr>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C480-453C-9948-F20FF7D3FFE4}"/>
                </c:ext>
              </c:extLst>
            </c:dLbl>
            <c:numFmt formatCode="0%" sourceLinked="0"/>
            <c:spPr>
              <a:noFill/>
              <a:ln w="25400">
                <a:noFill/>
              </a:ln>
            </c:spPr>
            <c:txPr>
              <a:bodyPr wrap="square" lIns="38100" tIns="19050" rIns="38100" bIns="19050" anchor="ctr">
                <a:spAutoFit/>
              </a:bodyPr>
              <a:lstStyle/>
              <a:p>
                <a:pPr>
                  <a:defRPr sz="1600" b="1" i="0" u="none" strike="noStrike" baseline="0">
                    <a:solidFill>
                      <a:srgbClr val="FFFFFF"/>
                    </a:solidFill>
                    <a:latin typeface="Source Sans Pro"/>
                    <a:ea typeface="Source Sans Pro"/>
                    <a:cs typeface="Source Sans Pro"/>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Innovationen!$G$6:$G$7</c:f>
              <c:numCache>
                <c:formatCode>0%</c:formatCode>
                <c:ptCount val="2"/>
                <c:pt idx="0">
                  <c:v>-0.27011494252873564</c:v>
                </c:pt>
                <c:pt idx="1">
                  <c:v>-8.247422680412371E-2</c:v>
                </c:pt>
              </c:numCache>
            </c:numRef>
          </c:val>
          <c:extLst>
            <c:ext xmlns:c16="http://schemas.microsoft.com/office/drawing/2014/chart" uri="{C3380CC4-5D6E-409C-BE32-E72D297353CC}">
              <c16:uniqueId val="{00000003-C480-453C-9948-F20FF7D3FFE4}"/>
            </c:ext>
          </c:extLst>
        </c:ser>
        <c:ser>
          <c:idx val="1"/>
          <c:order val="1"/>
          <c:tx>
            <c:strRef>
              <c:f>Innovationen!$H$2</c:f>
              <c:strCache>
                <c:ptCount val="1"/>
                <c:pt idx="0">
                  <c:v>Anstieg</c:v>
                </c:pt>
              </c:strCache>
            </c:strRef>
          </c:tx>
          <c:spPr>
            <a:solidFill>
              <a:schemeClr val="accent4"/>
            </a:solidFill>
            <a:ln w="25400">
              <a:noFill/>
            </a:ln>
          </c:spPr>
          <c:invertIfNegative val="0"/>
          <c:dLbls>
            <c:numFmt formatCode="0%" sourceLinked="0"/>
            <c:spPr>
              <a:noFill/>
              <a:ln w="25400">
                <a:noFill/>
              </a:ln>
            </c:spPr>
            <c:txPr>
              <a:bodyPr wrap="square" lIns="38100" tIns="19050" rIns="38100" bIns="19050" anchor="ctr">
                <a:spAutoFit/>
              </a:bodyPr>
              <a:lstStyle/>
              <a:p>
                <a:pPr>
                  <a:defRPr sz="1600" b="1" i="0" u="none" strike="noStrike" baseline="0">
                    <a:solidFill>
                      <a:srgbClr val="FFFFFF"/>
                    </a:solidFill>
                    <a:latin typeface="Source Sans Pro"/>
                    <a:ea typeface="Source Sans Pro"/>
                    <a:cs typeface="Source Sans Pro"/>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Innovationen!$H$6:$H$7</c:f>
              <c:numCache>
                <c:formatCode>0%</c:formatCode>
                <c:ptCount val="2"/>
                <c:pt idx="0">
                  <c:v>0.25287356321839083</c:v>
                </c:pt>
                <c:pt idx="1">
                  <c:v>0.32989690721649484</c:v>
                </c:pt>
              </c:numCache>
            </c:numRef>
          </c:val>
          <c:extLst>
            <c:ext xmlns:c16="http://schemas.microsoft.com/office/drawing/2014/chart" uri="{C3380CC4-5D6E-409C-BE32-E72D297353CC}">
              <c16:uniqueId val="{00000004-C480-453C-9948-F20FF7D3FFE4}"/>
            </c:ext>
          </c:extLst>
        </c:ser>
        <c:dLbls>
          <c:showLegendKey val="0"/>
          <c:showVal val="0"/>
          <c:showCatName val="0"/>
          <c:showSerName val="0"/>
          <c:showPercent val="0"/>
          <c:showBubbleSize val="0"/>
        </c:dLbls>
        <c:gapWidth val="182"/>
        <c:overlap val="100"/>
        <c:axId val="1045616224"/>
        <c:axId val="1"/>
      </c:barChart>
      <c:catAx>
        <c:axId val="1045616224"/>
        <c:scaling>
          <c:orientation val="maxMin"/>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vert="horz"/>
          <a:lstStyle/>
          <a:p>
            <a:pPr>
              <a:defRPr sz="1600" b="1" i="0" u="none" strike="noStrike" baseline="0">
                <a:solidFill>
                  <a:srgbClr val="000000"/>
                </a:solidFill>
                <a:latin typeface="Source Sans Pro"/>
                <a:ea typeface="Source Sans Pro"/>
                <a:cs typeface="Source Sans Pro"/>
              </a:defRPr>
            </a:pPr>
            <a:endParaRPr lang="de-DE"/>
          </a:p>
        </c:txPr>
        <c:crossAx val="1"/>
        <c:crosses val="autoZero"/>
        <c:auto val="1"/>
        <c:lblAlgn val="ctr"/>
        <c:lblOffset val="100"/>
        <c:noMultiLvlLbl val="0"/>
      </c:catAx>
      <c:valAx>
        <c:axId val="1"/>
        <c:scaling>
          <c:orientation val="minMax"/>
        </c:scaling>
        <c:delete val="1"/>
        <c:axPos val="t"/>
        <c:numFmt formatCode="0%" sourceLinked="1"/>
        <c:majorTickMark val="out"/>
        <c:minorTickMark val="none"/>
        <c:tickLblPos val="nextTo"/>
        <c:crossAx val="1045616224"/>
        <c:crosses val="autoZero"/>
        <c:crossBetween val="between"/>
      </c:valAx>
      <c:spPr>
        <a:noFill/>
        <a:ln w="25400">
          <a:noFill/>
        </a:ln>
      </c:spPr>
    </c:plotArea>
    <c:legend>
      <c:legendPos val="r"/>
      <c:layout>
        <c:manualLayout>
          <c:xMode val="edge"/>
          <c:yMode val="edge"/>
          <c:x val="0.29843772768991678"/>
          <c:y val="0.84507042253521125"/>
          <c:w val="0.36406277775785656"/>
          <c:h val="0.11267605633802817"/>
        </c:manualLayout>
      </c:layout>
      <c:overlay val="0"/>
      <c:txPr>
        <a:bodyPr/>
        <a:lstStyle/>
        <a:p>
          <a:pPr>
            <a:defRPr sz="1470" b="1" i="0" u="none" strike="noStrike" baseline="0">
              <a:solidFill>
                <a:srgbClr val="000000"/>
              </a:solidFill>
              <a:latin typeface="Source Sans Pro"/>
              <a:ea typeface="Source Sans Pro"/>
              <a:cs typeface="Source Sans Pro"/>
            </a:defRPr>
          </a:pPr>
          <a:endParaRPr lang="de-DE"/>
        </a:p>
      </c:txPr>
    </c:legend>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600" b="1" i="0" u="none" strike="noStrike" baseline="0">
          <a:solidFill>
            <a:srgbClr val="000000"/>
          </a:solidFill>
          <a:latin typeface="Source Sans Pro"/>
          <a:ea typeface="Source Sans Pro"/>
          <a:cs typeface="Source Sans Pro"/>
        </a:defRPr>
      </a:pPr>
      <a:endParaRPr lang="de-DE"/>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430786886054271"/>
          <c:y val="0.14857315778026997"/>
          <c:w val="0.47075988140384889"/>
          <c:h val="0.8132893065786132"/>
        </c:manualLayout>
      </c:layout>
      <c:pieChart>
        <c:varyColors val="1"/>
        <c:ser>
          <c:idx val="0"/>
          <c:order val="0"/>
          <c:spPr>
            <a:ln w="9525">
              <a:solidFill>
                <a:schemeClr val="bg1"/>
              </a:solidFill>
            </a:ln>
          </c:spPr>
          <c:dPt>
            <c:idx val="0"/>
            <c:bubble3D val="0"/>
            <c:spPr>
              <a:solidFill>
                <a:srgbClr val="FF5C33"/>
              </a:solidFill>
              <a:ln w="9525">
                <a:solidFill>
                  <a:schemeClr val="bg1"/>
                </a:solidFill>
              </a:ln>
            </c:spPr>
            <c:extLst>
              <c:ext xmlns:c16="http://schemas.microsoft.com/office/drawing/2014/chart" uri="{C3380CC4-5D6E-409C-BE32-E72D297353CC}">
                <c16:uniqueId val="{00000001-EDBD-4975-8BB5-888785D3B394}"/>
              </c:ext>
            </c:extLst>
          </c:dPt>
          <c:dPt>
            <c:idx val="1"/>
            <c:bubble3D val="0"/>
            <c:spPr>
              <a:solidFill>
                <a:srgbClr val="623C72"/>
              </a:solidFill>
              <a:ln w="9525">
                <a:solidFill>
                  <a:schemeClr val="bg1"/>
                </a:solidFill>
              </a:ln>
            </c:spPr>
            <c:extLst>
              <c:ext xmlns:c16="http://schemas.microsoft.com/office/drawing/2014/chart" uri="{C3380CC4-5D6E-409C-BE32-E72D297353CC}">
                <c16:uniqueId val="{00000003-EDBD-4975-8BB5-888785D3B394}"/>
              </c:ext>
            </c:extLst>
          </c:dPt>
          <c:dPt>
            <c:idx val="2"/>
            <c:bubble3D val="0"/>
            <c:spPr>
              <a:solidFill>
                <a:srgbClr val="166E79"/>
              </a:solidFill>
              <a:ln w="9525">
                <a:solidFill>
                  <a:schemeClr val="bg1"/>
                </a:solidFill>
              </a:ln>
            </c:spPr>
            <c:extLst>
              <c:ext xmlns:c16="http://schemas.microsoft.com/office/drawing/2014/chart" uri="{C3380CC4-5D6E-409C-BE32-E72D297353CC}">
                <c16:uniqueId val="{00000005-EDBD-4975-8BB5-888785D3B394}"/>
              </c:ext>
            </c:extLst>
          </c:dPt>
          <c:dPt>
            <c:idx val="3"/>
            <c:bubble3D val="0"/>
            <c:explosion val="8"/>
            <c:spPr>
              <a:solidFill>
                <a:srgbClr val="004A94"/>
              </a:solidFill>
              <a:ln w="9525">
                <a:solidFill>
                  <a:schemeClr val="bg1"/>
                </a:solidFill>
              </a:ln>
            </c:spPr>
            <c:extLst>
              <c:ext xmlns:c16="http://schemas.microsoft.com/office/drawing/2014/chart" uri="{C3380CC4-5D6E-409C-BE32-E72D297353CC}">
                <c16:uniqueId val="{00000007-EDBD-4975-8BB5-888785D3B394}"/>
              </c:ext>
            </c:extLst>
          </c:dPt>
          <c:dPt>
            <c:idx val="4"/>
            <c:bubble3D val="0"/>
            <c:spPr>
              <a:solidFill>
                <a:srgbClr val="B22063"/>
              </a:solidFill>
              <a:ln w="9525">
                <a:solidFill>
                  <a:schemeClr val="bg1"/>
                </a:solidFill>
              </a:ln>
            </c:spPr>
            <c:extLst>
              <c:ext xmlns:c16="http://schemas.microsoft.com/office/drawing/2014/chart" uri="{C3380CC4-5D6E-409C-BE32-E72D297353CC}">
                <c16:uniqueId val="{00000009-EDBD-4975-8BB5-888785D3B394}"/>
              </c:ext>
            </c:extLst>
          </c:dPt>
          <c:dPt>
            <c:idx val="5"/>
            <c:bubble3D val="0"/>
            <c:spPr>
              <a:solidFill>
                <a:srgbClr val="BE9528"/>
              </a:solidFill>
              <a:ln w="9525">
                <a:solidFill>
                  <a:schemeClr val="bg1"/>
                </a:solidFill>
              </a:ln>
            </c:spPr>
            <c:extLst>
              <c:ext xmlns:c16="http://schemas.microsoft.com/office/drawing/2014/chart" uri="{C3380CC4-5D6E-409C-BE32-E72D297353CC}">
                <c16:uniqueId val="{0000000B-EDBD-4975-8BB5-888785D3B394}"/>
              </c:ext>
            </c:extLst>
          </c:dPt>
          <c:dPt>
            <c:idx val="6"/>
            <c:bubble3D val="0"/>
            <c:spPr>
              <a:solidFill>
                <a:srgbClr val="3080B2"/>
              </a:solidFill>
              <a:ln w="9525">
                <a:solidFill>
                  <a:schemeClr val="bg1"/>
                </a:solidFill>
              </a:ln>
            </c:spPr>
            <c:extLst>
              <c:ext xmlns:c16="http://schemas.microsoft.com/office/drawing/2014/chart" uri="{C3380CC4-5D6E-409C-BE32-E72D297353CC}">
                <c16:uniqueId val="{0000000D-EDBD-4975-8BB5-888785D3B394}"/>
              </c:ext>
            </c:extLst>
          </c:dPt>
          <c:dPt>
            <c:idx val="7"/>
            <c:bubble3D val="0"/>
            <c:spPr>
              <a:solidFill>
                <a:srgbClr val="AAAAAA"/>
              </a:solidFill>
              <a:ln w="9525">
                <a:solidFill>
                  <a:schemeClr val="bg1"/>
                </a:solidFill>
              </a:ln>
            </c:spPr>
            <c:extLst>
              <c:ext xmlns:c16="http://schemas.microsoft.com/office/drawing/2014/chart" uri="{C3380CC4-5D6E-409C-BE32-E72D297353CC}">
                <c16:uniqueId val="{0000000F-EDBD-4975-8BB5-888785D3B394}"/>
              </c:ext>
            </c:extLst>
          </c:dPt>
          <c:dLbls>
            <c:dLbl>
              <c:idx val="0"/>
              <c:layout>
                <c:manualLayout>
                  <c:x val="0.12115889015154062"/>
                  <c:y val="7.35676966249700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EDBD-4975-8BB5-888785D3B394}"/>
                </c:ext>
              </c:extLst>
            </c:dLbl>
            <c:dLbl>
              <c:idx val="1"/>
              <c:layout>
                <c:manualLayout>
                  <c:x val="8.6979430730851126E-2"/>
                  <c:y val="-3.0452984548347468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EDBD-4975-8BB5-888785D3B394}"/>
                </c:ext>
              </c:extLst>
            </c:dLbl>
            <c:dLbl>
              <c:idx val="2"/>
              <c:layout>
                <c:manualLayout>
                  <c:x val="-7.228386801777878E-2"/>
                  <c:y val="-6.0905969096694936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EDBD-4975-8BB5-888785D3B394}"/>
                </c:ext>
              </c:extLst>
            </c:dLbl>
            <c:dLbl>
              <c:idx val="3"/>
              <c:layout>
                <c:manualLayout>
                  <c:x val="-6.7158338768712841E-2"/>
                  <c:y val="2.644661867564046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EDBD-4975-8BB5-888785D3B394}"/>
                </c:ext>
              </c:extLst>
            </c:dLbl>
            <c:dLbl>
              <c:idx val="4"/>
              <c:layout>
                <c:manualLayout>
                  <c:x val="-0.11544512956375756"/>
                  <c:y val="1.12201264014667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EDBD-4975-8BB5-888785D3B394}"/>
                </c:ext>
              </c:extLst>
            </c:dLbl>
            <c:dLbl>
              <c:idx val="5"/>
              <c:layout>
                <c:manualLayout>
                  <c:x val="-6.4881082862080344E-2"/>
                  <c:y val="-6.83602362672026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EDBD-4975-8BB5-888785D3B394}"/>
                </c:ext>
              </c:extLst>
            </c:dLbl>
            <c:dLbl>
              <c:idx val="6"/>
              <c:layout>
                <c:manualLayout>
                  <c:x val="-2.7939329957794558E-2"/>
                  <c:y val="-7.821669240783116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EDBD-4975-8BB5-888785D3B394}"/>
                </c:ext>
              </c:extLst>
            </c:dLbl>
            <c:dLbl>
              <c:idx val="7"/>
              <c:layout>
                <c:manualLayout>
                  <c:x val="1.9452470841722084E-2"/>
                  <c:y val="-1.93456303966139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EDBD-4975-8BB5-888785D3B394}"/>
                </c:ext>
              </c:extLst>
            </c:dLbl>
            <c:numFmt formatCode="0.0%" sourceLinked="0"/>
            <c:spPr>
              <a:noFill/>
              <a:ln>
                <a:noFill/>
              </a:ln>
              <a:effectLst/>
            </c:spPr>
            <c:txPr>
              <a:bodyPr/>
              <a:lstStyle/>
              <a:p>
                <a:pPr>
                  <a:defRPr sz="1300"/>
                </a:pPr>
                <a:endParaRPr lang="de-DE"/>
              </a:p>
            </c:tx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18464.8</c:v>
                </c:pt>
                <c:pt idx="1">
                  <c:v>12401.072</c:v>
                </c:pt>
                <c:pt idx="2">
                  <c:v>6305.5240000000003</c:v>
                </c:pt>
                <c:pt idx="3">
                  <c:v>4763.16</c:v>
                </c:pt>
                <c:pt idx="4">
                  <c:v>3103.13</c:v>
                </c:pt>
                <c:pt idx="5">
                  <c:v>1956.4110000000001</c:v>
                </c:pt>
                <c:pt idx="6">
                  <c:v>3488.857</c:v>
                </c:pt>
                <c:pt idx="7">
                  <c:v>6531.5930000000008</c:v>
                </c:pt>
              </c:numCache>
            </c:numRef>
          </c:val>
          <c:extLst>
            <c:ext xmlns:c16="http://schemas.microsoft.com/office/drawing/2014/chart" uri="{C3380CC4-5D6E-409C-BE32-E72D297353CC}">
              <c16:uniqueId val="{00000010-EDBD-4975-8BB5-888785D3B394}"/>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chemeClr val="tx1"/>
          </a:solidFill>
          <a:latin typeface="Source Sans Pro "/>
          <a:ea typeface="Arial"/>
          <a:cs typeface="Arial"/>
        </a:defRPr>
      </a:pPr>
      <a:endParaRPr lang="de-DE"/>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3.0855539971949508E-2"/>
          <c:w val="1"/>
          <c:h val="0.61815338377018969"/>
        </c:manualLayout>
      </c:layout>
      <c:barChart>
        <c:barDir val="col"/>
        <c:grouping val="clustered"/>
        <c:varyColors val="0"/>
        <c:ser>
          <c:idx val="0"/>
          <c:order val="0"/>
          <c:spPr>
            <a:solidFill>
              <a:srgbClr val="BE9528"/>
            </a:solidFill>
          </c:spPr>
          <c:invertIfNegative val="0"/>
          <c:dPt>
            <c:idx val="0"/>
            <c:invertIfNegative val="0"/>
            <c:bubble3D val="0"/>
            <c:extLst>
              <c:ext xmlns:c16="http://schemas.microsoft.com/office/drawing/2014/chart" uri="{C3380CC4-5D6E-409C-BE32-E72D297353CC}">
                <c16:uniqueId val="{00000000-C74D-4D75-9107-7DA93EC0AC7D}"/>
              </c:ext>
            </c:extLst>
          </c:dPt>
          <c:dPt>
            <c:idx val="1"/>
            <c:invertIfNegative val="0"/>
            <c:bubble3D val="0"/>
            <c:spPr>
              <a:solidFill>
                <a:schemeClr val="accent3"/>
              </a:solidFill>
            </c:spPr>
            <c:extLst>
              <c:ext xmlns:c16="http://schemas.microsoft.com/office/drawing/2014/chart" uri="{C3380CC4-5D6E-409C-BE32-E72D297353CC}">
                <c16:uniqueId val="{00000002-C74D-4D75-9107-7DA93EC0AC7D}"/>
              </c:ext>
            </c:extLst>
          </c:dPt>
          <c:dPt>
            <c:idx val="2"/>
            <c:invertIfNegative val="0"/>
            <c:bubble3D val="0"/>
            <c:spPr>
              <a:solidFill>
                <a:schemeClr val="tx2"/>
              </a:solidFill>
            </c:spPr>
            <c:extLst>
              <c:ext xmlns:c16="http://schemas.microsoft.com/office/drawing/2014/chart" uri="{C3380CC4-5D6E-409C-BE32-E72D297353CC}">
                <c16:uniqueId val="{00000004-C74D-4D75-9107-7DA93EC0AC7D}"/>
              </c:ext>
            </c:extLst>
          </c:dPt>
          <c:dPt>
            <c:idx val="4"/>
            <c:invertIfNegative val="0"/>
            <c:bubble3D val="0"/>
            <c:spPr>
              <a:solidFill>
                <a:srgbClr val="004A94"/>
              </a:solidFill>
            </c:spPr>
            <c:extLst>
              <c:ext xmlns:c16="http://schemas.microsoft.com/office/drawing/2014/chart" uri="{C3380CC4-5D6E-409C-BE32-E72D297353CC}">
                <c16:uniqueId val="{00000006-C74D-4D75-9107-7DA93EC0AC7D}"/>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 an Welt'!$N$54:$N$64</c:f>
              <c:strCache>
                <c:ptCount val="11"/>
                <c:pt idx="0">
                  <c:v>China</c:v>
                </c:pt>
                <c:pt idx="1">
                  <c:v>USA</c:v>
                </c:pt>
                <c:pt idx="2">
                  <c:v>EU</c:v>
                </c:pt>
                <c:pt idx="3">
                  <c:v>Japan</c:v>
                </c:pt>
                <c:pt idx="4">
                  <c:v>Deutschland</c:v>
                </c:pt>
                <c:pt idx="5">
                  <c:v>Korea</c:v>
                </c:pt>
                <c:pt idx="6">
                  <c:v>Frankreich</c:v>
                </c:pt>
                <c:pt idx="7">
                  <c:v>UK</c:v>
                </c:pt>
                <c:pt idx="8">
                  <c:v>Schweiz</c:v>
                </c:pt>
                <c:pt idx="9">
                  <c:v>Niederlande</c:v>
                </c:pt>
                <c:pt idx="10">
                  <c:v>Italien</c:v>
                </c:pt>
              </c:strCache>
            </c:strRef>
          </c:cat>
          <c:val>
            <c:numRef>
              <c:f>'Anteil an Welt'!$P$54:$P$64</c:f>
              <c:numCache>
                <c:formatCode>0.00</c:formatCode>
                <c:ptCount val="11"/>
                <c:pt idx="0">
                  <c:v>18.4648</c:v>
                </c:pt>
                <c:pt idx="1">
                  <c:v>12.401072000000001</c:v>
                </c:pt>
                <c:pt idx="2">
                  <c:v>10.208428</c:v>
                </c:pt>
                <c:pt idx="3">
                  <c:v>6.3055240000000001</c:v>
                </c:pt>
                <c:pt idx="4">
                  <c:v>4.7631600000000001</c:v>
                </c:pt>
                <c:pt idx="5">
                  <c:v>3.1031300000000002</c:v>
                </c:pt>
                <c:pt idx="6">
                  <c:v>1.9564110000000001</c:v>
                </c:pt>
                <c:pt idx="7">
                  <c:v>1.001555</c:v>
                </c:pt>
                <c:pt idx="8">
                  <c:v>0.79195799999999994</c:v>
                </c:pt>
                <c:pt idx="9">
                  <c:v>0.67188800000000004</c:v>
                </c:pt>
                <c:pt idx="10">
                  <c:v>0.60215599999999991</c:v>
                </c:pt>
              </c:numCache>
            </c:numRef>
          </c:val>
          <c:extLst>
            <c:ext xmlns:c16="http://schemas.microsoft.com/office/drawing/2014/chart" uri="{C3380CC4-5D6E-409C-BE32-E72D297353CC}">
              <c16:uniqueId val="{00000007-C74D-4D75-9107-7DA93EC0AC7D}"/>
            </c:ext>
          </c:extLst>
        </c:ser>
        <c:dLbls>
          <c:dLblPos val="outEnd"/>
          <c:showLegendKey val="0"/>
          <c:showVal val="1"/>
          <c:showCatName val="0"/>
          <c:showSerName val="0"/>
          <c:showPercent val="0"/>
          <c:showBubbleSize val="0"/>
        </c:dLbls>
        <c:gapWidth val="50"/>
        <c:axId val="496842592"/>
        <c:axId val="496842984"/>
      </c:barChart>
      <c:catAx>
        <c:axId val="496842592"/>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496842984"/>
        <c:crosses val="autoZero"/>
        <c:auto val="1"/>
        <c:lblAlgn val="ctr"/>
        <c:lblOffset val="100"/>
        <c:noMultiLvlLbl val="0"/>
      </c:catAx>
      <c:valAx>
        <c:axId val="496842984"/>
        <c:scaling>
          <c:orientation val="minMax"/>
        </c:scaling>
        <c:delete val="1"/>
        <c:axPos val="l"/>
        <c:numFmt formatCode="0.00" sourceLinked="1"/>
        <c:majorTickMark val="out"/>
        <c:minorTickMark val="none"/>
        <c:tickLblPos val="nextTo"/>
        <c:crossAx val="496842592"/>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400" b="1">
          <a:solidFill>
            <a:schemeClr val="tx1"/>
          </a:solidFill>
          <a:latin typeface="Source Sans Pro "/>
          <a:ea typeface="Arial"/>
          <a:cs typeface="Arial"/>
        </a:defRPr>
      </a:pPr>
      <a:endParaRPr lang="de-DE"/>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59914619369699E-2"/>
          <c:y val="2.6983471654800986E-2"/>
          <c:w val="0.93143980401254289"/>
          <c:h val="0.77744047700404018"/>
        </c:manualLayout>
      </c:layout>
      <c:lineChart>
        <c:grouping val="standard"/>
        <c:varyColors val="0"/>
        <c:ser>
          <c:idx val="0"/>
          <c:order val="0"/>
          <c:tx>
            <c:strRef>
              <c:f>'Anteile lange Reihe'!$B$71</c:f>
              <c:strCache>
                <c:ptCount val="1"/>
                <c:pt idx="0">
                  <c:v>EU 27</c:v>
                </c:pt>
              </c:strCache>
            </c:strRef>
          </c:tx>
          <c:spPr>
            <a:ln w="76200">
              <a:solidFill>
                <a:srgbClr val="003061"/>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Reihe'!$L$71:$AI$71</c:f>
              <c:numCache>
                <c:formatCode>0.0%</c:formatCode>
                <c:ptCount val="24"/>
                <c:pt idx="0">
                  <c:v>0.2481278620673141</c:v>
                </c:pt>
                <c:pt idx="1">
                  <c:v>0.25326706855892772</c:v>
                </c:pt>
                <c:pt idx="2">
                  <c:v>0.27034667408547652</c:v>
                </c:pt>
                <c:pt idx="3">
                  <c:v>0.28362565697253644</c:v>
                </c:pt>
                <c:pt idx="4">
                  <c:v>0.28707264259247162</c:v>
                </c:pt>
                <c:pt idx="5">
                  <c:v>0.27044165264249415</c:v>
                </c:pt>
                <c:pt idx="6">
                  <c:v>0.29078121409602481</c:v>
                </c:pt>
                <c:pt idx="7">
                  <c:v>0.29082277565719833</c:v>
                </c:pt>
                <c:pt idx="8">
                  <c:v>0.27645224786833977</c:v>
                </c:pt>
                <c:pt idx="9">
                  <c:v>0.27550672731018527</c:v>
                </c:pt>
                <c:pt idx="10">
                  <c:v>0.2444237863735009</c:v>
                </c:pt>
                <c:pt idx="11">
                  <c:v>0.22741939953432452</c:v>
                </c:pt>
                <c:pt idx="12">
                  <c:v>0.21424357125397075</c:v>
                </c:pt>
                <c:pt idx="13">
                  <c:v>0.20711351025355657</c:v>
                </c:pt>
                <c:pt idx="14">
                  <c:v>0.20625201104628477</c:v>
                </c:pt>
                <c:pt idx="15">
                  <c:v>0.18211157301542122</c:v>
                </c:pt>
                <c:pt idx="16">
                  <c:v>0.18678293750330355</c:v>
                </c:pt>
                <c:pt idx="17">
                  <c:v>0.18753807338867004</c:v>
                </c:pt>
                <c:pt idx="18">
                  <c:v>0.19539675478853344</c:v>
                </c:pt>
                <c:pt idx="19">
                  <c:v>0.192976718080136</c:v>
                </c:pt>
                <c:pt idx="20">
                  <c:v>0.19911699798772028</c:v>
                </c:pt>
                <c:pt idx="21">
                  <c:v>0.19523555331718379</c:v>
                </c:pt>
                <c:pt idx="22">
                  <c:v>0.17779884419960199</c:v>
                </c:pt>
                <c:pt idx="23">
                  <c:v>0.17904953274468707</c:v>
                </c:pt>
              </c:numCache>
            </c:numRef>
          </c:val>
          <c:smooth val="0"/>
          <c:extLst>
            <c:ext xmlns:c16="http://schemas.microsoft.com/office/drawing/2014/chart" uri="{C3380CC4-5D6E-409C-BE32-E72D297353CC}">
              <c16:uniqueId val="{00000000-FF93-48F0-8BC4-6698B8B90CFA}"/>
            </c:ext>
          </c:extLst>
        </c:ser>
        <c:ser>
          <c:idx val="1"/>
          <c:order val="1"/>
          <c:tx>
            <c:strRef>
              <c:f>'Anteile lange Reihe'!$B$72</c:f>
              <c:strCache>
                <c:ptCount val="1"/>
                <c:pt idx="0">
                  <c:v>Deutschland</c:v>
                </c:pt>
              </c:strCache>
            </c:strRef>
          </c:tx>
          <c:spPr>
            <a:ln w="76200">
              <a:solidFill>
                <a:srgbClr val="004A94"/>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Reihe'!$L$72:$AI$72</c:f>
              <c:numCache>
                <c:formatCode>0.0%</c:formatCode>
                <c:ptCount val="24"/>
                <c:pt idx="0">
                  <c:v>0.13749327588601359</c:v>
                </c:pt>
                <c:pt idx="1">
                  <c:v>0.13403112914364704</c:v>
                </c:pt>
                <c:pt idx="2">
                  <c:v>0.13926415083219817</c:v>
                </c:pt>
                <c:pt idx="3">
                  <c:v>0.13927699238912622</c:v>
                </c:pt>
                <c:pt idx="4">
                  <c:v>0.13478415444049516</c:v>
                </c:pt>
                <c:pt idx="5">
                  <c:v>0.12243918788482762</c:v>
                </c:pt>
                <c:pt idx="6">
                  <c:v>0.13970235469177156</c:v>
                </c:pt>
                <c:pt idx="7">
                  <c:v>0.12984962387374918</c:v>
                </c:pt>
                <c:pt idx="8">
                  <c:v>0.1232948533297769</c:v>
                </c:pt>
                <c:pt idx="9">
                  <c:v>0.12420859058509064</c:v>
                </c:pt>
                <c:pt idx="10">
                  <c:v>0.10836237362853871</c:v>
                </c:pt>
                <c:pt idx="11">
                  <c:v>0.10381338719398715</c:v>
                </c:pt>
                <c:pt idx="12">
                  <c:v>9.9408643973734154E-2</c:v>
                </c:pt>
                <c:pt idx="13">
                  <c:v>9.22107004310036E-2</c:v>
                </c:pt>
                <c:pt idx="14">
                  <c:v>9.5618490260798134E-2</c:v>
                </c:pt>
                <c:pt idx="15">
                  <c:v>8.4306016700923705E-2</c:v>
                </c:pt>
                <c:pt idx="16">
                  <c:v>8.7792719800152436E-2</c:v>
                </c:pt>
                <c:pt idx="17">
                  <c:v>8.8700985619360073E-2</c:v>
                </c:pt>
                <c:pt idx="18">
                  <c:v>9.2071051960182018E-2</c:v>
                </c:pt>
                <c:pt idx="19">
                  <c:v>9.1944634863800515E-2</c:v>
                </c:pt>
                <c:pt idx="20">
                  <c:v>9.4318358064634164E-2</c:v>
                </c:pt>
                <c:pt idx="21">
                  <c:v>9.2500444500940082E-2</c:v>
                </c:pt>
                <c:pt idx="22">
                  <c:v>7.8371742300549649E-2</c:v>
                </c:pt>
                <c:pt idx="23">
                  <c:v>8.3542889501516171E-2</c:v>
                </c:pt>
              </c:numCache>
            </c:numRef>
          </c:val>
          <c:smooth val="0"/>
          <c:extLst>
            <c:ext xmlns:c16="http://schemas.microsoft.com/office/drawing/2014/chart" uri="{C3380CC4-5D6E-409C-BE32-E72D297353CC}">
              <c16:uniqueId val="{00000001-FF93-48F0-8BC4-6698B8B90CFA}"/>
            </c:ext>
          </c:extLst>
        </c:ser>
        <c:ser>
          <c:idx val="2"/>
          <c:order val="2"/>
          <c:tx>
            <c:strRef>
              <c:f>'Anteile lange Reihe'!$B$73</c:f>
              <c:strCache>
                <c:ptCount val="1"/>
                <c:pt idx="0">
                  <c:v>USA</c:v>
                </c:pt>
              </c:strCache>
            </c:strRef>
          </c:tx>
          <c:spPr>
            <a:ln w="76200">
              <a:solidFill>
                <a:srgbClr val="623C72"/>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Reihe'!$L$73:$AI$73</c:f>
              <c:numCache>
                <c:formatCode>0.0%</c:formatCode>
                <c:ptCount val="24"/>
                <c:pt idx="0">
                  <c:v>0.31240781599889528</c:v>
                </c:pt>
                <c:pt idx="1">
                  <c:v>0.31857687270239904</c:v>
                </c:pt>
                <c:pt idx="2">
                  <c:v>0.27512359592470309</c:v>
                </c:pt>
                <c:pt idx="3">
                  <c:v>0.26335378489671829</c:v>
                </c:pt>
                <c:pt idx="4">
                  <c:v>0.26721626811228366</c:v>
                </c:pt>
                <c:pt idx="5">
                  <c:v>0.26974732281610625</c:v>
                </c:pt>
                <c:pt idx="6">
                  <c:v>0.24177850825188049</c:v>
                </c:pt>
                <c:pt idx="7">
                  <c:v>0.23635281080308307</c:v>
                </c:pt>
                <c:pt idx="8">
                  <c:v>0.26294386739512321</c:v>
                </c:pt>
                <c:pt idx="9">
                  <c:v>0.23395076085615624</c:v>
                </c:pt>
                <c:pt idx="10">
                  <c:v>0.22543452912923859</c:v>
                </c:pt>
                <c:pt idx="11">
                  <c:v>0.21212878691977144</c:v>
                </c:pt>
                <c:pt idx="12">
                  <c:v>0.2008433952428309</c:v>
                </c:pt>
                <c:pt idx="13">
                  <c:v>0.22682247977073683</c:v>
                </c:pt>
                <c:pt idx="14">
                  <c:v>0.23481162851751447</c:v>
                </c:pt>
                <c:pt idx="15">
                  <c:v>0.24444603135677909</c:v>
                </c:pt>
                <c:pt idx="16">
                  <c:v>0.21928174642809806</c:v>
                </c:pt>
                <c:pt idx="17">
                  <c:v>0.20995083184203694</c:v>
                </c:pt>
                <c:pt idx="18">
                  <c:v>0.20921090361543659</c:v>
                </c:pt>
                <c:pt idx="19">
                  <c:v>0.19522539077668369</c:v>
                </c:pt>
                <c:pt idx="20">
                  <c:v>0.19621948319686172</c:v>
                </c:pt>
                <c:pt idx="21">
                  <c:v>0.21827924635167306</c:v>
                </c:pt>
                <c:pt idx="22">
                  <c:v>0.21150090361821194</c:v>
                </c:pt>
                <c:pt idx="23">
                  <c:v>0.21750715655076591</c:v>
                </c:pt>
              </c:numCache>
            </c:numRef>
          </c:val>
          <c:smooth val="0"/>
          <c:extLst>
            <c:ext xmlns:c16="http://schemas.microsoft.com/office/drawing/2014/chart" uri="{C3380CC4-5D6E-409C-BE32-E72D297353CC}">
              <c16:uniqueId val="{00000002-FF93-48F0-8BC4-6698B8B90CFA}"/>
            </c:ext>
          </c:extLst>
        </c:ser>
        <c:ser>
          <c:idx val="3"/>
          <c:order val="3"/>
          <c:tx>
            <c:strRef>
              <c:f>'Anteile lange Reihe'!$B$74</c:f>
              <c:strCache>
                <c:ptCount val="1"/>
                <c:pt idx="0">
                  <c:v>China</c:v>
                </c:pt>
              </c:strCache>
            </c:strRef>
          </c:tx>
          <c:spPr>
            <a:ln w="76200">
              <a:solidFill>
                <a:srgbClr val="FF5C33"/>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Reihe'!$L$74:$AI$74</c:f>
              <c:numCache>
                <c:formatCode>0.0%</c:formatCode>
                <c:ptCount val="24"/>
                <c:pt idx="0">
                  <c:v>2.0789871513421886E-2</c:v>
                </c:pt>
                <c:pt idx="1">
                  <c:v>2.9778567550493368E-2</c:v>
                </c:pt>
                <c:pt idx="2">
                  <c:v>4.6451577693289968E-2</c:v>
                </c:pt>
                <c:pt idx="3">
                  <c:v>5.4273619261237582E-2</c:v>
                </c:pt>
                <c:pt idx="4">
                  <c:v>6.1837968827823317E-2</c:v>
                </c:pt>
                <c:pt idx="5">
                  <c:v>7.2631346185934892E-2</c:v>
                </c:pt>
                <c:pt idx="6">
                  <c:v>8.5755174607098375E-2</c:v>
                </c:pt>
                <c:pt idx="7">
                  <c:v>9.1211793415249487E-2</c:v>
                </c:pt>
                <c:pt idx="8">
                  <c:v>9.6824587663750822E-2</c:v>
                </c:pt>
                <c:pt idx="9">
                  <c:v>0.12328204922640362</c:v>
                </c:pt>
                <c:pt idx="10">
                  <c:v>0.14799296338312604</c:v>
                </c:pt>
                <c:pt idx="11">
                  <c:v>0.1850611632062204</c:v>
                </c:pt>
                <c:pt idx="12">
                  <c:v>0.2163820315307225</c:v>
                </c:pt>
                <c:pt idx="13">
                  <c:v>0.24538770155144105</c:v>
                </c:pt>
                <c:pt idx="14">
                  <c:v>0.26438898593675381</c:v>
                </c:pt>
                <c:pt idx="15">
                  <c:v>0.27876415364550539</c:v>
                </c:pt>
                <c:pt idx="16">
                  <c:v>0.2822150732283536</c:v>
                </c:pt>
                <c:pt idx="17">
                  <c:v>0.29143380775955896</c:v>
                </c:pt>
                <c:pt idx="18">
                  <c:v>0.2846236908077811</c:v>
                </c:pt>
                <c:pt idx="19">
                  <c:v>0.28220832961695103</c:v>
                </c:pt>
                <c:pt idx="20">
                  <c:v>0.26111838446316193</c:v>
                </c:pt>
                <c:pt idx="21">
                  <c:v>0.27044778743120296</c:v>
                </c:pt>
                <c:pt idx="22">
                  <c:v>0.33332396063132796</c:v>
                </c:pt>
                <c:pt idx="23">
                  <c:v>0.32386120686006675</c:v>
                </c:pt>
              </c:numCache>
            </c:numRef>
          </c:val>
          <c:smooth val="0"/>
          <c:extLst>
            <c:ext xmlns:c16="http://schemas.microsoft.com/office/drawing/2014/chart" uri="{C3380CC4-5D6E-409C-BE32-E72D297353CC}">
              <c16:uniqueId val="{00000003-FF93-48F0-8BC4-6698B8B90CFA}"/>
            </c:ext>
          </c:extLst>
        </c:ser>
        <c:dLbls>
          <c:showLegendKey val="0"/>
          <c:showVal val="0"/>
          <c:showCatName val="0"/>
          <c:showSerName val="0"/>
          <c:showPercent val="0"/>
          <c:showBubbleSize val="0"/>
        </c:dLbls>
        <c:smooth val="0"/>
        <c:axId val="502310416"/>
        <c:axId val="502304144"/>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Reihe'!$L$75:$AI$75</c15:sqref>
                        </c15:formulaRef>
                      </c:ext>
                    </c:extLst>
                    <c:numCache>
                      <c:formatCode>0.0%</c:formatCode>
                      <c:ptCount val="24"/>
                      <c:pt idx="0">
                        <c:v>0.29684155207383739</c:v>
                      </c:pt>
                      <c:pt idx="1">
                        <c:v>0.27590280340657608</c:v>
                      </c:pt>
                      <c:pt idx="2">
                        <c:v>0.27506538754629728</c:v>
                      </c:pt>
                      <c:pt idx="3">
                        <c:v>0.26591059720958332</c:v>
                      </c:pt>
                      <c:pt idx="4">
                        <c:v>0.24122859341683134</c:v>
                      </c:pt>
                      <c:pt idx="5">
                        <c:v>0.24059992073153588</c:v>
                      </c:pt>
                      <c:pt idx="6">
                        <c:v>0.22230932161304967</c:v>
                      </c:pt>
                      <c:pt idx="7">
                        <c:v>0.2106466082527132</c:v>
                      </c:pt>
                      <c:pt idx="8">
                        <c:v>0.20720184557276153</c:v>
                      </c:pt>
                      <c:pt idx="9">
                        <c:v>0.22524766550730529</c:v>
                      </c:pt>
                      <c:pt idx="10">
                        <c:v>0.22156112926496907</c:v>
                      </c:pt>
                      <c:pt idx="11">
                        <c:v>0.21106813763185689</c:v>
                      </c:pt>
                      <c:pt idx="12">
                        <c:v>0.20695976529118107</c:v>
                      </c:pt>
                      <c:pt idx="13">
                        <c:v>0.15979186381229554</c:v>
                      </c:pt>
                      <c:pt idx="14">
                        <c:v>0.14142124117580362</c:v>
                      </c:pt>
                      <c:pt idx="15">
                        <c:v>0.1354005709277111</c:v>
                      </c:pt>
                      <c:pt idx="16">
                        <c:v>0.15838908660124079</c:v>
                      </c:pt>
                      <c:pt idx="17">
                        <c:v>0.14687313042451008</c:v>
                      </c:pt>
                      <c:pt idx="18">
                        <c:v>0.14090882344287858</c:v>
                      </c:pt>
                      <c:pt idx="19">
                        <c:v>0.16272701658753336</c:v>
                      </c:pt>
                      <c:pt idx="20">
                        <c:v>0.17726653415077387</c:v>
                      </c:pt>
                      <c:pt idx="21">
                        <c:v>0.14607724903396471</c:v>
                      </c:pt>
                      <c:pt idx="22">
                        <c:v>0.1150595390923934</c:v>
                      </c:pt>
                      <c:pt idx="23">
                        <c:v>0.11059500306123629</c:v>
                      </c:pt>
                    </c:numCache>
                  </c:numRef>
                </c:val>
                <c:smooth val="0"/>
                <c:extLst>
                  <c:ext xmlns:c16="http://schemas.microsoft.com/office/drawing/2014/chart" uri="{C3380CC4-5D6E-409C-BE32-E72D297353CC}">
                    <c16:uniqueId val="{00000004-FF93-48F0-8BC4-6698B8B90CF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Reihe'!$L$76:$AI$76</c15:sqref>
                        </c15:formulaRef>
                      </c:ext>
                    </c:extLst>
                    <c:numCache>
                      <c:formatCode>0.0%</c:formatCode>
                      <c:ptCount val="24"/>
                      <c:pt idx="0">
                        <c:v>1.6231063454354773E-2</c:v>
                      </c:pt>
                      <c:pt idx="1">
                        <c:v>1.8587207411204006E-2</c:v>
                      </c:pt>
                      <c:pt idx="2">
                        <c:v>2.2602450580804172E-2</c:v>
                      </c:pt>
                      <c:pt idx="3">
                        <c:v>2.2934263968932004E-2</c:v>
                      </c:pt>
                      <c:pt idx="4">
                        <c:v>2.5391688607451016E-2</c:v>
                      </c:pt>
                      <c:pt idx="5">
                        <c:v>3.2373020084431985E-2</c:v>
                      </c:pt>
                      <c:pt idx="6">
                        <c:v>3.9344768980616687E-2</c:v>
                      </c:pt>
                      <c:pt idx="7">
                        <c:v>4.1453715770362588E-2</c:v>
                      </c:pt>
                      <c:pt idx="8">
                        <c:v>3.0992866633522579E-2</c:v>
                      </c:pt>
                      <c:pt idx="9">
                        <c:v>3.1875174595598535E-2</c:v>
                      </c:pt>
                      <c:pt idx="10">
                        <c:v>3.9238209738426615E-2</c:v>
                      </c:pt>
                      <c:pt idx="11">
                        <c:v>4.7655436669960527E-2</c:v>
                      </c:pt>
                      <c:pt idx="12">
                        <c:v>4.4846043713414191E-2</c:v>
                      </c:pt>
                      <c:pt idx="13">
                        <c:v>5.0353638754482684E-2</c:v>
                      </c:pt>
                      <c:pt idx="14">
                        <c:v>4.4747303231563465E-2</c:v>
                      </c:pt>
                      <c:pt idx="15">
                        <c:v>4.767256853318063E-2</c:v>
                      </c:pt>
                      <c:pt idx="16">
                        <c:v>4.9077166866203739E-2</c:v>
                      </c:pt>
                      <c:pt idx="17">
                        <c:v>6.0743471844424961E-2</c:v>
                      </c:pt>
                      <c:pt idx="18">
                        <c:v>6.0117166967539541E-2</c:v>
                      </c:pt>
                      <c:pt idx="19">
                        <c:v>6.0380840055460273E-2</c:v>
                      </c:pt>
                      <c:pt idx="20">
                        <c:v>6.0690635453908209E-2</c:v>
                      </c:pt>
                      <c:pt idx="21">
                        <c:v>5.4551830418667589E-2</c:v>
                      </c:pt>
                      <c:pt idx="22">
                        <c:v>4.6109206934802388E-2</c:v>
                      </c:pt>
                      <c:pt idx="23">
                        <c:v>5.4426986853021914E-2</c:v>
                      </c:pt>
                    </c:numCache>
                  </c:numRef>
                </c:val>
                <c:smooth val="0"/>
                <c:extLst xmlns:c15="http://schemas.microsoft.com/office/drawing/2012/chart">
                  <c:ext xmlns:c16="http://schemas.microsoft.com/office/drawing/2014/chart" uri="{C3380CC4-5D6E-409C-BE32-E72D297353CC}">
                    <c16:uniqueId val="{00000005-FF93-48F0-8BC4-6698B8B90CF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Reihe'!$L$77:$AI$77</c15:sqref>
                        </c15:formulaRef>
                      </c:ext>
                    </c:extLst>
                    <c:numCache>
                      <c:formatCode>0.0%</c:formatCode>
                      <c:ptCount val="24"/>
                      <c:pt idx="0">
                        <c:v>1.7354955518793572E-2</c:v>
                      </c:pt>
                      <c:pt idx="1">
                        <c:v>1.6826333441414251E-2</c:v>
                      </c:pt>
                      <c:pt idx="2">
                        <c:v>1.7914819263792379E-2</c:v>
                      </c:pt>
                      <c:pt idx="3">
                        <c:v>1.7811876322708094E-2</c:v>
                      </c:pt>
                      <c:pt idx="4">
                        <c:v>1.9829264919379815E-2</c:v>
                      </c:pt>
                      <c:pt idx="5">
                        <c:v>2.2390191624739618E-2</c:v>
                      </c:pt>
                      <c:pt idx="6">
                        <c:v>2.3490350115027599E-2</c:v>
                      </c:pt>
                      <c:pt idx="7">
                        <c:v>2.6392096844968883E-2</c:v>
                      </c:pt>
                      <c:pt idx="8">
                        <c:v>2.7767929237249113E-2</c:v>
                      </c:pt>
                      <c:pt idx="9">
                        <c:v>2.5771475608198622E-2</c:v>
                      </c:pt>
                      <c:pt idx="10">
                        <c:v>3.2246859476998922E-2</c:v>
                      </c:pt>
                      <c:pt idx="11">
                        <c:v>3.6055431379625032E-2</c:v>
                      </c:pt>
                      <c:pt idx="12">
                        <c:v>3.1355865883469801E-2</c:v>
                      </c:pt>
                      <c:pt idx="13">
                        <c:v>2.9092385059276495E-2</c:v>
                      </c:pt>
                      <c:pt idx="14">
                        <c:v>2.8980252398347679E-2</c:v>
                      </c:pt>
                      <c:pt idx="15">
                        <c:v>3.0495036709000931E-2</c:v>
                      </c:pt>
                      <c:pt idx="16">
                        <c:v>2.814551766699485E-2</c:v>
                      </c:pt>
                      <c:pt idx="17">
                        <c:v>3.1421763923977469E-2</c:v>
                      </c:pt>
                      <c:pt idx="18">
                        <c:v>3.5732543847592481E-2</c:v>
                      </c:pt>
                      <c:pt idx="19">
                        <c:v>3.3545367402610757E-2</c:v>
                      </c:pt>
                      <c:pt idx="20">
                        <c:v>3.268504754443393E-2</c:v>
                      </c:pt>
                      <c:pt idx="21">
                        <c:v>4.0385686023844562E-2</c:v>
                      </c:pt>
                      <c:pt idx="22">
                        <c:v>3.8579836226988899E-2</c:v>
                      </c:pt>
                      <c:pt idx="23">
                        <c:v>3.7618206455275353E-2</c:v>
                      </c:pt>
                    </c:numCache>
                  </c:numRef>
                </c:val>
                <c:smooth val="0"/>
                <c:extLst xmlns:c15="http://schemas.microsoft.com/office/drawing/2012/chart">
                  <c:ext xmlns:c16="http://schemas.microsoft.com/office/drawing/2014/chart" uri="{C3380CC4-5D6E-409C-BE32-E72D297353CC}">
                    <c16:uniqueId val="{00000006-FF93-48F0-8BC4-6698B8B90CFA}"/>
                  </c:ext>
                </c:extLst>
              </c15:ser>
            </c15:filteredLineSeries>
          </c:ext>
        </c:extLst>
      </c:lineChart>
      <c:catAx>
        <c:axId val="502310416"/>
        <c:scaling>
          <c:orientation val="minMax"/>
        </c:scaling>
        <c:delete val="0"/>
        <c:axPos val="b"/>
        <c:numFmt formatCode="General" sourceLinked="0"/>
        <c:majorTickMark val="out"/>
        <c:minorTickMark val="none"/>
        <c:tickLblPos val="nextTo"/>
        <c:spPr>
          <a:ln>
            <a:solidFill>
              <a:srgbClr val="969696"/>
            </a:solidFill>
          </a:ln>
        </c:spPr>
        <c:txPr>
          <a:bodyPr rot="-5400000" vert="horz"/>
          <a:lstStyle/>
          <a:p>
            <a:pPr>
              <a:defRPr/>
            </a:pPr>
            <a:endParaRPr lang="de-DE"/>
          </a:p>
        </c:txPr>
        <c:crossAx val="502304144"/>
        <c:crosses val="autoZero"/>
        <c:auto val="1"/>
        <c:lblAlgn val="ctr"/>
        <c:lblOffset val="100"/>
        <c:tickLblSkip val="2"/>
        <c:noMultiLvlLbl val="0"/>
      </c:catAx>
      <c:valAx>
        <c:axId val="502304144"/>
        <c:scaling>
          <c:orientation val="minMax"/>
          <c:max val="0.4"/>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502310416"/>
        <c:crosses val="autoZero"/>
        <c:crossBetween val="between"/>
      </c:valAx>
      <c:spPr>
        <a:noFill/>
        <a:ln w="25400">
          <a:noFill/>
        </a:ln>
      </c:spPr>
    </c:plotArea>
    <c:legend>
      <c:legendPos val="t"/>
      <c:layout>
        <c:manualLayout>
          <c:xMode val="edge"/>
          <c:yMode val="edge"/>
          <c:x val="7.0766666666666669E-3"/>
          <c:y val="0"/>
          <c:w val="0.98584648148148146"/>
          <c:h val="0.10327758039288189"/>
        </c:manualLayout>
      </c:layout>
      <c:overlay val="0"/>
      <c:spPr>
        <a:noFill/>
      </c:spPr>
    </c:legend>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185569459667239E-2"/>
          <c:y val="0.17740446095459797"/>
          <c:w val="0.93000432588966531"/>
          <c:h val="0.71013338647019453"/>
        </c:manualLayout>
      </c:layout>
      <c:lineChart>
        <c:grouping val="standard"/>
        <c:varyColors val="0"/>
        <c:ser>
          <c:idx val="0"/>
          <c:order val="0"/>
          <c:tx>
            <c:strRef>
              <c:f>'Anteile lange Reihe'!$B$56</c:f>
              <c:strCache>
                <c:ptCount val="1"/>
                <c:pt idx="0">
                  <c:v>Europäische Union</c:v>
                </c:pt>
              </c:strCache>
            </c:strRef>
          </c:tx>
          <c:spPr>
            <a:ln w="76200">
              <a:solidFill>
                <a:srgbClr val="003061"/>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Reihe'!$L$56:$AI$56</c:f>
              <c:numCache>
                <c:formatCode>General</c:formatCode>
                <c:ptCount val="24"/>
                <c:pt idx="0">
                  <c:v>6984.0129999999999</c:v>
                </c:pt>
                <c:pt idx="1">
                  <c:v>6883.8630000000003</c:v>
                </c:pt>
                <c:pt idx="2">
                  <c:v>6697.3159999999998</c:v>
                </c:pt>
                <c:pt idx="3">
                  <c:v>6699.8029999999999</c:v>
                </c:pt>
                <c:pt idx="4">
                  <c:v>6766.5950000000003</c:v>
                </c:pt>
                <c:pt idx="5">
                  <c:v>6568.9219999999996</c:v>
                </c:pt>
                <c:pt idx="6">
                  <c:v>7114.3410000000003</c:v>
                </c:pt>
                <c:pt idx="7">
                  <c:v>7038.4870000000001</c:v>
                </c:pt>
                <c:pt idx="8">
                  <c:v>7234.36</c:v>
                </c:pt>
                <c:pt idx="9">
                  <c:v>7092.9780000000001</c:v>
                </c:pt>
                <c:pt idx="10">
                  <c:v>7046.5410000000002</c:v>
                </c:pt>
                <c:pt idx="11">
                  <c:v>7221.9350000000004</c:v>
                </c:pt>
                <c:pt idx="12">
                  <c:v>7534.08</c:v>
                </c:pt>
                <c:pt idx="13">
                  <c:v>7516.7640000000001</c:v>
                </c:pt>
                <c:pt idx="14">
                  <c:v>7827.2169999999996</c:v>
                </c:pt>
                <c:pt idx="15">
                  <c:v>8178.451</c:v>
                </c:pt>
                <c:pt idx="16">
                  <c:v>8325.5079999999998</c:v>
                </c:pt>
                <c:pt idx="17">
                  <c:v>8594.73</c:v>
                </c:pt>
                <c:pt idx="18">
                  <c:v>8899.3960000000006</c:v>
                </c:pt>
                <c:pt idx="19">
                  <c:v>9257.9660000000003</c:v>
                </c:pt>
                <c:pt idx="20">
                  <c:v>9006.0210000000006</c:v>
                </c:pt>
                <c:pt idx="21">
                  <c:v>9706.8539999999994</c:v>
                </c:pt>
                <c:pt idx="22">
                  <c:v>10699.001</c:v>
                </c:pt>
                <c:pt idx="23">
                  <c:v>10208.428</c:v>
                </c:pt>
              </c:numCache>
            </c:numRef>
          </c:val>
          <c:smooth val="0"/>
          <c:extLst>
            <c:ext xmlns:c16="http://schemas.microsoft.com/office/drawing/2014/chart" uri="{C3380CC4-5D6E-409C-BE32-E72D297353CC}">
              <c16:uniqueId val="{00000000-54FE-4121-A7FD-D1C06C970A02}"/>
            </c:ext>
          </c:extLst>
        </c:ser>
        <c:ser>
          <c:idx val="1"/>
          <c:order val="1"/>
          <c:tx>
            <c:strRef>
              <c:f>'Anteile lange Reihe'!$B$57</c:f>
              <c:strCache>
                <c:ptCount val="1"/>
                <c:pt idx="0">
                  <c:v>Deutschland</c:v>
                </c:pt>
              </c:strCache>
            </c:strRef>
          </c:tx>
          <c:spPr>
            <a:ln w="76200">
              <a:solidFill>
                <a:srgbClr val="004A94"/>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Reihe'!$L$57:$AI$57</c:f>
              <c:numCache>
                <c:formatCode>General</c:formatCode>
                <c:ptCount val="24"/>
                <c:pt idx="0">
                  <c:v>3870</c:v>
                </c:pt>
                <c:pt idx="1">
                  <c:v>3643</c:v>
                </c:pt>
                <c:pt idx="2">
                  <c:v>3450</c:v>
                </c:pt>
                <c:pt idx="3">
                  <c:v>3290</c:v>
                </c:pt>
                <c:pt idx="4">
                  <c:v>3177</c:v>
                </c:pt>
                <c:pt idx="5">
                  <c:v>2974</c:v>
                </c:pt>
                <c:pt idx="6">
                  <c:v>3418</c:v>
                </c:pt>
                <c:pt idx="7">
                  <c:v>3142.6179999999999</c:v>
                </c:pt>
                <c:pt idx="8">
                  <c:v>3226.45</c:v>
                </c:pt>
                <c:pt idx="9">
                  <c:v>3197.7759999999998</c:v>
                </c:pt>
                <c:pt idx="10">
                  <c:v>3124</c:v>
                </c:pt>
                <c:pt idx="11">
                  <c:v>3296.7</c:v>
                </c:pt>
                <c:pt idx="12">
                  <c:v>3495.8</c:v>
                </c:pt>
                <c:pt idx="13">
                  <c:v>3346.6</c:v>
                </c:pt>
                <c:pt idx="14">
                  <c:v>3628.7</c:v>
                </c:pt>
                <c:pt idx="15">
                  <c:v>3786.1</c:v>
                </c:pt>
                <c:pt idx="16">
                  <c:v>3913.2</c:v>
                </c:pt>
                <c:pt idx="17">
                  <c:v>4065.1</c:v>
                </c:pt>
                <c:pt idx="18">
                  <c:v>4193.3999999999996</c:v>
                </c:pt>
                <c:pt idx="19">
                  <c:v>4411</c:v>
                </c:pt>
                <c:pt idx="20">
                  <c:v>4266</c:v>
                </c:pt>
                <c:pt idx="21">
                  <c:v>4599</c:v>
                </c:pt>
                <c:pt idx="22">
                  <c:v>4716</c:v>
                </c:pt>
                <c:pt idx="23">
                  <c:v>4763.16</c:v>
                </c:pt>
              </c:numCache>
            </c:numRef>
          </c:val>
          <c:smooth val="0"/>
          <c:extLst>
            <c:ext xmlns:c16="http://schemas.microsoft.com/office/drawing/2014/chart" uri="{C3380CC4-5D6E-409C-BE32-E72D297353CC}">
              <c16:uniqueId val="{00000001-54FE-4121-A7FD-D1C06C970A02}"/>
            </c:ext>
          </c:extLst>
        </c:ser>
        <c:ser>
          <c:idx val="2"/>
          <c:order val="2"/>
          <c:tx>
            <c:strRef>
              <c:f>'Anteile lange Reihe'!$B$58</c:f>
              <c:strCache>
                <c:ptCount val="1"/>
                <c:pt idx="0">
                  <c:v>Vereinigte Staaten</c:v>
                </c:pt>
              </c:strCache>
            </c:strRef>
          </c:tx>
          <c:spPr>
            <a:ln w="76200">
              <a:solidFill>
                <a:srgbClr val="623C72"/>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Reihe'!$L$58:$AI$58</c:f>
              <c:numCache>
                <c:formatCode>General</c:formatCode>
                <c:ptCount val="24"/>
                <c:pt idx="0">
                  <c:v>8793.2900000000009</c:v>
                </c:pt>
                <c:pt idx="1">
                  <c:v>8659</c:v>
                </c:pt>
                <c:pt idx="2">
                  <c:v>6815.6549999999997</c:v>
                </c:pt>
                <c:pt idx="3">
                  <c:v>6220.9409999999998</c:v>
                </c:pt>
                <c:pt idx="4">
                  <c:v>6298.56</c:v>
                </c:pt>
                <c:pt idx="5">
                  <c:v>6552.0569999999998</c:v>
                </c:pt>
                <c:pt idx="6">
                  <c:v>5915.4260000000004</c:v>
                </c:pt>
                <c:pt idx="7">
                  <c:v>5720.2060000000001</c:v>
                </c:pt>
                <c:pt idx="8">
                  <c:v>6880.8649999999998</c:v>
                </c:pt>
                <c:pt idx="9">
                  <c:v>6023.1109999999999</c:v>
                </c:pt>
                <c:pt idx="10">
                  <c:v>6499.0959999999995</c:v>
                </c:pt>
                <c:pt idx="11">
                  <c:v>6736.366</c:v>
                </c:pt>
                <c:pt idx="12">
                  <c:v>7062.85</c:v>
                </c:pt>
                <c:pt idx="13">
                  <c:v>8232.0609999999997</c:v>
                </c:pt>
                <c:pt idx="14">
                  <c:v>8911.0480000000007</c:v>
                </c:pt>
                <c:pt idx="15">
                  <c:v>10977.83</c:v>
                </c:pt>
                <c:pt idx="16">
                  <c:v>9774.0830000000005</c:v>
                </c:pt>
                <c:pt idx="17">
                  <c:v>9621.89</c:v>
                </c:pt>
                <c:pt idx="18">
                  <c:v>9528.5650000000005</c:v>
                </c:pt>
                <c:pt idx="19">
                  <c:v>9365.8449999999993</c:v>
                </c:pt>
                <c:pt idx="20">
                  <c:v>8874.9670000000006</c:v>
                </c:pt>
                <c:pt idx="21">
                  <c:v>10852.556</c:v>
                </c:pt>
                <c:pt idx="22">
                  <c:v>12727.013999999999</c:v>
                </c:pt>
                <c:pt idx="23">
                  <c:v>12401.072</c:v>
                </c:pt>
              </c:numCache>
            </c:numRef>
          </c:val>
          <c:smooth val="0"/>
          <c:extLst>
            <c:ext xmlns:c16="http://schemas.microsoft.com/office/drawing/2014/chart" uri="{C3380CC4-5D6E-409C-BE32-E72D297353CC}">
              <c16:uniqueId val="{00000002-54FE-4121-A7FD-D1C06C970A02}"/>
            </c:ext>
          </c:extLst>
        </c:ser>
        <c:ser>
          <c:idx val="3"/>
          <c:order val="3"/>
          <c:tx>
            <c:strRef>
              <c:f>'Anteile lange Reihe'!$B$59</c:f>
              <c:strCache>
                <c:ptCount val="1"/>
                <c:pt idx="0">
                  <c:v>China</c:v>
                </c:pt>
              </c:strCache>
            </c:strRef>
          </c:tx>
          <c:spPr>
            <a:ln w="76200">
              <a:solidFill>
                <a:srgbClr val="FF5C33"/>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Reihe'!$L$59:$AI$59</c:f>
              <c:numCache>
                <c:formatCode>General</c:formatCode>
                <c:ptCount val="24"/>
                <c:pt idx="0">
                  <c:v>585.16899999999998</c:v>
                </c:pt>
                <c:pt idx="1">
                  <c:v>809.38900000000001</c:v>
                </c:pt>
                <c:pt idx="2">
                  <c:v>1150.748</c:v>
                </c:pt>
                <c:pt idx="3">
                  <c:v>1282.0509999999999</c:v>
                </c:pt>
                <c:pt idx="4">
                  <c:v>1457.5840000000001</c:v>
                </c:pt>
                <c:pt idx="5">
                  <c:v>1764.1869999999999</c:v>
                </c:pt>
                <c:pt idx="6">
                  <c:v>2098.1120000000001</c:v>
                </c:pt>
                <c:pt idx="7">
                  <c:v>2207.5059999999999</c:v>
                </c:pt>
                <c:pt idx="8">
                  <c:v>2533.761</c:v>
                </c:pt>
                <c:pt idx="9">
                  <c:v>3173.922</c:v>
                </c:pt>
                <c:pt idx="10">
                  <c:v>4266.518</c:v>
                </c:pt>
                <c:pt idx="11">
                  <c:v>5876.8059999999996</c:v>
                </c:pt>
                <c:pt idx="12">
                  <c:v>7609.2809999999999</c:v>
                </c:pt>
                <c:pt idx="13">
                  <c:v>8905.848</c:v>
                </c:pt>
                <c:pt idx="14">
                  <c:v>10033.502</c:v>
                </c:pt>
                <c:pt idx="15">
                  <c:v>12519.022999999999</c:v>
                </c:pt>
                <c:pt idx="16">
                  <c:v>12579.221</c:v>
                </c:pt>
                <c:pt idx="17">
                  <c:v>13356.194</c:v>
                </c:pt>
                <c:pt idx="18">
                  <c:v>12963.26</c:v>
                </c:pt>
                <c:pt idx="19">
                  <c:v>13538.81</c:v>
                </c:pt>
                <c:pt idx="20">
                  <c:v>11810.331</c:v>
                </c:pt>
                <c:pt idx="21">
                  <c:v>13446.307000000001</c:v>
                </c:pt>
                <c:pt idx="22">
                  <c:v>20057.686000000002</c:v>
                </c:pt>
                <c:pt idx="23">
                  <c:v>18464.8</c:v>
                </c:pt>
              </c:numCache>
            </c:numRef>
          </c:val>
          <c:smooth val="0"/>
          <c:extLst>
            <c:ext xmlns:c16="http://schemas.microsoft.com/office/drawing/2014/chart" uri="{C3380CC4-5D6E-409C-BE32-E72D297353CC}">
              <c16:uniqueId val="{00000003-54FE-4121-A7FD-D1C06C970A02}"/>
            </c:ext>
          </c:extLst>
        </c:ser>
        <c:dLbls>
          <c:showLegendKey val="0"/>
          <c:showVal val="0"/>
          <c:showCatName val="0"/>
          <c:showSerName val="0"/>
          <c:showPercent val="0"/>
          <c:showBubbleSize val="0"/>
        </c:dLbls>
        <c:smooth val="0"/>
        <c:axId val="502306888"/>
        <c:axId val="502311200"/>
        <c:extLst>
          <c:ext xmlns:c15="http://schemas.microsoft.com/office/drawing/2012/chart" uri="{02D57815-91ED-43cb-92C2-25804820EDAC}">
            <c15:filteredLineSeries>
              <c15:ser>
                <c:idx val="4"/>
                <c:order val="4"/>
                <c:tx>
                  <c:strRef>
                    <c:extLst>
                      <c:ext uri="{02D57815-91ED-43cb-92C2-25804820EDAC}">
                        <c15:formulaRef>
                          <c15:sqref>'Anteile lange Reihe'!$B$60</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Reihe'!$L$60:$AI$60</c15:sqref>
                        </c15:formulaRef>
                      </c:ext>
                    </c:extLst>
                    <c:numCache>
                      <c:formatCode>General</c:formatCode>
                      <c:ptCount val="24"/>
                      <c:pt idx="0">
                        <c:v>8355.1489999999994</c:v>
                      </c:pt>
                      <c:pt idx="1">
                        <c:v>7499.1080000000002</c:v>
                      </c:pt>
                      <c:pt idx="2">
                        <c:v>6814.2129999999997</c:v>
                      </c:pt>
                      <c:pt idx="3">
                        <c:v>6281.3379999999997</c:v>
                      </c:pt>
                      <c:pt idx="4">
                        <c:v>5686.0039999999999</c:v>
                      </c:pt>
                      <c:pt idx="5">
                        <c:v>5844.0780000000004</c:v>
                      </c:pt>
                      <c:pt idx="6">
                        <c:v>5439.0870000000004</c:v>
                      </c:pt>
                      <c:pt idx="7">
                        <c:v>5098.0649999999996</c:v>
                      </c:pt>
                      <c:pt idx="8">
                        <c:v>5422.1760000000004</c:v>
                      </c:pt>
                      <c:pt idx="9">
                        <c:v>5799.0479999999998</c:v>
                      </c:pt>
                      <c:pt idx="10">
                        <c:v>6387.4290000000001</c:v>
                      </c:pt>
                      <c:pt idx="11">
                        <c:v>6702.6840000000002</c:v>
                      </c:pt>
                      <c:pt idx="12">
                        <c:v>7277.9380000000001</c:v>
                      </c:pt>
                      <c:pt idx="13">
                        <c:v>5799.3209999999999</c:v>
                      </c:pt>
                      <c:pt idx="14">
                        <c:v>5366.9040000000005</c:v>
                      </c:pt>
                      <c:pt idx="15">
                        <c:v>6080.7060000000001</c:v>
                      </c:pt>
                      <c:pt idx="16">
                        <c:v>7059.9040000000005</c:v>
                      </c:pt>
                      <c:pt idx="17">
                        <c:v>6731.0860000000002</c:v>
                      </c:pt>
                      <c:pt idx="18">
                        <c:v>6417.7290000000003</c:v>
                      </c:pt>
                      <c:pt idx="19">
                        <c:v>7806.7510000000002</c:v>
                      </c:pt>
                      <c:pt idx="20">
                        <c:v>8017.7290000000003</c:v>
                      </c:pt>
                      <c:pt idx="21">
                        <c:v>7262.768</c:v>
                      </c:pt>
                      <c:pt idx="22">
                        <c:v>6923.6790000000001</c:v>
                      </c:pt>
                      <c:pt idx="23">
                        <c:v>6305.5240000000003</c:v>
                      </c:pt>
                    </c:numCache>
                  </c:numRef>
                </c:val>
                <c:smooth val="0"/>
                <c:extLst>
                  <c:ext xmlns:c16="http://schemas.microsoft.com/office/drawing/2014/chart" uri="{C3380CC4-5D6E-409C-BE32-E72D297353CC}">
                    <c16:uniqueId val="{00000004-54FE-4121-A7FD-D1C06C970A02}"/>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Reihe'!$B$61</c15:sqref>
                        </c15:formulaRef>
                      </c:ext>
                    </c:extLst>
                    <c:strCache>
                      <c:ptCount val="1"/>
                      <c:pt idx="0">
                        <c:v>Südkorea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Reihe'!$L$61:$AI$61</c15:sqref>
                        </c15:formulaRef>
                      </c:ext>
                    </c:extLst>
                    <c:numCache>
                      <c:formatCode>General</c:formatCode>
                      <c:ptCount val="24"/>
                      <c:pt idx="0">
                        <c:v>456.85300000000001</c:v>
                      </c:pt>
                      <c:pt idx="1">
                        <c:v>505.20499999999998</c:v>
                      </c:pt>
                      <c:pt idx="2">
                        <c:v>559.93200000000002</c:v>
                      </c:pt>
                      <c:pt idx="3">
                        <c:v>541.75300000000004</c:v>
                      </c:pt>
                      <c:pt idx="4">
                        <c:v>598.50800000000004</c:v>
                      </c:pt>
                      <c:pt idx="5">
                        <c:v>786.32799999999997</c:v>
                      </c:pt>
                      <c:pt idx="6">
                        <c:v>962.62099999999998</c:v>
                      </c:pt>
                      <c:pt idx="7">
                        <c:v>1003.2619999999999</c:v>
                      </c:pt>
                      <c:pt idx="8">
                        <c:v>811.03899999999999</c:v>
                      </c:pt>
                      <c:pt idx="9">
                        <c:v>820.63300000000004</c:v>
                      </c:pt>
                      <c:pt idx="10">
                        <c:v>1131.2059999999999</c:v>
                      </c:pt>
                      <c:pt idx="11">
                        <c:v>1513.347</c:v>
                      </c:pt>
                      <c:pt idx="12">
                        <c:v>1577.0540000000001</c:v>
                      </c:pt>
                      <c:pt idx="13">
                        <c:v>1827.4829999999999</c:v>
                      </c:pt>
                      <c:pt idx="14">
                        <c:v>1698.15</c:v>
                      </c:pt>
                      <c:pt idx="15">
                        <c:v>2140.9279999999999</c:v>
                      </c:pt>
                      <c:pt idx="16">
                        <c:v>2187.5250000000001</c:v>
                      </c:pt>
                      <c:pt idx="17">
                        <c:v>2783.828</c:v>
                      </c:pt>
                      <c:pt idx="18">
                        <c:v>2738.0520000000001</c:v>
                      </c:pt>
                      <c:pt idx="19">
                        <c:v>2896.7420000000002</c:v>
                      </c:pt>
                      <c:pt idx="20">
                        <c:v>2745.0250000000001</c:v>
                      </c:pt>
                      <c:pt idx="21">
                        <c:v>2712.2449999999999</c:v>
                      </c:pt>
                      <c:pt idx="22">
                        <c:v>2774.61</c:v>
                      </c:pt>
                      <c:pt idx="23">
                        <c:v>3103.13</c:v>
                      </c:pt>
                    </c:numCache>
                  </c:numRef>
                </c:val>
                <c:smooth val="0"/>
                <c:extLst xmlns:c15="http://schemas.microsoft.com/office/drawing/2012/chart">
                  <c:ext xmlns:c16="http://schemas.microsoft.com/office/drawing/2014/chart" uri="{C3380CC4-5D6E-409C-BE32-E72D297353CC}">
                    <c16:uniqueId val="{00000005-54FE-4121-A7FD-D1C06C970A02}"/>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Reihe'!$B$62</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Reihe'!$L$62:$AI$62</c15:sqref>
                        </c15:formulaRef>
                      </c:ext>
                    </c:extLst>
                    <c:numCache>
                      <c:formatCode>General</c:formatCode>
                      <c:ptCount val="24"/>
                      <c:pt idx="0">
                        <c:v>488.48700000000002</c:v>
                      </c:pt>
                      <c:pt idx="1">
                        <c:v>457.34399999999999</c:v>
                      </c:pt>
                      <c:pt idx="2">
                        <c:v>443.80500000000001</c:v>
                      </c:pt>
                      <c:pt idx="3">
                        <c:v>420.75200000000001</c:v>
                      </c:pt>
                      <c:pt idx="4">
                        <c:v>467.39600000000002</c:v>
                      </c:pt>
                      <c:pt idx="5">
                        <c:v>543.84900000000005</c:v>
                      </c:pt>
                      <c:pt idx="6">
                        <c:v>574.72199999999998</c:v>
                      </c:pt>
                      <c:pt idx="7">
                        <c:v>638.74099999999999</c:v>
                      </c:pt>
                      <c:pt idx="8">
                        <c:v>726.64700000000005</c:v>
                      </c:pt>
                      <c:pt idx="9">
                        <c:v>663.49199999999996</c:v>
                      </c:pt>
                      <c:pt idx="10">
                        <c:v>929.65099999999995</c:v>
                      </c:pt>
                      <c:pt idx="11">
                        <c:v>1144.9770000000001</c:v>
                      </c:pt>
                      <c:pt idx="12">
                        <c:v>1102.6590000000001</c:v>
                      </c:pt>
                      <c:pt idx="13">
                        <c:v>1055.8489999999999</c:v>
                      </c:pt>
                      <c:pt idx="14">
                        <c:v>1099.7940000000001</c:v>
                      </c:pt>
                      <c:pt idx="15">
                        <c:v>1369.502</c:v>
                      </c:pt>
                      <c:pt idx="16">
                        <c:v>1254.5350000000001</c:v>
                      </c:pt>
                      <c:pt idx="17">
                        <c:v>1440.0360000000001</c:v>
                      </c:pt>
                      <c:pt idx="18">
                        <c:v>1627.4480000000001</c:v>
                      </c:pt>
                      <c:pt idx="19">
                        <c:v>1609.3230000000001</c:v>
                      </c:pt>
                      <c:pt idx="20">
                        <c:v>1478.338</c:v>
                      </c:pt>
                      <c:pt idx="21">
                        <c:v>2007.923</c:v>
                      </c:pt>
                      <c:pt idx="22">
                        <c:v>2321.5320000000002</c:v>
                      </c:pt>
                      <c:pt idx="23">
                        <c:v>2144.7849999999999</c:v>
                      </c:pt>
                    </c:numCache>
                  </c:numRef>
                </c:val>
                <c:smooth val="0"/>
                <c:extLst xmlns:c15="http://schemas.microsoft.com/office/drawing/2012/chart">
                  <c:ext xmlns:c16="http://schemas.microsoft.com/office/drawing/2014/chart" uri="{C3380CC4-5D6E-409C-BE32-E72D297353CC}">
                    <c16:uniqueId val="{00000006-54FE-4121-A7FD-D1C06C970A02}"/>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Reihe'!$B$63</c15:sqref>
                        </c15:formulaRef>
                      </c:ext>
                    </c:extLst>
                    <c:strCache>
                      <c:ptCount val="1"/>
                      <c:pt idx="0">
                        <c:v>Brasilien</c:v>
                      </c:pt>
                    </c:strCache>
                  </c:strRef>
                </c:tx>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Reihe'!$L$63:$AI$63</c15:sqref>
                        </c15:formulaRef>
                      </c:ext>
                    </c:extLst>
                    <c:numCache>
                      <c:formatCode>General</c:formatCode>
                      <c:ptCount val="24"/>
                      <c:pt idx="0">
                        <c:v>105.675</c:v>
                      </c:pt>
                      <c:pt idx="1">
                        <c:v>95.097999999999999</c:v>
                      </c:pt>
                      <c:pt idx="2">
                        <c:v>83.947999999999993</c:v>
                      </c:pt>
                      <c:pt idx="3">
                        <c:v>86.572000000000003</c:v>
                      </c:pt>
                      <c:pt idx="4">
                        <c:v>105.203</c:v>
                      </c:pt>
                      <c:pt idx="5">
                        <c:v>117.167</c:v>
                      </c:pt>
                      <c:pt idx="6">
                        <c:v>132.81399999999999</c:v>
                      </c:pt>
                      <c:pt idx="7">
                        <c:v>153.77600000000001</c:v>
                      </c:pt>
                      <c:pt idx="8">
                        <c:v>178.804</c:v>
                      </c:pt>
                      <c:pt idx="9">
                        <c:v>143.971</c:v>
                      </c:pt>
                      <c:pt idx="10">
                        <c:v>189.21799999999999</c:v>
                      </c:pt>
                      <c:pt idx="11">
                        <c:v>218.755</c:v>
                      </c:pt>
                      <c:pt idx="12">
                        <c:v>226.77</c:v>
                      </c:pt>
                      <c:pt idx="13">
                        <c:v>219.54</c:v>
                      </c:pt>
                      <c:pt idx="14">
                        <c:v>219.214</c:v>
                      </c:pt>
                      <c:pt idx="15">
                        <c:v>196.726</c:v>
                      </c:pt>
                      <c:pt idx="16">
                        <c:v>194.89099999999999</c:v>
                      </c:pt>
                      <c:pt idx="17">
                        <c:v>207.59899999999999</c:v>
                      </c:pt>
                      <c:pt idx="18">
                        <c:v>208.31399999999999</c:v>
                      </c:pt>
                      <c:pt idx="19">
                        <c:v>212.577</c:v>
                      </c:pt>
                      <c:pt idx="20">
                        <c:v>185.666</c:v>
                      </c:pt>
                      <c:pt idx="21">
                        <c:v>246.44800000000001</c:v>
                      </c:pt>
                      <c:pt idx="22">
                        <c:v>354.27</c:v>
                      </c:pt>
                      <c:pt idx="23">
                        <c:v>272.90499999999997</c:v>
                      </c:pt>
                    </c:numCache>
                  </c:numRef>
                </c:val>
                <c:smooth val="0"/>
                <c:extLst xmlns:c15="http://schemas.microsoft.com/office/drawing/2012/chart">
                  <c:ext xmlns:c16="http://schemas.microsoft.com/office/drawing/2014/chart" uri="{C3380CC4-5D6E-409C-BE32-E72D297353CC}">
                    <c16:uniqueId val="{00000007-54FE-4121-A7FD-D1C06C970A02}"/>
                  </c:ext>
                </c:extLst>
              </c15:ser>
            </c15:filteredLineSeries>
          </c:ext>
        </c:extLst>
      </c:lineChart>
      <c:catAx>
        <c:axId val="502306888"/>
        <c:scaling>
          <c:orientation val="minMax"/>
        </c:scaling>
        <c:delete val="0"/>
        <c:axPos val="b"/>
        <c:numFmt formatCode="General" sourceLinked="0"/>
        <c:majorTickMark val="out"/>
        <c:minorTickMark val="none"/>
        <c:tickLblPos val="nextTo"/>
        <c:spPr>
          <a:ln>
            <a:solidFill>
              <a:srgbClr val="969696"/>
            </a:solidFill>
          </a:ln>
        </c:spPr>
        <c:txPr>
          <a:bodyPr rot="-5400000" vert="horz"/>
          <a:lstStyle/>
          <a:p>
            <a:pPr>
              <a:defRPr/>
            </a:pPr>
            <a:endParaRPr lang="de-DE"/>
          </a:p>
        </c:txPr>
        <c:crossAx val="502311200"/>
        <c:crosses val="autoZero"/>
        <c:auto val="1"/>
        <c:lblAlgn val="ctr"/>
        <c:lblOffset val="100"/>
        <c:tickLblSkip val="2"/>
        <c:noMultiLvlLbl val="0"/>
      </c:catAx>
      <c:valAx>
        <c:axId val="502311200"/>
        <c:scaling>
          <c:orientation val="minMax"/>
        </c:scaling>
        <c:delete val="0"/>
        <c:axPos val="l"/>
        <c:majorGridlines>
          <c:spPr>
            <a:ln>
              <a:solidFill>
                <a:srgbClr val="969696"/>
              </a:solidFill>
            </a:ln>
          </c:spPr>
        </c:majorGridlines>
        <c:numFmt formatCode="General" sourceLinked="1"/>
        <c:majorTickMark val="out"/>
        <c:minorTickMark val="none"/>
        <c:tickLblPos val="nextTo"/>
        <c:spPr>
          <a:ln>
            <a:solidFill>
              <a:srgbClr val="969696"/>
            </a:solidFill>
          </a:ln>
        </c:spPr>
        <c:crossAx val="502306888"/>
        <c:crosses val="autoZero"/>
        <c:crossBetween val="between"/>
        <c:dispUnits>
          <c:builtInUnit val="thousands"/>
        </c:dispUnits>
      </c:valAx>
      <c:spPr>
        <a:noFill/>
        <a:ln w="25400">
          <a:noFill/>
        </a:ln>
      </c:spPr>
    </c:plotArea>
    <c:legend>
      <c:legendPos val="t"/>
      <c:layout>
        <c:manualLayout>
          <c:xMode val="edge"/>
          <c:yMode val="edge"/>
          <c:x val="5.0000022413936092E-2"/>
          <c:y val="9.1358953645042408E-3"/>
          <c:w val="0.89999995811916522"/>
          <c:h val="0.1411028248620084"/>
        </c:manualLayout>
      </c:layout>
      <c:overlay val="0"/>
      <c:spPr>
        <a:noFill/>
      </c:spPr>
    </c:legend>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4.169191919191919E-2"/>
          <c:w val="1"/>
          <c:h val="0.66765387089804895"/>
        </c:manualLayout>
      </c:layout>
      <c:barChart>
        <c:barDir val="col"/>
        <c:grouping val="clustered"/>
        <c:varyColors val="0"/>
        <c:ser>
          <c:idx val="0"/>
          <c:order val="0"/>
          <c:spPr>
            <a:solidFill>
              <a:schemeClr val="accent3"/>
            </a:solidFill>
          </c:spPr>
          <c:invertIfNegative val="0"/>
          <c:dPt>
            <c:idx val="6"/>
            <c:invertIfNegative val="0"/>
            <c:bubble3D val="0"/>
            <c:spPr>
              <a:solidFill>
                <a:schemeClr val="accent3"/>
              </a:solidFill>
              <a:ln>
                <a:noFill/>
              </a:ln>
            </c:spPr>
            <c:extLst>
              <c:ext xmlns:c16="http://schemas.microsoft.com/office/drawing/2014/chart" uri="{C3380CC4-5D6E-409C-BE32-E72D297353CC}">
                <c16:uniqueId val="{00000001-7617-4B71-8EE8-628D1642B1D4}"/>
              </c:ext>
            </c:extLst>
          </c:dPt>
          <c:dPt>
            <c:idx val="7"/>
            <c:invertIfNegative val="0"/>
            <c:bubble3D val="0"/>
            <c:extLst>
              <c:ext xmlns:c16="http://schemas.microsoft.com/office/drawing/2014/chart" uri="{C3380CC4-5D6E-409C-BE32-E72D297353CC}">
                <c16:uniqueId val="{00000002-7617-4B71-8EE8-628D1642B1D4}"/>
              </c:ext>
            </c:extLst>
          </c:dPt>
          <c:dPt>
            <c:idx val="8"/>
            <c:invertIfNegative val="0"/>
            <c:bubble3D val="0"/>
            <c:spPr>
              <a:solidFill>
                <a:schemeClr val="accent1"/>
              </a:solidFill>
            </c:spPr>
            <c:extLst>
              <c:ext xmlns:c16="http://schemas.microsoft.com/office/drawing/2014/chart" uri="{C3380CC4-5D6E-409C-BE32-E72D297353CC}">
                <c16:uniqueId val="{00000004-7617-4B71-8EE8-628D1642B1D4}"/>
              </c:ext>
            </c:extLst>
          </c:dPt>
          <c:dPt>
            <c:idx val="9"/>
            <c:invertIfNegative val="0"/>
            <c:bubble3D val="0"/>
            <c:extLst>
              <c:ext xmlns:c16="http://schemas.microsoft.com/office/drawing/2014/chart" uri="{C3380CC4-5D6E-409C-BE32-E72D297353CC}">
                <c16:uniqueId val="{00000005-7617-4B71-8EE8-628D1642B1D4}"/>
              </c:ext>
            </c:extLst>
          </c:dPt>
          <c:dPt>
            <c:idx val="10"/>
            <c:invertIfNegative val="0"/>
            <c:bubble3D val="0"/>
            <c:spPr>
              <a:solidFill>
                <a:schemeClr val="accent5"/>
              </a:solidFill>
            </c:spPr>
            <c:extLst>
              <c:ext xmlns:c16="http://schemas.microsoft.com/office/drawing/2014/chart" uri="{C3380CC4-5D6E-409C-BE32-E72D297353CC}">
                <c16:uniqueId val="{00000007-7617-4B71-8EE8-628D1642B1D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Länder'!$P$109:$P$118,'Intensität Länder'!$P$120)</c:f>
              <c:strCache>
                <c:ptCount val="11"/>
                <c:pt idx="0">
                  <c:v>USA</c:v>
                </c:pt>
                <c:pt idx="1">
                  <c:v>UK</c:v>
                </c:pt>
                <c:pt idx="2">
                  <c:v>Japan</c:v>
                </c:pt>
                <c:pt idx="3">
                  <c:v>Dänemark</c:v>
                </c:pt>
                <c:pt idx="4">
                  <c:v>Schweden</c:v>
                </c:pt>
                <c:pt idx="5">
                  <c:v>Belgien</c:v>
                </c:pt>
                <c:pt idx="6">
                  <c:v>Schweiz</c:v>
                </c:pt>
                <c:pt idx="7">
                  <c:v>Frankreich</c:v>
                </c:pt>
                <c:pt idx="8">
                  <c:v>Deutschland</c:v>
                </c:pt>
                <c:pt idx="9">
                  <c:v>Korea</c:v>
                </c:pt>
                <c:pt idx="10">
                  <c:v>EU</c:v>
                </c:pt>
              </c:strCache>
              <c:extLst/>
            </c:strRef>
          </c:cat>
          <c:val>
            <c:numRef>
              <c:f>('Intensität Länder'!$Q$109:$Q$118,'Intensität Länder'!$Q$120)</c:f>
              <c:numCache>
                <c:formatCode>0.0%</c:formatCode>
                <c:ptCount val="11"/>
                <c:pt idx="0">
                  <c:v>0.13838405974063059</c:v>
                </c:pt>
                <c:pt idx="1">
                  <c:v>0.1179270974775057</c:v>
                </c:pt>
                <c:pt idx="2">
                  <c:v>7.8966121912482062E-2</c:v>
                </c:pt>
                <c:pt idx="3">
                  <c:v>6.622534947822388E-2</c:v>
                </c:pt>
                <c:pt idx="4">
                  <c:v>5.0205505169231869E-2</c:v>
                </c:pt>
                <c:pt idx="5">
                  <c:v>4.6799423621112508E-2</c:v>
                </c:pt>
                <c:pt idx="6">
                  <c:v>4.5681390625441597E-2</c:v>
                </c:pt>
                <c:pt idx="7">
                  <c:v>3.7107404315220444E-2</c:v>
                </c:pt>
                <c:pt idx="8">
                  <c:v>3.5515985064708572E-2</c:v>
                </c:pt>
                <c:pt idx="9">
                  <c:v>3.168570561879868E-2</c:v>
                </c:pt>
                <c:pt idx="10">
                  <c:v>2.7442169379431506E-2</c:v>
                </c:pt>
              </c:numCache>
              <c:extLst/>
            </c:numRef>
          </c:val>
          <c:extLst>
            <c:ext xmlns:c16="http://schemas.microsoft.com/office/drawing/2014/chart" uri="{C3380CC4-5D6E-409C-BE32-E72D297353CC}">
              <c16:uniqueId val="{00000008-7617-4B71-8EE8-628D1642B1D4}"/>
            </c:ext>
          </c:extLst>
        </c:ser>
        <c:dLbls>
          <c:dLblPos val="outEnd"/>
          <c:showLegendKey val="0"/>
          <c:showVal val="1"/>
          <c:showCatName val="0"/>
          <c:showSerName val="0"/>
          <c:showPercent val="0"/>
          <c:showBubbleSize val="0"/>
        </c:dLbls>
        <c:gapWidth val="50"/>
        <c:axId val="503194224"/>
        <c:axId val="503194616"/>
      </c:barChart>
      <c:catAx>
        <c:axId val="50319422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3194616"/>
        <c:crosses val="autoZero"/>
        <c:auto val="1"/>
        <c:lblAlgn val="ctr"/>
        <c:lblOffset val="100"/>
        <c:noMultiLvlLbl val="0"/>
      </c:catAx>
      <c:valAx>
        <c:axId val="503194616"/>
        <c:scaling>
          <c:orientation val="minMax"/>
        </c:scaling>
        <c:delete val="1"/>
        <c:axPos val="l"/>
        <c:numFmt formatCode="0.0%" sourceLinked="1"/>
        <c:majorTickMark val="out"/>
        <c:minorTickMark val="none"/>
        <c:tickLblPos val="nextTo"/>
        <c:crossAx val="503194224"/>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0316281357486233"/>
          <c:w val="0.9994783828793391"/>
          <c:h val="0.60188837278673346"/>
        </c:manualLayout>
      </c:layout>
      <c:barChart>
        <c:barDir val="col"/>
        <c:grouping val="clustered"/>
        <c:varyColors val="0"/>
        <c:ser>
          <c:idx val="0"/>
          <c:order val="0"/>
          <c:spPr>
            <a:solidFill>
              <a:schemeClr val="accent3"/>
            </a:solidFill>
          </c:spPr>
          <c:invertIfNegative val="0"/>
          <c:dPt>
            <c:idx val="2"/>
            <c:invertIfNegative val="0"/>
            <c:bubble3D val="0"/>
            <c:extLst>
              <c:ext xmlns:c16="http://schemas.microsoft.com/office/drawing/2014/chart" uri="{C3380CC4-5D6E-409C-BE32-E72D297353CC}">
                <c16:uniqueId val="{00000000-D0DA-453D-A394-CBB413252935}"/>
              </c:ext>
            </c:extLst>
          </c:dPt>
          <c:dPt>
            <c:idx val="3"/>
            <c:invertIfNegative val="0"/>
            <c:bubble3D val="0"/>
            <c:spPr>
              <a:solidFill>
                <a:schemeClr val="accent1"/>
              </a:solidFill>
            </c:spPr>
            <c:extLst>
              <c:ext xmlns:c16="http://schemas.microsoft.com/office/drawing/2014/chart" uri="{C3380CC4-5D6E-409C-BE32-E72D297353CC}">
                <c16:uniqueId val="{00000002-D0DA-453D-A394-CBB413252935}"/>
              </c:ext>
            </c:extLst>
          </c:dPt>
          <c:dPt>
            <c:idx val="4"/>
            <c:invertIfNegative val="0"/>
            <c:bubble3D val="0"/>
            <c:extLst>
              <c:ext xmlns:c16="http://schemas.microsoft.com/office/drawing/2014/chart" uri="{C3380CC4-5D6E-409C-BE32-E72D297353CC}">
                <c16:uniqueId val="{00000003-D0DA-453D-A394-CBB413252935}"/>
              </c:ext>
            </c:extLst>
          </c:dPt>
          <c:dPt>
            <c:idx val="5"/>
            <c:invertIfNegative val="0"/>
            <c:bubble3D val="0"/>
            <c:extLst>
              <c:ext xmlns:c16="http://schemas.microsoft.com/office/drawing/2014/chart" uri="{C3380CC4-5D6E-409C-BE32-E72D297353CC}">
                <c16:uniqueId val="{00000004-D0DA-453D-A394-CBB413252935}"/>
              </c:ext>
            </c:extLst>
          </c:dPt>
          <c:dPt>
            <c:idx val="6"/>
            <c:invertIfNegative val="0"/>
            <c:bubble3D val="0"/>
            <c:extLst>
              <c:ext xmlns:c16="http://schemas.microsoft.com/office/drawing/2014/chart" uri="{C3380CC4-5D6E-409C-BE32-E72D297353CC}">
                <c16:uniqueId val="{00000005-D0DA-453D-A394-CBB413252935}"/>
              </c:ext>
            </c:extLst>
          </c:dPt>
          <c:dPt>
            <c:idx val="7"/>
            <c:invertIfNegative val="0"/>
            <c:bubble3D val="0"/>
            <c:extLst>
              <c:ext xmlns:c16="http://schemas.microsoft.com/office/drawing/2014/chart" uri="{C3380CC4-5D6E-409C-BE32-E72D297353CC}">
                <c16:uniqueId val="{00000006-D0DA-453D-A394-CBB413252935}"/>
              </c:ext>
            </c:extLst>
          </c:dPt>
          <c:dPt>
            <c:idx val="8"/>
            <c:invertIfNegative val="0"/>
            <c:bubble3D val="0"/>
            <c:spPr>
              <a:solidFill>
                <a:schemeClr val="accent3"/>
              </a:solidFill>
              <a:ln>
                <a:solidFill>
                  <a:schemeClr val="accent1"/>
                </a:solidFill>
              </a:ln>
            </c:spPr>
            <c:extLst>
              <c:ext xmlns:c16="http://schemas.microsoft.com/office/drawing/2014/chart" uri="{C3380CC4-5D6E-409C-BE32-E72D297353CC}">
                <c16:uniqueId val="{00000008-D0DA-453D-A394-CBB413252935}"/>
              </c:ext>
            </c:extLst>
          </c:dPt>
          <c:dPt>
            <c:idx val="9"/>
            <c:invertIfNegative val="0"/>
            <c:bubble3D val="0"/>
            <c:spPr>
              <a:solidFill>
                <a:schemeClr val="accent5"/>
              </a:solidFill>
            </c:spPr>
            <c:extLst>
              <c:ext xmlns:c16="http://schemas.microsoft.com/office/drawing/2014/chart" uri="{C3380CC4-5D6E-409C-BE32-E72D297353CC}">
                <c16:uniqueId val="{0000000A-D0DA-453D-A394-CBB413252935}"/>
              </c:ext>
            </c:extLst>
          </c:dPt>
          <c:dPt>
            <c:idx val="10"/>
            <c:invertIfNegative val="0"/>
            <c:bubble3D val="0"/>
            <c:extLst>
              <c:ext xmlns:c16="http://schemas.microsoft.com/office/drawing/2014/chart" uri="{C3380CC4-5D6E-409C-BE32-E72D297353CC}">
                <c16:uniqueId val="{0000000B-D0DA-453D-A394-CBB413252935}"/>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Länder'!$X$98:$X$107</c:f>
              <c:strCache>
                <c:ptCount val="10"/>
                <c:pt idx="0">
                  <c:v>Japan</c:v>
                </c:pt>
                <c:pt idx="1">
                  <c:v>UK</c:v>
                </c:pt>
                <c:pt idx="2">
                  <c:v>Korea</c:v>
                </c:pt>
                <c:pt idx="3">
                  <c:v>Deutschland</c:v>
                </c:pt>
                <c:pt idx="4">
                  <c:v>Frankreich</c:v>
                </c:pt>
                <c:pt idx="5">
                  <c:v>USA</c:v>
                </c:pt>
                <c:pt idx="6">
                  <c:v>Norwegen</c:v>
                </c:pt>
                <c:pt idx="7">
                  <c:v>Schweiz</c:v>
                </c:pt>
                <c:pt idx="8">
                  <c:v>Irland</c:v>
                </c:pt>
                <c:pt idx="9">
                  <c:v>EU</c:v>
                </c:pt>
              </c:strCache>
            </c:strRef>
          </c:cat>
          <c:val>
            <c:numRef>
              <c:f>'Intensität Länder'!$Y$98:$Y$107</c:f>
              <c:numCache>
                <c:formatCode>0.0%</c:formatCode>
                <c:ptCount val="10"/>
                <c:pt idx="0">
                  <c:v>4.3270268755004747E-2</c:v>
                </c:pt>
                <c:pt idx="1">
                  <c:v>2.340895291508549E-2</c:v>
                </c:pt>
                <c:pt idx="2">
                  <c:v>2.2990830102971784E-2</c:v>
                </c:pt>
                <c:pt idx="3">
                  <c:v>2.1874154058253135E-2</c:v>
                </c:pt>
                <c:pt idx="4">
                  <c:v>2.1243799669141954E-2</c:v>
                </c:pt>
                <c:pt idx="5">
                  <c:v>2.1181250381304275E-2</c:v>
                </c:pt>
                <c:pt idx="6">
                  <c:v>1.8367434728462872E-2</c:v>
                </c:pt>
                <c:pt idx="7">
                  <c:v>1.7163836029513307E-2</c:v>
                </c:pt>
                <c:pt idx="8">
                  <c:v>1.6406675606529354E-2</c:v>
                </c:pt>
                <c:pt idx="9">
                  <c:v>1.5577559285150993E-2</c:v>
                </c:pt>
              </c:numCache>
            </c:numRef>
          </c:val>
          <c:extLst>
            <c:ext xmlns:c16="http://schemas.microsoft.com/office/drawing/2014/chart" uri="{C3380CC4-5D6E-409C-BE32-E72D297353CC}">
              <c16:uniqueId val="{0000000C-D0DA-453D-A394-CBB413252935}"/>
            </c:ext>
          </c:extLst>
        </c:ser>
        <c:dLbls>
          <c:dLblPos val="outEnd"/>
          <c:showLegendKey val="0"/>
          <c:showVal val="1"/>
          <c:showCatName val="0"/>
          <c:showSerName val="0"/>
          <c:showPercent val="0"/>
          <c:showBubbleSize val="0"/>
        </c:dLbls>
        <c:gapWidth val="50"/>
        <c:axId val="608678160"/>
        <c:axId val="608678552"/>
      </c:barChart>
      <c:catAx>
        <c:axId val="608678160"/>
        <c:scaling>
          <c:orientation val="minMax"/>
        </c:scaling>
        <c:delete val="0"/>
        <c:axPos val="b"/>
        <c:numFmt formatCode="General" sourceLinked="1"/>
        <c:majorTickMark val="out"/>
        <c:minorTickMark val="none"/>
        <c:tickLblPos val="nextTo"/>
        <c:spPr>
          <a:ln>
            <a:solidFill>
              <a:srgbClr val="969696"/>
            </a:solidFill>
          </a:ln>
        </c:spPr>
        <c:txPr>
          <a:bodyPr rot="-5400000" vert="horz"/>
          <a:lstStyle/>
          <a:p>
            <a:pPr>
              <a:defRPr/>
            </a:pPr>
            <a:endParaRPr lang="de-DE"/>
          </a:p>
        </c:txPr>
        <c:crossAx val="608678552"/>
        <c:crosses val="autoZero"/>
        <c:auto val="1"/>
        <c:lblAlgn val="ctr"/>
        <c:lblOffset val="100"/>
        <c:noMultiLvlLbl val="0"/>
      </c:catAx>
      <c:valAx>
        <c:axId val="608678552"/>
        <c:scaling>
          <c:orientation val="minMax"/>
        </c:scaling>
        <c:delete val="1"/>
        <c:axPos val="l"/>
        <c:numFmt formatCode="0.0%" sourceLinked="1"/>
        <c:majorTickMark val="out"/>
        <c:minorTickMark val="none"/>
        <c:tickLblPos val="nextTo"/>
        <c:crossAx val="608678160"/>
        <c:crosses val="autoZero"/>
        <c:crossBetween val="between"/>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Deutschlands'!$K$18</c:f>
              <c:strCache>
                <c:ptCount val="1"/>
                <c:pt idx="0">
                  <c:v> Saldo</c:v>
                </c:pt>
              </c:strCache>
            </c:strRef>
          </c:tx>
          <c:spPr>
            <a:solidFill>
              <a:srgbClr val="B22063"/>
            </a:solidFill>
          </c:spPr>
          <c:invertIfNegative val="0"/>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Deutschlands'!$L$18:$W$18</c:f>
              <c:numCache>
                <c:formatCode>0.0</c:formatCode>
                <c:ptCount val="12"/>
                <c:pt idx="0">
                  <c:v>14.693871532495802</c:v>
                </c:pt>
                <c:pt idx="1">
                  <c:v>13.795092204794759</c:v>
                </c:pt>
                <c:pt idx="2">
                  <c:v>18.373880636186239</c:v>
                </c:pt>
                <c:pt idx="3">
                  <c:v>23.580518674398082</c:v>
                </c:pt>
                <c:pt idx="4">
                  <c:v>23.759344861886923</c:v>
                </c:pt>
                <c:pt idx="5">
                  <c:v>24.722164987265138</c:v>
                </c:pt>
                <c:pt idx="6">
                  <c:v>23.983056578118479</c:v>
                </c:pt>
                <c:pt idx="7">
                  <c:v>26.422517404479549</c:v>
                </c:pt>
                <c:pt idx="8">
                  <c:v>26.378508270769728</c:v>
                </c:pt>
                <c:pt idx="9">
                  <c:v>21.830232103672408</c:v>
                </c:pt>
                <c:pt idx="10">
                  <c:v>24.843333656054838</c:v>
                </c:pt>
                <c:pt idx="11">
                  <c:v>36.006420654258243</c:v>
                </c:pt>
              </c:numCache>
            </c:numRef>
          </c:val>
          <c:extLst>
            <c:ext xmlns:c16="http://schemas.microsoft.com/office/drawing/2014/chart" uri="{C3380CC4-5D6E-409C-BE32-E72D297353CC}">
              <c16:uniqueId val="{00000000-2777-4229-AD97-CBAB5344919E}"/>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Deutschlands'!$K$16</c:f>
              <c:strCache>
                <c:ptCount val="1"/>
                <c:pt idx="0">
                  <c:v> Ausfuhr</c:v>
                </c:pt>
              </c:strCache>
            </c:strRef>
          </c:tx>
          <c:spPr>
            <a:ln w="76200">
              <a:solidFill>
                <a:srgbClr val="166E79"/>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Deutschlands'!$L$16:$W$16</c:f>
              <c:numCache>
                <c:formatCode>0.0</c:formatCode>
                <c:ptCount val="12"/>
                <c:pt idx="0">
                  <c:v>75.672491009455086</c:v>
                </c:pt>
                <c:pt idx="1">
                  <c:v>80.091071801367789</c:v>
                </c:pt>
                <c:pt idx="2">
                  <c:v>84.170285061562353</c:v>
                </c:pt>
                <c:pt idx="3">
                  <c:v>87.936376898811631</c:v>
                </c:pt>
                <c:pt idx="4">
                  <c:v>92.542118373739441</c:v>
                </c:pt>
                <c:pt idx="5">
                  <c:v>100.25750012004173</c:v>
                </c:pt>
                <c:pt idx="6">
                  <c:v>100.13201715269379</c:v>
                </c:pt>
                <c:pt idx="7">
                  <c:v>107.75164523186882</c:v>
                </c:pt>
                <c:pt idx="8">
                  <c:v>116.1790644599354</c:v>
                </c:pt>
                <c:pt idx="9">
                  <c:v>116.70420160310057</c:v>
                </c:pt>
                <c:pt idx="10">
                  <c:v>120.31323452279685</c:v>
                </c:pt>
                <c:pt idx="11">
                  <c:v>142.91995759576514</c:v>
                </c:pt>
              </c:numCache>
            </c:numRef>
          </c:val>
          <c:smooth val="0"/>
          <c:extLst>
            <c:ext xmlns:c16="http://schemas.microsoft.com/office/drawing/2014/chart" uri="{C3380CC4-5D6E-409C-BE32-E72D297353CC}">
              <c16:uniqueId val="{00000001-2777-4229-AD97-CBAB5344919E}"/>
            </c:ext>
          </c:extLst>
        </c:ser>
        <c:ser>
          <c:idx val="1"/>
          <c:order val="1"/>
          <c:tx>
            <c:strRef>
              <c:f>'AH Deutschlands'!$K$17</c:f>
              <c:strCache>
                <c:ptCount val="1"/>
                <c:pt idx="0">
                  <c:v> Einfuhr</c:v>
                </c:pt>
              </c:strCache>
            </c:strRef>
          </c:tx>
          <c:spPr>
            <a:ln w="76200">
              <a:solidFill>
                <a:srgbClr val="FF5C33"/>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Deutschlands'!$L$17:$W$17</c:f>
              <c:numCache>
                <c:formatCode>0.0</c:formatCode>
                <c:ptCount val="12"/>
                <c:pt idx="0">
                  <c:v>60.978619476959281</c:v>
                </c:pt>
                <c:pt idx="1">
                  <c:v>66.295979596573034</c:v>
                </c:pt>
                <c:pt idx="2">
                  <c:v>65.796404425376124</c:v>
                </c:pt>
                <c:pt idx="3">
                  <c:v>64.355858224413552</c:v>
                </c:pt>
                <c:pt idx="4">
                  <c:v>68.782773511852525</c:v>
                </c:pt>
                <c:pt idx="5">
                  <c:v>75.535335132776581</c:v>
                </c:pt>
                <c:pt idx="6">
                  <c:v>76.148960574575312</c:v>
                </c:pt>
                <c:pt idx="7">
                  <c:v>81.329127827389271</c:v>
                </c:pt>
                <c:pt idx="8">
                  <c:v>89.80055618916569</c:v>
                </c:pt>
                <c:pt idx="9">
                  <c:v>94.873969499428171</c:v>
                </c:pt>
                <c:pt idx="10">
                  <c:v>95.469900866741995</c:v>
                </c:pt>
                <c:pt idx="11">
                  <c:v>106.91353694150692</c:v>
                </c:pt>
              </c:numCache>
            </c:numRef>
          </c:val>
          <c:smooth val="0"/>
          <c:extLst>
            <c:ext xmlns:c16="http://schemas.microsoft.com/office/drawing/2014/chart" uri="{C3380CC4-5D6E-409C-BE32-E72D297353CC}">
              <c16:uniqueId val="{00000002-2777-4229-AD97-CBAB5344919E}"/>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7709310233532947E-3"/>
          <c:y val="0"/>
          <c:w val="0.99682591768257833"/>
          <c:h val="0.88839029120486646"/>
        </c:manualLayout>
      </c:layout>
      <c:barChart>
        <c:barDir val="col"/>
        <c:grouping val="clustered"/>
        <c:varyColors val="0"/>
        <c:ser>
          <c:idx val="3"/>
          <c:order val="0"/>
          <c:tx>
            <c:strRef>
              <c:f>'Außenhandelssaldo gegenüber D.'!$C$29</c:f>
              <c:strCache>
                <c:ptCount val="1"/>
                <c:pt idx="0">
                  <c:v>2010</c:v>
                </c:pt>
              </c:strCache>
            </c:strRef>
          </c:tx>
          <c:spPr>
            <a:solidFill>
              <a:srgbClr val="FF5C33"/>
            </a:solidFill>
            <a:ln w="25400">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D.'!$D$29:$J$29</c:f>
              <c:numCache>
                <c:formatCode>0.0</c:formatCode>
                <c:ptCount val="6"/>
                <c:pt idx="0">
                  <c:v>0.91712679126725138</c:v>
                </c:pt>
                <c:pt idx="1">
                  <c:v>-0.44424142734182581</c:v>
                </c:pt>
                <c:pt idx="2">
                  <c:v>-2.3940960896231269</c:v>
                </c:pt>
                <c:pt idx="3">
                  <c:v>0.95323356647760438</c:v>
                </c:pt>
                <c:pt idx="4">
                  <c:v>0.59383079921626503</c:v>
                </c:pt>
                <c:pt idx="5">
                  <c:v>0.59077275114402239</c:v>
                </c:pt>
              </c:numCache>
            </c:numRef>
          </c:val>
          <c:extLst>
            <c:ext xmlns:c16="http://schemas.microsoft.com/office/drawing/2014/chart" uri="{C3380CC4-5D6E-409C-BE32-E72D297353CC}">
              <c16:uniqueId val="{00000000-1670-4FC9-B696-D11E966C2956}"/>
            </c:ext>
          </c:extLst>
        </c:ser>
        <c:ser>
          <c:idx val="2"/>
          <c:order val="1"/>
          <c:tx>
            <c:strRef>
              <c:f>'Außenhandelssaldo gegenüber D.'!$C$32</c:f>
              <c:strCache>
                <c:ptCount val="1"/>
                <c:pt idx="0">
                  <c:v>2021</c:v>
                </c:pt>
              </c:strCache>
            </c:strRef>
          </c:tx>
          <c:spPr>
            <a:solidFill>
              <a:srgbClr val="004A94"/>
            </a:solidFill>
            <a:ln w="25400">
              <a:noFill/>
            </a:ln>
          </c:spPr>
          <c:invertIfNegative val="0"/>
          <c:dLbls>
            <c:dLbl>
              <c:idx val="2"/>
              <c:spPr>
                <a:noFill/>
                <a:ln>
                  <a:noFill/>
                </a:ln>
                <a:effectLst/>
              </c:spPr>
              <c:txPr>
                <a:bodyPr wrap="square" lIns="38100" tIns="19050" rIns="38100" bIns="19050" anchor="ctr">
                  <a:spAutoFit/>
                </a:bodyPr>
                <a:lstStyle/>
                <a:p>
                  <a:pPr>
                    <a:defRPr>
                      <a:solidFill>
                        <a:schemeClr val="bg1"/>
                      </a:solidFill>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1-1670-4FC9-B696-D11E966C2956}"/>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D.'!$D$32:$J$32</c:f>
              <c:numCache>
                <c:formatCode>0.0</c:formatCode>
                <c:ptCount val="6"/>
                <c:pt idx="0">
                  <c:v>4.1330170747200903</c:v>
                </c:pt>
                <c:pt idx="1">
                  <c:v>2.1096164619651914</c:v>
                </c:pt>
                <c:pt idx="2">
                  <c:v>9.8520020898928884</c:v>
                </c:pt>
                <c:pt idx="3">
                  <c:v>1.8716452087253197</c:v>
                </c:pt>
                <c:pt idx="4">
                  <c:v>0.25497188062953979</c:v>
                </c:pt>
                <c:pt idx="5">
                  <c:v>2.9984586555883546</c:v>
                </c:pt>
              </c:numCache>
            </c:numRef>
          </c:val>
          <c:extLst>
            <c:ext xmlns:c16="http://schemas.microsoft.com/office/drawing/2014/chart" uri="{C3380CC4-5D6E-409C-BE32-E72D297353CC}">
              <c16:uniqueId val="{00000002-1670-4FC9-B696-D11E966C2956}"/>
            </c:ext>
          </c:extLst>
        </c:ser>
        <c:dLbls>
          <c:dLblPos val="outEnd"/>
          <c:showLegendKey val="0"/>
          <c:showVal val="1"/>
          <c:showCatName val="0"/>
          <c:showSerName val="0"/>
          <c:showPercent val="0"/>
          <c:showBubbleSize val="0"/>
        </c:dLbls>
        <c:gapWidth val="50"/>
        <c:overlap val="-5"/>
        <c:axId val="608679336"/>
        <c:axId val="608675416"/>
      </c:barChart>
      <c:catAx>
        <c:axId val="608679336"/>
        <c:scaling>
          <c:orientation val="minMax"/>
        </c:scaling>
        <c:delete val="0"/>
        <c:axPos val="b"/>
        <c:majorGridlines>
          <c:spPr>
            <a:ln>
              <a:solidFill>
                <a:srgbClr val="969696"/>
              </a:solidFill>
            </a:ln>
          </c:spPr>
        </c:majorGridlines>
        <c:numFmt formatCode="General" sourceLinked="1"/>
        <c:majorTickMark val="none"/>
        <c:minorTickMark val="none"/>
        <c:tickLblPos val="low"/>
        <c:spPr>
          <a:ln w="3175">
            <a:solidFill>
              <a:srgbClr val="969696"/>
            </a:solidFill>
            <a:prstDash val="solid"/>
          </a:ln>
        </c:spPr>
        <c:txPr>
          <a:bodyPr rot="-5400000" vert="horz"/>
          <a:lstStyle/>
          <a:p>
            <a:pPr>
              <a:defRPr sz="1400"/>
            </a:pPr>
            <a:endParaRPr lang="de-DE"/>
          </a:p>
        </c:txPr>
        <c:crossAx val="608675416"/>
        <c:crosses val="autoZero"/>
        <c:auto val="1"/>
        <c:lblAlgn val="ctr"/>
        <c:lblOffset val="100"/>
        <c:noMultiLvlLbl val="0"/>
      </c:catAx>
      <c:valAx>
        <c:axId val="608675416"/>
        <c:scaling>
          <c:orientation val="minMax"/>
          <c:max val="10"/>
        </c:scaling>
        <c:delete val="1"/>
        <c:axPos val="l"/>
        <c:numFmt formatCode="0.0" sourceLinked="0"/>
        <c:majorTickMark val="out"/>
        <c:minorTickMark val="none"/>
        <c:tickLblPos val="nextTo"/>
        <c:crossAx val="608679336"/>
        <c:crosses val="autoZero"/>
        <c:crossBetween val="between"/>
      </c:valAx>
      <c:spPr>
        <a:noFill/>
        <a:ln w="25400">
          <a:noFill/>
        </a:ln>
      </c:spPr>
    </c:plotArea>
    <c:legend>
      <c:legendPos val="tr"/>
      <c:layout>
        <c:manualLayout>
          <c:xMode val="edge"/>
          <c:yMode val="edge"/>
          <c:x val="0.68217135915867944"/>
          <c:y val="1.8271790729008482E-2"/>
          <c:w val="0.30514892838125668"/>
          <c:h val="0.10609244327172479"/>
        </c:manualLayout>
      </c:layout>
      <c:overlay val="0"/>
      <c:spPr>
        <a:noFill/>
        <a:ln w="25400">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Deutschlands'!$A$6</c:f>
              <c:strCache>
                <c:ptCount val="1"/>
                <c:pt idx="0">
                  <c:v> Saldo</c:v>
                </c:pt>
              </c:strCache>
            </c:strRef>
          </c:tx>
          <c:spPr>
            <a:solidFill>
              <a:srgbClr val="B22063"/>
            </a:solidFill>
          </c:spPr>
          <c:invertIfNegative val="0"/>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Deutschlands'!$B$6:$W$6</c:f>
              <c:numCache>
                <c:formatCode>0.0</c:formatCode>
                <c:ptCount val="22"/>
                <c:pt idx="0">
                  <c:v>1.0595811549734648</c:v>
                </c:pt>
                <c:pt idx="1">
                  <c:v>2.697410620259042</c:v>
                </c:pt>
                <c:pt idx="2">
                  <c:v>3.6633229169534243</c:v>
                </c:pt>
                <c:pt idx="3">
                  <c:v>3.2839762209493557</c:v>
                </c:pt>
                <c:pt idx="4">
                  <c:v>2.6166477608824685</c:v>
                </c:pt>
                <c:pt idx="5">
                  <c:v>2.7776138365770109</c:v>
                </c:pt>
                <c:pt idx="6">
                  <c:v>2.4304189865242058</c:v>
                </c:pt>
                <c:pt idx="7">
                  <c:v>0.5447344527664697</c:v>
                </c:pt>
                <c:pt idx="8">
                  <c:v>1.3468144687259063</c:v>
                </c:pt>
                <c:pt idx="9">
                  <c:v>0.57132239449337874</c:v>
                </c:pt>
                <c:pt idx="10">
                  <c:v>1.0985339177006104</c:v>
                </c:pt>
                <c:pt idx="11">
                  <c:v>0.83598946597064483</c:v>
                </c:pt>
                <c:pt idx="12">
                  <c:v>0.98101509419401722</c:v>
                </c:pt>
                <c:pt idx="13">
                  <c:v>2.3429137176090116</c:v>
                </c:pt>
                <c:pt idx="14">
                  <c:v>1.6371997320797149</c:v>
                </c:pt>
                <c:pt idx="15">
                  <c:v>-1.2436165608190421</c:v>
                </c:pt>
                <c:pt idx="16">
                  <c:v>-0.59027625273058959</c:v>
                </c:pt>
                <c:pt idx="17">
                  <c:v>-0.54642879324175908</c:v>
                </c:pt>
                <c:pt idx="18">
                  <c:v>-6.3571596049546599</c:v>
                </c:pt>
                <c:pt idx="19">
                  <c:v>-6.2412044797511115</c:v>
                </c:pt>
                <c:pt idx="20">
                  <c:v>-2.8048353122380476</c:v>
                </c:pt>
                <c:pt idx="21">
                  <c:v>3.4791433126306899</c:v>
                </c:pt>
              </c:numCache>
            </c:numRef>
          </c:val>
          <c:extLst>
            <c:ext xmlns:c16="http://schemas.microsoft.com/office/drawing/2014/chart" uri="{C3380CC4-5D6E-409C-BE32-E72D297353CC}">
              <c16:uniqueId val="{00000000-923B-451B-8A45-52274E6856EB}"/>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Deutschlands'!$A$4</c:f>
              <c:strCache>
                <c:ptCount val="1"/>
                <c:pt idx="0">
                  <c:v> Ausfuhr</c:v>
                </c:pt>
              </c:strCache>
            </c:strRef>
          </c:tx>
          <c:spPr>
            <a:ln w="76200">
              <a:solidFill>
                <a:srgbClr val="166E79"/>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Deutschlands'!$B$4:$W$4</c:f>
              <c:numCache>
                <c:formatCode>0.0</c:formatCode>
                <c:ptCount val="22"/>
                <c:pt idx="0">
                  <c:v>18.713345370972817</c:v>
                </c:pt>
                <c:pt idx="1">
                  <c:v>18.986788018077718</c:v>
                </c:pt>
                <c:pt idx="2">
                  <c:v>18.588313496591422</c:v>
                </c:pt>
                <c:pt idx="3">
                  <c:v>18.083256442386581</c:v>
                </c:pt>
                <c:pt idx="4">
                  <c:v>19.518122304158148</c:v>
                </c:pt>
                <c:pt idx="5">
                  <c:v>21.725025424684873</c:v>
                </c:pt>
                <c:pt idx="6">
                  <c:v>24.995499517123157</c:v>
                </c:pt>
                <c:pt idx="7">
                  <c:v>25.92405977287774</c:v>
                </c:pt>
                <c:pt idx="8">
                  <c:v>28.059129687806738</c:v>
                </c:pt>
                <c:pt idx="9">
                  <c:v>22.538345079535691</c:v>
                </c:pt>
                <c:pt idx="10">
                  <c:v>26.8418522301621</c:v>
                </c:pt>
                <c:pt idx="11">
                  <c:v>30.538834391622135</c:v>
                </c:pt>
                <c:pt idx="12">
                  <c:v>31.439963896665791</c:v>
                </c:pt>
                <c:pt idx="13">
                  <c:v>31.89189200186317</c:v>
                </c:pt>
                <c:pt idx="14">
                  <c:v>32.787983957392548</c:v>
                </c:pt>
                <c:pt idx="15">
                  <c:v>32.105724738602028</c:v>
                </c:pt>
                <c:pt idx="16">
                  <c:v>31.133663312475068</c:v>
                </c:pt>
                <c:pt idx="17">
                  <c:v>33.662650699455767</c:v>
                </c:pt>
                <c:pt idx="18">
                  <c:v>34.515307773793602</c:v>
                </c:pt>
                <c:pt idx="19">
                  <c:v>35.342540915901765</c:v>
                </c:pt>
                <c:pt idx="20">
                  <c:v>33.904920326500012</c:v>
                </c:pt>
                <c:pt idx="21">
                  <c:v>42.462424568160472</c:v>
                </c:pt>
              </c:numCache>
            </c:numRef>
          </c:val>
          <c:smooth val="0"/>
          <c:extLst>
            <c:ext xmlns:c16="http://schemas.microsoft.com/office/drawing/2014/chart" uri="{C3380CC4-5D6E-409C-BE32-E72D297353CC}">
              <c16:uniqueId val="{00000001-923B-451B-8A45-52274E6856EB}"/>
            </c:ext>
          </c:extLst>
        </c:ser>
        <c:ser>
          <c:idx val="1"/>
          <c:order val="1"/>
          <c:tx>
            <c:strRef>
              <c:f>'AH Deutschlands'!$A$5</c:f>
              <c:strCache>
                <c:ptCount val="1"/>
                <c:pt idx="0">
                  <c:v> Einfuhr</c:v>
                </c:pt>
              </c:strCache>
            </c:strRef>
          </c:tx>
          <c:spPr>
            <a:ln w="76200">
              <a:solidFill>
                <a:srgbClr val="FF5C33"/>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Deutschlands'!$B$5:$W$5</c:f>
              <c:numCache>
                <c:formatCode>0.0</c:formatCode>
                <c:ptCount val="22"/>
                <c:pt idx="0">
                  <c:v>17.653764215999352</c:v>
                </c:pt>
                <c:pt idx="1">
                  <c:v>16.289377397818676</c:v>
                </c:pt>
                <c:pt idx="2">
                  <c:v>14.924990579637997</c:v>
                </c:pt>
                <c:pt idx="3">
                  <c:v>14.799280221437225</c:v>
                </c:pt>
                <c:pt idx="4">
                  <c:v>16.901474543275679</c:v>
                </c:pt>
                <c:pt idx="5">
                  <c:v>18.947411588107862</c:v>
                </c:pt>
                <c:pt idx="6">
                  <c:v>22.565080530598951</c:v>
                </c:pt>
                <c:pt idx="7">
                  <c:v>25.379325320111271</c:v>
                </c:pt>
                <c:pt idx="8">
                  <c:v>26.712315219080832</c:v>
                </c:pt>
                <c:pt idx="9">
                  <c:v>21.967022685042313</c:v>
                </c:pt>
                <c:pt idx="10">
                  <c:v>25.74331831246149</c:v>
                </c:pt>
                <c:pt idx="11">
                  <c:v>29.70284492565149</c:v>
                </c:pt>
                <c:pt idx="12">
                  <c:v>30.458948802471774</c:v>
                </c:pt>
                <c:pt idx="13">
                  <c:v>29.548978284254158</c:v>
                </c:pt>
                <c:pt idx="14">
                  <c:v>31.150784225312833</c:v>
                </c:pt>
                <c:pt idx="15">
                  <c:v>33.34934129942107</c:v>
                </c:pt>
                <c:pt idx="16">
                  <c:v>31.723939565205658</c:v>
                </c:pt>
                <c:pt idx="17">
                  <c:v>34.209079492697526</c:v>
                </c:pt>
                <c:pt idx="18">
                  <c:v>40.872467378748262</c:v>
                </c:pt>
                <c:pt idx="19">
                  <c:v>41.583745395652876</c:v>
                </c:pt>
                <c:pt idx="20">
                  <c:v>36.709755638738059</c:v>
                </c:pt>
                <c:pt idx="21">
                  <c:v>38.983281255529782</c:v>
                </c:pt>
              </c:numCache>
            </c:numRef>
          </c:val>
          <c:smooth val="0"/>
          <c:extLst>
            <c:ext xmlns:c16="http://schemas.microsoft.com/office/drawing/2014/chart" uri="{C3380CC4-5D6E-409C-BE32-E72D297353CC}">
              <c16:uniqueId val="{00000002-923B-451B-8A45-52274E6856EB}"/>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LblSkip val="2"/>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7708802625120198E-3"/>
          <c:y val="2.2370828618627084E-4"/>
          <c:w val="0.99682591768257833"/>
          <c:h val="0.88839029120486646"/>
        </c:manualLayout>
      </c:layout>
      <c:barChart>
        <c:barDir val="col"/>
        <c:grouping val="clustered"/>
        <c:varyColors val="0"/>
        <c:ser>
          <c:idx val="3"/>
          <c:order val="0"/>
          <c:tx>
            <c:strRef>
              <c:f>'Außenhandelssaldo gegenüber D.'!$C$29</c:f>
              <c:strCache>
                <c:ptCount val="1"/>
                <c:pt idx="0">
                  <c:v>2010</c:v>
                </c:pt>
              </c:strCache>
            </c:strRef>
          </c:tx>
          <c:spPr>
            <a:solidFill>
              <a:srgbClr val="FF5C33"/>
            </a:solidFill>
            <a:ln w="25400">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D.'!$D$11:$J$11</c:f>
              <c:numCache>
                <c:formatCode>0.0</c:formatCode>
                <c:ptCount val="6"/>
                <c:pt idx="0">
                  <c:v>0.63583044596074867</c:v>
                </c:pt>
                <c:pt idx="1">
                  <c:v>-0.70375231059107235</c:v>
                </c:pt>
                <c:pt idx="2">
                  <c:v>-4.0094308590087557E-2</c:v>
                </c:pt>
                <c:pt idx="3">
                  <c:v>0.15724992521974968</c:v>
                </c:pt>
                <c:pt idx="4">
                  <c:v>0.39911186134017584</c:v>
                </c:pt>
                <c:pt idx="5">
                  <c:v>0.29423494523930471</c:v>
                </c:pt>
              </c:numCache>
            </c:numRef>
          </c:val>
          <c:extLst>
            <c:ext xmlns:c16="http://schemas.microsoft.com/office/drawing/2014/chart" uri="{C3380CC4-5D6E-409C-BE32-E72D297353CC}">
              <c16:uniqueId val="{00000000-C407-47E7-9136-F048DCC93B7F}"/>
            </c:ext>
          </c:extLst>
        </c:ser>
        <c:ser>
          <c:idx val="2"/>
          <c:order val="1"/>
          <c:tx>
            <c:strRef>
              <c:f>'Außenhandelssaldo gegenüber D.'!$C$32</c:f>
              <c:strCache>
                <c:ptCount val="1"/>
                <c:pt idx="0">
                  <c:v>2021</c:v>
                </c:pt>
              </c:strCache>
            </c:strRef>
          </c:tx>
          <c:spPr>
            <a:solidFill>
              <a:srgbClr val="004A94"/>
            </a:solidFill>
            <a:ln w="25400">
              <a:noFill/>
            </a:ln>
          </c:spPr>
          <c:invertIfNegative val="0"/>
          <c:dLbls>
            <c:dLbl>
              <c:idx val="0"/>
              <c:layout>
                <c:manualLayout>
                  <c:x val="4.1986212322953319E-3"/>
                  <c:y val="3.6037382399664031E-2"/>
                </c:manualLayout>
              </c:layout>
              <c:spPr>
                <a:noFill/>
                <a:ln>
                  <a:noFill/>
                </a:ln>
                <a:effectLst/>
              </c:spPr>
              <c:txPr>
                <a:bodyPr wrap="square" lIns="38100" tIns="19050" rIns="38100" bIns="19050" anchor="ctr">
                  <a:noAutofit/>
                </a:bodyPr>
                <a:lstStyle/>
                <a:p>
                  <a:pPr>
                    <a:defRPr>
                      <a:solidFill>
                        <a:schemeClr val="bg1"/>
                      </a:solidFill>
                    </a:defRPr>
                  </a:pPr>
                  <a:endParaRPr lang="de-DE"/>
                </a:p>
              </c:txPr>
              <c:dLblPos val="outEnd"/>
              <c:showLegendKey val="0"/>
              <c:showVal val="1"/>
              <c:showCatName val="0"/>
              <c:showSerName val="0"/>
              <c:showPercent val="0"/>
              <c:showBubbleSize val="0"/>
              <c:extLst>
                <c:ext xmlns:c15="http://schemas.microsoft.com/office/drawing/2012/chart" uri="{CE6537A1-D6FC-4f65-9D91-7224C49458BB}">
                  <c15:layout>
                    <c:manualLayout>
                      <c:w val="6.0821491651107798E-2"/>
                      <c:h val="8.2871082176109293E-2"/>
                    </c:manualLayout>
                  </c15:layout>
                </c:ext>
                <c:ext xmlns:c16="http://schemas.microsoft.com/office/drawing/2014/chart" uri="{C3380CC4-5D6E-409C-BE32-E72D297353CC}">
                  <c16:uniqueId val="{00000001-C407-47E7-9136-F048DCC93B7F}"/>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D.'!$D$12:$J$12</c:f>
              <c:numCache>
                <c:formatCode>0.0</c:formatCode>
                <c:ptCount val="6"/>
                <c:pt idx="0">
                  <c:v>1.3886778826807746</c:v>
                </c:pt>
                <c:pt idx="1">
                  <c:v>0.54884001355455503</c:v>
                </c:pt>
                <c:pt idx="2">
                  <c:v>1.1594088788191956</c:v>
                </c:pt>
                <c:pt idx="3">
                  <c:v>-0.18479193417681317</c:v>
                </c:pt>
                <c:pt idx="4">
                  <c:v>0.8132625397180584</c:v>
                </c:pt>
                <c:pt idx="5">
                  <c:v>0.48863651094012894</c:v>
                </c:pt>
              </c:numCache>
            </c:numRef>
          </c:val>
          <c:extLst>
            <c:ext xmlns:c16="http://schemas.microsoft.com/office/drawing/2014/chart" uri="{C3380CC4-5D6E-409C-BE32-E72D297353CC}">
              <c16:uniqueId val="{00000002-C407-47E7-9136-F048DCC93B7F}"/>
            </c:ext>
          </c:extLst>
        </c:ser>
        <c:dLbls>
          <c:dLblPos val="outEnd"/>
          <c:showLegendKey val="0"/>
          <c:showVal val="1"/>
          <c:showCatName val="0"/>
          <c:showSerName val="0"/>
          <c:showPercent val="0"/>
          <c:showBubbleSize val="0"/>
        </c:dLbls>
        <c:gapWidth val="50"/>
        <c:overlap val="-5"/>
        <c:axId val="608679336"/>
        <c:axId val="608675416"/>
      </c:barChart>
      <c:catAx>
        <c:axId val="608679336"/>
        <c:scaling>
          <c:orientation val="minMax"/>
        </c:scaling>
        <c:delete val="0"/>
        <c:axPos val="b"/>
        <c:majorGridlines>
          <c:spPr>
            <a:ln>
              <a:solidFill>
                <a:srgbClr val="969696"/>
              </a:solidFill>
            </a:ln>
          </c:spPr>
        </c:majorGridlines>
        <c:numFmt formatCode="General" sourceLinked="1"/>
        <c:majorTickMark val="none"/>
        <c:minorTickMark val="none"/>
        <c:tickLblPos val="low"/>
        <c:spPr>
          <a:ln w="3175">
            <a:solidFill>
              <a:srgbClr val="969696"/>
            </a:solidFill>
            <a:prstDash val="solid"/>
          </a:ln>
        </c:spPr>
        <c:txPr>
          <a:bodyPr rot="-5400000" vert="horz"/>
          <a:lstStyle/>
          <a:p>
            <a:pPr>
              <a:defRPr sz="1400"/>
            </a:pPr>
            <a:endParaRPr lang="de-DE"/>
          </a:p>
        </c:txPr>
        <c:crossAx val="608675416"/>
        <c:crosses val="autoZero"/>
        <c:auto val="1"/>
        <c:lblAlgn val="ctr"/>
        <c:lblOffset val="100"/>
        <c:noMultiLvlLbl val="0"/>
      </c:catAx>
      <c:valAx>
        <c:axId val="608675416"/>
        <c:scaling>
          <c:orientation val="minMax"/>
        </c:scaling>
        <c:delete val="0"/>
        <c:axPos val="l"/>
        <c:numFmt formatCode="0.0" sourceLinked="0"/>
        <c:majorTickMark val="out"/>
        <c:minorTickMark val="none"/>
        <c:tickLblPos val="none"/>
        <c:spPr>
          <a:ln w="3175">
            <a:noFill/>
            <a:prstDash val="solid"/>
          </a:ln>
        </c:spPr>
        <c:txPr>
          <a:bodyPr rot="0" vert="horz"/>
          <a:lstStyle/>
          <a:p>
            <a:pPr>
              <a:defRPr/>
            </a:pPr>
            <a:endParaRPr lang="de-DE"/>
          </a:p>
        </c:txPr>
        <c:crossAx val="608679336"/>
        <c:crosses val="autoZero"/>
        <c:crossBetween val="between"/>
      </c:valAx>
      <c:spPr>
        <a:noFill/>
        <a:ln w="25400">
          <a:noFill/>
        </a:ln>
      </c:spPr>
    </c:plotArea>
    <c:legend>
      <c:legendPos val="tr"/>
      <c:layout>
        <c:manualLayout>
          <c:xMode val="edge"/>
          <c:yMode val="edge"/>
          <c:x val="0.58927070445095187"/>
          <c:y val="0.55915380253500757"/>
          <c:w val="0.30514892838125668"/>
          <c:h val="0.10609244327172479"/>
        </c:manualLayout>
      </c:layout>
      <c:overlay val="0"/>
      <c:spPr>
        <a:solidFill>
          <a:srgbClr val="EAEAEA"/>
        </a:solidFill>
        <a:ln w="25400">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D66-4E95-9C12-6882FF555249}"/>
              </c:ext>
            </c:extLst>
          </c:dPt>
          <c:dPt>
            <c:idx val="1"/>
            <c:bubble3D val="0"/>
            <c:spPr>
              <a:solidFill>
                <a:schemeClr val="accent5"/>
              </a:solidFill>
              <a:ln w="19050">
                <a:noFill/>
              </a:ln>
              <a:effectLst/>
            </c:spPr>
            <c:extLst>
              <c:ext xmlns:c16="http://schemas.microsoft.com/office/drawing/2014/chart" uri="{C3380CC4-5D6E-409C-BE32-E72D297353CC}">
                <c16:uniqueId val="{00000003-5D66-4E95-9C12-6882FF555249}"/>
              </c:ext>
            </c:extLst>
          </c:dPt>
          <c:dPt>
            <c:idx val="2"/>
            <c:bubble3D val="0"/>
            <c:spPr>
              <a:solidFill>
                <a:schemeClr val="accent3"/>
              </a:solidFill>
              <a:ln w="19050">
                <a:noFill/>
              </a:ln>
              <a:effectLst/>
            </c:spPr>
            <c:extLst>
              <c:ext xmlns:c16="http://schemas.microsoft.com/office/drawing/2014/chart" uri="{C3380CC4-5D6E-409C-BE32-E72D297353CC}">
                <c16:uniqueId val="{00000005-5D66-4E95-9C12-6882FF555249}"/>
              </c:ext>
            </c:extLst>
          </c:dPt>
          <c:dPt>
            <c:idx val="3"/>
            <c:bubble3D val="0"/>
            <c:spPr>
              <a:solidFill>
                <a:schemeClr val="accent4"/>
              </a:solidFill>
              <a:ln w="19050">
                <a:noFill/>
              </a:ln>
              <a:effectLst/>
            </c:spPr>
            <c:extLst>
              <c:ext xmlns:c16="http://schemas.microsoft.com/office/drawing/2014/chart" uri="{C3380CC4-5D6E-409C-BE32-E72D297353CC}">
                <c16:uniqueId val="{00000007-5D66-4E95-9C12-6882FF55524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5D66-4E95-9C12-6882FF555249}"/>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D66-4E95-9C12-6882FF555249}"/>
                </c:ext>
              </c:extLst>
            </c:dLbl>
            <c:dLbl>
              <c:idx val="1"/>
              <c:tx>
                <c:rich>
                  <a:bodyPr/>
                  <a:lstStyle/>
                  <a:p>
                    <a:r>
                      <a:rPr lang="en-US"/>
                      <a:t>19%</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5D66-4E95-9C12-6882FF555249}"/>
                </c:ext>
              </c:extLst>
            </c:dLbl>
            <c:dLbl>
              <c:idx val="2"/>
              <c:tx>
                <c:rich>
                  <a:bodyPr/>
                  <a:lstStyle/>
                  <a:p>
                    <a:r>
                      <a:rPr lang="en-US"/>
                      <a:t>23%</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5D66-4E95-9C12-6882FF555249}"/>
                </c:ext>
              </c:extLst>
            </c:dLbl>
            <c:dLbl>
              <c:idx val="3"/>
              <c:tx>
                <c:rich>
                  <a:bodyPr/>
                  <a:lstStyle/>
                  <a:p>
                    <a:r>
                      <a:rPr lang="en-US"/>
                      <a:t>58%</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5D66-4E95-9C12-6882FF555249}"/>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5D66-4E95-9C12-6882FF555249}"/>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10125709</c:v>
                </c:pt>
                <c:pt idx="1">
                  <c:v>721697</c:v>
                </c:pt>
                <c:pt idx="2">
                  <c:v>860805</c:v>
                </c:pt>
                <c:pt idx="3">
                  <c:v>2197254</c:v>
                </c:pt>
              </c:numCache>
              <c:extLst/>
            </c:numRef>
          </c:val>
          <c:extLst>
            <c:ext xmlns:c16="http://schemas.microsoft.com/office/drawing/2014/chart" uri="{C3380CC4-5D6E-409C-BE32-E72D297353CC}">
              <c16:uniqueId val="{0000000A-5D66-4E95-9C12-6882FF55524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600" b="1">
          <a:solidFill>
            <a:schemeClr val="bg1"/>
          </a:solidFill>
          <a:latin typeface="Source Sans Pro" panose="020B0503030403020204" pitchFamily="34" charset="0"/>
          <a:ea typeface="Arial"/>
          <a:cs typeface="Arial"/>
        </a:defRPr>
      </a:pPr>
      <a:endParaRPr lang="de-D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25584315118181E-2"/>
          <c:y val="3.0627937389622703E-2"/>
          <c:w val="0.99809051195671417"/>
          <c:h val="0.64623007637464658"/>
        </c:manualLayout>
      </c:layout>
      <c:barChart>
        <c:barDir val="col"/>
        <c:grouping val="clustered"/>
        <c:varyColors val="0"/>
        <c:ser>
          <c:idx val="0"/>
          <c:order val="0"/>
          <c:tx>
            <c:strRef>
              <c:f>'Anteil Handel '!$D$1</c:f>
              <c:strCache>
                <c:ptCount val="1"/>
                <c:pt idx="0">
                  <c:v>2010</c:v>
                </c:pt>
              </c:strCache>
            </c:strRef>
          </c:tx>
          <c:spPr>
            <a:solidFill>
              <a:schemeClr val="accent2"/>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'!$D$2:$D$13</c:f>
              <c:numCache>
                <c:formatCode>#,##0.0</c:formatCode>
                <c:ptCount val="12"/>
                <c:pt idx="0">
                  <c:v>8.1999999999999993</c:v>
                </c:pt>
                <c:pt idx="1">
                  <c:v>13.6</c:v>
                </c:pt>
                <c:pt idx="2">
                  <c:v>9.4</c:v>
                </c:pt>
                <c:pt idx="3">
                  <c:v>8.8000000000000007</c:v>
                </c:pt>
                <c:pt idx="4">
                  <c:v>6.1</c:v>
                </c:pt>
                <c:pt idx="5">
                  <c:v>6</c:v>
                </c:pt>
                <c:pt idx="6">
                  <c:v>4.2</c:v>
                </c:pt>
                <c:pt idx="7">
                  <c:v>2</c:v>
                </c:pt>
                <c:pt idx="8">
                  <c:v>3.6</c:v>
                </c:pt>
                <c:pt idx="9">
                  <c:v>3.2</c:v>
                </c:pt>
                <c:pt idx="10">
                  <c:v>7.8</c:v>
                </c:pt>
                <c:pt idx="11">
                  <c:v>4</c:v>
                </c:pt>
              </c:numCache>
            </c:numRef>
          </c:val>
          <c:extLst>
            <c:ext xmlns:c16="http://schemas.microsoft.com/office/drawing/2014/chart" uri="{C3380CC4-5D6E-409C-BE32-E72D297353CC}">
              <c16:uniqueId val="{00000000-9A55-430E-9E44-14C7A51E37F7}"/>
            </c:ext>
          </c:extLst>
        </c:ser>
        <c:ser>
          <c:idx val="1"/>
          <c:order val="1"/>
          <c:tx>
            <c:strRef>
              <c:f>'Anteil Handel '!$K$1</c:f>
              <c:strCache>
                <c:ptCount val="1"/>
                <c:pt idx="0">
                  <c:v>2021</c:v>
                </c:pt>
              </c:strCache>
            </c:strRef>
          </c:tx>
          <c:spPr>
            <a:solidFill>
              <a:schemeClr val="accent4"/>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'!$K$2:$K$13</c:f>
              <c:numCache>
                <c:formatCode>#,##0.0</c:formatCode>
                <c:ptCount val="12"/>
                <c:pt idx="0">
                  <c:v>14.019323724264741</c:v>
                </c:pt>
                <c:pt idx="1">
                  <c:v>10.231172198271278</c:v>
                </c:pt>
                <c:pt idx="2">
                  <c:v>8.3797537955993668</c:v>
                </c:pt>
                <c:pt idx="3">
                  <c:v>6.134989863305055</c:v>
                </c:pt>
                <c:pt idx="4">
                  <c:v>5.3493614163795415</c:v>
                </c:pt>
                <c:pt idx="5">
                  <c:v>5.1029005407311967</c:v>
                </c:pt>
                <c:pt idx="6">
                  <c:v>4.9182239556942706</c:v>
                </c:pt>
                <c:pt idx="7">
                  <c:v>3.742704409128359</c:v>
                </c:pt>
                <c:pt idx="8">
                  <c:v>3.5830434760666594</c:v>
                </c:pt>
                <c:pt idx="9">
                  <c:v>3.4829915861486129</c:v>
                </c:pt>
                <c:pt idx="10">
                  <c:v>3.3808645810930278</c:v>
                </c:pt>
                <c:pt idx="11">
                  <c:v>2.6045375866044695</c:v>
                </c:pt>
              </c:numCache>
            </c:numRef>
          </c:val>
          <c:extLst>
            <c:ext xmlns:c16="http://schemas.microsoft.com/office/drawing/2014/chart" uri="{C3380CC4-5D6E-409C-BE32-E72D297353CC}">
              <c16:uniqueId val="{00000001-9A55-430E-9E44-14C7A51E37F7}"/>
            </c:ext>
          </c:extLst>
        </c:ser>
        <c:dLbls>
          <c:showLegendKey val="0"/>
          <c:showVal val="0"/>
          <c:showCatName val="0"/>
          <c:showSerName val="0"/>
          <c:showPercent val="0"/>
          <c:showBubbleSize val="0"/>
        </c:dLbls>
        <c:gapWidth val="35"/>
        <c:overlap val="-5"/>
        <c:axId val="608676984"/>
        <c:axId val="608677376"/>
      </c:barChart>
      <c:catAx>
        <c:axId val="608676984"/>
        <c:scaling>
          <c:orientation val="minMax"/>
        </c:scaling>
        <c:delete val="0"/>
        <c:axPos val="b"/>
        <c:numFmt formatCode="General" sourceLinked="0"/>
        <c:majorTickMark val="out"/>
        <c:minorTickMark val="none"/>
        <c:tickLblPos val="nextTo"/>
        <c:spPr>
          <a:ln>
            <a:solidFill>
              <a:srgbClr val="969696"/>
            </a:solidFill>
          </a:ln>
        </c:spPr>
        <c:crossAx val="608677376"/>
        <c:crosses val="autoZero"/>
        <c:auto val="1"/>
        <c:lblAlgn val="ctr"/>
        <c:lblOffset val="100"/>
        <c:noMultiLvlLbl val="0"/>
      </c:catAx>
      <c:valAx>
        <c:axId val="608677376"/>
        <c:scaling>
          <c:orientation val="minMax"/>
        </c:scaling>
        <c:delete val="1"/>
        <c:axPos val="l"/>
        <c:numFmt formatCode="#,##0" sourceLinked="0"/>
        <c:majorTickMark val="out"/>
        <c:minorTickMark val="none"/>
        <c:tickLblPos val="nextTo"/>
        <c:crossAx val="608676984"/>
        <c:crosses val="autoZero"/>
        <c:crossBetween val="between"/>
      </c:valAx>
      <c:spPr>
        <a:noFill/>
        <a:ln w="25400">
          <a:noFill/>
        </a:ln>
      </c:spPr>
    </c:plotArea>
    <c:legend>
      <c:legendPos val="tr"/>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9094880432857957E-3"/>
          <c:y val="3.062802926268049E-2"/>
          <c:w val="0.99809051195671417"/>
          <c:h val="0.64623007637464658"/>
        </c:manualLayout>
      </c:layout>
      <c:barChart>
        <c:barDir val="col"/>
        <c:grouping val="clustered"/>
        <c:varyColors val="0"/>
        <c:ser>
          <c:idx val="0"/>
          <c:order val="0"/>
          <c:tx>
            <c:strRef>
              <c:f>'Anteil Handel '!$C$33</c:f>
              <c:strCache>
                <c:ptCount val="1"/>
                <c:pt idx="0">
                  <c:v>2010</c:v>
                </c:pt>
              </c:strCache>
            </c:strRef>
          </c:tx>
          <c:spPr>
            <a:solidFill>
              <a:schemeClr val="accent2"/>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'!$C$34:$C$43</c:f>
              <c:numCache>
                <c:formatCode>0.0</c:formatCode>
                <c:ptCount val="10"/>
                <c:pt idx="0">
                  <c:v>14.5</c:v>
                </c:pt>
                <c:pt idx="1">
                  <c:v>11</c:v>
                </c:pt>
                <c:pt idx="2">
                  <c:v>7.2</c:v>
                </c:pt>
                <c:pt idx="3">
                  <c:v>9.8000000000000007</c:v>
                </c:pt>
                <c:pt idx="4">
                  <c:v>11.5</c:v>
                </c:pt>
                <c:pt idx="5">
                  <c:v>2</c:v>
                </c:pt>
                <c:pt idx="6">
                  <c:v>7.6</c:v>
                </c:pt>
                <c:pt idx="7">
                  <c:v>3.1</c:v>
                </c:pt>
                <c:pt idx="8">
                  <c:v>7.6</c:v>
                </c:pt>
                <c:pt idx="9">
                  <c:v>1.5</c:v>
                </c:pt>
              </c:numCache>
            </c:numRef>
          </c:val>
          <c:extLst>
            <c:ext xmlns:c16="http://schemas.microsoft.com/office/drawing/2014/chart" uri="{C3380CC4-5D6E-409C-BE32-E72D297353CC}">
              <c16:uniqueId val="{00000000-DFF0-4E90-B979-96BCC2993EA4}"/>
            </c:ext>
          </c:extLst>
        </c:ser>
        <c:ser>
          <c:idx val="1"/>
          <c:order val="1"/>
          <c:tx>
            <c:strRef>
              <c:f>'Anteil Handel '!$F$33</c:f>
              <c:strCache>
                <c:ptCount val="1"/>
                <c:pt idx="0">
                  <c:v>2021</c:v>
                </c:pt>
              </c:strCache>
            </c:strRef>
          </c:tx>
          <c:spPr>
            <a:solidFill>
              <a:schemeClr val="accent4"/>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'!$F$34:$F$43</c:f>
              <c:numCache>
                <c:formatCode>General</c:formatCode>
                <c:ptCount val="10"/>
                <c:pt idx="0">
                  <c:v>14.2</c:v>
                </c:pt>
                <c:pt idx="1">
                  <c:v>12.6</c:v>
                </c:pt>
                <c:pt idx="2">
                  <c:v>10.3</c:v>
                </c:pt>
                <c:pt idx="3">
                  <c:v>9.6</c:v>
                </c:pt>
                <c:pt idx="4">
                  <c:v>7.7</c:v>
                </c:pt>
                <c:pt idx="5">
                  <c:v>5.3</c:v>
                </c:pt>
                <c:pt idx="6">
                  <c:v>4.7</c:v>
                </c:pt>
                <c:pt idx="7">
                  <c:v>4</c:v>
                </c:pt>
                <c:pt idx="8">
                  <c:v>3.3</c:v>
                </c:pt>
                <c:pt idx="9">
                  <c:v>2.4</c:v>
                </c:pt>
              </c:numCache>
            </c:numRef>
          </c:val>
          <c:extLst>
            <c:ext xmlns:c16="http://schemas.microsoft.com/office/drawing/2014/chart" uri="{C3380CC4-5D6E-409C-BE32-E72D297353CC}">
              <c16:uniqueId val="{00000001-DFF0-4E90-B979-96BCC2993EA4}"/>
            </c:ext>
          </c:extLst>
        </c:ser>
        <c:dLbls>
          <c:showLegendKey val="0"/>
          <c:showVal val="0"/>
          <c:showCatName val="0"/>
          <c:showSerName val="0"/>
          <c:showPercent val="0"/>
          <c:showBubbleSize val="0"/>
        </c:dLbls>
        <c:gapWidth val="35"/>
        <c:overlap val="-5"/>
        <c:axId val="608676984"/>
        <c:axId val="608677376"/>
      </c:barChart>
      <c:catAx>
        <c:axId val="608676984"/>
        <c:scaling>
          <c:orientation val="minMax"/>
        </c:scaling>
        <c:delete val="0"/>
        <c:axPos val="b"/>
        <c:numFmt formatCode="General" sourceLinked="0"/>
        <c:majorTickMark val="out"/>
        <c:minorTickMark val="none"/>
        <c:tickLblPos val="nextTo"/>
        <c:spPr>
          <a:ln>
            <a:solidFill>
              <a:srgbClr val="969696"/>
            </a:solidFill>
          </a:ln>
        </c:spPr>
        <c:crossAx val="608677376"/>
        <c:crosses val="autoZero"/>
        <c:auto val="1"/>
        <c:lblAlgn val="ctr"/>
        <c:lblOffset val="100"/>
        <c:noMultiLvlLbl val="0"/>
      </c:catAx>
      <c:valAx>
        <c:axId val="608677376"/>
        <c:scaling>
          <c:orientation val="minMax"/>
        </c:scaling>
        <c:delete val="1"/>
        <c:axPos val="l"/>
        <c:numFmt formatCode="#,##0" sourceLinked="0"/>
        <c:majorTickMark val="out"/>
        <c:minorTickMark val="none"/>
        <c:tickLblPos val="nextTo"/>
        <c:crossAx val="608676984"/>
        <c:crosses val="autoZero"/>
        <c:crossBetween val="between"/>
      </c:valAx>
      <c:spPr>
        <a:noFill/>
        <a:ln w="25400">
          <a:noFill/>
        </a:ln>
      </c:spPr>
    </c:plotArea>
    <c:legend>
      <c:legendPos val="tr"/>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4057454378974E-3"/>
          <c:y val="3.0452984548347471E-2"/>
          <c:w val="0.99823594254562087"/>
          <c:h val="0.65200942939499507"/>
        </c:manualLayout>
      </c:layout>
      <c:barChart>
        <c:barDir val="col"/>
        <c:grouping val="clustered"/>
        <c:varyColors val="0"/>
        <c:ser>
          <c:idx val="0"/>
          <c:order val="0"/>
          <c:tx>
            <c:strRef>
              <c:f>'Anteil CUP an Welt'!$H$5</c:f>
              <c:strCache>
                <c:ptCount val="1"/>
                <c:pt idx="0">
                  <c:v>2010</c:v>
                </c:pt>
              </c:strCache>
            </c:strRef>
          </c:tx>
          <c:spPr>
            <a:solidFill>
              <a:srgbClr val="BE9528"/>
            </a:solidFill>
            <a:ln>
              <a:noFill/>
            </a:ln>
            <a:effectLst/>
          </c:spPr>
          <c:invertIfNegative val="0"/>
          <c:dLbls>
            <c:dLbl>
              <c:idx val="1"/>
              <c:layout>
                <c:manualLayout>
                  <c:x val="-5.2921723631369219E-3"/>
                  <c:y val="3.045298454834746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6AD-433F-877F-CC171CE40CC1}"/>
                </c:ext>
              </c:extLst>
            </c:dLbl>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20.378794381025951</c:v>
                </c:pt>
                <c:pt idx="2">
                  <c:v>4.9380596801419046</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1-B6AD-433F-877F-CC171CE40CC1}"/>
            </c:ext>
          </c:extLst>
        </c:ser>
        <c:ser>
          <c:idx val="1"/>
          <c:order val="1"/>
          <c:tx>
            <c:strRef>
              <c:f>'Anteil CUP an Welt'!$T$5</c:f>
              <c:strCache>
                <c:ptCount val="1"/>
                <c:pt idx="0">
                  <c:v>2022</c:v>
                </c:pt>
              </c:strCache>
            </c:strRef>
          </c:tx>
          <c:spPr>
            <a:solidFill>
              <a:srgbClr val="166E79"/>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Welt'!$T$6:$T$15</c:f>
              <c:numCache>
                <c:formatCode>0.0</c:formatCode>
                <c:ptCount val="10"/>
                <c:pt idx="0">
                  <c:v>29.718471703533467</c:v>
                </c:pt>
                <c:pt idx="1">
                  <c:v>17.652973283539215</c:v>
                </c:pt>
                <c:pt idx="2">
                  <c:v>17.471033227999616</c:v>
                </c:pt>
                <c:pt idx="3">
                  <c:v>7.572057837786077</c:v>
                </c:pt>
                <c:pt idx="4">
                  <c:v>7.1579048166235753</c:v>
                </c:pt>
                <c:pt idx="5">
                  <c:v>4.5700469213827439</c:v>
                </c:pt>
                <c:pt idx="6">
                  <c:v>3.4999521210380156</c:v>
                </c:pt>
                <c:pt idx="7">
                  <c:v>2.4729483864789805</c:v>
                </c:pt>
                <c:pt idx="8">
                  <c:v>2.2096140955664079</c:v>
                </c:pt>
                <c:pt idx="9">
                  <c:v>2.0276740400268123</c:v>
                </c:pt>
              </c:numCache>
            </c:numRef>
          </c:val>
          <c:extLst>
            <c:ext xmlns:c16="http://schemas.microsoft.com/office/drawing/2014/chart" uri="{C3380CC4-5D6E-409C-BE32-E72D297353CC}">
              <c16:uniqueId val="{00000002-B6AD-433F-877F-CC171CE40CC1}"/>
            </c:ext>
          </c:extLst>
        </c:ser>
        <c:dLbls>
          <c:dLblPos val="outEnd"/>
          <c:showLegendKey val="0"/>
          <c:showVal val="1"/>
          <c:showCatName val="0"/>
          <c:showSerName val="0"/>
          <c:showPercent val="0"/>
          <c:showBubbleSize val="0"/>
        </c:dLbls>
        <c:gapWidth val="25"/>
        <c:overlap val="-5"/>
        <c:axId val="838542952"/>
        <c:axId val="838543344"/>
      </c:barChart>
      <c:catAx>
        <c:axId val="838542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200" b="1" i="0" u="none" strike="noStrike" kern="1200" baseline="0">
                <a:solidFill>
                  <a:schemeClr val="tx1"/>
                </a:solidFill>
                <a:latin typeface="Source Sans Pro" panose="020B0503030403020204" pitchFamily="34" charset="0"/>
                <a:ea typeface="Arial"/>
                <a:cs typeface="Arial"/>
              </a:defRPr>
            </a:pPr>
            <a:endParaRPr lang="de-DE"/>
          </a:p>
        </c:txPr>
        <c:crossAx val="838543344"/>
        <c:crosses val="autoZero"/>
        <c:auto val="1"/>
        <c:lblAlgn val="ctr"/>
        <c:lblOffset val="100"/>
        <c:noMultiLvlLbl val="0"/>
      </c:catAx>
      <c:valAx>
        <c:axId val="838543344"/>
        <c:scaling>
          <c:orientation val="minMax"/>
        </c:scaling>
        <c:delete val="1"/>
        <c:axPos val="l"/>
        <c:numFmt formatCode="0.0" sourceLinked="1"/>
        <c:majorTickMark val="none"/>
        <c:minorTickMark val="none"/>
        <c:tickLblPos val="nextTo"/>
        <c:crossAx val="838542952"/>
        <c:crosses val="autoZero"/>
        <c:crossBetween val="between"/>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Source Sans Pro" panose="020B0503030403020204" pitchFamily="34" charset="0"/>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600" b="1">
          <a:solidFill>
            <a:schemeClr val="tx1"/>
          </a:solidFill>
          <a:latin typeface="Source Sans Pro" panose="020B0503030403020204" pitchFamily="34" charset="0"/>
          <a:ea typeface="Arial"/>
          <a:cs typeface="Arial"/>
        </a:defRPr>
      </a:pPr>
      <a:endParaRPr lang="de-DE"/>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2162499999999995E-3"/>
          <c:y val="2.6260648148148151E-2"/>
          <c:w val="0.99542782600509694"/>
          <c:h val="0.72087106481481478"/>
        </c:manualLayout>
      </c:layout>
      <c:barChart>
        <c:barDir val="col"/>
        <c:grouping val="clustered"/>
        <c:varyColors val="0"/>
        <c:ser>
          <c:idx val="1"/>
          <c:order val="0"/>
          <c:tx>
            <c:strRef>
              <c:f>'Anteil Patente an Welt'!$W$2</c:f>
              <c:strCache>
                <c:ptCount val="1"/>
                <c:pt idx="0">
                  <c:v>2010</c:v>
                </c:pt>
              </c:strCache>
            </c:strRef>
          </c:tx>
          <c:spPr>
            <a:solidFill>
              <a:srgbClr val="BE9528"/>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3.3457413808384295</c:v>
                </c:pt>
                <c:pt idx="9">
                  <c:v>2.9602056190729416</c:v>
                </c:pt>
              </c:numCache>
            </c:numRef>
          </c:val>
          <c:extLst>
            <c:ext xmlns:c16="http://schemas.microsoft.com/office/drawing/2014/chart" uri="{C3380CC4-5D6E-409C-BE32-E72D297353CC}">
              <c16:uniqueId val="{00000000-B5E6-46F4-9D2D-A188AA3013B3}"/>
            </c:ext>
          </c:extLst>
        </c:ser>
        <c:ser>
          <c:idx val="2"/>
          <c:order val="1"/>
          <c:tx>
            <c:strRef>
              <c:f>'Anteil Patente an Welt'!$AI$2</c:f>
              <c:strCache>
                <c:ptCount val="1"/>
                <c:pt idx="0">
                  <c:v>2022</c:v>
                </c:pt>
              </c:strCache>
            </c:strRef>
          </c:tx>
          <c:spPr>
            <a:solidFill>
              <a:srgbClr val="166E79"/>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Welt'!$AI$3:$AI$12</c:f>
              <c:numCache>
                <c:formatCode>0.0</c:formatCode>
                <c:ptCount val="10"/>
                <c:pt idx="0">
                  <c:v>26.542925378137177</c:v>
                </c:pt>
                <c:pt idx="1">
                  <c:v>19.633803997150881</c:v>
                </c:pt>
                <c:pt idx="2">
                  <c:v>14.08639544140445</c:v>
                </c:pt>
                <c:pt idx="3">
                  <c:v>9.4188628650437831</c:v>
                </c:pt>
                <c:pt idx="4">
                  <c:v>8.2666443206100482</c:v>
                </c:pt>
                <c:pt idx="5">
                  <c:v>5.4342816441111168</c:v>
                </c:pt>
                <c:pt idx="6">
                  <c:v>2.9538693593664891</c:v>
                </c:pt>
                <c:pt idx="7">
                  <c:v>2.6102987388444299</c:v>
                </c:pt>
                <c:pt idx="8">
                  <c:v>2.4385134285833994</c:v>
                </c:pt>
                <c:pt idx="9">
                  <c:v>1.9315372690325554</c:v>
                </c:pt>
              </c:numCache>
            </c:numRef>
          </c:val>
          <c:extLst>
            <c:ext xmlns:c16="http://schemas.microsoft.com/office/drawing/2014/chart" uri="{C3380CC4-5D6E-409C-BE32-E72D297353CC}">
              <c16:uniqueId val="{00000001-B5E6-46F4-9D2D-A188AA3013B3}"/>
            </c:ext>
          </c:extLst>
        </c:ser>
        <c:dLbls>
          <c:showLegendKey val="0"/>
          <c:showVal val="0"/>
          <c:showCatName val="0"/>
          <c:showSerName val="0"/>
          <c:showPercent val="0"/>
          <c:showBubbleSize val="0"/>
        </c:dLbls>
        <c:gapWidth val="50"/>
        <c:overlap val="-5"/>
        <c:axId val="742008880"/>
        <c:axId val="742094144"/>
      </c:barChart>
      <c:catAx>
        <c:axId val="742008880"/>
        <c:scaling>
          <c:orientation val="minMax"/>
        </c:scaling>
        <c:delete val="0"/>
        <c:axPos val="b"/>
        <c:numFmt formatCode="General" sourceLinked="0"/>
        <c:majorTickMark val="out"/>
        <c:minorTickMark val="none"/>
        <c:tickLblPos val="nextTo"/>
        <c:crossAx val="742094144"/>
        <c:crosses val="autoZero"/>
        <c:auto val="1"/>
        <c:lblAlgn val="ctr"/>
        <c:lblOffset val="100"/>
        <c:noMultiLvlLbl val="0"/>
      </c:catAx>
      <c:valAx>
        <c:axId val="742094144"/>
        <c:scaling>
          <c:orientation val="minMax"/>
        </c:scaling>
        <c:delete val="1"/>
        <c:axPos val="l"/>
        <c:numFmt formatCode="0.0" sourceLinked="1"/>
        <c:majorTickMark val="out"/>
        <c:minorTickMark val="none"/>
        <c:tickLblPos val="nextTo"/>
        <c:crossAx val="742008880"/>
        <c:crosses val="autoZero"/>
        <c:crossBetween val="between"/>
      </c:valAx>
      <c:spPr>
        <a:solidFill>
          <a:srgbClr val="EEEDEB"/>
        </a:solidFill>
        <a:ln w="25400">
          <a:noFill/>
        </a:ln>
      </c:spPr>
    </c:plotArea>
    <c:legend>
      <c:legendPos val="tr"/>
      <c:overlay val="1"/>
      <c:spPr>
        <a:noFill/>
      </c:spPr>
    </c:legend>
    <c:plotVisOnly val="1"/>
    <c:dispBlanksAs val="gap"/>
    <c:showDLblsOverMax val="0"/>
  </c:chart>
  <c:spPr>
    <a:solidFill>
      <a:srgbClr val="EEEDEB"/>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372356359048888"/>
          <c:y val="9.1358953645042408E-3"/>
          <c:w val="0.76627643640951115"/>
          <c:h val="0.99086410463549579"/>
        </c:manualLayout>
      </c:layout>
      <c:barChart>
        <c:barDir val="bar"/>
        <c:grouping val="clustered"/>
        <c:varyColors val="0"/>
        <c:ser>
          <c:idx val="1"/>
          <c:order val="0"/>
          <c:tx>
            <c:strRef>
              <c:f>Patentspezialisierung!$C$154</c:f>
              <c:strCache>
                <c:ptCount val="1"/>
                <c:pt idx="0">
                  <c:v>2022</c:v>
                </c:pt>
              </c:strCache>
            </c:strRef>
          </c:tx>
          <c:spPr>
            <a:solidFill>
              <a:schemeClr val="accent5">
                <a:alpha val="70000"/>
              </a:schemeClr>
            </a:solidFill>
          </c:spPr>
          <c:invertIfNegative val="0"/>
          <c:dPt>
            <c:idx val="3"/>
            <c:invertIfNegative val="0"/>
            <c:bubble3D val="0"/>
            <c:spPr>
              <a:solidFill>
                <a:schemeClr val="accent5"/>
              </a:solidFill>
            </c:spPr>
            <c:extLst>
              <c:ext xmlns:c16="http://schemas.microsoft.com/office/drawing/2014/chart" uri="{C3380CC4-5D6E-409C-BE32-E72D297353CC}">
                <c16:uniqueId val="{00000001-14A6-4924-AC07-30D8764171C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Patentspezialisierung!$C$155:$C$165</c:f>
              <c:numCache>
                <c:formatCode>0.0</c:formatCode>
                <c:ptCount val="11"/>
                <c:pt idx="0">
                  <c:v>4.8390811215383724</c:v>
                </c:pt>
                <c:pt idx="1">
                  <c:v>7.5862068965517242</c:v>
                </c:pt>
                <c:pt idx="2">
                  <c:v>7.6965065502183423</c:v>
                </c:pt>
                <c:pt idx="3">
                  <c:v>7.921908587940937</c:v>
                </c:pt>
                <c:pt idx="4">
                  <c:v>8.2122445608976449</c:v>
                </c:pt>
                <c:pt idx="5">
                  <c:v>8.600322566583845</c:v>
                </c:pt>
                <c:pt idx="6">
                  <c:v>8.6350148367952517</c:v>
                </c:pt>
                <c:pt idx="7">
                  <c:v>9.1486406032943037</c:v>
                </c:pt>
                <c:pt idx="8">
                  <c:v>10.719894206132738</c:v>
                </c:pt>
                <c:pt idx="9">
                  <c:v>11.98307366801308</c:v>
                </c:pt>
                <c:pt idx="10">
                  <c:v>13.117843165676184</c:v>
                </c:pt>
              </c:numCache>
            </c:numRef>
          </c:val>
          <c:extLst>
            <c:ext xmlns:c16="http://schemas.microsoft.com/office/drawing/2014/chart" uri="{C3380CC4-5D6E-409C-BE32-E72D297353CC}">
              <c16:uniqueId val="{00000002-14A6-4924-AC07-30D8764171C4}"/>
            </c:ext>
          </c:extLst>
        </c:ser>
        <c:ser>
          <c:idx val="0"/>
          <c:order val="1"/>
          <c:tx>
            <c:strRef>
              <c:f>Patentspezialisierung!$B$154</c:f>
              <c:strCache>
                <c:ptCount val="1"/>
                <c:pt idx="0">
                  <c:v>2010</c:v>
                </c:pt>
              </c:strCache>
            </c:strRef>
          </c:tx>
          <c:spPr>
            <a:solidFill>
              <a:schemeClr val="accent1">
                <a:alpha val="70000"/>
              </a:schemeClr>
            </a:solidFill>
          </c:spPr>
          <c:invertIfNegative val="0"/>
          <c:dPt>
            <c:idx val="1"/>
            <c:invertIfNegative val="0"/>
            <c:bubble3D val="0"/>
            <c:extLst>
              <c:ext xmlns:c16="http://schemas.microsoft.com/office/drawing/2014/chart" uri="{C3380CC4-5D6E-409C-BE32-E72D297353CC}">
                <c16:uniqueId val="{00000003-14A6-4924-AC07-30D8764171C4}"/>
              </c:ext>
            </c:extLst>
          </c:dPt>
          <c:dPt>
            <c:idx val="2"/>
            <c:invertIfNegative val="0"/>
            <c:bubble3D val="0"/>
            <c:extLst>
              <c:ext xmlns:c16="http://schemas.microsoft.com/office/drawing/2014/chart" uri="{C3380CC4-5D6E-409C-BE32-E72D297353CC}">
                <c16:uniqueId val="{00000004-14A6-4924-AC07-30D8764171C4}"/>
              </c:ext>
            </c:extLst>
          </c:dPt>
          <c:dPt>
            <c:idx val="3"/>
            <c:invertIfNegative val="0"/>
            <c:bubble3D val="0"/>
            <c:spPr>
              <a:solidFill>
                <a:schemeClr val="accent1"/>
              </a:solidFill>
            </c:spPr>
            <c:extLst>
              <c:ext xmlns:c16="http://schemas.microsoft.com/office/drawing/2014/chart" uri="{C3380CC4-5D6E-409C-BE32-E72D297353CC}">
                <c16:uniqueId val="{00000006-14A6-4924-AC07-30D8764171C4}"/>
              </c:ext>
            </c:extLst>
          </c:dPt>
          <c:dPt>
            <c:idx val="4"/>
            <c:invertIfNegative val="0"/>
            <c:bubble3D val="0"/>
            <c:extLst>
              <c:ext xmlns:c16="http://schemas.microsoft.com/office/drawing/2014/chart" uri="{C3380CC4-5D6E-409C-BE32-E72D297353CC}">
                <c16:uniqueId val="{00000007-14A6-4924-AC07-30D8764171C4}"/>
              </c:ext>
            </c:extLst>
          </c:dPt>
          <c:dPt>
            <c:idx val="5"/>
            <c:invertIfNegative val="0"/>
            <c:bubble3D val="0"/>
            <c:extLst>
              <c:ext xmlns:c16="http://schemas.microsoft.com/office/drawing/2014/chart" uri="{C3380CC4-5D6E-409C-BE32-E72D297353CC}">
                <c16:uniqueId val="{00000008-14A6-4924-AC07-30D8764171C4}"/>
              </c:ext>
            </c:extLst>
          </c:dPt>
          <c:dPt>
            <c:idx val="6"/>
            <c:invertIfNegative val="0"/>
            <c:bubble3D val="0"/>
            <c:extLst>
              <c:ext xmlns:c16="http://schemas.microsoft.com/office/drawing/2014/chart" uri="{C3380CC4-5D6E-409C-BE32-E72D297353CC}">
                <c16:uniqueId val="{00000009-14A6-4924-AC07-30D8764171C4}"/>
              </c:ext>
            </c:extLst>
          </c:dPt>
          <c:dPt>
            <c:idx val="7"/>
            <c:invertIfNegative val="0"/>
            <c:bubble3D val="0"/>
            <c:extLst>
              <c:ext xmlns:c16="http://schemas.microsoft.com/office/drawing/2014/chart" uri="{C3380CC4-5D6E-409C-BE32-E72D297353CC}">
                <c16:uniqueId val="{0000000A-14A6-4924-AC07-30D8764171C4}"/>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Patentspezialisierung!$B$155:$B$165</c:f>
              <c:numCache>
                <c:formatCode>0.0</c:formatCode>
                <c:ptCount val="11"/>
                <c:pt idx="0">
                  <c:v>6.7780872794800366</c:v>
                </c:pt>
                <c:pt idx="1">
                  <c:v>13.90049449994954</c:v>
                </c:pt>
                <c:pt idx="2">
                  <c:v>13.27174402884182</c:v>
                </c:pt>
                <c:pt idx="3">
                  <c:v>11.58180096025084</c:v>
                </c:pt>
                <c:pt idx="4">
                  <c:v>11.338274086170079</c:v>
                </c:pt>
                <c:pt idx="5">
                  <c:v>9.9561118335500645</c:v>
                </c:pt>
                <c:pt idx="6">
                  <c:v>18.236714975845413</c:v>
                </c:pt>
                <c:pt idx="7">
                  <c:v>14.851044908848376</c:v>
                </c:pt>
                <c:pt idx="8">
                  <c:v>14.784151389710232</c:v>
                </c:pt>
                <c:pt idx="9">
                  <c:v>13.674822776126231</c:v>
                </c:pt>
                <c:pt idx="10">
                  <c:v>14.096654628397642</c:v>
                </c:pt>
              </c:numCache>
            </c:numRef>
          </c:val>
          <c:extLst>
            <c:ext xmlns:c16="http://schemas.microsoft.com/office/drawing/2014/chart" uri="{C3380CC4-5D6E-409C-BE32-E72D297353CC}">
              <c16:uniqueId val="{0000000B-14A6-4924-AC07-30D8764171C4}"/>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layout>
        <c:manualLayout>
          <c:xMode val="edge"/>
          <c:yMode val="edge"/>
          <c:x val="0.88142076047198137"/>
          <c:y val="0.57423050115973684"/>
          <c:w val="0.10567468708868592"/>
          <c:h val="0.12399005426873388"/>
        </c:manualLayout>
      </c:layout>
      <c:overlay val="0"/>
    </c:legend>
    <c:plotVisOnly val="1"/>
    <c:dispBlanksAs val="gap"/>
    <c:showDLblsOverMax val="0"/>
  </c:chart>
  <c:spPr>
    <a:solidFill>
      <a:srgbClr val="EAEAEA"/>
    </a:solidFill>
    <a:ln>
      <a:noFill/>
    </a:ln>
  </c:spPr>
  <c:txPr>
    <a:bodyPr/>
    <a:lstStyle/>
    <a:p>
      <a:pPr>
        <a:defRPr sz="12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322643585920152"/>
          <c:y val="9.1358366238273678E-3"/>
          <c:w val="0.76972043798727197"/>
          <c:h val="0.99086410463549579"/>
        </c:manualLayout>
      </c:layout>
      <c:barChart>
        <c:barDir val="bar"/>
        <c:grouping val="clustered"/>
        <c:varyColors val="0"/>
        <c:ser>
          <c:idx val="0"/>
          <c:order val="0"/>
          <c:tx>
            <c:strRef>
              <c:f>Patentspezialisierung!$C$170</c:f>
              <c:strCache>
                <c:ptCount val="1"/>
                <c:pt idx="0">
                  <c:v>2022</c:v>
                </c:pt>
              </c:strCache>
            </c:strRef>
          </c:tx>
          <c:spPr>
            <a:solidFill>
              <a:schemeClr val="accent1">
                <a:alpha val="70000"/>
              </a:schemeClr>
            </a:solidFill>
          </c:spPr>
          <c:invertIfNegative val="0"/>
          <c:dPt>
            <c:idx val="1"/>
            <c:invertIfNegative val="0"/>
            <c:bubble3D val="0"/>
            <c:spPr>
              <a:solidFill>
                <a:schemeClr val="accent1"/>
              </a:solidFill>
            </c:spPr>
            <c:extLst>
              <c:ext xmlns:c16="http://schemas.microsoft.com/office/drawing/2014/chart" uri="{C3380CC4-5D6E-409C-BE32-E72D297353CC}">
                <c16:uniqueId val="{00000001-EE97-4EAF-AD38-0244B37B7867}"/>
              </c:ext>
            </c:extLst>
          </c:dPt>
          <c:dPt>
            <c:idx val="2"/>
            <c:invertIfNegative val="0"/>
            <c:bubble3D val="0"/>
            <c:extLst>
              <c:ext xmlns:c16="http://schemas.microsoft.com/office/drawing/2014/chart" uri="{C3380CC4-5D6E-409C-BE32-E72D297353CC}">
                <c16:uniqueId val="{00000002-EE97-4EAF-AD38-0244B37B7867}"/>
              </c:ext>
            </c:extLst>
          </c:dPt>
          <c:dPt>
            <c:idx val="3"/>
            <c:invertIfNegative val="0"/>
            <c:bubble3D val="0"/>
            <c:extLst>
              <c:ext xmlns:c16="http://schemas.microsoft.com/office/drawing/2014/chart" uri="{C3380CC4-5D6E-409C-BE32-E72D297353CC}">
                <c16:uniqueId val="{00000003-EE97-4EAF-AD38-0244B37B7867}"/>
              </c:ext>
            </c:extLst>
          </c:dPt>
          <c:dPt>
            <c:idx val="4"/>
            <c:invertIfNegative val="0"/>
            <c:bubble3D val="0"/>
            <c:extLst>
              <c:ext xmlns:c16="http://schemas.microsoft.com/office/drawing/2014/chart" uri="{C3380CC4-5D6E-409C-BE32-E72D297353CC}">
                <c16:uniqueId val="{00000004-EE97-4EAF-AD38-0244B37B7867}"/>
              </c:ext>
            </c:extLst>
          </c:dPt>
          <c:dPt>
            <c:idx val="5"/>
            <c:invertIfNegative val="0"/>
            <c:bubble3D val="0"/>
            <c:extLst>
              <c:ext xmlns:c16="http://schemas.microsoft.com/office/drawing/2014/chart" uri="{C3380CC4-5D6E-409C-BE32-E72D297353CC}">
                <c16:uniqueId val="{00000005-EE97-4EAF-AD38-0244B37B7867}"/>
              </c:ext>
            </c:extLst>
          </c:dPt>
          <c:dPt>
            <c:idx val="6"/>
            <c:invertIfNegative val="0"/>
            <c:bubble3D val="0"/>
            <c:extLst>
              <c:ext xmlns:c16="http://schemas.microsoft.com/office/drawing/2014/chart" uri="{C3380CC4-5D6E-409C-BE32-E72D297353CC}">
                <c16:uniqueId val="{00000006-EE97-4EAF-AD38-0244B37B7867}"/>
              </c:ext>
            </c:extLst>
          </c:dPt>
          <c:dPt>
            <c:idx val="7"/>
            <c:invertIfNegative val="0"/>
            <c:bubble3D val="0"/>
            <c:extLst>
              <c:ext xmlns:c16="http://schemas.microsoft.com/office/drawing/2014/chart" uri="{C3380CC4-5D6E-409C-BE32-E72D297353CC}">
                <c16:uniqueId val="{00000007-EE97-4EAF-AD38-0244B37B7867}"/>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Patentspezialisierung!$A$171:$A$181</c:f>
              <c:strCache>
                <c:ptCount val="11"/>
                <c:pt idx="0">
                  <c:v>Japan</c:v>
                </c:pt>
                <c:pt idx="1">
                  <c:v>Deutschland</c:v>
                </c:pt>
                <c:pt idx="2">
                  <c:v>Niederlande</c:v>
                </c:pt>
                <c:pt idx="3">
                  <c:v>Frankreich</c:v>
                </c:pt>
                <c:pt idx="4">
                  <c:v>Korea</c:v>
                </c:pt>
                <c:pt idx="5">
                  <c:v>China</c:v>
                </c:pt>
                <c:pt idx="6">
                  <c:v>Welt</c:v>
                </c:pt>
                <c:pt idx="7">
                  <c:v>Indien</c:v>
                </c:pt>
                <c:pt idx="8">
                  <c:v>USA</c:v>
                </c:pt>
                <c:pt idx="9">
                  <c:v>UK</c:v>
                </c:pt>
                <c:pt idx="10">
                  <c:v>Schweiz</c:v>
                </c:pt>
              </c:strCache>
            </c:strRef>
          </c:cat>
          <c:val>
            <c:numRef>
              <c:f>Patentspezialisierung!$C$171:$C$181</c:f>
              <c:numCache>
                <c:formatCode>0.0</c:formatCode>
                <c:ptCount val="11"/>
                <c:pt idx="0">
                  <c:v>2.1514505207794086</c:v>
                </c:pt>
                <c:pt idx="1">
                  <c:v>2.6147936709306832</c:v>
                </c:pt>
                <c:pt idx="2">
                  <c:v>4.3085208693979613</c:v>
                </c:pt>
                <c:pt idx="3">
                  <c:v>5.0582692784527641</c:v>
                </c:pt>
                <c:pt idx="4">
                  <c:v>5.1872193888670948</c:v>
                </c:pt>
                <c:pt idx="5">
                  <c:v>5.6652657032644358</c:v>
                </c:pt>
                <c:pt idx="6">
                  <c:v>6.1608178180279189</c:v>
                </c:pt>
                <c:pt idx="7">
                  <c:v>6.6913946587537092</c:v>
                </c:pt>
                <c:pt idx="8">
                  <c:v>7.5862068965517242</c:v>
                </c:pt>
                <c:pt idx="9">
                  <c:v>8.2641921397379914</c:v>
                </c:pt>
                <c:pt idx="10">
                  <c:v>9.1684858106767209</c:v>
                </c:pt>
              </c:numCache>
            </c:numRef>
          </c:val>
          <c:extLst>
            <c:ext xmlns:c16="http://schemas.microsoft.com/office/drawing/2014/chart" uri="{C3380CC4-5D6E-409C-BE32-E72D297353CC}">
              <c16:uniqueId val="{00000008-EE97-4EAF-AD38-0244B37B7867}"/>
            </c:ext>
          </c:extLst>
        </c:ser>
        <c:ser>
          <c:idx val="1"/>
          <c:order val="1"/>
          <c:tx>
            <c:strRef>
              <c:f>Patentspezialisierung!$B$170</c:f>
              <c:strCache>
                <c:ptCount val="1"/>
                <c:pt idx="0">
                  <c:v>2010</c:v>
                </c:pt>
              </c:strCache>
            </c:strRef>
          </c:tx>
          <c:spPr>
            <a:solidFill>
              <a:schemeClr val="accent5">
                <a:alpha val="70000"/>
              </a:schemeClr>
            </a:solidFill>
          </c:spPr>
          <c:invertIfNegative val="0"/>
          <c:dPt>
            <c:idx val="1"/>
            <c:invertIfNegative val="0"/>
            <c:bubble3D val="0"/>
            <c:spPr>
              <a:solidFill>
                <a:schemeClr val="accent5"/>
              </a:solidFill>
            </c:spPr>
            <c:extLst>
              <c:ext xmlns:c16="http://schemas.microsoft.com/office/drawing/2014/chart" uri="{C3380CC4-5D6E-409C-BE32-E72D297353CC}">
                <c16:uniqueId val="{0000000A-EE97-4EAF-AD38-0244B37B7867}"/>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Patentspezialisierung!$B$171:$B$181</c:f>
              <c:numCache>
                <c:formatCode>0.0</c:formatCode>
                <c:ptCount val="11"/>
                <c:pt idx="0">
                  <c:v>2.8274092377874931</c:v>
                </c:pt>
                <c:pt idx="1">
                  <c:v>4.370121174510893</c:v>
                </c:pt>
                <c:pt idx="2">
                  <c:v>6.1513834895952435</c:v>
                </c:pt>
                <c:pt idx="3">
                  <c:v>6.99501562896004</c:v>
                </c:pt>
                <c:pt idx="4">
                  <c:v>4.5269830949284788</c:v>
                </c:pt>
                <c:pt idx="5">
                  <c:v>4.6690542512269531</c:v>
                </c:pt>
                <c:pt idx="6">
                  <c:v>6.2238412259766358</c:v>
                </c:pt>
                <c:pt idx="7">
                  <c:v>15.67632850241546</c:v>
                </c:pt>
                <c:pt idx="8">
                  <c:v>13.90049449994954</c:v>
                </c:pt>
                <c:pt idx="9">
                  <c:v>10.286164939161784</c:v>
                </c:pt>
                <c:pt idx="10">
                  <c:v>10.982658959537572</c:v>
                </c:pt>
              </c:numCache>
            </c:numRef>
          </c:val>
          <c:extLst>
            <c:ext xmlns:c16="http://schemas.microsoft.com/office/drawing/2014/chart" uri="{C3380CC4-5D6E-409C-BE32-E72D297353CC}">
              <c16:uniqueId val="{0000000B-EE97-4EAF-AD38-0244B37B7867}"/>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overlay val="0"/>
    </c:legend>
    <c:plotVisOnly val="1"/>
    <c:dispBlanksAs val="gap"/>
    <c:showDLblsOverMax val="0"/>
  </c:chart>
  <c:spPr>
    <a:solidFill>
      <a:srgbClr val="EAEAEA"/>
    </a:solidFill>
    <a:ln>
      <a:noFill/>
    </a:ln>
  </c:spPr>
  <c:txPr>
    <a:bodyPr/>
    <a:lstStyle/>
    <a:p>
      <a:pPr>
        <a:defRPr sz="12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9886137204668379"/>
          <c:h val="0.64200862131186187"/>
        </c:manualLayout>
      </c:layout>
      <c:barChart>
        <c:barDir val="col"/>
        <c:grouping val="clustered"/>
        <c:varyColors val="0"/>
        <c:ser>
          <c:idx val="0"/>
          <c:order val="0"/>
          <c:spPr>
            <a:solidFill>
              <a:srgbClr val="BE9528"/>
            </a:solidFill>
            <a:ln>
              <a:noFill/>
            </a:ln>
            <a:effectLst/>
          </c:spPr>
          <c:invertIfNegative val="0"/>
          <c:dPt>
            <c:idx val="3"/>
            <c:invertIfNegative val="0"/>
            <c:bubble3D val="0"/>
            <c:spPr>
              <a:solidFill>
                <a:srgbClr val="004A94"/>
              </a:solidFill>
              <a:ln>
                <a:noFill/>
              </a:ln>
              <a:effectLst/>
            </c:spPr>
            <c:extLst>
              <c:ext xmlns:c16="http://schemas.microsoft.com/office/drawing/2014/chart" uri="{C3380CC4-5D6E-409C-BE32-E72D297353CC}">
                <c16:uniqueId val="{00000001-7811-4272-9CF6-3892359EB9DE}"/>
              </c:ext>
            </c:extLst>
          </c:dPt>
          <c:dLbls>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CUP'!$I$7:$I$16</c:f>
              <c:numCache>
                <c:formatCode>0.0</c:formatCode>
                <c:ptCount val="10"/>
                <c:pt idx="0">
                  <c:v>40.281678185149296</c:v>
                </c:pt>
                <c:pt idx="1">
                  <c:v>11.574129747395077</c:v>
                </c:pt>
                <c:pt idx="2">
                  <c:v>7.146175085651767</c:v>
                </c:pt>
                <c:pt idx="3">
                  <c:v>4.7964989471847508</c:v>
                </c:pt>
                <c:pt idx="4">
                  <c:v>4.2654933612512114</c:v>
                </c:pt>
                <c:pt idx="5">
                  <c:v>3.9976326393948609</c:v>
                </c:pt>
                <c:pt idx="6">
                  <c:v>3.7769304953301219</c:v>
                </c:pt>
                <c:pt idx="7">
                  <c:v>2.9429310470854819</c:v>
                </c:pt>
                <c:pt idx="8">
                  <c:v>1.1412375825569854</c:v>
                </c:pt>
                <c:pt idx="9">
                  <c:v>1.1035107203236965</c:v>
                </c:pt>
              </c:numCache>
            </c:numRef>
          </c:val>
          <c:extLst>
            <c:ext xmlns:c16="http://schemas.microsoft.com/office/drawing/2014/chart" uri="{C3380CC4-5D6E-409C-BE32-E72D297353CC}">
              <c16:uniqueId val="{00000002-7811-4272-9CF6-3892359EB9DE}"/>
            </c:ext>
          </c:extLst>
        </c:ser>
        <c:dLbls>
          <c:showLegendKey val="0"/>
          <c:showVal val="0"/>
          <c:showCatName val="0"/>
          <c:showSerName val="0"/>
          <c:showPercent val="0"/>
          <c:showBubbleSize val="0"/>
        </c:dLbls>
        <c:gapWidth val="50"/>
        <c:overlap val="-27"/>
        <c:axId val="738884744"/>
        <c:axId val="738882784"/>
      </c:barChart>
      <c:catAx>
        <c:axId val="738884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crossAx val="738882784"/>
        <c:crosses val="autoZero"/>
        <c:auto val="1"/>
        <c:lblAlgn val="ctr"/>
        <c:lblOffset val="100"/>
        <c:noMultiLvlLbl val="0"/>
      </c:catAx>
      <c:valAx>
        <c:axId val="738882784"/>
        <c:scaling>
          <c:orientation val="minMax"/>
        </c:scaling>
        <c:delete val="1"/>
        <c:axPos val="l"/>
        <c:numFmt formatCode="0.0" sourceLinked="1"/>
        <c:majorTickMark val="none"/>
        <c:minorTickMark val="none"/>
        <c:tickLblPos val="nextTo"/>
        <c:crossAx val="738884744"/>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9394267118858025"/>
          <c:y val="0"/>
          <c:w val="0.59408914877645058"/>
          <c:h val="1"/>
        </c:manualLayout>
      </c:layout>
      <c:barChart>
        <c:barDir val="bar"/>
        <c:grouping val="clustered"/>
        <c:varyColors val="0"/>
        <c:ser>
          <c:idx val="0"/>
          <c:order val="0"/>
          <c:spPr>
            <a:solidFill>
              <a:srgbClr val="B22063"/>
            </a:solidFill>
            <a:ln w="38100">
              <a:noFill/>
              <a:prstDash val="solid"/>
            </a:ln>
          </c:spPr>
          <c:invertIfNegative val="0"/>
          <c:dPt>
            <c:idx val="1"/>
            <c:invertIfNegative val="0"/>
            <c:bubble3D val="0"/>
            <c:extLst>
              <c:ext xmlns:c16="http://schemas.microsoft.com/office/drawing/2014/chart" uri="{C3380CC4-5D6E-409C-BE32-E72D297353CC}">
                <c16:uniqueId val="{00000000-32C0-4C36-8849-9563CA4966B8}"/>
              </c:ext>
            </c:extLst>
          </c:dPt>
          <c:dLbls>
            <c:numFmt formatCode="#,##0" sourceLinked="0"/>
            <c:spPr>
              <a:noFill/>
              <a:ln>
                <a:noFill/>
              </a:ln>
              <a:effectLst/>
            </c:spPr>
            <c:txPr>
              <a:bodyPr/>
              <a:lstStyle/>
              <a:p>
                <a:pPr>
                  <a:defRPr sz="1800"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('VC nach Branchen'!$A$2:$A$3,'VC nach Branchen'!$A$5:$A$13)</c:f>
              <c:strCache>
                <c:ptCount val="11"/>
                <c:pt idx="0">
                  <c:v>Baugewerbe</c:v>
                </c:pt>
                <c:pt idx="1">
                  <c:v>Chemie/Materialien</c:v>
                </c:pt>
                <c:pt idx="2">
                  <c:v>Immobilien</c:v>
                </c:pt>
                <c:pt idx="3">
                  <c:v>Landwirtschaft</c:v>
                </c:pt>
                <c:pt idx="4">
                  <c:v>Industriegüter</c:v>
                </c:pt>
                <c:pt idx="5">
                  <c:v>Energie und Umwelt</c:v>
                </c:pt>
                <c:pt idx="6">
                  <c:v>Verkehr</c:v>
                </c:pt>
                <c:pt idx="7">
                  <c:v>Finanzdienstleistungen</c:v>
                </c:pt>
                <c:pt idx="8">
                  <c:v>Konsumgüter</c:v>
                </c:pt>
                <c:pt idx="9">
                  <c:v>Biotechnologie/Gesundheit</c:v>
                </c:pt>
                <c:pt idx="10">
                  <c:v>IKT/Digitalwirtschaft</c:v>
                </c:pt>
              </c:strCache>
              <c:extLst/>
            </c:strRef>
          </c:cat>
          <c:val>
            <c:numRef>
              <c:f>('VC nach Branchen'!$B$2:$B$3,'VC nach Branchen'!$B$5:$B$13)</c:f>
              <c:numCache>
                <c:formatCode>_-* #,##0_-;\-* #,##0_-;_-* "-"??_-;_-@_-</c:formatCode>
                <c:ptCount val="11"/>
                <c:pt idx="0">
                  <c:v>7.4348400000000003</c:v>
                </c:pt>
                <c:pt idx="1">
                  <c:v>14.13725</c:v>
                </c:pt>
                <c:pt idx="2">
                  <c:v>72.750829999999993</c:v>
                </c:pt>
                <c:pt idx="3">
                  <c:v>115.11270999999999</c:v>
                </c:pt>
                <c:pt idx="4">
                  <c:v>191.50216999999998</c:v>
                </c:pt>
                <c:pt idx="5">
                  <c:v>257.46682000000004</c:v>
                </c:pt>
                <c:pt idx="6">
                  <c:v>523.32763</c:v>
                </c:pt>
                <c:pt idx="7">
                  <c:v>558.30657999999994</c:v>
                </c:pt>
                <c:pt idx="8">
                  <c:v>821.70456999999988</c:v>
                </c:pt>
                <c:pt idx="9">
                  <c:v>1112.6335499999996</c:v>
                </c:pt>
                <c:pt idx="10">
                  <c:v>4265.1875299999992</c:v>
                </c:pt>
              </c:numCache>
              <c:extLst/>
            </c:numRef>
          </c:val>
          <c:extLst>
            <c:ext xmlns:c16="http://schemas.microsoft.com/office/drawing/2014/chart" uri="{C3380CC4-5D6E-409C-BE32-E72D297353CC}">
              <c16:uniqueId val="{00000001-32C0-4C36-8849-9563CA4966B8}"/>
            </c:ext>
          </c:extLst>
        </c:ser>
        <c:dLbls>
          <c:showLegendKey val="0"/>
          <c:showVal val="0"/>
          <c:showCatName val="0"/>
          <c:showSerName val="0"/>
          <c:showPercent val="0"/>
          <c:showBubbleSize val="0"/>
        </c:dLbls>
        <c:gapWidth val="30"/>
        <c:overlap val="-5"/>
        <c:axId val="297998848"/>
        <c:axId val="297999240"/>
      </c:barChart>
      <c:catAx>
        <c:axId val="297998848"/>
        <c:scaling>
          <c:orientation val="minMax"/>
        </c:scaling>
        <c:delete val="0"/>
        <c:axPos val="l"/>
        <c:numFmt formatCode="General" sourceLinked="1"/>
        <c:majorTickMark val="out"/>
        <c:minorTickMark val="none"/>
        <c:tickLblPos val="nextTo"/>
        <c:spPr>
          <a:ln w="3175">
            <a:solidFill>
              <a:srgbClr val="AAAAAA"/>
            </a:solidFill>
            <a:prstDash val="solid"/>
          </a:ln>
        </c:spPr>
        <c:txPr>
          <a:bodyPr rot="0" vert="horz"/>
          <a:lstStyle/>
          <a:p>
            <a:pPr>
              <a:defRPr b="1">
                <a:solidFill>
                  <a:schemeClr val="tx1"/>
                </a:solidFill>
              </a:defRPr>
            </a:pPr>
            <a:endParaRPr lang="de-DE"/>
          </a:p>
        </c:txPr>
        <c:crossAx val="297999240"/>
        <c:crosses val="autoZero"/>
        <c:auto val="1"/>
        <c:lblAlgn val="ctr"/>
        <c:lblOffset val="100"/>
        <c:noMultiLvlLbl val="0"/>
      </c:catAx>
      <c:valAx>
        <c:axId val="297999240"/>
        <c:scaling>
          <c:orientation val="minMax"/>
        </c:scaling>
        <c:delete val="1"/>
        <c:axPos val="b"/>
        <c:numFmt formatCode="0" sourceLinked="0"/>
        <c:majorTickMark val="out"/>
        <c:minorTickMark val="none"/>
        <c:tickLblPos val="nextTo"/>
        <c:crossAx val="297998848"/>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600" b="0" i="0" u="none" strike="noStrike" baseline="0">
          <a:solidFill>
            <a:srgbClr val="564A3E"/>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3402319688495483"/>
          <c:y val="0.12737740096006031"/>
          <c:w val="0.56411463641908355"/>
          <c:h val="0.87262259903993966"/>
        </c:manualLayout>
      </c:layout>
      <c:barChart>
        <c:barDir val="bar"/>
        <c:grouping val="clustered"/>
        <c:varyColors val="0"/>
        <c:ser>
          <c:idx val="0"/>
          <c:order val="0"/>
          <c:tx>
            <c:strRef>
              <c:f>BDI_Telekom!$B$53</c:f>
              <c:strCache>
                <c:ptCount val="1"/>
                <c:pt idx="0">
                  <c:v>2019</c:v>
                </c:pt>
              </c:strCache>
            </c:strRef>
          </c:tx>
          <c:spPr>
            <a:solidFill>
              <a:schemeClr val="accent5"/>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8</c:v>
                </c:pt>
                <c:pt idx="1">
                  <c:v>6</c:v>
                </c:pt>
                <c:pt idx="2">
                  <c:v>4</c:v>
                </c:pt>
              </c:numCache>
            </c:numRef>
          </c:val>
          <c:extLst>
            <c:ext xmlns:c16="http://schemas.microsoft.com/office/drawing/2014/chart" uri="{C3380CC4-5D6E-409C-BE32-E72D297353CC}">
              <c16:uniqueId val="{00000000-1A06-423E-9F62-F82FA9AC1BC1}"/>
            </c:ext>
          </c:extLst>
        </c:ser>
        <c:ser>
          <c:idx val="1"/>
          <c:order val="1"/>
          <c:tx>
            <c:strRef>
              <c:f>BDI_Telekom!$C$53</c:f>
              <c:strCache>
                <c:ptCount val="1"/>
                <c:pt idx="0">
                  <c:v>2021</c:v>
                </c:pt>
              </c:strCache>
            </c:strRef>
          </c:tx>
          <c:spPr>
            <a:solidFill>
              <a:schemeClr val="accent3"/>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BDI_Telekom!$C$54:$C$56</c:f>
              <c:numCache>
                <c:formatCode>General</c:formatCode>
                <c:ptCount val="3"/>
                <c:pt idx="0">
                  <c:v>10</c:v>
                </c:pt>
                <c:pt idx="1">
                  <c:v>7</c:v>
                </c:pt>
                <c:pt idx="2">
                  <c:v>3</c:v>
                </c:pt>
              </c:numCache>
            </c:numRef>
          </c:val>
          <c:extLst>
            <c:ext xmlns:c16="http://schemas.microsoft.com/office/drawing/2014/chart" uri="{C3380CC4-5D6E-409C-BE32-E72D297353CC}">
              <c16:uniqueId val="{00000001-1A06-423E-9F62-F82FA9AC1BC1}"/>
            </c:ext>
          </c:extLst>
        </c:ser>
        <c:ser>
          <c:idx val="2"/>
          <c:order val="2"/>
          <c:tx>
            <c:strRef>
              <c:f>BDI_Telekom!$D$53</c:f>
              <c:strCache>
                <c:ptCount val="1"/>
                <c:pt idx="0">
                  <c:v>2024</c:v>
                </c:pt>
              </c:strCache>
            </c:strRef>
          </c:tx>
          <c:spPr>
            <a:solidFill>
              <a:schemeClr val="accent1"/>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BDI_Telekom!$D$54:$D$56</c:f>
              <c:numCache>
                <c:formatCode>General</c:formatCode>
                <c:ptCount val="3"/>
                <c:pt idx="0">
                  <c:v>12</c:v>
                </c:pt>
                <c:pt idx="1">
                  <c:v>7</c:v>
                </c:pt>
                <c:pt idx="2">
                  <c:v>3</c:v>
                </c:pt>
              </c:numCache>
            </c:numRef>
          </c:val>
          <c:extLst>
            <c:ext xmlns:c16="http://schemas.microsoft.com/office/drawing/2014/chart" uri="{C3380CC4-5D6E-409C-BE32-E72D297353CC}">
              <c16:uniqueId val="{00000002-1A06-423E-9F62-F82FA9AC1BC1}"/>
            </c:ext>
          </c:extLst>
        </c:ser>
        <c:dLbls>
          <c:showLegendKey val="0"/>
          <c:showVal val="0"/>
          <c:showCatName val="0"/>
          <c:showSerName val="0"/>
          <c:showPercent val="0"/>
          <c:showBubbleSize val="0"/>
        </c:dLbls>
        <c:gapWidth val="25"/>
        <c:overlap val="-5"/>
        <c:axId val="715346384"/>
        <c:axId val="715347560"/>
      </c:barChart>
      <c:catAx>
        <c:axId val="715346384"/>
        <c:scaling>
          <c:orientation val="maxMin"/>
        </c:scaling>
        <c:delete val="0"/>
        <c:axPos val="l"/>
        <c:numFmt formatCode="General" sourceLinked="0"/>
        <c:majorTickMark val="out"/>
        <c:minorTickMark val="none"/>
        <c:tickLblPos val="nextTo"/>
        <c:spPr>
          <a:ln>
            <a:noFill/>
          </a:ln>
        </c:spPr>
        <c:crossAx val="715347560"/>
        <c:crosses val="autoZero"/>
        <c:auto val="1"/>
        <c:lblAlgn val="ctr"/>
        <c:lblOffset val="100"/>
        <c:noMultiLvlLbl val="0"/>
      </c:catAx>
      <c:valAx>
        <c:axId val="715347560"/>
        <c:scaling>
          <c:orientation val="minMax"/>
        </c:scaling>
        <c:delete val="1"/>
        <c:axPos val="t"/>
        <c:numFmt formatCode="General" sourceLinked="1"/>
        <c:majorTickMark val="out"/>
        <c:minorTickMark val="none"/>
        <c:tickLblPos val="nextTo"/>
        <c:crossAx val="715346384"/>
        <c:crosses val="autoZero"/>
        <c:crossBetween val="between"/>
      </c:valAx>
      <c:spPr>
        <a:noFill/>
        <a:ln w="25400">
          <a:noFill/>
        </a:ln>
      </c:spPr>
    </c:plotArea>
    <c:legend>
      <c:legendPos val="t"/>
      <c:overlay val="0"/>
    </c:legend>
    <c:plotVisOnly val="1"/>
    <c:dispBlanksAs val="gap"/>
    <c:showDLblsOverMax val="0"/>
  </c:chart>
  <c:spPr>
    <a:solidFill>
      <a:srgbClr val="EAEAEA"/>
    </a:solidFill>
    <a:ln w="25400">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182"/>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D9-4B59-96CC-ED38F22614E9}"/>
              </c:ext>
            </c:extLst>
          </c:dPt>
          <c:dPt>
            <c:idx val="1"/>
            <c:bubble3D val="0"/>
            <c:spPr>
              <a:solidFill>
                <a:schemeClr val="accent5"/>
              </a:solidFill>
              <a:ln w="19050">
                <a:noFill/>
              </a:ln>
              <a:effectLst/>
            </c:spPr>
            <c:extLst>
              <c:ext xmlns:c16="http://schemas.microsoft.com/office/drawing/2014/chart" uri="{C3380CC4-5D6E-409C-BE32-E72D297353CC}">
                <c16:uniqueId val="{00000003-F3D9-4B59-96CC-ED38F22614E9}"/>
              </c:ext>
            </c:extLst>
          </c:dPt>
          <c:dPt>
            <c:idx val="2"/>
            <c:bubble3D val="0"/>
            <c:spPr>
              <a:solidFill>
                <a:schemeClr val="accent3"/>
              </a:solidFill>
              <a:ln w="19050">
                <a:noFill/>
              </a:ln>
              <a:effectLst/>
            </c:spPr>
            <c:extLst>
              <c:ext xmlns:c16="http://schemas.microsoft.com/office/drawing/2014/chart" uri="{C3380CC4-5D6E-409C-BE32-E72D297353CC}">
                <c16:uniqueId val="{00000005-F3D9-4B59-96CC-ED38F22614E9}"/>
              </c:ext>
            </c:extLst>
          </c:dPt>
          <c:dPt>
            <c:idx val="3"/>
            <c:bubble3D val="0"/>
            <c:spPr>
              <a:solidFill>
                <a:schemeClr val="accent4"/>
              </a:solidFill>
              <a:ln w="19050">
                <a:noFill/>
              </a:ln>
              <a:effectLst/>
            </c:spPr>
            <c:extLst>
              <c:ext xmlns:c16="http://schemas.microsoft.com/office/drawing/2014/chart" uri="{C3380CC4-5D6E-409C-BE32-E72D297353CC}">
                <c16:uniqueId val="{00000007-F3D9-4B59-96CC-ED38F22614E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F3D9-4B59-96CC-ED38F22614E9}"/>
              </c:ext>
            </c:extLst>
          </c:dPt>
          <c:dLbls>
            <c:dLbl>
              <c:idx val="1"/>
              <c:tx>
                <c:rich>
                  <a:bodyPr/>
                  <a:lstStyle/>
                  <a:p>
                    <a:r>
                      <a:rPr lang="en-US"/>
                      <a:t>20%</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F3D9-4B59-96CC-ED38F22614E9}"/>
                </c:ext>
              </c:extLst>
            </c:dLbl>
            <c:dLbl>
              <c:idx val="2"/>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F3D9-4B59-96CC-ED38F22614E9}"/>
                </c:ext>
              </c:extLst>
            </c:dLbl>
            <c:dLbl>
              <c:idx val="3"/>
              <c:tx>
                <c:rich>
                  <a:bodyPr/>
                  <a:lstStyle/>
                  <a:p>
                    <a:r>
                      <a:rPr lang="en-US" baseline="0"/>
                      <a:t>58%</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F3D9-4B59-96CC-ED38F22614E9}"/>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F3D9-4B59-96CC-ED38F22614E9}"/>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5527071</c:v>
                </c:pt>
                <c:pt idx="1">
                  <c:v>606461</c:v>
                </c:pt>
                <c:pt idx="2">
                  <c:v>675392</c:v>
                </c:pt>
                <c:pt idx="3">
                  <c:v>1731288</c:v>
                </c:pt>
              </c:numCache>
              <c:extLst/>
            </c:numRef>
          </c:val>
          <c:extLst>
            <c:ext xmlns:c16="http://schemas.microsoft.com/office/drawing/2014/chart" uri="{C3380CC4-5D6E-409C-BE32-E72D297353CC}">
              <c16:uniqueId val="{0000000A-F3D9-4B59-96CC-ED38F22614E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51688909256714"/>
          <c:y val="0.30095669291338584"/>
          <c:w val="0.21955774046762669"/>
          <c:h val="0.54539430648092069"/>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564A3E"/>
              </a:solidFill>
              <a:latin typeface="+mn-lt"/>
              <a:ea typeface="Arial"/>
              <a:cs typeface="Arial"/>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865956784605095E-2"/>
          <c:y val="0.13384416310959624"/>
          <c:w val="0.96299607313374525"/>
          <c:h val="0.68767075718509396"/>
        </c:manualLayout>
      </c:layout>
      <c:barChart>
        <c:barDir val="col"/>
        <c:grouping val="stacked"/>
        <c:varyColors val="0"/>
        <c:ser>
          <c:idx val="1"/>
          <c:order val="0"/>
          <c:tx>
            <c:strRef>
              <c:f>'FuE BIP'!$A$4</c:f>
              <c:strCache>
                <c:ptCount val="1"/>
                <c:pt idx="0">
                  <c:v> Wirtschaft</c:v>
                </c:pt>
              </c:strCache>
            </c:strRef>
          </c:tx>
          <c:spPr>
            <a:solidFill>
              <a:srgbClr val="623C72"/>
            </a:solidFill>
            <a:ln>
              <a:noFill/>
            </a:ln>
            <a:effectLst/>
          </c:spPr>
          <c:invertIfNegative val="0"/>
          <c:dPt>
            <c:idx val="10"/>
            <c:invertIfNegative val="0"/>
            <c:bubble3D val="0"/>
            <c:spPr>
              <a:solidFill>
                <a:srgbClr val="623C72"/>
              </a:solidFill>
              <a:ln>
                <a:noFill/>
              </a:ln>
              <a:effectLst/>
            </c:spPr>
            <c:extLst>
              <c:ext xmlns:c16="http://schemas.microsoft.com/office/drawing/2014/chart" uri="{C3380CC4-5D6E-409C-BE32-E72D297353CC}">
                <c16:uniqueId val="{00000001-DEE0-4558-BA56-6BEA0FC285E3}"/>
              </c:ext>
            </c:extLst>
          </c:dPt>
          <c:dPt>
            <c:idx val="12"/>
            <c:invertIfNegative val="0"/>
            <c:bubble3D val="0"/>
            <c:spPr>
              <a:solidFill>
                <a:schemeClr val="accent4"/>
              </a:solidFill>
              <a:ln>
                <a:noFill/>
              </a:ln>
              <a:effectLst/>
            </c:spPr>
            <c:extLst>
              <c:ext xmlns:c16="http://schemas.microsoft.com/office/drawing/2014/chart" uri="{C3380CC4-5D6E-409C-BE32-E72D297353CC}">
                <c16:uniqueId val="{00000003-DEE0-4558-BA56-6BEA0FC285E3}"/>
              </c:ext>
            </c:extLst>
          </c:dPt>
          <c:dLbls>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BIP'!$AA$2:$AI$2)</c:f>
              <c:strCache>
                <c:ptCount val="13"/>
                <c:pt idx="0">
                  <c:v>1995</c:v>
                </c:pt>
                <c:pt idx="1">
                  <c:v>2000</c:v>
                </c:pt>
                <c:pt idx="2">
                  <c:v>2005</c:v>
                </c:pt>
                <c:pt idx="3">
                  <c:v>2010</c:v>
                </c:pt>
                <c:pt idx="4">
                  <c:v>2015</c:v>
                </c:pt>
                <c:pt idx="5">
                  <c:v>2016</c:v>
                </c:pt>
                <c:pt idx="6">
                  <c:v>2017</c:v>
                </c:pt>
                <c:pt idx="7">
                  <c:v>2018</c:v>
                </c:pt>
                <c:pt idx="8">
                  <c:v>2019</c:v>
                </c:pt>
                <c:pt idx="9">
                  <c:v>2020</c:v>
                </c:pt>
                <c:pt idx="10">
                  <c:v>2021</c:v>
                </c:pt>
                <c:pt idx="11">
                  <c:v>2022</c:v>
                </c:pt>
                <c:pt idx="12">
                  <c:v>Ziel 2025</c:v>
                </c:pt>
              </c:strCache>
              <c:extLst/>
            </c:strRef>
          </c:cat>
          <c:val>
            <c:numRef>
              <c:f>('FuE BIP'!$G$4,'FuE BIP'!$L$4,'FuE BIP'!$Q$4,'FuE BIP'!$V$4,'FuE BIP'!$AA$4:$AI$4)</c:f>
              <c:numCache>
                <c:formatCode>General</c:formatCode>
                <c:ptCount val="13"/>
                <c:pt idx="0">
                  <c:v>1.42</c:v>
                </c:pt>
                <c:pt idx="1">
                  <c:v>1.69</c:v>
                </c:pt>
                <c:pt idx="2">
                  <c:v>1.69</c:v>
                </c:pt>
                <c:pt idx="3" formatCode="0.00">
                  <c:v>1.83</c:v>
                </c:pt>
                <c:pt idx="4" formatCode="0.00">
                  <c:v>2.0099999999999998</c:v>
                </c:pt>
                <c:pt idx="5" formatCode="0.00">
                  <c:v>2</c:v>
                </c:pt>
                <c:pt idx="6" formatCode="0.00">
                  <c:v>2.11</c:v>
                </c:pt>
                <c:pt idx="7" formatCode="0.00">
                  <c:v>2.14</c:v>
                </c:pt>
                <c:pt idx="8" formatCode="0.00">
                  <c:v>2.1800000000000002</c:v>
                </c:pt>
                <c:pt idx="9" formatCode="0.00">
                  <c:v>2.09</c:v>
                </c:pt>
                <c:pt idx="10" formatCode="0.00">
                  <c:v>2.09</c:v>
                </c:pt>
                <c:pt idx="11" formatCode="0.00">
                  <c:v>2.11</c:v>
                </c:pt>
                <c:pt idx="12" formatCode="0.00">
                  <c:v>3.5</c:v>
                </c:pt>
              </c:numCache>
              <c:extLst/>
            </c:numRef>
          </c:val>
          <c:extLst>
            <c:ext xmlns:c16="http://schemas.microsoft.com/office/drawing/2014/chart" uri="{C3380CC4-5D6E-409C-BE32-E72D297353CC}">
              <c16:uniqueId val="{00000004-DEE0-4558-BA56-6BEA0FC285E3}"/>
            </c:ext>
          </c:extLst>
        </c:ser>
        <c:ser>
          <c:idx val="0"/>
          <c:order val="1"/>
          <c:tx>
            <c:strRef>
              <c:f>'FuE BIP'!$B$7</c:f>
              <c:strCache>
                <c:ptCount val="1"/>
                <c:pt idx="0">
                  <c:v> Staat und Hochschulen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BIP'!$AA$2:$AI$2)</c:f>
              <c:strCache>
                <c:ptCount val="13"/>
                <c:pt idx="0">
                  <c:v>1995</c:v>
                </c:pt>
                <c:pt idx="1">
                  <c:v>2000</c:v>
                </c:pt>
                <c:pt idx="2">
                  <c:v>2005</c:v>
                </c:pt>
                <c:pt idx="3">
                  <c:v>2010</c:v>
                </c:pt>
                <c:pt idx="4">
                  <c:v>2015</c:v>
                </c:pt>
                <c:pt idx="5">
                  <c:v>2016</c:v>
                </c:pt>
                <c:pt idx="6">
                  <c:v>2017</c:v>
                </c:pt>
                <c:pt idx="7">
                  <c:v>2018</c:v>
                </c:pt>
                <c:pt idx="8">
                  <c:v>2019</c:v>
                </c:pt>
                <c:pt idx="9">
                  <c:v>2020</c:v>
                </c:pt>
                <c:pt idx="10">
                  <c:v>2021</c:v>
                </c:pt>
                <c:pt idx="11">
                  <c:v>2022</c:v>
                </c:pt>
                <c:pt idx="12">
                  <c:v>Ziel 2025</c:v>
                </c:pt>
              </c:strCache>
              <c:extLst/>
            </c:strRef>
          </c:cat>
          <c:val>
            <c:numRef>
              <c:f>('FuE BIP'!$G$7,'FuE BIP'!$L$7,'FuE BIP'!$Q$7,'FuE BIP'!$V$7,'FuE BIP'!$AA$7:$AH$7)</c:f>
              <c:numCache>
                <c:formatCode>General</c:formatCode>
                <c:ptCount val="12"/>
                <c:pt idx="0">
                  <c:v>0.72</c:v>
                </c:pt>
                <c:pt idx="1">
                  <c:v>0.73</c:v>
                </c:pt>
                <c:pt idx="2">
                  <c:v>0.75</c:v>
                </c:pt>
                <c:pt idx="3" formatCode="0.00">
                  <c:v>0.9</c:v>
                </c:pt>
                <c:pt idx="4" formatCode="0.00">
                  <c:v>0.91999999999999993</c:v>
                </c:pt>
                <c:pt idx="5" formatCode="0.00">
                  <c:v>0.94</c:v>
                </c:pt>
                <c:pt idx="6" formatCode="0.00">
                  <c:v>0.94</c:v>
                </c:pt>
                <c:pt idx="7" formatCode="0.00">
                  <c:v>0.97</c:v>
                </c:pt>
                <c:pt idx="8" formatCode="0.00">
                  <c:v>0.98</c:v>
                </c:pt>
                <c:pt idx="9" formatCode="0.00">
                  <c:v>1.05</c:v>
                </c:pt>
                <c:pt idx="10" formatCode="0.00">
                  <c:v>1.03</c:v>
                </c:pt>
                <c:pt idx="11" formatCode="0.00">
                  <c:v>1.02</c:v>
                </c:pt>
              </c:numCache>
              <c:extLst/>
            </c:numRef>
          </c:val>
          <c:extLst>
            <c:ext xmlns:c16="http://schemas.microsoft.com/office/drawing/2014/chart" uri="{C3380CC4-5D6E-409C-BE32-E72D297353CC}">
              <c16:uniqueId val="{00000005-DEE0-4558-BA56-6BEA0FC285E3}"/>
            </c:ext>
          </c:extLst>
        </c:ser>
        <c:dLbls>
          <c:showLegendKey val="0"/>
          <c:showVal val="0"/>
          <c:showCatName val="0"/>
          <c:showSerName val="0"/>
          <c:showPercent val="0"/>
          <c:showBubbleSize val="0"/>
        </c:dLbls>
        <c:gapWidth val="50"/>
        <c:overlap val="100"/>
        <c:axId val="545014872"/>
        <c:axId val="545020360"/>
      </c:barChart>
      <c:catAx>
        <c:axId val="545014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crossAx val="545020360"/>
        <c:crosses val="autoZero"/>
        <c:auto val="1"/>
        <c:lblAlgn val="ctr"/>
        <c:lblOffset val="100"/>
        <c:noMultiLvlLbl val="0"/>
      </c:catAx>
      <c:valAx>
        <c:axId val="545020360"/>
        <c:scaling>
          <c:orientation val="minMax"/>
        </c:scaling>
        <c:delete val="1"/>
        <c:axPos val="l"/>
        <c:numFmt formatCode="General" sourceLinked="1"/>
        <c:majorTickMark val="out"/>
        <c:minorTickMark val="none"/>
        <c:tickLblPos val="nextTo"/>
        <c:crossAx val="545014872"/>
        <c:crosses val="autoZero"/>
        <c:crossBetween val="between"/>
      </c:valAx>
      <c:spPr>
        <a:noFill/>
        <a:ln w="25400">
          <a:noFill/>
        </a:ln>
        <a:effectLst/>
      </c:spPr>
    </c:plotArea>
    <c:legend>
      <c:legendPos val="t"/>
      <c:overlay val="0"/>
      <c:spPr>
        <a:solidFill>
          <a:srgbClr val="EFEDEE"/>
        </a:solid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FEDEE"/>
    </a:solidFill>
    <a:ln w="25400" cap="flat" cmpd="sng" algn="ctr">
      <a:noFill/>
      <a:round/>
    </a:ln>
    <a:effectLst/>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3">
    <c:autoUpdate val="0"/>
  </c:externalData>
  <c:userShapes r:id="rId4"/>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0234718738723"/>
          <c:y val="0"/>
          <c:w val="0.88710961087165552"/>
          <c:h val="1"/>
        </c:manualLayout>
      </c:layout>
      <c:barChart>
        <c:barDir val="bar"/>
        <c:grouping val="clustered"/>
        <c:varyColors val="0"/>
        <c:ser>
          <c:idx val="0"/>
          <c:order val="0"/>
          <c:tx>
            <c:strRef>
              <c:f>'Lissabon Ranking'!$J$1</c:f>
              <c:strCache>
                <c:ptCount val="1"/>
                <c:pt idx="0">
                  <c:v>2022</c:v>
                </c:pt>
              </c:strCache>
            </c:strRef>
          </c:tx>
          <c:spPr>
            <a:solidFill>
              <a:schemeClr val="accent3"/>
            </a:solidFill>
            <a:ln>
              <a:noFill/>
            </a:ln>
            <a:effectLst/>
          </c:spPr>
          <c:invertIfNegative val="0"/>
          <c:dPt>
            <c:idx val="0"/>
            <c:invertIfNegative val="0"/>
            <c:bubble3D val="0"/>
            <c:extLst>
              <c:ext xmlns:c16="http://schemas.microsoft.com/office/drawing/2014/chart" uri="{C3380CC4-5D6E-409C-BE32-E72D297353CC}">
                <c16:uniqueId val="{00000000-91CC-46B2-A477-3D35B151BD85}"/>
              </c:ext>
            </c:extLst>
          </c:dPt>
          <c:dPt>
            <c:idx val="1"/>
            <c:invertIfNegative val="0"/>
            <c:bubble3D val="0"/>
            <c:extLst>
              <c:ext xmlns:c16="http://schemas.microsoft.com/office/drawing/2014/chart" uri="{C3380CC4-5D6E-409C-BE32-E72D297353CC}">
                <c16:uniqueId val="{00000001-91CC-46B2-A477-3D35B151BD85}"/>
              </c:ext>
            </c:extLst>
          </c:dPt>
          <c:dPt>
            <c:idx val="2"/>
            <c:invertIfNegative val="0"/>
            <c:bubble3D val="0"/>
            <c:extLst>
              <c:ext xmlns:c16="http://schemas.microsoft.com/office/drawing/2014/chart" uri="{C3380CC4-5D6E-409C-BE32-E72D297353CC}">
                <c16:uniqueId val="{00000002-91CC-46B2-A477-3D35B151BD85}"/>
              </c:ext>
            </c:extLst>
          </c:dPt>
          <c:dPt>
            <c:idx val="3"/>
            <c:invertIfNegative val="0"/>
            <c:bubble3D val="0"/>
            <c:spPr>
              <a:solidFill>
                <a:schemeClr val="accent2"/>
              </a:solidFill>
              <a:ln>
                <a:noFill/>
              </a:ln>
              <a:effectLst/>
            </c:spPr>
            <c:extLst>
              <c:ext xmlns:c16="http://schemas.microsoft.com/office/drawing/2014/chart" uri="{C3380CC4-5D6E-409C-BE32-E72D297353CC}">
                <c16:uniqueId val="{00000004-91CC-46B2-A477-3D35B151BD85}"/>
              </c:ext>
            </c:extLst>
          </c:dPt>
          <c:dPt>
            <c:idx val="5"/>
            <c:invertIfNegative val="0"/>
            <c:bubble3D val="0"/>
            <c:extLst>
              <c:ext xmlns:c16="http://schemas.microsoft.com/office/drawing/2014/chart" uri="{C3380CC4-5D6E-409C-BE32-E72D297353CC}">
                <c16:uniqueId val="{00000005-91CC-46B2-A477-3D35B151BD85}"/>
              </c:ext>
            </c:extLst>
          </c:dPt>
          <c:dPt>
            <c:idx val="6"/>
            <c:invertIfNegative val="0"/>
            <c:bubble3D val="0"/>
            <c:extLst>
              <c:ext xmlns:c16="http://schemas.microsoft.com/office/drawing/2014/chart" uri="{C3380CC4-5D6E-409C-BE32-E72D297353CC}">
                <c16:uniqueId val="{00000006-91CC-46B2-A477-3D35B151BD85}"/>
              </c:ext>
            </c:extLst>
          </c:dPt>
          <c:dPt>
            <c:idx val="7"/>
            <c:invertIfNegative val="0"/>
            <c:bubble3D val="0"/>
            <c:extLst>
              <c:ext xmlns:c16="http://schemas.microsoft.com/office/drawing/2014/chart" uri="{C3380CC4-5D6E-409C-BE32-E72D297353CC}">
                <c16:uniqueId val="{00000007-91CC-46B2-A477-3D35B151BD85}"/>
              </c:ext>
            </c:extLst>
          </c:dPt>
          <c:dPt>
            <c:idx val="9"/>
            <c:invertIfNegative val="0"/>
            <c:bubble3D val="0"/>
            <c:extLst>
              <c:ext xmlns:c16="http://schemas.microsoft.com/office/drawing/2014/chart" uri="{C3380CC4-5D6E-409C-BE32-E72D297353CC}">
                <c16:uniqueId val="{00000008-91CC-46B2-A477-3D35B151BD85}"/>
              </c:ext>
            </c:extLst>
          </c:dPt>
          <c:dPt>
            <c:idx val="11"/>
            <c:invertIfNegative val="0"/>
            <c:bubble3D val="0"/>
            <c:spPr>
              <a:solidFill>
                <a:schemeClr val="accent1"/>
              </a:solidFill>
              <a:ln>
                <a:noFill/>
              </a:ln>
              <a:effectLst/>
            </c:spPr>
            <c:extLst>
              <c:ext xmlns:c16="http://schemas.microsoft.com/office/drawing/2014/chart" uri="{C3380CC4-5D6E-409C-BE32-E72D297353CC}">
                <c16:uniqueId val="{0000000A-91CC-46B2-A477-3D35B151BD85}"/>
              </c:ext>
            </c:extLst>
          </c:dPt>
          <c:dLbls>
            <c:dLbl>
              <c:idx val="16"/>
              <c:numFmt formatCode="#,##0.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91CC-46B2-A477-3D35B151BD85}"/>
                </c:ext>
              </c:extLst>
            </c:dLbl>
            <c:numFmt formatCode="#,##0.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'Lissabon Ranking'!$B$2:$B$22</c:f>
              <c:strCache>
                <c:ptCount val="21"/>
                <c:pt idx="0">
                  <c:v>Estland</c:v>
                </c:pt>
                <c:pt idx="1">
                  <c:v>Tschechien</c:v>
                </c:pt>
                <c:pt idx="2">
                  <c:v>Slownien</c:v>
                </c:pt>
                <c:pt idx="3">
                  <c:v>EU</c:v>
                </c:pt>
                <c:pt idx="4">
                  <c:v>Frankreich</c:v>
                </c:pt>
                <c:pt idx="5">
                  <c:v>Niederlande</c:v>
                </c:pt>
                <c:pt idx="6">
                  <c:v>China</c:v>
                </c:pt>
                <c:pt idx="7">
                  <c:v>Island</c:v>
                </c:pt>
                <c:pt idx="8">
                  <c:v>Dänemark</c:v>
                </c:pt>
                <c:pt idx="9">
                  <c:v>Großbritannien</c:v>
                </c:pt>
                <c:pt idx="10">
                  <c:v>Finland</c:v>
                </c:pt>
                <c:pt idx="11">
                  <c:v>Deutschland</c:v>
                </c:pt>
                <c:pt idx="12">
                  <c:v>Österreich</c:v>
                </c:pt>
                <c:pt idx="13">
                  <c:v>Schweiz</c:v>
                </c:pt>
                <c:pt idx="14">
                  <c:v>Japan</c:v>
                </c:pt>
                <c:pt idx="15">
                  <c:v>Belgien</c:v>
                </c:pt>
                <c:pt idx="16">
                  <c:v>Schweden</c:v>
                </c:pt>
                <c:pt idx="17">
                  <c:v>USA</c:v>
                </c:pt>
                <c:pt idx="18">
                  <c:v>Taiwan</c:v>
                </c:pt>
                <c:pt idx="19">
                  <c:v>Korea</c:v>
                </c:pt>
                <c:pt idx="20">
                  <c:v>Israel</c:v>
                </c:pt>
              </c:strCache>
            </c:strRef>
          </c:cat>
          <c:val>
            <c:numRef>
              <c:f>'Lissabon Ranking'!$J$2:$J$22</c:f>
              <c:numCache>
                <c:formatCode>0.00</c:formatCode>
                <c:ptCount val="21"/>
                <c:pt idx="0">
                  <c:v>1.7820513863</c:v>
                </c:pt>
                <c:pt idx="1">
                  <c:v>1.9641979907</c:v>
                </c:pt>
                <c:pt idx="2">
                  <c:v>2.1074586220999998</c:v>
                </c:pt>
                <c:pt idx="3">
                  <c:v>2.1135305780999998</c:v>
                </c:pt>
                <c:pt idx="4">
                  <c:v>2.1755484083000001</c:v>
                </c:pt>
                <c:pt idx="5">
                  <c:v>2.296222937</c:v>
                </c:pt>
                <c:pt idx="6">
                  <c:v>2.5551812979999999</c:v>
                </c:pt>
                <c:pt idx="7">
                  <c:v>2.6004039423999998</c:v>
                </c:pt>
                <c:pt idx="8">
                  <c:v>2.8905118073999998</c:v>
                </c:pt>
                <c:pt idx="9">
                  <c:v>2.8971055730000002</c:v>
                </c:pt>
                <c:pt idx="10">
                  <c:v>2.9646938401999998</c:v>
                </c:pt>
                <c:pt idx="11">
                  <c:v>3.1323575569000002</c:v>
                </c:pt>
                <c:pt idx="12">
                  <c:v>3.2004752764000002</c:v>
                </c:pt>
                <c:pt idx="13">
                  <c:v>3.3064505870000001</c:v>
                </c:pt>
                <c:pt idx="14">
                  <c:v>3.4053677072999999</c:v>
                </c:pt>
                <c:pt idx="15">
                  <c:v>3.4054436041999998</c:v>
                </c:pt>
                <c:pt idx="16">
                  <c:v>3.4082219509999998</c:v>
                </c:pt>
                <c:pt idx="17">
                  <c:v>3.5862302938999999</c:v>
                </c:pt>
                <c:pt idx="18">
                  <c:v>3.9593508935999999</c:v>
                </c:pt>
                <c:pt idx="19">
                  <c:v>5.2108135952000003</c:v>
                </c:pt>
                <c:pt idx="20">
                  <c:v>6.0192374897000001</c:v>
                </c:pt>
              </c:numCache>
            </c:numRef>
          </c:val>
          <c:extLst>
            <c:ext xmlns:c16="http://schemas.microsoft.com/office/drawing/2014/chart" uri="{C3380CC4-5D6E-409C-BE32-E72D297353CC}">
              <c16:uniqueId val="{0000000C-91CC-46B2-A477-3D35B151BD85}"/>
            </c:ext>
          </c:extLst>
        </c:ser>
        <c:dLbls>
          <c:showLegendKey val="0"/>
          <c:showVal val="0"/>
          <c:showCatName val="0"/>
          <c:showSerName val="0"/>
          <c:showPercent val="0"/>
          <c:showBubbleSize val="0"/>
        </c:dLbls>
        <c:gapWidth val="25"/>
        <c:axId val="609501632"/>
        <c:axId val="609506728"/>
      </c:barChart>
      <c:catAx>
        <c:axId val="60950163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609506728"/>
        <c:crosses val="autoZero"/>
        <c:auto val="1"/>
        <c:lblAlgn val="ctr"/>
        <c:lblOffset val="100"/>
        <c:noMultiLvlLbl val="0"/>
      </c:catAx>
      <c:valAx>
        <c:axId val="609506728"/>
        <c:scaling>
          <c:orientation val="minMax"/>
        </c:scaling>
        <c:delete val="1"/>
        <c:axPos val="b"/>
        <c:numFmt formatCode="0.00" sourceLinked="1"/>
        <c:majorTickMark val="out"/>
        <c:minorTickMark val="none"/>
        <c:tickLblPos val="nextTo"/>
        <c:crossAx val="609501632"/>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899147834874589E-3"/>
          <c:y val="4.3023586545913824E-2"/>
          <c:w val="0.99791012459907069"/>
          <c:h val="0.87746989890328508"/>
        </c:manualLayout>
      </c:layout>
      <c:barChart>
        <c:barDir val="col"/>
        <c:grouping val="clustered"/>
        <c:varyColors val="0"/>
        <c:ser>
          <c:idx val="0"/>
          <c:order val="0"/>
          <c:tx>
            <c:strRef>
              <c:f>'Finanzierungsanteil des Staates'!$B$6</c:f>
              <c:strCache>
                <c:ptCount val="1"/>
                <c:pt idx="0">
                  <c:v>Insgesamt</c:v>
                </c:pt>
              </c:strCache>
            </c:strRef>
          </c:tx>
          <c:spPr>
            <a:solidFill>
              <a:schemeClr val="accent4"/>
            </a:solidFill>
            <a:ln>
              <a:solidFill>
                <a:schemeClr val="bg1"/>
              </a:solidFill>
            </a:ln>
          </c:spPr>
          <c:invertIfNegative val="0"/>
          <c:dLbls>
            <c:dLbl>
              <c:idx val="0"/>
              <c:tx>
                <c:rich>
                  <a:bodyPr/>
                  <a:lstStyle/>
                  <a:p>
                    <a:r>
                      <a:rPr lang="en-US"/>
                      <a:t>10,2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0C49-4426-8A17-7AD6DEB84A73}"/>
                </c:ext>
              </c:extLst>
            </c:dLbl>
            <c:dLbl>
              <c:idx val="1"/>
              <c:tx>
                <c:rich>
                  <a:bodyPr/>
                  <a:lstStyle/>
                  <a:p>
                    <a:r>
                      <a:rPr lang="en-US"/>
                      <a:t>6,9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0C49-4426-8A17-7AD6DEB84A73}"/>
                </c:ext>
              </c:extLst>
            </c:dLbl>
            <c:dLbl>
              <c:idx val="2"/>
              <c:tx>
                <c:rich>
                  <a:bodyPr/>
                  <a:lstStyle/>
                  <a:p>
                    <a:r>
                      <a:rPr lang="en-US"/>
                      <a:t>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0C49-4426-8A17-7AD6DEB84A73}"/>
                </c:ext>
              </c:extLst>
            </c:dLbl>
            <c:dLbl>
              <c:idx val="3"/>
              <c:tx>
                <c:rich>
                  <a:bodyPr/>
                  <a:lstStyle/>
                  <a:p>
                    <a:r>
                      <a:rPr lang="en-US"/>
                      <a:t>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0C49-4426-8A17-7AD6DEB84A73}"/>
                </c:ext>
              </c:extLst>
            </c:dLbl>
            <c:dLbl>
              <c:idx val="4"/>
              <c:tx>
                <c:rich>
                  <a:bodyPr/>
                  <a:lstStyle/>
                  <a:p>
                    <a:r>
                      <a:rPr lang="en-US"/>
                      <a:t>3,3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0C49-4426-8A17-7AD6DEB84A73}"/>
                </c:ext>
              </c:extLst>
            </c:dLbl>
            <c:spPr>
              <a:noFill/>
              <a:ln>
                <a:noFill/>
              </a:ln>
              <a:effectLst/>
            </c:spPr>
            <c:txPr>
              <a:bodyPr rot="0" vert="horz"/>
              <a:lstStyle/>
              <a:p>
                <a:pPr>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('Finanzierungsanteil des Staates'!$E$5,'Finanzierungsanteil des Staates'!$J$5,'Finanzierungsanteil des Staates'!$O$5,'Finanzierungsanteil des Staates'!$T$5,'Finanzierungsanteil des Staates'!$Y$5,'Finanzierungsanteil des Staates'!$AD$5:$AE$5)</c:f>
              <c:strCache>
                <c:ptCount val="7"/>
                <c:pt idx="0">
                  <c:v>1995</c:v>
                </c:pt>
                <c:pt idx="1">
                  <c:v>2000</c:v>
                </c:pt>
                <c:pt idx="2">
                  <c:v>2005</c:v>
                </c:pt>
                <c:pt idx="3">
                  <c:v>2010</c:v>
                </c:pt>
                <c:pt idx="4">
                  <c:v>2015</c:v>
                </c:pt>
                <c:pt idx="5">
                  <c:v>2020</c:v>
                </c:pt>
                <c:pt idx="6">
                  <c:v>2021</c:v>
                </c:pt>
              </c:strCache>
              <c:extLst/>
            </c:strRef>
          </c:cat>
          <c:val>
            <c:numRef>
              <c:f>('Finanzierungsanteil des Staates'!$E$6,'Finanzierungsanteil des Staates'!$J$6,'Finanzierungsanteil des Staates'!$O$6,'Finanzierungsanteil des Staates'!$T$6,'Finanzierungsanteil des Staates'!$Y$6,'Finanzierungsanteil des Staates'!$AD$6:$AE$6)</c:f>
              <c:numCache>
                <c:formatCode>0.0%</c:formatCode>
                <c:ptCount val="7"/>
                <c:pt idx="0">
                  <c:v>0.10224857366595816</c:v>
                </c:pt>
                <c:pt idx="1">
                  <c:v>6.8764044943820227E-2</c:v>
                </c:pt>
                <c:pt idx="2">
                  <c:v>4.4578406768259554E-2</c:v>
                </c:pt>
                <c:pt idx="3">
                  <c:v>4.4663214643397474E-2</c:v>
                </c:pt>
                <c:pt idx="4">
                  <c:v>3.3239270245439032E-2</c:v>
                </c:pt>
                <c:pt idx="5">
                  <c:v>3.1929271314337197E-2</c:v>
                </c:pt>
                <c:pt idx="6">
                  <c:v>3.520280883304075E-2</c:v>
                </c:pt>
              </c:numCache>
              <c:extLst/>
            </c:numRef>
          </c:val>
          <c:extLst>
            <c:ext xmlns:c16="http://schemas.microsoft.com/office/drawing/2014/chart" uri="{C3380CC4-5D6E-409C-BE32-E72D297353CC}">
              <c16:uniqueId val="{00000005-0C49-4426-8A17-7AD6DEB84A73}"/>
            </c:ext>
          </c:extLst>
        </c:ser>
        <c:dLbls>
          <c:showLegendKey val="0"/>
          <c:showVal val="0"/>
          <c:showCatName val="0"/>
          <c:showSerName val="0"/>
          <c:showPercent val="0"/>
          <c:showBubbleSize val="0"/>
        </c:dLbls>
        <c:gapWidth val="40"/>
        <c:axId val="545019576"/>
        <c:axId val="545016440"/>
      </c:barChart>
      <c:catAx>
        <c:axId val="545019576"/>
        <c:scaling>
          <c:orientation val="minMax"/>
        </c:scaling>
        <c:delete val="0"/>
        <c:axPos val="b"/>
        <c:numFmt formatCode="General" sourceLinked="1"/>
        <c:majorTickMark val="none"/>
        <c:minorTickMark val="none"/>
        <c:tickLblPos val="nextTo"/>
        <c:spPr>
          <a:ln>
            <a:solidFill>
              <a:srgbClr val="C0C0C0"/>
            </a:solidFill>
          </a:ln>
        </c:spPr>
        <c:crossAx val="545016440"/>
        <c:crosses val="autoZero"/>
        <c:auto val="1"/>
        <c:lblAlgn val="ctr"/>
        <c:lblOffset val="100"/>
        <c:noMultiLvlLbl val="0"/>
      </c:catAx>
      <c:valAx>
        <c:axId val="545016440"/>
        <c:scaling>
          <c:orientation val="minMax"/>
        </c:scaling>
        <c:delete val="1"/>
        <c:axPos val="l"/>
        <c:numFmt formatCode="0.0%" sourceLinked="1"/>
        <c:majorTickMark val="out"/>
        <c:minorTickMark val="none"/>
        <c:tickLblPos val="nextTo"/>
        <c:crossAx val="545019576"/>
        <c:crosses val="autoZero"/>
        <c:crossBetween val="between"/>
      </c:valAx>
      <c:spPr>
        <a:solidFill>
          <a:srgbClr val="EAEAEA"/>
        </a:solidFill>
        <a:ln w="25400">
          <a:noFill/>
        </a:ln>
      </c:spPr>
    </c:plotArea>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46978135721843"/>
          <c:y val="4.1241014271419539E-2"/>
          <c:w val="0.84903536031677729"/>
          <c:h val="0.75884257557435653"/>
        </c:manualLayout>
      </c:layout>
      <c:lineChart>
        <c:grouping val="standard"/>
        <c:varyColors val="0"/>
        <c:ser>
          <c:idx val="0"/>
          <c:order val="0"/>
          <c:tx>
            <c:strRef>
              <c:f>'StaGus - Auswertung'!$B$7</c:f>
              <c:strCache>
                <c:ptCount val="1"/>
                <c:pt idx="0">
                  <c:v> Wirtschaft (linke Achse)</c:v>
                </c:pt>
              </c:strCache>
            </c:strRef>
          </c:tx>
          <c:spPr>
            <a:ln w="63500" cap="rnd">
              <a:solidFill>
                <a:schemeClr val="accent1"/>
              </a:solidFill>
              <a:round/>
            </a:ln>
            <a:effectLst/>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Auswertung'!$J$7:$AE$7</c:f>
              <c:numCache>
                <c:formatCode>#,##0</c:formatCode>
                <c:ptCount val="22"/>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numCache>
            </c:numRef>
          </c:val>
          <c:smooth val="0"/>
          <c:extLst>
            <c:ext xmlns:c16="http://schemas.microsoft.com/office/drawing/2014/chart" uri="{C3380CC4-5D6E-409C-BE32-E72D297353CC}">
              <c16:uniqueId val="{00000000-14A1-43A9-9ABE-6E62D9770B2E}"/>
            </c:ext>
          </c:extLst>
        </c:ser>
        <c:dLbls>
          <c:showLegendKey val="0"/>
          <c:showVal val="0"/>
          <c:showCatName val="0"/>
          <c:showSerName val="0"/>
          <c:showPercent val="0"/>
          <c:showBubbleSize val="0"/>
        </c:dLbls>
        <c:marker val="1"/>
        <c:smooth val="0"/>
        <c:axId val="933913624"/>
        <c:axId val="1"/>
      </c:lineChart>
      <c:lineChart>
        <c:grouping val="standard"/>
        <c:varyColors val="0"/>
        <c:ser>
          <c:idx val="1"/>
          <c:order val="1"/>
          <c:tx>
            <c:strRef>
              <c:f>'StaGus - Auswertung'!$B$8</c:f>
              <c:strCache>
                <c:ptCount val="1"/>
                <c:pt idx="0">
                  <c:v> Staat (rechte Achse)</c:v>
                </c:pt>
              </c:strCache>
            </c:strRef>
          </c:tx>
          <c:spPr>
            <a:ln w="63500" cap="rnd">
              <a:solidFill>
                <a:schemeClr val="accent2"/>
              </a:solidFill>
              <a:round/>
            </a:ln>
            <a:effectLst/>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Auswertung'!$J$8:$AE$8</c:f>
              <c:numCache>
                <c:formatCode>#,##0</c:formatCode>
                <c:ptCount val="22"/>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numCache>
            </c:numRef>
          </c:val>
          <c:smooth val="0"/>
          <c:extLst>
            <c:ext xmlns:c16="http://schemas.microsoft.com/office/drawing/2014/chart" uri="{C3380CC4-5D6E-409C-BE32-E72D297353CC}">
              <c16:uniqueId val="{00000001-14A1-43A9-9ABE-6E62D9770B2E}"/>
            </c:ext>
          </c:extLst>
        </c:ser>
        <c:dLbls>
          <c:showLegendKey val="0"/>
          <c:showVal val="0"/>
          <c:showCatName val="0"/>
          <c:showSerName val="0"/>
          <c:showPercent val="0"/>
          <c:showBubbleSize val="0"/>
        </c:dLbls>
        <c:marker val="1"/>
        <c:smooth val="0"/>
        <c:axId val="3"/>
        <c:axId val="4"/>
      </c:lineChart>
      <c:catAx>
        <c:axId val="933913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33913624"/>
        <c:crosses val="autoZero"/>
        <c:crossBetween val="between"/>
      </c:valAx>
      <c:catAx>
        <c:axId val="3"/>
        <c:scaling>
          <c:orientation val="minMax"/>
        </c:scaling>
        <c:delete val="1"/>
        <c:axPos val="b"/>
        <c:numFmt formatCode="General" sourceLinked="1"/>
        <c:majorTickMark val="out"/>
        <c:minorTickMark val="none"/>
        <c:tickLblPos val="nextTo"/>
        <c:crossAx val="4"/>
        <c:crosses val="autoZero"/>
        <c:auto val="1"/>
        <c:lblAlgn val="ctr"/>
        <c:lblOffset val="100"/>
        <c:noMultiLvlLbl val="0"/>
      </c:catAx>
      <c:valAx>
        <c:axId val="4"/>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accent2"/>
                </a:solidFill>
                <a:latin typeface="Source Sans Pro" panose="020B0503030403020204" pitchFamily="34" charset="0"/>
                <a:ea typeface="+mn-ea"/>
                <a:cs typeface="+mn-cs"/>
              </a:defRPr>
            </a:pPr>
            <a:endParaRPr lang="de-DE"/>
          </a:p>
        </c:txPr>
        <c:crossAx val="3"/>
        <c:crosses val="max"/>
        <c:crossBetween val="between"/>
      </c:valAx>
      <c:spPr>
        <a:noFill/>
        <a:ln w="25400">
          <a:noFill/>
        </a:ln>
      </c:spPr>
    </c:plotArea>
    <c:legend>
      <c:legendPos val="r"/>
      <c:layout>
        <c:manualLayout>
          <c:xMode val="edge"/>
          <c:yMode val="edge"/>
          <c:x val="6.6071428571428573E-2"/>
          <c:y val="0.92369659045673014"/>
          <c:w val="0.81607142857142856"/>
          <c:h val="5.6225009853887925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3DDD-477C-9367-0DF26839ABAF}"/>
              </c:ext>
            </c:extLst>
          </c:dPt>
          <c:dPt>
            <c:idx val="6"/>
            <c:invertIfNegative val="0"/>
            <c:bubble3D val="0"/>
            <c:spPr>
              <a:solidFill>
                <a:schemeClr val="bg2"/>
              </a:solidFill>
              <a:ln>
                <a:noFill/>
              </a:ln>
              <a:effectLst/>
            </c:spPr>
            <c:extLst>
              <c:ext xmlns:c16="http://schemas.microsoft.com/office/drawing/2014/chart" uri="{C3380CC4-5D6E-409C-BE32-E72D297353CC}">
                <c16:uniqueId val="{00000003-3DDD-477C-9367-0DF26839ABAF}"/>
              </c:ext>
            </c:extLst>
          </c:dPt>
          <c:dPt>
            <c:idx val="12"/>
            <c:invertIfNegative val="0"/>
            <c:bubble3D val="0"/>
            <c:spPr>
              <a:solidFill>
                <a:schemeClr val="accent2"/>
              </a:solidFill>
              <a:ln>
                <a:noFill/>
              </a:ln>
              <a:effectLst/>
            </c:spPr>
            <c:extLst>
              <c:ext xmlns:c16="http://schemas.microsoft.com/office/drawing/2014/chart" uri="{C3380CC4-5D6E-409C-BE32-E72D297353CC}">
                <c16:uniqueId val="{00000005-3DDD-477C-9367-0DF26839ABAF}"/>
              </c:ext>
            </c:extLst>
          </c:dPt>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(Tabelle3!$G$5,Tabelle3!$K$5:$L$5,Tabelle3!$P$5,Tabelle3!$S$5,Tabelle3!$W$5:$X$5,Tabelle3!$AE$5:$AG$5,Tabelle3!$AI$5:$AK$5,Tabelle3!$AN$5,Tabelle3!$AT$5)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(Tabelle3!$G$6,Tabelle3!$K$6:$L$6,Tabelle3!$P$6,Tabelle3!$S$6,Tabelle3!$W$6:$X$6,Tabelle3!$AE$6:$AG$6,Tabelle3!$AI$6:$AK$6,Tabelle3!$AN$6,Tabelle3!$AT$6)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6-3DDD-477C-9367-0DF26839ABAF}"/>
            </c:ext>
          </c:extLst>
        </c:ser>
        <c:dLbls>
          <c:dLblPos val="outEnd"/>
          <c:showLegendKey val="0"/>
          <c:showVal val="1"/>
          <c:showCatName val="0"/>
          <c:showSerName val="0"/>
          <c:showPercent val="0"/>
          <c:showBubbleSize val="0"/>
        </c:dLbls>
        <c:gapWidth val="100"/>
        <c:axId val="777155152"/>
        <c:axId val="777154824"/>
      </c:barChart>
      <c:catAx>
        <c:axId val="77715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777154824"/>
        <c:crosses val="autoZero"/>
        <c:auto val="1"/>
        <c:lblAlgn val="ctr"/>
        <c:lblOffset val="100"/>
        <c:noMultiLvlLbl val="0"/>
      </c:catAx>
      <c:valAx>
        <c:axId val="777154824"/>
        <c:scaling>
          <c:orientation val="minMax"/>
        </c:scaling>
        <c:delete val="1"/>
        <c:axPos val="l"/>
        <c:numFmt formatCode="0.0" sourceLinked="1"/>
        <c:majorTickMark val="none"/>
        <c:minorTickMark val="none"/>
        <c:tickLblPos val="nextTo"/>
        <c:crossAx val="777155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0610972222222223E-2"/>
          <c:y val="0"/>
          <c:w val="0.98748979538092851"/>
          <c:h val="0.83166626984126979"/>
        </c:manualLayout>
      </c:layout>
      <c:barChart>
        <c:barDir val="col"/>
        <c:grouping val="stacked"/>
        <c:varyColors val="0"/>
        <c:ser>
          <c:idx val="0"/>
          <c:order val="0"/>
          <c:tx>
            <c:strRef>
              <c:f>'Bildungsausgaben am BIP'!$A$62</c:f>
              <c:strCache>
                <c:ptCount val="1"/>
              </c:strCache>
            </c:strRef>
          </c:tx>
          <c:spPr>
            <a:solidFill>
              <a:schemeClr val="accent3"/>
            </a:solidFill>
            <a:ln w="16687">
              <a:noFill/>
              <a:prstDash val="solid"/>
            </a:ln>
          </c:spPr>
          <c:invertIfNegative val="0"/>
          <c:dPt>
            <c:idx val="0"/>
            <c:invertIfNegative val="0"/>
            <c:bubble3D val="0"/>
            <c:extLst>
              <c:ext xmlns:c16="http://schemas.microsoft.com/office/drawing/2014/chart" uri="{C3380CC4-5D6E-409C-BE32-E72D297353CC}">
                <c16:uniqueId val="{00000000-12C5-4BBD-BA2C-4F3060113D3B}"/>
              </c:ext>
            </c:extLst>
          </c:dPt>
          <c:dPt>
            <c:idx val="1"/>
            <c:invertIfNegative val="0"/>
            <c:bubble3D val="0"/>
            <c:spPr>
              <a:solidFill>
                <a:schemeClr val="accent5"/>
              </a:solidFill>
              <a:ln w="16687">
                <a:noFill/>
                <a:prstDash val="solid"/>
              </a:ln>
            </c:spPr>
            <c:extLst>
              <c:ext xmlns:c16="http://schemas.microsoft.com/office/drawing/2014/chart" uri="{C3380CC4-5D6E-409C-BE32-E72D297353CC}">
                <c16:uniqueId val="{00000002-12C5-4BBD-BA2C-4F3060113D3B}"/>
              </c:ext>
            </c:extLst>
          </c:dPt>
          <c:dLbls>
            <c:dLbl>
              <c:idx val="4"/>
              <c:layout>
                <c:manualLayout>
                  <c:x val="8.1460958648998027E-4"/>
                  <c:y val="-2.4050601292938727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2C5-4BBD-BA2C-4F3060113D3B}"/>
                </c:ext>
              </c:extLst>
            </c:dLbl>
            <c:numFmt formatCode="0.0" sourceLinked="0"/>
            <c:spPr>
              <a:noFill/>
              <a:ln w="33374">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BIP'!$D$62:$K$62</c:f>
              <c:numCache>
                <c:formatCode>General</c:formatCode>
                <c:ptCount val="7"/>
                <c:pt idx="0">
                  <c:v>4.0999999999999996</c:v>
                </c:pt>
                <c:pt idx="1">
                  <c:v>4.5999999999999996</c:v>
                </c:pt>
                <c:pt idx="2">
                  <c:v>5.0999999999999996</c:v>
                </c:pt>
                <c:pt idx="3">
                  <c:v>5.0999999999999996</c:v>
                </c:pt>
                <c:pt idx="4">
                  <c:v>5.5</c:v>
                </c:pt>
                <c:pt idx="5">
                  <c:v>6.1</c:v>
                </c:pt>
                <c:pt idx="6">
                  <c:v>6.3</c:v>
                </c:pt>
              </c:numCache>
            </c:numRef>
          </c:val>
          <c:extLst>
            <c:ext xmlns:c16="http://schemas.microsoft.com/office/drawing/2014/chart" uri="{C3380CC4-5D6E-409C-BE32-E72D297353CC}">
              <c16:uniqueId val="{00000004-12C5-4BBD-BA2C-4F3060113D3B}"/>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ln w="4172">
            <a:solidFill>
              <a:sysClr val="windowText" lastClr="000000"/>
            </a:solidFill>
            <a:prstDash val="solid"/>
          </a:ln>
        </c:spPr>
        <c:txPr>
          <a:bodyPr rot="0" vert="horz"/>
          <a:lstStyle/>
          <a:p>
            <a:pPr>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c:spPr>
    </c:plotArea>
    <c:plotVisOnly val="1"/>
    <c:dispBlanksAs val="gap"/>
    <c:showDLblsOverMax val="0"/>
  </c:chart>
  <c:spPr>
    <a:solidFill>
      <a:srgbClr val="EFEDEE"/>
    </a:solidFill>
    <a:ln w="25400">
      <a:noFill/>
    </a:ln>
  </c:spPr>
  <c:txPr>
    <a:bodyPr/>
    <a:lstStyle/>
    <a:p>
      <a:pPr>
        <a:defRPr sz="1600" b="1" i="0" u="none" strike="noStrike" baseline="0">
          <a:solidFill>
            <a:schemeClr val="tx1"/>
          </a:solidFill>
          <a:latin typeface="Source Sans Pro" panose="020B0503030403020204" pitchFamily="34" charset="0"/>
          <a:ea typeface="Arial"/>
          <a:cs typeface="Sabon Next LT" panose="020B0502040204020203" pitchFamily="2" charset="0"/>
        </a:defRPr>
      </a:pPr>
      <a:endParaRPr lang="de-DE"/>
    </a:p>
  </c:txPr>
  <c:externalData r:id="rId1">
    <c:autoUpdate val="0"/>
  </c:externalData>
  <c:userShapes r:id="rId2"/>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rgbClr val="004A94"/>
            </a:solidFill>
            <a:ln>
              <a:noFill/>
            </a:ln>
            <a:effectLst/>
          </c:spPr>
          <c:invertIfNegative val="0"/>
          <c:dPt>
            <c:idx val="0"/>
            <c:invertIfNegative val="0"/>
            <c:bubble3D val="0"/>
            <c:spPr>
              <a:solidFill>
                <a:srgbClr val="004A94"/>
              </a:solidFill>
              <a:ln>
                <a:noFill/>
              </a:ln>
              <a:effectLst/>
            </c:spPr>
            <c:extLst>
              <c:ext xmlns:c16="http://schemas.microsoft.com/office/drawing/2014/chart" uri="{C3380CC4-5D6E-409C-BE32-E72D297353CC}">
                <c16:uniqueId val="{00000001-A268-44B3-B327-520F42146261}"/>
              </c:ext>
            </c:extLst>
          </c:dPt>
          <c:dPt>
            <c:idx val="1"/>
            <c:invertIfNegative val="0"/>
            <c:bubble3D val="0"/>
            <c:spPr>
              <a:solidFill>
                <a:srgbClr val="004A94"/>
              </a:solidFill>
              <a:ln>
                <a:noFill/>
              </a:ln>
              <a:effectLst/>
            </c:spPr>
            <c:extLst>
              <c:ext xmlns:c16="http://schemas.microsoft.com/office/drawing/2014/chart" uri="{C3380CC4-5D6E-409C-BE32-E72D297353CC}">
                <c16:uniqueId val="{00000003-A268-44B3-B327-520F42146261}"/>
              </c:ext>
            </c:extLst>
          </c:dPt>
          <c:dPt>
            <c:idx val="2"/>
            <c:invertIfNegative val="0"/>
            <c:bubble3D val="0"/>
            <c:spPr>
              <a:solidFill>
                <a:srgbClr val="004A94"/>
              </a:solidFill>
              <a:ln>
                <a:noFill/>
              </a:ln>
              <a:effectLst/>
            </c:spPr>
            <c:extLst>
              <c:ext xmlns:c16="http://schemas.microsoft.com/office/drawing/2014/chart" uri="{C3380CC4-5D6E-409C-BE32-E72D297353CC}">
                <c16:uniqueId val="{00000005-A268-44B3-B327-520F42146261}"/>
              </c:ext>
            </c:extLst>
          </c:dPt>
          <c:dPt>
            <c:idx val="3"/>
            <c:invertIfNegative val="0"/>
            <c:bubble3D val="0"/>
            <c:spPr>
              <a:solidFill>
                <a:srgbClr val="004A94"/>
              </a:solidFill>
              <a:ln>
                <a:noFill/>
              </a:ln>
              <a:effectLst/>
            </c:spPr>
            <c:extLst>
              <c:ext xmlns:c16="http://schemas.microsoft.com/office/drawing/2014/chart" uri="{C3380CC4-5D6E-409C-BE32-E72D297353CC}">
                <c16:uniqueId val="{00000007-A268-44B3-B327-520F42146261}"/>
              </c:ext>
            </c:extLst>
          </c:dPt>
          <c:dPt>
            <c:idx val="4"/>
            <c:invertIfNegative val="0"/>
            <c:bubble3D val="0"/>
            <c:spPr>
              <a:solidFill>
                <a:srgbClr val="004A94"/>
              </a:solidFill>
              <a:ln>
                <a:noFill/>
              </a:ln>
              <a:effectLst/>
            </c:spPr>
            <c:extLst>
              <c:ext xmlns:c16="http://schemas.microsoft.com/office/drawing/2014/chart" uri="{C3380CC4-5D6E-409C-BE32-E72D297353CC}">
                <c16:uniqueId val="{00000009-A268-44B3-B327-520F42146261}"/>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A268-44B3-B327-520F42146261}"/>
              </c:ext>
            </c:extLst>
          </c:dPt>
          <c:dPt>
            <c:idx val="6"/>
            <c:invertIfNegative val="0"/>
            <c:bubble3D val="0"/>
            <c:spPr>
              <a:solidFill>
                <a:srgbClr val="166E79"/>
              </a:solidFill>
              <a:ln>
                <a:noFill/>
              </a:ln>
              <a:effectLst/>
            </c:spPr>
            <c:extLst>
              <c:ext xmlns:c16="http://schemas.microsoft.com/office/drawing/2014/chart" uri="{C3380CC4-5D6E-409C-BE32-E72D297353CC}">
                <c16:uniqueId val="{0000000D-A268-44B3-B327-520F42146261}"/>
              </c:ext>
            </c:extLst>
          </c:dPt>
          <c:dPt>
            <c:idx val="7"/>
            <c:invertIfNegative val="0"/>
            <c:bubble3D val="0"/>
            <c:spPr>
              <a:solidFill>
                <a:srgbClr val="166E79"/>
              </a:solidFill>
              <a:ln>
                <a:noFill/>
              </a:ln>
              <a:effectLst/>
            </c:spPr>
            <c:extLst>
              <c:ext xmlns:c16="http://schemas.microsoft.com/office/drawing/2014/chart" uri="{C3380CC4-5D6E-409C-BE32-E72D297353CC}">
                <c16:uniqueId val="{0000000F-A268-44B3-B327-520F42146261}"/>
              </c:ext>
            </c:extLst>
          </c:dPt>
          <c:dPt>
            <c:idx val="8"/>
            <c:invertIfNegative val="0"/>
            <c:bubble3D val="0"/>
            <c:spPr>
              <a:solidFill>
                <a:srgbClr val="166E79"/>
              </a:solidFill>
              <a:ln>
                <a:noFill/>
              </a:ln>
              <a:effectLst/>
            </c:spPr>
            <c:extLst>
              <c:ext xmlns:c16="http://schemas.microsoft.com/office/drawing/2014/chart" uri="{C3380CC4-5D6E-409C-BE32-E72D297353CC}">
                <c16:uniqueId val="{00000011-A268-44B3-B327-520F42146261}"/>
              </c:ext>
            </c:extLst>
          </c:dPt>
          <c:dPt>
            <c:idx val="9"/>
            <c:invertIfNegative val="0"/>
            <c:bubble3D val="0"/>
            <c:spPr>
              <a:solidFill>
                <a:srgbClr val="166E79"/>
              </a:solidFill>
              <a:ln>
                <a:noFill/>
              </a:ln>
              <a:effectLst/>
            </c:spPr>
            <c:extLst>
              <c:ext xmlns:c16="http://schemas.microsoft.com/office/drawing/2014/chart" uri="{C3380CC4-5D6E-409C-BE32-E72D297353CC}">
                <c16:uniqueId val="{00000013-A268-44B3-B327-520F42146261}"/>
              </c:ext>
            </c:extLst>
          </c:dPt>
          <c:dPt>
            <c:idx val="10"/>
            <c:invertIfNegative val="0"/>
            <c:bubble3D val="0"/>
            <c:spPr>
              <a:solidFill>
                <a:schemeClr val="accent4"/>
              </a:solidFill>
              <a:ln>
                <a:noFill/>
              </a:ln>
              <a:effectLst/>
            </c:spPr>
            <c:extLst>
              <c:ext xmlns:c16="http://schemas.microsoft.com/office/drawing/2014/chart" uri="{C3380CC4-5D6E-409C-BE32-E72D297353CC}">
                <c16:uniqueId val="{00000015-A268-44B3-B327-520F42146261}"/>
              </c:ext>
            </c:extLst>
          </c:dPt>
          <c:dPt>
            <c:idx val="11"/>
            <c:invertIfNegative val="0"/>
            <c:bubble3D val="0"/>
            <c:spPr>
              <a:solidFill>
                <a:srgbClr val="BE9528"/>
              </a:solidFill>
              <a:ln>
                <a:noFill/>
              </a:ln>
              <a:effectLst/>
            </c:spPr>
            <c:extLst>
              <c:ext xmlns:c16="http://schemas.microsoft.com/office/drawing/2014/chart" uri="{C3380CC4-5D6E-409C-BE32-E72D297353CC}">
                <c16:uniqueId val="{00000017-A268-44B3-B327-520F42146261}"/>
              </c:ext>
            </c:extLst>
          </c:dPt>
          <c:dPt>
            <c:idx val="12"/>
            <c:invertIfNegative val="0"/>
            <c:bubble3D val="0"/>
            <c:spPr>
              <a:solidFill>
                <a:srgbClr val="BE9528"/>
              </a:solidFill>
              <a:ln>
                <a:noFill/>
              </a:ln>
              <a:effectLst/>
            </c:spPr>
            <c:extLst>
              <c:ext xmlns:c16="http://schemas.microsoft.com/office/drawing/2014/chart" uri="{C3380CC4-5D6E-409C-BE32-E72D297353CC}">
                <c16:uniqueId val="{00000019-A268-44B3-B327-520F42146261}"/>
              </c:ext>
            </c:extLst>
          </c:dPt>
          <c:dPt>
            <c:idx val="13"/>
            <c:invertIfNegative val="0"/>
            <c:bubble3D val="0"/>
            <c:spPr>
              <a:solidFill>
                <a:srgbClr val="BE9528"/>
              </a:solidFill>
              <a:ln>
                <a:noFill/>
              </a:ln>
              <a:effectLst/>
            </c:spPr>
            <c:extLst>
              <c:ext xmlns:c16="http://schemas.microsoft.com/office/drawing/2014/chart" uri="{C3380CC4-5D6E-409C-BE32-E72D297353CC}">
                <c16:uniqueId val="{0000001B-A268-44B3-B327-520F42146261}"/>
              </c:ext>
            </c:extLst>
          </c:dPt>
          <c:dPt>
            <c:idx val="14"/>
            <c:invertIfNegative val="0"/>
            <c:bubble3D val="0"/>
            <c:spPr>
              <a:solidFill>
                <a:srgbClr val="BE9528"/>
              </a:solidFill>
              <a:ln>
                <a:noFill/>
              </a:ln>
              <a:effectLst/>
            </c:spPr>
            <c:extLst>
              <c:ext xmlns:c16="http://schemas.microsoft.com/office/drawing/2014/chart" uri="{C3380CC4-5D6E-409C-BE32-E72D297353CC}">
                <c16:uniqueId val="{0000001D-A268-44B3-B327-520F42146261}"/>
              </c:ext>
            </c:extLst>
          </c:dPt>
          <c:dPt>
            <c:idx val="15"/>
            <c:invertIfNegative val="0"/>
            <c:bubble3D val="0"/>
            <c:spPr>
              <a:solidFill>
                <a:schemeClr val="accent3"/>
              </a:solidFill>
              <a:ln>
                <a:noFill/>
              </a:ln>
              <a:effectLst/>
            </c:spPr>
            <c:extLst>
              <c:ext xmlns:c16="http://schemas.microsoft.com/office/drawing/2014/chart" uri="{C3380CC4-5D6E-409C-BE32-E72D297353CC}">
                <c16:uniqueId val="{0000001F-A268-44B3-B327-520F42146261}"/>
              </c:ext>
            </c:extLst>
          </c:dPt>
          <c:dPt>
            <c:idx val="16"/>
            <c:invertIfNegative val="0"/>
            <c:bubble3D val="0"/>
            <c:spPr>
              <a:solidFill>
                <a:schemeClr val="accent3"/>
              </a:solidFill>
              <a:ln>
                <a:noFill/>
              </a:ln>
              <a:effectLst/>
            </c:spPr>
            <c:extLst>
              <c:ext xmlns:c16="http://schemas.microsoft.com/office/drawing/2014/chart" uri="{C3380CC4-5D6E-409C-BE32-E72D297353CC}">
                <c16:uniqueId val="{00000021-A268-44B3-B327-520F42146261}"/>
              </c:ext>
            </c:extLst>
          </c:dPt>
          <c:dPt>
            <c:idx val="17"/>
            <c:invertIfNegative val="0"/>
            <c:bubble3D val="0"/>
            <c:spPr>
              <a:solidFill>
                <a:schemeClr val="accent3"/>
              </a:solidFill>
              <a:ln>
                <a:noFill/>
              </a:ln>
              <a:effectLst/>
            </c:spPr>
            <c:extLst>
              <c:ext xmlns:c16="http://schemas.microsoft.com/office/drawing/2014/chart" uri="{C3380CC4-5D6E-409C-BE32-E72D297353CC}">
                <c16:uniqueId val="{00000023-A268-44B3-B327-520F42146261}"/>
              </c:ext>
            </c:extLst>
          </c:dPt>
          <c:dPt>
            <c:idx val="18"/>
            <c:invertIfNegative val="0"/>
            <c:bubble3D val="0"/>
            <c:spPr>
              <a:solidFill>
                <a:schemeClr val="accent3"/>
              </a:solidFill>
              <a:ln>
                <a:noFill/>
              </a:ln>
              <a:effectLst/>
            </c:spPr>
            <c:extLst>
              <c:ext xmlns:c16="http://schemas.microsoft.com/office/drawing/2014/chart" uri="{C3380CC4-5D6E-409C-BE32-E72D297353CC}">
                <c16:uniqueId val="{00000025-A268-44B3-B327-520F42146261}"/>
              </c:ext>
            </c:extLst>
          </c:dPt>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Bildungsausgaben_BIP'!$B$7:$C$41</c:f>
              <c:multiLvlStrCache>
                <c:ptCount val="17"/>
                <c:lvl>
                  <c:pt idx="0">
                    <c:v>Norway</c:v>
                  </c:pt>
                  <c:pt idx="1">
                    <c:v>Israel</c:v>
                  </c:pt>
                  <c:pt idx="2">
                    <c:v>United Kingdom</c:v>
                  </c:pt>
                  <c:pt idx="3">
                    <c:v>Australia</c:v>
                  </c:pt>
                  <c:pt idx="4">
                    <c:v>United States</c:v>
                  </c:pt>
                  <c:pt idx="5">
                    <c:v>Belgium</c:v>
                  </c:pt>
                  <c:pt idx="6">
                    <c:v>France</c:v>
                  </c:pt>
                  <c:pt idx="7">
                    <c:v>Netherlands</c:v>
                  </c:pt>
                  <c:pt idx="8">
                    <c:v>Korea</c:v>
                  </c:pt>
                  <c:pt idx="9">
                    <c:v>Spain</c:v>
                  </c:pt>
                  <c:pt idx="10">
                    <c:v>Austria</c:v>
                  </c:pt>
                  <c:pt idx="11">
                    <c:v>Poland</c:v>
                  </c:pt>
                  <c:pt idx="12">
                    <c:v>Germany</c:v>
                  </c:pt>
                  <c:pt idx="13">
                    <c:v>Czech Republic</c:v>
                  </c:pt>
                  <c:pt idx="14">
                    <c:v>Italy</c:v>
                  </c:pt>
                  <c:pt idx="15">
                    <c:v>Japan</c:v>
                  </c:pt>
                  <c:pt idx="16">
                    <c:v>Hungary</c:v>
                  </c:pt>
                </c:lvl>
                <c:lvl>
                  <c:pt idx="0">
                    <c:v>1</c:v>
                  </c:pt>
                  <c:pt idx="1">
                    <c:v>4</c:v>
                  </c:pt>
                  <c:pt idx="2">
                    <c:v>6</c:v>
                  </c:pt>
                  <c:pt idx="3">
                    <c:v>7</c:v>
                  </c:pt>
                  <c:pt idx="4">
                    <c:v>8</c:v>
                  </c:pt>
                  <c:pt idx="5">
                    <c:v>9</c:v>
                  </c:pt>
                  <c:pt idx="6">
                    <c:v>13</c:v>
                  </c:pt>
                  <c:pt idx="7">
                    <c:v>16</c:v>
                  </c:pt>
                  <c:pt idx="8">
                    <c:v>18</c:v>
                  </c:pt>
                  <c:pt idx="9">
                    <c:v>19</c:v>
                  </c:pt>
                  <c:pt idx="10">
                    <c:v>20</c:v>
                  </c:pt>
                  <c:pt idx="11">
                    <c:v>23</c:v>
                  </c:pt>
                  <c:pt idx="12">
                    <c:v>25</c:v>
                  </c:pt>
                  <c:pt idx="13">
                    <c:v>26</c:v>
                  </c:pt>
                  <c:pt idx="14">
                    <c:v>30</c:v>
                  </c:pt>
                  <c:pt idx="15">
                    <c:v>31</c:v>
                  </c:pt>
                  <c:pt idx="16">
                    <c:v>34</c:v>
                  </c:pt>
                </c:lvl>
              </c:multiLvlStrCache>
            </c:multiLvlStrRef>
          </c:cat>
          <c:val>
            <c:numRef>
              <c:f>'Ranking Bildungsausgaben_BIP'!$D$7:$D$41</c:f>
              <c:numCache>
                <c:formatCode>0.0</c:formatCode>
                <c:ptCount val="17"/>
                <c:pt idx="0">
                  <c:v>6.7789080000000004</c:v>
                </c:pt>
                <c:pt idx="1">
                  <c:v>6.4153469999999997</c:v>
                </c:pt>
                <c:pt idx="2">
                  <c:v>6.3113260000000002</c:v>
                </c:pt>
                <c:pt idx="3">
                  <c:v>6.2250519999999998</c:v>
                </c:pt>
                <c:pt idx="4">
                  <c:v>6.0909219999999999</c:v>
                </c:pt>
                <c:pt idx="5">
                  <c:v>6.0481319999999998</c:v>
                </c:pt>
                <c:pt idx="6">
                  <c:v>5.471616</c:v>
                </c:pt>
                <c:pt idx="7">
                  <c:v>5.3626610000000001</c:v>
                </c:pt>
                <c:pt idx="8">
                  <c:v>5.0711449999999996</c:v>
                </c:pt>
                <c:pt idx="9">
                  <c:v>4.9691770000000002</c:v>
                </c:pt>
                <c:pt idx="10">
                  <c:v>4.9085890000000001</c:v>
                </c:pt>
                <c:pt idx="11">
                  <c:v>4.6395280000000003</c:v>
                </c:pt>
                <c:pt idx="12">
                  <c:v>4.6002890000000001</c:v>
                </c:pt>
                <c:pt idx="13">
                  <c:v>4.4868459999999999</c:v>
                </c:pt>
                <c:pt idx="14">
                  <c:v>4.1856299999999997</c:v>
                </c:pt>
                <c:pt idx="15">
                  <c:v>4.058738</c:v>
                </c:pt>
                <c:pt idx="16">
                  <c:v>3.663662</c:v>
                </c:pt>
              </c:numCache>
            </c:numRef>
          </c:val>
          <c:extLst>
            <c:ext xmlns:c16="http://schemas.microsoft.com/office/drawing/2014/chart" uri="{C3380CC4-5D6E-409C-BE32-E72D297353CC}">
              <c16:uniqueId val="{00000026-A268-44B3-B327-520F42146261}"/>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1" i="0" u="none" strike="noStrike" kern="1200" baseline="0">
                <a:solidFill>
                  <a:schemeClr val="tx1"/>
                </a:solidFill>
                <a:latin typeface="+mn-lt"/>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800215622065182E-4"/>
          <c:y val="0"/>
          <c:w val="0.99966199784377929"/>
          <c:h val="0.75375860566574182"/>
        </c:manualLayout>
      </c:layout>
      <c:barChart>
        <c:barDir val="col"/>
        <c:grouping val="clustered"/>
        <c:varyColors val="0"/>
        <c:ser>
          <c:idx val="0"/>
          <c:order val="0"/>
          <c:spPr>
            <a:solidFill>
              <a:srgbClr val="BE9528"/>
            </a:solidFill>
            <a:ln w="10527">
              <a:noFill/>
              <a:prstDash val="solid"/>
            </a:ln>
          </c:spPr>
          <c:invertIfNegative val="0"/>
          <c:dPt>
            <c:idx val="1"/>
            <c:invertIfNegative val="0"/>
            <c:bubble3D val="0"/>
            <c:spPr>
              <a:solidFill>
                <a:schemeClr val="accent1"/>
              </a:solidFill>
              <a:ln w="10527">
                <a:noFill/>
                <a:prstDash val="solid"/>
              </a:ln>
            </c:spPr>
            <c:extLst>
              <c:ext xmlns:c16="http://schemas.microsoft.com/office/drawing/2014/chart" uri="{C3380CC4-5D6E-409C-BE32-E72D297353CC}">
                <c16:uniqueId val="{00000001-4F40-45BC-A0A3-63C9C0AFE979}"/>
              </c:ext>
            </c:extLst>
          </c:dPt>
          <c:dPt>
            <c:idx val="6"/>
            <c:invertIfNegative val="0"/>
            <c:bubble3D val="0"/>
            <c:extLst>
              <c:ext xmlns:c16="http://schemas.microsoft.com/office/drawing/2014/chart" uri="{C3380CC4-5D6E-409C-BE32-E72D297353CC}">
                <c16:uniqueId val="{00000002-4F40-45BC-A0A3-63C9C0AFE979}"/>
              </c:ext>
            </c:extLst>
          </c:dPt>
          <c:dPt>
            <c:idx val="7"/>
            <c:invertIfNegative val="0"/>
            <c:bubble3D val="0"/>
            <c:extLst>
              <c:ext xmlns:c16="http://schemas.microsoft.com/office/drawing/2014/chart" uri="{C3380CC4-5D6E-409C-BE32-E72D297353CC}">
                <c16:uniqueId val="{00000003-4F40-45BC-A0A3-63C9C0AFE979}"/>
              </c:ext>
            </c:extLst>
          </c:dPt>
          <c:dLbls>
            <c:spPr>
              <a:noFill/>
              <a:ln w="21054">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Tertiärabschluss!$A$52:$A$93</c:f>
              <c:strCache>
                <c:ptCount val="14"/>
                <c:pt idx="0">
                  <c:v>Italy</c:v>
                </c:pt>
                <c:pt idx="1">
                  <c:v>Germany</c:v>
                </c:pt>
                <c:pt idx="2">
                  <c:v>Poland</c:v>
                </c:pt>
                <c:pt idx="3">
                  <c:v>Austria</c:v>
                </c:pt>
                <c:pt idx="4">
                  <c:v>OECD </c:v>
                </c:pt>
                <c:pt idx="5">
                  <c:v>Spain</c:v>
                </c:pt>
                <c:pt idx="6">
                  <c:v>France</c:v>
                </c:pt>
                <c:pt idx="7">
                  <c:v>Netherlands</c:v>
                </c:pt>
                <c:pt idx="8">
                  <c:v>Switzerland</c:v>
                </c:pt>
                <c:pt idx="9">
                  <c:v>Belgium</c:v>
                </c:pt>
                <c:pt idx="10">
                  <c:v>USA</c:v>
                </c:pt>
                <c:pt idx="11">
                  <c:v>UK</c:v>
                </c:pt>
                <c:pt idx="12">
                  <c:v>Korea</c:v>
                </c:pt>
                <c:pt idx="13">
                  <c:v>Canada</c:v>
                </c:pt>
              </c:strCache>
            </c:strRef>
          </c:cat>
          <c:val>
            <c:numRef>
              <c:f>Tertiärabschluss!$D$52:$D$93</c:f>
              <c:numCache>
                <c:formatCode>0</c:formatCode>
                <c:ptCount val="14"/>
                <c:pt idx="0">
                  <c:v>20.322078999999999</c:v>
                </c:pt>
                <c:pt idx="1">
                  <c:v>32.515540999999999</c:v>
                </c:pt>
                <c:pt idx="2">
                  <c:v>33.915615000000003</c:v>
                </c:pt>
                <c:pt idx="3">
                  <c:v>35.553291000000002</c:v>
                </c:pt>
                <c:pt idx="4">
                  <c:v>40.439723999999998</c:v>
                </c:pt>
                <c:pt idx="5">
                  <c:v>41.112834999999997</c:v>
                </c:pt>
                <c:pt idx="6">
                  <c:v>41.643211000000001</c:v>
                </c:pt>
                <c:pt idx="7">
                  <c:v>44.659809000000003</c:v>
                </c:pt>
                <c:pt idx="8">
                  <c:v>44.696387999999999</c:v>
                </c:pt>
                <c:pt idx="9">
                  <c:v>45.769351999999998</c:v>
                </c:pt>
                <c:pt idx="10">
                  <c:v>50.017204</c:v>
                </c:pt>
                <c:pt idx="11">
                  <c:v>51.316001999999997</c:v>
                </c:pt>
                <c:pt idx="12">
                  <c:v>52.802269000000003</c:v>
                </c:pt>
                <c:pt idx="13">
                  <c:v>62.743938</c:v>
                </c:pt>
              </c:numCache>
            </c:numRef>
          </c:val>
          <c:extLst>
            <c:ext xmlns:c16="http://schemas.microsoft.com/office/drawing/2014/chart" uri="{C3380CC4-5D6E-409C-BE32-E72D297353CC}">
              <c16:uniqueId val="{00000004-4F40-45BC-A0A3-63C9C0AFE979}"/>
            </c:ext>
          </c:extLst>
        </c:ser>
        <c:dLbls>
          <c:showLegendKey val="0"/>
          <c:showVal val="1"/>
          <c:showCatName val="0"/>
          <c:showSerName val="0"/>
          <c:showPercent val="0"/>
          <c:showBubbleSize val="0"/>
        </c:dLbls>
        <c:gapWidth val="50"/>
        <c:overlap val="-5"/>
        <c:axId val="821220960"/>
        <c:axId val="821220176"/>
      </c:barChart>
      <c:catAx>
        <c:axId val="821220960"/>
        <c:scaling>
          <c:orientation val="minMax"/>
        </c:scaling>
        <c:delete val="0"/>
        <c:axPos val="b"/>
        <c:numFmt formatCode="General" sourceLinked="1"/>
        <c:majorTickMark val="out"/>
        <c:minorTickMark val="none"/>
        <c:tickLblPos val="nextTo"/>
        <c:spPr>
          <a:ln w="2632">
            <a:noFill/>
            <a:prstDash val="solid"/>
          </a:ln>
        </c:spPr>
        <c:txPr>
          <a:bodyPr rot="-5400000" vert="horz"/>
          <a:lstStyle/>
          <a:p>
            <a:pPr>
              <a:defRPr/>
            </a:pPr>
            <a:endParaRPr lang="de-DE"/>
          </a:p>
        </c:txPr>
        <c:crossAx val="821220176"/>
        <c:crosses val="autoZero"/>
        <c:auto val="1"/>
        <c:lblAlgn val="ctr"/>
        <c:lblOffset val="100"/>
        <c:tickLblSkip val="1"/>
        <c:tickMarkSkip val="1"/>
        <c:noMultiLvlLbl val="0"/>
      </c:catAx>
      <c:valAx>
        <c:axId val="821220176"/>
        <c:scaling>
          <c:orientation val="minMax"/>
        </c:scaling>
        <c:delete val="1"/>
        <c:axPos val="l"/>
        <c:numFmt formatCode="0" sourceLinked="1"/>
        <c:majorTickMark val="out"/>
        <c:minorTickMark val="none"/>
        <c:tickLblPos val="none"/>
        <c:crossAx val="821220960"/>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454957766604665"/>
          <c:y val="1.1135721278939025E-3"/>
          <c:w val="0.65840196483615199"/>
          <c:h val="0.95187156150935692"/>
        </c:manualLayout>
      </c:layout>
      <c:barChart>
        <c:barDir val="bar"/>
        <c:grouping val="stacked"/>
        <c:varyColors val="0"/>
        <c:ser>
          <c:idx val="0"/>
          <c:order val="0"/>
          <c:tx>
            <c:strRef>
              <c:f>Fächergruppen!$B$24</c:f>
              <c:strCache>
                <c:ptCount val="1"/>
                <c:pt idx="0">
                  <c:v>Naturwissenschaften, Mathematik</c:v>
                </c:pt>
              </c:strCache>
            </c:strRef>
          </c:tx>
          <c:spPr>
            <a:solidFill>
              <a:srgbClr val="166E79"/>
            </a:solidFill>
            <a:ln>
              <a:noFill/>
            </a:ln>
            <a:effectLst/>
          </c:spPr>
          <c:invertIfNegative val="0"/>
          <c:dPt>
            <c:idx val="14"/>
            <c:invertIfNegative val="0"/>
            <c:bubble3D val="0"/>
            <c:spPr>
              <a:solidFill>
                <a:schemeClr val="accent2"/>
              </a:solidFill>
              <a:ln>
                <a:noFill/>
              </a:ln>
              <a:effectLst/>
            </c:spPr>
            <c:extLst>
              <c:ext xmlns:c16="http://schemas.microsoft.com/office/drawing/2014/chart" uri="{C3380CC4-5D6E-409C-BE32-E72D297353CC}">
                <c16:uniqueId val="{00000001-6C16-4AFF-96AD-19234B99AB50}"/>
              </c:ext>
            </c:extLst>
          </c:dPt>
          <c:dLbls>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Fächergruppen!$A$43:$A$80</c:f>
              <c:strCache>
                <c:ptCount val="15"/>
                <c:pt idx="0">
                  <c:v>Netherlands</c:v>
                </c:pt>
                <c:pt idx="1">
                  <c:v>Belgium</c:v>
                </c:pt>
                <c:pt idx="2">
                  <c:v>Spain</c:v>
                </c:pt>
                <c:pt idx="3">
                  <c:v>Poland</c:v>
                </c:pt>
                <c:pt idx="4">
                  <c:v>USA</c:v>
                </c:pt>
                <c:pt idx="5">
                  <c:v>UK</c:v>
                </c:pt>
                <c:pt idx="6">
                  <c:v>Japan</c:v>
                </c:pt>
                <c:pt idx="7">
                  <c:v>Italy</c:v>
                </c:pt>
                <c:pt idx="8">
                  <c:v>France</c:v>
                </c:pt>
                <c:pt idx="9">
                  <c:v>Denmark</c:v>
                </c:pt>
                <c:pt idx="10">
                  <c:v>Switzerland</c:v>
                </c:pt>
                <c:pt idx="11">
                  <c:v>Sweden</c:v>
                </c:pt>
                <c:pt idx="12">
                  <c:v>Austria</c:v>
                </c:pt>
                <c:pt idx="13">
                  <c:v>Korea</c:v>
                </c:pt>
                <c:pt idx="14">
                  <c:v>Germany</c:v>
                </c:pt>
              </c:strCache>
            </c:strRef>
          </c:cat>
          <c:val>
            <c:numRef>
              <c:f>Fächergruppen!$B$43:$B$80</c:f>
              <c:numCache>
                <c:formatCode>0.0</c:formatCode>
                <c:ptCount val="15"/>
                <c:pt idx="0">
                  <c:v>18.623264829119002</c:v>
                </c:pt>
                <c:pt idx="1">
                  <c:v>18.834034866481002</c:v>
                </c:pt>
                <c:pt idx="2">
                  <c:v>18.848364442046002</c:v>
                </c:pt>
                <c:pt idx="3">
                  <c:v>20.030066449380001</c:v>
                </c:pt>
                <c:pt idx="4">
                  <c:v>21.901177912116999</c:v>
                </c:pt>
                <c:pt idx="5">
                  <c:v>22.597537439539</c:v>
                </c:pt>
                <c:pt idx="6">
                  <c:v>23.152618616767999</c:v>
                </c:pt>
                <c:pt idx="7">
                  <c:v>23.568537238160001</c:v>
                </c:pt>
                <c:pt idx="8">
                  <c:v>24.372091463004999</c:v>
                </c:pt>
                <c:pt idx="9">
                  <c:v>24.485225252128</c:v>
                </c:pt>
                <c:pt idx="10">
                  <c:v>25.577695043574</c:v>
                </c:pt>
                <c:pt idx="11">
                  <c:v>26.164135506297999</c:v>
                </c:pt>
                <c:pt idx="12">
                  <c:v>27.507568218445002</c:v>
                </c:pt>
                <c:pt idx="13">
                  <c:v>30.744209385769</c:v>
                </c:pt>
                <c:pt idx="14">
                  <c:v>35.331224444594</c:v>
                </c:pt>
              </c:numCache>
            </c:numRef>
          </c:val>
          <c:extLst>
            <c:ext xmlns:c16="http://schemas.microsoft.com/office/drawing/2014/chart" uri="{C3380CC4-5D6E-409C-BE32-E72D297353CC}">
              <c16:uniqueId val="{00000000-6C16-4AFF-96AD-19234B99AB50}"/>
            </c:ext>
          </c:extLst>
        </c:ser>
        <c:dLbls>
          <c:dLblPos val="ctr"/>
          <c:showLegendKey val="0"/>
          <c:showVal val="1"/>
          <c:showCatName val="0"/>
          <c:showSerName val="0"/>
          <c:showPercent val="0"/>
          <c:showBubbleSize val="0"/>
        </c:dLbls>
        <c:gapWidth val="25"/>
        <c:overlap val="100"/>
        <c:axId val="821214296"/>
        <c:axId val="654263592"/>
      </c:barChart>
      <c:catAx>
        <c:axId val="8212142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Arial"/>
                <a:cs typeface="Arial"/>
              </a:defRPr>
            </a:pPr>
            <a:endParaRPr lang="de-DE"/>
          </a:p>
        </c:txPr>
        <c:crossAx val="654263592"/>
        <c:crosses val="autoZero"/>
        <c:auto val="1"/>
        <c:lblAlgn val="ctr"/>
        <c:lblOffset val="100"/>
        <c:noMultiLvlLbl val="0"/>
      </c:catAx>
      <c:valAx>
        <c:axId val="654263592"/>
        <c:scaling>
          <c:orientation val="minMax"/>
        </c:scaling>
        <c:delete val="1"/>
        <c:axPos val="b"/>
        <c:numFmt formatCode="0.0" sourceLinked="1"/>
        <c:majorTickMark val="out"/>
        <c:minorTickMark val="none"/>
        <c:tickLblPos val="nextTo"/>
        <c:crossAx val="821214296"/>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b="1">
          <a:solidFill>
            <a:schemeClr val="tx1"/>
          </a:solidFill>
          <a:latin typeface="+mn-lt"/>
          <a:ea typeface="Arial"/>
          <a:cs typeface="Arial"/>
        </a:defRPr>
      </a:pPr>
      <a:endParaRPr lang="de-DE"/>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465741170822998"/>
          <c:y val="0.21394324666701675"/>
          <c:w val="0.41057117680133887"/>
          <c:h val="0.70877043557119623"/>
        </c:manualLayout>
      </c:layout>
      <c:pieChart>
        <c:varyColors val="1"/>
        <c:ser>
          <c:idx val="0"/>
          <c:order val="0"/>
          <c:tx>
            <c:strRef>
              <c:f>Fonds!$A$11</c:f>
              <c:strCache>
                <c:ptCount val="1"/>
                <c:pt idx="0">
                  <c:v>2023</c:v>
                </c:pt>
              </c:strCache>
            </c:strRef>
          </c:tx>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6FE6-47B3-83B1-FA45B0F17C6B}"/>
              </c:ext>
            </c:extLst>
          </c:dPt>
          <c:dPt>
            <c:idx val="1"/>
            <c:bubble3D val="0"/>
            <c:spPr>
              <a:solidFill>
                <a:srgbClr val="FF5C33"/>
              </a:solidFill>
              <a:ln>
                <a:solidFill>
                  <a:schemeClr val="bg1"/>
                </a:solidFill>
              </a:ln>
            </c:spPr>
            <c:extLst>
              <c:ext xmlns:c16="http://schemas.microsoft.com/office/drawing/2014/chart" uri="{C3380CC4-5D6E-409C-BE32-E72D297353CC}">
                <c16:uniqueId val="{00000003-6FE6-47B3-83B1-FA45B0F17C6B}"/>
              </c:ext>
            </c:extLst>
          </c:dPt>
          <c:dPt>
            <c:idx val="2"/>
            <c:bubble3D val="0"/>
            <c:spPr>
              <a:solidFill>
                <a:srgbClr val="623C72"/>
              </a:solidFill>
              <a:ln>
                <a:solidFill>
                  <a:schemeClr val="bg1"/>
                </a:solidFill>
              </a:ln>
            </c:spPr>
            <c:extLst>
              <c:ext xmlns:c16="http://schemas.microsoft.com/office/drawing/2014/chart" uri="{C3380CC4-5D6E-409C-BE32-E72D297353CC}">
                <c16:uniqueId val="{00000005-6FE6-47B3-83B1-FA45B0F17C6B}"/>
              </c:ext>
            </c:extLst>
          </c:dPt>
          <c:dPt>
            <c:idx val="3"/>
            <c:bubble3D val="0"/>
            <c:spPr>
              <a:solidFill>
                <a:srgbClr val="AAAAAA"/>
              </a:solidFill>
              <a:ln>
                <a:solidFill>
                  <a:schemeClr val="bg1"/>
                </a:solidFill>
              </a:ln>
            </c:spPr>
            <c:extLst>
              <c:ext xmlns:c16="http://schemas.microsoft.com/office/drawing/2014/chart" uri="{C3380CC4-5D6E-409C-BE32-E72D297353CC}">
                <c16:uniqueId val="{00000007-6FE6-47B3-83B1-FA45B0F17C6B}"/>
              </c:ext>
            </c:extLst>
          </c:dPt>
          <c:dLbls>
            <c:dLbl>
              <c:idx val="0"/>
              <c:layout>
                <c:manualLayout>
                  <c:x val="7.6285562511347049E-2"/>
                  <c:y val="2.448971468430925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6FE6-47B3-83B1-FA45B0F17C6B}"/>
                </c:ext>
              </c:extLst>
            </c:dLbl>
            <c:dLbl>
              <c:idx val="1"/>
              <c:layout>
                <c:manualLayout>
                  <c:x val="-4.8037437466246773E-2"/>
                  <c:y val="6.7094399216566986E-2"/>
                </c:manualLayout>
              </c:layout>
              <c:numFmt formatCode="#,##0.0" sourceLinked="0"/>
              <c:spPr>
                <a:noFill/>
                <a:ln>
                  <a:noFill/>
                </a:ln>
                <a:effectLst/>
              </c:spPr>
              <c:txPr>
                <a:bodyPr vertOverflow="overflow" horzOverflow="overflow" lIns="0" tIns="0" rIns="0" bIns="0">
                  <a:noAutofit/>
                </a:bodyPr>
                <a:lstStyle/>
                <a:p>
                  <a:pPr>
                    <a:defRPr b="1">
                      <a:solidFill>
                        <a:schemeClr val="tx1"/>
                      </a:solidFill>
                    </a:defRPr>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25495658474031957"/>
                      <c:h val="0.25750204478602939"/>
                    </c:manualLayout>
                  </c15:layout>
                </c:ext>
                <c:ext xmlns:c16="http://schemas.microsoft.com/office/drawing/2014/chart" uri="{C3380CC4-5D6E-409C-BE32-E72D297353CC}">
                  <c16:uniqueId val="{00000003-6FE6-47B3-83B1-FA45B0F17C6B}"/>
                </c:ext>
              </c:extLst>
            </c:dLbl>
            <c:dLbl>
              <c:idx val="2"/>
              <c:layout>
                <c:manualLayout>
                  <c:x val="-9.6921221095729163E-2"/>
                  <c:y val="1.709059858818045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1744727265339146"/>
                      <c:h val="0.18207954929883283"/>
                    </c:manualLayout>
                  </c15:layout>
                </c:ext>
                <c:ext xmlns:c16="http://schemas.microsoft.com/office/drawing/2014/chart" uri="{C3380CC4-5D6E-409C-BE32-E72D297353CC}">
                  <c16:uniqueId val="{00000005-6FE6-47B3-83B1-FA45B0F17C6B}"/>
                </c:ext>
              </c:extLst>
            </c:dLbl>
            <c:dLbl>
              <c:idx val="3"/>
              <c:layout>
                <c:manualLayout>
                  <c:x val="0.2456863239153963"/>
                  <c:y val="-2.4362387638677978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7265324968452387"/>
                      <c:h val="0.18556322315347609"/>
                    </c:manualLayout>
                  </c15:layout>
                </c:ext>
                <c:ext xmlns:c16="http://schemas.microsoft.com/office/drawing/2014/chart" uri="{C3380CC4-5D6E-409C-BE32-E72D297353CC}">
                  <c16:uniqueId val="{00000007-6FE6-47B3-83B1-FA45B0F17C6B}"/>
                </c:ext>
              </c:extLst>
            </c:dLbl>
            <c:numFmt formatCode="#,##0.0" sourceLinked="0"/>
            <c:spPr>
              <a:noFill/>
              <a:ln>
                <a:noFill/>
              </a:ln>
              <a:effectLst/>
            </c:spPr>
            <c:txPr>
              <a:bodyPr vertOverflow="overflow" horzOverflow="overflow" lIns="0" tIns="0" rIns="0" bIns="0">
                <a:spAutoFit/>
              </a:bodyPr>
              <a:lstStyle/>
              <a:p>
                <a:pPr>
                  <a:defRPr b="1">
                    <a:solidFill>
                      <a:schemeClr val="tx1"/>
                    </a:solidFill>
                  </a:defRPr>
                </a:pPr>
                <a:endParaRPr lang="de-DE"/>
              </a:p>
            </c:txPr>
            <c:dLblPos val="outEnd"/>
            <c:showLegendKey val="0"/>
            <c:showVal val="1"/>
            <c:showCatName val="1"/>
            <c:showSerName val="0"/>
            <c:showPercent val="0"/>
            <c:showBubbleSize val="0"/>
            <c:separator>
</c:separator>
            <c:showLeaderLines val="1"/>
            <c:extLst>
              <c:ext xmlns:c15="http://schemas.microsoft.com/office/drawing/2012/chart" uri="{CE6537A1-D6FC-4f65-9D91-7224C49458BB}">
                <c15:spPr xmlns:c15="http://schemas.microsoft.com/office/drawing/2012/chart">
                  <a:prstGeom prst="rect">
                    <a:avLst/>
                  </a:prstGeom>
                </c15:spPr>
              </c:ext>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Fonds!$B$11:$E$11</c:f>
              <c:numCache>
                <c:formatCode>General</c:formatCode>
                <c:ptCount val="4"/>
                <c:pt idx="0">
                  <c:v>7.8</c:v>
                </c:pt>
                <c:pt idx="1">
                  <c:v>2.4</c:v>
                </c:pt>
                <c:pt idx="2">
                  <c:v>1</c:v>
                </c:pt>
                <c:pt idx="3">
                  <c:v>1.3</c:v>
                </c:pt>
              </c:numCache>
            </c:numRef>
          </c:val>
          <c:extLst>
            <c:ext xmlns:c16="http://schemas.microsoft.com/office/drawing/2014/chart" uri="{C3380CC4-5D6E-409C-BE32-E72D297353CC}">
              <c16:uniqueId val="{00000008-6FE6-47B3-83B1-FA45B0F17C6B}"/>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rgbClr val="004A94"/>
              </a:solidFill>
              <a:ln w="19050">
                <a:solidFill>
                  <a:schemeClr val="lt1"/>
                </a:solidFill>
              </a:ln>
              <a:effectLst/>
            </c:spPr>
            <c:extLst>
              <c:ext xmlns:c16="http://schemas.microsoft.com/office/drawing/2014/chart" uri="{C3380CC4-5D6E-409C-BE32-E72D297353CC}">
                <c16:uniqueId val="{00000001-0FDB-430F-846D-DDB2084448BF}"/>
              </c:ext>
            </c:extLst>
          </c:dPt>
          <c:dPt>
            <c:idx val="1"/>
            <c:bubble3D val="0"/>
            <c:spPr>
              <a:solidFill>
                <a:schemeClr val="accent5"/>
              </a:solidFill>
              <a:ln w="19050">
                <a:noFill/>
              </a:ln>
              <a:effectLst/>
            </c:spPr>
            <c:extLst>
              <c:ext xmlns:c16="http://schemas.microsoft.com/office/drawing/2014/chart" uri="{C3380CC4-5D6E-409C-BE32-E72D297353CC}">
                <c16:uniqueId val="{00000003-0FDB-430F-846D-DDB2084448BF}"/>
              </c:ext>
            </c:extLst>
          </c:dPt>
          <c:dPt>
            <c:idx val="2"/>
            <c:bubble3D val="0"/>
            <c:spPr>
              <a:solidFill>
                <a:schemeClr val="accent3"/>
              </a:solidFill>
              <a:ln w="19050">
                <a:noFill/>
              </a:ln>
              <a:effectLst/>
            </c:spPr>
            <c:extLst>
              <c:ext xmlns:c16="http://schemas.microsoft.com/office/drawing/2014/chart" uri="{C3380CC4-5D6E-409C-BE32-E72D297353CC}">
                <c16:uniqueId val="{00000005-0FDB-430F-846D-DDB2084448BF}"/>
              </c:ext>
            </c:extLst>
          </c:dPt>
          <c:dPt>
            <c:idx val="3"/>
            <c:bubble3D val="0"/>
            <c:spPr>
              <a:solidFill>
                <a:schemeClr val="accent4"/>
              </a:solidFill>
              <a:ln w="19050">
                <a:noFill/>
              </a:ln>
              <a:effectLst/>
            </c:spPr>
            <c:extLst>
              <c:ext xmlns:c16="http://schemas.microsoft.com/office/drawing/2014/chart" uri="{C3380CC4-5D6E-409C-BE32-E72D297353CC}">
                <c16:uniqueId val="{00000007-0FDB-430F-846D-DDB2084448B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0FDB-430F-846D-DDB2084448BF}"/>
              </c:ext>
            </c:extLst>
          </c:dPt>
          <c:dLbls>
            <c:dLbl>
              <c:idx val="1"/>
              <c:tx>
                <c:rich>
                  <a:bodyPr/>
                  <a:lstStyle/>
                  <a:p>
                    <a:r>
                      <a:rPr lang="en-US"/>
                      <a:t>15%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0FDB-430F-846D-DDB2084448BF}"/>
                </c:ext>
              </c:extLst>
            </c:dLbl>
            <c:dLbl>
              <c:idx val="2"/>
              <c:tx>
                <c:rich>
                  <a:bodyPr/>
                  <a:lstStyle/>
                  <a:p>
                    <a:r>
                      <a:rPr lang="en-US"/>
                      <a:t>24%</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0FDB-430F-846D-DDB2084448BF}"/>
                </c:ext>
              </c:extLst>
            </c:dLbl>
            <c:dLbl>
              <c:idx val="3"/>
              <c:tx>
                <c:rich>
                  <a:bodyPr/>
                  <a:lstStyle/>
                  <a:p>
                    <a:r>
                      <a:rPr lang="en-US" baseline="0"/>
                      <a:t>61%</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0FDB-430F-846D-DDB2084448BF}"/>
                </c:ext>
              </c:extLst>
            </c:dLbl>
            <c:dLbl>
              <c:idx val="4"/>
              <c:layout>
                <c:manualLayout>
                  <c:x val="-0.15285126396237511"/>
                  <c:y val="7.6701821668263915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FDB-430F-846D-DDB2084448BF}"/>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4598638</c:v>
                </c:pt>
                <c:pt idx="1">
                  <c:v>115236</c:v>
                </c:pt>
                <c:pt idx="2">
                  <c:v>185413</c:v>
                </c:pt>
                <c:pt idx="3">
                  <c:v>465966</c:v>
                </c:pt>
              </c:numCache>
              <c:extLst/>
            </c:numRef>
          </c:val>
          <c:extLst>
            <c:ext xmlns:c16="http://schemas.microsoft.com/office/drawing/2014/chart" uri="{C3380CC4-5D6E-409C-BE32-E72D297353CC}">
              <c16:uniqueId val="{0000000A-0FDB-430F-846D-DDB2084448BF}"/>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0152905383471362"/>
          <c:w val="0.22661241418896713"/>
          <c:h val="0.54382557884962368"/>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564A3E"/>
              </a:solidFill>
              <a:latin typeface="+mn-lt"/>
              <a:ea typeface="Arial"/>
              <a:cs typeface="Arial"/>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51203972086787"/>
          <c:y val="1.2115731891924036E-2"/>
          <c:w val="0.56189705667348178"/>
          <c:h val="0.98648870613901007"/>
        </c:manualLayout>
      </c:layout>
      <c:barChart>
        <c:barDir val="bar"/>
        <c:grouping val="clustered"/>
        <c:varyColors val="0"/>
        <c:ser>
          <c:idx val="0"/>
          <c:order val="0"/>
          <c:spPr>
            <a:solidFill>
              <a:srgbClr val="BE9528"/>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0-A851-4647-9211-96136CD938FC}"/>
            </c:ext>
          </c:extLst>
        </c:ser>
        <c:dLbls>
          <c:showLegendKey val="0"/>
          <c:showVal val="0"/>
          <c:showCatName val="0"/>
          <c:showSerName val="0"/>
          <c:showPercent val="0"/>
          <c:showBubbleSize val="0"/>
        </c:dLbls>
        <c:gapWidth val="30"/>
        <c:axId val="356511608"/>
        <c:axId val="356512392"/>
      </c:barChart>
      <c:catAx>
        <c:axId val="356511608"/>
        <c:scaling>
          <c:orientation val="minMax"/>
        </c:scaling>
        <c:delete val="0"/>
        <c:axPos val="l"/>
        <c:numFmt formatCode="General" sourceLinked="1"/>
        <c:majorTickMark val="out"/>
        <c:minorTickMark val="none"/>
        <c:tickLblPos val="nextTo"/>
        <c:spPr>
          <a:noFill/>
          <a:ln w="9525" cap="flat" cmpd="sng" algn="ctr">
            <a:solidFill>
              <a:srgbClr val="AAAAAA"/>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356512392"/>
        <c:crosses val="autoZero"/>
        <c:auto val="1"/>
        <c:lblAlgn val="ctr"/>
        <c:lblOffset val="100"/>
        <c:noMultiLvlLbl val="0"/>
      </c:catAx>
      <c:valAx>
        <c:axId val="356512392"/>
        <c:scaling>
          <c:orientation val="minMax"/>
          <c:max val="0.5"/>
        </c:scaling>
        <c:delete val="1"/>
        <c:axPos val="b"/>
        <c:numFmt formatCode="0%" sourceLinked="0"/>
        <c:majorTickMark val="out"/>
        <c:minorTickMark val="none"/>
        <c:tickLblPos val="nextTo"/>
        <c:crossAx val="356511608"/>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0D56-45E4-A951-46095CAB34F1}"/>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E0AA-4784-A495-EA39DA91D504}"/>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w="12700"/>
          </c:spPr>
          <c:dPt>
            <c:idx val="0"/>
            <c:bubble3D val="0"/>
            <c:spPr>
              <a:solidFill>
                <a:srgbClr val="004A94"/>
              </a:solidFill>
              <a:ln w="12700">
                <a:solidFill>
                  <a:schemeClr val="lt1"/>
                </a:solidFill>
              </a:ln>
              <a:effectLst/>
            </c:spPr>
            <c:extLst>
              <c:ext xmlns:c16="http://schemas.microsoft.com/office/drawing/2014/chart" uri="{C3380CC4-5D6E-409C-BE32-E72D297353CC}">
                <c16:uniqueId val="{00000001-7832-4086-8983-9123590BF49A}"/>
              </c:ext>
            </c:extLst>
          </c:dPt>
          <c:dPt>
            <c:idx val="1"/>
            <c:bubble3D val="0"/>
            <c:spPr>
              <a:solidFill>
                <a:srgbClr val="B22063"/>
              </a:solidFill>
              <a:ln w="12700">
                <a:solidFill>
                  <a:schemeClr val="lt1"/>
                </a:solidFill>
              </a:ln>
              <a:effectLst/>
            </c:spPr>
            <c:extLst>
              <c:ext xmlns:c16="http://schemas.microsoft.com/office/drawing/2014/chart" uri="{C3380CC4-5D6E-409C-BE32-E72D297353CC}">
                <c16:uniqueId val="{00000003-7832-4086-8983-9123590BF49A}"/>
              </c:ext>
            </c:extLst>
          </c:dPt>
          <c:dPt>
            <c:idx val="2"/>
            <c:bubble3D val="0"/>
            <c:spPr>
              <a:solidFill>
                <a:schemeClr val="accent3"/>
              </a:solidFill>
              <a:ln w="12700">
                <a:solidFill>
                  <a:schemeClr val="lt1"/>
                </a:solidFill>
              </a:ln>
              <a:effectLst/>
            </c:spPr>
            <c:extLst>
              <c:ext xmlns:c16="http://schemas.microsoft.com/office/drawing/2014/chart" uri="{C3380CC4-5D6E-409C-BE32-E72D297353CC}">
                <c16:uniqueId val="{00000005-7832-4086-8983-9123590BF49A}"/>
              </c:ext>
            </c:extLst>
          </c:dPt>
          <c:dPt>
            <c:idx val="3"/>
            <c:bubble3D val="0"/>
            <c:spPr>
              <a:solidFill>
                <a:srgbClr val="166E79"/>
              </a:solidFill>
              <a:ln w="12700">
                <a:solidFill>
                  <a:schemeClr val="lt1"/>
                </a:solidFill>
              </a:ln>
              <a:effectLst/>
            </c:spPr>
            <c:extLst>
              <c:ext xmlns:c16="http://schemas.microsoft.com/office/drawing/2014/chart" uri="{C3380CC4-5D6E-409C-BE32-E72D297353CC}">
                <c16:uniqueId val="{00000007-7832-4086-8983-9123590BF49A}"/>
              </c:ext>
            </c:extLst>
          </c:dPt>
          <c:dPt>
            <c:idx val="4"/>
            <c:bubble3D val="0"/>
            <c:spPr>
              <a:solidFill>
                <a:srgbClr val="623C72"/>
              </a:solidFill>
              <a:ln w="12700">
                <a:solidFill>
                  <a:schemeClr val="lt1"/>
                </a:solidFill>
              </a:ln>
              <a:effectLst/>
            </c:spPr>
            <c:extLst>
              <c:ext xmlns:c16="http://schemas.microsoft.com/office/drawing/2014/chart" uri="{C3380CC4-5D6E-409C-BE32-E72D297353CC}">
                <c16:uniqueId val="{00000009-7832-4086-8983-9123590BF49A}"/>
              </c:ext>
            </c:extLst>
          </c:dPt>
          <c:dPt>
            <c:idx val="5"/>
            <c:bubble3D val="0"/>
            <c:spPr>
              <a:solidFill>
                <a:srgbClr val="AAAAAA"/>
              </a:solidFill>
              <a:ln w="12700">
                <a:solidFill>
                  <a:schemeClr val="lt1"/>
                </a:solidFill>
              </a:ln>
              <a:effectLst/>
            </c:spPr>
            <c:extLst>
              <c:ext xmlns:c16="http://schemas.microsoft.com/office/drawing/2014/chart" uri="{C3380CC4-5D6E-409C-BE32-E72D297353CC}">
                <c16:uniqueId val="{0000000B-7832-4086-8983-9123590BF49A}"/>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832-4086-8983-9123590BF49A}"/>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832-4086-8983-9123590BF49A}"/>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832-4086-8983-9123590BF49A}"/>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832-4086-8983-9123590BF49A}"/>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7832-4086-8983-9123590BF49A}"/>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7832-4086-8983-9123590BF49A}"/>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4.7160000000000002</c:v>
                </c:pt>
                <c:pt idx="1">
                  <c:v>6.0890000000000004</c:v>
                </c:pt>
                <c:pt idx="2">
                  <c:v>30.469000000000001</c:v>
                </c:pt>
                <c:pt idx="3">
                  <c:v>12.788</c:v>
                </c:pt>
                <c:pt idx="4">
                  <c:v>7.4980000000000002</c:v>
                </c:pt>
                <c:pt idx="5">
                  <c:v>5.759999999999998</c:v>
                </c:pt>
              </c:numCache>
            </c:numRef>
          </c:val>
          <c:extLst>
            <c:ext xmlns:c16="http://schemas.microsoft.com/office/drawing/2014/chart" uri="{C3380CC4-5D6E-409C-BE32-E72D297353CC}">
              <c16:uniqueId val="{0000000C-7832-4086-8983-9123590BF49A}"/>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600">
          <a:solidFill>
            <a:srgbClr val="564A3E"/>
          </a:solidFill>
          <a:latin typeface="+mn-lt"/>
          <a:ea typeface="Arial"/>
          <a:cs typeface="Arial"/>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rgbClr val="004A94"/>
        </a:solidFill>
        <a:ln>
          <a:solidFill>
            <a:schemeClr val="bg1"/>
          </a:solidFill>
        </a:ln>
      </dgm:spPr>
      <dgm:t>
        <a:bodyPr/>
        <a:lstStyle/>
        <a:p>
          <a:r>
            <a:rPr lang="de-DE" sz="2400" b="1" dirty="0">
              <a:latin typeface="+mn-lt"/>
            </a:rPr>
            <a:t>Patente</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CCDBEA">
            <a:alpha val="90000"/>
          </a:srgbClr>
        </a:solidFill>
        <a:ln>
          <a:noFill/>
        </a:ln>
      </dgm:spPr>
      <dgm:t>
        <a:bodyPr lIns="144000" tIns="36000" rIns="72000" bIns="36000"/>
        <a:lstStyle/>
        <a:p>
          <a:pPr marL="0" indent="-230400">
            <a:lnSpc>
              <a:spcPct val="100000"/>
            </a:lnSpc>
            <a:spcAft>
              <a:spcPts val="600"/>
            </a:spcAft>
            <a:buFontTx/>
            <a:buNone/>
          </a:pPr>
          <a:r>
            <a:rPr lang="de-DE" sz="2400" dirty="0">
              <a:solidFill>
                <a:schemeClr val="tx1"/>
              </a:solidFill>
              <a:latin typeface="+mn-lt"/>
            </a:rPr>
            <a:t>Weltanteil: 7,2 %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rgbClr val="B22063"/>
        </a:solidFill>
        <a:ln>
          <a:solidFill>
            <a:schemeClr val="bg1"/>
          </a:solidFill>
        </a:ln>
      </dgm:spPr>
      <dgm:t>
        <a:bodyPr/>
        <a:lstStyle/>
        <a:p>
          <a:r>
            <a:rPr lang="de-DE" b="1" dirty="0">
              <a:latin typeface="+mn-lt"/>
            </a:rPr>
            <a:t>Publikationen</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0D2E0">
            <a:alpha val="90000"/>
          </a:srgbClr>
        </a:solidFill>
        <a:ln>
          <a:noFill/>
        </a:ln>
      </dgm:spPr>
      <dgm:t>
        <a:bodyPr lIns="144000" tIns="36000" rIns="72000" bIns="36000"/>
        <a:lstStyle/>
        <a:p>
          <a:pPr>
            <a:lnSpc>
              <a:spcPct val="100000"/>
            </a:lnSpc>
            <a:spcAft>
              <a:spcPts val="600"/>
            </a:spcAft>
            <a:buNone/>
          </a:pPr>
          <a:r>
            <a:rPr lang="de-DE" sz="2400" dirty="0">
              <a:solidFill>
                <a:schemeClr val="tx1"/>
              </a:solidFill>
              <a:latin typeface="+mn-lt"/>
            </a:rPr>
            <a:t>Weltanteil: 4,8 %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rgbClr val="166E79"/>
        </a:solidFill>
        <a:ln>
          <a:solidFill>
            <a:schemeClr val="bg1"/>
          </a:solidFill>
        </a:ln>
      </dgm:spPr>
      <dgm:t>
        <a:bodyPr/>
        <a:lstStyle/>
        <a:p>
          <a:r>
            <a:rPr lang="de-DE" b="1" dirty="0">
              <a:latin typeface="+mn-lt"/>
            </a:rPr>
            <a:t>Handel mit forschungsintensiven Chemiewaren (2021)</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D0E2E4">
            <a:alpha val="90000"/>
          </a:srgbClr>
        </a:solidFill>
        <a:ln>
          <a:noFill/>
        </a:ln>
      </dgm:spPr>
      <dgm:t>
        <a:bodyPr lIns="144000" tIns="36000" rIns="72000" bIns="36000"/>
        <a:lstStyle/>
        <a:p>
          <a:pPr marL="0">
            <a:lnSpc>
              <a:spcPct val="100000"/>
            </a:lnSpc>
            <a:spcAft>
              <a:spcPts val="600"/>
            </a:spcAft>
            <a:buNone/>
          </a:pPr>
          <a:r>
            <a:rPr lang="de-DE" sz="2400" dirty="0">
              <a:solidFill>
                <a:schemeClr val="tx1"/>
              </a:solidFill>
              <a:latin typeface="+mn-lt"/>
            </a:rPr>
            <a:t>Welthandelsanteil: 8,4 %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rgbClr val="FF5C33"/>
        </a:solidFill>
        <a:ln>
          <a:solidFill>
            <a:schemeClr val="bg1"/>
          </a:solidFill>
        </a:ln>
      </dgm:spPr>
      <dgm:t>
        <a:bodyPr/>
        <a:lstStyle/>
        <a:p>
          <a:r>
            <a:rPr lang="de-DE" b="1" dirty="0">
              <a:latin typeface="+mn-lt"/>
            </a:rPr>
            <a:t>Handel mit forschungsintensiven Pharmazeutika (2021)</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DED6">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dirty="0">
              <a:solidFill>
                <a:srgbClr val="000000"/>
              </a:solidFill>
              <a:latin typeface="Source Sans Pro"/>
              <a:ea typeface="+mn-ea"/>
              <a:cs typeface="+mn-cs"/>
            </a:rPr>
            <a:t>Welthandelsanteil: 14,2 % - Platz 1 vor Schweiz, Irland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40A74-ACB7-482A-974C-6761F38555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0A7534F5-F362-4645-81F8-BFE4DE757BF1}">
      <dgm:prSet phldrT="[Text]" custT="1"/>
      <dgm:spPr/>
      <dgm:t>
        <a:bodyPr/>
        <a:lstStyle/>
        <a:p>
          <a:r>
            <a:rPr lang="de-DE" sz="1800" b="1" dirty="0"/>
            <a:t>Wirtschaft: 75,8 Mrd.</a:t>
          </a:r>
        </a:p>
      </dgm:t>
    </dgm:pt>
    <dgm:pt modelId="{57232035-D55D-426A-8281-5C429BF69E45}" type="parTrans" cxnId="{880CF1B8-691C-4DD0-82BE-2A79C8B654F1}">
      <dgm:prSet/>
      <dgm:spPr/>
      <dgm:t>
        <a:bodyPr/>
        <a:lstStyle/>
        <a:p>
          <a:endParaRPr lang="de-DE" sz="1800" b="1"/>
        </a:p>
      </dgm:t>
    </dgm:pt>
    <dgm:pt modelId="{68F7C6E9-28D6-44D3-930E-93D30952819F}" type="sibTrans" cxnId="{880CF1B8-691C-4DD0-82BE-2A79C8B654F1}">
      <dgm:prSet/>
      <dgm:spPr/>
      <dgm:t>
        <a:bodyPr/>
        <a:lstStyle/>
        <a:p>
          <a:endParaRPr lang="de-DE" sz="1800" b="1"/>
        </a:p>
      </dgm:t>
    </dgm:pt>
    <dgm:pt modelId="{EF557F76-E2C9-4C27-80CC-EBA6D8367E78}">
      <dgm:prSet phldrT="[Text]" custT="1"/>
      <dgm:spPr/>
      <dgm:t>
        <a:bodyPr/>
        <a:lstStyle/>
        <a:p>
          <a:r>
            <a:rPr lang="de-DE" sz="1800" b="1" dirty="0"/>
            <a:t>Hochschulen: 20,7 Mrd.</a:t>
          </a:r>
        </a:p>
      </dgm:t>
    </dgm:pt>
    <dgm:pt modelId="{996BA6FF-A95C-4D99-9F6A-D0892C80935A}" type="parTrans" cxnId="{5E990F99-DBA2-432F-96CC-6722A9F6E1B0}">
      <dgm:prSet/>
      <dgm:spPr/>
      <dgm:t>
        <a:bodyPr/>
        <a:lstStyle/>
        <a:p>
          <a:endParaRPr lang="de-DE" sz="1800" b="1"/>
        </a:p>
      </dgm:t>
    </dgm:pt>
    <dgm:pt modelId="{2EC33730-DDBE-47C0-A9BB-F447E2F1F4D6}" type="sibTrans" cxnId="{5E990F99-DBA2-432F-96CC-6722A9F6E1B0}">
      <dgm:prSet/>
      <dgm:spPr/>
      <dgm:t>
        <a:bodyPr/>
        <a:lstStyle/>
        <a:p>
          <a:endParaRPr lang="de-DE" sz="1800" b="1"/>
        </a:p>
      </dgm:t>
    </dgm:pt>
    <dgm:pt modelId="{2EA91FFE-E6AA-42AC-BF29-5181608D0059}">
      <dgm:prSet phldrT="[Text]" custT="1"/>
      <dgm:spPr/>
      <dgm:t>
        <a:bodyPr/>
        <a:lstStyle/>
        <a:p>
          <a:r>
            <a:rPr lang="de-DE" sz="1800" b="1" dirty="0"/>
            <a:t>Staat: 16,8 Mrd. </a:t>
          </a:r>
        </a:p>
      </dgm:t>
    </dgm:pt>
    <dgm:pt modelId="{958C2705-C13E-4C7E-8645-34DBFB941C23}" type="parTrans" cxnId="{FB10F67A-5AE9-434C-B907-7212A248418B}">
      <dgm:prSet/>
      <dgm:spPr/>
      <dgm:t>
        <a:bodyPr/>
        <a:lstStyle/>
        <a:p>
          <a:endParaRPr lang="de-DE" sz="1800" b="1"/>
        </a:p>
      </dgm:t>
    </dgm:pt>
    <dgm:pt modelId="{0FC0EC11-E036-4FE2-8F4F-1D8B0F2F5CF4}" type="sibTrans" cxnId="{FB10F67A-5AE9-434C-B907-7212A248418B}">
      <dgm:prSet/>
      <dgm:spPr/>
      <dgm:t>
        <a:bodyPr/>
        <a:lstStyle/>
        <a:p>
          <a:endParaRPr lang="de-DE" sz="1800" b="1"/>
        </a:p>
      </dgm:t>
    </dgm:pt>
    <dgm:pt modelId="{B6533E5B-18B6-4391-AA75-0AD1DFDA9E0E}" type="pres">
      <dgm:prSet presAssocID="{13640A74-ACB7-482A-974C-6761F38555C4}" presName="linear" presStyleCnt="0">
        <dgm:presLayoutVars>
          <dgm:animLvl val="lvl"/>
          <dgm:resizeHandles val="exact"/>
        </dgm:presLayoutVars>
      </dgm:prSet>
      <dgm:spPr/>
    </dgm:pt>
    <dgm:pt modelId="{5C3DB5E0-0619-46BC-9FD5-D82D2E36376D}" type="pres">
      <dgm:prSet presAssocID="{0A7534F5-F362-4645-81F8-BFE4DE757BF1}" presName="parentText" presStyleLbl="node1" presStyleIdx="0" presStyleCnt="3" custScaleY="229627">
        <dgm:presLayoutVars>
          <dgm:chMax val="0"/>
          <dgm:bulletEnabled val="1"/>
        </dgm:presLayoutVars>
      </dgm:prSet>
      <dgm:spPr/>
    </dgm:pt>
    <dgm:pt modelId="{7326F37E-03C0-44D4-8B71-BE5514A06226}" type="pres">
      <dgm:prSet presAssocID="{68F7C6E9-28D6-44D3-930E-93D30952819F}" presName="spacer" presStyleCnt="0"/>
      <dgm:spPr/>
    </dgm:pt>
    <dgm:pt modelId="{AE288143-93A8-482C-8E20-D8BB8314EA26}" type="pres">
      <dgm:prSet presAssocID="{2EA91FFE-E6AA-42AC-BF29-5181608D0059}" presName="parentText" presStyleLbl="node1" presStyleIdx="1" presStyleCnt="3" custScaleY="229627">
        <dgm:presLayoutVars>
          <dgm:chMax val="0"/>
          <dgm:bulletEnabled val="1"/>
        </dgm:presLayoutVars>
      </dgm:prSet>
      <dgm:spPr/>
    </dgm:pt>
    <dgm:pt modelId="{C08CEDD5-4286-4B53-9955-3F8AC3133394}" type="pres">
      <dgm:prSet presAssocID="{0FC0EC11-E036-4FE2-8F4F-1D8B0F2F5CF4}" presName="spacer" presStyleCnt="0"/>
      <dgm:spPr/>
    </dgm:pt>
    <dgm:pt modelId="{73BAB05A-747C-4BE2-9041-600716456568}" type="pres">
      <dgm:prSet presAssocID="{EF557F76-E2C9-4C27-80CC-EBA6D8367E78}" presName="parentText" presStyleLbl="node1" presStyleIdx="2" presStyleCnt="3" custScaleY="229627">
        <dgm:presLayoutVars>
          <dgm:chMax val="0"/>
          <dgm:bulletEnabled val="1"/>
        </dgm:presLayoutVars>
      </dgm:prSet>
      <dgm:spPr/>
    </dgm:pt>
  </dgm:ptLst>
  <dgm:cxnLst>
    <dgm:cxn modelId="{16A52200-9976-4FC9-9904-4F888015C8BA}" type="presOf" srcId="{2EA91FFE-E6AA-42AC-BF29-5181608D0059}" destId="{AE288143-93A8-482C-8E20-D8BB8314EA26}" srcOrd="0" destOrd="0" presId="urn:microsoft.com/office/officeart/2005/8/layout/vList2"/>
    <dgm:cxn modelId="{D37F1E5E-270A-4345-8F14-47F8B77F33C5}" type="presOf" srcId="{0A7534F5-F362-4645-81F8-BFE4DE757BF1}" destId="{5C3DB5E0-0619-46BC-9FD5-D82D2E36376D}" srcOrd="0" destOrd="0" presId="urn:microsoft.com/office/officeart/2005/8/layout/vList2"/>
    <dgm:cxn modelId="{CA7DCA6D-EAAD-4493-99EE-11BD9FEF26C2}" type="presOf" srcId="{13640A74-ACB7-482A-974C-6761F38555C4}" destId="{B6533E5B-18B6-4391-AA75-0AD1DFDA9E0E}" srcOrd="0" destOrd="0" presId="urn:microsoft.com/office/officeart/2005/8/layout/vList2"/>
    <dgm:cxn modelId="{FB10F67A-5AE9-434C-B907-7212A248418B}" srcId="{13640A74-ACB7-482A-974C-6761F38555C4}" destId="{2EA91FFE-E6AA-42AC-BF29-5181608D0059}" srcOrd="1" destOrd="0" parTransId="{958C2705-C13E-4C7E-8645-34DBFB941C23}" sibTransId="{0FC0EC11-E036-4FE2-8F4F-1D8B0F2F5CF4}"/>
    <dgm:cxn modelId="{5E990F99-DBA2-432F-96CC-6722A9F6E1B0}" srcId="{13640A74-ACB7-482A-974C-6761F38555C4}" destId="{EF557F76-E2C9-4C27-80CC-EBA6D8367E78}" srcOrd="2" destOrd="0" parTransId="{996BA6FF-A95C-4D99-9F6A-D0892C80935A}" sibTransId="{2EC33730-DDBE-47C0-A9BB-F447E2F1F4D6}"/>
    <dgm:cxn modelId="{880CF1B8-691C-4DD0-82BE-2A79C8B654F1}" srcId="{13640A74-ACB7-482A-974C-6761F38555C4}" destId="{0A7534F5-F362-4645-81F8-BFE4DE757BF1}" srcOrd="0" destOrd="0" parTransId="{57232035-D55D-426A-8281-5C429BF69E45}" sibTransId="{68F7C6E9-28D6-44D3-930E-93D30952819F}"/>
    <dgm:cxn modelId="{F1C818E7-9919-4B91-9D0A-132EA429244C}" type="presOf" srcId="{EF557F76-E2C9-4C27-80CC-EBA6D8367E78}" destId="{73BAB05A-747C-4BE2-9041-600716456568}" srcOrd="0" destOrd="0" presId="urn:microsoft.com/office/officeart/2005/8/layout/vList2"/>
    <dgm:cxn modelId="{11DA76A2-E0E1-4932-8BFB-22612FCEA41D}" type="presParOf" srcId="{B6533E5B-18B6-4391-AA75-0AD1DFDA9E0E}" destId="{5C3DB5E0-0619-46BC-9FD5-D82D2E36376D}" srcOrd="0" destOrd="0" presId="urn:microsoft.com/office/officeart/2005/8/layout/vList2"/>
    <dgm:cxn modelId="{713AC047-115E-4362-B66A-46C4D4C33076}" type="presParOf" srcId="{B6533E5B-18B6-4391-AA75-0AD1DFDA9E0E}" destId="{7326F37E-03C0-44D4-8B71-BE5514A06226}" srcOrd="1" destOrd="0" presId="urn:microsoft.com/office/officeart/2005/8/layout/vList2"/>
    <dgm:cxn modelId="{149B62E3-D860-4F03-BFCE-3A3C0B586E42}" type="presParOf" srcId="{B6533E5B-18B6-4391-AA75-0AD1DFDA9E0E}" destId="{AE288143-93A8-482C-8E20-D8BB8314EA26}" srcOrd="2" destOrd="0" presId="urn:microsoft.com/office/officeart/2005/8/layout/vList2"/>
    <dgm:cxn modelId="{6A399D6E-354C-4D60-B91C-9AC9423AEEC7}" type="presParOf" srcId="{B6533E5B-18B6-4391-AA75-0AD1DFDA9E0E}" destId="{C08CEDD5-4286-4B53-9955-3F8AC3133394}" srcOrd="3" destOrd="0" presId="urn:microsoft.com/office/officeart/2005/8/layout/vList2"/>
    <dgm:cxn modelId="{4EADBFC0-9B88-4A88-8346-726AD5F8D5F1}" type="presParOf" srcId="{B6533E5B-18B6-4391-AA75-0AD1DFDA9E0E}" destId="{73BAB05A-747C-4BE2-9041-600716456568}"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70449" y="-3103186"/>
          <a:ext cx="936107" cy="7142480"/>
        </a:xfrm>
        <a:prstGeom prst="round2SameRect">
          <a:avLst/>
        </a:prstGeom>
        <a:solidFill>
          <a:srgbClr val="CCDBEA">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dirty="0">
              <a:solidFill>
                <a:schemeClr val="tx1"/>
              </a:solidFill>
              <a:latin typeface="+mn-lt"/>
            </a:rPr>
            <a:t>Weltanteil: 7,2 % - Platz 5 hinter USA, Japan, China, und Korea</a:t>
          </a:r>
        </a:p>
      </dsp:txBody>
      <dsp:txXfrm rot="-5400000">
        <a:off x="3967263" y="45697"/>
        <a:ext cx="7096783" cy="844713"/>
      </dsp:txXfrm>
    </dsp:sp>
    <dsp:sp modelId="{8C1C8786-48C8-474E-A307-2FA26DDADDA7}">
      <dsp:nvSpPr>
        <dsp:cNvPr id="0" name=""/>
        <dsp:cNvSpPr/>
      </dsp:nvSpPr>
      <dsp:spPr>
        <a:xfrm>
          <a:off x="0" y="2432"/>
          <a:ext cx="4017645" cy="1170134"/>
        </a:xfrm>
        <a:prstGeom prst="roundRect">
          <a:avLst/>
        </a:prstGeom>
        <a:solidFill>
          <a:srgbClr val="004A94"/>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dirty="0">
              <a:latin typeface="+mn-lt"/>
            </a:rPr>
            <a:t>Patente</a:t>
          </a:r>
        </a:p>
      </dsp:txBody>
      <dsp:txXfrm>
        <a:off x="57121" y="59553"/>
        <a:ext cx="3903403" cy="1055892"/>
      </dsp:txXfrm>
    </dsp:sp>
    <dsp:sp modelId="{71A86756-7CCA-4F95-8F53-497B8CFC096C}">
      <dsp:nvSpPr>
        <dsp:cNvPr id="0" name=""/>
        <dsp:cNvSpPr/>
      </dsp:nvSpPr>
      <dsp:spPr>
        <a:xfrm rot="5400000">
          <a:off x="7120831" y="-1755098"/>
          <a:ext cx="936107" cy="7142480"/>
        </a:xfrm>
        <a:prstGeom prst="round2SameRect">
          <a:avLst/>
        </a:prstGeom>
        <a:solidFill>
          <a:srgbClr val="F0D2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dirty="0">
              <a:solidFill>
                <a:schemeClr val="tx1"/>
              </a:solidFill>
              <a:latin typeface="+mn-lt"/>
            </a:rPr>
            <a:t>Weltanteil: 4,8 % - Platz 4 hinter China, USA, Indien</a:t>
          </a:r>
        </a:p>
      </dsp:txBody>
      <dsp:txXfrm rot="-5400000">
        <a:off x="4017645" y="1393785"/>
        <a:ext cx="7096783" cy="844713"/>
      </dsp:txXfrm>
    </dsp:sp>
    <dsp:sp modelId="{E0C6603D-4173-4E5B-BC78-3AD50D31DD4E}">
      <dsp:nvSpPr>
        <dsp:cNvPr id="0" name=""/>
        <dsp:cNvSpPr/>
      </dsp:nvSpPr>
      <dsp:spPr>
        <a:xfrm>
          <a:off x="0" y="1231074"/>
          <a:ext cx="4017645" cy="1170134"/>
        </a:xfrm>
        <a:prstGeom prst="roundRect">
          <a:avLst/>
        </a:prstGeom>
        <a:solidFill>
          <a:srgbClr val="B22063"/>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Publikationen</a:t>
          </a:r>
        </a:p>
      </dsp:txBody>
      <dsp:txXfrm>
        <a:off x="57121" y="1288195"/>
        <a:ext cx="3903403" cy="1055892"/>
      </dsp:txXfrm>
    </dsp:sp>
    <dsp:sp modelId="{919D1158-7B43-4D7A-9476-AAB9FC377B83}">
      <dsp:nvSpPr>
        <dsp:cNvPr id="0" name=""/>
        <dsp:cNvSpPr/>
      </dsp:nvSpPr>
      <dsp:spPr>
        <a:xfrm rot="5400000">
          <a:off x="7120831" y="-526456"/>
          <a:ext cx="936107" cy="7142480"/>
        </a:xfrm>
        <a:prstGeom prst="round2SameRect">
          <a:avLst/>
        </a:prstGeom>
        <a:solidFill>
          <a:srgbClr val="D0E2E4">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1"/>
              </a:solidFill>
              <a:latin typeface="+mn-lt"/>
            </a:rPr>
            <a:t>Welthandelsanteil: 8,4 % - Platz 3 hinter China und den USA</a:t>
          </a:r>
        </a:p>
      </dsp:txBody>
      <dsp:txXfrm rot="-5400000">
        <a:off x="4017645" y="2622427"/>
        <a:ext cx="7096783" cy="844713"/>
      </dsp:txXfrm>
    </dsp:sp>
    <dsp:sp modelId="{02EDBA98-45BC-4B94-82B5-D378D87A47F2}">
      <dsp:nvSpPr>
        <dsp:cNvPr id="0" name=""/>
        <dsp:cNvSpPr/>
      </dsp:nvSpPr>
      <dsp:spPr>
        <a:xfrm>
          <a:off x="0" y="2459715"/>
          <a:ext cx="4017645" cy="1170134"/>
        </a:xfrm>
        <a:prstGeom prst="roundRect">
          <a:avLst/>
        </a:prstGeom>
        <a:solidFill>
          <a:srgbClr val="166E79"/>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Chemiewaren (2021)</a:t>
          </a:r>
        </a:p>
      </dsp:txBody>
      <dsp:txXfrm>
        <a:off x="57121" y="2516836"/>
        <a:ext cx="3903403" cy="1055892"/>
      </dsp:txXfrm>
    </dsp:sp>
    <dsp:sp modelId="{0CB38F21-D79E-4B5E-BE3F-07D5AB82F102}">
      <dsp:nvSpPr>
        <dsp:cNvPr id="0" name=""/>
        <dsp:cNvSpPr/>
      </dsp:nvSpPr>
      <dsp:spPr>
        <a:xfrm rot="5400000">
          <a:off x="7124716" y="712647"/>
          <a:ext cx="936107" cy="7121554"/>
        </a:xfrm>
        <a:prstGeom prst="round2SameRect">
          <a:avLst/>
        </a:prstGeom>
        <a:solidFill>
          <a:srgbClr val="FFDED6">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rgbClr val="000000"/>
              </a:solidFill>
              <a:latin typeface="Source Sans Pro"/>
              <a:ea typeface="+mn-ea"/>
              <a:cs typeface="+mn-cs"/>
            </a:rPr>
            <a:t>Welthandelsanteil: 14,2 % - Platz 1 vor Schweiz, Irland und den USA</a:t>
          </a:r>
        </a:p>
      </dsp:txBody>
      <dsp:txXfrm rot="-5400000">
        <a:off x="4031993" y="3851068"/>
        <a:ext cx="7075857" cy="844713"/>
      </dsp:txXfrm>
    </dsp:sp>
    <dsp:sp modelId="{C38CC0F9-C892-435D-ABF3-AD9CC8F98AE8}">
      <dsp:nvSpPr>
        <dsp:cNvPr id="0" name=""/>
        <dsp:cNvSpPr/>
      </dsp:nvSpPr>
      <dsp:spPr>
        <a:xfrm>
          <a:off x="0" y="3688357"/>
          <a:ext cx="4031992" cy="1170134"/>
        </a:xfrm>
        <a:prstGeom prst="roundRect">
          <a:avLst/>
        </a:prstGeom>
        <a:solidFill>
          <a:srgbClr val="FF5C33"/>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Pharmazeutika (2021)</a:t>
          </a:r>
        </a:p>
      </dsp:txBody>
      <dsp:txXfrm>
        <a:off x="57121" y="3745478"/>
        <a:ext cx="3917750" cy="10558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DB5E0-0619-46BC-9FD5-D82D2E36376D}">
      <dsp:nvSpPr>
        <dsp:cNvPr id="0" name=""/>
        <dsp:cNvSpPr/>
      </dsp:nvSpPr>
      <dsp:spPr>
        <a:xfrm>
          <a:off x="0" y="48850"/>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Wirtschaft: 75,8 Mrd.</a:t>
          </a:r>
        </a:p>
      </dsp:txBody>
      <dsp:txXfrm>
        <a:off x="62952" y="111802"/>
        <a:ext cx="2506294" cy="1163681"/>
      </dsp:txXfrm>
    </dsp:sp>
    <dsp:sp modelId="{AE288143-93A8-482C-8E20-D8BB8314EA26}">
      <dsp:nvSpPr>
        <dsp:cNvPr id="0" name=""/>
        <dsp:cNvSpPr/>
      </dsp:nvSpPr>
      <dsp:spPr>
        <a:xfrm>
          <a:off x="0" y="1424835"/>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Staat: 16,8 Mrd. </a:t>
          </a:r>
        </a:p>
      </dsp:txBody>
      <dsp:txXfrm>
        <a:off x="62952" y="1487787"/>
        <a:ext cx="2506294" cy="1163681"/>
      </dsp:txXfrm>
    </dsp:sp>
    <dsp:sp modelId="{73BAB05A-747C-4BE2-9041-600716456568}">
      <dsp:nvSpPr>
        <dsp:cNvPr id="0" name=""/>
        <dsp:cNvSpPr/>
      </dsp:nvSpPr>
      <dsp:spPr>
        <a:xfrm>
          <a:off x="0" y="2800821"/>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Hochschulen: 20,7 Mrd.</a:t>
          </a:r>
        </a:p>
      </dsp:txBody>
      <dsp:txXfrm>
        <a:off x="62952" y="2863773"/>
        <a:ext cx="2506294" cy="116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0.45652</cdr:x>
      <cdr:y>0.69255</cdr:y>
    </cdr:from>
    <cdr:to>
      <cdr:x>0.81951</cdr:x>
      <cdr:y>0.77373</cdr:y>
    </cdr:to>
    <cdr:sp macro="" textlink="">
      <cdr:nvSpPr>
        <cdr:cNvPr id="2" name="Textfeld 13"/>
        <cdr:cNvSpPr txBox="1"/>
      </cdr:nvSpPr>
      <cdr:spPr>
        <a:xfrm xmlns:a="http://schemas.openxmlformats.org/drawingml/2006/main">
          <a:off x="3286661" y="2888185"/>
          <a:ext cx="2613215" cy="338554"/>
        </a:xfrm>
        <a:prstGeom xmlns:a="http://schemas.openxmlformats.org/drawingml/2006/main" prst="rect">
          <a:avLst/>
        </a:prstGeom>
        <a:solidFill xmlns:a="http://schemas.openxmlformats.org/drawingml/2006/main">
          <a:schemeClr val="accent5"/>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Pharmazeutische Industrie</a:t>
          </a:r>
        </a:p>
      </cdr:txBody>
    </cdr:sp>
  </cdr:relSizeAnchor>
  <cdr:relSizeAnchor xmlns:cdr="http://schemas.openxmlformats.org/drawingml/2006/chartDrawing">
    <cdr:from>
      <cdr:x>0.44957</cdr:x>
      <cdr:y>0.38634</cdr:y>
    </cdr:from>
    <cdr:to>
      <cdr:x>0.73485</cdr:x>
      <cdr:y>0.46752</cdr:y>
    </cdr:to>
    <cdr:sp macro="" textlink="">
      <cdr:nvSpPr>
        <cdr:cNvPr id="3" name="Textfeld 12"/>
        <cdr:cNvSpPr txBox="1"/>
      </cdr:nvSpPr>
      <cdr:spPr>
        <a:xfrm xmlns:a="http://schemas.openxmlformats.org/drawingml/2006/main">
          <a:off x="3236621" y="1611178"/>
          <a:ext cx="2053767" cy="338554"/>
        </a:xfrm>
        <a:prstGeom xmlns:a="http://schemas.openxmlformats.org/drawingml/2006/main" prst="rect">
          <a:avLst/>
        </a:prstGeom>
        <a:solidFill xmlns:a="http://schemas.openxmlformats.org/drawingml/2006/main">
          <a:schemeClr val="accent1"/>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Chemische Industrie</a:t>
          </a:r>
        </a:p>
      </cdr:txBody>
    </cdr:sp>
  </cdr:relSizeAnchor>
  <cdr:relSizeAnchor xmlns:cdr="http://schemas.openxmlformats.org/drawingml/2006/chartDrawing">
    <cdr:from>
      <cdr:x>0.83421</cdr:x>
      <cdr:y>0.0762</cdr:y>
    </cdr:from>
    <cdr:to>
      <cdr:x>0.95206</cdr:x>
      <cdr:y>0.15087</cdr:y>
    </cdr:to>
    <cdr:sp macro="" textlink="">
      <cdr:nvSpPr>
        <cdr:cNvPr id="5" name="Textfeld 1">
          <a:extLst xmlns:a="http://schemas.openxmlformats.org/drawingml/2006/main">
            <a:ext uri="{FF2B5EF4-FFF2-40B4-BE49-F238E27FC236}">
              <a16:creationId xmlns:a16="http://schemas.microsoft.com/office/drawing/2014/main" id="{8D9D2444-1FF4-CC50-5A85-23FE14DC5D59}"/>
            </a:ext>
          </a:extLst>
        </cdr:cNvPr>
        <cdr:cNvSpPr txBox="1"/>
      </cdr:nvSpPr>
      <cdr:spPr>
        <a:xfrm xmlns:a="http://schemas.openxmlformats.org/drawingml/2006/main">
          <a:off x="6005760" y="317773"/>
          <a:ext cx="848439" cy="3114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dirty="0">
              <a:solidFill>
                <a:schemeClr val="tx1"/>
              </a:solidFill>
              <a:effectLst/>
              <a:latin typeface="+mn-lt"/>
              <a:ea typeface="+mn-ea"/>
              <a:cs typeface="Arial" panose="020B0604020202020204" pitchFamily="34" charset="0"/>
            </a:rPr>
            <a:t>Σ</a:t>
          </a:r>
          <a:r>
            <a:rPr lang="de-DE" sz="1600" b="1" dirty="0">
              <a:solidFill>
                <a:schemeClr val="tx1"/>
              </a:solidFill>
              <a:effectLst/>
              <a:latin typeface="+mn-lt"/>
              <a:ea typeface="+mn-ea"/>
              <a:cs typeface="Arial" panose="020B0604020202020204" pitchFamily="34" charset="0"/>
            </a:rPr>
            <a:t> 15,5</a:t>
          </a:r>
          <a:endParaRPr lang="de-DE" sz="1600" b="1" dirty="0">
            <a:solidFill>
              <a:schemeClr val="tx1"/>
            </a:solidFill>
            <a:latin typeface="+mn-lt"/>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solidFill>
                <a:sysClr val="windowText" lastClr="000000"/>
              </a:solidFill>
            </a:rPr>
            <a:t>Pharma</a:t>
          </a:r>
          <a:r>
            <a:rPr lang="de-DE" sz="1600" dirty="0">
              <a:solidFill>
                <a:sysClr val="windowText" lastClr="000000"/>
              </a:solidFill>
            </a:rPr>
            <a:t>: Aufteilung interne und externe </a:t>
          </a:r>
          <a:r>
            <a:rPr lang="de-DE" sz="1600" dirty="0" err="1">
              <a:solidFill>
                <a:sysClr val="windowText" lastClr="000000"/>
              </a:solidFill>
            </a:rPr>
            <a:t>FuE</a:t>
          </a:r>
          <a:r>
            <a:rPr lang="de-DE" sz="1600" dirty="0">
              <a:solidFill>
                <a:sysClr val="windowText" lastClr="000000"/>
              </a:solidFill>
            </a:rPr>
            <a:t>-Aufwendungen und Verteilung der externen </a:t>
          </a:r>
          <a:r>
            <a:rPr lang="de-DE" sz="1600" dirty="0" err="1">
              <a:solidFill>
                <a:sysClr val="windowText" lastClr="000000"/>
              </a:solidFill>
            </a:rPr>
            <a:t>FuE</a:t>
          </a:r>
          <a:r>
            <a:rPr lang="de-DE" sz="1600" dirty="0">
              <a:solidFill>
                <a:sysClr val="windowText" lastClr="000000"/>
              </a:solidFill>
            </a:rPr>
            <a:t>-Aufwendungen, 2021</a:t>
          </a:r>
        </a:p>
      </cdr:txBody>
    </cdr:sp>
  </cdr:relSizeAnchor>
</c:userShapes>
</file>

<file path=ppt/drawings/drawing3.xml><?xml version="1.0" encoding="utf-8"?>
<c:userShapes xmlns:c="http://schemas.openxmlformats.org/drawingml/2006/chart">
  <cdr:relSizeAnchor xmlns:cdr="http://schemas.openxmlformats.org/drawingml/2006/chartDrawing">
    <cdr:from>
      <cdr:x>0.00539</cdr:x>
      <cdr:y>0.00384</cdr:y>
    </cdr:from>
    <cdr:to>
      <cdr:x>1</cdr:x>
      <cdr:y>0.17067</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096" y="12700"/>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ysClr val="windowText" lastClr="000000"/>
              </a:solidFill>
              <a:latin typeface="Source Sans Pro "/>
            </a:rPr>
            <a:t>Chemie</a:t>
          </a:r>
          <a:r>
            <a:rPr lang="de-DE" sz="1600" dirty="0">
              <a:solidFill>
                <a:sysClr val="windowText" lastClr="000000"/>
              </a:solidFill>
              <a:latin typeface="Source Sans Pro "/>
            </a:rPr>
            <a:t>: Aufteilung interne und externe </a:t>
          </a:r>
          <a:r>
            <a:rPr lang="de-DE" sz="1600" dirty="0" err="1">
              <a:solidFill>
                <a:sysClr val="windowText" lastClr="000000"/>
              </a:solidFill>
              <a:latin typeface="Source Sans Pro "/>
            </a:rPr>
            <a:t>FuE</a:t>
          </a:r>
          <a:r>
            <a:rPr lang="de-DE" sz="1600" dirty="0">
              <a:solidFill>
                <a:sysClr val="windowText" lastClr="000000"/>
              </a:solidFill>
              <a:latin typeface="Source Sans Pro "/>
            </a:rPr>
            <a:t>-Aufwendungen und Verteilung der externen </a:t>
          </a:r>
          <a:r>
            <a:rPr lang="de-DE" sz="1600" dirty="0" err="1">
              <a:solidFill>
                <a:sysClr val="windowText" lastClr="000000"/>
              </a:solidFill>
              <a:latin typeface="Source Sans Pro "/>
            </a:rPr>
            <a:t>FuE</a:t>
          </a:r>
          <a:r>
            <a:rPr lang="de-DE" sz="1600" dirty="0">
              <a:solidFill>
                <a:sysClr val="windowText" lastClr="000000"/>
              </a:solidFill>
              <a:latin typeface="Source Sans Pro "/>
            </a:rPr>
            <a:t>-Aufwendungen, 2021</a:t>
          </a:r>
        </a:p>
      </cdr:txBody>
    </cdr:sp>
  </cdr:relSizeAnchor>
</c:userShapes>
</file>

<file path=ppt/drawings/drawing4.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0.14418</cdr:x>
      <cdr:y>0.0762</cdr:y>
    </cdr:from>
    <cdr:to>
      <cdr:x>0.3292</cdr:x>
      <cdr:y>0.15738</cdr:y>
    </cdr:to>
    <cdr:sp macro="" textlink="">
      <cdr:nvSpPr>
        <cdr:cNvPr id="3" name="Textfeld 2"/>
        <cdr:cNvSpPr txBox="1"/>
      </cdr:nvSpPr>
      <cdr:spPr>
        <a:xfrm xmlns:a="http://schemas.openxmlformats.org/drawingml/2006/main">
          <a:off x="1038011" y="317773"/>
          <a:ext cx="1332000" cy="338554"/>
        </a:xfrm>
        <a:prstGeom xmlns:a="http://schemas.openxmlformats.org/drawingml/2006/main" prst="rect">
          <a:avLst/>
        </a:prstGeom>
        <a:solidFill xmlns:a="http://schemas.openxmlformats.org/drawingml/2006/main">
          <a:srgbClr val="FF5C33"/>
        </a:solidFill>
        <a:ln xmlns:a="http://schemas.openxmlformats.org/drawingml/2006/main">
          <a:solidFill>
            <a:schemeClr val="bg1"/>
          </a:solid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rgbClr val="623C72"/>
        </a:solidFill>
        <a:ln xmlns:a="http://schemas.openxmlformats.org/drawingml/2006/main">
          <a:solidFill>
            <a:schemeClr val="bg1"/>
          </a:solid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5.xml><?xml version="1.0" encoding="utf-8"?>
<c:userShapes xmlns:c="http://schemas.openxmlformats.org/drawingml/2006/chart">
  <cdr:relSizeAnchor xmlns:cdr="http://schemas.openxmlformats.org/drawingml/2006/chartDrawing">
    <cdr:from>
      <cdr:x>0.12542</cdr:x>
      <cdr:y>0.21433</cdr:y>
    </cdr:from>
    <cdr:to>
      <cdr:x>0.44891</cdr:x>
      <cdr:y>0.29551</cdr:y>
    </cdr:to>
    <cdr:sp macro="" textlink="">
      <cdr:nvSpPr>
        <cdr:cNvPr id="2" name="Textfeld 1"/>
        <cdr:cNvSpPr txBox="1"/>
      </cdr:nvSpPr>
      <cdr:spPr>
        <a:xfrm xmlns:a="http://schemas.openxmlformats.org/drawingml/2006/main">
          <a:off x="677168" y="893834"/>
          <a:ext cx="1746537" cy="338554"/>
        </a:xfrm>
        <a:prstGeom xmlns:a="http://schemas.openxmlformats.org/drawingml/2006/main" prst="rect">
          <a:avLst/>
        </a:prstGeom>
        <a:solidFill xmlns:a="http://schemas.openxmlformats.org/drawingml/2006/main">
          <a:srgbClr val="BE9528"/>
        </a:solidFill>
        <a:ln xmlns:a="http://schemas.openxmlformats.org/drawingml/2006/main">
          <a:solidFill>
            <a:schemeClr val="bg1"/>
          </a:solidFill>
        </a:ln>
      </cdr:spPr>
      <cdr:txBody>
        <a:bodyPr xmlns:a="http://schemas.openxmlformats.org/drawingml/2006/main" vertOverflow="clip" wrap="square" rtlCol="0">
          <a:spAutoFit/>
        </a:bodyPr>
        <a:lstStyle xmlns:a="http://schemas.openxmlformats.org/drawingml/2006/main"/>
        <a:p xmlns:a="http://schemas.openxmlformats.org/drawingml/2006/main">
          <a:pPr algn="ctr"/>
          <a:r>
            <a:rPr lang="de-DE" sz="1600" dirty="0">
              <a:solidFill>
                <a:schemeClr val="bg1"/>
              </a:solidFill>
              <a:cs typeface="Arial" pitchFamily="34" charset="0"/>
            </a:rPr>
            <a:t>Studienanfänger</a:t>
          </a:r>
        </a:p>
      </cdr:txBody>
    </cdr:sp>
  </cdr:relSizeAnchor>
  <cdr:relSizeAnchor xmlns:cdr="http://schemas.openxmlformats.org/drawingml/2006/chartDrawing">
    <cdr:from>
      <cdr:x>0.47219</cdr:x>
      <cdr:y>0.4388</cdr:y>
    </cdr:from>
    <cdr:to>
      <cdr:x>0.70223</cdr:x>
      <cdr:y>0.51998</cdr:y>
    </cdr:to>
    <cdr:sp macro="" textlink="">
      <cdr:nvSpPr>
        <cdr:cNvPr id="3" name="Textfeld 1"/>
        <cdr:cNvSpPr txBox="1"/>
      </cdr:nvSpPr>
      <cdr:spPr>
        <a:xfrm xmlns:a="http://schemas.openxmlformats.org/drawingml/2006/main">
          <a:off x="2549376" y="1829955"/>
          <a:ext cx="1242025" cy="338550"/>
        </a:xfrm>
        <a:prstGeom xmlns:a="http://schemas.openxmlformats.org/drawingml/2006/main" prst="rect">
          <a:avLst/>
        </a:prstGeom>
        <a:solidFill xmlns:a="http://schemas.openxmlformats.org/drawingml/2006/main">
          <a:srgbClr val="166E79"/>
        </a:solidFill>
        <a:ln xmlns:a="http://schemas.openxmlformats.org/drawingml/2006/main" w="9525">
          <a:solidFill>
            <a:schemeClr val="bg1"/>
          </a:solidFill>
        </a:l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de-DE" sz="1600" dirty="0">
              <a:solidFill>
                <a:sysClr val="window" lastClr="FFFFFF"/>
              </a:solidFill>
              <a:latin typeface="+mn-lt"/>
              <a:cs typeface="Arial" pitchFamily="34" charset="0"/>
            </a:rPr>
            <a:t>Absolventen</a:t>
          </a:r>
        </a:p>
      </cdr:txBody>
    </cdr:sp>
  </cdr:relSizeAnchor>
  <cdr:relSizeAnchor xmlns:cdr="http://schemas.openxmlformats.org/drawingml/2006/chartDrawing">
    <cdr:from>
      <cdr:x>0.55221</cdr:x>
      <cdr:y>0.646</cdr:y>
    </cdr:from>
    <cdr:to>
      <cdr:x>0.81014</cdr:x>
      <cdr:y>0.72718</cdr:y>
    </cdr:to>
    <cdr:sp macro="" textlink="">
      <cdr:nvSpPr>
        <cdr:cNvPr id="4" name="Textfeld 1"/>
        <cdr:cNvSpPr txBox="1"/>
      </cdr:nvSpPr>
      <cdr:spPr>
        <a:xfrm xmlns:a="http://schemas.openxmlformats.org/drawingml/2006/main">
          <a:off x="2981424" y="2694037"/>
          <a:ext cx="1392570" cy="338550"/>
        </a:xfrm>
        <a:prstGeom xmlns:a="http://schemas.openxmlformats.org/drawingml/2006/main" prst="rect">
          <a:avLst/>
        </a:prstGeom>
        <a:solidFill xmlns:a="http://schemas.openxmlformats.org/drawingml/2006/main">
          <a:srgbClr val="003061"/>
        </a:solidFill>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de-DE" sz="1600" dirty="0">
              <a:solidFill>
                <a:sysClr val="window" lastClr="FFFFFF"/>
              </a:solidFill>
              <a:latin typeface="+mn-lt"/>
              <a:cs typeface="Arial" pitchFamily="34" charset="0"/>
            </a:rPr>
            <a:t>Promotion</a:t>
          </a:r>
        </a:p>
      </cdr:txBody>
    </cdr:sp>
  </cdr:relSizeAnchor>
</c:userShapes>
</file>

<file path=ppt/drawings/drawing6.xml><?xml version="1.0" encoding="utf-8"?>
<c:userShapes xmlns:c="http://schemas.openxmlformats.org/drawingml/2006/chart">
  <cdr:relSizeAnchor xmlns:cdr="http://schemas.openxmlformats.org/drawingml/2006/chartDrawing">
    <cdr:from>
      <cdr:x>0.74504</cdr:x>
      <cdr:y>0.00713</cdr:y>
    </cdr:from>
    <cdr:to>
      <cdr:x>0.99943</cdr:x>
      <cdr:y>0.26364</cdr:y>
    </cdr:to>
    <cdr:sp macro="" textlink="">
      <cdr:nvSpPr>
        <cdr:cNvPr id="2" name="Textfeld 1"/>
        <cdr:cNvSpPr txBox="1"/>
      </cdr:nvSpPr>
      <cdr:spPr>
        <a:xfrm xmlns:a="http://schemas.openxmlformats.org/drawingml/2006/main">
          <a:off x="5363775" y="29735"/>
          <a:ext cx="1831433" cy="1069723"/>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pPr algn="r"/>
          <a:r>
            <a:rPr lang="de-DE" sz="1600" b="1" dirty="0">
              <a:solidFill>
                <a:schemeClr val="tx2"/>
              </a:solidFill>
              <a:latin typeface="+mn-lt"/>
              <a:cs typeface="Arial" pitchFamily="34" charset="0"/>
            </a:rPr>
            <a:t>Welt insgesamt:</a:t>
          </a:r>
        </a:p>
        <a:p xmlns:a="http://schemas.openxmlformats.org/drawingml/2006/main">
          <a:pPr algn="r"/>
          <a:r>
            <a:rPr lang="de-DE" sz="1600" b="1" dirty="0">
              <a:solidFill>
                <a:schemeClr val="tx2"/>
              </a:solidFill>
              <a:latin typeface="+mn-lt"/>
              <a:cs typeface="Arial" pitchFamily="34" charset="0"/>
            </a:rPr>
            <a:t>230</a:t>
          </a:r>
          <a:r>
            <a:rPr lang="de-DE" sz="1600" b="1" baseline="0" dirty="0">
              <a:solidFill>
                <a:schemeClr val="tx2"/>
              </a:solidFill>
              <a:latin typeface="+mn-lt"/>
              <a:cs typeface="Arial" pitchFamily="34" charset="0"/>
            </a:rPr>
            <a:t> Milliarden Euro</a:t>
          </a:r>
          <a:endParaRPr lang="de-DE" sz="1600" b="1" dirty="0">
            <a:solidFill>
              <a:schemeClr val="tx2"/>
            </a:solidFill>
            <a:latin typeface="+mn-lt"/>
            <a:cs typeface="Arial"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0.62044</cdr:x>
      <cdr:y>0.0117</cdr:y>
    </cdr:from>
    <cdr:to>
      <cdr:x>0.99943</cdr:x>
      <cdr:y>0.15122</cdr:y>
    </cdr:to>
    <cdr:sp macro="" textlink="">
      <cdr:nvSpPr>
        <cdr:cNvPr id="2" name="Textfeld 1"/>
        <cdr:cNvSpPr txBox="1"/>
      </cdr:nvSpPr>
      <cdr:spPr>
        <a:xfrm xmlns:a="http://schemas.openxmlformats.org/drawingml/2006/main">
          <a:off x="3353767" y="48793"/>
          <a:ext cx="2048590" cy="581849"/>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mn-lt"/>
              <a:cs typeface="Arial" pitchFamily="34" charset="0"/>
            </a:rPr>
            <a:t>Welt insgesamt:</a:t>
          </a:r>
        </a:p>
        <a:p xmlns:a="http://schemas.openxmlformats.org/drawingml/2006/main">
          <a:pPr algn="r"/>
          <a:r>
            <a:rPr lang="de-DE" sz="1600" b="1" baseline="0" dirty="0">
              <a:solidFill>
                <a:schemeClr val="tx2"/>
              </a:solidFill>
              <a:latin typeface="+mn-lt"/>
              <a:cs typeface="Arial" pitchFamily="34" charset="0"/>
            </a:rPr>
            <a:t>57 Milliarden Euro</a:t>
          </a:r>
          <a:endParaRPr lang="de-DE" sz="1600" b="1" dirty="0">
            <a:solidFill>
              <a:schemeClr val="tx2"/>
            </a:solidFill>
            <a:latin typeface="+mn-lt"/>
            <a:cs typeface="Arial"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0.81207</cdr:x>
      <cdr:y>0.19913</cdr:y>
    </cdr:from>
    <cdr:to>
      <cdr:x>0.92992</cdr:x>
      <cdr:y>0.2738</cdr:y>
    </cdr:to>
    <cdr:sp macro="" textlink="">
      <cdr:nvSpPr>
        <cdr:cNvPr id="2" name="Textfeld 1"/>
        <cdr:cNvSpPr txBox="1"/>
      </cdr:nvSpPr>
      <cdr:spPr>
        <a:xfrm xmlns:a="http://schemas.openxmlformats.org/drawingml/2006/main">
          <a:off x="5899503" y="854469"/>
          <a:ext cx="856156" cy="3204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dirty="0">
              <a:solidFill>
                <a:schemeClr val="tx1"/>
              </a:solidFill>
              <a:effectLst/>
              <a:latin typeface="Arial" panose="020B0604020202020204" pitchFamily="34" charset="0"/>
              <a:ea typeface="+mn-ea"/>
              <a:cs typeface="Arial" panose="020B0604020202020204" pitchFamily="34" charset="0"/>
            </a:rPr>
            <a:t>Σ</a:t>
          </a:r>
          <a:r>
            <a:rPr lang="de-DE" sz="1600" b="1" dirty="0">
              <a:solidFill>
                <a:schemeClr val="tx1"/>
              </a:solidFill>
              <a:effectLst/>
              <a:latin typeface="Arial" panose="020B0604020202020204" pitchFamily="34" charset="0"/>
              <a:ea typeface="+mn-ea"/>
              <a:cs typeface="Arial" panose="020B0604020202020204" pitchFamily="34" charset="0"/>
            </a:rPr>
            <a:t> 3,13</a:t>
          </a:r>
          <a:endParaRPr lang="de-DE" sz="1600" b="1" dirty="0">
            <a:solidFill>
              <a:schemeClr val="tx1"/>
            </a:solidFill>
            <a:latin typeface="Arial" panose="020B0604020202020204" pitchFamily="34" charset="0"/>
            <a:cs typeface="Arial" panose="020B0604020202020204"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4"/>
              </a:solidFill>
              <a:latin typeface="Arial"/>
              <a:cs typeface="Arial"/>
            </a:rPr>
            <a:t>OECD-Durchschnitt </a:t>
          </a:r>
        </a:p>
      </cdr:txBody>
    </cdr:sp>
  </cdr:relSizeAnchor>
  <cdr:relSizeAnchor xmlns:cdr="http://schemas.openxmlformats.org/drawingml/2006/chartDrawing">
    <cdr:from>
      <cdr:x>0.00635</cdr:x>
      <cdr:y>0.23339</cdr:y>
    </cdr:from>
    <cdr:to>
      <cdr:x>0.99545</cdr:x>
      <cdr:y>0.23339</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44414" y="1011345"/>
          <a:ext cx="6918022" cy="0"/>
        </a:xfrm>
        <a:prstGeom xmlns:a="http://schemas.openxmlformats.org/drawingml/2006/main" prst="line">
          <a:avLst/>
        </a:prstGeom>
        <a:ln xmlns:a="http://schemas.openxmlformats.org/drawingml/2006/main" w="38100">
          <a:solidFill>
            <a:schemeClr val="accent4"/>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0B2ED4-A324-584D-BCF4-C97E05E38248}" type="datetimeFigureOut">
              <a:rPr lang="de-DE" smtClean="0"/>
              <a:t>08.10.2024</a:t>
            </a:fld>
            <a:endParaRPr lang="de-DE"/>
          </a:p>
        </p:txBody>
      </p:sp>
      <p:sp>
        <p:nvSpPr>
          <p:cNvPr id="4" name="Folienbildplatzhalt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dirty="0"/>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14</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Der Anteil der chemisch-pharmazeutischen Industrie an den gesamten FuE-Aufwendungen der deutschen Industrie betrug 2017 rund 15 Prozent. </a:t>
            </a:r>
          </a:p>
          <a:p>
            <a:pPr lvl="0"/>
            <a:endParaRPr lang="de-DE" sz="1200" dirty="0"/>
          </a:p>
          <a:p>
            <a:pPr lvl="0"/>
            <a:r>
              <a:rPr lang="de-DE" sz="1200" dirty="0"/>
              <a:t>Damit liegt der Anteil der FuE Ausgaben weit über dem Umsatzanteil der Branche an der deutschen Industrie.</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15</a:t>
            </a:fld>
            <a:endParaRPr lang="de-DE" dirty="0"/>
          </a:p>
        </p:txBody>
      </p:sp>
    </p:spTree>
    <p:extLst>
      <p:ext uri="{BB962C8B-B14F-4D97-AF65-F5344CB8AC3E}">
        <p14:creationId xmlns:p14="http://schemas.microsoft.com/office/powerpoint/2010/main" val="2345856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Im Branchenvergleich ist die FuE Intensität der chemisch-pharmazeutischen</a:t>
            </a:r>
            <a:r>
              <a:rPr lang="de-DE" baseline="0" dirty="0"/>
              <a:t> Industrie überdurchschnittlich. Besonders forschungsintensiv ist die Pharmaindustrie.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16</a:t>
            </a:fld>
            <a:endParaRPr lang="de-DE" dirty="0"/>
          </a:p>
        </p:txBody>
      </p:sp>
    </p:spTree>
    <p:extLst>
      <p:ext uri="{BB962C8B-B14F-4D97-AF65-F5344CB8AC3E}">
        <p14:creationId xmlns:p14="http://schemas.microsoft.com/office/powerpoint/2010/main" val="413916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Über 60 Prozent der deutschen</a:t>
            </a:r>
            <a:r>
              <a:rPr lang="de-DE" baseline="0" dirty="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dirty="0"/>
          </a:p>
        </p:txBody>
      </p:sp>
    </p:spTree>
    <p:extLst>
      <p:ext uri="{BB962C8B-B14F-4D97-AF65-F5344CB8AC3E}">
        <p14:creationId xmlns:p14="http://schemas.microsoft.com/office/powerpoint/2010/main" val="83323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18</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dirty="0"/>
          </a:p>
          <a:p>
            <a:pPr defTabSz="853621">
              <a:defRPr/>
            </a:pPr>
            <a:r>
              <a:rPr lang="de-DE" sz="1200" b="1" dirty="0"/>
              <a:t>Anmerkung</a:t>
            </a:r>
            <a:r>
              <a:rPr lang="de-DE" sz="1200" dirty="0"/>
              <a:t>:</a:t>
            </a:r>
            <a:r>
              <a:rPr lang="de-DE" sz="1200" baseline="0" dirty="0"/>
              <a:t> Laut Stifterverband sind die Beschäftigtenzahlen </a:t>
            </a:r>
            <a:r>
              <a:rPr lang="de-DE" sz="1200" b="1" baseline="0" dirty="0"/>
              <a:t>vor</a:t>
            </a:r>
            <a:r>
              <a:rPr lang="de-DE" sz="1200" baseline="0" dirty="0"/>
              <a:t> 2016 aufgrund einer fehlerhaften Meldung überschätzt. Demnach darf der Rückgang in 2016 nicht überbewertet werden, da die Vergleichsbasis zu hoch ist. Eine Korrektur der Vorjahre kann leider nicht durchgeführt werden.</a:t>
            </a:r>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dirty="0"/>
          </a:p>
        </p:txBody>
      </p:sp>
    </p:spTree>
    <p:extLst>
      <p:ext uri="{BB962C8B-B14F-4D97-AF65-F5344CB8AC3E}">
        <p14:creationId xmlns:p14="http://schemas.microsoft.com/office/powerpoint/2010/main" val="4103387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dirty="0"/>
          </a:p>
          <a:p>
            <a:r>
              <a:rPr lang="de-DE" sz="1200" dirty="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dirty="0"/>
          </a:p>
          <a:p>
            <a:pPr defTabSz="924733">
              <a:defRPr/>
            </a:pPr>
            <a:r>
              <a:rPr lang="de-DE" sz="1200" dirty="0"/>
              <a:t>Die Zahl der Absolventen im ersten Abschluss sind leicht rückläufig. Dies könnte ein Hinweis auf signifikante </a:t>
            </a:r>
            <a:r>
              <a:rPr lang="de-DE" sz="1200" dirty="0" err="1"/>
              <a:t>Abbrecherquoten</a:t>
            </a:r>
            <a:r>
              <a:rPr lang="de-DE" sz="1200" dirty="0"/>
              <a:t> im Bachelor-Studiengang sein, die genauso hoch sind wie in den früheren Diplom-Studiengängen. Die Zahlen für</a:t>
            </a:r>
            <a:r>
              <a:rPr lang="de-DE" sz="1200" baseline="0" dirty="0"/>
              <a:t> den zweiten Abschluss haben dagegen einen positiven Trend, auch die Promotionen steigen nahezu kontinuierlich. </a:t>
            </a:r>
          </a:p>
          <a:p>
            <a:pPr defTabSz="924733">
              <a:defRPr/>
            </a:pPr>
            <a:endParaRPr lang="de-DE" sz="1200" baseline="0" dirty="0"/>
          </a:p>
          <a:p>
            <a:r>
              <a:rPr lang="de-DE" sz="1200" dirty="0"/>
              <a:t>Traditionell ist unter den Chemieabsolventen der Anteil derjenigen, die sich über eine Promotion wissenschaftlich weiterqualifizieren, hoch (2018: 85 Prozent). Allerdings liegt der Anteil seit 2014 unter dem langjährigen Mittel von 90 Prozent.</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dirty="0"/>
          </a:p>
        </p:txBody>
      </p:sp>
    </p:spTree>
    <p:extLst>
      <p:ext uri="{BB962C8B-B14F-4D97-AF65-F5344CB8AC3E}">
        <p14:creationId xmlns:p14="http://schemas.microsoft.com/office/powerpoint/2010/main" val="46896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21</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weltweiten </a:t>
            </a:r>
            <a:r>
              <a:rPr lang="de-DE" dirty="0" err="1"/>
              <a:t>FuE</a:t>
            </a:r>
            <a:r>
              <a:rPr lang="de-DE" dirty="0"/>
              <a:t>-Aufwendungen sind auf wenige</a:t>
            </a:r>
            <a:r>
              <a:rPr lang="de-DE" baseline="0" dirty="0"/>
              <a:t> Länder konzentriert. Über 80 Prozent der </a:t>
            </a:r>
            <a:r>
              <a:rPr lang="de-DE" baseline="0" dirty="0" err="1"/>
              <a:t>FuE</a:t>
            </a:r>
            <a:r>
              <a:rPr lang="de-DE" baseline="0" dirty="0"/>
              <a:t>-Aufwendungen entfallen auf die 6 </a:t>
            </a:r>
            <a:r>
              <a:rPr lang="de-DE" baseline="0" dirty="0" err="1"/>
              <a:t>FuE</a:t>
            </a:r>
            <a:r>
              <a:rPr lang="de-DE" baseline="0" dirty="0"/>
              <a:t>-stärksten Länder.</a:t>
            </a:r>
          </a:p>
          <a:p>
            <a:endParaRPr lang="de-DE" baseline="0" dirty="0"/>
          </a:p>
          <a:p>
            <a:r>
              <a:rPr lang="de-DE" b="1" baseline="0" dirty="0"/>
              <a:t>Anmerkung</a:t>
            </a:r>
            <a:r>
              <a:rPr lang="de-DE" baseline="0" dirty="0"/>
              <a:t>:</a:t>
            </a:r>
          </a:p>
          <a:p>
            <a:r>
              <a:rPr lang="de-DE" baseline="0" dirty="0"/>
              <a:t>Der hohe Anteil der USA ist zum Teil auch wechselkursbedingt, da die Angaben hier in Euro umgerechnet wurden.</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23</a:t>
            </a:fld>
            <a:endParaRPr lang="de-DE" dirty="0"/>
          </a:p>
        </p:txBody>
      </p:sp>
    </p:spTree>
    <p:extLst>
      <p:ext uri="{BB962C8B-B14F-4D97-AF65-F5344CB8AC3E}">
        <p14:creationId xmlns:p14="http://schemas.microsoft.com/office/powerpoint/2010/main" val="223819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Die unternehmensinternen FuE-Aufwendungen – Business </a:t>
            </a:r>
            <a:r>
              <a:rPr lang="de-DE" sz="1200" dirty="0" err="1"/>
              <a:t>Expenditures</a:t>
            </a:r>
            <a:r>
              <a:rPr lang="de-DE" sz="1200" dirty="0"/>
              <a:t> on R&amp;D (BERD) – der deutschen chemisch-pharmazeutischen Industrie sind hoch: Sie betrugen 2018 über 9 Mrd. Euro. Damit belegt Deutschland hinter den USA, Japan und China Platz vier. Deutschland hatte 2011 seinen dritten Platz an China verloren. China intensiviert seine </a:t>
            </a:r>
            <a:r>
              <a:rPr lang="de-DE" sz="1200" dirty="0" err="1"/>
              <a:t>FuE</a:t>
            </a:r>
            <a:r>
              <a:rPr lang="de-DE" sz="1200" dirty="0"/>
              <a:t>-Bemühungen im Bereich Chemie deutlich.</a:t>
            </a:r>
          </a:p>
          <a:p>
            <a:pPr lvl="0"/>
            <a:endParaRPr lang="de-DE" sz="1200" dirty="0"/>
          </a:p>
          <a:p>
            <a:pPr lvl="0"/>
            <a:r>
              <a:rPr lang="de-DE" sz="1200" dirty="0"/>
              <a:t>Der Anteil Deutschlands an den FuE-Aufwendungen der chemisch-pharmazeutischen Industrie der EU lag 2018 bei rund 25 Prozent. Betrachtet man hingegen nur die Chemie, kommt Deutschland auf einen FuE-Anteil von fast 39 Prozent.</a:t>
            </a:r>
          </a:p>
          <a:p>
            <a:pPr lvl="0"/>
            <a:endParaRPr lang="de-DE" sz="1200" dirty="0"/>
          </a:p>
          <a:p>
            <a:pPr defTabSz="853621">
              <a:defRPr/>
            </a:pPr>
            <a:r>
              <a:rPr lang="de-DE" sz="1200" b="1" dirty="0"/>
              <a:t>Anmerkung: </a:t>
            </a:r>
          </a:p>
          <a:p>
            <a:pPr defTabSz="853621">
              <a:defRPr/>
            </a:pPr>
            <a:r>
              <a:rPr lang="de-DE" sz="1200" dirty="0"/>
              <a:t>Ein internationaler Vergleich der </a:t>
            </a:r>
            <a:r>
              <a:rPr lang="de-DE" sz="1200" dirty="0" err="1"/>
              <a:t>FuE</a:t>
            </a:r>
            <a:r>
              <a:rPr lang="de-DE" sz="1200" dirty="0"/>
              <a:t>-Aufwendungen für Chemie und </a:t>
            </a:r>
            <a:r>
              <a:rPr lang="de-DE" sz="1200" dirty="0" err="1"/>
              <a:t>Pharma</a:t>
            </a:r>
            <a:r>
              <a:rPr lang="de-DE" sz="1200" dirty="0"/>
              <a:t> ist nur anhand der internen </a:t>
            </a:r>
            <a:r>
              <a:rPr lang="de-DE" sz="1200" dirty="0" err="1"/>
              <a:t>FuE</a:t>
            </a:r>
            <a:r>
              <a:rPr lang="de-DE" sz="1200" dirty="0"/>
              <a:t>-Aufwendungen (BERD) möglich. Dabei werden von den gesamten Aufwendungen (GERD) die externen </a:t>
            </a:r>
            <a:r>
              <a:rPr lang="de-DE" sz="1200" dirty="0" err="1"/>
              <a:t>FuE</a:t>
            </a:r>
            <a:r>
              <a:rPr lang="de-DE" sz="1200" dirty="0"/>
              <a:t>-Aufwendungen abgezogen. In Deutschland beträgt der Anteil der externen </a:t>
            </a:r>
            <a:r>
              <a:rPr lang="de-DE" sz="1200" dirty="0" err="1"/>
              <a:t>FuE</a:t>
            </a:r>
            <a:r>
              <a:rPr lang="de-DE" sz="1200" dirty="0"/>
              <a:t>-Aufwendungen an den gesamten Aufwendungen rund ein Fünftel. Diese Aufwendungen können hier nicht berücksichtigt werden.</a:t>
            </a:r>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24</a:t>
            </a:fld>
            <a:endParaRPr lang="de-DE" dirty="0"/>
          </a:p>
        </p:txBody>
      </p:sp>
    </p:spTree>
    <p:extLst>
      <p:ext uri="{BB962C8B-B14F-4D97-AF65-F5344CB8AC3E}">
        <p14:creationId xmlns:p14="http://schemas.microsoft.com/office/powerpoint/2010/main" val="413865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dirty="0"/>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dirty="0"/>
          </a:p>
        </p:txBody>
      </p:sp>
    </p:spTree>
    <p:extLst>
      <p:ext uri="{BB962C8B-B14F-4D97-AF65-F5344CB8AC3E}">
        <p14:creationId xmlns:p14="http://schemas.microsoft.com/office/powerpoint/2010/main" val="528109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26</a:t>
            </a:fld>
            <a:endParaRPr lang="de-DE" dirty="0"/>
          </a:p>
        </p:txBody>
      </p:sp>
    </p:spTree>
    <p:extLst>
      <p:ext uri="{BB962C8B-B14F-4D97-AF65-F5344CB8AC3E}">
        <p14:creationId xmlns:p14="http://schemas.microsoft.com/office/powerpoint/2010/main" val="3364855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Auch bei den Chemie (ohne </a:t>
            </a:r>
            <a:r>
              <a:rPr lang="de-DE" dirty="0" err="1"/>
              <a:t>Pharma</a:t>
            </a:r>
            <a:r>
              <a:rPr lang="de-DE" dirty="0"/>
              <a:t>) sind die </a:t>
            </a:r>
            <a:r>
              <a:rPr lang="de-DE" dirty="0" err="1"/>
              <a:t>FuE</a:t>
            </a:r>
            <a:r>
              <a:rPr lang="de-DE" dirty="0"/>
              <a:t>-Aufwendungen auf wenige Länder konzentriert. Mit China, Japan und Korea sind 3 asiatische Länder unter</a:t>
            </a:r>
            <a:r>
              <a:rPr lang="de-DE" baseline="0" dirty="0"/>
              <a:t> den 6 großen Innovationsstandorten vertreten. Die fortschreitende Industrialisierung in vielen asiatischen Schwellenländern befördert die </a:t>
            </a:r>
            <a:r>
              <a:rPr lang="de-DE" baseline="0" dirty="0" err="1"/>
              <a:t>FuE</a:t>
            </a:r>
            <a:r>
              <a:rPr lang="de-DE" baseline="0" dirty="0"/>
              <a:t>-Tätigkeit im Bereich Chemie. </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dirty="0"/>
          </a:p>
        </p:txBody>
      </p:sp>
    </p:spTree>
    <p:extLst>
      <p:ext uri="{BB962C8B-B14F-4D97-AF65-F5344CB8AC3E}">
        <p14:creationId xmlns:p14="http://schemas.microsoft.com/office/powerpoint/2010/main" val="3112221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dirty="0"/>
          </a:p>
        </p:txBody>
      </p:sp>
    </p:spTree>
    <p:extLst>
      <p:ext uri="{BB962C8B-B14F-4D97-AF65-F5344CB8AC3E}">
        <p14:creationId xmlns:p14="http://schemas.microsoft.com/office/powerpoint/2010/main" val="3124577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Für Chemie</a:t>
            </a:r>
            <a:r>
              <a:rPr lang="de-DE" baseline="0" dirty="0"/>
              <a:t> und </a:t>
            </a:r>
            <a:r>
              <a:rPr lang="de-DE" baseline="0" dirty="0" err="1"/>
              <a:t>Pharma</a:t>
            </a:r>
            <a:r>
              <a:rPr lang="de-DE" baseline="0" dirty="0"/>
              <a:t> fällt Deutschland i</a:t>
            </a:r>
            <a:r>
              <a:rPr lang="de-DE" dirty="0"/>
              <a:t>m Länderranking der </a:t>
            </a:r>
            <a:r>
              <a:rPr lang="de-DE" dirty="0" err="1"/>
              <a:t>FuE</a:t>
            </a:r>
            <a:r>
              <a:rPr lang="de-DE" dirty="0"/>
              <a:t>-Intensität</a:t>
            </a:r>
            <a:r>
              <a:rPr lang="de-DE" baseline="0" dirty="0"/>
              <a:t> gerade noch </a:t>
            </a:r>
            <a:r>
              <a:rPr lang="de-DE" dirty="0"/>
              <a:t>unter die Top 10.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29</a:t>
            </a:fld>
            <a:endParaRPr lang="de-DE" dirty="0"/>
          </a:p>
        </p:txBody>
      </p:sp>
    </p:spTree>
    <p:extLst>
      <p:ext uri="{BB962C8B-B14F-4D97-AF65-F5344CB8AC3E}">
        <p14:creationId xmlns:p14="http://schemas.microsoft.com/office/powerpoint/2010/main" val="141260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dirty="0"/>
          </a:p>
          <a:p>
            <a:r>
              <a:rPr lang="de-DE" sz="1200" dirty="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dirty="0"/>
          </a:p>
          <a:p>
            <a:r>
              <a:rPr lang="de-DE" sz="1200" b="1" dirty="0"/>
              <a:t>Anmerkung: </a:t>
            </a:r>
            <a:r>
              <a:rPr lang="de-DE" sz="1200" dirty="0"/>
              <a:t>Zu den forschungsintensiven Waren zählen alle Gütergruppen, bei deren Produktion der Anteil der internen </a:t>
            </a:r>
            <a:r>
              <a:rPr lang="de-DE" sz="1200" dirty="0" err="1"/>
              <a:t>FuE</a:t>
            </a:r>
            <a:r>
              <a:rPr lang="de-DE" sz="1200" dirty="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p>
          <a:p>
            <a:r>
              <a:rPr lang="de-DE" b="1" dirty="0"/>
              <a:t>Die negative Handelsbilanz ist fast ausschließlich auf organische Industriechemikalien zurückzuführen und bedingt sich durch konzerninterne Lieferungen. Bei den anderen drei Warengruppen werden regelmäßig Exportüberschüsse erzielt.</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dirty="0"/>
          </a:p>
        </p:txBody>
      </p:sp>
    </p:spTree>
    <p:extLst>
      <p:ext uri="{BB962C8B-B14F-4D97-AF65-F5344CB8AC3E}">
        <p14:creationId xmlns:p14="http://schemas.microsoft.com/office/powerpoint/2010/main" val="742503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dirty="0"/>
          </a:p>
          <a:p>
            <a:r>
              <a:rPr lang="de-DE" sz="1200" dirty="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dirty="0"/>
          </a:p>
          <a:p>
            <a:r>
              <a:rPr lang="de-DE" sz="1200" b="1" dirty="0"/>
              <a:t>Anmerkung: </a:t>
            </a:r>
            <a:r>
              <a:rPr lang="de-DE" sz="1200" dirty="0"/>
              <a:t>Zu den forschungsintensiven Waren zählen alle Gütergruppen, bei deren Produktion der Anteil der internen </a:t>
            </a:r>
            <a:r>
              <a:rPr lang="de-DE" sz="1200" dirty="0" err="1"/>
              <a:t>FuE</a:t>
            </a:r>
            <a:r>
              <a:rPr lang="de-DE" sz="1200" dirty="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p>
          <a:p>
            <a:r>
              <a:rPr lang="de-DE" b="1" dirty="0"/>
              <a:t>Die negative Handelsbilanz ist fast ausschließlich auf organische Industriechemikalien zurückzuführen und bedingt sich durch konzerninterne Lieferungen. Bei den anderen drei Warengruppen werden regelmäßig Exportüberschüsse erzielt.</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dirty="0"/>
          </a:p>
        </p:txBody>
      </p:sp>
    </p:spTree>
    <p:extLst>
      <p:ext uri="{BB962C8B-B14F-4D97-AF65-F5344CB8AC3E}">
        <p14:creationId xmlns:p14="http://schemas.microsoft.com/office/powerpoint/2010/main" val="2946834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solidFill>
                  <a:schemeClr val="tx1">
                    <a:lumMod val="50000"/>
                  </a:schemeClr>
                </a:solidFill>
              </a:rPr>
              <a:t>Anmerkung: </a:t>
            </a:r>
            <a:r>
              <a:rPr lang="de-DE" sz="1200" dirty="0">
                <a:solidFill>
                  <a:schemeClr val="tx1">
                    <a:lumMod val="50000"/>
                  </a:schemeClr>
                </a:solidFill>
              </a:rPr>
              <a:t>Zu den forschungsintensiven Waren zählen alle Gütergruppen, bei deren Produktion der Anteil der internen </a:t>
            </a:r>
            <a:r>
              <a:rPr lang="de-DE" sz="1200" dirty="0" err="1">
                <a:solidFill>
                  <a:schemeClr val="tx1">
                    <a:lumMod val="50000"/>
                  </a:schemeClr>
                </a:solidFill>
              </a:rPr>
              <a:t>FuE</a:t>
            </a:r>
            <a:r>
              <a:rPr lang="de-DE" sz="1200" dirty="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solidFill>
                <a:schemeClr val="tx1">
                  <a:lumMod val="50000"/>
                </a:schemeClr>
              </a:solidFill>
            </a:endParaRPr>
          </a:p>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dirty="0"/>
          </a:p>
        </p:txBody>
      </p:sp>
    </p:spTree>
    <p:extLst>
      <p:ext uri="{BB962C8B-B14F-4D97-AF65-F5344CB8AC3E}">
        <p14:creationId xmlns:p14="http://schemas.microsoft.com/office/powerpoint/2010/main" val="4002048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33</a:t>
            </a:fld>
            <a:endParaRPr lang="de-DE" dirty="0"/>
          </a:p>
        </p:txBody>
      </p:sp>
    </p:spTree>
    <p:extLst>
      <p:ext uri="{BB962C8B-B14F-4D97-AF65-F5344CB8AC3E}">
        <p14:creationId xmlns:p14="http://schemas.microsoft.com/office/powerpoint/2010/main" val="1506321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dirty="0"/>
          </a:p>
          <a:p>
            <a:endParaRPr lang="de-DE" sz="1200" dirty="0"/>
          </a:p>
          <a:p>
            <a:r>
              <a:rPr lang="de-DE" sz="1200" b="1" dirty="0"/>
              <a:t>Anmerkung:</a:t>
            </a:r>
          </a:p>
          <a:p>
            <a:pPr lvl="0"/>
            <a:r>
              <a:rPr lang="de-DE" sz="1200" b="0" dirty="0"/>
              <a:t>Einbezogen werden nur internationale Patentanmeldungen am Europäischen Patentamt (EPA) sowie bei der World </a:t>
            </a:r>
            <a:r>
              <a:rPr lang="de-DE" sz="1200" b="0" dirty="0" err="1"/>
              <a:t>Intellectual</a:t>
            </a:r>
            <a:r>
              <a:rPr lang="de-DE" sz="1200" b="0" dirty="0"/>
              <a:t> Property Organisation (WIPO) im Rahmen des PCT-Verfahrens (Patent </a:t>
            </a:r>
            <a:r>
              <a:rPr lang="de-DE" sz="1200" b="0" dirty="0" err="1"/>
              <a:t>Cooperation</a:t>
            </a:r>
            <a:r>
              <a:rPr lang="de-DE" sz="1200" b="0" dirty="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dirty="0"/>
              <a:t> der Chemie immer häufiger der Fall, da zum einen die Unternehmen global aufgestellt sind und zum anderen immer mehr Forschungskooperationen über die Landesgrenzen hinaus erfolgen. </a:t>
            </a:r>
            <a:endParaRPr lang="de-DE" sz="1200" b="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dirty="0"/>
          </a:p>
        </p:txBody>
      </p:sp>
    </p:spTree>
    <p:extLst>
      <p:ext uri="{BB962C8B-B14F-4D97-AF65-F5344CB8AC3E}">
        <p14:creationId xmlns:p14="http://schemas.microsoft.com/office/powerpoint/2010/main" val="147858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4</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dirty="0"/>
          </a:p>
          <a:p>
            <a:endParaRPr lang="de-DE" sz="1200" dirty="0"/>
          </a:p>
          <a:p>
            <a:r>
              <a:rPr lang="de-DE" sz="1200" b="1" dirty="0"/>
              <a:t>Anmerkung:</a:t>
            </a:r>
          </a:p>
          <a:p>
            <a:pPr lvl="0"/>
            <a:r>
              <a:rPr lang="de-DE" sz="1200" b="0" dirty="0"/>
              <a:t>Einbezogen werden nur internationale Patentanmeldungen am Europäischen Patentamt (EPA) sowie bei der World </a:t>
            </a:r>
            <a:r>
              <a:rPr lang="de-DE" sz="1200" b="0" dirty="0" err="1"/>
              <a:t>Intellectual</a:t>
            </a:r>
            <a:r>
              <a:rPr lang="de-DE" sz="1200" b="0" dirty="0"/>
              <a:t> Property Organisation (WIPO) im Rahmen des PCT-Verfahrens (Patent </a:t>
            </a:r>
            <a:r>
              <a:rPr lang="de-DE" sz="1200" b="0" dirty="0" err="1"/>
              <a:t>Cooperation</a:t>
            </a:r>
            <a:r>
              <a:rPr lang="de-DE" sz="1200" b="0" dirty="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dirty="0"/>
              <a:t> der Chemie immer häufiger der Fall, da zum einen die Unternehmen global aufgestellt sind und zum anderen immer mehr Forschungskooperationen über die Landesgrenzen hinaus erfolgen. </a:t>
            </a:r>
            <a:endParaRPr lang="de-DE" sz="1200" b="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35</a:t>
            </a:fld>
            <a:endParaRPr lang="de-DE" dirty="0"/>
          </a:p>
        </p:txBody>
      </p:sp>
    </p:spTree>
    <p:extLst>
      <p:ext uri="{BB962C8B-B14F-4D97-AF65-F5344CB8AC3E}">
        <p14:creationId xmlns:p14="http://schemas.microsoft.com/office/powerpoint/2010/main" val="33755646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dirty="0"/>
          </a:p>
          <a:p>
            <a:endParaRPr lang="de-DE" sz="1200" dirty="0"/>
          </a:p>
          <a:p>
            <a:r>
              <a:rPr lang="de-DE" sz="1200" b="1" dirty="0"/>
              <a:t>Anmerkung:</a:t>
            </a:r>
          </a:p>
          <a:p>
            <a:pPr lvl="0"/>
            <a:r>
              <a:rPr lang="de-DE" sz="1200" b="0" dirty="0"/>
              <a:t>Einbezogen werden nur internationale Patentanmeldungen am Europäischen Patentamt (EPA) sowie bei der World </a:t>
            </a:r>
            <a:r>
              <a:rPr lang="de-DE" sz="1200" b="0" dirty="0" err="1"/>
              <a:t>Intellectual</a:t>
            </a:r>
            <a:r>
              <a:rPr lang="de-DE" sz="1200" b="0" dirty="0"/>
              <a:t> Property Organisation (WIPO) im Rahmen des PCT-Verfahrens (Patent </a:t>
            </a:r>
            <a:r>
              <a:rPr lang="de-DE" sz="1200" b="0" dirty="0" err="1"/>
              <a:t>Cooperation</a:t>
            </a:r>
            <a:r>
              <a:rPr lang="de-DE" sz="1200" b="0" dirty="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dirty="0"/>
              <a:t> der Chemie immer häufiger der Fall, da zum einen die Unternehmen global aufgestellt sind und zum anderen immer mehr Forschungskooperationen über die Landesgrenzen hinaus erfolgen. </a:t>
            </a:r>
            <a:endParaRPr lang="de-DE" sz="1200" b="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37</a:t>
            </a:fld>
            <a:endParaRPr lang="de-DE" dirty="0"/>
          </a:p>
        </p:txBody>
      </p:sp>
    </p:spTree>
    <p:extLst>
      <p:ext uri="{BB962C8B-B14F-4D97-AF65-F5344CB8AC3E}">
        <p14:creationId xmlns:p14="http://schemas.microsoft.com/office/powerpoint/2010/main" val="12350375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Im Jahr 2017 betrug der gesamtwirtschaftliche Anteil der Aufwendungen für FuE am Bruttoinlandsprodukt (BIP) 3,03 Prozent. </a:t>
            </a:r>
          </a:p>
          <a:p>
            <a:pPr lvl="0"/>
            <a:endParaRPr lang="de-DE" sz="1200" dirty="0"/>
          </a:p>
          <a:p>
            <a:pPr lvl="0"/>
            <a:r>
              <a:rPr lang="de-DE" sz="1200" dirty="0"/>
              <a:t>Die Wirtschaft hat in den zurückliegenden Jahren ihre </a:t>
            </a:r>
            <a:r>
              <a:rPr lang="de-DE" sz="1200" dirty="0" err="1"/>
              <a:t>FuE</a:t>
            </a:r>
            <a:r>
              <a:rPr lang="de-DE" sz="1200" dirty="0"/>
              <a:t>-Aufwendungen sukzessive erhöht. Fast 70 Prozent der </a:t>
            </a:r>
            <a:r>
              <a:rPr lang="de-DE" sz="1200" dirty="0" err="1"/>
              <a:t>FuE</a:t>
            </a:r>
            <a:r>
              <a:rPr lang="de-DE" sz="1200" dirty="0"/>
              <a:t>-Aufwendungen trägt die Wirtschaft. Die </a:t>
            </a:r>
            <a:r>
              <a:rPr lang="de-DE" sz="1200" dirty="0" err="1"/>
              <a:t>FuE</a:t>
            </a:r>
            <a:r>
              <a:rPr lang="de-DE" sz="1200" dirty="0"/>
              <a:t>-Aufwendungen des Staates (Hochschulen und staatliche Forschungsinstitute) stagnierten bis 2007. Erst in den letzten Jahren ist der Anteil am BIP gestiegen, ging aber in 2014 wieder zurück. </a:t>
            </a:r>
          </a:p>
          <a:p>
            <a:pPr lvl="0"/>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dirty="0"/>
          </a:p>
        </p:txBody>
      </p:sp>
    </p:spTree>
    <p:extLst>
      <p:ext uri="{BB962C8B-B14F-4D97-AF65-F5344CB8AC3E}">
        <p14:creationId xmlns:p14="http://schemas.microsoft.com/office/powerpoint/2010/main" val="4056291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2017 wendete Deutschland – die Wirtschaft und der Staat zusammen – 3,07 Prozent seines BIP für FuE auf, erneut leicht mehr als im Vorjahr. </a:t>
            </a:r>
          </a:p>
          <a:p>
            <a:pPr lvl="0"/>
            <a:r>
              <a:rPr lang="de-DE" sz="1200" dirty="0"/>
              <a:t>Der deutsche Anteil ist seit 2010 höher als der US-Anteil. Spitzenreiter bleiben Korea und Israel. </a:t>
            </a:r>
          </a:p>
          <a:p>
            <a:pPr lvl="0"/>
            <a:endParaRPr lang="de-DE" sz="1200" dirty="0"/>
          </a:p>
          <a:p>
            <a:pPr lvl="0"/>
            <a:r>
              <a:rPr lang="de-DE" sz="1200" dirty="0"/>
              <a:t>Fast 70 Prozent der FuE-Aufwendungen werden in Deutschland von der Wirtschaft finanziert. Nur in den asiatischen Ländern,</a:t>
            </a:r>
            <a:r>
              <a:rPr lang="de-DE" sz="1200" baseline="0" dirty="0"/>
              <a:t> wie Japan, Südkorea und China, steuert die Wirtschaft einen höheren Anteil bei. </a:t>
            </a:r>
            <a:r>
              <a:rPr lang="de-DE" sz="1200" dirty="0"/>
              <a:t>Im Rahmen des </a:t>
            </a:r>
            <a:r>
              <a:rPr lang="de-DE" sz="1200" dirty="0" err="1"/>
              <a:t>Lissabonziels</a:t>
            </a:r>
            <a:r>
              <a:rPr lang="de-DE" sz="1200" dirty="0"/>
              <a:t> der EU wurde vereinbart, dass die Wirtschaft zwei Drittel, der Staat ein Drittel zur FuE-Finanzierung beiträgt.</a:t>
            </a:r>
          </a:p>
          <a:p>
            <a:pPr lvl="0"/>
            <a:endParaRPr lang="de-DE" sz="1200" dirty="0"/>
          </a:p>
          <a:p>
            <a:pPr lvl="0"/>
            <a:r>
              <a:rPr lang="de-DE" sz="1200" dirty="0"/>
              <a:t>In den dynamisch wachsenden Ländern Asiens nimmt der Anteil der </a:t>
            </a:r>
            <a:r>
              <a:rPr lang="de-DE" sz="1200" dirty="0" err="1"/>
              <a:t>FuE</a:t>
            </a:r>
            <a:r>
              <a:rPr lang="de-DE" sz="1200" dirty="0"/>
              <a:t>-Aufwendungen am BIP besonders stark zu. Viele der dortigen Schwellen­länder investieren verstärkt sowohl in Grundlagenforschung als auch in angewandte Forschung.</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dirty="0"/>
          </a:p>
        </p:txBody>
      </p:sp>
    </p:spTree>
    <p:extLst>
      <p:ext uri="{BB962C8B-B14F-4D97-AF65-F5344CB8AC3E}">
        <p14:creationId xmlns:p14="http://schemas.microsoft.com/office/powerpoint/2010/main" val="3956566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Die gesamtwirtschaftliche Rendite von </a:t>
            </a:r>
            <a:r>
              <a:rPr lang="de-DE" sz="1200" dirty="0" err="1"/>
              <a:t>FuE</a:t>
            </a:r>
            <a:r>
              <a:rPr lang="de-DE" sz="1200" dirty="0"/>
              <a:t>-Tätigkeit liegt erheblich über der privaten Ertragsrate. Ohne staatliche Eingriffe wird zu wenig in FuE investiert. Durch eine Subventionierung von </a:t>
            </a:r>
            <a:r>
              <a:rPr lang="de-DE" sz="1200" dirty="0" err="1"/>
              <a:t>FuE</a:t>
            </a:r>
            <a:r>
              <a:rPr lang="de-DE" sz="1200" dirty="0"/>
              <a:t>-Aktivitäten lassen sich gesamtwirtschaftliche Wohlfahrtsgewinne erzielen. Tatsächlich werden </a:t>
            </a:r>
            <a:r>
              <a:rPr lang="de-DE" sz="1200" dirty="0" err="1"/>
              <a:t>FuE</a:t>
            </a:r>
            <a:r>
              <a:rPr lang="de-DE" sz="1200" dirty="0"/>
              <a:t>-Aktivitäten weltweit auch in unterschiedlichen Formen durch staatliche Eingriffe gefördert.</a:t>
            </a:r>
          </a:p>
          <a:p>
            <a:pPr lvl="0"/>
            <a:endParaRPr lang="de-DE" sz="1200" dirty="0"/>
          </a:p>
          <a:p>
            <a:pPr defTabSz="853621">
              <a:defRPr/>
            </a:pPr>
            <a:r>
              <a:rPr lang="de-DE" sz="1200" dirty="0"/>
              <a:t>Zwei Drittel der OECD- und die Hälfte der EU-Länder machen von der Möglichkeit Gebrauch, FuE steuerlich zu fördern. </a:t>
            </a:r>
          </a:p>
          <a:p>
            <a:pPr lvl="0"/>
            <a:endParaRPr lang="de-DE" sz="1200" dirty="0"/>
          </a:p>
          <a:p>
            <a:pPr lvl="0"/>
            <a:r>
              <a:rPr lang="de-DE" sz="1200" dirty="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dirty="0" err="1"/>
              <a:t>FuE</a:t>
            </a:r>
            <a:r>
              <a:rPr lang="de-DE" sz="1200" dirty="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dirty="0" err="1"/>
              <a:t>FuE</a:t>
            </a:r>
            <a:r>
              <a:rPr lang="de-DE" sz="1200" dirty="0"/>
              <a:t>-Förderung.</a:t>
            </a:r>
          </a:p>
          <a:p>
            <a:pPr lvl="0"/>
            <a:endParaRPr lang="de-DE" sz="1200" dirty="0"/>
          </a:p>
          <a:p>
            <a:pPr defTabSz="853621">
              <a:defRPr/>
            </a:pPr>
            <a:r>
              <a:rPr lang="de-DE" sz="1200" dirty="0"/>
              <a:t>Alle Evaluierungsstudien bescheinigen der steuerlichen Forschungsförderung eine Ausweitung der privaten </a:t>
            </a:r>
            <a:r>
              <a:rPr lang="de-DE" sz="1200" dirty="0" err="1"/>
              <a:t>FuE</a:t>
            </a:r>
            <a:r>
              <a:rPr lang="de-DE" sz="1200" dirty="0"/>
              <a:t>-Ausgaben und damit einen volkswirtschaftlichen Nutzen. Frankreich, Niederlande, Österreich, Großbritannien und die USA bauen nach positiver Evaluierung ihre steuerliche Förderung von </a:t>
            </a:r>
            <a:r>
              <a:rPr lang="de-DE" sz="1200" dirty="0" err="1"/>
              <a:t>FuE</a:t>
            </a:r>
            <a:r>
              <a:rPr lang="de-DE" sz="1200" dirty="0"/>
              <a:t>-Projekten weiter aus.</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45</a:t>
            </a:fld>
            <a:endParaRPr lang="de-DE" dirty="0"/>
          </a:p>
        </p:txBody>
      </p:sp>
    </p:spTree>
    <p:extLst>
      <p:ext uri="{BB962C8B-B14F-4D97-AF65-F5344CB8AC3E}">
        <p14:creationId xmlns:p14="http://schemas.microsoft.com/office/powerpoint/2010/main" val="40752745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Deutschland gibt insgesamt 4,2 Prozent seines Bruttoinlandsproduktes für Bildungseinrichtungen aus. Damit liegt Deutschland fast 1 Prozentpunkt unter dem OECD-Durchschnitt. </a:t>
            </a:r>
          </a:p>
          <a:p>
            <a:pPr lvl="0"/>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47</a:t>
            </a:fld>
            <a:endParaRPr lang="de-DE" dirty="0"/>
          </a:p>
        </p:txBody>
      </p:sp>
    </p:spTree>
    <p:extLst>
      <p:ext uri="{BB962C8B-B14F-4D97-AF65-F5344CB8AC3E}">
        <p14:creationId xmlns:p14="http://schemas.microsoft.com/office/powerpoint/2010/main" val="1467069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In Deutschland erwerben so viele junge Leute wie noch nie einen tertiären Abschluss, etwa an einer Hoch-, einer Fachschule oder als Meister. Gleichzeitig liegt der Anteil der Hochgebildeten aber immer noch deutlich niedriger als in vielen</a:t>
            </a:r>
            <a:r>
              <a:rPr lang="de-DE" sz="1200" baseline="0" dirty="0"/>
              <a:t> anderen Ländern</a:t>
            </a:r>
            <a:r>
              <a:rPr lang="de-DE" sz="1200" dirty="0"/>
              <a:t>. </a:t>
            </a:r>
          </a:p>
          <a:p>
            <a:endParaRPr lang="de-DE" sz="1200" dirty="0"/>
          </a:p>
          <a:p>
            <a:r>
              <a:rPr lang="de-DE" sz="1200" dirty="0"/>
              <a:t>In Deutschland verfügen 29 Prozent der </a:t>
            </a:r>
            <a:r>
              <a:rPr lang="de-DE" sz="1200" b="1" dirty="0"/>
              <a:t>25- bis 64-Jährigen </a:t>
            </a:r>
            <a:r>
              <a:rPr lang="de-DE" sz="1200" dirty="0"/>
              <a:t>über einen Tertiärabschluss, im Durchschnitt der OECD sind es 39 Prozent,</a:t>
            </a:r>
            <a:r>
              <a:rPr lang="de-DE" sz="1200" baseline="0" dirty="0"/>
              <a:t> bei den </a:t>
            </a:r>
            <a:r>
              <a:rPr lang="de-DE" sz="1200" b="1" baseline="0" dirty="0"/>
              <a:t>jüngeren Erwachsenen </a:t>
            </a:r>
            <a:r>
              <a:rPr lang="de-DE" sz="1200" baseline="0" dirty="0"/>
              <a:t>sind es in Deutschland 32 Prozent, im Durchschnitt der OECD 44 Prozent.</a:t>
            </a:r>
            <a:endParaRPr lang="de-DE" sz="1200" dirty="0"/>
          </a:p>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48</a:t>
            </a:fld>
            <a:endParaRPr lang="de-DE" dirty="0"/>
          </a:p>
        </p:txBody>
      </p:sp>
    </p:spTree>
    <p:extLst>
      <p:ext uri="{BB962C8B-B14F-4D97-AF65-F5344CB8AC3E}">
        <p14:creationId xmlns:p14="http://schemas.microsoft.com/office/powerpoint/2010/main" val="449391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Deutschland gibt insgesamt 4,2 Prozent seines Bruttoinlandsproduktes für Bildungseinrichtungen aus. Damit liegt Deutschland fast 1 Prozentpunkt unter dem OECD-Durchschnitt (5,0). </a:t>
            </a:r>
          </a:p>
          <a:p>
            <a:pPr lvl="0"/>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49</a:t>
            </a:fld>
            <a:endParaRPr lang="de-DE" dirty="0"/>
          </a:p>
        </p:txBody>
      </p:sp>
    </p:spTree>
    <p:extLst>
      <p:ext uri="{BB962C8B-B14F-4D97-AF65-F5344CB8AC3E}">
        <p14:creationId xmlns:p14="http://schemas.microsoft.com/office/powerpoint/2010/main" val="4080705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50</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dirty="0">
                <a:effectLst/>
              </a:rPr>
              <a:t>Weit über 10 Milliarden</a:t>
            </a:r>
            <a:r>
              <a:rPr lang="de-DE" sz="1100" baseline="0" dirty="0">
                <a:effectLst/>
              </a:rPr>
              <a:t> Euro investierte die chemisch-pharmazeutische Industrie in den letzten Jahren in Forschung und Entwicklung. </a:t>
            </a:r>
          </a:p>
          <a:p>
            <a:pPr lvl="0"/>
            <a:endParaRPr lang="de-DE" sz="1100" dirty="0">
              <a:effectLst/>
            </a:endParaRPr>
          </a:p>
          <a:p>
            <a:pPr lvl="0"/>
            <a:r>
              <a:rPr lang="de-DE" sz="1100" dirty="0">
                <a:effectLst/>
              </a:rPr>
              <a:t>Die FuE-Aufwendungen der chemisch-pharmazeutischen Industrie wachsen dynamisch. Seit 2008 sind die Ausgaben um durchschnittlich</a:t>
            </a:r>
            <a:r>
              <a:rPr lang="de-DE" sz="1100" baseline="0" dirty="0">
                <a:effectLst/>
              </a:rPr>
              <a:t> 3,6 Prozent pro Jahr gestiegen. </a:t>
            </a:r>
            <a:r>
              <a:rPr lang="de-DE" sz="1100" dirty="0">
                <a:effectLst/>
              </a:rPr>
              <a:t>Getragen wird das Wachstum nicht mehr nur von den Aufwendungen der Pharmaindustrie. Auch </a:t>
            </a:r>
            <a:r>
              <a:rPr lang="de-DE" sz="1100" baseline="0" dirty="0">
                <a:effectLst/>
              </a:rPr>
              <a:t>die FuE-Ausgaben der Chemie stiegen. </a:t>
            </a:r>
          </a:p>
          <a:p>
            <a:pPr lvl="0"/>
            <a:endParaRPr lang="de-DE" sz="1100" dirty="0"/>
          </a:p>
          <a:p>
            <a:pPr lvl="0"/>
            <a:r>
              <a:rPr lang="de-DE" sz="1100" dirty="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dirty="0"/>
          </a:p>
          <a:p>
            <a:r>
              <a:rPr lang="de-DE" sz="1100" b="1" dirty="0"/>
              <a:t>Anmerkung:</a:t>
            </a:r>
            <a:r>
              <a:rPr lang="de-DE" sz="1100" dirty="0"/>
              <a:t> Alle </a:t>
            </a:r>
            <a:r>
              <a:rPr lang="de-DE" sz="1100" dirty="0" err="1"/>
              <a:t>FuE</a:t>
            </a:r>
            <a:r>
              <a:rPr lang="de-DE" sz="1100" dirty="0"/>
              <a:t>-Aufwendungen (interne und externe), die von der Industrie geleistet werden, sind erfasst (Abgrenzung GERD).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6</a:t>
            </a:fld>
            <a:endParaRPr lang="de-DE" dirty="0"/>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Hinweis:  Nur wenige Unternehmen der Branche haben Innovationsaktivitäten im Ausland. </a:t>
            </a:r>
            <a:endParaRPr lang="de-DE" sz="1100" dirty="0"/>
          </a:p>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5991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9</a:t>
            </a:fld>
            <a:endParaRPr lang="de-DE" dirty="0"/>
          </a:p>
        </p:txBody>
      </p:sp>
    </p:spTree>
    <p:extLst>
      <p:ext uri="{BB962C8B-B14F-4D97-AF65-F5344CB8AC3E}">
        <p14:creationId xmlns:p14="http://schemas.microsoft.com/office/powerpoint/2010/main" val="165092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Herkunft der Mittel: Der Großteil der FuE-Aufwendungen (87 Prozent) stammt aus eigenen Finanzmitteln. Der Staat steuert weniger als 1 Prozent, das Ausland dagegen mittlerweile</a:t>
            </a:r>
            <a:r>
              <a:rPr lang="de-DE" sz="1200" baseline="0" dirty="0"/>
              <a:t> fast 12</a:t>
            </a:r>
            <a:r>
              <a:rPr lang="de-DE" sz="1200" dirty="0"/>
              <a:t> Prozent bei. </a:t>
            </a:r>
          </a:p>
          <a:p>
            <a:endParaRPr lang="de-DE" sz="1200" dirty="0"/>
          </a:p>
          <a:p>
            <a:r>
              <a:rPr lang="de-DE" sz="1200" dirty="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10</a:t>
            </a:fld>
            <a:endParaRPr lang="de-DE" dirty="0"/>
          </a:p>
        </p:txBody>
      </p:sp>
    </p:spTree>
    <p:extLst>
      <p:ext uri="{BB962C8B-B14F-4D97-AF65-F5344CB8AC3E}">
        <p14:creationId xmlns:p14="http://schemas.microsoft.com/office/powerpoint/2010/main" val="155992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11</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4090606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November 2020</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r>
              <a:rPr lang="de-DE"/>
              <a:t>November 2020</a:t>
            </a:r>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r>
              <a:rPr lang="de-DE"/>
              <a:t>November 2020</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r>
              <a:rPr lang="de-DE"/>
              <a:t>November 2020</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r>
              <a:rPr lang="de-DE"/>
              <a:t>November 2020</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a:solidFill>
            <a:srgbClr val="CCDBEA"/>
          </a:solidFill>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r>
              <a:rPr lang="de-DE"/>
              <a:t>November 2020</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4320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4942027" y="5977438"/>
            <a:ext cx="612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r>
              <a:rPr lang="de-DE"/>
              <a:t>November 2020</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November 2020</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ags" Target="../tags/tag2.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theme" Target="../theme/theme1.xml"/><Relationship Id="rId81"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oleObject" Target="../embeddings/oleObject1.bin"/><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A74A7E5-C011-43DA-8C45-830DE16FC1DE}"/>
              </a:ext>
            </a:extLst>
          </p:cNvPr>
          <p:cNvGraphicFramePr>
            <a:graphicFrameLocks noChangeAspect="1"/>
          </p:cNvGraphicFramePr>
          <p:nvPr userDrawn="1">
            <p:custDataLst>
              <p:tags r:id="rId79"/>
            </p:custDataLst>
            <p:extLst>
              <p:ext uri="{D42A27DB-BD31-4B8C-83A1-F6EECF244321}">
                <p14:modId xmlns:p14="http://schemas.microsoft.com/office/powerpoint/2010/main" val="18179067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0" imgW="498" imgH="499" progId="TCLayout.ActiveDocument.1">
                  <p:embed/>
                </p:oleObj>
              </mc:Choice>
              <mc:Fallback>
                <p:oleObj name="think-cell Folie" r:id="rId80" imgW="498" imgH="499" progId="TCLayout.ActiveDocument.1">
                  <p:embed/>
                  <p:pic>
                    <p:nvPicPr>
                      <p:cNvPr id="0" name=""/>
                      <p:cNvPicPr/>
                      <p:nvPr/>
                    </p:nvPicPr>
                    <p:blipFill>
                      <a:blip r:embed="rId81"/>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2"/>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r>
              <a:rPr lang="de-DE"/>
              <a:t>November 2020</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3"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ct val="1000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3.xml"/><Relationship Id="rId6" Type="http://schemas.openxmlformats.org/officeDocument/2006/relationships/image" Target="../media/image10.jp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1.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1.emf"/><Relationship Id="rId5" Type="http://schemas.openxmlformats.org/officeDocument/2006/relationships/oleObject" Target="../embeddings/oleObject12.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48.xml"/><Relationship Id="rId1" Type="http://schemas.openxmlformats.org/officeDocument/2006/relationships/tags" Target="../tags/tag16.xml"/><Relationship Id="rId5" Type="http://schemas.openxmlformats.org/officeDocument/2006/relationships/image" Target="../media/image12.jpg"/><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7.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1.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8.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1.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9.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1.emf"/><Relationship Id="rId5" Type="http://schemas.openxmlformats.org/officeDocument/2006/relationships/oleObject" Target="../embeddings/oleObject16.bin"/><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0.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1.emf"/><Relationship Id="rId5" Type="http://schemas.openxmlformats.org/officeDocument/2006/relationships/oleObject" Target="../embeddings/oleObject17.bin"/><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3.emf"/><Relationship Id="rId5" Type="http://schemas.openxmlformats.org/officeDocument/2006/relationships/oleObject" Target="../embeddings/oleObject18.bin"/><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43.xml"/><Relationship Id="rId7" Type="http://schemas.openxmlformats.org/officeDocument/2006/relationships/diagramData" Target="../diagrams/data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3.emf"/><Relationship Id="rId11" Type="http://schemas.microsoft.com/office/2007/relationships/diagramDrawing" Target="../diagrams/drawing1.xml"/><Relationship Id="rId5" Type="http://schemas.openxmlformats.org/officeDocument/2006/relationships/oleObject" Target="../embeddings/oleObject19.bin"/><Relationship Id="rId10" Type="http://schemas.openxmlformats.org/officeDocument/2006/relationships/diagramColors" Target="../diagrams/colors1.xml"/><Relationship Id="rId4" Type="http://schemas.openxmlformats.org/officeDocument/2006/relationships/notesSlide" Target="../notesSlides/notesSlide14.xml"/><Relationship Id="rId9"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3.emf"/><Relationship Id="rId5" Type="http://schemas.openxmlformats.org/officeDocument/2006/relationships/oleObject" Target="../embeddings/oleObject20.bin"/><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5.xml"/><Relationship Id="rId18" Type="http://schemas.openxmlformats.org/officeDocument/2006/relationships/slide" Target="slide20.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3.xml"/><Relationship Id="rId17" Type="http://schemas.openxmlformats.org/officeDocument/2006/relationships/slide" Target="slide19.xml"/><Relationship Id="rId2" Type="http://schemas.openxmlformats.org/officeDocument/2006/relationships/slideLayout" Target="../slideLayouts/slideLayout43.xml"/><Relationship Id="rId16" Type="http://schemas.openxmlformats.org/officeDocument/2006/relationships/slide" Target="slide18.xml"/><Relationship Id="rId1" Type="http://schemas.openxmlformats.org/officeDocument/2006/relationships/tags" Target="../tags/tag4.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7.xml"/><Relationship Id="rId10" Type="http://schemas.openxmlformats.org/officeDocument/2006/relationships/slide" Target="slide11.xml"/><Relationship Id="rId4" Type="http://schemas.openxmlformats.org/officeDocument/2006/relationships/oleObject" Target="../embeddings/oleObject3.bin"/><Relationship Id="rId9" Type="http://schemas.openxmlformats.org/officeDocument/2006/relationships/slide" Target="slide10.xml"/><Relationship Id="rId14" Type="http://schemas.openxmlformats.org/officeDocument/2006/relationships/slide" Target="slide16.xml"/></Relationships>
</file>

<file path=ppt/slides/_rels/slide20.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slideLayout" Target="../slideLayouts/slideLayout72.xml"/><Relationship Id="rId7" Type="http://schemas.openxmlformats.org/officeDocument/2006/relationships/chart" Target="../charts/chart1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1.emf"/><Relationship Id="rId5" Type="http://schemas.openxmlformats.org/officeDocument/2006/relationships/oleObject" Target="../embeddings/oleObject21.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3.xml"/><Relationship Id="rId1" Type="http://schemas.openxmlformats.org/officeDocument/2006/relationships/tags" Target="../tags/tag33.xml"/><Relationship Id="rId5" Type="http://schemas.openxmlformats.org/officeDocument/2006/relationships/image" Target="../media/image1.e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43.xml"/><Relationship Id="rId1" Type="http://schemas.openxmlformats.org/officeDocument/2006/relationships/tags" Target="../tags/tag34.xml"/><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5.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1.emf"/><Relationship Id="rId5" Type="http://schemas.openxmlformats.org/officeDocument/2006/relationships/oleObject" Target="../embeddings/oleObject24.bin"/><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6.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1.emf"/><Relationship Id="rId5" Type="http://schemas.openxmlformats.org/officeDocument/2006/relationships/oleObject" Target="../embeddings/oleObject25.bin"/><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7.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3.emf"/><Relationship Id="rId5" Type="http://schemas.openxmlformats.org/officeDocument/2006/relationships/oleObject" Target="../embeddings/oleObject26.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8" Type="http://schemas.openxmlformats.org/officeDocument/2006/relationships/chart" Target="../charts/chart19.xml"/><Relationship Id="rId3" Type="http://schemas.openxmlformats.org/officeDocument/2006/relationships/slideLayout" Target="../slideLayouts/slideLayout72.xml"/><Relationship Id="rId7" Type="http://schemas.openxmlformats.org/officeDocument/2006/relationships/chart" Target="../charts/chart18.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3.emf"/><Relationship Id="rId5" Type="http://schemas.openxmlformats.org/officeDocument/2006/relationships/oleObject" Target="../embeddings/oleObject27.bin"/><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1.xml"/><Relationship Id="rId2" Type="http://schemas.openxmlformats.org/officeDocument/2006/relationships/slideLayout" Target="../slideLayouts/slideLayout72.xml"/><Relationship Id="rId1" Type="http://schemas.openxmlformats.org/officeDocument/2006/relationships/tags" Target="../tags/tag43.xml"/><Relationship Id="rId6" Type="http://schemas.openxmlformats.org/officeDocument/2006/relationships/chart" Target="../charts/chart20.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8" Type="http://schemas.openxmlformats.org/officeDocument/2006/relationships/chart" Target="../charts/chart23.xml"/><Relationship Id="rId3" Type="http://schemas.openxmlformats.org/officeDocument/2006/relationships/slideLayout" Target="../slideLayouts/slideLayout72.xml"/><Relationship Id="rId7" Type="http://schemas.openxmlformats.org/officeDocument/2006/relationships/chart" Target="../charts/chart22.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13.emf"/><Relationship Id="rId5" Type="http://schemas.openxmlformats.org/officeDocument/2006/relationships/oleObject" Target="../embeddings/oleObject29.bin"/><Relationship Id="rId4"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5.xml"/><Relationship Id="rId2" Type="http://schemas.openxmlformats.org/officeDocument/2006/relationships/slideLayout" Target="../slideLayouts/slideLayout72.xml"/><Relationship Id="rId1" Type="http://schemas.openxmlformats.org/officeDocument/2006/relationships/tags" Target="../tags/tag46.xml"/><Relationship Id="rId6" Type="http://schemas.openxmlformats.org/officeDocument/2006/relationships/chart" Target="../charts/chart24.xml"/><Relationship Id="rId5" Type="http://schemas.openxmlformats.org/officeDocument/2006/relationships/image" Target="../media/image1.emf"/><Relationship Id="rId4"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40.xml"/><Relationship Id="rId18" Type="http://schemas.openxmlformats.org/officeDocument/2006/relationships/slide" Target="slide50.xml"/><Relationship Id="rId3" Type="http://schemas.openxmlformats.org/officeDocument/2006/relationships/oleObject" Target="../embeddings/oleObject4.bin"/><Relationship Id="rId7" Type="http://schemas.openxmlformats.org/officeDocument/2006/relationships/slide" Target="slide29.xml"/><Relationship Id="rId12" Type="http://schemas.openxmlformats.org/officeDocument/2006/relationships/slide" Target="slide38.xml"/><Relationship Id="rId17" Type="http://schemas.openxmlformats.org/officeDocument/2006/relationships/slide" Target="slide47.xml"/><Relationship Id="rId2" Type="http://schemas.openxmlformats.org/officeDocument/2006/relationships/slideLayout" Target="../slideLayouts/slideLayout43.xml"/><Relationship Id="rId16" Type="http://schemas.openxmlformats.org/officeDocument/2006/relationships/slide" Target="slide44.xml"/><Relationship Id="rId1" Type="http://schemas.openxmlformats.org/officeDocument/2006/relationships/tags" Target="../tags/tag5.xml"/><Relationship Id="rId6" Type="http://schemas.openxmlformats.org/officeDocument/2006/relationships/slide" Target="slide23.xml"/><Relationship Id="rId11" Type="http://schemas.openxmlformats.org/officeDocument/2006/relationships/slide" Target="slide37.xml"/><Relationship Id="rId5" Type="http://schemas.openxmlformats.org/officeDocument/2006/relationships/slide" Target="slide22.xml"/><Relationship Id="rId15" Type="http://schemas.openxmlformats.org/officeDocument/2006/relationships/slide" Target="slide42.xml"/><Relationship Id="rId10" Type="http://schemas.openxmlformats.org/officeDocument/2006/relationships/slide" Target="slide36.xml"/><Relationship Id="rId4" Type="http://schemas.openxmlformats.org/officeDocument/2006/relationships/image" Target="../media/image1.emf"/><Relationship Id="rId9" Type="http://schemas.openxmlformats.org/officeDocument/2006/relationships/slide" Target="slide34.xml"/><Relationship Id="rId14" Type="http://schemas.openxmlformats.org/officeDocument/2006/relationships/slide" Target="slide41.xml"/></Relationships>
</file>

<file path=ppt/slides/_rels/slide30.xml.rels><?xml version="1.0" encoding="UTF-8" standalone="yes"?>
<Relationships xmlns="http://schemas.openxmlformats.org/package/2006/relationships"><Relationship Id="rId8" Type="http://schemas.openxmlformats.org/officeDocument/2006/relationships/chart" Target="../charts/chart27.xml"/><Relationship Id="rId3" Type="http://schemas.openxmlformats.org/officeDocument/2006/relationships/slideLayout" Target="../slideLayouts/slideLayout72.xml"/><Relationship Id="rId7" Type="http://schemas.openxmlformats.org/officeDocument/2006/relationships/chart" Target="../charts/chart26.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3.emf"/><Relationship Id="rId5" Type="http://schemas.openxmlformats.org/officeDocument/2006/relationships/oleObject" Target="../embeddings/oleObject31.bin"/><Relationship Id="rId4"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slideLayout" Target="../slideLayouts/slideLayout72.xml"/><Relationship Id="rId7" Type="http://schemas.openxmlformats.org/officeDocument/2006/relationships/chart" Target="../charts/chart28.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13.emf"/><Relationship Id="rId5" Type="http://schemas.openxmlformats.org/officeDocument/2006/relationships/oleObject" Target="../embeddings/oleObject32.bin"/><Relationship Id="rId4"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0.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1.emf"/><Relationship Id="rId5" Type="http://schemas.openxmlformats.org/officeDocument/2006/relationships/oleObject" Target="../embeddings/oleObject33.bin"/><Relationship Id="rId4"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1.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11.emf"/><Relationship Id="rId5" Type="http://schemas.openxmlformats.org/officeDocument/2006/relationships/oleObject" Target="../embeddings/oleObject34.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11.emf"/><Relationship Id="rId5" Type="http://schemas.openxmlformats.org/officeDocument/2006/relationships/oleObject" Target="../embeddings/oleObject35.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11.emf"/><Relationship Id="rId5" Type="http://schemas.openxmlformats.org/officeDocument/2006/relationships/oleObject" Target="../embeddings/oleObject36.bin"/><Relationship Id="rId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2.xml"/><Relationship Id="rId1" Type="http://schemas.openxmlformats.org/officeDocument/2006/relationships/tags" Target="../tags/tag59.xml"/><Relationship Id="rId6" Type="http://schemas.openxmlformats.org/officeDocument/2006/relationships/chart" Target="../charts/chart35.xml"/><Relationship Id="rId5" Type="http://schemas.openxmlformats.org/officeDocument/2006/relationships/chart" Target="../charts/chart34.xml"/><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6.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11.emf"/><Relationship Id="rId5" Type="http://schemas.openxmlformats.org/officeDocument/2006/relationships/oleObject" Target="../embeddings/oleObject38.bin"/><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chart" Target="../charts/chart37.xml"/><Relationship Id="rId5" Type="http://schemas.openxmlformats.org/officeDocument/2006/relationships/image" Target="../media/image13.e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3.xml"/><Relationship Id="rId1" Type="http://schemas.openxmlformats.org/officeDocument/2006/relationships/tags" Target="../tags/tag64.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3.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chart" Target="../charts/chart38.xml"/><Relationship Id="rId5" Type="http://schemas.openxmlformats.org/officeDocument/2006/relationships/image" Target="../media/image11.emf"/><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75.xml"/><Relationship Id="rId1" Type="http://schemas.openxmlformats.org/officeDocument/2006/relationships/tags" Target="../tags/tag67.xml"/><Relationship Id="rId5" Type="http://schemas.openxmlformats.org/officeDocument/2006/relationships/chart" Target="../charts/chart39.xml"/><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11.emf"/><Relationship Id="rId5" Type="http://schemas.openxmlformats.org/officeDocument/2006/relationships/oleObject" Target="../embeddings/oleObject43.bin"/><Relationship Id="rId4"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4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3.emf"/><Relationship Id="rId5" Type="http://schemas.openxmlformats.org/officeDocument/2006/relationships/oleObject" Target="../embeddings/oleObject44.bin"/><Relationship Id="rId4" Type="http://schemas.openxmlformats.org/officeDocument/2006/relationships/notesSlide" Target="../notesSlides/notesSlide33.xml"/></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45.bin"/><Relationship Id="rId7" Type="http://schemas.openxmlformats.org/officeDocument/2006/relationships/diagramQuickStyle" Target="../diagrams/quickStyle2.xml"/><Relationship Id="rId2" Type="http://schemas.openxmlformats.org/officeDocument/2006/relationships/slideLayout" Target="../slideLayouts/slideLayout42.xml"/><Relationship Id="rId1" Type="http://schemas.openxmlformats.org/officeDocument/2006/relationships/tags" Target="../tags/tag7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1.emf"/><Relationship Id="rId9" Type="http://schemas.microsoft.com/office/2007/relationships/diagramDrawing" Target="../diagrams/drawing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chart" Target="../charts/chart43.xml"/><Relationship Id="rId2" Type="http://schemas.openxmlformats.org/officeDocument/2006/relationships/slideLayout" Target="../slideLayouts/slideLayout72.xml"/><Relationship Id="rId1" Type="http://schemas.openxmlformats.org/officeDocument/2006/relationships/tags" Target="../tags/tag73.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46.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75.xml"/><Relationship Id="rId1" Type="http://schemas.openxmlformats.org/officeDocument/2006/relationships/tags" Target="../tags/tag74.xml"/><Relationship Id="rId5" Type="http://schemas.openxmlformats.org/officeDocument/2006/relationships/chart" Target="../charts/chart44.xml"/><Relationship Id="rId4" Type="http://schemas.openxmlformats.org/officeDocument/2006/relationships/image" Target="../media/image1.em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5.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11.emf"/><Relationship Id="rId5" Type="http://schemas.openxmlformats.org/officeDocument/2006/relationships/oleObject" Target="../embeddings/oleObject48.bin"/><Relationship Id="rId4"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5.xml"/><Relationship Id="rId1" Type="http://schemas.openxmlformats.org/officeDocument/2006/relationships/tags" Target="../tags/tag77.xml"/><Relationship Id="rId6" Type="http://schemas.openxmlformats.org/officeDocument/2006/relationships/chart" Target="../charts/chart46.xml"/><Relationship Id="rId5" Type="http://schemas.openxmlformats.org/officeDocument/2006/relationships/image" Target="../media/image1.emf"/><Relationship Id="rId4" Type="http://schemas.openxmlformats.org/officeDocument/2006/relationships/oleObject" Target="../embeddings/oleObject49.bin"/></Relationships>
</file>

<file path=ppt/slides/_rels/slide49.xml.rels><?xml version="1.0" encoding="UTF-8" standalone="yes"?>
<Relationships xmlns="http://schemas.openxmlformats.org/package/2006/relationships"><Relationship Id="rId8" Type="http://schemas.openxmlformats.org/officeDocument/2006/relationships/chart" Target="../charts/chart48.xml"/><Relationship Id="rId3" Type="http://schemas.openxmlformats.org/officeDocument/2006/relationships/slideLayout" Target="../slideLayouts/slideLayout72.xml"/><Relationship Id="rId7" Type="http://schemas.openxmlformats.org/officeDocument/2006/relationships/chart" Target="../charts/chart47.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11.emf"/><Relationship Id="rId5" Type="http://schemas.openxmlformats.org/officeDocument/2006/relationships/oleObject" Target="../embeddings/oleObject50.bin"/><Relationship Id="rId4"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3.xml"/><Relationship Id="rId1" Type="http://schemas.openxmlformats.org/officeDocument/2006/relationships/tags" Target="../tags/tag7.xml"/><Relationship Id="rId4" Type="http://schemas.openxmlformats.org/officeDocument/2006/relationships/image" Target="../media/image1.emf"/></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9.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11.emf"/><Relationship Id="rId5" Type="http://schemas.openxmlformats.org/officeDocument/2006/relationships/oleObject" Target="../embeddings/oleObject51.bin"/><Relationship Id="rId4" Type="http://schemas.openxmlformats.org/officeDocument/2006/relationships/notesSlide" Target="../notesSlides/notesSlide38.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77.xml"/><Relationship Id="rId1" Type="http://schemas.openxmlformats.org/officeDocument/2006/relationships/tags" Target="../tags/tag82.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1.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5.xml"/><Relationship Id="rId1" Type="http://schemas.openxmlformats.org/officeDocument/2006/relationships/tags" Target="../tags/tag10.xml"/><Relationship Id="rId6" Type="http://schemas.openxmlformats.org/officeDocument/2006/relationships/chart" Target="../charts/chart2.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5.xml"/><Relationship Id="rId1" Type="http://schemas.openxmlformats.org/officeDocument/2006/relationships/tags" Target="../tags/tag11.xml"/><Relationship Id="rId5" Type="http://schemas.openxmlformats.org/officeDocument/2006/relationships/chart" Target="../charts/chart3.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5.xml"/><Relationship Id="rId2" Type="http://schemas.openxmlformats.org/officeDocument/2006/relationships/slideLayout" Target="../slideLayouts/slideLayout49.xml"/><Relationship Id="rId1" Type="http://schemas.openxmlformats.org/officeDocument/2006/relationships/tags" Target="../tags/tag12.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29973635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7" name="Bildplatzhalter 16">
            <a:extLst>
              <a:ext uri="{FF2B5EF4-FFF2-40B4-BE49-F238E27FC236}">
                <a16:creationId xmlns:a16="http://schemas.microsoft.com/office/drawing/2014/main" id="{CB268CE4-E769-4014-A3D6-EB2D3F544EF7}"/>
              </a:ext>
            </a:extLst>
          </p:cNvPr>
          <p:cNvPicPr>
            <a:picLocks noGrp="1" noChangeAspect="1"/>
          </p:cNvPicPr>
          <p:nvPr>
            <p:ph type="pic" sz="quarter" idx="16"/>
          </p:nvPr>
        </p:nvPicPr>
        <p:blipFill>
          <a:blip r:embed="rId6"/>
          <a:srcRect t="303" b="303"/>
          <a:stretch>
            <a:fillRect/>
          </a:stretch>
        </p:blipFill>
        <p:spPr/>
      </p:pic>
      <p:sp>
        <p:nvSpPr>
          <p:cNvPr id="6" name="Textplatzhalter 5">
            <a:extLst>
              <a:ext uri="{FF2B5EF4-FFF2-40B4-BE49-F238E27FC236}">
                <a16:creationId xmlns:a16="http://schemas.microsoft.com/office/drawing/2014/main" id="{C9A363C2-DA33-4551-805E-C9FA084EA733}"/>
              </a:ext>
            </a:extLst>
          </p:cNvPr>
          <p:cNvSpPr>
            <a:spLocks noGrp="1"/>
          </p:cNvSpPr>
          <p:nvPr>
            <p:ph type="body" sz="quarter" idx="19"/>
          </p:nvPr>
        </p:nvSpPr>
        <p:spPr/>
        <p:txBody>
          <a:bodyPr/>
          <a:lstStyle/>
          <a:p>
            <a:endParaRPr lang="de-DE"/>
          </a:p>
        </p:txBody>
      </p:sp>
      <p:sp>
        <p:nvSpPr>
          <p:cNvPr id="5" name="Textplatzhalter 4">
            <a:extLst>
              <a:ext uri="{FF2B5EF4-FFF2-40B4-BE49-F238E27FC236}">
                <a16:creationId xmlns:a16="http://schemas.microsoft.com/office/drawing/2014/main" id="{77C587F1-B276-49B1-8F56-8B7090C04F6B}"/>
              </a:ext>
            </a:extLst>
          </p:cNvPr>
          <p:cNvSpPr>
            <a:spLocks noGrp="1"/>
          </p:cNvSpPr>
          <p:nvPr>
            <p:ph type="body" sz="quarter" idx="18"/>
          </p:nvPr>
        </p:nvSpPr>
        <p:spPr/>
        <p:txBody>
          <a:bodyPr/>
          <a:lstStyle/>
          <a:p>
            <a:endParaRPr lang="de-DE" dirty="0"/>
          </a:p>
        </p:txBody>
      </p:sp>
      <p:sp>
        <p:nvSpPr>
          <p:cNvPr id="3" name="Titel 2"/>
          <p:cNvSpPr>
            <a:spLocks noGrp="1"/>
          </p:cNvSpPr>
          <p:nvPr>
            <p:ph type="ctrTitle"/>
          </p:nvPr>
        </p:nvSpPr>
        <p:spPr/>
        <p:txBody>
          <a:bodyPr vert="horz"/>
          <a:lstStyle/>
          <a:p>
            <a:r>
              <a:rPr lang="de-DE" dirty="0"/>
              <a:t>Innovations-standort im Wettbewerb</a:t>
            </a:r>
          </a:p>
        </p:txBody>
      </p:sp>
      <p:sp>
        <p:nvSpPr>
          <p:cNvPr id="18" name="Untertitel 17">
            <a:extLst>
              <a:ext uri="{FF2B5EF4-FFF2-40B4-BE49-F238E27FC236}">
                <a16:creationId xmlns:a16="http://schemas.microsoft.com/office/drawing/2014/main" id="{47A15A6F-5D94-416F-97F3-A35284FFA030}"/>
              </a:ext>
            </a:extLst>
          </p:cNvPr>
          <p:cNvSpPr>
            <a:spLocks noGrp="1"/>
          </p:cNvSpPr>
          <p:nvPr>
            <p:ph type="subTitle" idx="1"/>
          </p:nvPr>
        </p:nvSpPr>
        <p:spPr/>
        <p:txBody>
          <a:bodyPr/>
          <a:lstStyle/>
          <a:p>
            <a:r>
              <a:rPr lang="de-DE" dirty="0"/>
              <a:t>Daten und fakten</a:t>
            </a:r>
          </a:p>
        </p:txBody>
      </p:sp>
      <p:sp>
        <p:nvSpPr>
          <p:cNvPr id="7" name="Textplatzhalter 6">
            <a:extLst>
              <a:ext uri="{FF2B5EF4-FFF2-40B4-BE49-F238E27FC236}">
                <a16:creationId xmlns:a16="http://schemas.microsoft.com/office/drawing/2014/main" id="{D3A41EF2-1C60-4147-876C-4CA7B2DC86AE}"/>
              </a:ext>
            </a:extLst>
          </p:cNvPr>
          <p:cNvSpPr>
            <a:spLocks noGrp="1"/>
          </p:cNvSpPr>
          <p:nvPr>
            <p:ph type="body" sz="quarter" idx="21"/>
          </p:nvPr>
        </p:nvSpPr>
        <p:spPr/>
        <p:txBody>
          <a:bodyPr/>
          <a:lstStyle/>
          <a:p>
            <a:endParaRPr lang="de-DE"/>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4"/>
          </p:nvPr>
        </p:nvSpPr>
        <p:spPr>
          <a:xfrm>
            <a:off x="295221" y="5933393"/>
            <a:ext cx="8672815" cy="349250"/>
          </a:xfrm>
        </p:spPr>
        <p:txBody>
          <a:bodyPr/>
          <a:lstStyle/>
          <a:p>
            <a:r>
              <a:rPr lang="de-DE" dirty="0"/>
              <a:t>Stand</a:t>
            </a:r>
            <a:r>
              <a:rPr lang="de-DE"/>
              <a:t>: Oktober </a:t>
            </a:r>
            <a:r>
              <a:rPr lang="de-DE" dirty="0"/>
              <a:t>2024</a:t>
            </a:r>
          </a:p>
        </p:txBody>
      </p:sp>
    </p:spTree>
    <p:extLst>
      <p:ext uri="{BB962C8B-B14F-4D97-AF65-F5344CB8AC3E}">
        <p14:creationId xmlns:p14="http://schemas.microsoft.com/office/powerpoint/2010/main" val="2743100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1215857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itel 5"/>
          <p:cNvSpPr>
            <a:spLocks noGrp="1"/>
          </p:cNvSpPr>
          <p:nvPr>
            <p:ph type="title"/>
          </p:nvPr>
        </p:nvSpPr>
        <p:spPr>
          <a:xfrm>
            <a:off x="0" y="1"/>
            <a:ext cx="12192000" cy="864000"/>
          </a:xfrm>
        </p:spPr>
        <p:txBody>
          <a:bodyPr vert="horz"/>
          <a:lstStyle/>
          <a:p>
            <a:r>
              <a:rPr lang="de-DE" dirty="0"/>
              <a:t>Branche finanziert zu 87 Prozent FuE selbst – Auslandsfinanzierung hat zugenommen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10</a:t>
            </a:fld>
            <a:endParaRPr lang="de-DE" dirty="0"/>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87 %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Staatliche Zuschüsse  </a:t>
            </a:r>
          </a:p>
          <a:p>
            <a:pPr algn="ctr"/>
            <a:r>
              <a:rPr lang="de-DE" b="1" dirty="0"/>
              <a:t>1 %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aus dem Ausland</a:t>
              </a:r>
            </a:p>
            <a:p>
              <a:pPr algn="ctr"/>
              <a:r>
                <a:rPr lang="de-DE" b="1" dirty="0"/>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die </a:t>
            </a:r>
            <a:br>
              <a:rPr lang="de-DE" dirty="0"/>
            </a:br>
            <a:r>
              <a:rPr lang="de-DE" dirty="0"/>
              <a:t>dt. Wissenschaft: </a:t>
            </a:r>
            <a:br>
              <a:rPr lang="de-DE" dirty="0"/>
            </a:br>
            <a:r>
              <a:rPr lang="de-DE" b="1" dirty="0"/>
              <a:t>23 %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das Ausland:</a:t>
            </a:r>
            <a:br>
              <a:rPr lang="de-DE" dirty="0"/>
            </a:br>
            <a:r>
              <a:rPr lang="de-DE" b="1" dirty="0"/>
              <a:t>58 %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Externe: </a:t>
              </a:r>
            </a:p>
            <a:p>
              <a:pPr algn="ctr"/>
              <a:r>
                <a:rPr lang="de-DE" b="1" dirty="0"/>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Interne F+E-Aufwendungen der Chemieunternehmen (BERD)</a:t>
            </a:r>
            <a:br>
              <a:rPr lang="de-DE" dirty="0"/>
            </a:br>
            <a:r>
              <a:rPr lang="de-DE" b="1" dirty="0"/>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andere </a:t>
            </a:r>
            <a:br>
              <a:rPr lang="de-DE" dirty="0"/>
            </a:br>
            <a:r>
              <a:rPr lang="de-DE" dirty="0"/>
              <a:t>dt. Unternehmen:</a:t>
            </a:r>
            <a:br>
              <a:rPr lang="de-DE" dirty="0"/>
            </a:br>
            <a:r>
              <a:rPr lang="de-DE" b="1" dirty="0"/>
              <a:t>19 %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a:solidFill>
                  <a:schemeClr val="tx2"/>
                </a:solidFill>
              </a:rPr>
              <a:t>Finanzierung der Chemie/Pharma-</a:t>
            </a:r>
            <a:r>
              <a:rPr lang="de-DE" dirty="0" err="1">
                <a:solidFill>
                  <a:schemeClr val="tx2"/>
                </a:solidFill>
              </a:rPr>
              <a:t>FuE</a:t>
            </a:r>
            <a:endParaRPr lang="de-DE" dirty="0">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dirty="0"/>
              <a:t>Struktur der Aufwendungen für Forschung und Entwicklung 2021</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dirty="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67041244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Unternehmen forschen in allen Zukunftsfeldern</a:t>
            </a:r>
          </a:p>
        </p:txBody>
      </p:sp>
      <p:sp>
        <p:nvSpPr>
          <p:cNvPr id="8" name="Inhaltsplatzhalter 7"/>
          <p:cNvSpPr>
            <a:spLocks noGrp="1"/>
          </p:cNvSpPr>
          <p:nvPr>
            <p:ph idx="18"/>
          </p:nvPr>
        </p:nvSpPr>
        <p:spPr>
          <a:xfrm>
            <a:off x="8079734" y="1742882"/>
            <a:ext cx="3776906" cy="4170556"/>
          </a:xfrm>
        </p:spPr>
        <p:txBody>
          <a:bodyPr/>
          <a:lstStyle/>
          <a:p>
            <a:r>
              <a:rPr lang="de-DE" dirty="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dirty="0"/>
              <a:t>Unternehmen forschen in allen Zukunftsfeldern.</a:t>
            </a:r>
          </a:p>
          <a:p>
            <a:endParaRPr lang="de-DE" dirty="0"/>
          </a:p>
        </p:txBody>
      </p:sp>
      <p:sp>
        <p:nvSpPr>
          <p:cNvPr id="6" name="Textplatzhalter 5"/>
          <p:cNvSpPr>
            <a:spLocks noGrp="1"/>
          </p:cNvSpPr>
          <p:nvPr>
            <p:ph type="body" sz="quarter" idx="13"/>
          </p:nvPr>
        </p:nvSpPr>
        <p:spPr>
          <a:xfrm>
            <a:off x="521659" y="1060079"/>
            <a:ext cx="11154404" cy="288000"/>
          </a:xfrm>
        </p:spPr>
        <p:txBody>
          <a:bodyPr/>
          <a:lstStyle/>
          <a:p>
            <a:r>
              <a:rPr lang="de-DE" dirty="0"/>
              <a:t>Forschungsfelder der Chemie- und Pharmaindustrie</a:t>
            </a:r>
          </a:p>
        </p:txBody>
      </p:sp>
      <p:sp>
        <p:nvSpPr>
          <p:cNvPr id="9" name="Textplatzhalter 8"/>
          <p:cNvSpPr>
            <a:spLocks noGrp="1"/>
          </p:cNvSpPr>
          <p:nvPr>
            <p:ph type="body" sz="quarter" idx="20"/>
          </p:nvPr>
        </p:nvSpPr>
        <p:spPr>
          <a:xfrm>
            <a:off x="521659" y="1348079"/>
            <a:ext cx="11154404" cy="252000"/>
          </a:xfrm>
        </p:spPr>
        <p:txBody>
          <a:bodyPr/>
          <a:lstStyle/>
          <a:p>
            <a:r>
              <a:rPr lang="de-DE" dirty="0"/>
              <a:t>Anteil der befragten Chemie- und Pharma-Unternehmen, die in den Forschungsfeldern agieren, 2021</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11</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Stifterverband, VCI</a:t>
            </a:r>
          </a:p>
        </p:txBody>
      </p:sp>
      <p:sp>
        <p:nvSpPr>
          <p:cNvPr id="31" name="Textplatzhalter 30">
            <a:extLst>
              <a:ext uri="{FF2B5EF4-FFF2-40B4-BE49-F238E27FC236}">
                <a16:creationId xmlns:a16="http://schemas.microsoft.com/office/drawing/2014/main" id="{CBCEB7D4-F959-4071-9B1B-869DD6BF6DE4}"/>
              </a:ext>
            </a:extLst>
          </p:cNvPr>
          <p:cNvSpPr>
            <a:spLocks noGrp="1"/>
          </p:cNvSpPr>
          <p:nvPr>
            <p:ph type="body" sz="quarter" idx="41"/>
          </p:nvPr>
        </p:nvSpPr>
        <p:spPr/>
        <p:txBody>
          <a:bodyPr/>
          <a:lstStyle/>
          <a:p>
            <a:endParaRPr lang="de-DE"/>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246 Unternehmen, Mehrfachnennungen waren möglich</a:t>
            </a:r>
          </a:p>
          <a:p>
            <a:pPr algn="r"/>
            <a:endParaRPr lang="de-DE" dirty="0"/>
          </a:p>
        </p:txBody>
      </p:sp>
      <p:graphicFrame>
        <p:nvGraphicFramePr>
          <p:cNvPr id="11"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9"/>
            <p:extLst>
              <p:ext uri="{D42A27DB-BD31-4B8C-83A1-F6EECF244321}">
                <p14:modId xmlns:p14="http://schemas.microsoft.com/office/powerpoint/2010/main" val="51508976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solidFill>
            <a:srgbClr val="F0D2E0"/>
          </a:solidFill>
        </p:spPr>
        <p:txBody>
          <a:bodyPr vert="horz"/>
          <a:lstStyle/>
          <a:p>
            <a:r>
              <a:rPr lang="de-DE" dirty="0"/>
              <a:t>Unternehmen investieren in Nachhaltigkeit, Digitalisierung und neue Produkte</a:t>
            </a:r>
          </a:p>
        </p:txBody>
      </p:sp>
      <p:pic>
        <p:nvPicPr>
          <p:cNvPr id="6" name="Inhaltsplatzhalter 5" descr="Ein Bild, das Text, Grafiken, Grafikdesign, Kunst enthält.&#10;&#10;Automatisch generierte Beschreibung">
            <a:extLst>
              <a:ext uri="{FF2B5EF4-FFF2-40B4-BE49-F238E27FC236}">
                <a16:creationId xmlns:a16="http://schemas.microsoft.com/office/drawing/2014/main" id="{857CBF02-6ED5-45C4-4A37-03B7697A4305}"/>
              </a:ext>
            </a:extLst>
          </p:cNvPr>
          <p:cNvPicPr>
            <a:picLocks noGrp="1" noChangeAspect="1"/>
          </p:cNvPicPr>
          <p:nvPr>
            <p:ph idx="13"/>
          </p:nvPr>
        </p:nvPicPr>
        <p:blipFill>
          <a:blip r:embed="rId5"/>
          <a:stretch>
            <a:fillRect/>
          </a:stretch>
        </p:blipFill>
        <p:spPr>
          <a:xfrm>
            <a:off x="9422813" y="1166249"/>
            <a:ext cx="2756487" cy="2666648"/>
          </a:xfrm>
        </p:spPr>
      </p:pic>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4"/>
          </p:nvPr>
        </p:nvSpPr>
        <p:spPr>
          <a:xfrm>
            <a:off x="515938" y="1058649"/>
            <a:ext cx="8748414" cy="4860925"/>
          </a:xfrm>
        </p:spPr>
        <p:txBody>
          <a:bodyPr/>
          <a:lstStyle/>
          <a:p>
            <a:pPr marL="0" indent="0">
              <a:buNone/>
            </a:pPr>
            <a:r>
              <a:rPr lang="de-DE" b="1" dirty="0"/>
              <a:t>Genannte Schwerpunkte der Innovationsvorhaben</a:t>
            </a:r>
            <a:r>
              <a:rPr lang="de-DE" dirty="0"/>
              <a:t>:</a:t>
            </a:r>
          </a:p>
          <a:p>
            <a:r>
              <a:rPr lang="de-DE" dirty="0"/>
              <a:t>Nachhaltigkeit: Reduzierung des CO2-Fußabdrucks, die Entwicklung nachhaltiger Produkte, Einsatz nachwachsender Rohstoffe, Entwicklung von recyclingfähigen Produkten, Förderung der Kreislaufwirtschaft</a:t>
            </a:r>
          </a:p>
          <a:p>
            <a:r>
              <a:rPr lang="de-DE" dirty="0"/>
              <a:t>Digitalisierung: Nutzung digitaler Technologien zur Prozessoptimierung, Automatisierung und Effizienzsteigerung</a:t>
            </a:r>
          </a:p>
          <a:p>
            <a:r>
              <a:rPr lang="de-DE" dirty="0"/>
              <a:t>Produktentwicklung und -erweiterung: Erweiterung des bestehenden Portfolios, Entwicklung neuer Produkte</a:t>
            </a:r>
          </a:p>
          <a:p>
            <a:r>
              <a:rPr lang="de-DE" dirty="0"/>
              <a:t>Energieeffizienz: Reduzierung der Energiekosten, Steigerung der Energieeffizienz und Nutzung erneuerbarer Energien</a:t>
            </a:r>
          </a:p>
          <a:p>
            <a:r>
              <a:rPr lang="de-DE" dirty="0"/>
              <a:t>Optimierung von Prozessen und Technologien: Verbesserung bestehender Prozesse, die Entwicklung neuer Technologien</a:t>
            </a:r>
          </a:p>
          <a:p>
            <a:r>
              <a:rPr lang="de-DE" dirty="0"/>
              <a:t>Anpassung an regulatorische Anforderungen: Die Anpassung an veränderte Gesetze und Regularien – besonders im Bereich Umweltschutz und Sicherheit</a:t>
            </a:r>
          </a:p>
          <a:p>
            <a:endParaRPr lang="de-DE" dirty="0"/>
          </a:p>
        </p:txBody>
      </p:sp>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6"/>
          </p:nvPr>
        </p:nvSpPr>
        <p:spPr/>
        <p:txBody>
          <a:bodyPr/>
          <a:lstStyle/>
          <a:p>
            <a:fld id="{B42D4303-B7FF-7540-9F33-74BBD7018147}" type="slidenum">
              <a:rPr lang="de-DE" smtClean="0"/>
              <a:pPr/>
              <a:t>12</a:t>
            </a:fld>
            <a:endParaRPr lang="de-DE" dirty="0"/>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911424" y="6343613"/>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193465051"/>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Chemie/Pharmapatente setzen entscheidende Technologieimpulse bei Zukunftsthemen</a:t>
            </a:r>
          </a:p>
        </p:txBody>
      </p:sp>
      <p:sp>
        <p:nvSpPr>
          <p:cNvPr id="8" name="Inhaltsplatzhalter 7"/>
          <p:cNvSpPr>
            <a:spLocks noGrp="1"/>
          </p:cNvSpPr>
          <p:nvPr>
            <p:ph idx="18"/>
          </p:nvPr>
        </p:nvSpPr>
        <p:spPr>
          <a:xfrm>
            <a:off x="8079734" y="1742882"/>
            <a:ext cx="3776906" cy="4170556"/>
          </a:xfrm>
        </p:spPr>
        <p:txBody>
          <a:bodyPr/>
          <a:lstStyle/>
          <a:p>
            <a:r>
              <a:rPr lang="de-DE" sz="1700" dirty="0"/>
              <a:t>Forschungsergebnisse und neue Technologien aus der Chemie/</a:t>
            </a:r>
            <a:r>
              <a:rPr lang="de-DE" sz="1700" dirty="0" err="1"/>
              <a:t>Pharma</a:t>
            </a:r>
            <a:r>
              <a:rPr lang="de-DE" sz="1700" dirty="0"/>
              <a:t> tragen in vielfältiger Form zur Lösung gesellschaftlicher Herausforderungen bei. </a:t>
            </a:r>
          </a:p>
          <a:p>
            <a:r>
              <a:rPr lang="de-DE" sz="1700" dirty="0"/>
              <a:t>Der Anteil der Chemie- und Pharmapatente  an allen Patentanmeldungen zu einem SDG-Ziel zeigt, wie groß der Beitrag der Chemie/</a:t>
            </a:r>
            <a:r>
              <a:rPr lang="de-DE" sz="1700" dirty="0" err="1"/>
              <a:t>Pharma</a:t>
            </a:r>
            <a:r>
              <a:rPr lang="de-DE" sz="1700" dirty="0"/>
              <a:t> zur Entwicklung von technologischen Lösungen ist.</a:t>
            </a:r>
          </a:p>
          <a:p>
            <a:endParaRPr lang="de-DE" dirty="0"/>
          </a:p>
        </p:txBody>
      </p:sp>
      <p:sp>
        <p:nvSpPr>
          <p:cNvPr id="6" name="Textplatzhalter 5"/>
          <p:cNvSpPr>
            <a:spLocks noGrp="1"/>
          </p:cNvSpPr>
          <p:nvPr>
            <p:ph type="body" sz="quarter" idx="13"/>
          </p:nvPr>
        </p:nvSpPr>
        <p:spPr>
          <a:xfrm>
            <a:off x="521659" y="1060079"/>
            <a:ext cx="11154404" cy="288000"/>
          </a:xfrm>
        </p:spPr>
        <p:txBody>
          <a:bodyPr/>
          <a:lstStyle/>
          <a:p>
            <a:r>
              <a:rPr lang="de-DE" dirty="0"/>
              <a:t>Bedeutung von Chemie/Pharmapatenten für ein </a:t>
            </a:r>
            <a:r>
              <a:rPr lang="de-DE" dirty="0" err="1"/>
              <a:t>Social</a:t>
            </a:r>
            <a:r>
              <a:rPr lang="de-DE" dirty="0"/>
              <a:t> Development Goal (SDG) in Deutschland</a:t>
            </a:r>
          </a:p>
        </p:txBody>
      </p:sp>
      <p:sp>
        <p:nvSpPr>
          <p:cNvPr id="9" name="Textplatzhalter 8"/>
          <p:cNvSpPr>
            <a:spLocks noGrp="1"/>
          </p:cNvSpPr>
          <p:nvPr>
            <p:ph type="body" sz="quarter" idx="20"/>
          </p:nvPr>
        </p:nvSpPr>
        <p:spPr>
          <a:xfrm>
            <a:off x="521659" y="1348079"/>
            <a:ext cx="11154404" cy="252000"/>
          </a:xfrm>
        </p:spPr>
        <p:txBody>
          <a:bodyPr/>
          <a:lstStyle/>
          <a:p>
            <a:r>
              <a:rPr lang="de-DE" dirty="0"/>
              <a:t>Anteile der Chemie/Pharmapatente an allen Technologiepatenten zu einem SDG, Durchschnitt der Jahre 2018-2021 in Prozent</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13</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ZEW, VCI</a:t>
            </a:r>
          </a:p>
        </p:txBody>
      </p:sp>
      <p:sp>
        <p:nvSpPr>
          <p:cNvPr id="31" name="Textplatzhalter 30">
            <a:extLst>
              <a:ext uri="{FF2B5EF4-FFF2-40B4-BE49-F238E27FC236}">
                <a16:creationId xmlns:a16="http://schemas.microsoft.com/office/drawing/2014/main" id="{CBCEB7D4-F959-4071-9B1B-869DD6BF6DE4}"/>
              </a:ext>
            </a:extLst>
          </p:cNvPr>
          <p:cNvSpPr>
            <a:spLocks noGrp="1"/>
          </p:cNvSpPr>
          <p:nvPr>
            <p:ph type="body" sz="quarter" idx="41"/>
          </p:nvPr>
        </p:nvSpPr>
        <p:spPr/>
        <p:txBody>
          <a:bodyPr/>
          <a:lstStyle/>
          <a:p>
            <a:endParaRPr lang="de-DE"/>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dirty="0"/>
          </a:p>
        </p:txBody>
      </p:sp>
      <p:graphicFrame>
        <p:nvGraphicFramePr>
          <p:cNvPr id="11" name="Diagrammplatzhalter 10">
            <a:extLst>
              <a:ext uri="{FF2B5EF4-FFF2-40B4-BE49-F238E27FC236}">
                <a16:creationId xmlns:a16="http://schemas.microsoft.com/office/drawing/2014/main" id="{2A1EFED7-B771-4FBF-8C02-D7A09B3C70C2}"/>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12082084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solidFill>
            <a:srgbClr val="CCDBEA"/>
          </a:solidFill>
        </p:spPr>
        <p:txBody>
          <a:bodyPr vert="horz"/>
          <a:lstStyle/>
          <a:p>
            <a:r>
              <a:rPr lang="de-DE" dirty="0"/>
              <a:t>Chemiepatente setzen entscheidende Technologieimpulse bei Zukunftsthemen</a:t>
            </a:r>
          </a:p>
        </p:txBody>
      </p:sp>
      <p:sp>
        <p:nvSpPr>
          <p:cNvPr id="8" name="Inhaltsplatzhalter 7"/>
          <p:cNvSpPr>
            <a:spLocks noGrp="1"/>
          </p:cNvSpPr>
          <p:nvPr>
            <p:ph idx="18"/>
          </p:nvPr>
        </p:nvSpPr>
        <p:spPr/>
        <p:txBody>
          <a:bodyPr/>
          <a:lstStyle/>
          <a:p>
            <a:r>
              <a:rPr lang="de-DE" sz="1700" dirty="0"/>
              <a:t>Forschungsergebnisse und neue Technologien aus der Chemie tragen in vielfältiger Form zur Lösung gesellschaftlicher Herausforderungen bei. </a:t>
            </a:r>
          </a:p>
          <a:p>
            <a:r>
              <a:rPr lang="de-DE" sz="1700" dirty="0"/>
              <a:t>Der Anteil der Chemiepatente  an allen Patentanmeldungen zu einem SDG-Ziel zeigt, wie groß der Beitrag der Chemie zur Entwicklung von technologischen Lösungen ist.</a:t>
            </a:r>
          </a:p>
          <a:p>
            <a:endParaRPr lang="de-DE" dirty="0"/>
          </a:p>
        </p:txBody>
      </p:sp>
      <p:graphicFrame>
        <p:nvGraphicFramePr>
          <p:cNvPr id="13" name="Diagrammplatzhalter 12">
            <a:extLst>
              <a:ext uri="{FF2B5EF4-FFF2-40B4-BE49-F238E27FC236}">
                <a16:creationId xmlns:a16="http://schemas.microsoft.com/office/drawing/2014/main" id="{E7EFBD45-4D62-41D5-9A45-D5DB592BEAF2}"/>
              </a:ext>
            </a:extLst>
          </p:cNvPr>
          <p:cNvGraphicFramePr>
            <a:graphicFrameLocks noGrp="1"/>
          </p:cNvGraphicFramePr>
          <p:nvPr>
            <p:ph type="chart" sz="quarter" idx="19"/>
            <p:extLst>
              <p:ext uri="{D42A27DB-BD31-4B8C-83A1-F6EECF244321}">
                <p14:modId xmlns:p14="http://schemas.microsoft.com/office/powerpoint/2010/main" val="39840743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
        <p:nvSpPr>
          <p:cNvPr id="6" name="Textplatzhalter 5"/>
          <p:cNvSpPr>
            <a:spLocks noGrp="1"/>
          </p:cNvSpPr>
          <p:nvPr>
            <p:ph type="body" sz="quarter" idx="13"/>
          </p:nvPr>
        </p:nvSpPr>
        <p:spPr/>
        <p:txBody>
          <a:bodyPr/>
          <a:lstStyle/>
          <a:p>
            <a:r>
              <a:rPr lang="de-DE" dirty="0"/>
              <a:t>Bedeutung </a:t>
            </a:r>
            <a:r>
              <a:rPr lang="de-DE"/>
              <a:t>von Chemiepatenten für </a:t>
            </a:r>
            <a:r>
              <a:rPr lang="de-DE" dirty="0"/>
              <a:t>ein </a:t>
            </a:r>
            <a:r>
              <a:rPr lang="de-DE" dirty="0" err="1"/>
              <a:t>Social</a:t>
            </a:r>
            <a:r>
              <a:rPr lang="de-DE" dirty="0"/>
              <a:t> Development Goal (SDG) in Deutschland</a:t>
            </a:r>
          </a:p>
        </p:txBody>
      </p:sp>
      <p:sp>
        <p:nvSpPr>
          <p:cNvPr id="9" name="Textplatzhalter 8"/>
          <p:cNvSpPr>
            <a:spLocks noGrp="1"/>
          </p:cNvSpPr>
          <p:nvPr>
            <p:ph type="body" sz="quarter" idx="20"/>
          </p:nvPr>
        </p:nvSpPr>
        <p:spPr>
          <a:xfrm>
            <a:off x="521658" y="1348079"/>
            <a:ext cx="11334981" cy="252000"/>
          </a:xfrm>
        </p:spPr>
        <p:txBody>
          <a:bodyPr/>
          <a:lstStyle/>
          <a:p>
            <a:r>
              <a:rPr lang="de-DE" dirty="0"/>
              <a:t>Anteile der Chemiepatente  </a:t>
            </a:r>
            <a:r>
              <a:rPr lang="de-DE" b="1" dirty="0"/>
              <a:t>(ohne </a:t>
            </a:r>
            <a:r>
              <a:rPr lang="de-DE" b="1" dirty="0" err="1"/>
              <a:t>Pharma</a:t>
            </a:r>
            <a:r>
              <a:rPr lang="de-DE" b="1" dirty="0"/>
              <a:t>) </a:t>
            </a:r>
            <a:r>
              <a:rPr lang="de-DE" dirty="0"/>
              <a:t>an allen Technologiepatenten zu einem SDG, Durchschnitt der Jahre 2018-2021 in Prozent</a:t>
            </a:r>
          </a:p>
        </p:txBody>
      </p:sp>
      <p:sp>
        <p:nvSpPr>
          <p:cNvPr id="5" name="Foliennummernplatzhalter 4"/>
          <p:cNvSpPr>
            <a:spLocks noGrp="1"/>
          </p:cNvSpPr>
          <p:nvPr>
            <p:ph type="sldNum" sz="quarter" idx="43"/>
          </p:nvPr>
        </p:nvSpPr>
        <p:spPr/>
        <p:txBody>
          <a:bodyPr/>
          <a:lstStyle/>
          <a:p>
            <a:fld id="{02CEFE82-39F2-4F47-8A0C-D5AB3496FA5C}" type="slidenum">
              <a:rPr lang="de-DE" smtClean="0"/>
              <a:pPr/>
              <a:t>14</a:t>
            </a:fld>
            <a:endParaRPr lang="de-DE" dirty="0"/>
          </a:p>
        </p:txBody>
      </p:sp>
      <p:sp>
        <p:nvSpPr>
          <p:cNvPr id="7" name="Inhaltsplatzhalter 6"/>
          <p:cNvSpPr>
            <a:spLocks noGrp="1"/>
          </p:cNvSpPr>
          <p:nvPr>
            <p:ph type="body" sz="quarter" idx="40"/>
          </p:nvPr>
        </p:nvSpPr>
        <p:spPr/>
        <p:txBody>
          <a:bodyPr/>
          <a:lstStyle/>
          <a:p>
            <a:r>
              <a:rPr lang="de-DE" dirty="0"/>
              <a:t>Quellen: ZEW, VCI</a:t>
            </a:r>
          </a:p>
        </p:txBody>
      </p:sp>
      <p:sp>
        <p:nvSpPr>
          <p:cNvPr id="2" name="Textplatzhalter 1">
            <a:extLst>
              <a:ext uri="{FF2B5EF4-FFF2-40B4-BE49-F238E27FC236}">
                <a16:creationId xmlns:a16="http://schemas.microsoft.com/office/drawing/2014/main" id="{BA57E5C9-A7CB-86CA-BBCF-A540236C700F}"/>
              </a:ext>
            </a:extLst>
          </p:cNvPr>
          <p:cNvSpPr>
            <a:spLocks noGrp="1"/>
          </p:cNvSpPr>
          <p:nvPr>
            <p:ph type="body" sz="quarter" idx="41"/>
          </p:nvPr>
        </p:nvSpPr>
        <p:spPr/>
        <p:txBody>
          <a:bodyPr/>
          <a:lstStyle/>
          <a:p>
            <a:endParaRPr lang="de-DE"/>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dirty="0"/>
          </a:p>
        </p:txBody>
      </p:sp>
    </p:spTree>
    <p:extLst>
      <p:ext uri="{BB962C8B-B14F-4D97-AF65-F5344CB8AC3E}">
        <p14:creationId xmlns:p14="http://schemas.microsoft.com/office/powerpoint/2010/main" val="410569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352695314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1"/>
            <a:ext cx="12192000" cy="864000"/>
          </a:xfrm>
          <a:solidFill>
            <a:srgbClr val="CCDBEA"/>
          </a:solidFill>
        </p:spPr>
        <p:txBody>
          <a:bodyPr vert="horz"/>
          <a:lstStyle/>
          <a:p>
            <a:r>
              <a:rPr lang="de-DE" dirty="0"/>
              <a:t>Branche trägt gut 16 Prozent der internen </a:t>
            </a:r>
            <a:r>
              <a:rPr lang="de-DE" dirty="0" err="1"/>
              <a:t>FuE</a:t>
            </a:r>
            <a:r>
              <a:rPr lang="de-DE" dirty="0"/>
              <a:t>-Ausgaben der Industrie</a:t>
            </a:r>
          </a:p>
        </p:txBody>
      </p:sp>
      <p:sp>
        <p:nvSpPr>
          <p:cNvPr id="14" name="Inhaltsplatzhalter 13"/>
          <p:cNvSpPr>
            <a:spLocks noGrp="1"/>
          </p:cNvSpPr>
          <p:nvPr>
            <p:ph idx="14"/>
          </p:nvPr>
        </p:nvSpPr>
        <p:spPr>
          <a:xfrm>
            <a:off x="6273736" y="1742881"/>
            <a:ext cx="5400000" cy="4170557"/>
          </a:xfrm>
        </p:spPr>
        <p:txBody>
          <a:bodyPr vert="horz" lIns="0" tIns="0" rIns="0" bIns="0" rtlCol="0">
            <a:noAutofit/>
          </a:bodyPr>
          <a:lstStyle/>
          <a:p>
            <a:r>
              <a:rPr lang="de-DE" dirty="0"/>
              <a:t>Im Branchenvergleich belegt die Branche mit ihren </a:t>
            </a:r>
            <a:r>
              <a:rPr lang="de-DE" dirty="0" err="1"/>
              <a:t>FuE</a:t>
            </a:r>
            <a:r>
              <a:rPr lang="de-DE" dirty="0"/>
              <a:t>-Ausgaben Platz 3. </a:t>
            </a:r>
          </a:p>
          <a:p>
            <a:r>
              <a:rPr lang="de-DE" dirty="0"/>
              <a:t>Gut 16 Prozent der Aufwendungen des Verarbeitenden Gewerbes werden von der Chemie/</a:t>
            </a:r>
            <a:r>
              <a:rPr lang="de-DE" dirty="0" err="1"/>
              <a:t>Pharma</a:t>
            </a:r>
            <a:r>
              <a:rPr lang="de-DE" dirty="0"/>
              <a:t> erbracht. </a:t>
            </a:r>
          </a:p>
          <a:p>
            <a:r>
              <a:rPr lang="de-DE" dirty="0"/>
              <a:t>Damit liegt der Anteil der </a:t>
            </a:r>
            <a:r>
              <a:rPr lang="de-DE" dirty="0" err="1"/>
              <a:t>FuE</a:t>
            </a:r>
            <a:r>
              <a:rPr lang="de-DE" dirty="0"/>
              <a:t>-Ausgaben weit über dem Umsatzanteil der Branche an der deutschen Industrie.</a:t>
            </a:r>
          </a:p>
          <a:p>
            <a:r>
              <a:rPr lang="de-DE" dirty="0"/>
              <a:t>Die Innovationsorientierung der Branche ist hoch und ihre Innovationen werden in allen anderen Branchen benötigt. </a:t>
            </a:r>
          </a:p>
        </p:txBody>
      </p:sp>
      <p:sp>
        <p:nvSpPr>
          <p:cNvPr id="13" name="Textplatzhalter 12"/>
          <p:cNvSpPr>
            <a:spLocks noGrp="1"/>
          </p:cNvSpPr>
          <p:nvPr>
            <p:ph type="body" sz="quarter" idx="13"/>
          </p:nvPr>
        </p:nvSpPr>
        <p:spPr>
          <a:xfrm>
            <a:off x="521659" y="1060079"/>
            <a:ext cx="11154404" cy="288000"/>
          </a:xfrm>
        </p:spPr>
        <p:txBody>
          <a:bodyPr/>
          <a:lstStyle/>
          <a:p>
            <a:r>
              <a:rPr lang="de-DE" dirty="0" err="1"/>
              <a:t>FuE</a:t>
            </a:r>
            <a:r>
              <a:rPr lang="de-DE" dirty="0"/>
              <a:t>-Aufwendungen im Branchenvergleich</a:t>
            </a:r>
          </a:p>
        </p:txBody>
      </p:sp>
      <p:sp>
        <p:nvSpPr>
          <p:cNvPr id="18" name="Textplatzhalter 6"/>
          <p:cNvSpPr>
            <a:spLocks noGrp="1"/>
          </p:cNvSpPr>
          <p:nvPr>
            <p:ph type="body" sz="quarter" idx="19"/>
          </p:nvPr>
        </p:nvSpPr>
        <p:spPr>
          <a:xfrm>
            <a:off x="521659" y="1348079"/>
            <a:ext cx="11154404" cy="252000"/>
          </a:xfrm>
        </p:spPr>
        <p:txBody>
          <a:bodyPr/>
          <a:lstStyle/>
          <a:p>
            <a:r>
              <a:rPr lang="de-DE" dirty="0"/>
              <a:t>Interne FuE-Aufwendungen im deutschen Verarbeitenden Gewerbe in Prozent, 2022</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15</a:t>
            </a:fld>
            <a:endParaRPr lang="de-DE" dirty="0"/>
          </a:p>
        </p:txBody>
      </p:sp>
      <p:sp>
        <p:nvSpPr>
          <p:cNvPr id="16" name="Inhaltsplatzhalter 15"/>
          <p:cNvSpPr>
            <a:spLocks noGrp="1"/>
          </p:cNvSpPr>
          <p:nvPr>
            <p:ph type="body" sz="quarter" idx="40"/>
          </p:nvPr>
        </p:nvSpPr>
        <p:spPr>
          <a:xfrm>
            <a:off x="540069" y="5977438"/>
            <a:ext cx="5376543" cy="125180"/>
          </a:xfrm>
        </p:spPr>
        <p:txBody>
          <a:bodyPr vert="horz" lIns="0" tIns="0" rIns="0" bIns="0" rtlCol="0">
            <a:noAutofit/>
          </a:bodyPr>
          <a:lstStyle/>
          <a:p>
            <a:r>
              <a:rPr lang="de-DE" dirty="0"/>
              <a:t>Quellen: Stifterverband, VCI </a:t>
            </a:r>
          </a:p>
        </p:txBody>
      </p:sp>
      <p:graphicFrame>
        <p:nvGraphicFramePr>
          <p:cNvPr id="9"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platzhalter 6">
            <a:extLst>
              <a:ext uri="{FF2B5EF4-FFF2-40B4-BE49-F238E27FC236}">
                <a16:creationId xmlns:a16="http://schemas.microsoft.com/office/drawing/2014/main" id="{1F779848-87E6-9A5E-46FB-C85DD5CB9C0B}"/>
              </a:ext>
            </a:extLst>
          </p:cNvPr>
          <p:cNvSpPr>
            <a:spLocks noGrp="1"/>
          </p:cNvSpPr>
          <p:nvPr>
            <p:ph type="body" sz="quarter" idx="41"/>
          </p:nvPr>
        </p:nvSpPr>
        <p:spPr/>
        <p:txBody>
          <a:bodyPr/>
          <a:lstStyle/>
          <a:p>
            <a:endParaRPr lang="de-DE"/>
          </a:p>
        </p:txBody>
      </p:sp>
    </p:spTree>
    <p:extLst>
      <p:ext uri="{BB962C8B-B14F-4D97-AF65-F5344CB8AC3E}">
        <p14:creationId xmlns:p14="http://schemas.microsoft.com/office/powerpoint/2010/main" val="36207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365740056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Pharmaindustrie ist im Branchenvergleich an der Spitze</a:t>
            </a:r>
          </a:p>
        </p:txBody>
      </p:sp>
      <p:sp>
        <p:nvSpPr>
          <p:cNvPr id="5" name="Inhaltsplatzhalter 4"/>
          <p:cNvSpPr>
            <a:spLocks noGrp="1"/>
          </p:cNvSpPr>
          <p:nvPr>
            <p:ph idx="18"/>
          </p:nvPr>
        </p:nvSpPr>
        <p:spPr>
          <a:xfrm>
            <a:off x="8079734" y="1742882"/>
            <a:ext cx="3600000" cy="4170556"/>
          </a:xfrm>
        </p:spPr>
        <p:txBody>
          <a:bodyPr/>
          <a:lstStyle/>
          <a:p>
            <a:r>
              <a:rPr lang="de-DE" dirty="0"/>
              <a:t>Fast 6 Prozent ihres Umsatzes investierte die Branche 2022 wieder in Forschung und Entwicklung.</a:t>
            </a:r>
          </a:p>
          <a:p>
            <a:r>
              <a:rPr lang="de-DE" dirty="0"/>
              <a:t>Besonders hoch ist die </a:t>
            </a:r>
            <a:r>
              <a:rPr lang="de-DE" dirty="0" err="1"/>
              <a:t>FuE</a:t>
            </a:r>
            <a:r>
              <a:rPr lang="de-DE" dirty="0"/>
              <a:t>-Quote in der Pharmaindustrie.</a:t>
            </a:r>
          </a:p>
        </p:txBody>
      </p:sp>
      <p:sp>
        <p:nvSpPr>
          <p:cNvPr id="7" name="Textplatzhalter 6"/>
          <p:cNvSpPr>
            <a:spLocks noGrp="1"/>
          </p:cNvSpPr>
          <p:nvPr>
            <p:ph type="body" sz="quarter" idx="13"/>
          </p:nvPr>
        </p:nvSpPr>
        <p:spPr>
          <a:xfrm>
            <a:off x="521659" y="1060079"/>
            <a:ext cx="11154404" cy="288000"/>
          </a:xfrm>
        </p:spPr>
        <p:txBody>
          <a:bodyPr/>
          <a:lstStyle/>
          <a:p>
            <a:r>
              <a:rPr lang="de-DE" dirty="0" err="1"/>
              <a:t>FuE</a:t>
            </a:r>
            <a:r>
              <a:rPr lang="de-DE" dirty="0"/>
              <a:t>-Quote im Branchenvergleich</a:t>
            </a:r>
          </a:p>
        </p:txBody>
      </p:sp>
      <p:sp>
        <p:nvSpPr>
          <p:cNvPr id="12" name="Textplatzhalter 11"/>
          <p:cNvSpPr>
            <a:spLocks noGrp="1"/>
          </p:cNvSpPr>
          <p:nvPr>
            <p:ph type="body" sz="quarter" idx="20"/>
          </p:nvPr>
        </p:nvSpPr>
        <p:spPr>
          <a:xfrm>
            <a:off x="521659" y="1348079"/>
            <a:ext cx="11154404" cy="252000"/>
          </a:xfrm>
        </p:spPr>
        <p:txBody>
          <a:bodyPr/>
          <a:lstStyle/>
          <a:p>
            <a:r>
              <a:rPr lang="de-DE" dirty="0"/>
              <a:t>Anteil der internen bzw. externen FuE-Aufwendungen am Umsatz in Prozent, 2022</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16</a:t>
            </a:fld>
            <a:endParaRPr lang="de-DE" dirty="0"/>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a:xfrm>
            <a:off x="540069" y="5977438"/>
            <a:ext cx="7181587" cy="140686"/>
          </a:xfrm>
        </p:spPr>
        <p:txBody>
          <a:bodyPr/>
          <a:lstStyle/>
          <a:p>
            <a:r>
              <a:rPr lang="de-DE" dirty="0"/>
              <a:t>Quellen: Stifterverband, Destatis, VCI</a:t>
            </a:r>
          </a:p>
        </p:txBody>
      </p:sp>
      <p:sp>
        <p:nvSpPr>
          <p:cNvPr id="29" name="Textplatzhalter 28">
            <a:extLst>
              <a:ext uri="{FF2B5EF4-FFF2-40B4-BE49-F238E27FC236}">
                <a16:creationId xmlns:a16="http://schemas.microsoft.com/office/drawing/2014/main" id="{48E3A4E7-BD0D-4A30-A7DD-B1F31AF44511}"/>
              </a:ext>
            </a:extLst>
          </p:cNvPr>
          <p:cNvSpPr>
            <a:spLocks noGrp="1"/>
          </p:cNvSpPr>
          <p:nvPr>
            <p:ph type="body" sz="quarter" idx="41"/>
          </p:nvPr>
        </p:nvSpPr>
        <p:spPr/>
        <p:txBody>
          <a:bodyPr/>
          <a:lstStyle/>
          <a:p>
            <a:endParaRPr lang="de-DE"/>
          </a:p>
        </p:txBody>
      </p:sp>
      <p:graphicFrame>
        <p:nvGraphicFramePr>
          <p:cNvPr id="13"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3144734394"/>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Hohe Innovationsorientierung in der Chemie- und Pharmaindustrie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18"/>
          </p:nvPr>
        </p:nvSpPr>
        <p:spPr>
          <a:xfrm>
            <a:off x="8079734" y="1742882"/>
            <a:ext cx="3704898" cy="4170556"/>
          </a:xfrm>
        </p:spPr>
        <p:txBody>
          <a:bodyPr/>
          <a:lstStyle/>
          <a:p>
            <a:r>
              <a:rPr lang="de-DE" sz="1900" dirty="0"/>
              <a:t>Über 70 Prozent der deutschen Chemie- und Pharma-unternehmen waren 2022 innovativ tätig, sei es durch permanente eigene </a:t>
            </a:r>
            <a:r>
              <a:rPr lang="de-DE" sz="1900" dirty="0" err="1"/>
              <a:t>FuE</a:t>
            </a:r>
            <a:r>
              <a:rPr lang="de-DE" sz="1900" dirty="0"/>
              <a:t>-Abteilungen oder durch anlassbezogene </a:t>
            </a:r>
            <a:r>
              <a:rPr lang="de-DE" sz="1900" dirty="0" err="1"/>
              <a:t>FuE</a:t>
            </a:r>
            <a:r>
              <a:rPr lang="de-DE" sz="1900" dirty="0"/>
              <a:t>-Aktivitäten.</a:t>
            </a:r>
          </a:p>
          <a:p>
            <a:r>
              <a:rPr lang="de-DE" sz="1900" dirty="0"/>
              <a:t>Dies ist weit mehr als in anderen Branchen und deutlich über dem Durchschnitt des Verarbeitenden Gewerbes insgesamt.</a:t>
            </a:r>
          </a:p>
        </p:txBody>
      </p:sp>
      <p:sp>
        <p:nvSpPr>
          <p:cNvPr id="7" name="Textplatzhalter 6"/>
          <p:cNvSpPr>
            <a:spLocks noGrp="1"/>
          </p:cNvSpPr>
          <p:nvPr>
            <p:ph type="body" sz="quarter" idx="13"/>
          </p:nvPr>
        </p:nvSpPr>
        <p:spPr>
          <a:xfrm>
            <a:off x="521659" y="1060079"/>
            <a:ext cx="11154404" cy="288000"/>
          </a:xfrm>
        </p:spPr>
        <p:txBody>
          <a:bodyPr/>
          <a:lstStyle/>
          <a:p>
            <a:r>
              <a:rPr lang="de-DE" dirty="0"/>
              <a:t>Innovationsorientierung im Branchenvergleich</a:t>
            </a:r>
          </a:p>
        </p:txBody>
      </p:sp>
      <p:sp>
        <p:nvSpPr>
          <p:cNvPr id="12" name="Textplatzhalter 11"/>
          <p:cNvSpPr>
            <a:spLocks noGrp="1"/>
          </p:cNvSpPr>
          <p:nvPr>
            <p:ph type="body" sz="quarter" idx="20"/>
          </p:nvPr>
        </p:nvSpPr>
        <p:spPr>
          <a:xfrm>
            <a:off x="521659" y="1348079"/>
            <a:ext cx="11154404" cy="252000"/>
          </a:xfrm>
        </p:spPr>
        <p:txBody>
          <a:bodyPr/>
          <a:lstStyle/>
          <a:p>
            <a:r>
              <a:rPr lang="de-DE" dirty="0"/>
              <a:t>Anteil forschender Unternehmen* an allen Unternehmen in Deutschland in Prozent, 2022</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17</a:t>
            </a:fld>
            <a:endParaRPr lang="de-DE" dirty="0"/>
          </a:p>
        </p:txBody>
      </p:sp>
      <p:sp>
        <p:nvSpPr>
          <p:cNvPr id="10" name="Inhaltsplatzhalter 9"/>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1"/>
          </p:nvPr>
        </p:nvSpPr>
        <p:spPr>
          <a:xfrm>
            <a:off x="8079734" y="5977438"/>
            <a:ext cx="2808000" cy="125180"/>
          </a:xfrm>
        </p:spPr>
        <p:txBody>
          <a:bodyPr/>
          <a:lstStyle/>
          <a:p>
            <a:endParaRPr lang="de-DE" dirty="0"/>
          </a:p>
          <a:p>
            <a:endParaRPr lang="de-DE" dirty="0"/>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Enthält kontinuierliche und gelegentliche Forschungstätigkeiten</a:t>
            </a:r>
          </a:p>
          <a:p>
            <a:pPr algn="r"/>
            <a:endParaRPr lang="de-DE" dirty="0"/>
          </a:p>
        </p:txBody>
      </p:sp>
      <p:graphicFrame>
        <p:nvGraphicFramePr>
          <p:cNvPr id="11"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2519121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xfrm>
            <a:off x="0" y="1"/>
            <a:ext cx="12192000" cy="864000"/>
          </a:xfrm>
          <a:noFill/>
        </p:spPr>
        <p:txBody>
          <a:bodyPr vert="horz"/>
          <a:lstStyle/>
          <a:p>
            <a:r>
              <a:rPr lang="de-DE" dirty="0"/>
              <a:t>Erfolgskennzahlen (Innovationsoutput) der Chemie/</a:t>
            </a:r>
            <a:r>
              <a:rPr lang="de-DE" dirty="0" err="1"/>
              <a:t>Pharma</a:t>
            </a:r>
            <a:r>
              <a:rPr lang="de-DE" dirty="0"/>
              <a:t> </a:t>
            </a:r>
            <a:br>
              <a:rPr lang="de-DE" dirty="0"/>
            </a:br>
            <a:r>
              <a:rPr lang="de-DE" dirty="0"/>
              <a:t>(Branche und Wissenschaft) 2022</a:t>
            </a: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1"/>
          </p:nvPr>
        </p:nvSpPr>
        <p:spPr>
          <a:xfrm>
            <a:off x="238125" y="6294426"/>
            <a:ext cx="561975" cy="252000"/>
          </a:xfrm>
        </p:spPr>
        <p:txBody>
          <a:bodyPr/>
          <a:lstStyle/>
          <a:p>
            <a:fld id="{02CEFE82-39F2-4F47-8A0C-D5AB3496FA5C}" type="slidenum">
              <a:rPr lang="en-US" smtClean="0"/>
              <a:pPr/>
              <a:t>18</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half" idx="1"/>
            <p:extLst>
              <p:ext uri="{D42A27DB-BD31-4B8C-83A1-F6EECF244321}">
                <p14:modId xmlns:p14="http://schemas.microsoft.com/office/powerpoint/2010/main" val="3225501544"/>
              </p:ext>
            </p:extLst>
          </p:nvPr>
        </p:nvGraphicFramePr>
        <p:xfrm>
          <a:off x="522288" y="1058863"/>
          <a:ext cx="11160125" cy="48609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22288" y="5949280"/>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Quellen: ZEW, </a:t>
            </a:r>
            <a:r>
              <a:rPr lang="de-DE" sz="800" dirty="0" err="1">
                <a:solidFill>
                  <a:schemeClr val="tx1">
                    <a:lumMod val="60000"/>
                    <a:lumOff val="40000"/>
                  </a:schemeClr>
                </a:solidFill>
              </a:rPr>
              <a:t>Frauenhofer</a:t>
            </a:r>
            <a:r>
              <a:rPr lang="de-DE" sz="800" dirty="0">
                <a:solidFill>
                  <a:schemeClr val="tx1">
                    <a:lumMod val="60000"/>
                    <a:lumOff val="40000"/>
                  </a:schemeClr>
                </a:solidFill>
              </a:rPr>
              <a:t>-ISI, VCI</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dirty="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160258763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err="1"/>
              <a:t>FuE</a:t>
            </a:r>
            <a:r>
              <a:rPr lang="de-DE" dirty="0"/>
              <a:t>-Beschäftigtenzahlen: steigender Trend</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dirty="0"/>
              <a:t>Fast 46.000 Beschäftigte arbeiteten zuletzt in den Forschungs- und Entwicklungsabteilungen der Branche. </a:t>
            </a:r>
          </a:p>
          <a:p>
            <a:r>
              <a:rPr lang="de-DE" dirty="0"/>
              <a:t>Knapp jeder zehnte Beschäftigte der Branche ist in einer </a:t>
            </a:r>
            <a:r>
              <a:rPr lang="de-DE" dirty="0" err="1"/>
              <a:t>FuE</a:t>
            </a:r>
            <a:r>
              <a:rPr lang="de-DE" dirty="0"/>
              <a:t>-Abteilung tätig.</a:t>
            </a:r>
          </a:p>
        </p:txBody>
      </p:sp>
      <p:sp>
        <p:nvSpPr>
          <p:cNvPr id="13" name="Textplatzhalter 12"/>
          <p:cNvSpPr>
            <a:spLocks noGrp="1"/>
          </p:cNvSpPr>
          <p:nvPr>
            <p:ph type="body" sz="quarter" idx="13"/>
          </p:nvPr>
        </p:nvSpPr>
        <p:spPr>
          <a:xfrm>
            <a:off x="521659" y="1060079"/>
            <a:ext cx="11154404" cy="288000"/>
          </a:xfrm>
        </p:spPr>
        <p:txBody>
          <a:bodyPr/>
          <a:lstStyle/>
          <a:p>
            <a:r>
              <a:rPr lang="de-DE" dirty="0"/>
              <a:t>Beschäftigte in den Forschungs- und Entwicklungsabteilungen der Chemie- und Pharmaindustrie</a:t>
            </a:r>
          </a:p>
        </p:txBody>
      </p:sp>
      <p:sp>
        <p:nvSpPr>
          <p:cNvPr id="11" name="Textplatzhalter 11"/>
          <p:cNvSpPr>
            <a:spLocks noGrp="1"/>
          </p:cNvSpPr>
          <p:nvPr>
            <p:ph type="body" sz="quarter" idx="20"/>
          </p:nvPr>
        </p:nvSpPr>
        <p:spPr>
          <a:xfrm>
            <a:off x="521659" y="1348079"/>
            <a:ext cx="11154404" cy="252000"/>
          </a:xfrm>
        </p:spPr>
        <p:txBody>
          <a:bodyPr/>
          <a:lstStyle/>
          <a:p>
            <a:r>
              <a:rPr lang="de-DE" dirty="0" err="1"/>
              <a:t>FuE</a:t>
            </a:r>
            <a:r>
              <a:rPr lang="de-DE" dirty="0"/>
              <a:t>-Personal** und Anteil des FuE-Personals an allen Beschäftigten der Branche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19</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Stifterverband, Destatis, VCI	* Schätzung VCI</a:t>
            </a:r>
          </a:p>
        </p:txBody>
      </p:sp>
      <p:sp>
        <p:nvSpPr>
          <p:cNvPr id="2" name="Textplatzhalter 1">
            <a:extLst>
              <a:ext uri="{FF2B5EF4-FFF2-40B4-BE49-F238E27FC236}">
                <a16:creationId xmlns:a16="http://schemas.microsoft.com/office/drawing/2014/main" id="{6CCA8545-EA4B-4038-8888-8EDF470BB806}"/>
              </a:ext>
            </a:extLst>
          </p:cNvPr>
          <p:cNvSpPr>
            <a:spLocks noGrp="1"/>
          </p:cNvSpPr>
          <p:nvPr>
            <p:ph type="body" sz="quarter" idx="41"/>
          </p:nvPr>
        </p:nvSpPr>
        <p:spPr>
          <a:xfrm>
            <a:off x="4913656" y="5963312"/>
            <a:ext cx="2808000" cy="125180"/>
          </a:xfrm>
        </p:spPr>
        <p:txBody>
          <a:bodyPr/>
          <a:lstStyle/>
          <a:p>
            <a:r>
              <a:rPr lang="de-DE" dirty="0"/>
              <a:t>** Vollzeitäquivalente; Anmerkung: in 2016 Bruch in der Zeitreihe zu Vorjahren, da die Vorjahre nach oben verzerrt sind.</a:t>
            </a:r>
          </a:p>
          <a:p>
            <a:endParaRPr lang="de-DE" dirty="0"/>
          </a:p>
        </p:txBody>
      </p:sp>
      <p:graphicFrame>
        <p:nvGraphicFramePr>
          <p:cNvPr id="15"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4078508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Inhaltsübersicht I</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2</a:t>
            </a:fld>
            <a:endParaRPr lang="de-DE" dirty="0"/>
          </a:p>
        </p:txBody>
      </p:sp>
      <p:sp>
        <p:nvSpPr>
          <p:cNvPr id="7" name="Inhaltsplatzhalter 6"/>
          <p:cNvSpPr>
            <a:spLocks noGrp="1"/>
          </p:cNvSpPr>
          <p:nvPr>
            <p:ph sz="half" idx="1"/>
          </p:nvPr>
        </p:nvSpPr>
        <p:spPr>
          <a:xfrm>
            <a:off x="522074" y="1059575"/>
            <a:ext cx="11160126" cy="4860000"/>
          </a:xfrm>
        </p:spPr>
        <p:txBody>
          <a:bodyPr/>
          <a:lstStyle/>
          <a:p>
            <a:r>
              <a:rPr lang="de-DE" b="1" dirty="0">
                <a:solidFill>
                  <a:schemeClr val="tx2"/>
                </a:solidFill>
              </a:rPr>
              <a:t>Innovationsstandort Deutschland für Chemie/</a:t>
            </a:r>
            <a:r>
              <a:rPr lang="de-DE" b="1" dirty="0" err="1">
                <a:solidFill>
                  <a:schemeClr val="tx2"/>
                </a:solidFill>
              </a:rPr>
              <a:t>Pharma</a:t>
            </a:r>
            <a:endParaRPr lang="de-DE" b="1" dirty="0">
              <a:solidFill>
                <a:schemeClr val="tx2"/>
              </a:solidFill>
            </a:endParaRPr>
          </a:p>
          <a:p>
            <a:pPr lvl="1"/>
            <a:r>
              <a:rPr lang="de-DE" dirty="0">
                <a:hlinkClick r:id="rId6" action="ppaction://hlinksldjump"/>
              </a:rPr>
              <a:t>Überblick</a:t>
            </a:r>
            <a:endParaRPr lang="de-DE" dirty="0"/>
          </a:p>
          <a:p>
            <a:pPr lvl="1"/>
            <a:r>
              <a:rPr lang="de-DE" dirty="0">
                <a:hlinkClick r:id="rId7" action="ppaction://hlinksldjump"/>
              </a:rPr>
              <a:t>FuE-Aufwendungen</a:t>
            </a:r>
            <a:r>
              <a:rPr lang="de-DE" dirty="0"/>
              <a:t> der Branche</a:t>
            </a:r>
          </a:p>
          <a:p>
            <a:pPr lvl="1"/>
            <a:r>
              <a:rPr lang="de-DE" dirty="0">
                <a:hlinkClick r:id="rId8" action="ppaction://hlinksldjump"/>
              </a:rPr>
              <a:t>Interne und externen FuE-Aufwendungen</a:t>
            </a:r>
            <a:r>
              <a:rPr lang="de-DE" dirty="0"/>
              <a:t> der Branche</a:t>
            </a:r>
          </a:p>
          <a:p>
            <a:pPr lvl="1"/>
            <a:r>
              <a:rPr lang="de-DE" dirty="0">
                <a:hlinkClick r:id="rId9" action="ppaction://hlinksldjump"/>
              </a:rPr>
              <a:t>FuE-Finanzierung</a:t>
            </a:r>
            <a:r>
              <a:rPr lang="de-DE" dirty="0"/>
              <a:t> der Branche </a:t>
            </a:r>
          </a:p>
          <a:p>
            <a:pPr lvl="1"/>
            <a:r>
              <a:rPr lang="de-DE" dirty="0">
                <a:hlinkClick r:id="rId10" action="ppaction://hlinksldjump"/>
              </a:rPr>
              <a:t>Forschungsfelder</a:t>
            </a:r>
            <a:r>
              <a:rPr lang="de-DE" dirty="0"/>
              <a:t>, </a:t>
            </a:r>
            <a:r>
              <a:rPr lang="de-DE" dirty="0">
                <a:hlinkClick r:id="rId11" action="ppaction://hlinksldjump"/>
              </a:rPr>
              <a:t>Innovationsschwerpunkte</a:t>
            </a:r>
            <a:r>
              <a:rPr lang="de-DE" dirty="0"/>
              <a:t>, </a:t>
            </a:r>
            <a:r>
              <a:rPr lang="de-DE" dirty="0">
                <a:hlinkClick r:id="rId12" action="ppaction://hlinksldjump"/>
              </a:rPr>
              <a:t>Beitrag zu den SDGs</a:t>
            </a:r>
            <a:endParaRPr lang="de-DE" dirty="0"/>
          </a:p>
          <a:p>
            <a:pPr lvl="1"/>
            <a:r>
              <a:rPr lang="de-DE" dirty="0">
                <a:hlinkClick r:id="rId13" action="ppaction://hlinksldjump"/>
              </a:rPr>
              <a:t>Branchenvergleich</a:t>
            </a:r>
            <a:r>
              <a:rPr lang="de-DE" dirty="0"/>
              <a:t> der </a:t>
            </a:r>
            <a:r>
              <a:rPr lang="de-DE" dirty="0" err="1"/>
              <a:t>FuE</a:t>
            </a:r>
            <a:r>
              <a:rPr lang="de-DE" dirty="0"/>
              <a:t>-Aufwendungen</a:t>
            </a:r>
          </a:p>
          <a:p>
            <a:pPr lvl="1"/>
            <a:r>
              <a:rPr lang="de-DE" dirty="0">
                <a:hlinkClick r:id="rId14" action="ppaction://hlinksldjump"/>
              </a:rPr>
              <a:t>FuE-Intensität</a:t>
            </a:r>
            <a:r>
              <a:rPr lang="de-DE" dirty="0"/>
              <a:t> im Branchenvergleich</a:t>
            </a:r>
          </a:p>
          <a:p>
            <a:pPr lvl="1"/>
            <a:r>
              <a:rPr lang="de-DE" dirty="0"/>
              <a:t>Anteil </a:t>
            </a:r>
            <a:r>
              <a:rPr lang="de-DE" dirty="0">
                <a:hlinkClick r:id="rId15" action="ppaction://hlinksldjump"/>
              </a:rPr>
              <a:t>forschender Unternehmen </a:t>
            </a:r>
            <a:r>
              <a:rPr lang="de-DE" dirty="0"/>
              <a:t>in D</a:t>
            </a:r>
          </a:p>
          <a:p>
            <a:pPr lvl="1"/>
            <a:r>
              <a:rPr lang="de-DE" dirty="0">
                <a:hlinkClick r:id="rId16" action="ppaction://hlinksldjump"/>
              </a:rPr>
              <a:t>Erfolgskennzahlen</a:t>
            </a:r>
            <a:r>
              <a:rPr lang="de-DE" dirty="0"/>
              <a:t> </a:t>
            </a:r>
          </a:p>
          <a:p>
            <a:pPr lvl="1"/>
            <a:r>
              <a:rPr lang="de-DE" dirty="0">
                <a:hlinkClick r:id="rId17" action="ppaction://hlinksldjump"/>
              </a:rPr>
              <a:t>FuE-Beschäftigte</a:t>
            </a:r>
            <a:r>
              <a:rPr lang="de-DE" dirty="0"/>
              <a:t> der Branche</a:t>
            </a:r>
          </a:p>
          <a:p>
            <a:pPr lvl="1"/>
            <a:r>
              <a:rPr lang="de-DE" dirty="0"/>
              <a:t>Entwicklung der </a:t>
            </a:r>
            <a:r>
              <a:rPr lang="de-DE" dirty="0">
                <a:hlinkClick r:id="rId18" action="ppaction://hlinksldjump"/>
              </a:rPr>
              <a:t>Studierenden</a:t>
            </a:r>
            <a:r>
              <a:rPr lang="de-DE" dirty="0"/>
              <a:t> im Studienbereich Chemie und </a:t>
            </a:r>
            <a:r>
              <a:rPr lang="de-DE" dirty="0">
                <a:hlinkClick r:id="rId18" action="ppaction://hlinksldjump"/>
              </a:rPr>
              <a:t>Berufsweg</a:t>
            </a:r>
            <a:r>
              <a:rPr lang="de-DE" dirty="0"/>
              <a:t> promovierter Chemiker</a:t>
            </a:r>
          </a:p>
        </p:txBody>
      </p:sp>
    </p:spTree>
    <p:extLst>
      <p:ext uri="{BB962C8B-B14F-4D97-AF65-F5344CB8AC3E}">
        <p14:creationId xmlns:p14="http://schemas.microsoft.com/office/powerpoint/2010/main" val="199324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298892437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Studienanfängerzahlen stabilisieren sich dank Zuwachs bei Biochemie – </a:t>
            </a:r>
            <a:br>
              <a:rPr lang="de-DE" dirty="0"/>
            </a:br>
            <a:r>
              <a:rPr lang="de-DE" dirty="0"/>
              <a:t>Branche ist wichtigster Arbeitgeber</a:t>
            </a:r>
          </a:p>
        </p:txBody>
      </p:sp>
      <p:sp>
        <p:nvSpPr>
          <p:cNvPr id="7" name="Textplatzhalter 6"/>
          <p:cNvSpPr>
            <a:spLocks noGrp="1"/>
          </p:cNvSpPr>
          <p:nvPr>
            <p:ph type="body" sz="quarter" idx="13"/>
          </p:nvPr>
        </p:nvSpPr>
        <p:spPr/>
        <p:txBody>
          <a:bodyPr/>
          <a:lstStyle/>
          <a:p>
            <a:r>
              <a:rPr lang="de-DE" dirty="0"/>
              <a:t>Studienanfänger, Absolventen* und promovierte Absolventen im Fachbereich Chemie**</a:t>
            </a:r>
          </a:p>
          <a:p>
            <a:endParaRPr lang="de-DE" dirty="0"/>
          </a:p>
        </p:txBody>
      </p:sp>
      <p:sp>
        <p:nvSpPr>
          <p:cNvPr id="6" name="Foliennummernplatzhalter 5"/>
          <p:cNvSpPr>
            <a:spLocks noGrp="1"/>
          </p:cNvSpPr>
          <p:nvPr>
            <p:ph type="sldNum" sz="quarter" idx="43"/>
          </p:nvPr>
        </p:nvSpPr>
        <p:spPr/>
        <p:txBody>
          <a:bodyPr/>
          <a:lstStyle/>
          <a:p>
            <a:fld id="{02CEFE82-39F2-4F47-8A0C-D5AB3496FA5C}" type="slidenum">
              <a:rPr lang="de-DE" smtClean="0"/>
              <a:pPr/>
              <a:t>20</a:t>
            </a:fld>
            <a:endParaRPr lang="de-DE" dirty="0"/>
          </a:p>
        </p:txBody>
      </p:sp>
      <p:sp>
        <p:nvSpPr>
          <p:cNvPr id="9" name="Inhaltsplatzhalter 8"/>
          <p:cNvSpPr>
            <a:spLocks noGrp="1"/>
          </p:cNvSpPr>
          <p:nvPr>
            <p:ph type="body" sz="quarter" idx="40"/>
          </p:nvPr>
        </p:nvSpPr>
        <p:spPr/>
        <p:txBody>
          <a:bodyPr vert="horz" lIns="0" tIns="0" rIns="0" bIns="0" rtlCol="0">
            <a:noAutofit/>
          </a:bodyPr>
          <a:lstStyle/>
          <a:p>
            <a:r>
              <a:rPr lang="de-DE" dirty="0"/>
              <a:t>Quellen: </a:t>
            </a:r>
            <a:r>
              <a:rPr lang="de-DE" dirty="0" err="1"/>
              <a:t>GDCh</a:t>
            </a:r>
            <a:r>
              <a:rPr lang="de-DE" dirty="0"/>
              <a:t>, VCI</a:t>
            </a:r>
          </a:p>
        </p:txBody>
      </p:sp>
      <p:sp>
        <p:nvSpPr>
          <p:cNvPr id="10" name="Inhaltsplatzhalter 9"/>
          <p:cNvSpPr>
            <a:spLocks noGrp="1"/>
          </p:cNvSpPr>
          <p:nvPr>
            <p:ph type="body" sz="quarter" idx="41"/>
          </p:nvPr>
        </p:nvSpPr>
        <p:spPr>
          <a:xfrm>
            <a:off x="1991544" y="5993844"/>
            <a:ext cx="3888432" cy="314590"/>
          </a:xfrm>
        </p:spPr>
        <p:txBody>
          <a:bodyPr vert="horz" lIns="0" tIns="0" rIns="0" bIns="0" rtlCol="0">
            <a:noAutofit/>
          </a:bodyPr>
          <a:lstStyle/>
          <a:p>
            <a:r>
              <a:rPr lang="de-DE" dirty="0"/>
              <a:t>* Erster Abschluss: Diplom, Bachelor, 1. Staatsexamen</a:t>
            </a:r>
          </a:p>
          <a:p>
            <a:r>
              <a:rPr lang="de-DE" dirty="0"/>
              <a:t>** Chemie, Wirtschaftschemie, Lebensmittelchemie, Biochemie und Chemiestudiengänge an Fachhochschulen</a:t>
            </a:r>
            <a:br>
              <a:rPr lang="de-DE" dirty="0"/>
            </a:br>
            <a:endParaRPr lang="de-DE" dirty="0"/>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5"/>
          </p:nvPr>
        </p:nvSpPr>
        <p:spPr/>
        <p:txBody>
          <a:bodyPr/>
          <a:lstStyle/>
          <a:p>
            <a:r>
              <a:rPr lang="de-DE" dirty="0"/>
              <a:t>Berufsweg promovierter Chemiker</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6"/>
          </p:nvPr>
        </p:nvSpPr>
        <p:spPr/>
        <p:txBody>
          <a:bodyPr/>
          <a:lstStyle/>
          <a:p>
            <a:r>
              <a:rPr lang="de-DE" dirty="0"/>
              <a:t>2023</a:t>
            </a:r>
          </a:p>
        </p:txBody>
      </p:sp>
      <p:sp>
        <p:nvSpPr>
          <p:cNvPr id="2" name="Inhaltsplatzhalter 9">
            <a:extLst>
              <a:ext uri="{FF2B5EF4-FFF2-40B4-BE49-F238E27FC236}">
                <a16:creationId xmlns:a16="http://schemas.microsoft.com/office/drawing/2014/main" id="{ACC2B242-5FBD-C4FA-254B-F5253B5E424F}"/>
              </a:ext>
            </a:extLst>
          </p:cNvPr>
          <p:cNvSpPr txBox="1">
            <a:spLocks/>
          </p:cNvSpPr>
          <p:nvPr/>
        </p:nvSpPr>
        <p:spPr>
          <a:xfrm>
            <a:off x="6270624" y="5977438"/>
            <a:ext cx="4649911" cy="31459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Die Datenlage ist hier schwierig, da nur von etwa der Hälfte der promovierten Chemiker der weitere Berufsweg bekannt ist. Die Anteile beziehen sich auf diesen bekannten Teil.</a:t>
            </a:r>
            <a:br>
              <a:rPr lang="de-DE" dirty="0"/>
            </a:br>
            <a:endParaRPr lang="de-DE" dirty="0"/>
          </a:p>
        </p:txBody>
      </p:sp>
      <p:graphicFrame>
        <p:nvGraphicFramePr>
          <p:cNvPr id="15"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7"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4"/>
            <p:extLst>
              <p:ext uri="{D42A27DB-BD31-4B8C-83A1-F6EECF244321}">
                <p14:modId xmlns:p14="http://schemas.microsoft.com/office/powerpoint/2010/main" val="2278717064"/>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36486675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A8E96830-A377-4D1C-970E-C6EBA004591C}"/>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p:txBody>
          <a:bodyPr vert="horz"/>
          <a:lstStyle/>
          <a:p>
            <a:r>
              <a:rPr lang="de-DE" sz="4000" dirty="0"/>
              <a:t>Innovationsstandort Chemie/</a:t>
            </a:r>
            <a:r>
              <a:rPr lang="de-DE" sz="4000" dirty="0" err="1"/>
              <a:t>Pharma</a:t>
            </a:r>
            <a:r>
              <a:rPr lang="de-DE" sz="4000" dirty="0"/>
              <a:t> im internationalen Vergleich</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dirty="0"/>
              <a:t>Daten und fakten</a:t>
            </a:r>
          </a:p>
        </p:txBody>
      </p:sp>
      <p:sp>
        <p:nvSpPr>
          <p:cNvPr id="8" name="Textplatzhalter 7">
            <a:extLst>
              <a:ext uri="{FF2B5EF4-FFF2-40B4-BE49-F238E27FC236}">
                <a16:creationId xmlns:a16="http://schemas.microsoft.com/office/drawing/2014/main" id="{D5BC7F3F-C27C-4103-8078-6B45D1E8563A}"/>
              </a:ext>
            </a:extLst>
          </p:cNvPr>
          <p:cNvSpPr>
            <a:spLocks noGrp="1"/>
          </p:cNvSpPr>
          <p:nvPr>
            <p:ph type="body" sz="quarter" idx="21"/>
          </p:nvPr>
        </p:nvSpPr>
        <p:spPr>
          <a:xfrm>
            <a:off x="1522592" y="2880949"/>
            <a:ext cx="224367" cy="1628171"/>
          </a:xfrm>
        </p:spPr>
        <p:txBody>
          <a:bodyPr/>
          <a:lstStyle/>
          <a:p>
            <a:endParaRPr lang="en-US" dirty="0"/>
          </a:p>
        </p:txBody>
      </p:sp>
    </p:spTree>
    <p:extLst>
      <p:ext uri="{BB962C8B-B14F-4D97-AF65-F5344CB8AC3E}">
        <p14:creationId xmlns:p14="http://schemas.microsoft.com/office/powerpoint/2010/main" val="1320868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A96BD85-AA5A-4C8F-822A-0EE1FF690B08}"/>
              </a:ext>
            </a:extLst>
          </p:cNvPr>
          <p:cNvGraphicFramePr>
            <a:graphicFrameLocks noChangeAspect="1"/>
          </p:cNvGraphicFramePr>
          <p:nvPr>
            <p:custDataLst>
              <p:tags r:id="rId1"/>
            </p:custDataLst>
            <p:extLst>
              <p:ext uri="{D42A27DB-BD31-4B8C-83A1-F6EECF244321}">
                <p14:modId xmlns:p14="http://schemas.microsoft.com/office/powerpoint/2010/main" val="1995080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Der Innovationsstandort im internationalen Vergleich - Kernbotschaften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22</a:t>
            </a:fld>
            <a:endParaRPr lang="de-DE" dirty="0"/>
          </a:p>
        </p:txBody>
      </p:sp>
      <p:sp>
        <p:nvSpPr>
          <p:cNvPr id="7" name="Inhaltsplatzhalter 6"/>
          <p:cNvSpPr>
            <a:spLocks noGrp="1"/>
          </p:cNvSpPr>
          <p:nvPr>
            <p:ph sz="half" idx="1"/>
          </p:nvPr>
        </p:nvSpPr>
        <p:spPr>
          <a:xfrm>
            <a:off x="522074" y="1059575"/>
            <a:ext cx="11160126" cy="4860000"/>
          </a:xfrm>
        </p:spPr>
        <p:txBody>
          <a:bodyPr/>
          <a:lstStyle/>
          <a:p>
            <a:pPr>
              <a:spcBef>
                <a:spcPts val="500"/>
              </a:spcBef>
            </a:pPr>
            <a:r>
              <a:rPr lang="de-DE" dirty="0"/>
              <a:t>83 Prozent der weltweiten </a:t>
            </a:r>
            <a:r>
              <a:rPr lang="de-DE" dirty="0" err="1"/>
              <a:t>FuE</a:t>
            </a:r>
            <a:r>
              <a:rPr lang="de-DE" dirty="0"/>
              <a:t>-Ausgaben werden von den sechs größten </a:t>
            </a:r>
            <a:r>
              <a:rPr lang="de-DE" dirty="0" err="1"/>
              <a:t>FuE</a:t>
            </a:r>
            <a:r>
              <a:rPr lang="de-DE" dirty="0"/>
              <a:t>-Ländern erbracht. Deutschland ist der viertgrößte Chemie-Innovationsstandort – dies gilt sowohl für Chemie/</a:t>
            </a:r>
            <a:r>
              <a:rPr lang="de-DE" dirty="0" err="1"/>
              <a:t>Pharma</a:t>
            </a:r>
            <a:r>
              <a:rPr lang="de-DE" dirty="0"/>
              <a:t> als auch für die Chemieindustrie (ohne </a:t>
            </a:r>
            <a:r>
              <a:rPr lang="de-DE" dirty="0" err="1"/>
              <a:t>Pharma</a:t>
            </a:r>
            <a:r>
              <a:rPr lang="de-DE" dirty="0"/>
              <a:t>).</a:t>
            </a:r>
          </a:p>
          <a:p>
            <a:pPr>
              <a:spcBef>
                <a:spcPts val="500"/>
              </a:spcBef>
            </a:pPr>
            <a:r>
              <a:rPr lang="de-DE" dirty="0"/>
              <a:t>Die Industrieländer verlieren zwar tendenziell Anteile an den weltweiten </a:t>
            </a:r>
            <a:r>
              <a:rPr lang="de-DE" dirty="0" err="1"/>
              <a:t>FuE</a:t>
            </a:r>
            <a:r>
              <a:rPr lang="de-DE" dirty="0"/>
              <a:t>-Ausgaben an die Schwellenländer, aber die </a:t>
            </a:r>
            <a:r>
              <a:rPr lang="de-DE" dirty="0" err="1"/>
              <a:t>FuE</a:t>
            </a:r>
            <a:r>
              <a:rPr lang="de-DE" dirty="0"/>
              <a:t>-Ausgaben steigen auch in den Industrieländern – nur die Dynamik fällt schwächer aus.</a:t>
            </a:r>
          </a:p>
          <a:p>
            <a:pPr>
              <a:spcBef>
                <a:spcPts val="500"/>
              </a:spcBef>
            </a:pPr>
            <a:r>
              <a:rPr lang="de-DE" dirty="0"/>
              <a:t>Die </a:t>
            </a:r>
            <a:r>
              <a:rPr lang="de-DE" dirty="0" err="1"/>
              <a:t>FuE</a:t>
            </a:r>
            <a:r>
              <a:rPr lang="de-DE" dirty="0"/>
              <a:t>-Intensität der deutschen Chemie/Pharma-Industrie liegt im Mittelfeld der wichtigsten Wettbewerber.</a:t>
            </a:r>
          </a:p>
          <a:p>
            <a:pPr>
              <a:spcBef>
                <a:spcPts val="500"/>
              </a:spcBef>
            </a:pPr>
            <a:r>
              <a:rPr lang="de-DE" dirty="0"/>
              <a:t>Insgesamt ist die Innovationsorientierung der deutschen Chemieindustrie hoch. Kein anderes Land weist so viele forschende Unternehmen auf wie Deutschland.</a:t>
            </a:r>
          </a:p>
          <a:p>
            <a:pPr>
              <a:spcBef>
                <a:spcPts val="500"/>
              </a:spcBef>
            </a:pPr>
            <a:r>
              <a:rPr lang="de-DE" dirty="0"/>
              <a:t>Auch im Handel mit forschungsintensiven chemischen und pharmazeutischen Erzeugnissen spielt Deutschland ganz vorne mit.</a:t>
            </a:r>
          </a:p>
          <a:p>
            <a:pPr>
              <a:spcBef>
                <a:spcPts val="500"/>
              </a:spcBef>
            </a:pPr>
            <a:r>
              <a:rPr lang="de-DE" dirty="0"/>
              <a:t>7,2 Prozent der Patente in der Chemie und Pharmazie kommen aus Deutschland. Bei den Chemiepatenten (ohne </a:t>
            </a:r>
            <a:r>
              <a:rPr lang="de-DE" dirty="0" err="1"/>
              <a:t>Pharma</a:t>
            </a:r>
            <a:r>
              <a:rPr lang="de-DE" dirty="0"/>
              <a:t>) liegt der Anteil bei 9,4 Prozent.</a:t>
            </a:r>
          </a:p>
        </p:txBody>
      </p:sp>
    </p:spTree>
    <p:extLst>
      <p:ext uri="{BB962C8B-B14F-4D97-AF65-F5344CB8AC3E}">
        <p14:creationId xmlns:p14="http://schemas.microsoft.com/office/powerpoint/2010/main" val="4479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219873892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1"/>
            <a:ext cx="12192000" cy="864000"/>
          </a:xfrm>
          <a:solidFill>
            <a:srgbClr val="CCDBEA"/>
          </a:solidFill>
        </p:spPr>
        <p:txBody>
          <a:bodyPr vert="horz"/>
          <a:lstStyle/>
          <a:p>
            <a:r>
              <a:rPr lang="de-DE" dirty="0"/>
              <a:t>Sechs Länder erbringen 83 Prozent der globalen </a:t>
            </a:r>
            <a:r>
              <a:rPr lang="de-DE" dirty="0" err="1"/>
              <a:t>FuE</a:t>
            </a:r>
            <a:r>
              <a:rPr lang="de-DE" dirty="0"/>
              <a:t>-Ausgaben</a:t>
            </a:r>
          </a:p>
        </p:txBody>
      </p:sp>
      <p:sp>
        <p:nvSpPr>
          <p:cNvPr id="19" name="Inhaltsplatzhalter 13"/>
          <p:cNvSpPr>
            <a:spLocks noGrp="1"/>
          </p:cNvSpPr>
          <p:nvPr>
            <p:ph idx="14"/>
          </p:nvPr>
        </p:nvSpPr>
        <p:spPr>
          <a:xfrm>
            <a:off x="6273736" y="1742881"/>
            <a:ext cx="5400000" cy="4170557"/>
          </a:xfrm>
        </p:spPr>
        <p:txBody>
          <a:bodyPr vert="horz" lIns="0" tIns="0" rIns="0" bIns="0" rtlCol="0">
            <a:noAutofit/>
          </a:bodyPr>
          <a:lstStyle/>
          <a:p>
            <a:r>
              <a:rPr lang="de-DE" dirty="0"/>
              <a:t>Gut 83 Prozent der weltweiten internen </a:t>
            </a:r>
            <a:r>
              <a:rPr lang="de-DE" dirty="0" err="1"/>
              <a:t>FuE</a:t>
            </a:r>
            <a:r>
              <a:rPr lang="de-DE" dirty="0"/>
              <a:t>-Ausgaben werden von den sechs größten </a:t>
            </a:r>
            <a:r>
              <a:rPr lang="de-DE" dirty="0" err="1"/>
              <a:t>FuE</a:t>
            </a:r>
            <a:r>
              <a:rPr lang="de-DE" dirty="0"/>
              <a:t>-Ländern erbracht. </a:t>
            </a:r>
          </a:p>
          <a:p>
            <a:r>
              <a:rPr lang="de-DE" dirty="0"/>
              <a:t>Deutschland ist der viertgrößte Chemie-Innovationsstandort – dies gilt sowohl für Chemie/</a:t>
            </a:r>
            <a:r>
              <a:rPr lang="de-DE" dirty="0" err="1"/>
              <a:t>Pharma</a:t>
            </a:r>
            <a:r>
              <a:rPr lang="de-DE" dirty="0"/>
              <a:t> als auch für die Chemieindustrie (ohne </a:t>
            </a:r>
            <a:r>
              <a:rPr lang="de-DE" dirty="0" err="1"/>
              <a:t>Pharma</a:t>
            </a:r>
            <a:r>
              <a:rPr lang="de-DE" dirty="0"/>
              <a:t>).</a:t>
            </a:r>
          </a:p>
          <a:p>
            <a:r>
              <a:rPr lang="de-DE" dirty="0"/>
              <a:t>Der Anteil Deutschlands an den </a:t>
            </a:r>
            <a:r>
              <a:rPr lang="de-DE" dirty="0" err="1"/>
              <a:t>FuE</a:t>
            </a:r>
            <a:r>
              <a:rPr lang="de-DE" dirty="0"/>
              <a:t>-Aufwendungen liegt bei 4,8 Prozent. Betrachtet man nur die Chemie, kommt Deutschland auf einen </a:t>
            </a:r>
            <a:r>
              <a:rPr lang="de-DE" dirty="0" err="1"/>
              <a:t>FuE</a:t>
            </a:r>
            <a:r>
              <a:rPr lang="de-DE" dirty="0"/>
              <a:t>-Anteil von 8,4 Prozent. </a:t>
            </a:r>
          </a:p>
          <a:p>
            <a:endParaRPr lang="de-DE" dirty="0"/>
          </a:p>
        </p:txBody>
      </p:sp>
      <p:sp>
        <p:nvSpPr>
          <p:cNvPr id="13" name="Textplatzhalter 12"/>
          <p:cNvSpPr>
            <a:spLocks noGrp="1"/>
          </p:cNvSpPr>
          <p:nvPr>
            <p:ph type="body" sz="quarter" idx="13"/>
          </p:nvPr>
        </p:nvSpPr>
        <p:spPr>
          <a:xfrm>
            <a:off x="521659" y="1060079"/>
            <a:ext cx="11154404" cy="288000"/>
          </a:xfrm>
        </p:spPr>
        <p:txBody>
          <a:bodyPr/>
          <a:lstStyle/>
          <a:p>
            <a:r>
              <a:rPr lang="de-DE" dirty="0"/>
              <a:t>Interne </a:t>
            </a:r>
            <a:r>
              <a:rPr lang="de-DE" dirty="0" err="1"/>
              <a:t>FuE</a:t>
            </a:r>
            <a:r>
              <a:rPr lang="de-DE" dirty="0"/>
              <a:t>-Ausgaben nach Ländern</a:t>
            </a:r>
          </a:p>
          <a:p>
            <a:endParaRPr lang="de-DE" dirty="0"/>
          </a:p>
        </p:txBody>
      </p:sp>
      <p:sp>
        <p:nvSpPr>
          <p:cNvPr id="18" name="Textplatzhalter 6"/>
          <p:cNvSpPr>
            <a:spLocks noGrp="1"/>
          </p:cNvSpPr>
          <p:nvPr>
            <p:ph type="body" sz="quarter" idx="19"/>
          </p:nvPr>
        </p:nvSpPr>
        <p:spPr>
          <a:xfrm>
            <a:off x="521659" y="1348079"/>
            <a:ext cx="11154404" cy="252000"/>
          </a:xfrm>
        </p:spPr>
        <p:txBody>
          <a:bodyPr/>
          <a:lstStyle/>
          <a:p>
            <a:r>
              <a:rPr lang="de-DE" dirty="0"/>
              <a:t>Anteile der </a:t>
            </a:r>
            <a:r>
              <a:rPr lang="de-DE" dirty="0" err="1"/>
              <a:t>FuE</a:t>
            </a:r>
            <a:r>
              <a:rPr lang="de-DE" dirty="0"/>
              <a:t>-Aufwendungen* (Chemie und </a:t>
            </a:r>
            <a:r>
              <a:rPr lang="de-DE" dirty="0" err="1"/>
              <a:t>Pharma</a:t>
            </a:r>
            <a:r>
              <a:rPr lang="de-DE" dirty="0"/>
              <a:t>) der Länder an der Welt, 2023, in Prozent</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23</a:t>
            </a:fld>
            <a:endParaRPr lang="de-DE" dirty="0"/>
          </a:p>
        </p:txBody>
      </p:sp>
      <p:sp>
        <p:nvSpPr>
          <p:cNvPr id="17" name="Inhaltsplatzhalter 15"/>
          <p:cNvSpPr>
            <a:spLocks noGrp="1"/>
          </p:cNvSpPr>
          <p:nvPr>
            <p:ph type="body" sz="quarter" idx="40"/>
          </p:nvPr>
        </p:nvSpPr>
        <p:spPr>
          <a:xfrm>
            <a:off x="539750" y="5976938"/>
            <a:ext cx="5376863" cy="125412"/>
          </a:xfrm>
        </p:spPr>
        <p:txBody>
          <a:bodyPr vert="horz" lIns="0" tIns="0" rIns="0" bIns="0" rtlCol="0">
            <a:noAutofit/>
          </a:bodyPr>
          <a:lstStyle/>
          <a:p>
            <a:r>
              <a:rPr lang="de-DE" dirty="0"/>
              <a:t>Quellen: </a:t>
            </a:r>
            <a:r>
              <a:rPr lang="de-DE" dirty="0" err="1"/>
              <a:t>Chemdata</a:t>
            </a:r>
            <a:r>
              <a:rPr lang="de-DE" dirty="0"/>
              <a:t> International, VCI</a:t>
            </a:r>
          </a:p>
          <a:p>
            <a:endParaRPr lang="de-DE" dirty="0"/>
          </a:p>
        </p:txBody>
      </p:sp>
      <p:sp>
        <p:nvSpPr>
          <p:cNvPr id="2" name="Textplatzhalter 1">
            <a:extLst>
              <a:ext uri="{FF2B5EF4-FFF2-40B4-BE49-F238E27FC236}">
                <a16:creationId xmlns:a16="http://schemas.microsoft.com/office/drawing/2014/main" id="{20B92FE2-82C9-46E7-9D9D-7AC436DBCEF9}"/>
              </a:ext>
            </a:extLst>
          </p:cNvPr>
          <p:cNvSpPr>
            <a:spLocks noGrp="1"/>
          </p:cNvSpPr>
          <p:nvPr>
            <p:ph type="body" sz="quarter" idx="41"/>
          </p:nvPr>
        </p:nvSpPr>
        <p:spPr>
          <a:xfrm>
            <a:off x="6273736" y="5977438"/>
            <a:ext cx="4500000" cy="125180"/>
          </a:xfrm>
        </p:spPr>
        <p:txBody>
          <a:bodyPr/>
          <a:lstStyle/>
          <a:p>
            <a:endParaRPr lang="de-DE" dirty="0"/>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Interne </a:t>
            </a:r>
            <a:r>
              <a:rPr lang="de-DE" dirty="0" err="1"/>
              <a:t>FuE</a:t>
            </a:r>
            <a:r>
              <a:rPr lang="de-DE" dirty="0"/>
              <a:t>-Aufwendungen</a:t>
            </a:r>
          </a:p>
          <a:p>
            <a:endParaRPr lang="de-DE" dirty="0"/>
          </a:p>
        </p:txBody>
      </p:sp>
      <p:graphicFrame>
        <p:nvGraphicFramePr>
          <p:cNvPr id="9"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extLst>
              <p:ext uri="{D42A27DB-BD31-4B8C-83A1-F6EECF244321}">
                <p14:modId xmlns:p14="http://schemas.microsoft.com/office/powerpoint/2010/main" val="2300310977"/>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92A5BF7-B817-4C8E-BCED-3B7BC8645D9A}"/>
              </a:ext>
            </a:extLst>
          </p:cNvPr>
          <p:cNvGraphicFramePr>
            <a:graphicFrameLocks noChangeAspect="1"/>
          </p:cNvGraphicFramePr>
          <p:nvPr>
            <p:custDataLst>
              <p:tags r:id="rId1"/>
            </p:custDataLst>
            <p:extLst>
              <p:ext uri="{D42A27DB-BD31-4B8C-83A1-F6EECF244321}">
                <p14:modId xmlns:p14="http://schemas.microsoft.com/office/powerpoint/2010/main" val="284634776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E92A5BF7-B817-4C8E-BCED-3B7BC8645D9A}"/>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A7FB0477-3650-4669-BCA1-9197ADFAF1CF}"/>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viertgrößter Chemie-Innovationsstandort</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900" dirty="0"/>
              <a:t>Deutschland ist der viertgrößte Chemie-Innovationsstandort.</a:t>
            </a:r>
          </a:p>
          <a:p>
            <a:pPr lvl="0"/>
            <a:r>
              <a:rPr lang="de-DE" sz="1900" dirty="0"/>
              <a:t>Deutschland hatte 2011 seinen dritten Platz an China verloren. </a:t>
            </a:r>
          </a:p>
          <a:p>
            <a:r>
              <a:rPr lang="de-DE" sz="1900" dirty="0"/>
              <a:t>Insgesamt ist die Innovationsorientierung der deutschen Chemieindustrie hoch. Kein anderes Land weist so viele forschende Unternehmen aus wie Deutschland.</a:t>
            </a:r>
          </a:p>
          <a:p>
            <a:endParaRPr lang="de-DE" sz="1900" dirty="0"/>
          </a:p>
        </p:txBody>
      </p:sp>
      <p:sp>
        <p:nvSpPr>
          <p:cNvPr id="13" name="Textplatzhalter 12"/>
          <p:cNvSpPr>
            <a:spLocks noGrp="1"/>
          </p:cNvSpPr>
          <p:nvPr>
            <p:ph type="body" sz="quarter" idx="13"/>
          </p:nvPr>
        </p:nvSpPr>
        <p:spPr>
          <a:xfrm>
            <a:off x="521659" y="1060079"/>
            <a:ext cx="11154404" cy="288000"/>
          </a:xfrm>
        </p:spPr>
        <p:txBody>
          <a:bodyPr/>
          <a:lstStyle/>
          <a:p>
            <a:r>
              <a:rPr lang="de-DE" dirty="0"/>
              <a:t>TOP 10 der Welt + EU: </a:t>
            </a:r>
            <a:r>
              <a:rPr lang="de-DE" dirty="0" err="1"/>
              <a:t>FuE</a:t>
            </a:r>
            <a:r>
              <a:rPr lang="de-DE" dirty="0"/>
              <a:t>-Aufwendungen* der Chemie- und Pharmaindustrie</a:t>
            </a:r>
          </a:p>
        </p:txBody>
      </p:sp>
      <p:sp>
        <p:nvSpPr>
          <p:cNvPr id="11" name="Textplatzhalter 11"/>
          <p:cNvSpPr>
            <a:spLocks noGrp="1"/>
          </p:cNvSpPr>
          <p:nvPr>
            <p:ph type="body" sz="quarter" idx="20"/>
          </p:nvPr>
        </p:nvSpPr>
        <p:spPr>
          <a:xfrm>
            <a:off x="521659" y="1348079"/>
            <a:ext cx="11154404" cy="252000"/>
          </a:xfrm>
        </p:spPr>
        <p:txBody>
          <a:bodyPr/>
          <a:lstStyle/>
          <a:p>
            <a:r>
              <a:rPr lang="de-DE" dirty="0"/>
              <a:t>in Mrd. Euro, 2023</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24</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a:t>
            </a:r>
            <a:r>
              <a:rPr lang="de-DE" dirty="0" err="1"/>
              <a:t>Chemdata</a:t>
            </a:r>
            <a:r>
              <a:rPr lang="de-DE" dirty="0"/>
              <a:t> International, VCI</a:t>
            </a:r>
          </a:p>
        </p:txBody>
      </p:sp>
      <p:sp>
        <p:nvSpPr>
          <p:cNvPr id="2" name="Textplatzhalter 1">
            <a:extLst>
              <a:ext uri="{FF2B5EF4-FFF2-40B4-BE49-F238E27FC236}">
                <a16:creationId xmlns:a16="http://schemas.microsoft.com/office/drawing/2014/main" id="{D434AD6E-F1A3-4D30-B661-ADFC0C88EFC9}"/>
              </a:ext>
            </a:extLst>
          </p:cNvPr>
          <p:cNvSpPr>
            <a:spLocks noGrp="1"/>
          </p:cNvSpPr>
          <p:nvPr>
            <p:ph type="body" sz="quarter" idx="41"/>
          </p:nvPr>
        </p:nvSpPr>
        <p:spPr>
          <a:xfrm>
            <a:off x="7896200" y="6292305"/>
            <a:ext cx="2808000" cy="125180"/>
          </a:xfrm>
        </p:spPr>
        <p:txBody>
          <a:bodyPr/>
          <a:lstStyle/>
          <a:p>
            <a:endParaRPr lang="de-DE" dirty="0"/>
          </a:p>
        </p:txBody>
      </p:sp>
      <p:sp>
        <p:nvSpPr>
          <p:cNvPr id="15" name="Textplatzhalter 1">
            <a:extLst>
              <a:ext uri="{FF2B5EF4-FFF2-40B4-BE49-F238E27FC236}">
                <a16:creationId xmlns:a16="http://schemas.microsoft.com/office/drawing/2014/main" id="{62ED60BF-5418-4ECE-96C7-FB3D3E4CAF7C}"/>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Interne </a:t>
            </a:r>
            <a:r>
              <a:rPr lang="de-DE" dirty="0" err="1"/>
              <a:t>FuE</a:t>
            </a:r>
            <a:r>
              <a:rPr lang="de-DE" dirty="0"/>
              <a:t>-Aufwendungen</a:t>
            </a:r>
          </a:p>
          <a:p>
            <a:endParaRPr lang="de-DE" dirty="0"/>
          </a:p>
        </p:txBody>
      </p:sp>
      <p:graphicFrame>
        <p:nvGraphicFramePr>
          <p:cNvPr id="9" name="Diagrammplatzhalter 11">
            <a:extLst>
              <a:ext uri="{FF2B5EF4-FFF2-40B4-BE49-F238E27FC236}">
                <a16:creationId xmlns:a16="http://schemas.microsoft.com/office/drawing/2014/main" id="{D927717B-7464-4CE9-A7E2-6653D9D977A6}"/>
              </a:ext>
            </a:extLst>
          </p:cNvPr>
          <p:cNvGraphicFramePr>
            <a:graphicFrameLocks noGrp="1"/>
          </p:cNvGraphicFramePr>
          <p:nvPr>
            <p:ph type="chart" sz="quarter" idx="19"/>
            <p:extLst>
              <p:ext uri="{D42A27DB-BD31-4B8C-83A1-F6EECF244321}">
                <p14:modId xmlns:p14="http://schemas.microsoft.com/office/powerpoint/2010/main" val="94232857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95080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162778213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Wettbewerber gewinnen Anteile hinzu</a:t>
            </a:r>
          </a:p>
        </p:txBody>
      </p:sp>
      <p:sp>
        <p:nvSpPr>
          <p:cNvPr id="10" name="Inhaltsplatzhalter 9"/>
          <p:cNvSpPr>
            <a:spLocks noGrp="1"/>
          </p:cNvSpPr>
          <p:nvPr>
            <p:ph idx="18"/>
          </p:nvPr>
        </p:nvSpPr>
        <p:spPr>
          <a:xfrm>
            <a:off x="8079734" y="1742882"/>
            <a:ext cx="3600000" cy="4170556"/>
          </a:xfrm>
        </p:spPr>
        <p:txBody>
          <a:bodyPr vert="horz" lIns="0" tIns="0" rIns="0" bIns="0" rtlCol="0">
            <a:noAutofit/>
          </a:bodyPr>
          <a:lstStyle/>
          <a:p>
            <a:r>
              <a:rPr lang="de-DE" dirty="0"/>
              <a:t>Tendenziell verlieren die Industrieländer </a:t>
            </a:r>
            <a:r>
              <a:rPr lang="de-DE" dirty="0" err="1"/>
              <a:t>FuE</a:t>
            </a:r>
            <a:r>
              <a:rPr lang="de-DE" dirty="0"/>
              <a:t>-Anteile. Gewinner sind die Schwellenländer – allen voran China. </a:t>
            </a:r>
          </a:p>
          <a:p>
            <a:r>
              <a:rPr lang="de-DE" dirty="0"/>
              <a:t>Die USA profitierten von einer Ausweitung bei den </a:t>
            </a:r>
            <a:r>
              <a:rPr lang="de-DE" dirty="0" err="1"/>
              <a:t>Pharma</a:t>
            </a:r>
            <a:r>
              <a:rPr lang="de-DE" dirty="0"/>
              <a:t> </a:t>
            </a:r>
            <a:r>
              <a:rPr lang="de-DE" dirty="0" err="1"/>
              <a:t>FuE</a:t>
            </a:r>
            <a:r>
              <a:rPr lang="de-DE" dirty="0"/>
              <a:t>-Aufwendungen.</a:t>
            </a:r>
          </a:p>
          <a:p>
            <a:endParaRPr lang="de-DE" dirty="0"/>
          </a:p>
          <a:p>
            <a:endParaRPr lang="de-DE" dirty="0"/>
          </a:p>
        </p:txBody>
      </p:sp>
      <p:sp>
        <p:nvSpPr>
          <p:cNvPr id="7" name="Textplatzhalter 6"/>
          <p:cNvSpPr>
            <a:spLocks noGrp="1"/>
          </p:cNvSpPr>
          <p:nvPr>
            <p:ph type="body" sz="quarter" idx="13"/>
          </p:nvPr>
        </p:nvSpPr>
        <p:spPr>
          <a:xfrm>
            <a:off x="521659" y="1060079"/>
            <a:ext cx="11154404" cy="288000"/>
          </a:xfrm>
        </p:spPr>
        <p:txBody>
          <a:bodyPr/>
          <a:lstStyle/>
          <a:p>
            <a:r>
              <a:rPr lang="de-DE" dirty="0" err="1"/>
              <a:t>FuE</a:t>
            </a:r>
            <a:r>
              <a:rPr lang="de-DE" dirty="0"/>
              <a:t>-Anteile der Länder im Zeitvergleich</a:t>
            </a:r>
          </a:p>
        </p:txBody>
      </p:sp>
      <p:sp>
        <p:nvSpPr>
          <p:cNvPr id="12" name="Textplatzhalter 11"/>
          <p:cNvSpPr>
            <a:spLocks noGrp="1"/>
          </p:cNvSpPr>
          <p:nvPr>
            <p:ph type="body" sz="quarter" idx="20"/>
          </p:nvPr>
        </p:nvSpPr>
        <p:spPr>
          <a:xfrm>
            <a:off x="521659" y="1348079"/>
            <a:ext cx="11154404" cy="252000"/>
          </a:xfrm>
        </p:spPr>
        <p:txBody>
          <a:bodyPr/>
          <a:lstStyle/>
          <a:p>
            <a:r>
              <a:rPr lang="de-DE" dirty="0" err="1"/>
              <a:t>FuE</a:t>
            </a:r>
            <a:r>
              <a:rPr lang="de-DE" dirty="0"/>
              <a:t>-Anteile der Chemie- und Pharmaindustrie an den weltweiten </a:t>
            </a:r>
            <a:r>
              <a:rPr lang="de-DE" dirty="0" err="1"/>
              <a:t>FuE</a:t>
            </a:r>
            <a:r>
              <a:rPr lang="de-DE" dirty="0"/>
              <a:t>-Ausgaben in Prozent</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25</a:t>
            </a:fld>
            <a:endParaRPr lang="de-DE" dirty="0"/>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a:xfrm>
            <a:off x="540069" y="5977438"/>
            <a:ext cx="7181587" cy="140686"/>
          </a:xfrm>
        </p:spPr>
        <p:txBody>
          <a:bodyPr/>
          <a:lstStyle/>
          <a:p>
            <a:r>
              <a:rPr lang="de-DE" dirty="0"/>
              <a:t>Quellen: </a:t>
            </a:r>
            <a:r>
              <a:rPr lang="de-DE" dirty="0" err="1"/>
              <a:t>Chemdata</a:t>
            </a:r>
            <a:r>
              <a:rPr lang="de-DE" dirty="0"/>
              <a:t> International, VCI</a:t>
            </a:r>
          </a:p>
          <a:p>
            <a:endParaRPr lang="de-DE" dirty="0"/>
          </a:p>
        </p:txBody>
      </p:sp>
      <p:sp>
        <p:nvSpPr>
          <p:cNvPr id="18" name="Textplatzhalter 17">
            <a:extLst>
              <a:ext uri="{FF2B5EF4-FFF2-40B4-BE49-F238E27FC236}">
                <a16:creationId xmlns:a16="http://schemas.microsoft.com/office/drawing/2014/main" id="{DEF01D25-890E-4394-95D0-084C488E20D4}"/>
              </a:ext>
            </a:extLst>
          </p:cNvPr>
          <p:cNvSpPr>
            <a:spLocks noGrp="1"/>
          </p:cNvSpPr>
          <p:nvPr>
            <p:ph type="body" sz="quarter" idx="41"/>
          </p:nvPr>
        </p:nvSpPr>
        <p:spPr/>
        <p:txBody>
          <a:bodyPr/>
          <a:lstStyle/>
          <a:p>
            <a:endParaRPr lang="de-DE"/>
          </a:p>
        </p:txBody>
      </p:sp>
      <p:graphicFrame>
        <p:nvGraphicFramePr>
          <p:cNvPr id="13"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31325068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EU investiert in </a:t>
            </a:r>
            <a:r>
              <a:rPr lang="de-DE" dirty="0" err="1"/>
              <a:t>FuE</a:t>
            </a:r>
            <a:r>
              <a:rPr lang="de-DE" dirty="0"/>
              <a:t> – Anteile gingen zuletzt nicht weiter zurück</a:t>
            </a:r>
          </a:p>
        </p:txBody>
      </p:sp>
      <p:sp>
        <p:nvSpPr>
          <p:cNvPr id="7" name="Textplatzhalter 6"/>
          <p:cNvSpPr>
            <a:spLocks noGrp="1"/>
          </p:cNvSpPr>
          <p:nvPr>
            <p:ph type="body" sz="quarter" idx="13"/>
          </p:nvPr>
        </p:nvSpPr>
        <p:spPr/>
        <p:txBody>
          <a:bodyPr/>
          <a:lstStyle/>
          <a:p>
            <a:r>
              <a:rPr lang="de-DE" dirty="0" err="1"/>
              <a:t>FuE</a:t>
            </a:r>
            <a:r>
              <a:rPr lang="de-DE" dirty="0"/>
              <a:t>-Anteile Chemie inkl. </a:t>
            </a:r>
            <a:r>
              <a:rPr lang="de-DE" dirty="0" err="1"/>
              <a:t>Pharma</a:t>
            </a:r>
            <a:r>
              <a:rPr lang="de-DE" dirty="0"/>
              <a:t> an der Welt</a:t>
            </a:r>
          </a:p>
        </p:txBody>
      </p:sp>
      <p:sp>
        <p:nvSpPr>
          <p:cNvPr id="12" name="Textplatzhalter 11"/>
          <p:cNvSpPr>
            <a:spLocks noGrp="1"/>
          </p:cNvSpPr>
          <p:nvPr>
            <p:ph type="body" sz="quarter" idx="19"/>
          </p:nvPr>
        </p:nvSpPr>
        <p:spPr/>
        <p:txBody>
          <a:bodyPr/>
          <a:lstStyle/>
          <a:p>
            <a:r>
              <a:rPr lang="de-DE" dirty="0"/>
              <a:t>Anteile an den weltweiten </a:t>
            </a:r>
            <a:r>
              <a:rPr lang="de-DE" dirty="0" err="1"/>
              <a:t>FuE</a:t>
            </a:r>
            <a:r>
              <a:rPr lang="de-DE" dirty="0"/>
              <a:t>-Aufwendungen in Prozent</a:t>
            </a:r>
          </a:p>
        </p:txBody>
      </p:sp>
      <p:sp>
        <p:nvSpPr>
          <p:cNvPr id="6" name="Foliennummernplatzhalter 5"/>
          <p:cNvSpPr>
            <a:spLocks noGrp="1"/>
          </p:cNvSpPr>
          <p:nvPr>
            <p:ph type="sldNum" sz="quarter" idx="43"/>
          </p:nvPr>
        </p:nvSpPr>
        <p:spPr/>
        <p:txBody>
          <a:bodyPr/>
          <a:lstStyle/>
          <a:p>
            <a:fld id="{02CEFE82-39F2-4F47-8A0C-D5AB3496FA5C}" type="slidenum">
              <a:rPr lang="de-DE" smtClean="0"/>
              <a:pPr/>
              <a:t>26</a:t>
            </a:fld>
            <a:endParaRPr lang="de-DE" dirty="0"/>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dirty="0"/>
              <a:t>Quellen: </a:t>
            </a:r>
            <a:r>
              <a:rPr lang="de-DE" dirty="0" err="1"/>
              <a:t>Chemdata</a:t>
            </a:r>
            <a:r>
              <a:rPr lang="de-DE" dirty="0"/>
              <a:t> International, VCI</a:t>
            </a:r>
          </a:p>
          <a:p>
            <a:endParaRPr lang="de-DE" dirty="0"/>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1"/>
          </p:nvPr>
        </p:nvSpPr>
        <p:spPr/>
        <p:txBody>
          <a:bodyPr/>
          <a:lstStyle/>
          <a:p>
            <a:r>
              <a:rPr lang="de-DE" dirty="0"/>
              <a:t>Interne </a:t>
            </a:r>
            <a:r>
              <a:rPr lang="de-DE" dirty="0" err="1"/>
              <a:t>FuE</a:t>
            </a:r>
            <a:r>
              <a:rPr lang="de-DE" dirty="0"/>
              <a:t>-Ausgaben</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5"/>
          </p:nvPr>
        </p:nvSpPr>
        <p:spPr/>
        <p:txBody>
          <a:bodyPr/>
          <a:lstStyle/>
          <a:p>
            <a:r>
              <a:rPr lang="de-DE" dirty="0" err="1"/>
              <a:t>FuE</a:t>
            </a:r>
            <a:r>
              <a:rPr lang="de-DE" dirty="0"/>
              <a:t>-Ausgaben Chemie inkl. </a:t>
            </a:r>
            <a:r>
              <a:rPr lang="de-DE" dirty="0" err="1"/>
              <a:t>Pharma</a:t>
            </a:r>
            <a:endParaRPr lang="de-DE" dirty="0"/>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6"/>
          </p:nvPr>
        </p:nvSpPr>
        <p:spPr/>
        <p:txBody>
          <a:bodyPr/>
          <a:lstStyle/>
          <a:p>
            <a:r>
              <a:rPr lang="de-DE" dirty="0"/>
              <a:t>in Mrd. Euro</a:t>
            </a:r>
          </a:p>
          <a:p>
            <a:endParaRPr lang="de-DE" dirty="0"/>
          </a:p>
        </p:txBody>
      </p:sp>
      <p:graphicFrame>
        <p:nvGraphicFramePr>
          <p:cNvPr id="33" name="Diagrammplatzhalter 14">
            <a:extLst>
              <a:ext uri="{FF2B5EF4-FFF2-40B4-BE49-F238E27FC236}">
                <a16:creationId xmlns:a16="http://schemas.microsoft.com/office/drawing/2014/main" id="{28BE30DB-038E-4FD0-BE9F-9A3A1C67C254}"/>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 name="Diagrammplatzhalter 12">
            <a:extLst>
              <a:ext uri="{FF2B5EF4-FFF2-40B4-BE49-F238E27FC236}">
                <a16:creationId xmlns:a16="http://schemas.microsoft.com/office/drawing/2014/main" id="{BF1634D5-AD82-48BC-B826-E6E03B68E382}"/>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98904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1482030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el 11"/>
          <p:cNvSpPr>
            <a:spLocks noGrp="1"/>
          </p:cNvSpPr>
          <p:nvPr>
            <p:ph type="title"/>
          </p:nvPr>
        </p:nvSpPr>
        <p:spPr>
          <a:solidFill>
            <a:srgbClr val="CCDBEA"/>
          </a:solidFill>
        </p:spPr>
        <p:txBody>
          <a:bodyPr vert="horz"/>
          <a:lstStyle/>
          <a:p>
            <a:r>
              <a:rPr lang="de-DE" dirty="0"/>
              <a:t>China ist auf Chemie-Innovationen fokussiert – </a:t>
            </a:r>
            <a:br>
              <a:rPr lang="de-DE" dirty="0"/>
            </a:br>
            <a:r>
              <a:rPr lang="de-DE" dirty="0"/>
              <a:t>aber auch Deutschland erreicht hier einen höheren Anteil</a:t>
            </a:r>
          </a:p>
        </p:txBody>
      </p:sp>
      <p:sp>
        <p:nvSpPr>
          <p:cNvPr id="13" name="Textplatzhalter 12"/>
          <p:cNvSpPr>
            <a:spLocks noGrp="1"/>
          </p:cNvSpPr>
          <p:nvPr>
            <p:ph type="body" sz="quarter" idx="13"/>
          </p:nvPr>
        </p:nvSpPr>
        <p:spPr/>
        <p:txBody>
          <a:bodyPr/>
          <a:lstStyle/>
          <a:p>
            <a:r>
              <a:rPr lang="de-DE" dirty="0"/>
              <a:t>Interne </a:t>
            </a:r>
            <a:r>
              <a:rPr lang="de-DE" dirty="0" err="1"/>
              <a:t>FuE</a:t>
            </a:r>
            <a:r>
              <a:rPr lang="de-DE" dirty="0"/>
              <a:t>-Aufwendungen Chemie (ohne </a:t>
            </a:r>
            <a:r>
              <a:rPr lang="de-DE" dirty="0" err="1"/>
              <a:t>Pharma</a:t>
            </a:r>
            <a:r>
              <a:rPr lang="de-DE" dirty="0"/>
              <a:t>) </a:t>
            </a:r>
          </a:p>
        </p:txBody>
      </p:sp>
      <p:sp>
        <p:nvSpPr>
          <p:cNvPr id="18" name="Textplatzhalter 6"/>
          <p:cNvSpPr>
            <a:spLocks noGrp="1"/>
          </p:cNvSpPr>
          <p:nvPr>
            <p:ph type="body" sz="quarter" idx="19"/>
          </p:nvPr>
        </p:nvSpPr>
        <p:spPr>
          <a:xfrm>
            <a:off x="521659" y="1348079"/>
            <a:ext cx="5502333" cy="252000"/>
          </a:xfrm>
        </p:spPr>
        <p:txBody>
          <a:bodyPr/>
          <a:lstStyle/>
          <a:p>
            <a:r>
              <a:rPr lang="de-DE" dirty="0"/>
              <a:t>Anteile der Länder an den weltweiten </a:t>
            </a:r>
            <a:r>
              <a:rPr lang="de-DE" dirty="0" err="1"/>
              <a:t>FuE</a:t>
            </a:r>
            <a:r>
              <a:rPr lang="de-DE" dirty="0"/>
              <a:t>-Aufwendungen*, 2023</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27</a:t>
            </a:fld>
            <a:endParaRPr lang="de-DE" dirty="0"/>
          </a:p>
        </p:txBody>
      </p:sp>
      <p:sp>
        <p:nvSpPr>
          <p:cNvPr id="19" name="Inhaltsplatzhalter 13"/>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a:t>
            </a:r>
          </a:p>
          <a:p>
            <a:endParaRPr lang="de-DE" dirty="0"/>
          </a:p>
        </p:txBody>
      </p:sp>
      <p:sp>
        <p:nvSpPr>
          <p:cNvPr id="17" name="Inhaltsplatzhalter 15"/>
          <p:cNvSpPr>
            <a:spLocks noGrp="1"/>
          </p:cNvSpPr>
          <p:nvPr>
            <p:ph type="body" sz="quarter" idx="41"/>
          </p:nvPr>
        </p:nvSpPr>
        <p:spPr>
          <a:xfrm>
            <a:off x="4655840" y="5966204"/>
            <a:ext cx="4824000" cy="125180"/>
          </a:xfrm>
        </p:spPr>
        <p:txBody>
          <a:bodyPr vert="horz" lIns="0" tIns="0" rIns="0" bIns="0" rtlCol="0">
            <a:noAutofit/>
          </a:bodyPr>
          <a:lstStyle/>
          <a:p>
            <a:r>
              <a:rPr lang="de-DE" dirty="0"/>
              <a:t>* Interne </a:t>
            </a:r>
            <a:r>
              <a:rPr lang="de-DE" dirty="0" err="1"/>
              <a:t>FuE</a:t>
            </a:r>
            <a:r>
              <a:rPr lang="de-DE" dirty="0"/>
              <a:t>-Aufwendungen</a:t>
            </a:r>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5"/>
          </p:nvPr>
        </p:nvSpPr>
        <p:spPr/>
        <p:txBody>
          <a:bodyPr/>
          <a:lstStyle/>
          <a:p>
            <a:r>
              <a:rPr lang="de-DE" dirty="0"/>
              <a:t>Interne </a:t>
            </a:r>
            <a:r>
              <a:rPr lang="de-DE" dirty="0" err="1"/>
              <a:t>FuE</a:t>
            </a:r>
            <a:r>
              <a:rPr lang="de-DE" dirty="0"/>
              <a:t>-Aufwendungen Chemie (ohne </a:t>
            </a:r>
            <a:r>
              <a:rPr lang="de-DE" dirty="0" err="1"/>
              <a:t>Pharma</a:t>
            </a:r>
            <a:r>
              <a:rPr lang="de-DE" dirty="0"/>
              <a:t>) </a:t>
            </a:r>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6"/>
          </p:nvPr>
        </p:nvSpPr>
        <p:spPr/>
        <p:txBody>
          <a:bodyPr/>
          <a:lstStyle/>
          <a:p>
            <a:r>
              <a:rPr lang="de-DE" dirty="0"/>
              <a:t>Top 10 + EU, in Mrd. Euro, 2023</a:t>
            </a:r>
          </a:p>
        </p:txBody>
      </p:sp>
      <p:graphicFrame>
        <p:nvGraphicFramePr>
          <p:cNvPr id="9"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mplatzhalter 14">
            <a:extLst>
              <a:ext uri="{FF2B5EF4-FFF2-40B4-BE49-F238E27FC236}">
                <a16:creationId xmlns:a16="http://schemas.microsoft.com/office/drawing/2014/main" id="{E6A91233-AB4F-4784-83F6-D00DBD3CD078}"/>
              </a:ext>
            </a:extLst>
          </p:cNvPr>
          <p:cNvGraphicFramePr>
            <a:graphicFrameLocks noGrp="1"/>
          </p:cNvGraphicFramePr>
          <p:nvPr>
            <p:ph type="chart" sz="quarter" idx="44"/>
            <p:extLst>
              <p:ext uri="{D42A27DB-BD31-4B8C-83A1-F6EECF244321}">
                <p14:modId xmlns:p14="http://schemas.microsoft.com/office/powerpoint/2010/main" val="2943024213"/>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319865209"/>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Schwellenländer gewinnen Anteile hinzu – starke Entwicklung in China</a:t>
            </a:r>
          </a:p>
        </p:txBody>
      </p:sp>
      <p:sp>
        <p:nvSpPr>
          <p:cNvPr id="7" name="Textplatzhalter 6"/>
          <p:cNvSpPr>
            <a:spLocks noGrp="1"/>
          </p:cNvSpPr>
          <p:nvPr>
            <p:ph type="body" sz="quarter" idx="13"/>
          </p:nvPr>
        </p:nvSpPr>
        <p:spPr/>
        <p:txBody>
          <a:bodyPr/>
          <a:lstStyle/>
          <a:p>
            <a:r>
              <a:rPr lang="de-DE" dirty="0" err="1"/>
              <a:t>FuE</a:t>
            </a:r>
            <a:r>
              <a:rPr lang="de-DE" dirty="0"/>
              <a:t>-Anteile Chemie (ohne </a:t>
            </a:r>
            <a:r>
              <a:rPr lang="de-DE" dirty="0" err="1"/>
              <a:t>Pharma</a:t>
            </a:r>
            <a:r>
              <a:rPr lang="de-DE" dirty="0"/>
              <a:t>) an der Welt</a:t>
            </a:r>
          </a:p>
        </p:txBody>
      </p:sp>
      <p:sp>
        <p:nvSpPr>
          <p:cNvPr id="12" name="Textplatzhalter 11"/>
          <p:cNvSpPr>
            <a:spLocks noGrp="1"/>
          </p:cNvSpPr>
          <p:nvPr>
            <p:ph type="body" sz="quarter" idx="19"/>
          </p:nvPr>
        </p:nvSpPr>
        <p:spPr/>
        <p:txBody>
          <a:bodyPr/>
          <a:lstStyle/>
          <a:p>
            <a:r>
              <a:rPr lang="de-DE" dirty="0"/>
              <a:t>Anteile an den weltweiten </a:t>
            </a:r>
            <a:r>
              <a:rPr lang="de-DE" dirty="0" err="1"/>
              <a:t>FuE</a:t>
            </a:r>
            <a:r>
              <a:rPr lang="de-DE" dirty="0"/>
              <a:t>-Aufwendungen in Prozent</a:t>
            </a:r>
          </a:p>
        </p:txBody>
      </p:sp>
      <p:sp>
        <p:nvSpPr>
          <p:cNvPr id="6" name="Foliennummernplatzhalter 5"/>
          <p:cNvSpPr>
            <a:spLocks noGrp="1"/>
          </p:cNvSpPr>
          <p:nvPr>
            <p:ph type="sldNum" sz="quarter" idx="43"/>
          </p:nvPr>
        </p:nvSpPr>
        <p:spPr/>
        <p:txBody>
          <a:bodyPr/>
          <a:lstStyle/>
          <a:p>
            <a:fld id="{02CEFE82-39F2-4F47-8A0C-D5AB3496FA5C}" type="slidenum">
              <a:rPr lang="de-DE" smtClean="0"/>
              <a:pPr/>
              <a:t>28</a:t>
            </a:fld>
            <a:endParaRPr lang="de-DE" dirty="0"/>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dirty="0"/>
              <a:t>Quellen: </a:t>
            </a:r>
            <a:r>
              <a:rPr lang="de-DE" dirty="0" err="1"/>
              <a:t>Chemdata</a:t>
            </a:r>
            <a:r>
              <a:rPr lang="de-DE" dirty="0"/>
              <a:t> International, VCI</a:t>
            </a:r>
          </a:p>
          <a:p>
            <a:endParaRPr lang="de-DE" dirty="0"/>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1"/>
          </p:nvPr>
        </p:nvSpPr>
        <p:spPr/>
        <p:txBody>
          <a:bodyPr/>
          <a:lstStyle/>
          <a:p>
            <a:r>
              <a:rPr lang="de-DE" dirty="0"/>
              <a:t>Interne </a:t>
            </a:r>
            <a:r>
              <a:rPr lang="de-DE" dirty="0" err="1"/>
              <a:t>FuE</a:t>
            </a:r>
            <a:r>
              <a:rPr lang="de-DE" dirty="0"/>
              <a:t>-Ausgaben</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5"/>
          </p:nvPr>
        </p:nvSpPr>
        <p:spPr/>
        <p:txBody>
          <a:bodyPr/>
          <a:lstStyle/>
          <a:p>
            <a:r>
              <a:rPr lang="de-DE" dirty="0" err="1"/>
              <a:t>FuE</a:t>
            </a:r>
            <a:r>
              <a:rPr lang="de-DE" dirty="0"/>
              <a:t>-Ausgaben Chemie (ohne </a:t>
            </a:r>
            <a:r>
              <a:rPr lang="de-DE" dirty="0" err="1"/>
              <a:t>Pharma</a:t>
            </a:r>
            <a:r>
              <a:rPr lang="de-DE" dirty="0"/>
              <a:t>)</a:t>
            </a:r>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6"/>
          </p:nvPr>
        </p:nvSpPr>
        <p:spPr/>
        <p:txBody>
          <a:bodyPr/>
          <a:lstStyle/>
          <a:p>
            <a:r>
              <a:rPr lang="de-DE" dirty="0"/>
              <a:t>in Mrd. Euro</a:t>
            </a:r>
          </a:p>
          <a:p>
            <a:endParaRPr lang="de-DE" dirty="0"/>
          </a:p>
        </p:txBody>
      </p:sp>
      <p:graphicFrame>
        <p:nvGraphicFramePr>
          <p:cNvPr id="13" name="Diagrammplatzhalter 12">
            <a:extLst>
              <a:ext uri="{FF2B5EF4-FFF2-40B4-BE49-F238E27FC236}">
                <a16:creationId xmlns:a16="http://schemas.microsoft.com/office/drawing/2014/main" id="{0FC607D2-70D6-415D-BF47-19B9E3DA390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6" name="Diagrammplatzhalter 12">
            <a:extLst>
              <a:ext uri="{FF2B5EF4-FFF2-40B4-BE49-F238E27FC236}">
                <a16:creationId xmlns:a16="http://schemas.microsoft.com/office/drawing/2014/main" id="{62EDFA91-2695-4061-BCFF-9EBB2DD3BE05}"/>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37938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extLst>
              <p:ext uri="{D42A27DB-BD31-4B8C-83A1-F6EECF244321}">
                <p14:modId xmlns:p14="http://schemas.microsoft.com/office/powerpoint/2010/main" val="437415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Deutschlands Forschungsintensität: nur Mittelfeld</a:t>
            </a:r>
          </a:p>
        </p:txBody>
      </p:sp>
      <p:sp>
        <p:nvSpPr>
          <p:cNvPr id="13" name="Textplatzhalter 12"/>
          <p:cNvSpPr>
            <a:spLocks noGrp="1"/>
          </p:cNvSpPr>
          <p:nvPr>
            <p:ph type="body" sz="quarter" idx="13"/>
          </p:nvPr>
        </p:nvSpPr>
        <p:spPr/>
        <p:txBody>
          <a:bodyPr/>
          <a:lstStyle/>
          <a:p>
            <a:r>
              <a:rPr lang="de-DE" dirty="0"/>
              <a:t>Anteil der internen </a:t>
            </a:r>
            <a:r>
              <a:rPr lang="de-DE" dirty="0" err="1"/>
              <a:t>FuE</a:t>
            </a:r>
            <a:r>
              <a:rPr lang="de-DE" dirty="0"/>
              <a:t>-Aufwendungen am Umsatz</a:t>
            </a:r>
          </a:p>
        </p:txBody>
      </p:sp>
      <p:sp>
        <p:nvSpPr>
          <p:cNvPr id="11" name="Textplatzhalter 11"/>
          <p:cNvSpPr>
            <a:spLocks noGrp="1"/>
          </p:cNvSpPr>
          <p:nvPr>
            <p:ph type="body" sz="quarter" idx="19"/>
          </p:nvPr>
        </p:nvSpPr>
        <p:spPr/>
        <p:txBody>
          <a:bodyPr/>
          <a:lstStyle/>
          <a:p>
            <a:r>
              <a:rPr lang="de-DE" dirty="0"/>
              <a:t>TOP 10 plus EU: (Chemie/</a:t>
            </a:r>
            <a:r>
              <a:rPr lang="de-DE" dirty="0" err="1"/>
              <a:t>Pharma</a:t>
            </a:r>
            <a:r>
              <a:rPr lang="de-DE" dirty="0"/>
              <a:t>), 2023 </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29</a:t>
            </a:fld>
            <a:endParaRPr lang="de-DE" dirty="0"/>
          </a:p>
        </p:txBody>
      </p:sp>
      <p:sp>
        <p:nvSpPr>
          <p:cNvPr id="16" name="Inhaltsplatzhalter 15"/>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a:t>
            </a:r>
          </a:p>
        </p:txBody>
      </p:sp>
      <p:sp>
        <p:nvSpPr>
          <p:cNvPr id="14" name="Inhaltsplatzhalter 13"/>
          <p:cNvSpPr>
            <a:spLocks noGrp="1"/>
          </p:cNvSpPr>
          <p:nvPr>
            <p:ph type="body" sz="quarter" idx="41"/>
          </p:nvPr>
        </p:nvSpPr>
        <p:spPr/>
        <p:txBody>
          <a:bodyPr vert="horz" lIns="0" tIns="0" rIns="0" bIns="0" rtlCol="0">
            <a:noAutofit/>
          </a:bodyPr>
          <a:lstStyle/>
          <a:p>
            <a:r>
              <a:rPr lang="de-DE" dirty="0"/>
              <a:t>* Intensität in D weicht von oben genannter Intensität ab, da im internationalen Vergleich eine erweiterte Umsatzdefinition genutzt wird.</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5"/>
          </p:nvPr>
        </p:nvSpPr>
        <p:spPr/>
        <p:txBody>
          <a:bodyPr/>
          <a:lstStyle/>
          <a:p>
            <a:r>
              <a:rPr lang="de-DE" dirty="0"/>
              <a:t>Anteil der internen </a:t>
            </a:r>
            <a:r>
              <a:rPr lang="de-DE" dirty="0" err="1"/>
              <a:t>FuE</a:t>
            </a:r>
            <a:r>
              <a:rPr lang="de-DE" dirty="0"/>
              <a:t>-Aufwendungen am Umsatz</a:t>
            </a:r>
          </a:p>
          <a:p>
            <a:endParaRPr lang="de-DE" dirty="0"/>
          </a:p>
        </p:txBody>
      </p:sp>
      <p:sp>
        <p:nvSpPr>
          <p:cNvPr id="4" name="Textplatzhalter 3">
            <a:extLst>
              <a:ext uri="{FF2B5EF4-FFF2-40B4-BE49-F238E27FC236}">
                <a16:creationId xmlns:a16="http://schemas.microsoft.com/office/drawing/2014/main" id="{F51C62B4-7EA5-4BE8-A4B2-2A5A001DDC92}"/>
              </a:ext>
            </a:extLst>
          </p:cNvPr>
          <p:cNvSpPr>
            <a:spLocks noGrp="1"/>
          </p:cNvSpPr>
          <p:nvPr>
            <p:ph type="body" sz="quarter" idx="46"/>
          </p:nvPr>
        </p:nvSpPr>
        <p:spPr/>
        <p:txBody>
          <a:bodyPr/>
          <a:lstStyle/>
          <a:p>
            <a:r>
              <a:rPr lang="de-DE" dirty="0"/>
              <a:t>(Chemie ohne </a:t>
            </a:r>
            <a:r>
              <a:rPr lang="de-DE" dirty="0" err="1"/>
              <a:t>Pharma</a:t>
            </a:r>
            <a:r>
              <a:rPr lang="de-DE" dirty="0"/>
              <a:t>), 2023</a:t>
            </a:r>
          </a:p>
        </p:txBody>
      </p:sp>
      <p:graphicFrame>
        <p:nvGraphicFramePr>
          <p:cNvPr id="17" name="Diagrammplatzhalter 11">
            <a:extLst>
              <a:ext uri="{FF2B5EF4-FFF2-40B4-BE49-F238E27FC236}">
                <a16:creationId xmlns:a16="http://schemas.microsoft.com/office/drawing/2014/main" id="{00000000-0008-0000-0600-000003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66067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428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Inhaltsübersicht II</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3</a:t>
            </a:fld>
            <a:endParaRPr lang="de-DE" dirty="0"/>
          </a:p>
        </p:txBody>
      </p:sp>
      <p:sp>
        <p:nvSpPr>
          <p:cNvPr id="7" name="Inhaltsplatzhalter 6"/>
          <p:cNvSpPr>
            <a:spLocks noGrp="1"/>
          </p:cNvSpPr>
          <p:nvPr>
            <p:ph sz="half" idx="1"/>
          </p:nvPr>
        </p:nvSpPr>
        <p:spPr>
          <a:xfrm>
            <a:off x="522074" y="1059575"/>
            <a:ext cx="11160126" cy="4860000"/>
          </a:xfrm>
        </p:spPr>
        <p:txBody>
          <a:bodyPr vert="horz" lIns="0" tIns="0" rIns="0" bIns="0" rtlCol="0">
            <a:noAutofit/>
          </a:bodyPr>
          <a:lstStyle/>
          <a:p>
            <a:r>
              <a:rPr lang="de-DE" b="1" dirty="0">
                <a:solidFill>
                  <a:schemeClr val="tx2"/>
                </a:solidFill>
              </a:rPr>
              <a:t>Innovationsstandort im internationalen Vergleich für Chemie/</a:t>
            </a:r>
            <a:r>
              <a:rPr lang="de-DE" b="1" dirty="0" err="1">
                <a:solidFill>
                  <a:schemeClr val="tx2"/>
                </a:solidFill>
              </a:rPr>
              <a:t>Pharma</a:t>
            </a:r>
            <a:endParaRPr lang="de-DE" b="1" dirty="0">
              <a:solidFill>
                <a:schemeClr val="tx2"/>
              </a:solidFill>
            </a:endParaRPr>
          </a:p>
          <a:p>
            <a:pPr lvl="1"/>
            <a:r>
              <a:rPr lang="de-DE" dirty="0">
                <a:hlinkClick r:id="rId5" action="ppaction://hlinksldjump"/>
              </a:rPr>
              <a:t>Übersicht</a:t>
            </a:r>
            <a:endParaRPr lang="de-DE" dirty="0"/>
          </a:p>
          <a:p>
            <a:pPr lvl="1"/>
            <a:r>
              <a:rPr lang="de-DE" dirty="0" err="1">
                <a:hlinkClick r:id="rId6" action="ppaction://hlinksldjump"/>
              </a:rPr>
              <a:t>FuE</a:t>
            </a:r>
            <a:r>
              <a:rPr lang="de-DE" dirty="0">
                <a:hlinkClick r:id="rId6" action="ppaction://hlinksldjump"/>
              </a:rPr>
              <a:t>-Aufwendungen der Branche im Ländervergleich</a:t>
            </a:r>
            <a:r>
              <a:rPr lang="de-DE" dirty="0"/>
              <a:t> (mit und ohne </a:t>
            </a:r>
            <a:r>
              <a:rPr lang="de-DE" dirty="0" err="1"/>
              <a:t>Pharma</a:t>
            </a:r>
            <a:r>
              <a:rPr lang="de-DE" dirty="0"/>
              <a:t>)</a:t>
            </a:r>
          </a:p>
          <a:p>
            <a:pPr lvl="1"/>
            <a:r>
              <a:rPr lang="de-DE" dirty="0">
                <a:hlinkClick r:id="rId7" action="ppaction://hlinksldjump"/>
              </a:rPr>
              <a:t>FuE-Intensitäten der Branche im Ländervergleich</a:t>
            </a:r>
            <a:endParaRPr lang="de-DE" dirty="0"/>
          </a:p>
          <a:p>
            <a:pPr lvl="1"/>
            <a:r>
              <a:rPr lang="de-DE" dirty="0">
                <a:hlinkClick r:id="rId8" action="ppaction://hlinksldjump"/>
              </a:rPr>
              <a:t>Außenhandel mit forschungsintensiven Chemiewaren</a:t>
            </a:r>
            <a:endParaRPr lang="de-DE" dirty="0"/>
          </a:p>
          <a:p>
            <a:pPr lvl="1"/>
            <a:r>
              <a:rPr lang="de-DE" dirty="0">
                <a:hlinkClick r:id="rId9" action="ppaction://hlinksldjump"/>
              </a:rPr>
              <a:t>Patente</a:t>
            </a:r>
            <a:r>
              <a:rPr lang="de-DE" dirty="0"/>
              <a:t>, </a:t>
            </a:r>
            <a:r>
              <a:rPr lang="de-DE" dirty="0">
                <a:hlinkClick r:id="rId10" action="ppaction://hlinksldjump"/>
              </a:rPr>
              <a:t>Patentspezialisierungen</a:t>
            </a:r>
            <a:r>
              <a:rPr lang="de-DE" dirty="0"/>
              <a:t> und </a:t>
            </a:r>
            <a:r>
              <a:rPr lang="de-DE" dirty="0">
                <a:hlinkClick r:id="rId11" action="ppaction://hlinksldjump"/>
              </a:rPr>
              <a:t>Publikationen</a:t>
            </a:r>
            <a:r>
              <a:rPr lang="de-DE" dirty="0"/>
              <a:t> der Branche im Ländervergleich</a:t>
            </a:r>
          </a:p>
          <a:p>
            <a:pPr lvl="1"/>
            <a:r>
              <a:rPr lang="de-DE" dirty="0">
                <a:hlinkClick r:id="rId12" action="ppaction://hlinksldjump"/>
              </a:rPr>
              <a:t>Venture Capital</a:t>
            </a:r>
            <a:endParaRPr lang="de-DE" dirty="0"/>
          </a:p>
          <a:p>
            <a:r>
              <a:rPr lang="de-DE" b="1" dirty="0">
                <a:solidFill>
                  <a:schemeClr val="tx2"/>
                </a:solidFill>
              </a:rPr>
              <a:t>Innovationsstandort Deutschland (Gesamtwirtschaft/Rahmenbedingungen)</a:t>
            </a:r>
          </a:p>
          <a:p>
            <a:pPr lvl="1"/>
            <a:r>
              <a:rPr lang="de-DE" dirty="0">
                <a:hlinkClick r:id="rId13" action="ppaction://hlinksldjump"/>
              </a:rPr>
              <a:t>Ranking</a:t>
            </a:r>
            <a:r>
              <a:rPr lang="de-DE" dirty="0"/>
              <a:t> der Innovationsstandorte und Verbesserungspotenziale (BDI-Innovationsindikator)</a:t>
            </a:r>
          </a:p>
          <a:p>
            <a:pPr lvl="1"/>
            <a:r>
              <a:rPr lang="de-DE" dirty="0">
                <a:hlinkClick r:id="rId14" action="ppaction://hlinksldjump"/>
              </a:rPr>
              <a:t>Innovationshemmnisse</a:t>
            </a:r>
            <a:endParaRPr lang="de-DE" dirty="0"/>
          </a:p>
          <a:p>
            <a:pPr lvl="1"/>
            <a:r>
              <a:rPr lang="de-DE" dirty="0">
                <a:hlinkClick r:id="rId15" action="ppaction://hlinksldjump"/>
              </a:rPr>
              <a:t>3,5-Prozent Ziel</a:t>
            </a:r>
            <a:r>
              <a:rPr lang="de-DE" dirty="0"/>
              <a:t>: FuE-Aufwendungen in Deutschland (Anteile am BIP) und im Ländervergleich</a:t>
            </a:r>
          </a:p>
          <a:p>
            <a:pPr lvl="1"/>
            <a:r>
              <a:rPr lang="de-DE" dirty="0">
                <a:hlinkClick r:id="rId16" action="ppaction://hlinksldjump"/>
              </a:rPr>
              <a:t>Forschungsförderung</a:t>
            </a:r>
            <a:r>
              <a:rPr lang="de-DE" dirty="0"/>
              <a:t>: Finanzierung von </a:t>
            </a:r>
            <a:r>
              <a:rPr lang="de-DE" dirty="0" err="1"/>
              <a:t>FuE</a:t>
            </a:r>
            <a:r>
              <a:rPr lang="de-DE" dirty="0"/>
              <a:t>-Ausgaben (national und internationaler Vergleich)</a:t>
            </a:r>
          </a:p>
          <a:p>
            <a:pPr lvl="1"/>
            <a:r>
              <a:rPr lang="de-DE" dirty="0">
                <a:hlinkClick r:id="rId17" action="ppaction://hlinksldjump"/>
              </a:rPr>
              <a:t>Bildung</a:t>
            </a:r>
            <a:r>
              <a:rPr lang="de-DE" dirty="0"/>
              <a:t>: Ausgaben, Akademikerquote, MINT-Absolventen, MINT-Fächer in den Schulen</a:t>
            </a:r>
          </a:p>
          <a:p>
            <a:pPr lvl="1"/>
            <a:r>
              <a:rPr lang="de-DE" dirty="0"/>
              <a:t>Ausgaben des </a:t>
            </a:r>
            <a:r>
              <a:rPr lang="de-DE" dirty="0">
                <a:hlinkClick r:id="rId18" action="ppaction://hlinksldjump"/>
              </a:rPr>
              <a:t>Fonds der Chemischen Industrie</a:t>
            </a:r>
            <a:endParaRPr lang="de-DE" dirty="0"/>
          </a:p>
          <a:p>
            <a:pPr lvl="1"/>
            <a:endParaRPr lang="de-DE" dirty="0"/>
          </a:p>
        </p:txBody>
      </p:sp>
    </p:spTree>
    <p:extLst>
      <p:ext uri="{BB962C8B-B14F-4D97-AF65-F5344CB8AC3E}">
        <p14:creationId xmlns:p14="http://schemas.microsoft.com/office/powerpoint/2010/main" val="94273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1600959847"/>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Deutschland nutzt Marktpotenziale durch Exporte</a:t>
            </a:r>
          </a:p>
        </p:txBody>
      </p:sp>
      <p:sp>
        <p:nvSpPr>
          <p:cNvPr id="13" name="Textplatzhalter 12"/>
          <p:cNvSpPr>
            <a:spLocks noGrp="1"/>
          </p:cNvSpPr>
          <p:nvPr>
            <p:ph type="body" sz="quarter" idx="13"/>
          </p:nvPr>
        </p:nvSpPr>
        <p:spPr/>
        <p:txBody>
          <a:bodyPr/>
          <a:lstStyle/>
          <a:p>
            <a:r>
              <a:rPr lang="de-DE" dirty="0"/>
              <a:t>Außenhandel mit forschungsintensiven Chemiewaren und Pharmazeutika, </a:t>
            </a:r>
            <a:r>
              <a:rPr lang="de-DE" sz="1600" dirty="0">
                <a:solidFill>
                  <a:schemeClr val="tx1"/>
                </a:solidFill>
              </a:rPr>
              <a:t>in Mrd. Euro</a:t>
            </a:r>
            <a:endParaRPr lang="de-DE" sz="1400" dirty="0">
              <a:solidFill>
                <a:schemeClr val="tx1"/>
              </a:solidFill>
            </a:endParaRP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30</a:t>
            </a:fld>
            <a:endParaRPr lang="de-DE" dirty="0"/>
          </a:p>
        </p:txBody>
      </p:sp>
      <p:sp>
        <p:nvSpPr>
          <p:cNvPr id="25" name="Textplatzhalter 24">
            <a:extLst>
              <a:ext uri="{FF2B5EF4-FFF2-40B4-BE49-F238E27FC236}">
                <a16:creationId xmlns:a16="http://schemas.microsoft.com/office/drawing/2014/main" id="{D9716519-A690-4454-A3D4-F0686FB3122E}"/>
              </a:ext>
            </a:extLst>
          </p:cNvPr>
          <p:cNvSpPr>
            <a:spLocks noGrp="1"/>
          </p:cNvSpPr>
          <p:nvPr>
            <p:ph type="body" sz="quarter" idx="40"/>
          </p:nvPr>
        </p:nvSpPr>
        <p:spPr/>
        <p:txBody>
          <a:bodyPr/>
          <a:lstStyle/>
          <a:p>
            <a:r>
              <a:rPr lang="de-DE" dirty="0"/>
              <a:t>Quellen: ZEW, VCI</a:t>
            </a:r>
          </a:p>
          <a:p>
            <a:endParaRPr lang="de-DE" dirty="0"/>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1"/>
          </p:nvPr>
        </p:nvSpPr>
        <p:spPr/>
        <p:txBody>
          <a:bodyPr/>
          <a:lstStyle/>
          <a:p>
            <a:r>
              <a:rPr lang="de-DE" dirty="0"/>
              <a:t>* Forschungsintensive Chemiewaren und Pharmazeutika</a:t>
            </a:r>
          </a:p>
        </p:txBody>
      </p:sp>
      <p:sp>
        <p:nvSpPr>
          <p:cNvPr id="4" name="Textplatzhalter 3">
            <a:extLst>
              <a:ext uri="{FF2B5EF4-FFF2-40B4-BE49-F238E27FC236}">
                <a16:creationId xmlns:a16="http://schemas.microsoft.com/office/drawing/2014/main" id="{3EC1ED1D-47E9-4E32-9631-59D0293A304A}"/>
              </a:ext>
            </a:extLst>
          </p:cNvPr>
          <p:cNvSpPr>
            <a:spLocks noGrp="1"/>
          </p:cNvSpPr>
          <p:nvPr>
            <p:ph type="body" sz="quarter" idx="45"/>
          </p:nvPr>
        </p:nvSpPr>
        <p:spPr>
          <a:xfrm>
            <a:off x="6270342" y="1060079"/>
            <a:ext cx="5658306" cy="288000"/>
          </a:xfrm>
        </p:spPr>
        <p:txBody>
          <a:bodyPr/>
          <a:lstStyle/>
          <a:p>
            <a:r>
              <a:rPr lang="de-DE" dirty="0"/>
              <a:t>Deutscher Außenhandelssaldo* mit ausgewählten Ländern, </a:t>
            </a:r>
            <a:r>
              <a:rPr lang="de-DE" sz="1600" dirty="0">
                <a:solidFill>
                  <a:schemeClr val="tx1"/>
                </a:solidFill>
              </a:rPr>
              <a:t>in Mrd. Euro</a:t>
            </a:r>
            <a:endParaRPr lang="de-DE" sz="1600" dirty="0"/>
          </a:p>
        </p:txBody>
      </p:sp>
      <p:graphicFrame>
        <p:nvGraphicFramePr>
          <p:cNvPr id="10" name="Diagrammplatzhalter 14">
            <a:extLst>
              <a:ext uri="{FF2B5EF4-FFF2-40B4-BE49-F238E27FC236}">
                <a16:creationId xmlns:a16="http://schemas.microsoft.com/office/drawing/2014/main" id="{6D815511-8868-42A9-92E4-5A778C52E46A}"/>
              </a:ext>
            </a:extLst>
          </p:cNvPr>
          <p:cNvGraphicFramePr>
            <a:graphicFrameLocks noGrp="1"/>
          </p:cNvGraphicFramePr>
          <p:nvPr>
            <p:ph type="chart" sz="quarter" idx="18"/>
            <p:extLst>
              <p:ext uri="{D42A27DB-BD31-4B8C-83A1-F6EECF244321}">
                <p14:modId xmlns:p14="http://schemas.microsoft.com/office/powerpoint/2010/main" val="1804083073"/>
              </p:ext>
            </p:extLst>
          </p:nvPr>
        </p:nvGraphicFramePr>
        <p:xfrm>
          <a:off x="539750" y="1743075"/>
          <a:ext cx="5400675"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1">
            <a:extLst>
              <a:ext uri="{FF2B5EF4-FFF2-40B4-BE49-F238E27FC236}">
                <a16:creationId xmlns:a16="http://schemas.microsoft.com/office/drawing/2014/main" id="{24003FD7-830F-4C1A-A451-74F230E5D02D}"/>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Deutschland nutzt Marktpotenziale durch Exporte</a:t>
            </a:r>
          </a:p>
        </p:txBody>
      </p:sp>
      <p:sp>
        <p:nvSpPr>
          <p:cNvPr id="13" name="Textplatzhalter 12"/>
          <p:cNvSpPr>
            <a:spLocks noGrp="1"/>
          </p:cNvSpPr>
          <p:nvPr>
            <p:ph type="body" sz="quarter" idx="13"/>
          </p:nvPr>
        </p:nvSpPr>
        <p:spPr/>
        <p:txBody>
          <a:bodyPr/>
          <a:lstStyle/>
          <a:p>
            <a:r>
              <a:rPr lang="de-DE" dirty="0"/>
              <a:t>Außenhandel mit forschungsintensiven Chemiewaren (ohne </a:t>
            </a:r>
            <a:r>
              <a:rPr lang="de-DE" dirty="0" err="1"/>
              <a:t>Pharma</a:t>
            </a:r>
            <a:r>
              <a:rPr lang="de-DE" dirty="0"/>
              <a:t>), </a:t>
            </a:r>
            <a:r>
              <a:rPr lang="de-DE" sz="1600" dirty="0">
                <a:solidFill>
                  <a:schemeClr val="tx1"/>
                </a:solidFill>
              </a:rPr>
              <a:t>in Mrd. Euro</a:t>
            </a:r>
            <a:endParaRPr lang="de-DE" sz="1400" dirty="0">
              <a:solidFill>
                <a:schemeClr val="tx1"/>
              </a:solidFill>
            </a:endParaRPr>
          </a:p>
        </p:txBody>
      </p:sp>
      <p:sp>
        <p:nvSpPr>
          <p:cNvPr id="5" name="Foliennummernplatzhalter 4"/>
          <p:cNvSpPr>
            <a:spLocks noGrp="1"/>
          </p:cNvSpPr>
          <p:nvPr>
            <p:ph type="sldNum" sz="quarter" idx="43"/>
          </p:nvPr>
        </p:nvSpPr>
        <p:spPr/>
        <p:txBody>
          <a:bodyPr/>
          <a:lstStyle/>
          <a:p>
            <a:fld id="{02CEFE82-39F2-4F47-8A0C-D5AB3496FA5C}" type="slidenum">
              <a:rPr lang="de-DE" smtClean="0"/>
              <a:pPr/>
              <a:t>31</a:t>
            </a:fld>
            <a:endParaRPr lang="de-DE" dirty="0"/>
          </a:p>
        </p:txBody>
      </p:sp>
      <p:sp>
        <p:nvSpPr>
          <p:cNvPr id="25" name="Textplatzhalter 24">
            <a:extLst>
              <a:ext uri="{FF2B5EF4-FFF2-40B4-BE49-F238E27FC236}">
                <a16:creationId xmlns:a16="http://schemas.microsoft.com/office/drawing/2014/main" id="{D9716519-A690-4454-A3D4-F0686FB3122E}"/>
              </a:ext>
            </a:extLst>
          </p:cNvPr>
          <p:cNvSpPr>
            <a:spLocks noGrp="1"/>
          </p:cNvSpPr>
          <p:nvPr>
            <p:ph type="body" sz="quarter" idx="40"/>
          </p:nvPr>
        </p:nvSpPr>
        <p:spPr/>
        <p:txBody>
          <a:bodyPr/>
          <a:lstStyle/>
          <a:p>
            <a:r>
              <a:rPr lang="de-DE" dirty="0"/>
              <a:t>Quellen: ZEW, VCI</a:t>
            </a:r>
          </a:p>
          <a:p>
            <a:endParaRPr lang="de-DE" dirty="0"/>
          </a:p>
        </p:txBody>
      </p:sp>
      <p:sp>
        <p:nvSpPr>
          <p:cNvPr id="26" name="Textplatzhalter 25">
            <a:extLst>
              <a:ext uri="{FF2B5EF4-FFF2-40B4-BE49-F238E27FC236}">
                <a16:creationId xmlns:a16="http://schemas.microsoft.com/office/drawing/2014/main" id="{9CF7CAF4-48B3-479F-A4BC-45BF21984A8A}"/>
              </a:ext>
            </a:extLst>
          </p:cNvPr>
          <p:cNvSpPr>
            <a:spLocks noGrp="1"/>
          </p:cNvSpPr>
          <p:nvPr>
            <p:ph type="body" sz="quarter" idx="41"/>
          </p:nvPr>
        </p:nvSpPr>
        <p:spPr>
          <a:xfrm>
            <a:off x="2999656" y="5977438"/>
            <a:ext cx="2922002" cy="288000"/>
          </a:xfrm>
        </p:spPr>
        <p:txBody>
          <a:bodyPr/>
          <a:lstStyle/>
          <a:p>
            <a:r>
              <a:rPr lang="de-DE" dirty="0"/>
              <a:t>Konzerninterne Lieferungen von organischen Industriechemikalien </a:t>
            </a:r>
          </a:p>
          <a:p>
            <a:r>
              <a:rPr lang="de-DE" dirty="0"/>
              <a:t>führen zur negativen Handelsbilanz			</a:t>
            </a:r>
          </a:p>
        </p:txBody>
      </p:sp>
      <p:sp>
        <p:nvSpPr>
          <p:cNvPr id="2" name="Textplatzhalter 1">
            <a:extLst>
              <a:ext uri="{FF2B5EF4-FFF2-40B4-BE49-F238E27FC236}">
                <a16:creationId xmlns:a16="http://schemas.microsoft.com/office/drawing/2014/main" id="{670BC72F-3F18-4F49-B85D-A4C6BFECAACC}"/>
              </a:ext>
            </a:extLst>
          </p:cNvPr>
          <p:cNvSpPr>
            <a:spLocks noGrp="1"/>
          </p:cNvSpPr>
          <p:nvPr>
            <p:ph type="body" sz="quarter" idx="45"/>
          </p:nvPr>
        </p:nvSpPr>
        <p:spPr/>
        <p:txBody>
          <a:bodyPr/>
          <a:lstStyle/>
          <a:p>
            <a:r>
              <a:rPr lang="de-DE" dirty="0"/>
              <a:t>Deutscher Außenhandelssaldo* mit ausgewählten Ländern, </a:t>
            </a:r>
            <a:r>
              <a:rPr lang="de-DE" sz="1600" dirty="0">
                <a:solidFill>
                  <a:schemeClr val="tx1"/>
                </a:solidFill>
              </a:rPr>
              <a:t>in Mrd. Euro</a:t>
            </a:r>
            <a:endParaRPr lang="de-DE" sz="1600" dirty="0"/>
          </a:p>
          <a:p>
            <a:endParaRPr lang="de-DE" dirty="0"/>
          </a:p>
        </p:txBody>
      </p:sp>
      <p:sp>
        <p:nvSpPr>
          <p:cNvPr id="18" name="Textplatzhalter 25">
            <a:extLst>
              <a:ext uri="{FF2B5EF4-FFF2-40B4-BE49-F238E27FC236}">
                <a16:creationId xmlns:a16="http://schemas.microsoft.com/office/drawing/2014/main" id="{9F492D9B-B1BF-42CE-BBBA-73847BEA4504}"/>
              </a:ext>
            </a:extLst>
          </p:cNvPr>
          <p:cNvSpPr txBox="1">
            <a:spLocks/>
          </p:cNvSpPr>
          <p:nvPr/>
        </p:nvSpPr>
        <p:spPr>
          <a:xfrm>
            <a:off x="6270625" y="5975839"/>
            <a:ext cx="2922002" cy="288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 Forschungsintensive Chemiewaren (ohne </a:t>
            </a:r>
            <a:r>
              <a:rPr lang="de-DE" dirty="0" err="1"/>
              <a:t>Pharma</a:t>
            </a:r>
            <a:r>
              <a:rPr lang="de-DE" dirty="0"/>
              <a:t>)			</a:t>
            </a:r>
          </a:p>
        </p:txBody>
      </p:sp>
      <p:graphicFrame>
        <p:nvGraphicFramePr>
          <p:cNvPr id="9"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8870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297612941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zählt zu den führenden Exportnationen</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800" dirty="0"/>
              <a:t>Deutschland ist mit einem Welthandelsanteil von 8,4 Prozent hinter China und den USA 2021 drittgrößter Exporteur forschungsintensiver Chemiewaren. </a:t>
            </a:r>
          </a:p>
          <a:p>
            <a:r>
              <a:rPr lang="de-DE" sz="1800" dirty="0"/>
              <a:t>Wie alle anderen traditionellen Chemienationen hat Deutschland Anteile verloren, konnte sich dabei aber besser behaupten als andere westliche Industrieländer.</a:t>
            </a:r>
          </a:p>
        </p:txBody>
      </p:sp>
      <p:sp>
        <p:nvSpPr>
          <p:cNvPr id="13" name="Textplatzhalter 12"/>
          <p:cNvSpPr>
            <a:spLocks noGrp="1"/>
          </p:cNvSpPr>
          <p:nvPr>
            <p:ph type="body" sz="quarter" idx="13"/>
          </p:nvPr>
        </p:nvSpPr>
        <p:spPr>
          <a:xfrm>
            <a:off x="521659" y="1060079"/>
            <a:ext cx="11154404" cy="288000"/>
          </a:xfrm>
        </p:spPr>
        <p:txBody>
          <a:bodyPr/>
          <a:lstStyle/>
          <a:p>
            <a:r>
              <a:rPr lang="de-DE" dirty="0"/>
              <a:t>Welthandelsanteil bei forschungsintensiven Chemiewaren</a:t>
            </a:r>
          </a:p>
        </p:txBody>
      </p:sp>
      <p:sp>
        <p:nvSpPr>
          <p:cNvPr id="11" name="Textplatzhalter 11"/>
          <p:cNvSpPr>
            <a:spLocks noGrp="1"/>
          </p:cNvSpPr>
          <p:nvPr>
            <p:ph type="body" sz="quarter" idx="20"/>
          </p:nvPr>
        </p:nvSpPr>
        <p:spPr>
          <a:xfrm>
            <a:off x="521659" y="1348079"/>
            <a:ext cx="11154404" cy="252000"/>
          </a:xfrm>
        </p:spPr>
        <p:txBody>
          <a:bodyPr/>
          <a:lstStyle/>
          <a:p>
            <a:r>
              <a:rPr lang="de-DE" dirty="0"/>
              <a:t>Chemie (ohne </a:t>
            </a:r>
            <a:r>
              <a:rPr lang="de-DE" dirty="0" err="1"/>
              <a:t>Pharma</a:t>
            </a:r>
            <a:r>
              <a:rPr lang="de-DE" dirty="0"/>
              <a:t>), Anteile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32</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1E4F15FA-CECC-4E70-A6F3-79AA7796855E}"/>
              </a:ext>
            </a:extLst>
          </p:cNvPr>
          <p:cNvSpPr>
            <a:spLocks noGrp="1"/>
          </p:cNvSpPr>
          <p:nvPr>
            <p:ph type="body" sz="quarter" idx="41"/>
          </p:nvPr>
        </p:nvSpPr>
        <p:spPr>
          <a:xfrm>
            <a:off x="8079734" y="5977438"/>
            <a:ext cx="2808000" cy="125180"/>
          </a:xfrm>
        </p:spPr>
        <p:txBody>
          <a:bodyPr/>
          <a:lstStyle/>
          <a:p>
            <a:endParaRPr lang="de-DE" dirty="0"/>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Inklusive Hongkong</a:t>
            </a:r>
          </a:p>
          <a:p>
            <a:endParaRPr lang="de-DE" dirty="0"/>
          </a:p>
        </p:txBody>
      </p:sp>
      <p:graphicFrame>
        <p:nvGraphicFramePr>
          <p:cNvPr id="9"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126307648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ist Exportweltmeister bei forschungsintensiven Pharmazeutika</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800" dirty="0"/>
              <a:t>Deutschland ist mit einem Welthandelsanteil von über 14 Prozent der größte Exporteur forschungsintensiver Pharmazeutika. </a:t>
            </a:r>
          </a:p>
          <a:p>
            <a:r>
              <a:rPr lang="de-DE" sz="1800" dirty="0"/>
              <a:t>In den letzten Jahren hat der Standort kaum Handelsanteile eingebüßt.</a:t>
            </a:r>
          </a:p>
        </p:txBody>
      </p:sp>
      <p:sp>
        <p:nvSpPr>
          <p:cNvPr id="13" name="Textplatzhalter 12"/>
          <p:cNvSpPr>
            <a:spLocks noGrp="1"/>
          </p:cNvSpPr>
          <p:nvPr>
            <p:ph type="body" sz="quarter" idx="13"/>
          </p:nvPr>
        </p:nvSpPr>
        <p:spPr>
          <a:xfrm>
            <a:off x="521659" y="1060079"/>
            <a:ext cx="11154404" cy="288000"/>
          </a:xfrm>
        </p:spPr>
        <p:txBody>
          <a:bodyPr/>
          <a:lstStyle/>
          <a:p>
            <a:r>
              <a:rPr lang="de-DE" dirty="0"/>
              <a:t>Welthandelsanteil bei forschungsintensiven Pharmazeutika</a:t>
            </a:r>
          </a:p>
        </p:txBody>
      </p:sp>
      <p:sp>
        <p:nvSpPr>
          <p:cNvPr id="11" name="Textplatzhalter 11"/>
          <p:cNvSpPr>
            <a:spLocks noGrp="1"/>
          </p:cNvSpPr>
          <p:nvPr>
            <p:ph type="body" sz="quarter" idx="20"/>
          </p:nvPr>
        </p:nvSpPr>
        <p:spPr>
          <a:xfrm>
            <a:off x="521659" y="1348079"/>
            <a:ext cx="11154404" cy="252000"/>
          </a:xfrm>
        </p:spPr>
        <p:txBody>
          <a:bodyPr/>
          <a:lstStyle/>
          <a:p>
            <a:r>
              <a:rPr lang="de-DE" dirty="0"/>
              <a:t>Anteile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33</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1E4F15FA-CECC-4E70-A6F3-79AA7796855E}"/>
              </a:ext>
            </a:extLst>
          </p:cNvPr>
          <p:cNvSpPr>
            <a:spLocks noGrp="1"/>
          </p:cNvSpPr>
          <p:nvPr>
            <p:ph type="body" sz="quarter" idx="41"/>
          </p:nvPr>
        </p:nvSpPr>
        <p:spPr>
          <a:xfrm>
            <a:off x="8079734" y="5977438"/>
            <a:ext cx="2808000" cy="125180"/>
          </a:xfrm>
        </p:spPr>
        <p:txBody>
          <a:bodyPr/>
          <a:lstStyle/>
          <a:p>
            <a:endParaRPr lang="de-DE" dirty="0"/>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8"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197145804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auf Platz 5 – Westliche Industrieländer verlieren Anteile</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dirty="0"/>
              <a:t>7,2 Prozent der Patente in der Chemie und Pharmazie kommen aus Deutschland.</a:t>
            </a:r>
          </a:p>
          <a:p>
            <a:r>
              <a:rPr lang="de-DE" sz="1800" dirty="0"/>
              <a:t>China ist inzwischen an Deutschland vorbeigezogen. Korea überholte Deutschland 2020.</a:t>
            </a:r>
          </a:p>
        </p:txBody>
      </p:sp>
      <p:sp>
        <p:nvSpPr>
          <p:cNvPr id="13" name="Textplatzhalter 12"/>
          <p:cNvSpPr>
            <a:spLocks noGrp="1"/>
          </p:cNvSpPr>
          <p:nvPr>
            <p:ph type="body" sz="quarter" idx="13"/>
          </p:nvPr>
        </p:nvSpPr>
        <p:spPr>
          <a:xfrm>
            <a:off x="521659" y="1060079"/>
            <a:ext cx="11154404" cy="288000"/>
          </a:xfrm>
        </p:spPr>
        <p:txBody>
          <a:bodyPr/>
          <a:lstStyle/>
          <a:p>
            <a:r>
              <a:rPr lang="de-DE" dirty="0"/>
              <a:t>Anteile an allen Chemie- und Pharmapatentanmeldungen weltweit</a:t>
            </a:r>
          </a:p>
        </p:txBody>
      </p:sp>
      <p:sp>
        <p:nvSpPr>
          <p:cNvPr id="11" name="Textplatzhalter 11"/>
          <p:cNvSpPr>
            <a:spLocks noGrp="1"/>
          </p:cNvSpPr>
          <p:nvPr>
            <p:ph type="body" sz="quarter" idx="20"/>
          </p:nvPr>
        </p:nvSpPr>
        <p:spPr>
          <a:xfrm>
            <a:off x="521659" y="1348079"/>
            <a:ext cx="11154404" cy="252000"/>
          </a:xfrm>
        </p:spPr>
        <p:txBody>
          <a:bodyPr/>
          <a:lstStyle/>
          <a:p>
            <a:r>
              <a:rPr lang="de-DE" dirty="0"/>
              <a:t>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34</a:t>
            </a:fld>
            <a:endParaRPr lang="de-DE" dirty="0"/>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a:xfrm>
            <a:off x="540069" y="5977438"/>
            <a:ext cx="7181587" cy="140686"/>
          </a:xfrm>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30" name="Textplatzhalter 29">
            <a:extLst>
              <a:ext uri="{FF2B5EF4-FFF2-40B4-BE49-F238E27FC236}">
                <a16:creationId xmlns:a16="http://schemas.microsoft.com/office/drawing/2014/main" id="{B0EDE6BD-D17D-4273-B84C-F5CD1CB1817A}"/>
              </a:ext>
            </a:extLst>
          </p:cNvPr>
          <p:cNvSpPr>
            <a:spLocks noGrp="1"/>
          </p:cNvSpPr>
          <p:nvPr>
            <p:ph type="body" sz="quarter" idx="41"/>
          </p:nvPr>
        </p:nvSpPr>
        <p:spPr>
          <a:xfrm>
            <a:off x="8184232" y="6172400"/>
            <a:ext cx="2808000" cy="125180"/>
          </a:xfrm>
        </p:spPr>
        <p:txBody>
          <a:bodyPr/>
          <a:lstStyle/>
          <a:p>
            <a:endParaRPr lang="de-DE"/>
          </a:p>
        </p:txBody>
      </p:sp>
      <p:graphicFrame>
        <p:nvGraphicFramePr>
          <p:cNvPr id="9"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20697329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auf Platz 4 – Westliche Industrieländer verlieren Anteile</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dirty="0"/>
              <a:t>9,4 Prozent der Patente in der Chemie kommen aus Deutschland.</a:t>
            </a:r>
          </a:p>
          <a:p>
            <a:r>
              <a:rPr lang="de-DE" sz="1800" dirty="0"/>
              <a:t>China ist inzwischen an Deutschland vorbeigezogen. </a:t>
            </a:r>
          </a:p>
        </p:txBody>
      </p:sp>
      <p:sp>
        <p:nvSpPr>
          <p:cNvPr id="13" name="Textplatzhalter 12"/>
          <p:cNvSpPr>
            <a:spLocks noGrp="1"/>
          </p:cNvSpPr>
          <p:nvPr>
            <p:ph type="body" sz="quarter" idx="13"/>
          </p:nvPr>
        </p:nvSpPr>
        <p:spPr>
          <a:xfrm>
            <a:off x="521659" y="1060079"/>
            <a:ext cx="11154404" cy="288000"/>
          </a:xfrm>
        </p:spPr>
        <p:txBody>
          <a:bodyPr/>
          <a:lstStyle/>
          <a:p>
            <a:r>
              <a:rPr lang="de-DE" dirty="0"/>
              <a:t>Anteile an allen Chemiepatentanmeldungen (ohne </a:t>
            </a:r>
            <a:r>
              <a:rPr lang="de-DE" dirty="0" err="1"/>
              <a:t>Pharma</a:t>
            </a:r>
            <a:r>
              <a:rPr lang="de-DE" dirty="0"/>
              <a:t>) weltweit</a:t>
            </a:r>
          </a:p>
        </p:txBody>
      </p:sp>
      <p:sp>
        <p:nvSpPr>
          <p:cNvPr id="11" name="Textplatzhalter 11"/>
          <p:cNvSpPr>
            <a:spLocks noGrp="1"/>
          </p:cNvSpPr>
          <p:nvPr>
            <p:ph type="body" sz="quarter" idx="20"/>
          </p:nvPr>
        </p:nvSpPr>
        <p:spPr>
          <a:xfrm>
            <a:off x="521659" y="1348079"/>
            <a:ext cx="11154404" cy="252000"/>
          </a:xfrm>
        </p:spPr>
        <p:txBody>
          <a:bodyPr/>
          <a:lstStyle/>
          <a:p>
            <a:r>
              <a:rPr lang="de-DE" dirty="0"/>
              <a:t>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35</a:t>
            </a:fld>
            <a:endParaRPr lang="de-DE" dirty="0"/>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a:xfrm>
            <a:off x="540069" y="5977438"/>
            <a:ext cx="7181587" cy="140686"/>
          </a:xfrm>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30" name="Textplatzhalter 29">
            <a:extLst>
              <a:ext uri="{FF2B5EF4-FFF2-40B4-BE49-F238E27FC236}">
                <a16:creationId xmlns:a16="http://schemas.microsoft.com/office/drawing/2014/main" id="{B0EDE6BD-D17D-4273-B84C-F5CD1CB1817A}"/>
              </a:ext>
            </a:extLst>
          </p:cNvPr>
          <p:cNvSpPr>
            <a:spLocks noGrp="1"/>
          </p:cNvSpPr>
          <p:nvPr>
            <p:ph type="body" sz="quarter" idx="41"/>
          </p:nvPr>
        </p:nvSpPr>
        <p:spPr>
          <a:xfrm>
            <a:off x="8184232" y="6172400"/>
            <a:ext cx="2808000" cy="125180"/>
          </a:xfrm>
        </p:spPr>
        <p:txBody>
          <a:bodyPr/>
          <a:lstStyle/>
          <a:p>
            <a:endParaRPr lang="de-DE"/>
          </a:p>
        </p:txBody>
      </p:sp>
      <p:graphicFrame>
        <p:nvGraphicFramePr>
          <p:cNvPr id="8"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23529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82B01A2-DEE2-8027-214B-D0D3C8C8B12A}"/>
              </a:ext>
            </a:extLst>
          </p:cNvPr>
          <p:cNvGraphicFramePr>
            <a:graphicFrameLocks noChangeAspect="1"/>
          </p:cNvGraphicFramePr>
          <p:nvPr>
            <p:custDataLst>
              <p:tags r:id="rId1"/>
            </p:custDataLst>
            <p:extLst>
              <p:ext uri="{D42A27DB-BD31-4B8C-83A1-F6EECF244321}">
                <p14:modId xmlns:p14="http://schemas.microsoft.com/office/powerpoint/2010/main" val="3347366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6D921F3-6E0F-C79A-A5E5-F65B586BEE65}"/>
              </a:ext>
            </a:extLst>
          </p:cNvPr>
          <p:cNvSpPr>
            <a:spLocks noGrp="1"/>
          </p:cNvSpPr>
          <p:nvPr>
            <p:ph type="title"/>
          </p:nvPr>
        </p:nvSpPr>
        <p:spPr>
          <a:solidFill>
            <a:srgbClr val="CCDBEA"/>
          </a:solidFill>
        </p:spPr>
        <p:txBody>
          <a:bodyPr vert="horz"/>
          <a:lstStyle/>
          <a:p>
            <a:r>
              <a:rPr lang="de-DE" dirty="0"/>
              <a:t>Spezialisierung auf Chemie bzw. </a:t>
            </a:r>
            <a:r>
              <a:rPr lang="de-DE" dirty="0" err="1"/>
              <a:t>Pharma</a:t>
            </a:r>
            <a:r>
              <a:rPr lang="de-DE" dirty="0"/>
              <a:t> nimmt fast überall ab </a:t>
            </a:r>
          </a:p>
        </p:txBody>
      </p:sp>
      <p:sp>
        <p:nvSpPr>
          <p:cNvPr id="4" name="Textplatzhalter 3">
            <a:extLst>
              <a:ext uri="{FF2B5EF4-FFF2-40B4-BE49-F238E27FC236}">
                <a16:creationId xmlns:a16="http://schemas.microsoft.com/office/drawing/2014/main" id="{0B95CEBD-49C8-EBEB-D22C-F06739C33E3F}"/>
              </a:ext>
            </a:extLst>
          </p:cNvPr>
          <p:cNvSpPr>
            <a:spLocks noGrp="1"/>
          </p:cNvSpPr>
          <p:nvPr>
            <p:ph type="body" sz="quarter" idx="13"/>
          </p:nvPr>
        </p:nvSpPr>
        <p:spPr/>
        <p:txBody>
          <a:bodyPr/>
          <a:lstStyle/>
          <a:p>
            <a:r>
              <a:rPr lang="de-DE" dirty="0"/>
              <a:t>Patentspezialisierung Chemie</a:t>
            </a:r>
          </a:p>
        </p:txBody>
      </p:sp>
      <p:sp>
        <p:nvSpPr>
          <p:cNvPr id="5" name="Textplatzhalter 4">
            <a:extLst>
              <a:ext uri="{FF2B5EF4-FFF2-40B4-BE49-F238E27FC236}">
                <a16:creationId xmlns:a16="http://schemas.microsoft.com/office/drawing/2014/main" id="{0361D7AF-1E38-A1E0-797D-32DCB9B4AC98}"/>
              </a:ext>
            </a:extLst>
          </p:cNvPr>
          <p:cNvSpPr>
            <a:spLocks noGrp="1"/>
          </p:cNvSpPr>
          <p:nvPr>
            <p:ph type="body" sz="quarter" idx="19"/>
          </p:nvPr>
        </p:nvSpPr>
        <p:spPr/>
        <p:txBody>
          <a:bodyPr/>
          <a:lstStyle/>
          <a:p>
            <a:r>
              <a:rPr lang="de-DE" dirty="0"/>
              <a:t>Chemiepatente in Prozent aller Patente eines Landes</a:t>
            </a:r>
          </a:p>
        </p:txBody>
      </p:sp>
      <p:sp>
        <p:nvSpPr>
          <p:cNvPr id="6" name="Foliennummernplatzhalter 5">
            <a:extLst>
              <a:ext uri="{FF2B5EF4-FFF2-40B4-BE49-F238E27FC236}">
                <a16:creationId xmlns:a16="http://schemas.microsoft.com/office/drawing/2014/main" id="{E2DA4E8D-4D99-8DBD-AFE9-AD21C804A7CB}"/>
              </a:ext>
            </a:extLst>
          </p:cNvPr>
          <p:cNvSpPr>
            <a:spLocks noGrp="1"/>
          </p:cNvSpPr>
          <p:nvPr>
            <p:ph type="sldNum" sz="quarter" idx="43"/>
          </p:nvPr>
        </p:nvSpPr>
        <p:spPr/>
        <p:txBody>
          <a:bodyPr/>
          <a:lstStyle/>
          <a:p>
            <a:fld id="{B42D4303-B7FF-7540-9F33-74BBD7018147}" type="slidenum">
              <a:rPr lang="de-DE" smtClean="0"/>
              <a:pPr/>
              <a:t>36</a:t>
            </a:fld>
            <a:endParaRPr lang="de-DE" dirty="0"/>
          </a:p>
        </p:txBody>
      </p:sp>
      <p:sp>
        <p:nvSpPr>
          <p:cNvPr id="7" name="Textplatzhalter 6">
            <a:extLst>
              <a:ext uri="{FF2B5EF4-FFF2-40B4-BE49-F238E27FC236}">
                <a16:creationId xmlns:a16="http://schemas.microsoft.com/office/drawing/2014/main" id="{50F62A67-67B7-1155-EFC8-54893F06FBD1}"/>
              </a:ext>
            </a:extLst>
          </p:cNvPr>
          <p:cNvSpPr>
            <a:spLocks noGrp="1"/>
          </p:cNvSpPr>
          <p:nvPr>
            <p:ph type="body" sz="quarter" idx="40"/>
          </p:nvPr>
        </p:nvSpPr>
        <p:spPr/>
        <p:txBody>
          <a:bodyPr/>
          <a:lstStyle/>
          <a:p>
            <a:r>
              <a:rPr lang="de-DE" dirty="0"/>
              <a:t>Quelle: ZEW, VCI</a:t>
            </a:r>
          </a:p>
        </p:txBody>
      </p:sp>
      <p:sp>
        <p:nvSpPr>
          <p:cNvPr id="8" name="Textplatzhalter 7">
            <a:extLst>
              <a:ext uri="{FF2B5EF4-FFF2-40B4-BE49-F238E27FC236}">
                <a16:creationId xmlns:a16="http://schemas.microsoft.com/office/drawing/2014/main" id="{F0FCD57D-4F0F-E15E-BFCE-51375882880E}"/>
              </a:ext>
            </a:extLst>
          </p:cNvPr>
          <p:cNvSpPr>
            <a:spLocks noGrp="1"/>
          </p:cNvSpPr>
          <p:nvPr>
            <p:ph type="body" sz="quarter" idx="41"/>
          </p:nvPr>
        </p:nvSpPr>
        <p:spPr/>
        <p:txBody>
          <a:bodyPr/>
          <a:lstStyle/>
          <a:p>
            <a:r>
              <a:rPr lang="de-DE" dirty="0"/>
              <a:t>Quelle: ZEW, VCI</a:t>
            </a:r>
          </a:p>
          <a:p>
            <a:endParaRPr lang="de-DE" dirty="0"/>
          </a:p>
        </p:txBody>
      </p:sp>
      <p:sp>
        <p:nvSpPr>
          <p:cNvPr id="10" name="Textplatzhalter 9">
            <a:extLst>
              <a:ext uri="{FF2B5EF4-FFF2-40B4-BE49-F238E27FC236}">
                <a16:creationId xmlns:a16="http://schemas.microsoft.com/office/drawing/2014/main" id="{005E4196-EFB6-29BE-8D5E-F5C1305CCA1B}"/>
              </a:ext>
            </a:extLst>
          </p:cNvPr>
          <p:cNvSpPr>
            <a:spLocks noGrp="1"/>
          </p:cNvSpPr>
          <p:nvPr>
            <p:ph type="body" sz="quarter" idx="45"/>
          </p:nvPr>
        </p:nvSpPr>
        <p:spPr/>
        <p:txBody>
          <a:bodyPr/>
          <a:lstStyle/>
          <a:p>
            <a:r>
              <a:rPr lang="de-DE" dirty="0"/>
              <a:t>Patentspezialisierung </a:t>
            </a:r>
            <a:r>
              <a:rPr lang="de-DE" dirty="0" err="1"/>
              <a:t>Pharma</a:t>
            </a:r>
            <a:endParaRPr lang="de-DE" dirty="0"/>
          </a:p>
        </p:txBody>
      </p:sp>
      <p:sp>
        <p:nvSpPr>
          <p:cNvPr id="11" name="Textplatzhalter 10">
            <a:extLst>
              <a:ext uri="{FF2B5EF4-FFF2-40B4-BE49-F238E27FC236}">
                <a16:creationId xmlns:a16="http://schemas.microsoft.com/office/drawing/2014/main" id="{D2384FBD-5DAE-E765-D76A-09707C349521}"/>
              </a:ext>
            </a:extLst>
          </p:cNvPr>
          <p:cNvSpPr>
            <a:spLocks noGrp="1"/>
          </p:cNvSpPr>
          <p:nvPr>
            <p:ph type="body" sz="quarter" idx="46"/>
          </p:nvPr>
        </p:nvSpPr>
        <p:spPr/>
        <p:txBody>
          <a:bodyPr/>
          <a:lstStyle/>
          <a:p>
            <a:r>
              <a:rPr lang="de-DE" dirty="0"/>
              <a:t>Pharmapatente in Prozent aller Patente eines Landes</a:t>
            </a:r>
          </a:p>
          <a:p>
            <a:endParaRPr lang="de-DE" dirty="0"/>
          </a:p>
        </p:txBody>
      </p:sp>
      <p:graphicFrame>
        <p:nvGraphicFramePr>
          <p:cNvPr id="22" name="Diagrammplatzhalter 11">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0" name="Diagrammplatzhalter 11">
            <a:extLst>
              <a:ext uri="{FF2B5EF4-FFF2-40B4-BE49-F238E27FC236}">
                <a16:creationId xmlns:a16="http://schemas.microsoft.com/office/drawing/2014/main" id="{435D1499-D2EB-4EFE-A099-B1D8D0C0A767}"/>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7447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221740189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Über 40 Prozent der weltweiten Publikationen kommen aus China – </a:t>
            </a:r>
            <a:br>
              <a:rPr lang="de-DE" dirty="0"/>
            </a:br>
            <a:r>
              <a:rPr lang="de-DE" dirty="0"/>
              <a:t>Deutschland liegt auf Platz 4</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dirty="0"/>
              <a:t>China dominiert im weltweiten Vergleich – Deutschland liegt auf Platz 4.</a:t>
            </a:r>
          </a:p>
        </p:txBody>
      </p:sp>
      <p:sp>
        <p:nvSpPr>
          <p:cNvPr id="13" name="Textplatzhalter 12"/>
          <p:cNvSpPr>
            <a:spLocks noGrp="1"/>
          </p:cNvSpPr>
          <p:nvPr>
            <p:ph type="body" sz="quarter" idx="13"/>
          </p:nvPr>
        </p:nvSpPr>
        <p:spPr>
          <a:xfrm>
            <a:off x="521659" y="1060079"/>
            <a:ext cx="11154404" cy="288000"/>
          </a:xfrm>
        </p:spPr>
        <p:txBody>
          <a:bodyPr/>
          <a:lstStyle/>
          <a:p>
            <a:r>
              <a:rPr lang="de-DE" dirty="0"/>
              <a:t>Anteile an allen Chemie- und Pharmapublikationen weltweit</a:t>
            </a:r>
          </a:p>
        </p:txBody>
      </p:sp>
      <p:sp>
        <p:nvSpPr>
          <p:cNvPr id="11" name="Textplatzhalter 11"/>
          <p:cNvSpPr>
            <a:spLocks noGrp="1"/>
          </p:cNvSpPr>
          <p:nvPr>
            <p:ph type="body" sz="quarter" idx="20"/>
          </p:nvPr>
        </p:nvSpPr>
        <p:spPr>
          <a:xfrm>
            <a:off x="521659" y="1348079"/>
            <a:ext cx="11154404" cy="252000"/>
          </a:xfrm>
        </p:spPr>
        <p:txBody>
          <a:bodyPr/>
          <a:lstStyle/>
          <a:p>
            <a:r>
              <a:rPr lang="de-DE" dirty="0"/>
              <a:t>2022,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37</a:t>
            </a:fld>
            <a:endParaRPr lang="de-DE" dirty="0"/>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a:xfrm>
            <a:off x="540069" y="5977438"/>
            <a:ext cx="7181587" cy="140686"/>
          </a:xfrm>
        </p:spPr>
        <p:txBody>
          <a:bodyPr/>
          <a:lstStyle/>
          <a:p>
            <a:r>
              <a:rPr lang="de-DE" dirty="0"/>
              <a:t>Quellen:  Web of Science - </a:t>
            </a:r>
            <a:r>
              <a:rPr lang="de-DE" dirty="0" err="1"/>
              <a:t>Berechnungnen</a:t>
            </a:r>
            <a:r>
              <a:rPr lang="de-DE" dirty="0"/>
              <a:t> des </a:t>
            </a:r>
            <a:r>
              <a:rPr lang="de-DE" dirty="0" err="1"/>
              <a:t>Frauenhofer</a:t>
            </a:r>
            <a:r>
              <a:rPr lang="de-DE" dirty="0"/>
              <a:t>-ISI und CWS, VCI</a:t>
            </a:r>
          </a:p>
          <a:p>
            <a:endParaRPr lang="de-DE" dirty="0"/>
          </a:p>
        </p:txBody>
      </p:sp>
      <p:sp>
        <p:nvSpPr>
          <p:cNvPr id="30" name="Textplatzhalter 29">
            <a:extLst>
              <a:ext uri="{FF2B5EF4-FFF2-40B4-BE49-F238E27FC236}">
                <a16:creationId xmlns:a16="http://schemas.microsoft.com/office/drawing/2014/main" id="{B0EDE6BD-D17D-4273-B84C-F5CD1CB1817A}"/>
              </a:ext>
            </a:extLst>
          </p:cNvPr>
          <p:cNvSpPr>
            <a:spLocks noGrp="1"/>
          </p:cNvSpPr>
          <p:nvPr>
            <p:ph type="body" sz="quarter" idx="41"/>
          </p:nvPr>
        </p:nvSpPr>
        <p:spPr/>
        <p:txBody>
          <a:bodyPr/>
          <a:lstStyle/>
          <a:p>
            <a:endParaRPr lang="de-DE"/>
          </a:p>
        </p:txBody>
      </p:sp>
      <p:graphicFrame>
        <p:nvGraphicFramePr>
          <p:cNvPr id="9"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9"/>
            <p:extLst>
              <p:ext uri="{D42A27DB-BD31-4B8C-83A1-F6EECF244321}">
                <p14:modId xmlns:p14="http://schemas.microsoft.com/office/powerpoint/2010/main" val="85168868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0493CDC-EB1D-4C30-9AC2-160C7D313AD5}"/>
              </a:ext>
            </a:extLst>
          </p:cNvPr>
          <p:cNvGraphicFramePr>
            <a:graphicFrameLocks noChangeAspect="1"/>
          </p:cNvGraphicFramePr>
          <p:nvPr>
            <p:custDataLst>
              <p:tags r:id="rId1"/>
            </p:custDataLst>
            <p:extLst>
              <p:ext uri="{D42A27DB-BD31-4B8C-83A1-F6EECF244321}">
                <p14:modId xmlns:p14="http://schemas.microsoft.com/office/powerpoint/2010/main" val="377755215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10" name="Objekt 9" hidden="1">
                        <a:extLst>
                          <a:ext uri="{FF2B5EF4-FFF2-40B4-BE49-F238E27FC236}">
                            <a16:creationId xmlns:a16="http://schemas.microsoft.com/office/drawing/2014/main" id="{40493CDC-EB1D-4C30-9AC2-160C7D313AD5}"/>
                          </a:ext>
                        </a:extLst>
                      </p:cNvPr>
                      <p:cNvPicPr/>
                      <p:nvPr/>
                    </p:nvPicPr>
                    <p:blipFill>
                      <a:blip r:embed="rId5"/>
                      <a:stretch>
                        <a:fillRect/>
                      </a:stretch>
                    </p:blipFill>
                    <p:spPr>
                      <a:xfrm>
                        <a:off x="1524794"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2A1DC5F6-D1A1-43B4-8240-2F0E6363CF29}"/>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a:extLst>
              <a:ext uri="{FF2B5EF4-FFF2-40B4-BE49-F238E27FC236}">
                <a16:creationId xmlns:a16="http://schemas.microsoft.com/office/drawing/2014/main" id="{EEE716DF-DB39-4F1E-AA3D-9A7E5B8B81DE}"/>
              </a:ext>
            </a:extLst>
          </p:cNvPr>
          <p:cNvSpPr>
            <a:spLocks noGrp="1"/>
          </p:cNvSpPr>
          <p:nvPr>
            <p:ph type="title"/>
          </p:nvPr>
        </p:nvSpPr>
        <p:spPr>
          <a:solidFill>
            <a:srgbClr val="CCDBEA"/>
          </a:solidFill>
        </p:spPr>
        <p:txBody>
          <a:bodyPr vert="horz"/>
          <a:lstStyle/>
          <a:p>
            <a:r>
              <a:rPr lang="de-DE" dirty="0"/>
              <a:t>Wagniskapitalmarkt verbessern</a:t>
            </a:r>
          </a:p>
        </p:txBody>
      </p:sp>
      <p:sp>
        <p:nvSpPr>
          <p:cNvPr id="12" name="Inhaltsplatzhalter 11">
            <a:extLst>
              <a:ext uri="{FF2B5EF4-FFF2-40B4-BE49-F238E27FC236}">
                <a16:creationId xmlns:a16="http://schemas.microsoft.com/office/drawing/2014/main" id="{A0FE3711-4D46-4B49-A091-548BF1E03DB1}"/>
              </a:ext>
            </a:extLst>
          </p:cNvPr>
          <p:cNvSpPr>
            <a:spLocks noGrp="1"/>
          </p:cNvSpPr>
          <p:nvPr>
            <p:ph idx="18"/>
          </p:nvPr>
        </p:nvSpPr>
        <p:spPr/>
        <p:txBody>
          <a:bodyPr/>
          <a:lstStyle/>
          <a:p>
            <a:r>
              <a:rPr lang="de-DE" dirty="0"/>
              <a:t>Finanzierung von Start-ups in der Chemie bleibt schwierig</a:t>
            </a:r>
          </a:p>
          <a:p>
            <a:r>
              <a:rPr lang="de-DE" dirty="0"/>
              <a:t>Der Gesetzgeber sollte Anreize zur Mobilisierung privaten Wagniskapitals verbessern. </a:t>
            </a:r>
          </a:p>
        </p:txBody>
      </p:sp>
      <p:sp>
        <p:nvSpPr>
          <p:cNvPr id="5" name="Textplatzhalter 4">
            <a:extLst>
              <a:ext uri="{FF2B5EF4-FFF2-40B4-BE49-F238E27FC236}">
                <a16:creationId xmlns:a16="http://schemas.microsoft.com/office/drawing/2014/main" id="{DBBEF3A8-2A14-4465-9D45-B648556AF9AF}"/>
              </a:ext>
            </a:extLst>
          </p:cNvPr>
          <p:cNvSpPr>
            <a:spLocks noGrp="1"/>
          </p:cNvSpPr>
          <p:nvPr>
            <p:ph type="body" sz="quarter" idx="13"/>
          </p:nvPr>
        </p:nvSpPr>
        <p:spPr/>
        <p:txBody>
          <a:bodyPr/>
          <a:lstStyle/>
          <a:p>
            <a:r>
              <a:rPr lang="de-DE" dirty="0"/>
              <a:t>Wagniskapital-Investitionen nach Branchen</a:t>
            </a:r>
            <a:endParaRPr lang="de-DE" dirty="0">
              <a:highlight>
                <a:srgbClr val="FFFF00"/>
              </a:highlight>
            </a:endParaRPr>
          </a:p>
        </p:txBody>
      </p:sp>
      <p:sp>
        <p:nvSpPr>
          <p:cNvPr id="8" name="Textplatzhalter 7">
            <a:extLst>
              <a:ext uri="{FF2B5EF4-FFF2-40B4-BE49-F238E27FC236}">
                <a16:creationId xmlns:a16="http://schemas.microsoft.com/office/drawing/2014/main" id="{E3921680-590F-41E6-8025-479B057E87E8}"/>
              </a:ext>
            </a:extLst>
          </p:cNvPr>
          <p:cNvSpPr>
            <a:spLocks noGrp="1"/>
          </p:cNvSpPr>
          <p:nvPr>
            <p:ph type="body" sz="quarter" idx="20"/>
          </p:nvPr>
        </p:nvSpPr>
        <p:spPr/>
        <p:txBody>
          <a:bodyPr/>
          <a:lstStyle/>
          <a:p>
            <a:r>
              <a:rPr lang="de-DE" dirty="0"/>
              <a:t>Venture Capital Investitionen in Deutschland in Mio. Euro, 2019 bis 2021</a:t>
            </a:r>
          </a:p>
        </p:txBody>
      </p:sp>
      <p:sp>
        <p:nvSpPr>
          <p:cNvPr id="4" name="Foliennummernplatzhalter 3">
            <a:extLst>
              <a:ext uri="{FF2B5EF4-FFF2-40B4-BE49-F238E27FC236}">
                <a16:creationId xmlns:a16="http://schemas.microsoft.com/office/drawing/2014/main" id="{E7DA206D-6073-4DAB-AC95-BAD3022DF1D0}"/>
              </a:ext>
            </a:extLst>
          </p:cNvPr>
          <p:cNvSpPr>
            <a:spLocks noGrp="1"/>
          </p:cNvSpPr>
          <p:nvPr>
            <p:ph type="sldNum" sz="quarter" idx="43"/>
          </p:nvPr>
        </p:nvSpPr>
        <p:spPr/>
        <p:txBody>
          <a:bodyPr/>
          <a:lstStyle/>
          <a:p>
            <a:fld id="{02CEFE82-39F2-4F47-8A0C-D5AB3496FA5C}" type="slidenum">
              <a:rPr lang="de-DE" smtClean="0"/>
              <a:pPr/>
              <a:t>38</a:t>
            </a:fld>
            <a:endParaRPr lang="de-DE" dirty="0"/>
          </a:p>
        </p:txBody>
      </p:sp>
      <p:sp>
        <p:nvSpPr>
          <p:cNvPr id="2" name="Textplatzhalter 1">
            <a:extLst>
              <a:ext uri="{FF2B5EF4-FFF2-40B4-BE49-F238E27FC236}">
                <a16:creationId xmlns:a16="http://schemas.microsoft.com/office/drawing/2014/main" id="{AC76A14F-057F-4C0B-A672-86B60FDC587F}"/>
              </a:ext>
            </a:extLst>
          </p:cNvPr>
          <p:cNvSpPr>
            <a:spLocks noGrp="1"/>
          </p:cNvSpPr>
          <p:nvPr>
            <p:ph type="body" sz="quarter" idx="40"/>
          </p:nvPr>
        </p:nvSpPr>
        <p:spPr/>
        <p:txBody>
          <a:bodyPr/>
          <a:lstStyle/>
          <a:p>
            <a:r>
              <a:rPr lang="de-DE" dirty="0"/>
              <a:t>Quellen: ZEW, VCI</a:t>
            </a:r>
          </a:p>
          <a:p>
            <a:endParaRPr lang="de-DE" dirty="0"/>
          </a:p>
        </p:txBody>
      </p:sp>
      <p:sp>
        <p:nvSpPr>
          <p:cNvPr id="7" name="Textplatzhalter 6">
            <a:extLst>
              <a:ext uri="{FF2B5EF4-FFF2-40B4-BE49-F238E27FC236}">
                <a16:creationId xmlns:a16="http://schemas.microsoft.com/office/drawing/2014/main" id="{3F36A48F-A713-4E85-BE5C-165A578D14B9}"/>
              </a:ext>
            </a:extLst>
          </p:cNvPr>
          <p:cNvSpPr>
            <a:spLocks noGrp="1"/>
          </p:cNvSpPr>
          <p:nvPr>
            <p:ph type="body" sz="quarter" idx="41"/>
          </p:nvPr>
        </p:nvSpPr>
        <p:spPr>
          <a:xfrm>
            <a:off x="4913600" y="5945617"/>
            <a:ext cx="2808000" cy="125180"/>
          </a:xfrm>
        </p:spPr>
        <p:txBody>
          <a:bodyPr/>
          <a:lstStyle/>
          <a:p>
            <a:endParaRPr lang="de-DE" dirty="0"/>
          </a:p>
        </p:txBody>
      </p:sp>
      <p:graphicFrame>
        <p:nvGraphicFramePr>
          <p:cNvPr id="13" name="Diagrammplatzhalter 13">
            <a:extLst>
              <a:ext uri="{FF2B5EF4-FFF2-40B4-BE49-F238E27FC236}">
                <a16:creationId xmlns:a16="http://schemas.microsoft.com/office/drawing/2014/main" id="{0C90866E-0937-48DF-95D2-9D590E5169B6}"/>
              </a:ext>
            </a:extLst>
          </p:cNvPr>
          <p:cNvGraphicFramePr>
            <a:graphicFrameLocks noGrp="1"/>
          </p:cNvGraphicFramePr>
          <p:nvPr>
            <p:ph type="chart" sz="quarter" idx="19"/>
            <p:extLst>
              <p:ext uri="{D42A27DB-BD31-4B8C-83A1-F6EECF244321}">
                <p14:modId xmlns:p14="http://schemas.microsoft.com/office/powerpoint/2010/main" val="272794099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49241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41385440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6FEE157C-E905-4508-B330-E30C231E50C9}"/>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p:txBody>
          <a:bodyPr vert="horz"/>
          <a:lstStyle/>
          <a:p>
            <a:r>
              <a:rPr lang="de-DE" sz="4000" dirty="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dirty="0"/>
              <a:t>Daten und fakten – </a:t>
            </a:r>
            <a:r>
              <a:rPr lang="de-DE" sz="1600" dirty="0" err="1"/>
              <a:t>gesamtwirtschaft</a:t>
            </a:r>
            <a:r>
              <a:rPr lang="de-DE" sz="1600" dirty="0"/>
              <a:t> </a:t>
            </a:r>
            <a:endParaRPr lang="de-DE" dirty="0"/>
          </a:p>
        </p:txBody>
      </p:sp>
      <p:sp>
        <p:nvSpPr>
          <p:cNvPr id="8" name="Textplatzhalter 7">
            <a:extLst>
              <a:ext uri="{FF2B5EF4-FFF2-40B4-BE49-F238E27FC236}">
                <a16:creationId xmlns:a16="http://schemas.microsoft.com/office/drawing/2014/main" id="{C0703DF4-957A-428A-916C-6B97E0D19329}"/>
              </a:ext>
            </a:extLst>
          </p:cNvPr>
          <p:cNvSpPr>
            <a:spLocks noGrp="1"/>
          </p:cNvSpPr>
          <p:nvPr>
            <p:ph type="body" sz="quarter" idx="21"/>
          </p:nvPr>
        </p:nvSpPr>
        <p:spPr>
          <a:xfrm>
            <a:off x="1522592" y="2880949"/>
            <a:ext cx="324936" cy="1628171"/>
          </a:xfrm>
        </p:spPr>
        <p:txBody>
          <a:bodyPr/>
          <a:lstStyle/>
          <a:p>
            <a:endParaRPr lang="en-US" dirty="0"/>
          </a:p>
        </p:txBody>
      </p:sp>
    </p:spTree>
    <p:extLst>
      <p:ext uri="{BB962C8B-B14F-4D97-AF65-F5344CB8AC3E}">
        <p14:creationId xmlns:p14="http://schemas.microsoft.com/office/powerpoint/2010/main" val="148607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1003949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6445C04C-2CB9-4972-87ED-E665766BCE59}"/>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a:xfrm>
            <a:off x="1949344" y="2609385"/>
            <a:ext cx="4847364" cy="826167"/>
          </a:xfrm>
        </p:spPr>
        <p:txBody>
          <a:bodyPr vert="horz"/>
          <a:lstStyle/>
          <a:p>
            <a:r>
              <a:rPr lang="de-DE" sz="4000" dirty="0"/>
              <a:t>Innovationsstarke Chemie-  und Pharmaindustrie</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a:xfrm>
            <a:off x="1949344" y="2411036"/>
            <a:ext cx="4847364" cy="337210"/>
          </a:xfrm>
        </p:spPr>
        <p:txBody>
          <a:bodyPr/>
          <a:lstStyle/>
          <a:p>
            <a:r>
              <a:rPr lang="de-DE" sz="1800" dirty="0"/>
              <a:t>Daten und fakten</a:t>
            </a:r>
            <a:endParaRPr lang="de-DE" sz="1600" dirty="0"/>
          </a:p>
        </p:txBody>
      </p:sp>
      <p:sp>
        <p:nvSpPr>
          <p:cNvPr id="7" name="Textplatzhalter 6">
            <a:extLst>
              <a:ext uri="{FF2B5EF4-FFF2-40B4-BE49-F238E27FC236}">
                <a16:creationId xmlns:a16="http://schemas.microsoft.com/office/drawing/2014/main" id="{FDFD7E69-466F-40C9-A7DE-6DE3B69AB42F}"/>
              </a:ext>
            </a:extLst>
          </p:cNvPr>
          <p:cNvSpPr>
            <a:spLocks noGrp="1"/>
          </p:cNvSpPr>
          <p:nvPr>
            <p:ph type="body" sz="quarter" idx="21"/>
          </p:nvPr>
        </p:nvSpPr>
        <p:spPr>
          <a:xfrm>
            <a:off x="1522592" y="2411036"/>
            <a:ext cx="224367" cy="2607457"/>
          </a:xfrm>
        </p:spPr>
        <p:txBody>
          <a:bodyPr/>
          <a:lstStyle/>
          <a:p>
            <a:endParaRPr lang="en-US" dirty="0"/>
          </a:p>
        </p:txBody>
      </p:sp>
    </p:spTree>
    <p:extLst>
      <p:ext uri="{BB962C8B-B14F-4D97-AF65-F5344CB8AC3E}">
        <p14:creationId xmlns:p14="http://schemas.microsoft.com/office/powerpoint/2010/main" val="13450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641637674"/>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Innovationsstandort D: Andere Länder holen bei Innovationsfähigkeit auf</a:t>
            </a:r>
          </a:p>
        </p:txBody>
      </p:sp>
      <p:sp>
        <p:nvSpPr>
          <p:cNvPr id="2" name="Inhaltsplatzhalter 1">
            <a:extLst>
              <a:ext uri="{FF2B5EF4-FFF2-40B4-BE49-F238E27FC236}">
                <a16:creationId xmlns:a16="http://schemas.microsoft.com/office/drawing/2014/main" id="{FA66FA74-AC62-48B3-B756-07D243992059}"/>
              </a:ext>
            </a:extLst>
          </p:cNvPr>
          <p:cNvSpPr>
            <a:spLocks noGrp="1"/>
          </p:cNvSpPr>
          <p:nvPr>
            <p:ph idx="14"/>
          </p:nvPr>
        </p:nvSpPr>
        <p:spPr>
          <a:xfrm>
            <a:off x="6273736" y="1060079"/>
            <a:ext cx="5726920" cy="4853359"/>
          </a:xfrm>
        </p:spPr>
        <p:txBody>
          <a:bodyPr/>
          <a:lstStyle/>
          <a:p>
            <a:r>
              <a:rPr lang="de-DE" dirty="0"/>
              <a:t>Deutschland ist zwar immer noch ein guter Innovationsstandort. Das Innovationssystem ist stabil. Aber wenig dynamisch. Im Innovationswettbewerb verliert der Standort deshalb Rangplätze.  Beim BDI-Innovations-indikator 2024 büßt Deutschland gleich zwei Rangplätze ein und landet auf Platz 12. </a:t>
            </a:r>
          </a:p>
          <a:p>
            <a:r>
              <a:rPr lang="de-DE" dirty="0"/>
              <a:t>Der Abstand zur Spitzengruppe bleibt konstant hoch und Deutschland zeigte keine Dynamik zur Verbesserung.</a:t>
            </a:r>
          </a:p>
          <a:p>
            <a:r>
              <a:rPr lang="de-DE" dirty="0"/>
              <a:t>Stärken: </a:t>
            </a:r>
            <a:r>
              <a:rPr lang="de-DE" dirty="0" err="1"/>
              <a:t>FuE</a:t>
            </a:r>
            <a:r>
              <a:rPr lang="de-DE" dirty="0"/>
              <a:t>-Aktivitäten in Wirtschaft und Wissenschaft.</a:t>
            </a:r>
          </a:p>
          <a:p>
            <a:r>
              <a:rPr lang="de-DE" dirty="0"/>
              <a:t>Schwächen: Umsetzung von Wissen in Innovation durch ungünstige Fachkräftesituation, niedrige Wagniskapitalinvestitionen, geringe staatliche Unterstützung von FuE-Aktivitäten der UN</a:t>
            </a:r>
          </a:p>
          <a:p>
            <a:endParaRPr lang="de-DE" dirty="0"/>
          </a:p>
        </p:txBody>
      </p:sp>
      <p:sp>
        <p:nvSpPr>
          <p:cNvPr id="13" name="Textplatzhalter 12"/>
          <p:cNvSpPr>
            <a:spLocks noGrp="1"/>
          </p:cNvSpPr>
          <p:nvPr>
            <p:ph type="body" sz="quarter" idx="13"/>
          </p:nvPr>
        </p:nvSpPr>
        <p:spPr>
          <a:xfrm>
            <a:off x="521659" y="1060079"/>
            <a:ext cx="5394953" cy="288000"/>
          </a:xfrm>
        </p:spPr>
        <p:txBody>
          <a:bodyPr/>
          <a:lstStyle/>
          <a:p>
            <a:r>
              <a:rPr lang="de-DE" dirty="0"/>
              <a:t>Innovationsstandort Deutschland im Vergleich</a:t>
            </a:r>
          </a:p>
        </p:txBody>
      </p:sp>
      <p:sp>
        <p:nvSpPr>
          <p:cNvPr id="11" name="Textplatzhalter 11"/>
          <p:cNvSpPr>
            <a:spLocks noGrp="1"/>
          </p:cNvSpPr>
          <p:nvPr>
            <p:ph type="body" sz="quarter" idx="19"/>
          </p:nvPr>
        </p:nvSpPr>
        <p:spPr>
          <a:xfrm>
            <a:off x="521659" y="1348079"/>
            <a:ext cx="5394953" cy="252000"/>
          </a:xfrm>
        </p:spPr>
        <p:txBody>
          <a:bodyPr/>
          <a:lstStyle/>
          <a:p>
            <a:r>
              <a:rPr lang="de-DE" dirty="0"/>
              <a:t>Rangplätze Deutschlands unter 35 Volkswirtschaften </a:t>
            </a:r>
          </a:p>
        </p:txBody>
      </p:sp>
      <p:sp>
        <p:nvSpPr>
          <p:cNvPr id="5" name="Foliennummernplatzhalter 4"/>
          <p:cNvSpPr>
            <a:spLocks noGrp="1"/>
          </p:cNvSpPr>
          <p:nvPr>
            <p:ph type="sldNum" sz="quarter" idx="43"/>
          </p:nvPr>
        </p:nvSpPr>
        <p:spPr/>
        <p:txBody>
          <a:bodyPr/>
          <a:lstStyle/>
          <a:p>
            <a:fld id="{02CEFE82-39F2-4F47-8A0C-D5AB3496FA5C}" type="slidenum">
              <a:rPr lang="de-DE" smtClean="0"/>
              <a:pPr/>
              <a:t>40</a:t>
            </a:fld>
            <a:endParaRPr lang="de-DE" dirty="0"/>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dirty="0"/>
              <a:t>Quelle: BDI </a:t>
            </a:r>
            <a:r>
              <a:rPr lang="it-IT" dirty="0" err="1"/>
              <a:t>Innovationsindikator</a:t>
            </a:r>
            <a:r>
              <a:rPr lang="it-IT" dirty="0"/>
              <a:t>, VCI</a:t>
            </a:r>
          </a:p>
        </p:txBody>
      </p:sp>
      <p:graphicFrame>
        <p:nvGraphicFramePr>
          <p:cNvPr id="8"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02117698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solidFill>
            <a:srgbClr val="F0D2E0"/>
          </a:solidFill>
        </p:spPr>
        <p:txBody>
          <a:bodyPr vert="horz"/>
          <a:lstStyle/>
          <a:p>
            <a:r>
              <a:rPr lang="de-DE" dirty="0"/>
              <a:t>Innovationshemmnis Nr. 1: Unsicherheiten bezüglich der Regulierungen</a:t>
            </a:r>
          </a:p>
        </p:txBody>
      </p:sp>
      <p:sp>
        <p:nvSpPr>
          <p:cNvPr id="3" name="Inhaltsplatzhalter 2">
            <a:extLst>
              <a:ext uri="{FF2B5EF4-FFF2-40B4-BE49-F238E27FC236}">
                <a16:creationId xmlns:a16="http://schemas.microsoft.com/office/drawing/2014/main" id="{5CB8B377-2235-4360-AA35-772B4790D525}"/>
              </a:ext>
            </a:extLst>
          </p:cNvPr>
          <p:cNvSpPr>
            <a:spLocks noGrp="1"/>
          </p:cNvSpPr>
          <p:nvPr>
            <p:ph idx="18"/>
          </p:nvPr>
        </p:nvSpPr>
        <p:spPr>
          <a:xfrm>
            <a:off x="7968208" y="1743074"/>
            <a:ext cx="3816024" cy="3534807"/>
          </a:xfrm>
        </p:spPr>
        <p:txBody>
          <a:bodyPr/>
          <a:lstStyle/>
          <a:p>
            <a:pPr>
              <a:buClr>
                <a:srgbClr val="B22063"/>
              </a:buClr>
            </a:pPr>
            <a:r>
              <a:rPr lang="de-DE" dirty="0"/>
              <a:t>Die Politik ist unmittelbar gefragt, um Innovationshemmnisse abzubauen: Regulierungsvorhaben und politische Rahmenbedingungen sind die wichtigsten Bremsfaktoren für Innovationen. </a:t>
            </a:r>
            <a:endParaRPr lang="de-DE" sz="1800" dirty="0"/>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dirty="0"/>
              <a:t>Ranking der wichtigsten Innovationshemmnisse</a:t>
            </a:r>
          </a:p>
        </p:txBody>
      </p:sp>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20"/>
          </p:nvPr>
        </p:nvSpPr>
        <p:spPr/>
        <p:txBody>
          <a:bodyPr/>
          <a:lstStyle/>
          <a:p>
            <a:r>
              <a:rPr lang="de-DE" dirty="0"/>
              <a:t>Welches sind die drei wichtigsten Hemmnisse für Innovationen?  Anteile der Unternehmen in Prozent</a:t>
            </a:r>
          </a:p>
        </p:txBody>
      </p:sp>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43"/>
          </p:nvPr>
        </p:nvSpPr>
        <p:spPr/>
        <p:txBody>
          <a:bodyPr/>
          <a:lstStyle/>
          <a:p>
            <a:fld id="{B42D4303-B7FF-7540-9F33-74BBD7018147}" type="slidenum">
              <a:rPr lang="de-DE" smtClean="0"/>
              <a:pPr/>
              <a:t>41</a:t>
            </a:fld>
            <a:endParaRPr lang="de-DE"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dirty="0"/>
              <a:t>Quelle: VCI-Mitgliederumfrage, Juni 2023</a:t>
            </a:r>
          </a:p>
        </p:txBody>
      </p:sp>
      <p:sp>
        <p:nvSpPr>
          <p:cNvPr id="10" name="Textplatzhalter 9">
            <a:extLst>
              <a:ext uri="{FF2B5EF4-FFF2-40B4-BE49-F238E27FC236}">
                <a16:creationId xmlns:a16="http://schemas.microsoft.com/office/drawing/2014/main" id="{F7FCCBDD-262A-4E14-B5D4-3D8B47663CD7}"/>
              </a:ext>
            </a:extLst>
          </p:cNvPr>
          <p:cNvSpPr>
            <a:spLocks noGrp="1"/>
          </p:cNvSpPr>
          <p:nvPr>
            <p:ph type="body" sz="quarter" idx="41"/>
          </p:nvPr>
        </p:nvSpPr>
        <p:spPr>
          <a:xfrm>
            <a:off x="4913656" y="5976116"/>
            <a:ext cx="2808000" cy="125180"/>
          </a:xfrm>
        </p:spPr>
        <p:txBody>
          <a:bodyPr/>
          <a:lstStyle/>
          <a:p>
            <a:endParaRPr lang="de-DE"/>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06215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err="1"/>
              <a:t>FuE</a:t>
            </a:r>
            <a:r>
              <a:rPr lang="de-DE" dirty="0"/>
              <a:t>-Ausgaben erhöhen – neues Ziel in den Blick nehmen</a:t>
            </a:r>
          </a:p>
        </p:txBody>
      </p:sp>
      <p:sp>
        <p:nvSpPr>
          <p:cNvPr id="9" name="Inhaltsplatzhalter 8">
            <a:extLst>
              <a:ext uri="{FF2B5EF4-FFF2-40B4-BE49-F238E27FC236}">
                <a16:creationId xmlns:a16="http://schemas.microsoft.com/office/drawing/2014/main" id="{64AB70BA-159F-4A25-944A-DDC1ED88152E}"/>
              </a:ext>
            </a:extLst>
          </p:cNvPr>
          <p:cNvSpPr>
            <a:spLocks noGrp="1"/>
          </p:cNvSpPr>
          <p:nvPr>
            <p:ph idx="18"/>
          </p:nvPr>
        </p:nvSpPr>
        <p:spPr>
          <a:xfrm>
            <a:off x="8079734" y="1742882"/>
            <a:ext cx="3600000" cy="4170556"/>
          </a:xfrm>
        </p:spPr>
        <p:txBody>
          <a:bodyPr/>
          <a:lstStyle/>
          <a:p>
            <a:r>
              <a:rPr lang="de-DE" sz="1800" dirty="0"/>
              <a:t>Das </a:t>
            </a:r>
            <a:r>
              <a:rPr lang="de-DE" sz="1800" dirty="0" err="1"/>
              <a:t>Lissabonziel</a:t>
            </a:r>
            <a:r>
              <a:rPr lang="de-DE" sz="1800" dirty="0"/>
              <a:t> – 3 Prozent des Bruttoinlandsproduktes für Forschung und Entwicklung zur Verfügung zu stellen – ist in Deutschland 2017 erstmals erreicht worden. </a:t>
            </a:r>
          </a:p>
          <a:p>
            <a:r>
              <a:rPr lang="de-DE" sz="1800" dirty="0"/>
              <a:t>Die Wirtschaft trägt einen Großteil der </a:t>
            </a:r>
            <a:r>
              <a:rPr lang="de-DE" sz="1800" dirty="0" err="1"/>
              <a:t>FuE</a:t>
            </a:r>
            <a:r>
              <a:rPr lang="de-DE" sz="1800" dirty="0"/>
              <a:t>-Aufwendungen in Deutschland.</a:t>
            </a:r>
          </a:p>
          <a:p>
            <a:r>
              <a:rPr lang="de-DE" sz="1800" dirty="0"/>
              <a:t>Nun gilt es das neue Ziel, </a:t>
            </a:r>
            <a:br>
              <a:rPr lang="de-DE" sz="1800" dirty="0"/>
            </a:br>
            <a:r>
              <a:rPr lang="de-DE" sz="1800" dirty="0"/>
              <a:t>3,5 Prozent Anteil am BIP, zu verfolgen und dauerhaft zu halten.</a:t>
            </a:r>
          </a:p>
          <a:p>
            <a:endParaRPr lang="de-DE" sz="1800" dirty="0"/>
          </a:p>
        </p:txBody>
      </p:sp>
      <p:sp>
        <p:nvSpPr>
          <p:cNvPr id="13" name="Textplatzhalter 12"/>
          <p:cNvSpPr>
            <a:spLocks noGrp="1"/>
          </p:cNvSpPr>
          <p:nvPr>
            <p:ph type="body" sz="quarter" idx="13"/>
          </p:nvPr>
        </p:nvSpPr>
        <p:spPr>
          <a:xfrm>
            <a:off x="521659" y="1060079"/>
            <a:ext cx="7199941" cy="288000"/>
          </a:xfrm>
        </p:spPr>
        <p:txBody>
          <a:bodyPr/>
          <a:lstStyle/>
          <a:p>
            <a:r>
              <a:rPr lang="de-DE" dirty="0"/>
              <a:t>Wirtschaft trägt Großteil der </a:t>
            </a:r>
            <a:r>
              <a:rPr lang="de-DE" dirty="0" err="1"/>
              <a:t>FuE</a:t>
            </a:r>
            <a:r>
              <a:rPr lang="de-DE" dirty="0"/>
              <a:t>-Aufwendungen</a:t>
            </a:r>
          </a:p>
        </p:txBody>
      </p:sp>
      <p:sp>
        <p:nvSpPr>
          <p:cNvPr id="11" name="Textplatzhalter 11"/>
          <p:cNvSpPr>
            <a:spLocks noGrp="1"/>
          </p:cNvSpPr>
          <p:nvPr>
            <p:ph type="body" sz="quarter" idx="20"/>
          </p:nvPr>
        </p:nvSpPr>
        <p:spPr>
          <a:xfrm>
            <a:off x="521659" y="1348079"/>
            <a:ext cx="7199997" cy="252000"/>
          </a:xfrm>
        </p:spPr>
        <p:txBody>
          <a:bodyPr/>
          <a:lstStyle/>
          <a:p>
            <a:r>
              <a:rPr lang="de-DE" dirty="0"/>
              <a:t>Anteil der internen FuE-Aufwendungen am BIP in Deutschland in Prozent</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42</a:t>
            </a:fld>
            <a:endParaRPr lang="de-DE" dirty="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a:xfrm>
            <a:off x="540069" y="5977438"/>
            <a:ext cx="7181587" cy="140686"/>
          </a:xfrm>
        </p:spPr>
        <p:txBody>
          <a:bodyPr/>
          <a:lstStyle/>
          <a:p>
            <a:r>
              <a:rPr lang="de-DE" dirty="0"/>
              <a:t>Quellen: Stifterverband, Destatis, VCI</a:t>
            </a:r>
          </a:p>
          <a:p>
            <a:endParaRPr lang="de-DE" dirty="0"/>
          </a:p>
        </p:txBody>
      </p:sp>
      <p:sp>
        <p:nvSpPr>
          <p:cNvPr id="17" name="Textplatzhalter 16">
            <a:extLst>
              <a:ext uri="{FF2B5EF4-FFF2-40B4-BE49-F238E27FC236}">
                <a16:creationId xmlns:a16="http://schemas.microsoft.com/office/drawing/2014/main" id="{23FBA2D2-FCC7-4D8C-BC37-43EA1FE880B9}"/>
              </a:ext>
            </a:extLst>
          </p:cNvPr>
          <p:cNvSpPr>
            <a:spLocks noGrp="1"/>
          </p:cNvSpPr>
          <p:nvPr>
            <p:ph type="body" sz="quarter" idx="41"/>
          </p:nvPr>
        </p:nvSpPr>
        <p:spPr>
          <a:xfrm>
            <a:off x="4913656" y="5977438"/>
            <a:ext cx="2808000" cy="125180"/>
          </a:xfrm>
        </p:spPr>
        <p:txBody>
          <a:bodyPr/>
          <a:lstStyle/>
          <a:p>
            <a:endParaRPr lang="de-DE"/>
          </a:p>
        </p:txBody>
      </p:sp>
      <p:graphicFrame>
        <p:nvGraphicFramePr>
          <p:cNvPr id="8" name="Diagrammplatzhalter 7">
            <a:extLst>
              <a:ext uri="{FF2B5EF4-FFF2-40B4-BE49-F238E27FC236}">
                <a16:creationId xmlns:a16="http://schemas.microsoft.com/office/drawing/2014/main" id="{00000000-0008-0000-0D00-000002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Innovationsstrategie etablieren, um Innovationswettbewerb zu bestehen</a:t>
            </a:r>
          </a:p>
        </p:txBody>
      </p:sp>
      <p:sp>
        <p:nvSpPr>
          <p:cNvPr id="8" name="Inhaltsplatzhalter 7">
            <a:extLst>
              <a:ext uri="{FF2B5EF4-FFF2-40B4-BE49-F238E27FC236}">
                <a16:creationId xmlns:a16="http://schemas.microsoft.com/office/drawing/2014/main" id="{24FC2D5F-3B99-4D9E-BBD1-42F6A7FB0CD6}"/>
              </a:ext>
            </a:extLst>
          </p:cNvPr>
          <p:cNvSpPr>
            <a:spLocks noGrp="1"/>
          </p:cNvSpPr>
          <p:nvPr>
            <p:ph idx="14"/>
          </p:nvPr>
        </p:nvSpPr>
        <p:spPr>
          <a:xfrm>
            <a:off x="6384032" y="1060079"/>
            <a:ext cx="5544616" cy="4853359"/>
          </a:xfrm>
        </p:spPr>
        <p:txBody>
          <a:bodyPr/>
          <a:lstStyle/>
          <a:p>
            <a:r>
              <a:rPr lang="de-DE" dirty="0"/>
              <a:t>Deutschland landet im internationalen Vergleich auf Platz 10.</a:t>
            </a:r>
          </a:p>
          <a:p>
            <a:r>
              <a:rPr lang="de-DE" dirty="0"/>
              <a:t>Der Innovationswettbewerb ist hoch. In den dynamisch wachsenden Ländern Asiens nimmt der Anteil der </a:t>
            </a:r>
            <a:r>
              <a:rPr lang="de-DE" dirty="0" err="1"/>
              <a:t>FuE</a:t>
            </a:r>
            <a:r>
              <a:rPr lang="de-DE" dirty="0"/>
              <a:t>-Aufwendungen am BIP besonders stark zu. Auch in den USA stieg der Anteil massiv.</a:t>
            </a:r>
          </a:p>
          <a:p>
            <a:r>
              <a:rPr lang="de-DE" dirty="0"/>
              <a:t>Viele Länder investieren verstärkt sowohl in Grundlagenforschung als auch in angewandte Forschung.</a:t>
            </a:r>
          </a:p>
          <a:p>
            <a:r>
              <a:rPr lang="de-DE" dirty="0"/>
              <a:t>Deutschlands Innovationspolitik sollte technologieoffen und effektiv sein. Eine ausreichende und verlässliche Finanzierung von Förderprogrammen, mehr Wagniskapital und der Ausbau der steuerlichen Forschungsförderung</a:t>
            </a:r>
            <a:br>
              <a:rPr lang="de-DE" dirty="0"/>
            </a:br>
            <a:r>
              <a:rPr lang="de-DE" dirty="0"/>
              <a:t>sind notwendig.</a:t>
            </a:r>
          </a:p>
          <a:p>
            <a:endParaRPr lang="de-DE" dirty="0"/>
          </a:p>
        </p:txBody>
      </p:sp>
      <p:sp>
        <p:nvSpPr>
          <p:cNvPr id="13" name="Textplatzhalter 12"/>
          <p:cNvSpPr>
            <a:spLocks noGrp="1"/>
          </p:cNvSpPr>
          <p:nvPr>
            <p:ph type="body" sz="quarter" idx="13"/>
          </p:nvPr>
        </p:nvSpPr>
        <p:spPr>
          <a:xfrm>
            <a:off x="521659" y="1060079"/>
            <a:ext cx="6294421" cy="302008"/>
          </a:xfrm>
        </p:spPr>
        <p:txBody>
          <a:bodyPr/>
          <a:lstStyle/>
          <a:p>
            <a:r>
              <a:rPr lang="de-DE" dirty="0"/>
              <a:t>Ranking </a:t>
            </a:r>
            <a:r>
              <a:rPr lang="de-DE" dirty="0" err="1"/>
              <a:t>FuE</a:t>
            </a:r>
            <a:r>
              <a:rPr lang="de-DE" dirty="0"/>
              <a:t>-Intensität (Top 20 + EU)</a:t>
            </a:r>
          </a:p>
        </p:txBody>
      </p:sp>
      <p:sp>
        <p:nvSpPr>
          <p:cNvPr id="11" name="Textplatzhalter 11"/>
          <p:cNvSpPr>
            <a:spLocks noGrp="1"/>
          </p:cNvSpPr>
          <p:nvPr>
            <p:ph type="body" sz="quarter" idx="19"/>
          </p:nvPr>
        </p:nvSpPr>
        <p:spPr>
          <a:xfrm>
            <a:off x="521660" y="1348079"/>
            <a:ext cx="6293792" cy="252000"/>
          </a:xfrm>
        </p:spPr>
        <p:txBody>
          <a:bodyPr/>
          <a:lstStyle/>
          <a:p>
            <a:r>
              <a:rPr lang="de-DE" dirty="0"/>
              <a:t>Anteile der gesamten FuE-Aufwendungen am BIP in Prozent, 2022</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43</a:t>
            </a:fld>
            <a:endParaRPr lang="de-DE" dirty="0"/>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a:xfrm>
            <a:off x="540069" y="5977438"/>
            <a:ext cx="5376543" cy="125180"/>
          </a:xfrm>
        </p:spPr>
        <p:txBody>
          <a:bodyPr/>
          <a:lstStyle/>
          <a:p>
            <a:r>
              <a:rPr lang="de-DE" dirty="0"/>
              <a:t>Quellen: OECD, VCI</a:t>
            </a:r>
          </a:p>
          <a:p>
            <a:endParaRPr lang="de-DE" dirty="0"/>
          </a:p>
        </p:txBody>
      </p:sp>
      <p:sp>
        <p:nvSpPr>
          <p:cNvPr id="17" name="Textplatzhalter 16">
            <a:extLst>
              <a:ext uri="{FF2B5EF4-FFF2-40B4-BE49-F238E27FC236}">
                <a16:creationId xmlns:a16="http://schemas.microsoft.com/office/drawing/2014/main" id="{BD7E8115-DA8F-4969-B33F-1434B10D8D99}"/>
              </a:ext>
            </a:extLst>
          </p:cNvPr>
          <p:cNvSpPr>
            <a:spLocks noGrp="1"/>
          </p:cNvSpPr>
          <p:nvPr>
            <p:ph type="body" sz="quarter" idx="41"/>
          </p:nvPr>
        </p:nvSpPr>
        <p:spPr>
          <a:xfrm>
            <a:off x="1523206" y="5987264"/>
            <a:ext cx="4500000" cy="125180"/>
          </a:xfrm>
        </p:spPr>
        <p:txBody>
          <a:bodyPr/>
          <a:lstStyle/>
          <a:p>
            <a:r>
              <a:rPr lang="de-DE" dirty="0"/>
              <a:t>Schweiz, UK: Wert für 2021</a:t>
            </a:r>
          </a:p>
        </p:txBody>
      </p:sp>
      <p:graphicFrame>
        <p:nvGraphicFramePr>
          <p:cNvPr id="15"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D673F269-2647-4F5A-BD42-9AEFCE14D9C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2" name="Objekt 11" hidden="1">
                        <a:extLst>
                          <a:ext uri="{FF2B5EF4-FFF2-40B4-BE49-F238E27FC236}">
                            <a16:creationId xmlns:a16="http://schemas.microsoft.com/office/drawing/2014/main" id="{D673F269-2647-4F5A-BD42-9AEFCE14D9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67" name="Gerader Verbinder 66">
            <a:extLst>
              <a:ext uri="{FF2B5EF4-FFF2-40B4-BE49-F238E27FC236}">
                <a16:creationId xmlns:a16="http://schemas.microsoft.com/office/drawing/2014/main" id="{C0693D5F-6DAF-4BF9-8478-CAD5CF57E4B2}"/>
              </a:ext>
            </a:extLst>
          </p:cNvPr>
          <p:cNvCxnSpPr/>
          <p:nvPr/>
        </p:nvCxnSpPr>
        <p:spPr>
          <a:xfrm flipV="1">
            <a:off x="9984432" y="1499679"/>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23062A48-CF70-431C-AAF8-2D56D1D99CD7}"/>
              </a:ext>
            </a:extLst>
          </p:cNvPr>
          <p:cNvCxnSpPr/>
          <p:nvPr/>
        </p:nvCxnSpPr>
        <p:spPr>
          <a:xfrm flipV="1">
            <a:off x="7104112" y="1717155"/>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r Verbinder 64">
            <a:extLst>
              <a:ext uri="{FF2B5EF4-FFF2-40B4-BE49-F238E27FC236}">
                <a16:creationId xmlns:a16="http://schemas.microsoft.com/office/drawing/2014/main" id="{00B79033-73A6-442B-82F2-625E747A4D1B}"/>
              </a:ext>
            </a:extLst>
          </p:cNvPr>
          <p:cNvCxnSpPr/>
          <p:nvPr/>
        </p:nvCxnSpPr>
        <p:spPr>
          <a:xfrm flipV="1">
            <a:off x="4223792" y="1844824"/>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B095F3DC-ABDD-482A-964D-4F6F7FC86587}"/>
              </a:ext>
            </a:extLst>
          </p:cNvPr>
          <p:cNvCxnSpPr/>
          <p:nvPr/>
        </p:nvCxnSpPr>
        <p:spPr>
          <a:xfrm>
            <a:off x="3071664" y="4005576"/>
            <a:ext cx="8136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5D3DCCE4-5047-4761-B221-5ACE840671F3}"/>
              </a:ext>
            </a:extLst>
          </p:cNvPr>
          <p:cNvCxnSpPr/>
          <p:nvPr/>
        </p:nvCxnSpPr>
        <p:spPr>
          <a:xfrm>
            <a:off x="3071664" y="2704103"/>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712A2A1-54A0-4614-8A98-F382568E99C1}"/>
              </a:ext>
            </a:extLst>
          </p:cNvPr>
          <p:cNvSpPr>
            <a:spLocks noGrp="1"/>
          </p:cNvSpPr>
          <p:nvPr>
            <p:ph type="title"/>
          </p:nvPr>
        </p:nvSpPr>
        <p:spPr/>
        <p:txBody>
          <a:bodyPr vert="horz"/>
          <a:lstStyle/>
          <a:p>
            <a:r>
              <a:rPr lang="de-DE" dirty="0"/>
              <a:t>Die Wirtschaft führt nicht nur den Großteil der Forschung und Entwicklung in Deutschland durch, sie finanziert auch den größten Teil</a:t>
            </a:r>
          </a:p>
        </p:txBody>
      </p:sp>
      <p:sp>
        <p:nvSpPr>
          <p:cNvPr id="3" name="Foliennummernplatzhalter 2">
            <a:extLst>
              <a:ext uri="{FF2B5EF4-FFF2-40B4-BE49-F238E27FC236}">
                <a16:creationId xmlns:a16="http://schemas.microsoft.com/office/drawing/2014/main" id="{D2D3AFD0-FCF0-42D8-817F-74D1A6629A8A}"/>
              </a:ext>
            </a:extLst>
          </p:cNvPr>
          <p:cNvSpPr>
            <a:spLocks noGrp="1"/>
          </p:cNvSpPr>
          <p:nvPr>
            <p:ph type="sldNum" sz="quarter" idx="11"/>
          </p:nvPr>
        </p:nvSpPr>
        <p:spPr/>
        <p:txBody>
          <a:bodyPr/>
          <a:lstStyle/>
          <a:p>
            <a:fld id="{B42D4303-B7FF-7540-9F33-74BBD7018147}" type="slidenum">
              <a:rPr lang="de-DE" smtClean="0"/>
              <a:pPr/>
              <a:t>44</a:t>
            </a:fld>
            <a:endParaRPr lang="de-DE" dirty="0"/>
          </a:p>
        </p:txBody>
      </p:sp>
      <p:graphicFrame>
        <p:nvGraphicFramePr>
          <p:cNvPr id="47" name="Inhaltsplatzhalter 46">
            <a:extLst>
              <a:ext uri="{FF2B5EF4-FFF2-40B4-BE49-F238E27FC236}">
                <a16:creationId xmlns:a16="http://schemas.microsoft.com/office/drawing/2014/main" id="{96D83E2C-13F3-4DBE-AF80-715C905596BE}"/>
              </a:ext>
            </a:extLst>
          </p:cNvPr>
          <p:cNvGraphicFramePr>
            <a:graphicFrameLocks noGrp="1"/>
          </p:cNvGraphicFramePr>
          <p:nvPr>
            <p:ph sz="half" idx="1"/>
            <p:extLst>
              <p:ext uri="{D42A27DB-BD31-4B8C-83A1-F6EECF244321}">
                <p14:modId xmlns:p14="http://schemas.microsoft.com/office/powerpoint/2010/main" val="2705855131"/>
              </p:ext>
            </p:extLst>
          </p:nvPr>
        </p:nvGraphicFramePr>
        <p:xfrm>
          <a:off x="335360" y="1988840"/>
          <a:ext cx="2632198" cy="41392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9" name="Ellipse 48">
            <a:extLst>
              <a:ext uri="{FF2B5EF4-FFF2-40B4-BE49-F238E27FC236}">
                <a16:creationId xmlns:a16="http://schemas.microsoft.com/office/drawing/2014/main" id="{5C9BB15E-FC0F-4F52-878C-27E38667362D}"/>
              </a:ext>
            </a:extLst>
          </p:cNvPr>
          <p:cNvSpPr/>
          <p:nvPr/>
        </p:nvSpPr>
        <p:spPr>
          <a:xfrm>
            <a:off x="3533988" y="2014084"/>
            <a:ext cx="1480598" cy="1380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67 Mrd. </a:t>
            </a:r>
            <a:br>
              <a:rPr lang="de-DE" dirty="0">
                <a:solidFill>
                  <a:schemeClr val="bg1"/>
                </a:solidFill>
              </a:rPr>
            </a:br>
            <a:r>
              <a:rPr lang="de-DE" dirty="0">
                <a:solidFill>
                  <a:schemeClr val="bg1"/>
                </a:solidFill>
              </a:rPr>
              <a:t>(88,5 %)</a:t>
            </a:r>
          </a:p>
        </p:txBody>
      </p:sp>
      <p:sp>
        <p:nvSpPr>
          <p:cNvPr id="50" name="Ellipse 49">
            <a:extLst>
              <a:ext uri="{FF2B5EF4-FFF2-40B4-BE49-F238E27FC236}">
                <a16:creationId xmlns:a16="http://schemas.microsoft.com/office/drawing/2014/main" id="{2D3843BF-A329-48E7-8365-0EB7ABDD7B3E}"/>
              </a:ext>
            </a:extLst>
          </p:cNvPr>
          <p:cNvSpPr/>
          <p:nvPr/>
        </p:nvSpPr>
        <p:spPr>
          <a:xfrm>
            <a:off x="6579148" y="3529585"/>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14,1 Mrd. (84%)</a:t>
            </a:r>
          </a:p>
        </p:txBody>
      </p:sp>
      <p:sp>
        <p:nvSpPr>
          <p:cNvPr id="51" name="Ellipse 50">
            <a:extLst>
              <a:ext uri="{FF2B5EF4-FFF2-40B4-BE49-F238E27FC236}">
                <a16:creationId xmlns:a16="http://schemas.microsoft.com/office/drawing/2014/main" id="{C5020845-17B8-4E2A-A0E8-DFDDE31587DF}"/>
              </a:ext>
            </a:extLst>
          </p:cNvPr>
          <p:cNvSpPr/>
          <p:nvPr/>
        </p:nvSpPr>
        <p:spPr>
          <a:xfrm>
            <a:off x="6682172" y="2339342"/>
            <a:ext cx="900100" cy="86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2,7 Mrd. (3,5%)</a:t>
            </a:r>
          </a:p>
        </p:txBody>
      </p:sp>
      <p:sp>
        <p:nvSpPr>
          <p:cNvPr id="52" name="Ellipse 51">
            <a:extLst>
              <a:ext uri="{FF2B5EF4-FFF2-40B4-BE49-F238E27FC236}">
                <a16:creationId xmlns:a16="http://schemas.microsoft.com/office/drawing/2014/main" id="{D8117A4F-13CB-491F-B948-BE553DF00F38}"/>
              </a:ext>
            </a:extLst>
          </p:cNvPr>
          <p:cNvSpPr/>
          <p:nvPr/>
        </p:nvSpPr>
        <p:spPr>
          <a:xfrm>
            <a:off x="3776269" y="3572443"/>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1,3 Mrd. (8%)</a:t>
            </a:r>
          </a:p>
        </p:txBody>
      </p:sp>
      <p:sp>
        <p:nvSpPr>
          <p:cNvPr id="53" name="Ellipse 52">
            <a:extLst>
              <a:ext uri="{FF2B5EF4-FFF2-40B4-BE49-F238E27FC236}">
                <a16:creationId xmlns:a16="http://schemas.microsoft.com/office/drawing/2014/main" id="{FD6E2249-625C-40CB-B48B-E7E73E29F2DC}"/>
              </a:ext>
            </a:extLst>
          </p:cNvPr>
          <p:cNvSpPr/>
          <p:nvPr/>
        </p:nvSpPr>
        <p:spPr>
          <a:xfrm>
            <a:off x="9506680" y="2204864"/>
            <a:ext cx="958489" cy="998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6 Mrd. (7,9%)</a:t>
            </a:r>
          </a:p>
        </p:txBody>
      </p:sp>
      <p:sp>
        <p:nvSpPr>
          <p:cNvPr id="54" name="Rechteck 53">
            <a:extLst>
              <a:ext uri="{FF2B5EF4-FFF2-40B4-BE49-F238E27FC236}">
                <a16:creationId xmlns:a16="http://schemas.microsoft.com/office/drawing/2014/main" id="{31314E68-4CBC-4DD3-9B40-D3573688E18A}"/>
              </a:ext>
            </a:extLst>
          </p:cNvPr>
          <p:cNvSpPr/>
          <p:nvPr/>
        </p:nvSpPr>
        <p:spPr>
          <a:xfrm>
            <a:off x="3071664" y="908719"/>
            <a:ext cx="8208912" cy="99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de-DE" b="1" dirty="0"/>
              <a:t>Finanzierende Sektoren</a:t>
            </a:r>
          </a:p>
          <a:p>
            <a:r>
              <a:rPr lang="de-DE" dirty="0"/>
              <a:t>           Wirtschaft (71 Mrd.)		Staat (34 Mrd.)	            Ausland (8 Mrd.)</a:t>
            </a:r>
          </a:p>
        </p:txBody>
      </p:sp>
      <p:sp>
        <p:nvSpPr>
          <p:cNvPr id="55" name="Rechteck 54">
            <a:extLst>
              <a:ext uri="{FF2B5EF4-FFF2-40B4-BE49-F238E27FC236}">
                <a16:creationId xmlns:a16="http://schemas.microsoft.com/office/drawing/2014/main" id="{710D5DFA-90CC-4CA3-A6D8-12EF9059C677}"/>
              </a:ext>
            </a:extLst>
          </p:cNvPr>
          <p:cNvSpPr/>
          <p:nvPr/>
        </p:nvSpPr>
        <p:spPr>
          <a:xfrm>
            <a:off x="335360" y="908720"/>
            <a:ext cx="2632198" cy="99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Summe (113 Mrd.) nach</a:t>
            </a:r>
            <a:r>
              <a:rPr lang="de-DE" dirty="0"/>
              <a:t> </a:t>
            </a:r>
            <a:r>
              <a:rPr lang="de-DE" b="1" dirty="0"/>
              <a:t>durchführenden Sektoren 2021</a:t>
            </a:r>
          </a:p>
        </p:txBody>
      </p:sp>
      <p:sp>
        <p:nvSpPr>
          <p:cNvPr id="58" name="Ellipse 57">
            <a:extLst>
              <a:ext uri="{FF2B5EF4-FFF2-40B4-BE49-F238E27FC236}">
                <a16:creationId xmlns:a16="http://schemas.microsoft.com/office/drawing/2014/main" id="{587D02C8-BAFB-4D8D-A246-3D87A7D765DD}"/>
              </a:ext>
            </a:extLst>
          </p:cNvPr>
          <p:cNvSpPr/>
          <p:nvPr/>
        </p:nvSpPr>
        <p:spPr>
          <a:xfrm>
            <a:off x="9568418" y="3631433"/>
            <a:ext cx="832028" cy="832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rPr>
              <a:t>1 Mrd. (6%)</a:t>
            </a:r>
          </a:p>
        </p:txBody>
      </p:sp>
      <p:cxnSp>
        <p:nvCxnSpPr>
          <p:cNvPr id="60" name="Gerader Verbinder 59">
            <a:extLst>
              <a:ext uri="{FF2B5EF4-FFF2-40B4-BE49-F238E27FC236}">
                <a16:creationId xmlns:a16="http://schemas.microsoft.com/office/drawing/2014/main" id="{E2D21747-21DF-4E25-9B12-34DFB57E5C78}"/>
              </a:ext>
            </a:extLst>
          </p:cNvPr>
          <p:cNvCxnSpPr/>
          <p:nvPr/>
        </p:nvCxnSpPr>
        <p:spPr>
          <a:xfrm>
            <a:off x="3071664" y="5399481"/>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Ellipse 60">
            <a:extLst>
              <a:ext uri="{FF2B5EF4-FFF2-40B4-BE49-F238E27FC236}">
                <a16:creationId xmlns:a16="http://schemas.microsoft.com/office/drawing/2014/main" id="{2A479CDD-8F40-42FD-ACBC-197E5DBC58FB}"/>
              </a:ext>
            </a:extLst>
          </p:cNvPr>
          <p:cNvSpPr/>
          <p:nvPr/>
        </p:nvSpPr>
        <p:spPr>
          <a:xfrm>
            <a:off x="6575229" y="4891516"/>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17,1 Mrd. (83%)</a:t>
            </a:r>
          </a:p>
        </p:txBody>
      </p:sp>
      <p:sp>
        <p:nvSpPr>
          <p:cNvPr id="62" name="Ellipse 61">
            <a:extLst>
              <a:ext uri="{FF2B5EF4-FFF2-40B4-BE49-F238E27FC236}">
                <a16:creationId xmlns:a16="http://schemas.microsoft.com/office/drawing/2014/main" id="{6AFCE21A-E8A0-4EC7-87CE-D7368BB8CC94}"/>
              </a:ext>
            </a:extLst>
          </p:cNvPr>
          <p:cNvSpPr/>
          <p:nvPr/>
        </p:nvSpPr>
        <p:spPr>
          <a:xfrm>
            <a:off x="3749965" y="4966348"/>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2,7 Mrd. (13%)</a:t>
            </a:r>
          </a:p>
        </p:txBody>
      </p:sp>
      <p:sp>
        <p:nvSpPr>
          <p:cNvPr id="63" name="Ellipse 62">
            <a:extLst>
              <a:ext uri="{FF2B5EF4-FFF2-40B4-BE49-F238E27FC236}">
                <a16:creationId xmlns:a16="http://schemas.microsoft.com/office/drawing/2014/main" id="{889F51D6-C2A0-45EB-96B2-122F3C6018CA}"/>
              </a:ext>
            </a:extLst>
          </p:cNvPr>
          <p:cNvSpPr/>
          <p:nvPr/>
        </p:nvSpPr>
        <p:spPr>
          <a:xfrm>
            <a:off x="9552384" y="4973241"/>
            <a:ext cx="832024" cy="832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rPr>
              <a:t>0,9 Mrd. (4%)</a:t>
            </a:r>
          </a:p>
        </p:txBody>
      </p:sp>
      <p:sp>
        <p:nvSpPr>
          <p:cNvPr id="4" name="Textplatzhalter 24">
            <a:extLst>
              <a:ext uri="{FF2B5EF4-FFF2-40B4-BE49-F238E27FC236}">
                <a16:creationId xmlns:a16="http://schemas.microsoft.com/office/drawing/2014/main" id="{924B6F74-7719-4D21-E5B3-7A26DD6A9BBC}"/>
              </a:ext>
            </a:extLst>
          </p:cNvPr>
          <p:cNvSpPr txBox="1">
            <a:spLocks/>
          </p:cNvSpPr>
          <p:nvPr/>
        </p:nvSpPr>
        <p:spPr>
          <a:xfrm>
            <a:off x="801616" y="6198323"/>
            <a:ext cx="5376543" cy="125180"/>
          </a:xfrm>
          <a:prstGeom prst="rect">
            <a:avLst/>
          </a:prstGeom>
        </p:spPr>
        <p:txBody>
          <a:bodyPr/>
          <a:lstStyle>
            <a:lvl1pPr marL="324000" indent="-324000" algn="l" defTabSz="914400" rtl="0" eaLnBrk="1" latinLnBrk="0" hangingPunct="1">
              <a:lnSpc>
                <a:spcPct val="1000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Stifterverband, VCI</a:t>
            </a:r>
          </a:p>
        </p:txBody>
      </p:sp>
    </p:spTree>
    <p:extLst>
      <p:ext uri="{BB962C8B-B14F-4D97-AF65-F5344CB8AC3E}">
        <p14:creationId xmlns:p14="http://schemas.microsoft.com/office/powerpoint/2010/main" val="356525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03809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Anteil vom Staat finanzierter </a:t>
            </a:r>
            <a:r>
              <a:rPr lang="de-DE" dirty="0" err="1"/>
              <a:t>FuE</a:t>
            </a:r>
            <a:r>
              <a:rPr lang="de-DE" dirty="0"/>
              <a:t> der Wirtschaft ist gesunken – </a:t>
            </a:r>
            <a:br>
              <a:rPr lang="de-DE" dirty="0"/>
            </a:br>
            <a:r>
              <a:rPr lang="de-DE" dirty="0"/>
              <a:t>Stabilisierung am aktuellen Rand</a:t>
            </a:r>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p:txBody>
          <a:bodyPr/>
          <a:lstStyle/>
          <a:p>
            <a:r>
              <a:rPr lang="de-DE" dirty="0"/>
              <a:t>Anteil der vom Staat finanzierten internen </a:t>
            </a:r>
            <a:r>
              <a:rPr lang="de-DE" dirty="0" err="1"/>
              <a:t>FuE</a:t>
            </a:r>
            <a:r>
              <a:rPr lang="de-DE" dirty="0"/>
              <a:t>-Aufwendungen der deutschen Wirtschaft</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45</a:t>
            </a:fld>
            <a:endParaRPr lang="de-DE" dirty="0"/>
          </a:p>
        </p:txBody>
      </p:sp>
      <p:sp>
        <p:nvSpPr>
          <p:cNvPr id="25" name="Textplatzhalter 24">
            <a:extLst>
              <a:ext uri="{FF2B5EF4-FFF2-40B4-BE49-F238E27FC236}">
                <a16:creationId xmlns:a16="http://schemas.microsoft.com/office/drawing/2014/main" id="{F0836D54-9DD9-4C56-833A-89BE9415C59E}"/>
              </a:ext>
            </a:extLst>
          </p:cNvPr>
          <p:cNvSpPr>
            <a:spLocks noGrp="1"/>
          </p:cNvSpPr>
          <p:nvPr>
            <p:ph type="body" sz="quarter" idx="40"/>
          </p:nvPr>
        </p:nvSpPr>
        <p:spPr/>
        <p:txBody>
          <a:bodyPr/>
          <a:lstStyle/>
          <a:p>
            <a:r>
              <a:rPr lang="de-DE" dirty="0"/>
              <a:t>Quelle: Stifterverband, VCI</a:t>
            </a:r>
          </a:p>
        </p:txBody>
      </p:sp>
      <p:sp>
        <p:nvSpPr>
          <p:cNvPr id="44" name="Textplatzhalter 43">
            <a:extLst>
              <a:ext uri="{FF2B5EF4-FFF2-40B4-BE49-F238E27FC236}">
                <a16:creationId xmlns:a16="http://schemas.microsoft.com/office/drawing/2014/main" id="{5C4664C0-7D65-410F-8440-4688D91791CE}"/>
              </a:ext>
            </a:extLst>
          </p:cNvPr>
          <p:cNvSpPr>
            <a:spLocks noGrp="1"/>
          </p:cNvSpPr>
          <p:nvPr>
            <p:ph type="body" sz="quarter" idx="41"/>
          </p:nvPr>
        </p:nvSpPr>
        <p:spPr/>
        <p:txBody>
          <a:bodyPr/>
          <a:lstStyle/>
          <a:p>
            <a:endParaRPr lang="de-DE"/>
          </a:p>
        </p:txBody>
      </p:sp>
      <p:sp>
        <p:nvSpPr>
          <p:cNvPr id="4" name="Textplatzhalter 3">
            <a:extLst>
              <a:ext uri="{FF2B5EF4-FFF2-40B4-BE49-F238E27FC236}">
                <a16:creationId xmlns:a16="http://schemas.microsoft.com/office/drawing/2014/main" id="{DAD3F349-41FB-4621-AA77-FAA3B54EC3CE}"/>
              </a:ext>
            </a:extLst>
          </p:cNvPr>
          <p:cNvSpPr>
            <a:spLocks noGrp="1"/>
          </p:cNvSpPr>
          <p:nvPr>
            <p:ph type="body" sz="quarter" idx="45"/>
          </p:nvPr>
        </p:nvSpPr>
        <p:spPr/>
        <p:txBody>
          <a:bodyPr/>
          <a:lstStyle/>
          <a:p>
            <a:r>
              <a:rPr lang="de-DE" dirty="0" err="1"/>
              <a:t>FuE</a:t>
            </a:r>
            <a:r>
              <a:rPr lang="de-DE" dirty="0"/>
              <a:t>-Aufwendungen der Wirtschaft</a:t>
            </a:r>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6"/>
          </p:nvPr>
        </p:nvSpPr>
        <p:spPr/>
        <p:txBody>
          <a:bodyPr/>
          <a:lstStyle/>
          <a:p>
            <a:r>
              <a:rPr lang="de-DE" dirty="0"/>
              <a:t>Nach finanzierenden Sektoren, in Mio. Euro</a:t>
            </a:r>
          </a:p>
        </p:txBody>
      </p:sp>
      <p:graphicFrame>
        <p:nvGraphicFramePr>
          <p:cNvPr id="6"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210010263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mplatzhalter 37">
            <a:extLst>
              <a:ext uri="{FF2B5EF4-FFF2-40B4-BE49-F238E27FC236}">
                <a16:creationId xmlns:a16="http://schemas.microsoft.com/office/drawing/2014/main" id="{25CB3B21-0F46-6A22-8D1C-31D6FAAAAD30}"/>
              </a:ext>
            </a:extLst>
          </p:cNvPr>
          <p:cNvGraphicFramePr>
            <a:graphicFrameLocks noGrp="1"/>
          </p:cNvGraphicFramePr>
          <p:nvPr>
            <p:ph type="chart" sz="quarter" idx="44"/>
            <p:extLst>
              <p:ext uri="{D42A27DB-BD31-4B8C-83A1-F6EECF244321}">
                <p14:modId xmlns:p14="http://schemas.microsoft.com/office/powerpoint/2010/main" val="1781159749"/>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extLst>
              <p:ext uri="{D42A27DB-BD31-4B8C-83A1-F6EECF244321}">
                <p14:modId xmlns:p14="http://schemas.microsoft.com/office/powerpoint/2010/main" val="3421604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solidFill>
            <a:srgbClr val="CCDBEA"/>
          </a:solidFill>
        </p:spPr>
        <p:txBody>
          <a:bodyPr vert="horz"/>
          <a:lstStyle/>
          <a:p>
            <a:r>
              <a:rPr lang="de-DE" dirty="0"/>
              <a:t>Internationaler Vergleich: Niedriger Finanzierungsanteil des Staates in Deutschland</a:t>
            </a:r>
          </a:p>
        </p:txBody>
      </p:sp>
      <p:sp>
        <p:nvSpPr>
          <p:cNvPr id="3" name="Inhaltsplatzhalter 2">
            <a:extLst>
              <a:ext uri="{FF2B5EF4-FFF2-40B4-BE49-F238E27FC236}">
                <a16:creationId xmlns:a16="http://schemas.microsoft.com/office/drawing/2014/main" id="{2C4146F6-5A97-4779-9926-3A85A54CFDF3}"/>
              </a:ext>
            </a:extLst>
          </p:cNvPr>
          <p:cNvSpPr>
            <a:spLocks noGrp="1"/>
          </p:cNvSpPr>
          <p:nvPr>
            <p:ph idx="18"/>
          </p:nvPr>
        </p:nvSpPr>
        <p:spPr/>
        <p:txBody>
          <a:bodyPr/>
          <a:lstStyle/>
          <a:p>
            <a:r>
              <a:rPr lang="de-DE" dirty="0"/>
              <a:t>Auch im internationalen Vergleich ist der Anteil der vom Staat finanzierten </a:t>
            </a:r>
            <a:r>
              <a:rPr lang="de-DE" dirty="0" err="1"/>
              <a:t>FuE</a:t>
            </a:r>
            <a:r>
              <a:rPr lang="de-DE" dirty="0"/>
              <a:t>-Aufwendungen der Wirtschaft niedrig. </a:t>
            </a:r>
          </a:p>
          <a:p>
            <a:r>
              <a:rPr lang="de-DE" dirty="0"/>
              <a:t>Er liegt sowohl unter dem Anteil der EU als auch unter dem Anteil der OECD.</a:t>
            </a:r>
          </a:p>
          <a:p>
            <a:pPr marL="0" indent="0">
              <a:buNone/>
            </a:pPr>
            <a:endParaRPr lang="de-DE" dirty="0"/>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dirty="0"/>
              <a:t>Anteil der vom Staat finanzierten internen </a:t>
            </a:r>
            <a:r>
              <a:rPr lang="de-DE" dirty="0" err="1"/>
              <a:t>FuE</a:t>
            </a:r>
            <a:r>
              <a:rPr lang="de-DE" dirty="0"/>
              <a:t>-Aufwendungen der Wirtschaft</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20"/>
          </p:nvPr>
        </p:nvSpPr>
        <p:spPr/>
        <p:txBody>
          <a:bodyPr/>
          <a:lstStyle/>
          <a:p>
            <a:r>
              <a:rPr lang="de-DE" dirty="0"/>
              <a:t>2021, in Prozent</a:t>
            </a:r>
          </a:p>
          <a:p>
            <a:endParaRPr lang="de-DE" dirty="0"/>
          </a:p>
        </p:txBody>
      </p:sp>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43"/>
          </p:nvPr>
        </p:nvSpPr>
        <p:spPr/>
        <p:txBody>
          <a:bodyPr/>
          <a:lstStyle/>
          <a:p>
            <a:fld id="{B42D4303-B7FF-7540-9F33-74BBD7018147}" type="slidenum">
              <a:rPr lang="de-DE" smtClean="0"/>
              <a:pPr/>
              <a:t>46</a:t>
            </a:fld>
            <a:endParaRPr lang="de-DE" dirty="0"/>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dirty="0"/>
              <a:t>Quelle: OECD, VCI</a:t>
            </a:r>
          </a:p>
        </p:txBody>
      </p:sp>
      <p:sp>
        <p:nvSpPr>
          <p:cNvPr id="10" name="Textplatzhalter 9">
            <a:extLst>
              <a:ext uri="{FF2B5EF4-FFF2-40B4-BE49-F238E27FC236}">
                <a16:creationId xmlns:a16="http://schemas.microsoft.com/office/drawing/2014/main" id="{242D07A2-3770-4017-8316-14010C876B18}"/>
              </a:ext>
            </a:extLst>
          </p:cNvPr>
          <p:cNvSpPr>
            <a:spLocks noGrp="1"/>
          </p:cNvSpPr>
          <p:nvPr>
            <p:ph type="body" sz="quarter" idx="41"/>
          </p:nvPr>
        </p:nvSpPr>
        <p:spPr>
          <a:xfrm>
            <a:off x="5735960" y="598519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250867101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In Bildung investieren – zukünftiges Innovationspotenzial sichern </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Die Bildungsausgaben in Prozent des BIP liegen in Deutschland immer noch unter dem OECD-Durchschnitt. </a:t>
            </a:r>
          </a:p>
          <a:p>
            <a:r>
              <a:rPr lang="de-DE" sz="1800" dirty="0"/>
              <a:t>Es gilt: mehr in Bildung investieren, den MINT-Unterricht stärken, Hochschulen besser ausstatten, Weiterbildung ausbauen.</a:t>
            </a:r>
          </a:p>
          <a:p>
            <a:endParaRPr lang="de-DE" sz="1800" dirty="0"/>
          </a:p>
          <a:p>
            <a:endParaRPr lang="de-DE" sz="1800" dirty="0"/>
          </a:p>
          <a:p>
            <a:endParaRPr lang="de-DE" sz="1800" dirty="0"/>
          </a:p>
        </p:txBody>
      </p:sp>
      <p:sp>
        <p:nvSpPr>
          <p:cNvPr id="13" name="Textplatzhalter 12"/>
          <p:cNvSpPr>
            <a:spLocks noGrp="1"/>
          </p:cNvSpPr>
          <p:nvPr>
            <p:ph type="body" sz="quarter" idx="13"/>
          </p:nvPr>
        </p:nvSpPr>
        <p:spPr>
          <a:xfrm>
            <a:off x="521659" y="1060079"/>
            <a:ext cx="11154404" cy="288000"/>
          </a:xfrm>
        </p:spPr>
        <p:txBody>
          <a:bodyPr/>
          <a:lstStyle/>
          <a:p>
            <a:r>
              <a:rPr lang="de-DE" dirty="0"/>
              <a:t>Deutschland unter OECD-Durchschnitt</a:t>
            </a:r>
          </a:p>
        </p:txBody>
      </p:sp>
      <p:sp>
        <p:nvSpPr>
          <p:cNvPr id="11" name="Textplatzhalter 11"/>
          <p:cNvSpPr>
            <a:spLocks noGrp="1"/>
          </p:cNvSpPr>
          <p:nvPr>
            <p:ph type="body" sz="quarter" idx="20"/>
          </p:nvPr>
        </p:nvSpPr>
        <p:spPr>
          <a:xfrm>
            <a:off x="521659" y="1348079"/>
            <a:ext cx="11154404" cy="252000"/>
          </a:xfrm>
        </p:spPr>
        <p:txBody>
          <a:bodyPr/>
          <a:lstStyle/>
          <a:p>
            <a:r>
              <a:rPr lang="de-DE" dirty="0"/>
              <a:t>Ausgaben für Bildungseinrichtungen in Prozent des BIP, 2020</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47</a:t>
            </a:fld>
            <a:endParaRPr lang="de-DE" dirty="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a:xfrm>
            <a:off x="540069" y="5977438"/>
            <a:ext cx="7181587" cy="140686"/>
          </a:xfrm>
        </p:spPr>
        <p:txBody>
          <a:bodyPr/>
          <a:lstStyle/>
          <a:p>
            <a:r>
              <a:rPr lang="de-DE" dirty="0"/>
              <a:t>Quellen: OECD, VCI</a:t>
            </a:r>
          </a:p>
          <a:p>
            <a:endParaRPr lang="de-DE" dirty="0"/>
          </a:p>
        </p:txBody>
      </p:sp>
      <p:sp>
        <p:nvSpPr>
          <p:cNvPr id="18" name="Textplatzhalter 17">
            <a:extLst>
              <a:ext uri="{FF2B5EF4-FFF2-40B4-BE49-F238E27FC236}">
                <a16:creationId xmlns:a16="http://schemas.microsoft.com/office/drawing/2014/main" id="{3797B5A9-9F0F-4C4D-AE26-4C637F8D23E3}"/>
              </a:ext>
            </a:extLst>
          </p:cNvPr>
          <p:cNvSpPr>
            <a:spLocks noGrp="1"/>
          </p:cNvSpPr>
          <p:nvPr>
            <p:ph type="body" sz="quarter" idx="41"/>
          </p:nvPr>
        </p:nvSpPr>
        <p:spPr/>
        <p:txBody>
          <a:bodyPr/>
          <a:lstStyle/>
          <a:p>
            <a:endParaRPr lang="de-DE"/>
          </a:p>
        </p:txBody>
      </p:sp>
      <p:graphicFrame>
        <p:nvGraphicFramePr>
          <p:cNvPr id="15"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9"/>
            <p:extLst>
              <p:ext uri="{D42A27DB-BD31-4B8C-83A1-F6EECF244321}">
                <p14:modId xmlns:p14="http://schemas.microsoft.com/office/powerpoint/2010/main" val="1325365585"/>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2612618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Deutschland: nur auf Rang 25 unter den OECD-Ländern</a:t>
            </a:r>
          </a:p>
        </p:txBody>
      </p:sp>
      <p:sp>
        <p:nvSpPr>
          <p:cNvPr id="7" name="Inhaltsplatzhalter 6">
            <a:extLst>
              <a:ext uri="{FF2B5EF4-FFF2-40B4-BE49-F238E27FC236}">
                <a16:creationId xmlns:a16="http://schemas.microsoft.com/office/drawing/2014/main" id="{5CC0615F-9232-4130-A808-8B541216B0F3}"/>
              </a:ext>
            </a:extLst>
          </p:cNvPr>
          <p:cNvSpPr>
            <a:spLocks noGrp="1"/>
          </p:cNvSpPr>
          <p:nvPr>
            <p:ph idx="18"/>
          </p:nvPr>
        </p:nvSpPr>
        <p:spPr/>
        <p:txBody>
          <a:bodyPr/>
          <a:lstStyle/>
          <a:p>
            <a:r>
              <a:rPr lang="de-DE" sz="2000" dirty="0"/>
              <a:t>Insgesamt kommt Deutschland nur auf Rang 25 von 38 OECD-Staaten.</a:t>
            </a:r>
          </a:p>
          <a:p>
            <a:endParaRPr lang="de-DE" dirty="0"/>
          </a:p>
        </p:txBody>
      </p:sp>
      <p:sp>
        <p:nvSpPr>
          <p:cNvPr id="13" name="Textplatzhalter 12"/>
          <p:cNvSpPr>
            <a:spLocks noGrp="1"/>
          </p:cNvSpPr>
          <p:nvPr>
            <p:ph type="body" sz="quarter" idx="13"/>
          </p:nvPr>
        </p:nvSpPr>
        <p:spPr/>
        <p:txBody>
          <a:bodyPr/>
          <a:lstStyle/>
          <a:p>
            <a:r>
              <a:rPr lang="de-DE" dirty="0"/>
              <a:t>Ausgaben für Bildung in Prozent des BIP</a:t>
            </a:r>
          </a:p>
        </p:txBody>
      </p:sp>
      <p:sp>
        <p:nvSpPr>
          <p:cNvPr id="11" name="Textplatzhalter 11"/>
          <p:cNvSpPr>
            <a:spLocks noGrp="1"/>
          </p:cNvSpPr>
          <p:nvPr>
            <p:ph type="body" sz="quarter" idx="20"/>
          </p:nvPr>
        </p:nvSpPr>
        <p:spPr/>
        <p:txBody>
          <a:bodyPr/>
          <a:lstStyle/>
          <a:p>
            <a:r>
              <a:rPr lang="de-DE" dirty="0"/>
              <a:t>Rangplätze unter 38 OECD-Ländern, 2020</a:t>
            </a:r>
          </a:p>
        </p:txBody>
      </p:sp>
      <p:sp>
        <p:nvSpPr>
          <p:cNvPr id="5" name="Foliennummernplatzhalter 4"/>
          <p:cNvSpPr>
            <a:spLocks noGrp="1"/>
          </p:cNvSpPr>
          <p:nvPr>
            <p:ph type="sldNum" sz="quarter" idx="43"/>
          </p:nvPr>
        </p:nvSpPr>
        <p:spPr/>
        <p:txBody>
          <a:bodyPr/>
          <a:lstStyle/>
          <a:p>
            <a:fld id="{02CEFE82-39F2-4F47-8A0C-D5AB3496FA5C}" type="slidenum">
              <a:rPr lang="de-DE" smtClean="0"/>
              <a:pPr/>
              <a:t>48</a:t>
            </a:fld>
            <a:endParaRPr lang="de-DE" dirty="0"/>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dirty="0"/>
              <a:t>Quellen: OECD, VCI</a:t>
            </a:r>
          </a:p>
        </p:txBody>
      </p:sp>
      <p:sp>
        <p:nvSpPr>
          <p:cNvPr id="8" name="Textplatzhalter 7">
            <a:extLst>
              <a:ext uri="{FF2B5EF4-FFF2-40B4-BE49-F238E27FC236}">
                <a16:creationId xmlns:a16="http://schemas.microsoft.com/office/drawing/2014/main" id="{63A77346-1280-4DE7-9A0E-6DB3519F150F}"/>
              </a:ext>
            </a:extLst>
          </p:cNvPr>
          <p:cNvSpPr>
            <a:spLocks noGrp="1"/>
          </p:cNvSpPr>
          <p:nvPr>
            <p:ph type="body" sz="quarter" idx="41"/>
          </p:nvPr>
        </p:nvSpPr>
        <p:spPr/>
        <p:txBody>
          <a:bodyPr/>
          <a:lstStyle/>
          <a:p>
            <a:endParaRPr lang="de-DE"/>
          </a:p>
        </p:txBody>
      </p:sp>
      <p:graphicFrame>
        <p:nvGraphicFramePr>
          <p:cNvPr id="9"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9"/>
            <p:extLst>
              <p:ext uri="{D42A27DB-BD31-4B8C-83A1-F6EECF244321}">
                <p14:modId xmlns:p14="http://schemas.microsoft.com/office/powerpoint/2010/main" val="36883366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20080546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Niedrige Akademikerquote in D, aber hoher MINT-Anteil bei den Absolventen</a:t>
            </a:r>
          </a:p>
        </p:txBody>
      </p:sp>
      <p:sp>
        <p:nvSpPr>
          <p:cNvPr id="13" name="Textplatzhalter 12"/>
          <p:cNvSpPr>
            <a:spLocks noGrp="1"/>
          </p:cNvSpPr>
          <p:nvPr>
            <p:ph type="body" sz="quarter" idx="13"/>
          </p:nvPr>
        </p:nvSpPr>
        <p:spPr/>
        <p:txBody>
          <a:bodyPr/>
          <a:lstStyle/>
          <a:p>
            <a:r>
              <a:rPr lang="de-DE" dirty="0"/>
              <a:t>Anteil der 25- bis 64-Jährigen mit Tertiärabschluss</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dirty="0"/>
              <a:t>in Prozent, 2021</a:t>
            </a:r>
          </a:p>
        </p:txBody>
      </p:sp>
      <p:sp>
        <p:nvSpPr>
          <p:cNvPr id="5" name="Foliennummernplatzhalter 4"/>
          <p:cNvSpPr>
            <a:spLocks noGrp="1"/>
          </p:cNvSpPr>
          <p:nvPr>
            <p:ph type="sldNum" sz="quarter" idx="43"/>
          </p:nvPr>
        </p:nvSpPr>
        <p:spPr/>
        <p:txBody>
          <a:bodyPr/>
          <a:lstStyle/>
          <a:p>
            <a:fld id="{02CEFE82-39F2-4F47-8A0C-D5AB3496FA5C}" type="slidenum">
              <a:rPr lang="de-DE" smtClean="0"/>
              <a:pPr/>
              <a:t>49</a:t>
            </a:fld>
            <a:endParaRPr lang="de-DE" dirty="0"/>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dirty="0"/>
              <a:t>Quellen: OECD, VCI</a:t>
            </a:r>
          </a:p>
        </p:txBody>
      </p:sp>
      <p:sp>
        <p:nvSpPr>
          <p:cNvPr id="28" name="Textplatzhalter 27">
            <a:extLst>
              <a:ext uri="{FF2B5EF4-FFF2-40B4-BE49-F238E27FC236}">
                <a16:creationId xmlns:a16="http://schemas.microsoft.com/office/drawing/2014/main" id="{75F9A834-E65C-425F-8AE9-5FE3F15C33BC}"/>
              </a:ext>
            </a:extLst>
          </p:cNvPr>
          <p:cNvSpPr>
            <a:spLocks noGrp="1"/>
          </p:cNvSpPr>
          <p:nvPr>
            <p:ph type="body" sz="quarter" idx="41"/>
          </p:nvPr>
        </p:nvSpPr>
        <p:spPr/>
        <p:txBody>
          <a:bodyPr/>
          <a:lstStyle/>
          <a:p>
            <a:endParaRPr lang="de-DE"/>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5"/>
          </p:nvPr>
        </p:nvSpPr>
        <p:spPr/>
        <p:txBody>
          <a:bodyPr/>
          <a:lstStyle/>
          <a:p>
            <a:r>
              <a:rPr lang="de-DE" dirty="0"/>
              <a:t>Anteil der MINT-Absolventen im Tertiärbereich</a:t>
            </a:r>
          </a:p>
          <a:p>
            <a:endParaRPr lang="de-DE" dirty="0"/>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6"/>
          </p:nvPr>
        </p:nvSpPr>
        <p:spPr/>
        <p:txBody>
          <a:bodyPr/>
          <a:lstStyle/>
          <a:p>
            <a:r>
              <a:rPr lang="de-DE" dirty="0"/>
              <a:t>in Prozent, 2021</a:t>
            </a:r>
          </a:p>
        </p:txBody>
      </p:sp>
      <p:graphicFrame>
        <p:nvGraphicFramePr>
          <p:cNvPr id="10"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283981954"/>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4"/>
            <p:extLst>
              <p:ext uri="{D42A27DB-BD31-4B8C-83A1-F6EECF244321}">
                <p14:modId xmlns:p14="http://schemas.microsoft.com/office/powerpoint/2010/main" val="1440753708"/>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71611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Kernbotschaften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5</a:t>
            </a:fld>
            <a:endParaRPr lang="de-DE" dirty="0"/>
          </a:p>
        </p:txBody>
      </p:sp>
      <p:sp>
        <p:nvSpPr>
          <p:cNvPr id="7" name="Inhaltsplatzhalter 6"/>
          <p:cNvSpPr>
            <a:spLocks noGrp="1"/>
          </p:cNvSpPr>
          <p:nvPr>
            <p:ph sz="half" idx="1"/>
          </p:nvPr>
        </p:nvSpPr>
        <p:spPr>
          <a:xfrm>
            <a:off x="522074" y="1059575"/>
            <a:ext cx="11406574" cy="4860000"/>
          </a:xfrm>
        </p:spPr>
        <p:txBody>
          <a:bodyPr/>
          <a:lstStyle/>
          <a:p>
            <a:r>
              <a:rPr lang="de-DE" dirty="0"/>
              <a:t>Die deutsche chemisch-pharmazeutische Industrie ist forschungsstark. Nach Jahren steigender </a:t>
            </a:r>
            <a:r>
              <a:rPr lang="de-DE" dirty="0" err="1"/>
              <a:t>FuE</a:t>
            </a:r>
            <a:r>
              <a:rPr lang="de-DE" dirty="0"/>
              <a:t>-Budgets führte die Corona-Krise zwar zu einem Rückgang der </a:t>
            </a:r>
            <a:r>
              <a:rPr lang="de-DE" dirty="0" err="1"/>
              <a:t>FuE</a:t>
            </a:r>
            <a:r>
              <a:rPr lang="de-DE" dirty="0"/>
              <a:t>-Ausgaben. Im Jahr 2021 wurde der Rückgang aber bereits wieder mehr als wettgemacht. Und auch 2022 stiegen die Budgets trotz schwieriger Ertragslage und schlechter Standortbedingungen weiter. Die schwierige Lage macht sich aber immer stärker bremsend bemerkbar – besonders in der Chemieindustrie nimmt die Dynamik ab. </a:t>
            </a:r>
          </a:p>
          <a:p>
            <a:r>
              <a:rPr lang="de-DE" dirty="0"/>
              <a:t>Rund 6  Prozent ihrer Umsätze investieren die Unternehmen der Branche jedes Jahr wieder in Forschung und Entwicklung. Noch deutlich höher ist die Forschungsquote in der Pharmaindustrie.</a:t>
            </a:r>
          </a:p>
          <a:p>
            <a:r>
              <a:rPr lang="de-DE" dirty="0"/>
              <a:t>Im Branchenvergleich belegt die Chemie- und Pharmaindustrie mit ihren FuE-Ausgaben Platz 3. Rund 16 Prozent der Aufwendungen des Verarbeitenden Gewerbes werden von der Chemie/Pharma erbracht. </a:t>
            </a:r>
          </a:p>
          <a:p>
            <a:r>
              <a:rPr lang="de-DE" dirty="0"/>
              <a:t>Die Innovationsorientierung der Branche ist hoch. Über 70 Prozent der Unternehmen investieren kontinuierlich oder gelegentlich in </a:t>
            </a:r>
            <a:r>
              <a:rPr lang="de-DE" dirty="0" err="1"/>
              <a:t>FuE</a:t>
            </a:r>
            <a:r>
              <a:rPr lang="de-DE" dirty="0"/>
              <a:t> – mehr als alle anderen Branchen. Die Innovationen werden in allen anderen Branchen benötigt. </a:t>
            </a:r>
          </a:p>
          <a:p>
            <a:r>
              <a:rPr lang="de-DE" dirty="0"/>
              <a:t>Knapp jeder zehnte Beschäftigte der Branche arbeitet in einer Forschungs- und Entwicklungsabteilung.  </a:t>
            </a:r>
          </a:p>
          <a:p>
            <a:pPr lvl="1"/>
            <a:endParaRPr lang="de-DE" dirty="0"/>
          </a:p>
        </p:txBody>
      </p:sp>
    </p:spTree>
    <p:extLst>
      <p:ext uri="{BB962C8B-B14F-4D97-AF65-F5344CB8AC3E}">
        <p14:creationId xmlns:p14="http://schemas.microsoft.com/office/powerpoint/2010/main" val="426706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208261336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55755"/>
            <a:ext cx="12192000" cy="864000"/>
          </a:xfrm>
          <a:solidFill>
            <a:srgbClr val="CCDBEA"/>
          </a:solidFill>
        </p:spPr>
        <p:txBody>
          <a:bodyPr vert="horz"/>
          <a:lstStyle/>
          <a:p>
            <a:r>
              <a:rPr lang="de-DE" dirty="0"/>
              <a:t>Die Branche investiert in die Bildung</a:t>
            </a:r>
          </a:p>
        </p:txBody>
      </p:sp>
      <p:sp>
        <p:nvSpPr>
          <p:cNvPr id="17" name="Inhaltsplatzhalter 15"/>
          <p:cNvSpPr>
            <a:spLocks noGrp="1"/>
          </p:cNvSpPr>
          <p:nvPr>
            <p:ph idx="18"/>
          </p:nvPr>
        </p:nvSpPr>
        <p:spPr>
          <a:xfrm>
            <a:off x="8079734" y="1742882"/>
            <a:ext cx="3600000" cy="4170556"/>
          </a:xfrm>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2024 stellt der Fonds der Chemie- und Pharma-industrie 12,7 Millionen Euro zur Verfügung.</a:t>
            </a:r>
          </a:p>
          <a:p>
            <a:endParaRPr lang="de-DE" dirty="0"/>
          </a:p>
        </p:txBody>
      </p:sp>
      <p:sp>
        <p:nvSpPr>
          <p:cNvPr id="13" name="Textplatzhalter 12"/>
          <p:cNvSpPr>
            <a:spLocks noGrp="1"/>
          </p:cNvSpPr>
          <p:nvPr>
            <p:ph type="body" sz="quarter" idx="13"/>
          </p:nvPr>
        </p:nvSpPr>
        <p:spPr>
          <a:xfrm>
            <a:off x="521659" y="1060079"/>
            <a:ext cx="11154404" cy="288000"/>
          </a:xfrm>
        </p:spPr>
        <p:txBody>
          <a:bodyPr/>
          <a:lstStyle/>
          <a:p>
            <a:r>
              <a:rPr lang="de-DE" dirty="0"/>
              <a:t>Die Branche investiert in die Bildung</a:t>
            </a:r>
          </a:p>
        </p:txBody>
      </p:sp>
      <p:sp>
        <p:nvSpPr>
          <p:cNvPr id="18" name="Textplatzhalter 6"/>
          <p:cNvSpPr>
            <a:spLocks noGrp="1"/>
          </p:cNvSpPr>
          <p:nvPr>
            <p:ph type="body" sz="quarter" idx="20"/>
          </p:nvPr>
        </p:nvSpPr>
        <p:spPr>
          <a:xfrm>
            <a:off x="521659" y="1348079"/>
            <a:ext cx="7199312" cy="252000"/>
          </a:xfrm>
        </p:spPr>
        <p:txBody>
          <a:bodyPr/>
          <a:lstStyle/>
          <a:p>
            <a:r>
              <a:rPr lang="de-DE" dirty="0"/>
              <a:t>Förderetat des Fonds der Chemischen Industrie, in Millionen Euro, 2024</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50</a:t>
            </a:fld>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a:xfrm>
            <a:off x="540069" y="5977438"/>
            <a:ext cx="7181587" cy="140686"/>
          </a:xfrm>
        </p:spPr>
        <p:txBody>
          <a:bodyPr/>
          <a:lstStyle/>
          <a:p>
            <a:r>
              <a:rPr lang="de-DE" dirty="0"/>
              <a:t>Quellen: VCI</a:t>
            </a:r>
          </a:p>
          <a:p>
            <a:endParaRPr lang="de-DE" dirty="0"/>
          </a:p>
        </p:txBody>
      </p:sp>
      <p:sp>
        <p:nvSpPr>
          <p:cNvPr id="16" name="Textplatzhalter 15">
            <a:extLst>
              <a:ext uri="{FF2B5EF4-FFF2-40B4-BE49-F238E27FC236}">
                <a16:creationId xmlns:a16="http://schemas.microsoft.com/office/drawing/2014/main" id="{1B40B1A6-1CF9-4FCC-AF9B-7639547B8BCF}"/>
              </a:ext>
            </a:extLst>
          </p:cNvPr>
          <p:cNvSpPr>
            <a:spLocks noGrp="1"/>
          </p:cNvSpPr>
          <p:nvPr>
            <p:ph type="body" sz="quarter" idx="41"/>
          </p:nvPr>
        </p:nvSpPr>
        <p:spPr/>
        <p:txBody>
          <a:bodyPr/>
          <a:lstStyle/>
          <a:p>
            <a:endParaRPr lang="de-DE"/>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51</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Senior-Managerin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365380092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Die deutsche Chemie- und Pharmaindustrie ist forschungsstark</a:t>
            </a:r>
          </a:p>
        </p:txBody>
      </p:sp>
      <p:sp>
        <p:nvSpPr>
          <p:cNvPr id="16" name="Inhaltsplatzhalter 15"/>
          <p:cNvSpPr>
            <a:spLocks noGrp="1"/>
          </p:cNvSpPr>
          <p:nvPr>
            <p:ph idx="18"/>
          </p:nvPr>
        </p:nvSpPr>
        <p:spPr>
          <a:xfrm>
            <a:off x="8079734" y="1060079"/>
            <a:ext cx="3600000" cy="4853359"/>
          </a:xfrm>
        </p:spPr>
        <p:txBody>
          <a:bodyPr vert="horz" lIns="0" tIns="0" rIns="0" bIns="0" rtlCol="0">
            <a:noAutofit/>
          </a:bodyPr>
          <a:lstStyle/>
          <a:p>
            <a:r>
              <a:rPr lang="de-DE" dirty="0"/>
              <a:t>Die Corona-Maßnahmen bremsten Forschung und Entwicklung. 2021 wurde der Rückgang mehr als wettgemacht. </a:t>
            </a:r>
          </a:p>
          <a:p>
            <a:r>
              <a:rPr lang="de-DE" dirty="0"/>
              <a:t>2022 konnten trotz schwieriger Ertragslage die </a:t>
            </a:r>
            <a:r>
              <a:rPr lang="de-DE" dirty="0" err="1"/>
              <a:t>FuE</a:t>
            </a:r>
            <a:r>
              <a:rPr lang="de-DE" dirty="0"/>
              <a:t>-Budgets gesteigert werden.</a:t>
            </a:r>
          </a:p>
          <a:p>
            <a:r>
              <a:rPr lang="de-DE" dirty="0"/>
              <a:t>Rund 6 Prozent ihrer Umsätze investiert die Branche jedes Jahr in FuE.</a:t>
            </a:r>
          </a:p>
          <a:p>
            <a:r>
              <a:rPr lang="de-DE" dirty="0"/>
              <a:t>Nur der Fahrzeugbau und die Elektroindustrie investieren mehr in Forschung und Entwicklung.</a:t>
            </a:r>
          </a:p>
        </p:txBody>
      </p:sp>
      <p:sp>
        <p:nvSpPr>
          <p:cNvPr id="13" name="Textplatzhalter 12"/>
          <p:cNvSpPr>
            <a:spLocks noGrp="1"/>
          </p:cNvSpPr>
          <p:nvPr>
            <p:ph type="body" sz="quarter" idx="13"/>
          </p:nvPr>
        </p:nvSpPr>
        <p:spPr>
          <a:xfrm>
            <a:off x="521659" y="1060079"/>
            <a:ext cx="11154404" cy="288000"/>
          </a:xfrm>
        </p:spPr>
        <p:txBody>
          <a:bodyPr/>
          <a:lstStyle/>
          <a:p>
            <a:r>
              <a:rPr lang="de-DE" dirty="0"/>
              <a:t>Forschungs- und Entwicklungsaufwendungen</a:t>
            </a:r>
          </a:p>
        </p:txBody>
      </p:sp>
      <p:sp>
        <p:nvSpPr>
          <p:cNvPr id="11" name="Textplatzhalter 11"/>
          <p:cNvSpPr>
            <a:spLocks noGrp="1"/>
          </p:cNvSpPr>
          <p:nvPr>
            <p:ph type="body" sz="quarter" idx="20"/>
          </p:nvPr>
        </p:nvSpPr>
        <p:spPr>
          <a:xfrm>
            <a:off x="521659" y="1348079"/>
            <a:ext cx="11154404" cy="252000"/>
          </a:xfrm>
        </p:spPr>
        <p:txBody>
          <a:bodyPr/>
          <a:lstStyle/>
          <a:p>
            <a:r>
              <a:rPr lang="de-DE" dirty="0"/>
              <a:t>Externe und interne </a:t>
            </a:r>
            <a:r>
              <a:rPr lang="de-DE" dirty="0" err="1"/>
              <a:t>FuE</a:t>
            </a:r>
            <a:r>
              <a:rPr lang="de-DE" dirty="0"/>
              <a:t>-Aufwendungen der Chemie- und Pharmaindustrie in Mrd. Euro</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6</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Stifterverband, VCI</a:t>
            </a:r>
          </a:p>
        </p:txBody>
      </p:sp>
      <p:sp>
        <p:nvSpPr>
          <p:cNvPr id="2" name="Textplatzhalter 1">
            <a:extLst>
              <a:ext uri="{FF2B5EF4-FFF2-40B4-BE49-F238E27FC236}">
                <a16:creationId xmlns:a16="http://schemas.microsoft.com/office/drawing/2014/main" id="{2098582F-B477-4694-9622-AA628720F87F}"/>
              </a:ext>
            </a:extLst>
          </p:cNvPr>
          <p:cNvSpPr>
            <a:spLocks noGrp="1"/>
          </p:cNvSpPr>
          <p:nvPr>
            <p:ph type="body" sz="quarter" idx="41"/>
          </p:nvPr>
        </p:nvSpPr>
        <p:spPr>
          <a:xfrm>
            <a:off x="6675734" y="5951678"/>
            <a:ext cx="1045922" cy="166446"/>
          </a:xfrm>
        </p:spPr>
        <p:txBody>
          <a:bodyPr/>
          <a:lstStyle/>
          <a:p>
            <a:r>
              <a:rPr lang="de-DE" dirty="0"/>
              <a:t>* Schätzung: VCI</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9" name="Object 2">
            <a:extLst>
              <a:ext uri="{FF2B5EF4-FFF2-40B4-BE49-F238E27FC236}">
                <a16:creationId xmlns:a16="http://schemas.microsoft.com/office/drawing/2014/main" id="{00000000-0008-0000-0100-00000B000000}"/>
              </a:ext>
            </a:extLst>
          </p:cNvPr>
          <p:cNvGraphicFramePr>
            <a:graphicFrameLocks noGrp="1"/>
          </p:cNvGraphicFramePr>
          <p:nvPr>
            <p:ph type="chart" sz="quarter" idx="19"/>
            <p:extLst>
              <p:ext uri="{D42A27DB-BD31-4B8C-83A1-F6EECF244321}">
                <p14:modId xmlns:p14="http://schemas.microsoft.com/office/powerpoint/2010/main" val="209323667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557742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solidFill>
            <a:srgbClr val="F0D2E0"/>
          </a:solidFill>
        </p:spPr>
        <p:txBody>
          <a:bodyPr vert="horz"/>
          <a:lstStyle/>
          <a:p>
            <a:r>
              <a:rPr lang="de-DE" dirty="0" err="1"/>
              <a:t>FuE</a:t>
            </a:r>
            <a:r>
              <a:rPr lang="de-DE" dirty="0"/>
              <a:t>-Etats in Deutschland stärker gebremst als im Ausland</a:t>
            </a:r>
          </a:p>
        </p:txBody>
      </p:sp>
      <p:sp>
        <p:nvSpPr>
          <p:cNvPr id="3" name="Inhaltsplatzhalter 2">
            <a:extLst>
              <a:ext uri="{FF2B5EF4-FFF2-40B4-BE49-F238E27FC236}">
                <a16:creationId xmlns:a16="http://schemas.microsoft.com/office/drawing/2014/main" id="{5CB8B377-2235-4360-AA35-772B4790D525}"/>
              </a:ext>
            </a:extLst>
          </p:cNvPr>
          <p:cNvSpPr>
            <a:spLocks noGrp="1"/>
          </p:cNvSpPr>
          <p:nvPr>
            <p:ph idx="18"/>
          </p:nvPr>
        </p:nvSpPr>
        <p:spPr>
          <a:xfrm>
            <a:off x="7968208" y="1743074"/>
            <a:ext cx="3816024" cy="3534807"/>
          </a:xfrm>
        </p:spPr>
        <p:txBody>
          <a:bodyPr/>
          <a:lstStyle/>
          <a:p>
            <a:pPr>
              <a:buClr>
                <a:srgbClr val="B22063"/>
              </a:buClr>
            </a:pPr>
            <a:r>
              <a:rPr lang="de-DE" dirty="0"/>
              <a:t>Zuwächse und Rückgänge halten sich bei den Plänen für die Innovationstätigkeit im Jahr 2024 die Waage.</a:t>
            </a:r>
          </a:p>
          <a:p>
            <a:pPr>
              <a:buClr>
                <a:srgbClr val="B22063"/>
              </a:buClr>
            </a:pPr>
            <a:r>
              <a:rPr lang="de-DE" dirty="0"/>
              <a:t>Allerdings stehen die Unternehmen ihren Plänen für </a:t>
            </a:r>
            <a:r>
              <a:rPr lang="de-DE" dirty="0" err="1"/>
              <a:t>FuE</a:t>
            </a:r>
            <a:r>
              <a:rPr lang="de-DE" dirty="0"/>
              <a:t>-Ausgaben im Ausland etwas positiver gegenüber.</a:t>
            </a:r>
          </a:p>
          <a:p>
            <a:pPr>
              <a:buClr>
                <a:srgbClr val="B22063"/>
              </a:buClr>
            </a:pPr>
            <a:r>
              <a:rPr lang="de-DE" dirty="0"/>
              <a:t>Die Standortprobleme dämpfen Innovationen im Inland.</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dirty="0"/>
              <a:t>Pläne für </a:t>
            </a:r>
            <a:r>
              <a:rPr lang="de-DE" dirty="0" err="1"/>
              <a:t>FuE</a:t>
            </a:r>
            <a:r>
              <a:rPr lang="de-DE" dirty="0"/>
              <a:t>-Ausgaben im In- und Ausland im Jahr 2024</a:t>
            </a:r>
          </a:p>
        </p:txBody>
      </p:sp>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20"/>
          </p:nvPr>
        </p:nvSpPr>
        <p:spPr/>
        <p:txBody>
          <a:bodyPr/>
          <a:lstStyle/>
          <a:p>
            <a:r>
              <a:rPr lang="de-DE" dirty="0"/>
              <a:t>Anteile der Unternehmen mit  Investitionen in </a:t>
            </a:r>
            <a:r>
              <a:rPr lang="de-DE" dirty="0" err="1"/>
              <a:t>FuE</a:t>
            </a:r>
            <a:r>
              <a:rPr lang="de-DE" dirty="0"/>
              <a:t> im In- und Ausland in Prozent</a:t>
            </a:r>
          </a:p>
        </p:txBody>
      </p:sp>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43"/>
          </p:nvPr>
        </p:nvSpPr>
        <p:spPr/>
        <p:txBody>
          <a:bodyPr/>
          <a:lstStyle/>
          <a:p>
            <a:fld id="{B42D4303-B7FF-7540-9F33-74BBD7018147}" type="slidenum">
              <a:rPr lang="de-DE" smtClean="0"/>
              <a:pPr/>
              <a:t>7</a:t>
            </a:fld>
            <a:endParaRPr lang="de-DE"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dirty="0"/>
              <a:t>Quelle: VCI-Mitgliederumfrage, Juni 2024</a:t>
            </a:r>
          </a:p>
        </p:txBody>
      </p:sp>
      <p:sp>
        <p:nvSpPr>
          <p:cNvPr id="10" name="Textplatzhalter 9">
            <a:extLst>
              <a:ext uri="{FF2B5EF4-FFF2-40B4-BE49-F238E27FC236}">
                <a16:creationId xmlns:a16="http://schemas.microsoft.com/office/drawing/2014/main" id="{F7FCCBDD-262A-4E14-B5D4-3D8B47663CD7}"/>
              </a:ext>
            </a:extLst>
          </p:cNvPr>
          <p:cNvSpPr>
            <a:spLocks noGrp="1"/>
          </p:cNvSpPr>
          <p:nvPr>
            <p:ph type="body" sz="quarter" idx="41"/>
          </p:nvPr>
        </p:nvSpPr>
        <p:spPr>
          <a:xfrm>
            <a:off x="4913656" y="5976116"/>
            <a:ext cx="2808000" cy="125180"/>
          </a:xfrm>
        </p:spPr>
        <p:txBody>
          <a:bodyPr/>
          <a:lstStyle/>
          <a:p>
            <a:endParaRPr lang="de-DE"/>
          </a:p>
        </p:txBody>
      </p:sp>
      <p:graphicFrame>
        <p:nvGraphicFramePr>
          <p:cNvPr id="11" name="Inhaltsplatzhalter 13">
            <a:extLst>
              <a:ext uri="{FF2B5EF4-FFF2-40B4-BE49-F238E27FC236}">
                <a16:creationId xmlns:a16="http://schemas.microsoft.com/office/drawing/2014/main" id="{B58F0255-C6AC-8C11-8A45-5FBA307DB79E}"/>
              </a:ext>
            </a:extLst>
          </p:cNvPr>
          <p:cNvGraphicFramePr>
            <a:graphicFrameLocks noGrp="1"/>
          </p:cNvGraphicFramePr>
          <p:nvPr>
            <p:ph type="chart" sz="quarter" idx="19"/>
            <p:extLst>
              <p:ext uri="{D42A27DB-BD31-4B8C-83A1-F6EECF244321}">
                <p14:modId xmlns:p14="http://schemas.microsoft.com/office/powerpoint/2010/main" val="1147083643"/>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40074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5566466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solidFill>
            <a:srgbClr val="CCDBEA"/>
          </a:solidFill>
        </p:spPr>
        <p:txBody>
          <a:bodyPr vert="horz"/>
          <a:lstStyle/>
          <a:p>
            <a:r>
              <a:rPr lang="de-DE" dirty="0"/>
              <a:t>27 Prozent der </a:t>
            </a:r>
            <a:r>
              <a:rPr lang="de-DE" dirty="0" err="1"/>
              <a:t>FuE</a:t>
            </a:r>
            <a:r>
              <a:rPr lang="de-DE" dirty="0"/>
              <a:t>-Aufwendungen werden inzwischen in Auftrag gegeben</a:t>
            </a:r>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idx="18"/>
          </p:nvPr>
        </p:nvSpPr>
        <p:spPr>
          <a:xfrm>
            <a:off x="8079734" y="1742882"/>
            <a:ext cx="3776906" cy="4170556"/>
          </a:xfrm>
        </p:spPr>
        <p:txBody>
          <a:bodyPr/>
          <a:lstStyle/>
          <a:p>
            <a:r>
              <a:rPr lang="de-DE" dirty="0"/>
              <a:t>73 Prozent der </a:t>
            </a:r>
            <a:r>
              <a:rPr lang="de-DE" dirty="0" err="1"/>
              <a:t>FuE</a:t>
            </a:r>
            <a:r>
              <a:rPr lang="de-DE" dirty="0"/>
              <a:t>-Ausgaben werden für Projekte verwendet, die von den Chemie- und Pharmaunternehmen selbst durchgeführt werden.</a:t>
            </a:r>
          </a:p>
          <a:p>
            <a:r>
              <a:rPr lang="de-DE" dirty="0"/>
              <a:t>27 Prozent der Ausgaben gehen an externe Dienstleister – hauptsächlich an Anbieter aus dem Ausland.</a:t>
            </a:r>
          </a:p>
          <a:p>
            <a:r>
              <a:rPr lang="de-DE" dirty="0"/>
              <a:t>Finanziert werden die Ausgaben zu 87 Prozent von der Wirtschaft.</a:t>
            </a:r>
          </a:p>
          <a:p>
            <a:endParaRPr lang="de-DE" dirty="0"/>
          </a:p>
        </p:txBody>
      </p:sp>
      <p:sp>
        <p:nvSpPr>
          <p:cNvPr id="6" name="Textplatzhalter 5"/>
          <p:cNvSpPr>
            <a:spLocks noGrp="1"/>
          </p:cNvSpPr>
          <p:nvPr>
            <p:ph type="body" sz="quarter" idx="13"/>
          </p:nvPr>
        </p:nvSpPr>
        <p:spPr/>
        <p:txBody>
          <a:bodyPr/>
          <a:lstStyle/>
          <a:p>
            <a:r>
              <a:rPr lang="de-DE" dirty="0"/>
              <a:t>Aufteilung interne und externe FuE-Aufwendungen und Verteilung der externen </a:t>
            </a:r>
            <a:r>
              <a:rPr lang="de-DE" dirty="0" err="1"/>
              <a:t>FuE</a:t>
            </a:r>
            <a:r>
              <a:rPr lang="de-DE" dirty="0"/>
              <a:t>-Aufwendungen</a:t>
            </a:r>
          </a:p>
        </p:txBody>
      </p:sp>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20"/>
          </p:nvPr>
        </p:nvSpPr>
        <p:spPr/>
        <p:txBody>
          <a:bodyPr/>
          <a:lstStyle/>
          <a:p>
            <a:r>
              <a:rPr lang="de-DE" dirty="0"/>
              <a:t>Chemie/</a:t>
            </a:r>
            <a:r>
              <a:rPr lang="de-DE" dirty="0" err="1"/>
              <a:t>Pharma</a:t>
            </a:r>
            <a:r>
              <a:rPr lang="de-DE" dirty="0"/>
              <a:t>, 2021, Anteile in Prozent</a:t>
            </a:r>
          </a:p>
        </p:txBody>
      </p:sp>
      <p:sp>
        <p:nvSpPr>
          <p:cNvPr id="5" name="Foliennummernplatzhalter 4"/>
          <p:cNvSpPr>
            <a:spLocks noGrp="1"/>
          </p:cNvSpPr>
          <p:nvPr>
            <p:ph type="sldNum" sz="quarter" idx="43"/>
          </p:nvPr>
        </p:nvSpPr>
        <p:spPr/>
        <p:txBody>
          <a:bodyPr/>
          <a:lstStyle/>
          <a:p>
            <a:fld id="{02CEFE82-39F2-4F47-8A0C-D5AB3496FA5C}" type="slidenum">
              <a:rPr lang="de-DE" smtClean="0"/>
              <a:pPr/>
              <a:t>8</a:t>
            </a:fld>
            <a:endParaRPr lang="de-DE" dirty="0"/>
          </a:p>
        </p:txBody>
      </p:sp>
      <p:sp>
        <p:nvSpPr>
          <p:cNvPr id="7" name="Inhaltsplatzhalter 6"/>
          <p:cNvSpPr>
            <a:spLocks noGrp="1"/>
          </p:cNvSpPr>
          <p:nvPr>
            <p:ph type="body" sz="quarter" idx="40"/>
          </p:nvPr>
        </p:nvSpPr>
        <p:spPr/>
        <p:txBody>
          <a:bodyPr/>
          <a:lstStyle/>
          <a:p>
            <a:r>
              <a:rPr lang="de-DE" dirty="0"/>
              <a:t>Quelle: Stifterverband, VCI</a:t>
            </a:r>
          </a:p>
        </p:txBody>
      </p:sp>
      <p:sp>
        <p:nvSpPr>
          <p:cNvPr id="12" name="Textplatzhalter 11">
            <a:extLst>
              <a:ext uri="{FF2B5EF4-FFF2-40B4-BE49-F238E27FC236}">
                <a16:creationId xmlns:a16="http://schemas.microsoft.com/office/drawing/2014/main" id="{F9CD83BA-ED17-49C7-B824-AE01A0B5CE11}"/>
              </a:ext>
            </a:extLst>
          </p:cNvPr>
          <p:cNvSpPr>
            <a:spLocks noGrp="1"/>
          </p:cNvSpPr>
          <p:nvPr>
            <p:ph type="body" sz="quarter" idx="41"/>
          </p:nvPr>
        </p:nvSpPr>
        <p:spPr/>
        <p:txBody>
          <a:bodyPr/>
          <a:lstStyle/>
          <a:p>
            <a:endParaRPr lang="de-DE"/>
          </a:p>
        </p:txBody>
      </p:sp>
      <p:graphicFrame>
        <p:nvGraphicFramePr>
          <p:cNvPr id="8" name="Diagrammplatzhalter 7">
            <a:extLst>
              <a:ext uri="{FF2B5EF4-FFF2-40B4-BE49-F238E27FC236}">
                <a16:creationId xmlns:a16="http://schemas.microsoft.com/office/drawing/2014/main" id="{00000000-0008-0000-0B00-000004000000}"/>
              </a:ext>
            </a:extLst>
          </p:cNvPr>
          <p:cNvGraphicFramePr>
            <a:graphicFrameLocks noGrp="1"/>
          </p:cNvGraphicFramePr>
          <p:nvPr>
            <p:ph type="chart" sz="quarter" idx="19"/>
            <p:extLst>
              <p:ext uri="{D42A27DB-BD31-4B8C-83A1-F6EECF244321}">
                <p14:modId xmlns:p14="http://schemas.microsoft.com/office/powerpoint/2010/main" val="74748015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0809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4058151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el 4"/>
          <p:cNvSpPr>
            <a:spLocks noGrp="1"/>
          </p:cNvSpPr>
          <p:nvPr>
            <p:ph type="title"/>
          </p:nvPr>
        </p:nvSpPr>
        <p:spPr>
          <a:xfrm>
            <a:off x="0" y="1"/>
            <a:ext cx="12192000" cy="864000"/>
          </a:xfrm>
          <a:solidFill>
            <a:srgbClr val="CCDBEA"/>
          </a:solidFill>
        </p:spPr>
        <p:txBody>
          <a:bodyPr vert="horz"/>
          <a:lstStyle/>
          <a:p>
            <a:r>
              <a:rPr lang="de-DE" dirty="0"/>
              <a:t>Hohe Bedeutung externer Auftragsvergabe bei </a:t>
            </a:r>
            <a:r>
              <a:rPr lang="de-DE" dirty="0" err="1"/>
              <a:t>Pharma</a:t>
            </a:r>
            <a:endParaRPr lang="de-DE" dirty="0"/>
          </a:p>
        </p:txBody>
      </p:sp>
      <p:sp>
        <p:nvSpPr>
          <p:cNvPr id="7" name="Foliennummernplatzhalter 6"/>
          <p:cNvSpPr>
            <a:spLocks noGrp="1"/>
          </p:cNvSpPr>
          <p:nvPr>
            <p:ph type="sldNum" sz="quarter" idx="23"/>
          </p:nvPr>
        </p:nvSpPr>
        <p:spPr>
          <a:xfrm>
            <a:off x="238125" y="6294426"/>
            <a:ext cx="561975" cy="252000"/>
          </a:xfrm>
        </p:spPr>
        <p:txBody>
          <a:bodyPr/>
          <a:lstStyle/>
          <a:p>
            <a:fld id="{02CEFE82-39F2-4F47-8A0C-D5AB3496FA5C}" type="slidenum">
              <a:rPr lang="de-DE" smtClean="0"/>
              <a:pPr/>
              <a:t>9</a:t>
            </a:fld>
            <a:endParaRPr lang="de-DE" dirty="0"/>
          </a:p>
        </p:txBody>
      </p:sp>
      <p:sp>
        <p:nvSpPr>
          <p:cNvPr id="4" name="Inhaltsplatzhalter 3"/>
          <p:cNvSpPr>
            <a:spLocks noGrp="1"/>
          </p:cNvSpPr>
          <p:nvPr>
            <p:ph type="body" sz="quarter" idx="24"/>
          </p:nvPr>
        </p:nvSpPr>
        <p:spPr>
          <a:xfrm>
            <a:off x="0" y="4587640"/>
            <a:ext cx="12179300" cy="1330325"/>
          </a:xfrm>
        </p:spPr>
        <p:txBody>
          <a:bodyPr anchor="ctr" anchorCtr="0"/>
          <a:lstStyle/>
          <a:p>
            <a:r>
              <a:rPr lang="de-DE" dirty="0"/>
              <a:t>In keiner anderen Industriebranche spielen externe FuE-Aufträge eine so große Rolle wie in der Pharmaindustrie. </a:t>
            </a:r>
          </a:p>
          <a:p>
            <a:r>
              <a:rPr lang="de-DE" dirty="0"/>
              <a:t>In keinem anderen Industriezweig geht ein so hoher Anteil der externen FuE-Aufträge ins Ausland wie in der Chemieindustrie.</a:t>
            </a:r>
          </a:p>
        </p:txBody>
      </p:sp>
      <p:graphicFrame>
        <p:nvGraphicFramePr>
          <p:cNvPr id="8" name="Inhaltsplatzhalter 10">
            <a:extLst>
              <a:ext uri="{FF2B5EF4-FFF2-40B4-BE49-F238E27FC236}">
                <a16:creationId xmlns:a16="http://schemas.microsoft.com/office/drawing/2014/main" id="{00000000-0008-0000-0B00-000003000000}"/>
              </a:ext>
            </a:extLst>
          </p:cNvPr>
          <p:cNvGraphicFramePr>
            <a:graphicFrameLocks noGrp="1"/>
          </p:cNvGraphicFramePr>
          <p:nvPr>
            <p:ph sz="half" idx="1"/>
            <p:extLst>
              <p:ext uri="{D42A27DB-BD31-4B8C-83A1-F6EECF244321}">
                <p14:modId xmlns:p14="http://schemas.microsoft.com/office/powerpoint/2010/main" val="1427747113"/>
              </p:ext>
            </p:extLst>
          </p:nvPr>
        </p:nvGraphicFramePr>
        <p:xfrm>
          <a:off x="522288" y="1063625"/>
          <a:ext cx="5400675" cy="3302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Inhaltsplatzhalter 7">
            <a:extLst>
              <a:ext uri="{FF2B5EF4-FFF2-40B4-BE49-F238E27FC236}">
                <a16:creationId xmlns:a16="http://schemas.microsoft.com/office/drawing/2014/main" id="{00000000-0008-0000-0B00-000002000000}"/>
              </a:ext>
            </a:extLst>
          </p:cNvPr>
          <p:cNvGraphicFramePr>
            <a:graphicFrameLocks noGrp="1"/>
          </p:cNvGraphicFramePr>
          <p:nvPr>
            <p:ph sz="half" idx="2"/>
            <p:extLst>
              <p:ext uri="{D42A27DB-BD31-4B8C-83A1-F6EECF244321}">
                <p14:modId xmlns:p14="http://schemas.microsoft.com/office/powerpoint/2010/main" val="761101733"/>
              </p:ext>
            </p:extLst>
          </p:nvPr>
        </p:nvGraphicFramePr>
        <p:xfrm>
          <a:off x="6275388" y="1063625"/>
          <a:ext cx="5400675" cy="331152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89111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56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5EpXhLZ3EDMU6kKUQTDoW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1YfFhWOBBD9f.QQuzKVGZ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6201</Words>
  <Application>Microsoft Office PowerPoint</Application>
  <PresentationFormat>Breitbild</PresentationFormat>
  <Paragraphs>575</Paragraphs>
  <Slides>51</Slides>
  <Notes>38</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51</vt:i4>
      </vt:variant>
    </vt:vector>
  </HeadingPairs>
  <TitlesOfParts>
    <vt:vector size="62" baseType="lpstr">
      <vt:lpstr>Arial</vt:lpstr>
      <vt:lpstr>Bahnschrift SemiBold</vt:lpstr>
      <vt:lpstr>Bookman Old Style</vt:lpstr>
      <vt:lpstr>Calibri</vt:lpstr>
      <vt:lpstr>Georgia</vt:lpstr>
      <vt:lpstr>Source Sans Pro</vt:lpstr>
      <vt:lpstr>Source Sans Pro </vt:lpstr>
      <vt:lpstr>STIXGeneral-Regular</vt:lpstr>
      <vt:lpstr>Wingdings 2</vt:lpstr>
      <vt:lpstr>VCI-Design</vt:lpstr>
      <vt:lpstr>think-cell Folie</vt:lpstr>
      <vt:lpstr>Innovations-standort im Wettbewerb</vt:lpstr>
      <vt:lpstr>Inhaltsübersicht I</vt:lpstr>
      <vt:lpstr>Inhaltsübersicht II</vt:lpstr>
      <vt:lpstr>Innovationsstarke Chemie-  und Pharmaindustrie</vt:lpstr>
      <vt:lpstr>Kernbotschaften</vt:lpstr>
      <vt:lpstr>Die deutsche Chemie- und Pharmaindustrie ist forschungsstark</vt:lpstr>
      <vt:lpstr>FuE-Etats in Deutschland stärker gebremst als im Ausland</vt:lpstr>
      <vt:lpstr>27 Prozent der FuE-Aufwendungen werden inzwischen in Auftrag gegeben</vt:lpstr>
      <vt:lpstr>Hohe Bedeutung externer Auftragsvergabe bei Pharma</vt:lpstr>
      <vt:lpstr>Branche finanziert zu 87 Prozent FuE selbst – Auslandsfinanzierung hat zugenommen</vt:lpstr>
      <vt:lpstr>Unternehmen forschen in allen Zukunftsfeldern</vt:lpstr>
      <vt:lpstr>Unternehmen investieren in Nachhaltigkeit, Digitalisierung und neue Produkte</vt:lpstr>
      <vt:lpstr>Chemie/Pharmapatente setzen entscheidende Technologieimpulse bei Zukunftsthemen</vt:lpstr>
      <vt:lpstr>Chemiepatente setzen entscheidende Technologieimpulse bei Zukunftsthemen</vt:lpstr>
      <vt:lpstr>Branche trägt gut 16 Prozent der internen FuE-Ausgaben der Industrie</vt:lpstr>
      <vt:lpstr>Pharmaindustrie ist im Branchenvergleich an der Spitze</vt:lpstr>
      <vt:lpstr>Hohe Innovationsorientierung in der Chemie- und Pharmaindustrie</vt:lpstr>
      <vt:lpstr>Erfolgskennzahlen (Innovationsoutput) der Chemie/Pharma  (Branche und Wissenschaft) 2022</vt:lpstr>
      <vt:lpstr>FuE-Beschäftigtenzahlen: steigender Trend</vt:lpstr>
      <vt:lpstr>Studienanfängerzahlen stabilisieren sich dank Zuwachs bei Biochemie –  Branche ist wichtigster Arbeitgeber</vt:lpstr>
      <vt:lpstr>Innovationsstandort Chemie/Pharma im internationalen Vergleich</vt:lpstr>
      <vt:lpstr>Der Innovationsstandort im internationalen Vergleich - Kernbotschaften</vt:lpstr>
      <vt:lpstr>Sechs Länder erbringen 83 Prozent der globalen FuE-Ausgaben</vt:lpstr>
      <vt:lpstr>Deutschland: viertgrößter Chemie-Innovationsstandort</vt:lpstr>
      <vt:lpstr>Wettbewerber gewinnen Anteile hinzu</vt:lpstr>
      <vt:lpstr>EU investiert in FuE – Anteile gingen zuletzt nicht weiter zurück</vt:lpstr>
      <vt:lpstr>China ist auf Chemie-Innovationen fokussiert –  aber auch Deutschland erreicht hier einen höheren Anteil</vt:lpstr>
      <vt:lpstr>Schwellenländer gewinnen Anteile hinzu – starke Entwicklung in China</vt:lpstr>
      <vt:lpstr>Deutschlands Forschungsintensität: nur Mittelfeld</vt:lpstr>
      <vt:lpstr>Deutschland nutzt Marktpotenziale durch Exporte</vt:lpstr>
      <vt:lpstr>Deutschland nutzt Marktpotenziale durch Exporte</vt:lpstr>
      <vt:lpstr>Deutschland zählt zu den führenden Exportnationen</vt:lpstr>
      <vt:lpstr>Deutschland ist Exportweltmeister bei forschungsintensiven Pharmazeutika</vt:lpstr>
      <vt:lpstr>Deutschland auf Platz 5 – Westliche Industrieländer verlieren Anteile</vt:lpstr>
      <vt:lpstr>Deutschland auf Platz 4 – Westliche Industrieländer verlieren Anteile</vt:lpstr>
      <vt:lpstr>Spezialisierung auf Chemie bzw. Pharma nimmt fast überall ab </vt:lpstr>
      <vt:lpstr>Über 40 Prozent der weltweiten Publikationen kommen aus China –  Deutschland liegt auf Platz 4</vt:lpstr>
      <vt:lpstr>Wagniskapitalmarkt verbessern</vt:lpstr>
      <vt:lpstr>Innovationsstandort Deutschland </vt:lpstr>
      <vt:lpstr>Innovationsstandort D: Andere Länder holen bei Innovationsfähigkeit auf</vt:lpstr>
      <vt:lpstr>Innovationshemmnis Nr. 1: Unsicherheiten bezüglich der Regulierungen</vt:lpstr>
      <vt:lpstr>FuE-Ausgaben erhöhen – neues Ziel in den Blick nehmen</vt:lpstr>
      <vt:lpstr>Innovationsstrategie etablieren, um Innovationswettbewerb zu bestehen</vt:lpstr>
      <vt:lpstr>Die Wirtschaft führt nicht nur den Großteil der Forschung und Entwicklung in Deutschland durch, sie finanziert auch den größten Teil</vt:lpstr>
      <vt:lpstr>Anteil vom Staat finanzierter FuE der Wirtschaft ist gesunken –  Stabilisierung am aktuellen Rand</vt:lpstr>
      <vt:lpstr>Internationaler Vergleich: Niedriger Finanzierungsanteil des Staates in Deutschland</vt:lpstr>
      <vt:lpstr>In Bildung investieren – zukünftiges Innovationspotenzial sichern </vt:lpstr>
      <vt:lpstr>Deutschland: nur auf Rang 25 unter den OECD-Ländern</vt:lpstr>
      <vt:lpstr>Niedrige Akademikerquote in D, aber hoher MINT-Anteil bei den Absolventen</vt:lpstr>
      <vt:lpstr>Die Branche investiert in die Bildung</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Forschung und Entwicklung Chemie</dc:title>
  <dc:creator>VCI;Christiane Kellermann</dc:creator>
  <cp:lastModifiedBy>Kellermann, Christiane</cp:lastModifiedBy>
  <cp:revision>288</cp:revision>
  <cp:lastPrinted>2021-09-08T07:10:06Z</cp:lastPrinted>
  <dcterms:created xsi:type="dcterms:W3CDTF">2021-05-14T12:09:14Z</dcterms:created>
  <dcterms:modified xsi:type="dcterms:W3CDTF">2024-10-08T12:22:48Z</dcterms:modified>
</cp:coreProperties>
</file>