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2.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tags/tag13.xml" ContentType="application/vnd.openxmlformats-officedocument.presentationml.tags+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tags/tag14.xml" ContentType="application/vnd.openxmlformats-officedocument.presentationml.tags+xml"/>
  <Override PartName="/ppt/notesSlides/notesSlide7.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drawings/drawing1.xml" ContentType="application/vnd.openxmlformats-officedocument.drawingml.chartshape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drawings/drawing2.xml" ContentType="application/vnd.openxmlformats-officedocument.drawingml.chartshape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6.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7.xml" ContentType="application/vnd.openxmlformats-officedocument.themeOverr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8.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9.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0.xml" ContentType="application/vnd.openxmlformats-officedocument.themeOverride+xml"/>
  <Override PartName="/ppt/tags/tag25.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1.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4.xml" ContentType="application/vnd.openxmlformats-officedocument.presentationml.notesSl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2.xml" ContentType="application/vnd.openxmlformats-officedocument.themeOverride+xml"/>
  <Override PartName="/ppt/tags/tag29.xml" ContentType="application/vnd.openxmlformats-officedocument.presentationml.tags+xml"/>
  <Override PartName="/ppt/tags/tag30.xml" ContentType="application/vnd.openxmlformats-officedocument.presentationml.tags+xml"/>
  <Override PartName="/ppt/notesSlides/notesSlide15.xml" ContentType="application/vnd.openxmlformats-officedocument.presentationml.notesSlid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3.xml" ContentType="application/vnd.openxmlformats-officedocument.themeOverride+xml"/>
  <Override PartName="/ppt/tags/tag31.xml" ContentType="application/vnd.openxmlformats-officedocument.presentationml.tags+xml"/>
  <Override PartName="/ppt/tags/tag32.xml" ContentType="application/vnd.openxmlformats-officedocument.presentationml.tags+xml"/>
  <Override PartName="/ppt/notesSlides/notesSlide16.xml" ContentType="application/vnd.openxmlformats-officedocument.presentationml.notesSlid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4.xml" ContentType="application/vnd.openxmlformats-officedocument.themeOverride+xml"/>
  <Override PartName="/ppt/drawings/drawing3.xml" ContentType="application/vnd.openxmlformats-officedocument.drawingml.chartshapes+xml"/>
  <Override PartName="/ppt/tags/tag33.xml" ContentType="application/vnd.openxmlformats-officedocument.presentationml.tags+xml"/>
  <Override PartName="/ppt/tags/tag34.xml" ContentType="application/vnd.openxmlformats-officedocument.presentationml.tags+xml"/>
  <Override PartName="/ppt/notesSlides/notesSlide17.xml" ContentType="application/vnd.openxmlformats-officedocument.presentationml.notesSlid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5.xml" ContentType="application/vnd.openxmlformats-officedocument.themeOverride+xml"/>
  <Override PartName="/ppt/charts/chart16.xml" ContentType="application/vnd.openxmlformats-officedocument.drawingml.chart+xml"/>
  <Override PartName="/ppt/theme/themeOverride16.xml" ContentType="application/vnd.openxmlformats-officedocument.themeOverride+xml"/>
  <Override PartName="/ppt/tags/tag35.xml" ContentType="application/vnd.openxmlformats-officedocument.presentationml.tags+xml"/>
  <Override PartName="/ppt/tags/tag36.xml" ContentType="application/vnd.openxmlformats-officedocument.presentationml.tags+xml"/>
  <Override PartName="/ppt/notesSlides/notesSlide18.xml" ContentType="application/vnd.openxmlformats-officedocument.presentationml.notesSlide+xml"/>
  <Override PartName="/ppt/charts/chart17.xml" ContentType="application/vnd.openxmlformats-officedocument.drawingml.chart+xml"/>
  <Override PartName="/ppt/theme/themeOverride17.xml" ContentType="application/vnd.openxmlformats-officedocument.themeOverride+xml"/>
  <Override PartName="/ppt/tags/tag37.xml" ContentType="application/vnd.openxmlformats-officedocument.presentationml.tags+xml"/>
  <Override PartName="/ppt/notesSlides/notesSlide19.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20.xml" ContentType="application/vnd.openxmlformats-officedocument.presentationml.notesSlide+xml"/>
  <Override PartName="/ppt/charts/chart18.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8.xml" ContentType="application/vnd.openxmlformats-officedocument.themeOverride+xml"/>
  <Override PartName="/ppt/drawings/drawing4.xml" ContentType="application/vnd.openxmlformats-officedocument.drawingml.chartshapes+xml"/>
  <Override PartName="/ppt/tags/tag40.xml" ContentType="application/vnd.openxmlformats-officedocument.presentationml.tags+xml"/>
  <Override PartName="/ppt/tags/tag41.xml" ContentType="application/vnd.openxmlformats-officedocument.presentationml.tags+xml"/>
  <Override PartName="/ppt/notesSlides/notesSlide21.xml" ContentType="application/vnd.openxmlformats-officedocument.presentationml.notesSlide+xml"/>
  <Override PartName="/ppt/charts/chart19.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9.xml" ContentType="application/vnd.openxmlformats-officedocument.themeOverride+xml"/>
  <Override PartName="/ppt/tags/tag42.xml" ContentType="application/vnd.openxmlformats-officedocument.presentationml.tags+xml"/>
  <Override PartName="/ppt/tags/tag43.xml" ContentType="application/vnd.openxmlformats-officedocument.presentationml.tags+xml"/>
  <Override PartName="/ppt/notesSlides/notesSlide22.xml" ContentType="application/vnd.openxmlformats-officedocument.presentationml.notesSlide+xml"/>
  <Override PartName="/ppt/charts/chart20.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0.xml" ContentType="application/vnd.openxmlformats-officedocument.themeOverride+xml"/>
  <Override PartName="/ppt/charts/chart21.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1.xml" ContentType="application/vnd.openxmlformats-officedocument.themeOverride+xml"/>
  <Override PartName="/ppt/tags/tag44.xml" ContentType="application/vnd.openxmlformats-officedocument.presentationml.tags+xml"/>
  <Override PartName="/ppt/notesSlides/notesSlide23.xml" ContentType="application/vnd.openxmlformats-officedocument.presentationml.notesSlide+xml"/>
  <Override PartName="/ppt/charts/chart22.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22.xml" ContentType="application/vnd.openxmlformats-officedocument.themeOverride+xml"/>
  <Override PartName="/ppt/charts/chart23.xml" ContentType="application/vnd.openxmlformats-officedocument.drawingml.chart+xml"/>
  <Override PartName="/ppt/theme/themeOverride23.xml" ContentType="application/vnd.openxmlformats-officedocument.themeOverride+xml"/>
  <Override PartName="/ppt/drawings/drawing5.xml" ContentType="application/vnd.openxmlformats-officedocument.drawingml.chartshapes+xml"/>
  <Override PartName="/ppt/tags/tag45.xml" ContentType="application/vnd.openxmlformats-officedocument.presentationml.tags+xml"/>
  <Override PartName="/ppt/notesSlides/notesSlide24.xml" ContentType="application/vnd.openxmlformats-officedocument.presentationml.notesSlide+xml"/>
  <Override PartName="/ppt/charts/chart24.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24.xml" ContentType="application/vnd.openxmlformats-officedocument.themeOverride+xml"/>
  <Override PartName="/ppt/charts/chart25.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25.xml" ContentType="application/vnd.openxmlformats-officedocument.themeOverride+xml"/>
  <Override PartName="/ppt/drawings/drawing6.xml" ContentType="application/vnd.openxmlformats-officedocument.drawingml.chartshapes+xml"/>
  <Override PartName="/ppt/tags/tag46.xml" ContentType="application/vnd.openxmlformats-officedocument.presentationml.tags+xml"/>
  <Override PartName="/ppt/notesSlides/notesSlide25.xml" ContentType="application/vnd.openxmlformats-officedocument.presentationml.notesSlide+xml"/>
  <Override PartName="/ppt/charts/chart26.xml" ContentType="application/vnd.openxmlformats-officedocument.drawingml.chart+xml"/>
  <Override PartName="/ppt/theme/themeOverride26.xml" ContentType="application/vnd.openxmlformats-officedocument.themeOverride+xml"/>
  <Override PartName="/ppt/charts/chart27.xml" ContentType="application/vnd.openxmlformats-officedocument.drawingml.chart+xml"/>
  <Override PartName="/ppt/theme/themeOverride27.xml" ContentType="application/vnd.openxmlformats-officedocument.themeOverride+xml"/>
  <Override PartName="/ppt/tags/tag47.xml" ContentType="application/vnd.openxmlformats-officedocument.presentationml.tags+xml"/>
  <Override PartName="/ppt/tags/tag48.xml" ContentType="application/vnd.openxmlformats-officedocument.presentationml.tags+xml"/>
  <Override PartName="/ppt/notesSlides/notesSlide26.xml" ContentType="application/vnd.openxmlformats-officedocument.presentationml.notesSlide+xml"/>
  <Override PartName="/ppt/charts/chart28.xml" ContentType="application/vnd.openxmlformats-officedocument.drawingml.chart+xml"/>
  <Override PartName="/ppt/theme/themeOverride28.xml" ContentType="application/vnd.openxmlformats-officedocument.themeOverride+xml"/>
  <Override PartName="/ppt/charts/chart29.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29.xml" ContentType="application/vnd.openxmlformats-officedocument.themeOverride+xml"/>
  <Override PartName="/ppt/tags/tag49.xml" ContentType="application/vnd.openxmlformats-officedocument.presentationml.tags+xml"/>
  <Override PartName="/ppt/tags/tag50.xml" ContentType="application/vnd.openxmlformats-officedocument.presentationml.tags+xml"/>
  <Override PartName="/ppt/notesSlides/notesSlide27.xml" ContentType="application/vnd.openxmlformats-officedocument.presentationml.notesSlide+xml"/>
  <Override PartName="/ppt/charts/chart30.xml" ContentType="application/vnd.openxmlformats-officedocument.drawingml.chart+xml"/>
  <Override PartName="/ppt/theme/themeOverride30.xml" ContentType="application/vnd.openxmlformats-officedocument.themeOverride+xml"/>
  <Override PartName="/ppt/charts/chart31.xml" ContentType="application/vnd.openxmlformats-officedocument.drawingml.chart+xml"/>
  <Override PartName="/ppt/theme/themeOverride31.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8.xml" ContentType="application/vnd.openxmlformats-officedocument.presentationml.notesSlide+xml"/>
  <Override PartName="/ppt/charts/chart32.xml" ContentType="application/vnd.openxmlformats-officedocument.drawingml.chart+xml"/>
  <Override PartName="/ppt/theme/themeOverride32.xml" ContentType="application/vnd.openxmlformats-officedocument.themeOverride+xml"/>
  <Override PartName="/ppt/tags/tag53.xml" ContentType="application/vnd.openxmlformats-officedocument.presentationml.tags+xml"/>
  <Override PartName="/ppt/tags/tag54.xml" ContentType="application/vnd.openxmlformats-officedocument.presentationml.tags+xml"/>
  <Override PartName="/ppt/notesSlides/notesSlide29.xml" ContentType="application/vnd.openxmlformats-officedocument.presentationml.notesSlide+xml"/>
  <Override PartName="/ppt/charts/chart33.xml" ContentType="application/vnd.openxmlformats-officedocument.drawingml.chart+xml"/>
  <Override PartName="/ppt/theme/themeOverride33.xml" ContentType="application/vnd.openxmlformats-officedocument.themeOverride+xml"/>
  <Override PartName="/ppt/tags/tag55.xml" ContentType="application/vnd.openxmlformats-officedocument.presentationml.tags+xml"/>
  <Override PartName="/ppt/tags/tag56.xml" ContentType="application/vnd.openxmlformats-officedocument.presentationml.tags+xml"/>
  <Override PartName="/ppt/notesSlides/notesSlide30.xml" ContentType="application/vnd.openxmlformats-officedocument.presentationml.notesSlide+xml"/>
  <Override PartName="/ppt/charts/chart34.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4.xml" ContentType="application/vnd.openxmlformats-officedocument.themeOverride+xml"/>
  <Override PartName="/ppt/tags/tag57.xml" ContentType="application/vnd.openxmlformats-officedocument.presentationml.tags+xml"/>
  <Override PartName="/ppt/tags/tag58.xml" ContentType="application/vnd.openxmlformats-officedocument.presentationml.tags+xml"/>
  <Override PartName="/ppt/notesSlides/notesSlide31.xml" ContentType="application/vnd.openxmlformats-officedocument.presentationml.notesSlide+xml"/>
  <Override PartName="/ppt/charts/chart35.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5.xml" ContentType="application/vnd.openxmlformats-officedocument.themeOverride+xml"/>
  <Override PartName="/ppt/charts/chart36.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6.xml" ContentType="application/vnd.openxmlformats-officedocument.themeOverride+xml"/>
  <Override PartName="/ppt/tags/tag59.xml" ContentType="application/vnd.openxmlformats-officedocument.presentationml.tags+xml"/>
  <Override PartName="/ppt/tags/tag60.xml" ContentType="application/vnd.openxmlformats-officedocument.presentationml.tags+xml"/>
  <Override PartName="/ppt/notesSlides/notesSlide32.xml" ContentType="application/vnd.openxmlformats-officedocument.presentationml.notesSlide+xml"/>
  <Override PartName="/ppt/charts/chart37.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7.xml" ContentType="application/vnd.openxmlformats-officedocument.themeOverr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charts/chart38.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38.xml" ContentType="application/vnd.openxmlformats-officedocument.themeOverride+xml"/>
  <Override PartName="/ppt/tags/tag64.xml" ContentType="application/vnd.openxmlformats-officedocument.presentationml.tags+xml"/>
  <Override PartName="/ppt/charts/chart39.xml" ContentType="application/vnd.openxmlformats-officedocument.drawingml.chart+xml"/>
  <Override PartName="/ppt/charts/style28.xml" ContentType="application/vnd.ms-office.chartstyle+xml"/>
  <Override PartName="/ppt/charts/colors28.xml" ContentType="application/vnd.ms-office.chartcolorstyle+xml"/>
  <Override PartName="/ppt/tags/tag65.xml" ContentType="application/vnd.openxmlformats-officedocument.presentationml.tags+xml"/>
  <Override PartName="/ppt/tags/tag66.xml" ContentType="application/vnd.openxmlformats-officedocument.presentationml.tags+xml"/>
  <Override PartName="/ppt/notesSlides/notesSlide33.xml" ContentType="application/vnd.openxmlformats-officedocument.presentationml.notesSlide+xml"/>
  <Override PartName="/ppt/charts/chart40.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39.xml" ContentType="application/vnd.openxmlformats-officedocument.themeOverride+xml"/>
  <Override PartName="/ppt/drawings/drawing7.xml" ContentType="application/vnd.openxmlformats-officedocument.drawingml.chartshapes+xml"/>
  <Override PartName="/ppt/tags/tag67.xml" ContentType="application/vnd.openxmlformats-officedocument.presentationml.tags+xml"/>
  <Override PartName="/ppt/tags/tag68.xml" ContentType="application/vnd.openxmlformats-officedocument.presentationml.tags+xml"/>
  <Override PartName="/ppt/notesSlides/notesSlide34.xml" ContentType="application/vnd.openxmlformats-officedocument.presentationml.notesSlide+xml"/>
  <Override PartName="/ppt/charts/chart41.xml" ContentType="application/vnd.openxmlformats-officedocument.drawingml.chart+xml"/>
  <Override PartName="/ppt/theme/themeOverride40.xml" ContentType="application/vnd.openxmlformats-officedocument.themeOverride+xml"/>
  <Override PartName="/ppt/tags/tag69.xml" ContentType="application/vnd.openxmlformats-officedocument.presentationml.tags+xml"/>
  <Override PartName="/ppt/notesSlides/notesSlide35.xml" ContentType="application/vnd.openxmlformats-officedocument.presentationml.notesSlide+xml"/>
  <Override PartName="/ppt/charts/chart42.xml" ContentType="application/vnd.openxmlformats-officedocument.drawingml.chart+xml"/>
  <Override PartName="/ppt/theme/themeOverride41.xml" ContentType="application/vnd.openxmlformats-officedocument.themeOverride+xml"/>
  <Override PartName="/ppt/charts/chart43.xml" ContentType="application/vnd.openxmlformats-officedocument.drawingml.chart+xml"/>
  <Override PartName="/ppt/theme/themeOverride42.xml" ContentType="application/vnd.openxmlformats-officedocument.themeOverride+xml"/>
  <Override PartName="/ppt/tags/tag70.xml" ContentType="application/vnd.openxmlformats-officedocument.presentationml.tags+xml"/>
  <Override PartName="/ppt/charts/chart44.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3.xml" ContentType="application/vnd.openxmlformats-officedocument.themeOverride+xml"/>
  <Override PartName="/ppt/tags/tag71.xml" ContentType="application/vnd.openxmlformats-officedocument.presentationml.tags+xml"/>
  <Override PartName="/ppt/tags/tag72.xml" ContentType="application/vnd.openxmlformats-officedocument.presentationml.tags+xml"/>
  <Override PartName="/ppt/notesSlides/notesSlide36.xml" ContentType="application/vnd.openxmlformats-officedocument.presentationml.notesSlide+xml"/>
  <Override PartName="/ppt/charts/chart45.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4.xml" ContentType="application/vnd.openxmlformats-officedocument.themeOverride+xml"/>
  <Override PartName="/ppt/drawings/drawing8.xml" ContentType="application/vnd.openxmlformats-officedocument.drawingml.chartshapes+xml"/>
  <Override PartName="/ppt/tags/tag73.xml" ContentType="application/vnd.openxmlformats-officedocument.presentationml.tags+xml"/>
  <Override PartName="/ppt/notesSlides/notesSlide37.xml" ContentType="application/vnd.openxmlformats-officedocument.presentationml.notesSlide+xml"/>
  <Override PartName="/ppt/charts/chart46.xml" ContentType="application/vnd.openxmlformats-officedocument.drawingml.chart+xml"/>
  <Override PartName="/ppt/charts/style32.xml" ContentType="application/vnd.ms-office.chartstyle+xml"/>
  <Override PartName="/ppt/charts/colors32.xml" ContentType="application/vnd.ms-office.chartcolorstyle+xml"/>
  <Override PartName="/ppt/theme/themeOverride45.xml" ContentType="application/vnd.openxmlformats-officedocument.themeOverride+xml"/>
  <Override PartName="/ppt/tags/tag74.xml" ContentType="application/vnd.openxmlformats-officedocument.presentationml.tags+xml"/>
  <Override PartName="/ppt/tags/tag75.xml" ContentType="application/vnd.openxmlformats-officedocument.presentationml.tags+xml"/>
  <Override PartName="/ppt/notesSlides/notesSlide38.xml" ContentType="application/vnd.openxmlformats-officedocument.presentationml.notesSlide+xml"/>
  <Override PartName="/ppt/charts/chart47.xml" ContentType="application/vnd.openxmlformats-officedocument.drawingml.chart+xml"/>
  <Override PartName="/ppt/theme/themeOverride46.xml" ContentType="application/vnd.openxmlformats-officedocument.themeOverride+xml"/>
  <Override PartName="/ppt/charts/chart48.xml" ContentType="application/vnd.openxmlformats-officedocument.drawingml.chart+xml"/>
  <Override PartName="/ppt/charts/style33.xml" ContentType="application/vnd.ms-office.chartstyle+xml"/>
  <Override PartName="/ppt/charts/colors33.xml" ContentType="application/vnd.ms-office.chartcolorstyle+xml"/>
  <Override PartName="/ppt/theme/themeOverride47.xml" ContentType="application/vnd.openxmlformats-officedocument.themeOverride+xml"/>
  <Override PartName="/ppt/tags/tag7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3"/>
  </p:notesMasterIdLst>
  <p:sldIdLst>
    <p:sldId id="728" r:id="rId5"/>
    <p:sldId id="661" r:id="rId6"/>
    <p:sldId id="663" r:id="rId7"/>
    <p:sldId id="667" r:id="rId8"/>
    <p:sldId id="964" r:id="rId9"/>
    <p:sldId id="825" r:id="rId10"/>
    <p:sldId id="810" r:id="rId11"/>
    <p:sldId id="817" r:id="rId12"/>
    <p:sldId id="963" r:id="rId13"/>
    <p:sldId id="748" r:id="rId14"/>
    <p:sldId id="739" r:id="rId15"/>
    <p:sldId id="720" r:id="rId16"/>
    <p:sldId id="813" r:id="rId17"/>
    <p:sldId id="965" r:id="rId18"/>
    <p:sldId id="955" r:id="rId19"/>
    <p:sldId id="956" r:id="rId20"/>
    <p:sldId id="958" r:id="rId21"/>
    <p:sldId id="811" r:id="rId22"/>
    <p:sldId id="796" r:id="rId23"/>
    <p:sldId id="797" r:id="rId24"/>
    <p:sldId id="818" r:id="rId25"/>
    <p:sldId id="679" r:id="rId26"/>
    <p:sldId id="819" r:id="rId27"/>
    <p:sldId id="826" r:id="rId28"/>
    <p:sldId id="799" r:id="rId29"/>
    <p:sldId id="820" r:id="rId30"/>
    <p:sldId id="960" r:id="rId31"/>
    <p:sldId id="731" r:id="rId32"/>
    <p:sldId id="961" r:id="rId33"/>
    <p:sldId id="693" r:id="rId34"/>
    <p:sldId id="697" r:id="rId35"/>
    <p:sldId id="962" r:id="rId36"/>
    <p:sldId id="829" r:id="rId37"/>
    <p:sldId id="808" r:id="rId38"/>
    <p:sldId id="809" r:id="rId39"/>
    <p:sldId id="959" r:id="rId40"/>
    <p:sldId id="831" r:id="rId41"/>
    <p:sldId id="827" r:id="rId42"/>
    <p:sldId id="718" r:id="rId43"/>
    <p:sldId id="946" r:id="rId44"/>
    <p:sldId id="812" r:id="rId45"/>
    <p:sldId id="823" r:id="rId46"/>
    <p:sldId id="836" r:id="rId47"/>
    <p:sldId id="839" r:id="rId48"/>
    <p:sldId id="806" r:id="rId49"/>
    <p:sldId id="828" r:id="rId50"/>
    <p:sldId id="754" r:id="rId51"/>
    <p:sldId id="443" r:id="rId5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272ABE-CE95-489C-B85C-8972E46C7AE9}" v="568" dt="2025-11-27T13:51:31.391"/>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58" autoAdjust="0"/>
    <p:restoredTop sz="94660"/>
  </p:normalViewPr>
  <p:slideViewPr>
    <p:cSldViewPr snapToGrid="0">
      <p:cViewPr varScale="1">
        <p:scale>
          <a:sx n="75" d="100"/>
          <a:sy n="75" d="100"/>
        </p:scale>
        <p:origin x="283"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DD2C8521-FCC5-4842-9E43-D4C3CF86393A}"/>
    <pc:docChg chg="undo custSel addSld delSld modSld sldOrd">
      <pc:chgData name="Kellermann, Christiane" userId="ad71d5e9-8c27-4886-9d0d-7f91d24f4470" providerId="ADAL" clId="{DD2C8521-FCC5-4842-9E43-D4C3CF86393A}" dt="2025-11-27T13:51:39.599" v="7214" actId="6549"/>
      <pc:docMkLst>
        <pc:docMk/>
      </pc:docMkLst>
      <pc:sldChg chg="addSp delSp modSp add del mod">
        <pc:chgData name="Kellermann, Christiane" userId="ad71d5e9-8c27-4886-9d0d-7f91d24f4470" providerId="ADAL" clId="{DD2C8521-FCC5-4842-9E43-D4C3CF86393A}" dt="2025-11-27T13:45:24.089" v="7188" actId="113"/>
        <pc:sldMkLst>
          <pc:docMk/>
          <pc:sldMk cId="2908970567" sldId="718"/>
        </pc:sldMkLst>
        <pc:spChg chg="mod">
          <ac:chgData name="Kellermann, Christiane" userId="ad71d5e9-8c27-4886-9d0d-7f91d24f4470" providerId="ADAL" clId="{DD2C8521-FCC5-4842-9E43-D4C3CF86393A}" dt="2025-11-27T13:45:24.089" v="7188" actId="113"/>
          <ac:spMkLst>
            <pc:docMk/>
            <pc:sldMk cId="2908970567" sldId="718"/>
            <ac:spMk id="2" creationId="{FA66FA74-AC62-48B3-B756-07D243992059}"/>
          </ac:spMkLst>
        </pc:spChg>
        <pc:spChg chg="add del mod">
          <ac:chgData name="Kellermann, Christiane" userId="ad71d5e9-8c27-4886-9d0d-7f91d24f4470" providerId="ADAL" clId="{DD2C8521-FCC5-4842-9E43-D4C3CF86393A}" dt="2025-11-27T13:36:23.944" v="7025"/>
          <ac:spMkLst>
            <pc:docMk/>
            <pc:sldMk cId="2908970567" sldId="718"/>
            <ac:spMk id="7" creationId="{594B8118-097C-09BE-D05A-30F4C5E229F7}"/>
          </ac:spMkLst>
        </pc:spChg>
        <pc:spChg chg="mod">
          <ac:chgData name="Kellermann, Christiane" userId="ad71d5e9-8c27-4886-9d0d-7f91d24f4470" providerId="ADAL" clId="{DD2C8521-FCC5-4842-9E43-D4C3CF86393A}" dt="2025-11-27T13:41:06.285" v="7115" actId="20577"/>
          <ac:spMkLst>
            <pc:docMk/>
            <pc:sldMk cId="2908970567" sldId="718"/>
            <ac:spMk id="11" creationId="{00000000-0000-0000-0000-000000000000}"/>
          </ac:spMkLst>
        </pc:spChg>
        <pc:spChg chg="mod">
          <ac:chgData name="Kellermann, Christiane" userId="ad71d5e9-8c27-4886-9d0d-7f91d24f4470" providerId="ADAL" clId="{DD2C8521-FCC5-4842-9E43-D4C3CF86393A}" dt="2025-11-27T13:41:12.702" v="7120" actId="20577"/>
          <ac:spMkLst>
            <pc:docMk/>
            <pc:sldMk cId="2908970567" sldId="718"/>
            <ac:spMk id="27" creationId="{D683DF3F-6B74-4C07-9FB3-34143F0F6598}"/>
          </ac:spMkLst>
        </pc:spChg>
        <pc:graphicFrameChg chg="add mod">
          <ac:chgData name="Kellermann, Christiane" userId="ad71d5e9-8c27-4886-9d0d-7f91d24f4470" providerId="ADAL" clId="{DD2C8521-FCC5-4842-9E43-D4C3CF86393A}" dt="2025-11-27T13:40:46.015" v="7109"/>
          <ac:graphicFrameMkLst>
            <pc:docMk/>
            <pc:sldMk cId="2908970567" sldId="718"/>
            <ac:graphicFrameMk id="8" creationId="{512E36AF-F258-4D50-8B53-7DFD85E6A7ED}"/>
          </ac:graphicFrameMkLst>
        </pc:graphicFrameChg>
        <pc:graphicFrameChg chg="del">
          <ac:chgData name="Kellermann, Christiane" userId="ad71d5e9-8c27-4886-9d0d-7f91d24f4470" providerId="ADAL" clId="{DD2C8521-FCC5-4842-9E43-D4C3CF86393A}" dt="2025-11-27T13:36:20.336" v="7023" actId="478"/>
          <ac:graphicFrameMkLst>
            <pc:docMk/>
            <pc:sldMk cId="2908970567" sldId="718"/>
            <ac:graphicFrameMk id="9" creationId="{512E36AF-F258-4D50-8B53-7DFD85E6A7ED}"/>
          </ac:graphicFrameMkLst>
        </pc:graphicFrameChg>
      </pc:sldChg>
      <pc:sldChg chg="modSp mod">
        <pc:chgData name="Kellermann, Christiane" userId="ad71d5e9-8c27-4886-9d0d-7f91d24f4470" providerId="ADAL" clId="{DD2C8521-FCC5-4842-9E43-D4C3CF86393A}" dt="2025-11-27T13:45:58.110" v="7196" actId="20577"/>
        <pc:sldMkLst>
          <pc:docMk/>
          <pc:sldMk cId="2743100481" sldId="728"/>
        </pc:sldMkLst>
        <pc:spChg chg="mod">
          <ac:chgData name="Kellermann, Christiane" userId="ad71d5e9-8c27-4886-9d0d-7f91d24f4470" providerId="ADAL" clId="{DD2C8521-FCC5-4842-9E43-D4C3CF86393A}" dt="2025-11-27T13:45:58.110" v="7196" actId="20577"/>
          <ac:spMkLst>
            <pc:docMk/>
            <pc:sldMk cId="2743100481" sldId="728"/>
            <ac:spMk id="22" creationId="{35D61A41-228A-4BAA-8905-32F4D665BAB4}"/>
          </ac:spMkLst>
        </pc:spChg>
      </pc:sldChg>
      <pc:sldChg chg="addSp delSp modSp mod">
        <pc:chgData name="Kellermann, Christiane" userId="ad71d5e9-8c27-4886-9d0d-7f91d24f4470" providerId="ADAL" clId="{DD2C8521-FCC5-4842-9E43-D4C3CF86393A}" dt="2025-11-27T13:51:39.599" v="7214" actId="6549"/>
        <pc:sldMkLst>
          <pc:docMk/>
          <pc:sldMk cId="799582273" sldId="810"/>
        </pc:sldMkLst>
        <pc:spChg chg="add del mod">
          <ac:chgData name="Kellermann, Christiane" userId="ad71d5e9-8c27-4886-9d0d-7f91d24f4470" providerId="ADAL" clId="{DD2C8521-FCC5-4842-9E43-D4C3CF86393A}" dt="2025-11-27T13:51:31.391" v="7199"/>
          <ac:spMkLst>
            <pc:docMk/>
            <pc:sldMk cId="799582273" sldId="810"/>
            <ac:spMk id="6" creationId="{6791E69F-F356-8E7F-0620-7E906AA173F5}"/>
          </ac:spMkLst>
        </pc:spChg>
        <pc:spChg chg="mod">
          <ac:chgData name="Kellermann, Christiane" userId="ad71d5e9-8c27-4886-9d0d-7f91d24f4470" providerId="ADAL" clId="{DD2C8521-FCC5-4842-9E43-D4C3CF86393A}" dt="2025-11-27T13:51:39.599" v="7214" actId="6549"/>
          <ac:spMkLst>
            <pc:docMk/>
            <pc:sldMk cId="799582273" sldId="810"/>
            <ac:spMk id="14" creationId="{00000000-0000-0000-0000-000000000000}"/>
          </ac:spMkLst>
        </pc:spChg>
        <pc:graphicFrameChg chg="del">
          <ac:chgData name="Kellermann, Christiane" userId="ad71d5e9-8c27-4886-9d0d-7f91d24f4470" providerId="ADAL" clId="{DD2C8521-FCC5-4842-9E43-D4C3CF86393A}" dt="2025-11-27T13:51:28.518" v="7197" actId="478"/>
          <ac:graphicFrameMkLst>
            <pc:docMk/>
            <pc:sldMk cId="799582273" sldId="810"/>
            <ac:graphicFrameMk id="7" creationId="{1EAFBBE6-7975-4D6B-ABD5-190D7FA64906}"/>
          </ac:graphicFrameMkLst>
        </pc:graphicFrameChg>
        <pc:graphicFrameChg chg="add mod">
          <ac:chgData name="Kellermann, Christiane" userId="ad71d5e9-8c27-4886-9d0d-7f91d24f4470" providerId="ADAL" clId="{DD2C8521-FCC5-4842-9E43-D4C3CF86393A}" dt="2025-11-27T13:51:31.391" v="7199"/>
          <ac:graphicFrameMkLst>
            <pc:docMk/>
            <pc:sldMk cId="799582273" sldId="810"/>
            <ac:graphicFrameMk id="8" creationId="{1EAFBBE6-7975-4D6B-ABD5-190D7FA64906}"/>
          </ac:graphicFrameMkLst>
        </pc:graphicFrame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3.xml"/><Relationship Id="rId1" Type="http://schemas.microsoft.com/office/2011/relationships/chartStyle" Target="style13.xml"/><Relationship Id="rId5" Type="http://schemas.openxmlformats.org/officeDocument/2006/relationships/chartUserShapes" Target="../drawings/drawing3.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1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5.xml"/><Relationship Id="rId1" Type="http://schemas.microsoft.com/office/2011/relationships/chartStyle" Target="style15.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3.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3.xml"/></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4.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5.xml"/><Relationship Id="rId2" Type="http://schemas.microsoft.com/office/2011/relationships/chartColorStyle" Target="colors21.xml"/><Relationship Id="rId1" Type="http://schemas.microsoft.com/office/2011/relationships/chartStyle" Target="style21.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6.xml"/></Relationships>
</file>

<file path=ppt/charts/_rels/chart2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7.xml"/></Relationships>
</file>

<file path=ppt/charts/_rels/chart2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8.xm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3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1.xml"/></Relationships>
</file>

<file path=ppt/charts/_rels/chart3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2.xml"/></Relationships>
</file>

<file path=ppt/charts/_rels/chart3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3.xm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oleObject" Target="https://vciev.sharepoint.com/teams/TeamVolkswirtschaft785/Shared%20Documents/Abteilungsb&#252;ro/08%20Politische%20Themen/FuE,%20Innovation%20und%20Bildung/05%20Rankings/Internationales%20Ranking%20WEF_Telekom_2018.xlsx" TargetMode="External"/></Relationships>
</file>

<file path=ppt/charts/_rels/chart39.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2%20Umfrage%20PK%202023%20Halbjahr\Ergebnisse%20Umfrage_Entwurf.xlsx" TargetMode="External"/><Relationship Id="rId2" Type="http://schemas.microsoft.com/office/2011/relationships/chartColorStyle" Target="colors28.xml"/><Relationship Id="rId1" Type="http://schemas.microsoft.com/office/2011/relationships/chartStyle" Target="style28.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9.xml"/><Relationship Id="rId1" Type="http://schemas.microsoft.com/office/2011/relationships/chartStyle" Target="style29.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4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40.xml"/></Relationships>
</file>

<file path=ppt/charts/_rels/chart4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41.xml"/></Relationships>
</file>

<file path=ppt/charts/_rels/chart4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42.xm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FuE,%20Innovation%20und%20Bildung/Finanzierung/BERD%20nach%20Finanzierung%20international.xlsx" TargetMode="Externa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31.xml"/><Relationship Id="rId1" Type="http://schemas.microsoft.com/office/2011/relationships/chartStyle" Target="style31.xml"/><Relationship Id="rId5" Type="http://schemas.openxmlformats.org/officeDocument/2006/relationships/chartUserShapes" Target="../drawings/drawing8.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5.xml"/><Relationship Id="rId2" Type="http://schemas.microsoft.com/office/2011/relationships/chartColorStyle" Target="colors32.xml"/><Relationship Id="rId1" Type="http://schemas.microsoft.com/office/2011/relationships/chartStyle" Target="style32.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46.xml"/></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7.xml"/><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2.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Users\ckellermann\AppData\Local\Microsoft\Windows\INetCache\Content.Outlook\M9QL99KH\vci_Forschungsfelder-14_10_25.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C:\Users\ckellermann\AppData\Local\Microsoft\Windows\INetCache\Content.Outlook\M9QL99KH\vci_Forschungsfelder-14_10_25.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6445558219976799E-2"/>
          <c:y val="6.9817555589227753E-2"/>
          <c:w val="0.93646455076582968"/>
          <c:h val="0.82201959920539269"/>
        </c:manualLayout>
      </c:layout>
      <c:barChart>
        <c:barDir val="col"/>
        <c:grouping val="stacked"/>
        <c:varyColors val="0"/>
        <c:ser>
          <c:idx val="1"/>
          <c:order val="0"/>
          <c:tx>
            <c:strRef>
              <c:f>'FuE Chemie'!$B$9</c:f>
              <c:strCache>
                <c:ptCount val="1"/>
                <c:pt idx="0">
                  <c:v> Pharma </c:v>
                </c:pt>
              </c:strCache>
            </c:strRef>
          </c:tx>
          <c:spPr>
            <a:solidFill>
              <a:schemeClr val="accent2"/>
            </a:solidFill>
            <a:ln>
              <a:noFill/>
            </a:ln>
            <a:effectLst/>
          </c:spPr>
          <c:invertIfNegative val="0"/>
          <c:dPt>
            <c:idx val="7"/>
            <c:invertIfNegative val="0"/>
            <c:bubble3D val="0"/>
            <c:extLst>
              <c:ext xmlns:c16="http://schemas.microsoft.com/office/drawing/2014/chart" uri="{C3380CC4-5D6E-409C-BE32-E72D297353CC}">
                <c16:uniqueId val="{00000000-9AF9-41AB-83D8-A08FFB7CAF07}"/>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Chemie'!$S$9:$AB$9</c:f>
              <c:numCache>
                <c:formatCode>_-* #,##0\ _€_-;\-* #,##0\ _€_-;_-* "-"??\ _€_-;_-@_-</c:formatCode>
                <c:ptCount val="10"/>
                <c:pt idx="0">
                  <c:v>6149.9</c:v>
                </c:pt>
                <c:pt idx="1">
                  <c:v>6221</c:v>
                </c:pt>
                <c:pt idx="2">
                  <c:v>6918.4</c:v>
                </c:pt>
                <c:pt idx="3">
                  <c:v>7815.4</c:v>
                </c:pt>
                <c:pt idx="4">
                  <c:v>8465.7999999999993</c:v>
                </c:pt>
                <c:pt idx="5">
                  <c:v>7813</c:v>
                </c:pt>
                <c:pt idx="6">
                  <c:v>8540</c:v>
                </c:pt>
                <c:pt idx="7">
                  <c:v>9372</c:v>
                </c:pt>
                <c:pt idx="8">
                  <c:v>9877</c:v>
                </c:pt>
                <c:pt idx="9">
                  <c:v>10408</c:v>
                </c:pt>
              </c:numCache>
            </c:numRef>
          </c:val>
          <c:extLst>
            <c:ext xmlns:c16="http://schemas.microsoft.com/office/drawing/2014/chart" uri="{C3380CC4-5D6E-409C-BE32-E72D297353CC}">
              <c16:uniqueId val="{00000001-9AF9-41AB-83D8-A08FFB7CAF07}"/>
            </c:ext>
          </c:extLst>
        </c:ser>
        <c:ser>
          <c:idx val="2"/>
          <c:order val="1"/>
          <c:tx>
            <c:strRef>
              <c:f>'FuE Chemie'!$B$8</c:f>
              <c:strCache>
                <c:ptCount val="1"/>
                <c:pt idx="0">
                  <c:v> Chemie </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9AF9-41AB-83D8-A08FFB7CAF07}"/>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Chemie'!$S$8:$AB$8</c:f>
              <c:numCache>
                <c:formatCode>_-* #,##0\ _€_-;\-* #,##0\ _€_-;_-* "-"??\ _€_-;_-@_-</c:formatCode>
                <c:ptCount val="10"/>
                <c:pt idx="0">
                  <c:v>4182.3</c:v>
                </c:pt>
                <c:pt idx="1">
                  <c:v>4244</c:v>
                </c:pt>
                <c:pt idx="2">
                  <c:v>4630</c:v>
                </c:pt>
                <c:pt idx="3">
                  <c:v>4775.8999999999996</c:v>
                </c:pt>
                <c:pt idx="4">
                  <c:v>4922.3999999999996</c:v>
                </c:pt>
                <c:pt idx="5">
                  <c:v>4732</c:v>
                </c:pt>
                <c:pt idx="6">
                  <c:v>5366</c:v>
                </c:pt>
                <c:pt idx="7">
                  <c:v>5540</c:v>
                </c:pt>
                <c:pt idx="8">
                  <c:v>5720</c:v>
                </c:pt>
                <c:pt idx="9">
                  <c:v>5564</c:v>
                </c:pt>
              </c:numCache>
            </c:numRef>
          </c:val>
          <c:extLst>
            <c:ext xmlns:c16="http://schemas.microsoft.com/office/drawing/2014/chart" uri="{C3380CC4-5D6E-409C-BE32-E72D297353CC}">
              <c16:uniqueId val="{00000003-9AF9-41AB-83D8-A08FFB7CAF07}"/>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legend>
      <c:legendPos val="t"/>
      <c:overlay val="0"/>
    </c:legend>
    <c:plotVisOnly val="1"/>
    <c:dispBlanksAs val="gap"/>
    <c:showDLblsOverMax val="0"/>
  </c:chart>
  <c:spPr>
    <a:noFill/>
    <a:ln>
      <a:noFill/>
    </a:ln>
  </c:spPr>
  <c:txPr>
    <a:bodyPr/>
    <a:lstStyle/>
    <a:p>
      <a:pPr>
        <a:defRPr sz="1800" b="1">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168895764025732"/>
          <c:y val="3.6213991769547323E-2"/>
          <c:w val="0.50876131285771065"/>
          <c:h val="0.83889984122355077"/>
        </c:manualLayout>
      </c:layout>
      <c:barChart>
        <c:barDir val="bar"/>
        <c:grouping val="clustered"/>
        <c:varyColors val="0"/>
        <c:ser>
          <c:idx val="0"/>
          <c:order val="0"/>
          <c:tx>
            <c:strRef>
              <c:f>SDG!$C$60</c:f>
              <c:strCache>
                <c:ptCount val="1"/>
                <c:pt idx="0">
                  <c:v>Anteil der Chemiepatente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SDG!$C$61:$C$70</c:f>
              <c:numCache>
                <c:formatCode>General</c:formatCode>
                <c:ptCount val="10"/>
                <c:pt idx="0" formatCode="0.0">
                  <c:v>29.775880469583775</c:v>
                </c:pt>
                <c:pt idx="2" formatCode="0.0">
                  <c:v>13.714034426435481</c:v>
                </c:pt>
                <c:pt idx="3" formatCode="0.0">
                  <c:v>19.735435187731035</c:v>
                </c:pt>
                <c:pt idx="4" formatCode="0.0">
                  <c:v>20.108609856975974</c:v>
                </c:pt>
                <c:pt idx="5" formatCode="0.0">
                  <c:v>30.190141264826849</c:v>
                </c:pt>
                <c:pt idx="6" formatCode="0.0">
                  <c:v>38.938684857618782</c:v>
                </c:pt>
                <c:pt idx="7" formatCode="0.0">
                  <c:v>41.784232365145229</c:v>
                </c:pt>
                <c:pt idx="8" formatCode="0.0">
                  <c:v>47.783227997358743</c:v>
                </c:pt>
                <c:pt idx="9" formatCode="0.0">
                  <c:v>58.544494720965311</c:v>
                </c:pt>
              </c:numCache>
            </c:numRef>
          </c:val>
          <c:extLst>
            <c:ext xmlns:c16="http://schemas.microsoft.com/office/drawing/2014/chart" uri="{C3380CC4-5D6E-409C-BE32-E72D297353CC}">
              <c16:uniqueId val="{00000000-03E7-4A9C-BAE1-A631BE52C0B6}"/>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64C8-4B4F-B8B0-C5C3B4927D8D}"/>
              </c:ext>
            </c:extLst>
          </c:dPt>
          <c:dPt>
            <c:idx val="1"/>
            <c:bubble3D val="0"/>
            <c:spPr>
              <a:solidFill>
                <a:schemeClr val="accent2"/>
              </a:solidFill>
              <a:ln w="19050">
                <a:noFill/>
              </a:ln>
              <a:effectLst/>
            </c:spPr>
            <c:extLst>
              <c:ext xmlns:c16="http://schemas.microsoft.com/office/drawing/2014/chart" uri="{C3380CC4-5D6E-409C-BE32-E72D297353CC}">
                <c16:uniqueId val="{00000003-64C8-4B4F-B8B0-C5C3B4927D8D}"/>
              </c:ext>
            </c:extLst>
          </c:dPt>
          <c:dPt>
            <c:idx val="2"/>
            <c:bubble3D val="0"/>
            <c:spPr>
              <a:solidFill>
                <a:schemeClr val="accent3"/>
              </a:solidFill>
              <a:ln w="19050">
                <a:noFill/>
              </a:ln>
              <a:effectLst/>
            </c:spPr>
            <c:extLst>
              <c:ext xmlns:c16="http://schemas.microsoft.com/office/drawing/2014/chart" uri="{C3380CC4-5D6E-409C-BE32-E72D297353CC}">
                <c16:uniqueId val="{00000005-64C8-4B4F-B8B0-C5C3B4927D8D}"/>
              </c:ext>
            </c:extLst>
          </c:dPt>
          <c:dPt>
            <c:idx val="3"/>
            <c:bubble3D val="0"/>
            <c:spPr>
              <a:solidFill>
                <a:schemeClr val="accent4"/>
              </a:solidFill>
              <a:ln w="19050">
                <a:noFill/>
              </a:ln>
              <a:effectLst/>
            </c:spPr>
            <c:extLst>
              <c:ext xmlns:c16="http://schemas.microsoft.com/office/drawing/2014/chart" uri="{C3380CC4-5D6E-409C-BE32-E72D297353CC}">
                <c16:uniqueId val="{00000007-64C8-4B4F-B8B0-C5C3B4927D8D}"/>
              </c:ext>
            </c:extLst>
          </c:dPt>
          <c:dPt>
            <c:idx val="4"/>
            <c:bubble3D val="0"/>
            <c:spPr>
              <a:solidFill>
                <a:schemeClr val="accent5"/>
              </a:solidFill>
              <a:ln w="19050">
                <a:noFill/>
              </a:ln>
              <a:effectLst/>
            </c:spPr>
            <c:extLst>
              <c:ext xmlns:c16="http://schemas.microsoft.com/office/drawing/2014/chart" uri="{C3380CC4-5D6E-409C-BE32-E72D297353CC}">
                <c16:uniqueId val="{00000009-64C8-4B4F-B8B0-C5C3B4927D8D}"/>
              </c:ext>
            </c:extLst>
          </c:dPt>
          <c:dPt>
            <c:idx val="5"/>
            <c:bubble3D val="0"/>
            <c:spPr>
              <a:solidFill>
                <a:schemeClr val="accent6"/>
              </a:solidFill>
              <a:ln w="19050">
                <a:noFill/>
              </a:ln>
              <a:effectLst/>
            </c:spPr>
            <c:extLst>
              <c:ext xmlns:c16="http://schemas.microsoft.com/office/drawing/2014/chart" uri="{C3380CC4-5D6E-409C-BE32-E72D297353CC}">
                <c16:uniqueId val="{0000000B-64C8-4B4F-B8B0-C5C3B4927D8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4C8-4B4F-B8B0-C5C3B4927D8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4C8-4B4F-B8B0-C5C3B4927D8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64C8-4B4F-B8B0-C5C3B4927D8D}"/>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64C8-4B4F-B8B0-C5C3B4927D8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4C8-4B4F-B8B0-C5C3B4927D8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4C8-4B4F-B8B0-C5C3B4927D8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'FuE Branchen'!$D$11:$D$16</c:f>
              <c:strCache>
                <c:ptCount val="6"/>
                <c:pt idx="0">
                  <c:v>Chemie</c:v>
                </c:pt>
                <c:pt idx="1">
                  <c:v>Pharma</c:v>
                </c:pt>
                <c:pt idx="2">
                  <c:v>Fahrzeugbau</c:v>
                </c:pt>
                <c:pt idx="3">
                  <c:v>Elektroindustrie</c:v>
                </c:pt>
                <c:pt idx="4">
                  <c:v>Maschinenbau</c:v>
                </c:pt>
                <c:pt idx="5">
                  <c:v>übrige Branchen</c:v>
                </c:pt>
              </c:strCache>
            </c:strRef>
          </c:cat>
          <c:val>
            <c:numRef>
              <c:f>'FuE Branchen'!$G$11:$G$16</c:f>
              <c:numCache>
                <c:formatCode>General</c:formatCode>
                <c:ptCount val="6"/>
                <c:pt idx="0">
                  <c:v>4.8860000000000001</c:v>
                </c:pt>
                <c:pt idx="1">
                  <c:v>6.4930000000000003</c:v>
                </c:pt>
                <c:pt idx="2">
                  <c:v>32.506</c:v>
                </c:pt>
                <c:pt idx="3">
                  <c:v>14.238</c:v>
                </c:pt>
                <c:pt idx="4">
                  <c:v>7.6109999999999998</c:v>
                </c:pt>
                <c:pt idx="5">
                  <c:v>6.1080000000000041</c:v>
                </c:pt>
              </c:numCache>
            </c:numRef>
          </c:val>
          <c:extLst>
            <c:ext xmlns:c16="http://schemas.microsoft.com/office/drawing/2014/chart" uri="{C3380CC4-5D6E-409C-BE32-E72D297353CC}">
              <c16:uniqueId val="{0000000C-64C8-4B4F-B8B0-C5C3B4927D8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tx>
            <c:strRef>
              <c:f>'FuE Intensität'!$B$38</c:f>
              <c:strCache>
                <c:ptCount val="1"/>
                <c:pt idx="0">
                  <c:v>interne FuE-Intensität</c:v>
                </c:pt>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013B-4FFA-9A40-ED698AF3016B}"/>
              </c:ext>
            </c:extLst>
          </c:dPt>
          <c:dPt>
            <c:idx val="1"/>
            <c:invertIfNegative val="0"/>
            <c:bubble3D val="0"/>
            <c:extLst>
              <c:ext xmlns:c16="http://schemas.microsoft.com/office/drawing/2014/chart" uri="{C3380CC4-5D6E-409C-BE32-E72D297353CC}">
                <c16:uniqueId val="{00000001-013B-4FFA-9A40-ED698AF3016B}"/>
              </c:ext>
            </c:extLst>
          </c:dPt>
          <c:dPt>
            <c:idx val="2"/>
            <c:invertIfNegative val="0"/>
            <c:bubble3D val="0"/>
            <c:extLst>
              <c:ext xmlns:c16="http://schemas.microsoft.com/office/drawing/2014/chart" uri="{C3380CC4-5D6E-409C-BE32-E72D297353CC}">
                <c16:uniqueId val="{00000002-013B-4FFA-9A40-ED698AF3016B}"/>
              </c:ext>
            </c:extLst>
          </c:dPt>
          <c:dPt>
            <c:idx val="3"/>
            <c:invertIfNegative val="0"/>
            <c:bubble3D val="0"/>
            <c:extLst>
              <c:ext xmlns:c16="http://schemas.microsoft.com/office/drawing/2014/chart" uri="{C3380CC4-5D6E-409C-BE32-E72D297353CC}">
                <c16:uniqueId val="{00000003-013B-4FFA-9A40-ED698AF3016B}"/>
              </c:ext>
            </c:extLst>
          </c:dPt>
          <c:dPt>
            <c:idx val="4"/>
            <c:invertIfNegative val="0"/>
            <c:bubble3D val="0"/>
            <c:extLst>
              <c:ext xmlns:c16="http://schemas.microsoft.com/office/drawing/2014/chart" uri="{C3380CC4-5D6E-409C-BE32-E72D297353CC}">
                <c16:uniqueId val="{00000004-013B-4FFA-9A40-ED698AF3016B}"/>
              </c:ext>
            </c:extLst>
          </c:dPt>
          <c:dPt>
            <c:idx val="5"/>
            <c:invertIfNegative val="0"/>
            <c:bubble3D val="0"/>
            <c:extLst>
              <c:ext xmlns:c16="http://schemas.microsoft.com/office/drawing/2014/chart" uri="{C3380CC4-5D6E-409C-BE32-E72D297353CC}">
                <c16:uniqueId val="{00000005-013B-4FFA-9A40-ED698AF3016B}"/>
              </c:ext>
            </c:extLst>
          </c:dPt>
          <c:dPt>
            <c:idx val="6"/>
            <c:invertIfNegative val="0"/>
            <c:bubble3D val="0"/>
            <c:extLst>
              <c:ext xmlns:c16="http://schemas.microsoft.com/office/drawing/2014/chart" uri="{C3380CC4-5D6E-409C-BE32-E72D297353CC}">
                <c16:uniqueId val="{00000006-013B-4FFA-9A40-ED698AF3016B}"/>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Intensität'!$B$39:$B$45</c:f>
              <c:numCache>
                <c:formatCode>0.0%</c:formatCode>
                <c:ptCount val="7"/>
                <c:pt idx="0">
                  <c:v>2.6625156563161962E-2</c:v>
                </c:pt>
                <c:pt idx="1">
                  <c:v>2.929760221911528E-2</c:v>
                </c:pt>
                <c:pt idx="2">
                  <c:v>3.0474951047345742E-2</c:v>
                </c:pt>
                <c:pt idx="3">
                  <c:v>5.0461447520613427E-2</c:v>
                </c:pt>
                <c:pt idx="4">
                  <c:v>6.0959925647900544E-2</c:v>
                </c:pt>
                <c:pt idx="5">
                  <c:v>5.3505590136967186E-2</c:v>
                </c:pt>
                <c:pt idx="6">
                  <c:v>0.11056138809116095</c:v>
                </c:pt>
              </c:numCache>
            </c:numRef>
          </c:val>
          <c:extLst>
            <c:ext xmlns:c16="http://schemas.microsoft.com/office/drawing/2014/chart" uri="{C3380CC4-5D6E-409C-BE32-E72D297353CC}">
              <c16:uniqueId val="{00000007-BF88-4308-AC79-1767239CE823}"/>
            </c:ext>
          </c:extLst>
        </c:ser>
        <c:ser>
          <c:idx val="1"/>
          <c:order val="1"/>
          <c:tx>
            <c:strRef>
              <c:f>'FuE Intensität'!$C$38</c:f>
              <c:strCache>
                <c:ptCount val="1"/>
                <c:pt idx="0">
                  <c:v>externe FuE-Intensität</c:v>
                </c:pt>
              </c:strCache>
            </c:strRef>
          </c:tx>
          <c:spPr>
            <a:solidFill>
              <a:schemeClr val="accent2"/>
            </a:solidFill>
            <a:ln>
              <a:noFill/>
            </a:ln>
            <a:effectLst/>
          </c:spPr>
          <c:invertIfNegative val="0"/>
          <c:dLbls>
            <c:dLbl>
              <c:idx val="0"/>
              <c:layout>
                <c:manualLayout>
                  <c:x val="4.5853360619461964E-2"/>
                  <c:y val="0"/>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13B-4FFA-9A40-ED698AF3016B}"/>
                </c:ext>
              </c:extLst>
            </c:dLbl>
            <c:dLbl>
              <c:idx val="1"/>
              <c:layout>
                <c:manualLayout>
                  <c:x val="3.7035406654180814E-2"/>
                  <c:y val="-1.119298452099897E-16"/>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13B-4FFA-9A40-ED698AF3016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Intensität'!$C$39:$C$45</c:f>
              <c:numCache>
                <c:formatCode>0.0%</c:formatCode>
                <c:ptCount val="7"/>
                <c:pt idx="0">
                  <c:v>3.8130890361117516E-3</c:v>
                </c:pt>
                <c:pt idx="1">
                  <c:v>5.0008596501723585E-3</c:v>
                </c:pt>
                <c:pt idx="2">
                  <c:v>1.2016994073386843E-2</c:v>
                </c:pt>
                <c:pt idx="3">
                  <c:v>1.870519251620946E-2</c:v>
                </c:pt>
                <c:pt idx="4">
                  <c:v>1.3324012404569919E-2</c:v>
                </c:pt>
                <c:pt idx="5">
                  <c:v>3.1076093788491462E-2</c:v>
                </c:pt>
                <c:pt idx="6">
                  <c:v>5.7622014061372046E-2</c:v>
                </c:pt>
              </c:numCache>
            </c:numRef>
          </c:val>
          <c:extLst>
            <c:ext xmlns:c16="http://schemas.microsoft.com/office/drawing/2014/chart" uri="{C3380CC4-5D6E-409C-BE32-E72D297353CC}">
              <c16:uniqueId val="{0000000A-BF88-4308-AC79-1767239CE823}"/>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0%" sourceLinked="1"/>
        <c:majorTickMark val="out"/>
        <c:minorTickMark val="none"/>
        <c:tickLblPos val="nextTo"/>
        <c:crossAx val="539042296"/>
        <c:crosses val="autoZero"/>
        <c:crossBetween val="between"/>
      </c:valAx>
      <c:spPr>
        <a:noFill/>
        <a:ln w="25400">
          <a:noFill/>
        </a:ln>
        <a:effectLst/>
      </c:spPr>
    </c:plotArea>
    <c:legend>
      <c:legendPos val="r"/>
      <c:layout>
        <c:manualLayout>
          <c:xMode val="edge"/>
          <c:yMode val="edge"/>
          <c:x val="0.65547666452884934"/>
          <c:y val="0.52952368940390826"/>
          <c:w val="0.33067368104063277"/>
          <c:h val="0.1334679978697298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AE5D-4E41-A38D-D989475E4E40}"/>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AE5D-4E41-A38D-D989475E4E40}"/>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AE5D-4E41-A38D-D989475E4E40}"/>
              </c:ext>
            </c:extLst>
          </c:dPt>
          <c:dPt>
            <c:idx val="6"/>
            <c:invertIfNegative val="0"/>
            <c:bubble3D val="0"/>
            <c:extLst>
              <c:ext xmlns:c16="http://schemas.microsoft.com/office/drawing/2014/chart" uri="{C3380CC4-5D6E-409C-BE32-E72D297353CC}">
                <c16:uniqueId val="{00000005-AE5D-4E41-A38D-D989475E4E40}"/>
              </c:ext>
            </c:extLst>
          </c:dPt>
          <c:dPt>
            <c:idx val="7"/>
            <c:invertIfNegative val="0"/>
            <c:bubble3D val="0"/>
            <c:extLst>
              <c:ext xmlns:c16="http://schemas.microsoft.com/office/drawing/2014/chart" uri="{C3380CC4-5D6E-409C-BE32-E72D297353CC}">
                <c16:uniqueId val="{00000006-AE5D-4E41-A38D-D989475E4E40}"/>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'Forschende UN'!$AI$3:$AI$7</c:f>
              <c:strCache>
                <c:ptCount val="5"/>
                <c:pt idx="0">
                  <c:v>Verarbeitendes Gewerbe</c:v>
                </c:pt>
                <c:pt idx="1">
                  <c:v>Fahrzeugbau</c:v>
                </c:pt>
                <c:pt idx="2">
                  <c:v>Maschinenbau</c:v>
                </c:pt>
                <c:pt idx="3">
                  <c:v>Elektroindustrie</c:v>
                </c:pt>
                <c:pt idx="4">
                  <c:v>Chemie &amp; Pharma</c:v>
                </c:pt>
              </c:strCache>
            </c:strRef>
          </c:cat>
          <c:val>
            <c:numRef>
              <c:f>'Forschende UN'!$AJ$3:$AJ$7</c:f>
              <c:numCache>
                <c:formatCode>0</c:formatCode>
                <c:ptCount val="5"/>
                <c:pt idx="0">
                  <c:v>33</c:v>
                </c:pt>
                <c:pt idx="1">
                  <c:v>54</c:v>
                </c:pt>
                <c:pt idx="2">
                  <c:v>65</c:v>
                </c:pt>
                <c:pt idx="3">
                  <c:v>65</c:v>
                </c:pt>
                <c:pt idx="4">
                  <c:v>75</c:v>
                </c:pt>
              </c:numCache>
            </c:numRef>
          </c:val>
          <c:extLst>
            <c:ext xmlns:c16="http://schemas.microsoft.com/office/drawing/2014/chart" uri="{C3380CC4-5D6E-409C-BE32-E72D297353CC}">
              <c16:uniqueId val="{00000007-AE5D-4E41-A38D-D989475E4E4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0"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9874392302157801E-2"/>
          <c:y val="4.2730572854209573E-2"/>
          <c:w val="0.85854591831016858"/>
          <c:h val="0.84425312616671488"/>
        </c:manualLayout>
      </c:layout>
      <c:barChart>
        <c:barDir val="col"/>
        <c:grouping val="clustered"/>
        <c:varyColors val="0"/>
        <c:ser>
          <c:idx val="1"/>
          <c:order val="1"/>
          <c:tx>
            <c:strRef>
              <c:f>'FuE Personal Chemie'!$A$34</c:f>
              <c:strCache>
                <c:ptCount val="1"/>
                <c:pt idx="0">
                  <c:v>Anteil FuE Personal an Beschäftigten</c:v>
                </c:pt>
              </c:strCache>
            </c:strRef>
          </c:tx>
          <c:spPr>
            <a:solidFill>
              <a:schemeClr val="accent2"/>
            </a:solidFill>
            <a:ln>
              <a:noFill/>
            </a:ln>
            <a:effectLst/>
          </c:spPr>
          <c:invertIfNegative val="0"/>
          <c:cat>
            <c:strRef>
              <c:f>'FuE Personal Chemie'!$M$3:$X$3</c:f>
              <c:strCach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strCache>
            </c:strRef>
          </c:cat>
          <c:val>
            <c:numRef>
              <c:f>'FuE Personal Chemie'!$M$35:$Z$35</c:f>
              <c:numCache>
                <c:formatCode>0.0%</c:formatCode>
                <c:ptCount val="14"/>
                <c:pt idx="0">
                  <c:v>9.9969621425092706E-2</c:v>
                </c:pt>
                <c:pt idx="1">
                  <c:v>9.9113495859092501E-2</c:v>
                </c:pt>
                <c:pt idx="2">
                  <c:v>0.10243097128331706</c:v>
                </c:pt>
                <c:pt idx="3">
                  <c:v>9.1900482244629544E-2</c:v>
                </c:pt>
                <c:pt idx="4">
                  <c:v>9.4544162874768439E-2</c:v>
                </c:pt>
                <c:pt idx="5">
                  <c:v>9.4054880098233859E-2</c:v>
                </c:pt>
                <c:pt idx="6">
                  <c:v>9.1924198772435267E-2</c:v>
                </c:pt>
                <c:pt idx="7">
                  <c:v>9.2813776355006067E-2</c:v>
                </c:pt>
                <c:pt idx="8">
                  <c:v>9.2065125509941559E-2</c:v>
                </c:pt>
                <c:pt idx="9">
                  <c:v>9.6758478869110487E-2</c:v>
                </c:pt>
                <c:pt idx="10">
                  <c:v>9.365102263600876E-2</c:v>
                </c:pt>
                <c:pt idx="11">
                  <c:v>9.4225624162605617E-2</c:v>
                </c:pt>
                <c:pt idx="12">
                  <c:v>9.5696528416917018E-2</c:v>
                </c:pt>
                <c:pt idx="13">
                  <c:v>9.9188392257612473E-2</c:v>
                </c:pt>
              </c:numCache>
            </c:numRef>
          </c:val>
          <c:extLst>
            <c:ext xmlns:c16="http://schemas.microsoft.com/office/drawing/2014/chart" uri="{C3380CC4-5D6E-409C-BE32-E72D297353CC}">
              <c16:uniqueId val="{00000000-2EB4-4A2A-BF86-856FC4B0162B}"/>
            </c:ext>
          </c:extLst>
        </c:ser>
        <c:dLbls>
          <c:showLegendKey val="0"/>
          <c:showVal val="0"/>
          <c:showCatName val="0"/>
          <c:showSerName val="0"/>
          <c:showPercent val="0"/>
          <c:showBubbleSize val="0"/>
        </c:dLbls>
        <c:gapWidth val="40"/>
        <c:axId val="541558392"/>
        <c:axId val="541564272"/>
      </c:barChart>
      <c:lineChart>
        <c:grouping val="standard"/>
        <c:varyColors val="0"/>
        <c:ser>
          <c:idx val="0"/>
          <c:order val="0"/>
          <c:tx>
            <c:strRef>
              <c:f>'FuE Personal Chemie'!$A$4</c:f>
              <c:strCache>
                <c:ptCount val="1"/>
                <c:pt idx="0">
                  <c:v>FuE-Personal; Chemie/Pharma (20+21); Anzahl;</c:v>
                </c:pt>
              </c:strCache>
            </c:strRef>
          </c:tx>
          <c:spPr>
            <a:ln w="38100" cap="rnd" cmpd="sng" algn="ctr">
              <a:solidFill>
                <a:schemeClr val="accent1">
                  <a:shade val="95000"/>
                  <a:satMod val="105000"/>
                </a:schemeClr>
              </a:solidFill>
              <a:prstDash val="solid"/>
              <a:round/>
            </a:ln>
            <a:effectLst/>
          </c:spPr>
          <c:marker>
            <c:symbol val="none"/>
          </c:marker>
          <c:cat>
            <c:strRef>
              <c:f>'FuE Personal Chemie'!$M$3:$Z$3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'FuE Personal Chemie'!$M$4:$Z$4</c:f>
              <c:numCache>
                <c:formatCode>#,##0</c:formatCode>
                <c:ptCount val="14"/>
                <c:pt idx="0">
                  <c:v>41464</c:v>
                </c:pt>
                <c:pt idx="1">
                  <c:v>42485</c:v>
                </c:pt>
                <c:pt idx="2">
                  <c:v>44487</c:v>
                </c:pt>
                <c:pt idx="3">
                  <c:v>40248</c:v>
                </c:pt>
                <c:pt idx="4">
                  <c:v>42054</c:v>
                </c:pt>
                <c:pt idx="5">
                  <c:v>41975</c:v>
                </c:pt>
                <c:pt idx="6">
                  <c:v>41096</c:v>
                </c:pt>
                <c:pt idx="7">
                  <c:v>42040</c:v>
                </c:pt>
                <c:pt idx="8">
                  <c:v>42585</c:v>
                </c:pt>
                <c:pt idx="9">
                  <c:v>44888</c:v>
                </c:pt>
                <c:pt idx="10">
                  <c:v>43495</c:v>
                </c:pt>
                <c:pt idx="11">
                  <c:v>44587</c:v>
                </c:pt>
                <c:pt idx="12">
                  <c:v>45646</c:v>
                </c:pt>
                <c:pt idx="13">
                  <c:v>47565</c:v>
                </c:pt>
              </c:numCache>
            </c:numRef>
          </c:val>
          <c:smooth val="0"/>
          <c:extLst>
            <c:ext xmlns:c16="http://schemas.microsoft.com/office/drawing/2014/chart" uri="{C3380CC4-5D6E-409C-BE32-E72D297353CC}">
              <c16:uniqueId val="{00000001-2EB4-4A2A-BF86-856FC4B0162B}"/>
            </c:ext>
          </c:extLst>
        </c:ser>
        <c:dLbls>
          <c:showLegendKey val="0"/>
          <c:showVal val="0"/>
          <c:showCatName val="0"/>
          <c:showSerName val="0"/>
          <c:showPercent val="0"/>
          <c:showBubbleSize val="0"/>
        </c:dLbls>
        <c:marker val="1"/>
        <c:smooth val="0"/>
        <c:axId val="541563880"/>
        <c:axId val="541561136"/>
      </c:lineChart>
      <c:catAx>
        <c:axId val="541563880"/>
        <c:scaling>
          <c:orientation val="minMax"/>
        </c:scaling>
        <c:delete val="0"/>
        <c:axPos val="b"/>
        <c:numFmt formatCode="General" sourceLinked="1"/>
        <c:majorTickMark val="out"/>
        <c:minorTickMark val="none"/>
        <c:tickLblPos val="nextTo"/>
        <c:spPr>
          <a:noFill/>
          <a:ln w="9525" cap="flat" cmpd="sng" algn="ctr">
            <a:solidFill>
              <a:srgbClr val="B2B2B2"/>
            </a:solidFill>
            <a:prstDash val="solid"/>
            <a:round/>
          </a:ln>
          <a:effectLst/>
        </c:spPr>
        <c:txPr>
          <a:bodyPr rot="-540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41561136"/>
        <c:crosses val="autoZero"/>
        <c:auto val="1"/>
        <c:lblAlgn val="ctr"/>
        <c:lblOffset val="100"/>
        <c:noMultiLvlLbl val="0"/>
      </c:catAx>
      <c:valAx>
        <c:axId val="541561136"/>
        <c:scaling>
          <c:orientation val="minMax"/>
          <c:max val="50000"/>
          <c:min val="20000"/>
        </c:scaling>
        <c:delete val="0"/>
        <c:axPos val="l"/>
        <c:majorGridlines>
          <c:spPr>
            <a:ln w="9525" cap="flat" cmpd="sng" algn="ctr">
              <a:solidFill>
                <a:srgbClr val="B2B2B2"/>
              </a:solidFill>
              <a:prstDash val="dash"/>
              <a:round/>
            </a:ln>
            <a:effectLst/>
          </c:spPr>
        </c:majorGridlines>
        <c:numFmt formatCode="#,##0" sourceLinked="1"/>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1"/>
                </a:solidFill>
                <a:latin typeface="Source Sans Pro" panose="020B0503030403020204" pitchFamily="34" charset="0"/>
                <a:ea typeface="Arial"/>
                <a:cs typeface="Arial"/>
              </a:defRPr>
            </a:pPr>
            <a:endParaRPr lang="de-DE"/>
          </a:p>
        </c:txPr>
        <c:crossAx val="541563880"/>
        <c:crosses val="autoZero"/>
        <c:crossBetween val="between"/>
      </c:valAx>
      <c:valAx>
        <c:axId val="541564272"/>
        <c:scaling>
          <c:orientation val="minMax"/>
          <c:min val="0"/>
        </c:scaling>
        <c:delete val="0"/>
        <c:axPos val="r"/>
        <c:numFmt formatCode="0%" sourceLinked="0"/>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2"/>
                </a:solidFill>
                <a:latin typeface="Source Sans Pro" panose="020B0503030403020204" pitchFamily="34" charset="0"/>
                <a:ea typeface="Arial"/>
                <a:cs typeface="Arial"/>
              </a:defRPr>
            </a:pPr>
            <a:endParaRPr lang="de-DE"/>
          </a:p>
        </c:txPr>
        <c:crossAx val="541558392"/>
        <c:crosses val="max"/>
        <c:crossBetween val="between"/>
      </c:valAx>
      <c:catAx>
        <c:axId val="541558392"/>
        <c:scaling>
          <c:orientation val="minMax"/>
        </c:scaling>
        <c:delete val="1"/>
        <c:axPos val="b"/>
        <c:numFmt formatCode="General" sourceLinked="1"/>
        <c:majorTickMark val="out"/>
        <c:minorTickMark val="none"/>
        <c:tickLblPos val="nextTo"/>
        <c:crossAx val="541564272"/>
        <c:crosses val="autoZero"/>
        <c:auto val="1"/>
        <c:lblAlgn val="ctr"/>
        <c:lblOffset val="100"/>
        <c:noMultiLvlLbl val="0"/>
      </c:catAx>
      <c:spPr>
        <a:noFill/>
        <a:ln w="25400">
          <a:noFill/>
        </a:ln>
        <a:effectLst/>
      </c:spPr>
    </c:plotArea>
    <c:plotVisOnly val="1"/>
    <c:dispBlanksAs val="gap"/>
    <c:showDLblsOverMax val="0"/>
  </c:chart>
  <c:spPr>
    <a:noFill/>
    <a:ln w="9525" cap="flat" cmpd="sng" algn="ctr">
      <a:noFill/>
      <a:prstDash val="solid"/>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'Daten GDCH'!$A$50</c:f>
              <c:strCache>
                <c:ptCount val="1"/>
                <c:pt idx="0">
                  <c:v>Studienanfänger</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8FE6-4664-8AB5-6A8EBCF0A26A}"/>
              </c:ext>
            </c:extLst>
          </c:dPt>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GDCH'!$C$50:$AF$50</c:f>
              <c:numCache>
                <c:formatCode>_-* #,##0\ _€_-;\-* #,##0\ _€_-;_-* "-"??\ _€_-;_-@_-</c:formatCode>
                <c:ptCount val="30"/>
                <c:pt idx="0">
                  <c:v>4663</c:v>
                </c:pt>
                <c:pt idx="1">
                  <c:v>4776</c:v>
                </c:pt>
                <c:pt idx="2">
                  <c:v>4955</c:v>
                </c:pt>
                <c:pt idx="3">
                  <c:v>5066</c:v>
                </c:pt>
                <c:pt idx="4">
                  <c:v>5258</c:v>
                </c:pt>
                <c:pt idx="5">
                  <c:v>5757</c:v>
                </c:pt>
                <c:pt idx="6">
                  <c:v>7114</c:v>
                </c:pt>
                <c:pt idx="7">
                  <c:v>7864</c:v>
                </c:pt>
                <c:pt idx="8">
                  <c:v>9195</c:v>
                </c:pt>
                <c:pt idx="9">
                  <c:v>9073</c:v>
                </c:pt>
                <c:pt idx="10">
                  <c:v>8715</c:v>
                </c:pt>
                <c:pt idx="11">
                  <c:v>8061</c:v>
                </c:pt>
                <c:pt idx="12">
                  <c:v>8249</c:v>
                </c:pt>
                <c:pt idx="13">
                  <c:v>8261</c:v>
                </c:pt>
                <c:pt idx="14">
                  <c:v>8315</c:v>
                </c:pt>
                <c:pt idx="15">
                  <c:v>8333</c:v>
                </c:pt>
                <c:pt idx="16">
                  <c:v>11089</c:v>
                </c:pt>
                <c:pt idx="17">
                  <c:v>10128</c:v>
                </c:pt>
                <c:pt idx="18">
                  <c:v>10617</c:v>
                </c:pt>
                <c:pt idx="19">
                  <c:v>11126</c:v>
                </c:pt>
                <c:pt idx="20">
                  <c:v>11560</c:v>
                </c:pt>
                <c:pt idx="21">
                  <c:v>11311</c:v>
                </c:pt>
                <c:pt idx="22">
                  <c:v>11317</c:v>
                </c:pt>
                <c:pt idx="23">
                  <c:v>10481</c:v>
                </c:pt>
                <c:pt idx="24">
                  <c:v>9422</c:v>
                </c:pt>
                <c:pt idx="25">
                  <c:v>9384</c:v>
                </c:pt>
                <c:pt idx="26">
                  <c:v>8233</c:v>
                </c:pt>
                <c:pt idx="27">
                  <c:v>8137</c:v>
                </c:pt>
                <c:pt idx="28">
                  <c:v>8248</c:v>
                </c:pt>
                <c:pt idx="29">
                  <c:v>8004</c:v>
                </c:pt>
              </c:numCache>
            </c:numRef>
          </c:val>
          <c:smooth val="0"/>
          <c:extLst>
            <c:ext xmlns:c16="http://schemas.microsoft.com/office/drawing/2014/chart" uri="{C3380CC4-5D6E-409C-BE32-E72D297353CC}">
              <c16:uniqueId val="{00000004-8FE6-4664-8AB5-6A8EBCF0A26A}"/>
            </c:ext>
          </c:extLst>
        </c:ser>
        <c:ser>
          <c:idx val="1"/>
          <c:order val="1"/>
          <c:tx>
            <c:strRef>
              <c:f>'Daten GDCH'!$A$51</c:f>
              <c:strCache>
                <c:ptCount val="1"/>
                <c:pt idx="0">
                  <c:v>Absolventen</c:v>
                </c:pt>
              </c:strCache>
            </c:strRef>
          </c:tx>
          <c:spPr>
            <a:ln w="28575" cap="rnd" cmpd="sng" algn="ctr">
              <a:solidFill>
                <a:schemeClr val="accent2">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6-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7-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8-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GDCH'!$C$51:$AF$51</c:f>
              <c:numCache>
                <c:formatCode>_-* #,##0\ _€_-;\-* #,##0\ _€_-;_-* "-"??\ _€_-;_-@_-</c:formatCode>
                <c:ptCount val="30"/>
                <c:pt idx="0">
                  <c:v>4613</c:v>
                </c:pt>
                <c:pt idx="1">
                  <c:v>4515</c:v>
                </c:pt>
                <c:pt idx="2">
                  <c:v>4037</c:v>
                </c:pt>
                <c:pt idx="3">
                  <c:v>3382</c:v>
                </c:pt>
                <c:pt idx="4">
                  <c:v>2673</c:v>
                </c:pt>
                <c:pt idx="5">
                  <c:v>2348</c:v>
                </c:pt>
                <c:pt idx="6">
                  <c:v>2146</c:v>
                </c:pt>
                <c:pt idx="7">
                  <c:v>2146</c:v>
                </c:pt>
                <c:pt idx="8">
                  <c:v>2157</c:v>
                </c:pt>
                <c:pt idx="9">
                  <c:v>2577</c:v>
                </c:pt>
                <c:pt idx="10">
                  <c:v>2982</c:v>
                </c:pt>
                <c:pt idx="11">
                  <c:v>3477</c:v>
                </c:pt>
                <c:pt idx="12">
                  <c:v>3639</c:v>
                </c:pt>
                <c:pt idx="13">
                  <c:v>4240</c:v>
                </c:pt>
                <c:pt idx="14">
                  <c:v>5010</c:v>
                </c:pt>
                <c:pt idx="15">
                  <c:v>5014</c:v>
                </c:pt>
                <c:pt idx="16">
                  <c:v>5391</c:v>
                </c:pt>
                <c:pt idx="17">
                  <c:v>5314</c:v>
                </c:pt>
                <c:pt idx="18">
                  <c:v>5117</c:v>
                </c:pt>
                <c:pt idx="19">
                  <c:v>5418</c:v>
                </c:pt>
                <c:pt idx="20">
                  <c:v>5258</c:v>
                </c:pt>
                <c:pt idx="21">
                  <c:v>4867</c:v>
                </c:pt>
                <c:pt idx="22">
                  <c:v>4725</c:v>
                </c:pt>
                <c:pt idx="23">
                  <c:v>4783</c:v>
                </c:pt>
                <c:pt idx="24">
                  <c:v>4646</c:v>
                </c:pt>
                <c:pt idx="25">
                  <c:v>3814</c:v>
                </c:pt>
                <c:pt idx="26">
                  <c:v>4554</c:v>
                </c:pt>
                <c:pt idx="27">
                  <c:v>4242</c:v>
                </c:pt>
                <c:pt idx="28">
                  <c:v>3665</c:v>
                </c:pt>
                <c:pt idx="29">
                  <c:v>3588</c:v>
                </c:pt>
              </c:numCache>
            </c:numRef>
          </c:val>
          <c:smooth val="0"/>
          <c:extLst>
            <c:ext xmlns:c16="http://schemas.microsoft.com/office/drawing/2014/chart" uri="{C3380CC4-5D6E-409C-BE32-E72D297353CC}">
              <c16:uniqueId val="{0000000A-8FE6-4664-8AB5-6A8EBCF0A26A}"/>
            </c:ext>
          </c:extLst>
        </c:ser>
        <c:ser>
          <c:idx val="2"/>
          <c:order val="2"/>
          <c:tx>
            <c:strRef>
              <c:f>'Daten GDCH'!$A$55</c:f>
              <c:strCache>
                <c:ptCount val="1"/>
                <c:pt idx="0">
                  <c:v>Promotionen</c:v>
                </c:pt>
              </c:strCache>
            </c:strRef>
          </c:tx>
          <c:spPr>
            <a:ln w="28575" cap="rnd" cmpd="sng" algn="ctr">
              <a:solidFill>
                <a:schemeClr val="accent3">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C-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D-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E-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GDCH'!$C$55:$AF$55</c:f>
              <c:numCache>
                <c:formatCode>_-* #,##0\ _€_-;\-* #,##0\ _€_-;_-* "-"??\ _€_-;_-@_-</c:formatCode>
                <c:ptCount val="30"/>
                <c:pt idx="0">
                  <c:v>2290</c:v>
                </c:pt>
                <c:pt idx="1">
                  <c:v>2270</c:v>
                </c:pt>
                <c:pt idx="2">
                  <c:v>2405</c:v>
                </c:pt>
                <c:pt idx="3">
                  <c:v>2422</c:v>
                </c:pt>
                <c:pt idx="4">
                  <c:v>2396</c:v>
                </c:pt>
                <c:pt idx="5">
                  <c:v>2249</c:v>
                </c:pt>
                <c:pt idx="6">
                  <c:v>1973</c:v>
                </c:pt>
                <c:pt idx="7">
                  <c:v>1724</c:v>
                </c:pt>
                <c:pt idx="8">
                  <c:v>1598</c:v>
                </c:pt>
                <c:pt idx="9">
                  <c:v>1513</c:v>
                </c:pt>
                <c:pt idx="10">
                  <c:v>1536</c:v>
                </c:pt>
                <c:pt idx="11">
                  <c:v>1513</c:v>
                </c:pt>
                <c:pt idx="12">
                  <c:v>1517</c:v>
                </c:pt>
                <c:pt idx="13">
                  <c:v>1613</c:v>
                </c:pt>
                <c:pt idx="14">
                  <c:v>1741</c:v>
                </c:pt>
                <c:pt idx="15">
                  <c:v>1755</c:v>
                </c:pt>
                <c:pt idx="16">
                  <c:v>1895</c:v>
                </c:pt>
                <c:pt idx="17">
                  <c:v>1859</c:v>
                </c:pt>
                <c:pt idx="18">
                  <c:v>2089</c:v>
                </c:pt>
                <c:pt idx="19">
                  <c:v>2049</c:v>
                </c:pt>
                <c:pt idx="20">
                  <c:v>2204</c:v>
                </c:pt>
                <c:pt idx="21">
                  <c:v>2323</c:v>
                </c:pt>
                <c:pt idx="22">
                  <c:v>2325</c:v>
                </c:pt>
                <c:pt idx="23">
                  <c:v>2240</c:v>
                </c:pt>
                <c:pt idx="24">
                  <c:v>2181</c:v>
                </c:pt>
                <c:pt idx="25">
                  <c:v>2104</c:v>
                </c:pt>
                <c:pt idx="26">
                  <c:v>2231</c:v>
                </c:pt>
                <c:pt idx="27">
                  <c:v>1883</c:v>
                </c:pt>
                <c:pt idx="28">
                  <c:v>2040</c:v>
                </c:pt>
                <c:pt idx="29">
                  <c:v>2117</c:v>
                </c:pt>
              </c:numCache>
            </c:numRef>
          </c:val>
          <c:smooth val="0"/>
          <c:extLst>
            <c:ext xmlns:c16="http://schemas.microsoft.com/office/drawing/2014/chart" uri="{C3380CC4-5D6E-409C-BE32-E72D297353CC}">
              <c16:uniqueId val="{00000010-8FE6-4664-8AB5-6A8EBCF0A26A}"/>
            </c:ext>
          </c:extLst>
        </c:ser>
        <c:dLbls>
          <c:showLegendKey val="0"/>
          <c:showVal val="0"/>
          <c:showCatName val="0"/>
          <c:showSerName val="0"/>
          <c:showPercent val="0"/>
          <c:showBubbleSize val="0"/>
        </c:dLbls>
        <c:smooth val="0"/>
        <c:axId val="823046256"/>
        <c:axId val="823049000"/>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_-* #,##0\ _€_-;\-* #,##0\ _€_-;_-* &quot;-&quot;??\ _€_-;_-@_-"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'Verbleib Chemiker'!$O$2</c:f>
              <c:strCache>
                <c:ptCount val="1"/>
                <c:pt idx="0">
                  <c:v>2024</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35D8-4DB7-81E3-E52D2FED617F}"/>
              </c:ext>
            </c:extLst>
          </c:dPt>
          <c:dPt>
            <c:idx val="1"/>
            <c:bubble3D val="0"/>
            <c:spPr>
              <a:solidFill>
                <a:schemeClr val="accent2"/>
              </a:solidFill>
              <a:ln w="19050">
                <a:noFill/>
              </a:ln>
              <a:effectLst/>
            </c:spPr>
            <c:extLst>
              <c:ext xmlns:c16="http://schemas.microsoft.com/office/drawing/2014/chart" uri="{C3380CC4-5D6E-409C-BE32-E72D297353CC}">
                <c16:uniqueId val="{00000003-35D8-4DB7-81E3-E52D2FED617F}"/>
              </c:ext>
            </c:extLst>
          </c:dPt>
          <c:dPt>
            <c:idx val="2"/>
            <c:bubble3D val="0"/>
            <c:spPr>
              <a:solidFill>
                <a:schemeClr val="accent3"/>
              </a:solidFill>
              <a:ln w="19050">
                <a:noFill/>
              </a:ln>
              <a:effectLst/>
            </c:spPr>
            <c:extLst>
              <c:ext xmlns:c16="http://schemas.microsoft.com/office/drawing/2014/chart" uri="{C3380CC4-5D6E-409C-BE32-E72D297353CC}">
                <c16:uniqueId val="{00000005-35D8-4DB7-81E3-E52D2FED617F}"/>
              </c:ext>
            </c:extLst>
          </c:dPt>
          <c:dPt>
            <c:idx val="3"/>
            <c:bubble3D val="0"/>
            <c:spPr>
              <a:solidFill>
                <a:schemeClr val="accent4"/>
              </a:solidFill>
              <a:ln w="19050">
                <a:noFill/>
              </a:ln>
              <a:effectLst/>
            </c:spPr>
            <c:extLst>
              <c:ext xmlns:c16="http://schemas.microsoft.com/office/drawing/2014/chart" uri="{C3380CC4-5D6E-409C-BE32-E72D297353CC}">
                <c16:uniqueId val="{00000007-35D8-4DB7-81E3-E52D2FED617F}"/>
              </c:ext>
            </c:extLst>
          </c:dPt>
          <c:dPt>
            <c:idx val="4"/>
            <c:bubble3D val="0"/>
            <c:spPr>
              <a:solidFill>
                <a:schemeClr val="accent5"/>
              </a:solidFill>
              <a:ln w="19050">
                <a:noFill/>
              </a:ln>
              <a:effectLst/>
            </c:spPr>
            <c:extLst>
              <c:ext xmlns:c16="http://schemas.microsoft.com/office/drawing/2014/chart" uri="{C3380CC4-5D6E-409C-BE32-E72D297353CC}">
                <c16:uniqueId val="{00000009-35D8-4DB7-81E3-E52D2FED617F}"/>
              </c:ext>
            </c:extLst>
          </c:dPt>
          <c:dPt>
            <c:idx val="5"/>
            <c:bubble3D val="0"/>
            <c:spPr>
              <a:solidFill>
                <a:schemeClr val="accent6"/>
              </a:solidFill>
              <a:ln w="19050">
                <a:noFill/>
              </a:ln>
              <a:effectLst/>
            </c:spPr>
            <c:extLst>
              <c:ext xmlns:c16="http://schemas.microsoft.com/office/drawing/2014/chart" uri="{C3380CC4-5D6E-409C-BE32-E72D297353CC}">
                <c16:uniqueId val="{0000000B-35D8-4DB7-81E3-E52D2FED617F}"/>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5D8-4DB7-81E3-E52D2FED617F}"/>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5D8-4DB7-81E3-E52D2FED617F}"/>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35D8-4DB7-81E3-E52D2FED617F}"/>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35D8-4DB7-81E3-E52D2FED617F}"/>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35D8-4DB7-81E3-E52D2FED617F}"/>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35D8-4DB7-81E3-E52D2FED617F}"/>
                </c:ext>
              </c:extLst>
            </c:dLbl>
            <c:numFmt formatCode="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'Verbleib Chemiker'!$A$3:$A$8</c:f>
              <c:strCache>
                <c:ptCount val="6"/>
                <c:pt idx="0">
                  <c:v>Chemische Industrie</c:v>
                </c:pt>
                <c:pt idx="1">
                  <c:v>übrige Wirtschaft</c:v>
                </c:pt>
                <c:pt idx="2">
                  <c:v>Postdoc Inland</c:v>
                </c:pt>
                <c:pt idx="3">
                  <c:v>Ausland</c:v>
                </c:pt>
                <c:pt idx="4">
                  <c:v>Hochschule/ Forschungs-institut </c:v>
                </c:pt>
                <c:pt idx="5">
                  <c:v>sonstige</c:v>
                </c:pt>
              </c:strCache>
            </c:strRef>
          </c:cat>
          <c:val>
            <c:numRef>
              <c:f>'Verbleib Chemiker'!$O$3:$O$8</c:f>
              <c:numCache>
                <c:formatCode>General</c:formatCode>
                <c:ptCount val="6"/>
                <c:pt idx="0">
                  <c:v>346</c:v>
                </c:pt>
                <c:pt idx="1">
                  <c:v>121</c:v>
                </c:pt>
                <c:pt idx="2">
                  <c:v>144</c:v>
                </c:pt>
                <c:pt idx="3">
                  <c:v>78</c:v>
                </c:pt>
                <c:pt idx="4">
                  <c:v>36</c:v>
                </c:pt>
                <c:pt idx="5">
                  <c:v>92</c:v>
                </c:pt>
              </c:numCache>
            </c:numRef>
          </c:val>
          <c:extLst>
            <c:ext xmlns:c16="http://schemas.microsoft.com/office/drawing/2014/chart" uri="{C3380CC4-5D6E-409C-BE32-E72D297353CC}">
              <c16:uniqueId val="{0000000C-35D8-4DB7-81E3-E52D2FED617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Fonds!$A$13</c:f>
              <c:strCache>
                <c:ptCount val="1"/>
                <c:pt idx="0">
                  <c:v>2025</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F93-44A5-B56C-913FA591DBC7}"/>
              </c:ext>
            </c:extLst>
          </c:dPt>
          <c:dPt>
            <c:idx val="1"/>
            <c:bubble3D val="0"/>
            <c:spPr>
              <a:solidFill>
                <a:schemeClr val="accent2"/>
              </a:solidFill>
              <a:ln w="19050">
                <a:noFill/>
              </a:ln>
              <a:effectLst/>
            </c:spPr>
            <c:extLst>
              <c:ext xmlns:c16="http://schemas.microsoft.com/office/drawing/2014/chart" uri="{C3380CC4-5D6E-409C-BE32-E72D297353CC}">
                <c16:uniqueId val="{00000003-6F93-44A5-B56C-913FA591DBC7}"/>
              </c:ext>
            </c:extLst>
          </c:dPt>
          <c:dPt>
            <c:idx val="2"/>
            <c:bubble3D val="0"/>
            <c:spPr>
              <a:solidFill>
                <a:schemeClr val="accent3"/>
              </a:solidFill>
              <a:ln w="19050">
                <a:noFill/>
              </a:ln>
              <a:effectLst/>
            </c:spPr>
            <c:extLst>
              <c:ext xmlns:c16="http://schemas.microsoft.com/office/drawing/2014/chart" uri="{C3380CC4-5D6E-409C-BE32-E72D297353CC}">
                <c16:uniqueId val="{00000005-6F93-44A5-B56C-913FA591DBC7}"/>
              </c:ext>
            </c:extLst>
          </c:dPt>
          <c:dPt>
            <c:idx val="3"/>
            <c:bubble3D val="0"/>
            <c:spPr>
              <a:solidFill>
                <a:schemeClr val="accent4"/>
              </a:solidFill>
              <a:ln w="19050">
                <a:noFill/>
              </a:ln>
              <a:effectLst/>
            </c:spPr>
            <c:extLst>
              <c:ext xmlns:c16="http://schemas.microsoft.com/office/drawing/2014/chart" uri="{C3380CC4-5D6E-409C-BE32-E72D297353CC}">
                <c16:uniqueId val="{00000007-6F93-44A5-B56C-913FA591DBC7}"/>
              </c:ext>
            </c:extLst>
          </c:dPt>
          <c:dPt>
            <c:idx val="4"/>
            <c:bubble3D val="0"/>
            <c:spPr>
              <a:solidFill>
                <a:schemeClr val="accent5"/>
              </a:solidFill>
              <a:ln w="19050">
                <a:noFill/>
              </a:ln>
              <a:effectLst/>
            </c:spPr>
            <c:extLst>
              <c:ext xmlns:c16="http://schemas.microsoft.com/office/drawing/2014/chart" uri="{C3380CC4-5D6E-409C-BE32-E72D297353CC}">
                <c16:uniqueId val="{00000009-6F93-44A5-B56C-913FA591DBC7}"/>
              </c:ext>
            </c:extLst>
          </c:dPt>
          <c:dPt>
            <c:idx val="5"/>
            <c:bubble3D val="0"/>
            <c:spPr>
              <a:solidFill>
                <a:schemeClr val="accent6"/>
              </a:solidFill>
              <a:ln w="19050">
                <a:noFill/>
              </a:ln>
              <a:effectLst/>
            </c:spPr>
            <c:extLst>
              <c:ext xmlns:c16="http://schemas.microsoft.com/office/drawing/2014/chart" uri="{C3380CC4-5D6E-409C-BE32-E72D297353CC}">
                <c16:uniqueId val="{0000000B-6F93-44A5-B56C-913FA591DBC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F93-44A5-B56C-913FA591DBC7}"/>
                </c:ext>
              </c:extLst>
            </c:dLbl>
            <c:dLbl>
              <c:idx val="1"/>
              <c:layout>
                <c:manualLayout>
                  <c:x val="-1.9482204975901647E-2"/>
                  <c:y val="6.078322947020484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F93-44A5-B56C-913FA591DBC7}"/>
                </c:ext>
              </c:extLst>
            </c:dLbl>
            <c:dLbl>
              <c:idx val="2"/>
              <c:layout>
                <c:manualLayout>
                  <c:x val="-6.3340241138093487E-2"/>
                  <c:y val="4.749652696517854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694119978"/>
                      <c:h val="0.18926262126282012"/>
                    </c:manualLayout>
                  </c15:layout>
                </c:ext>
                <c:ext xmlns:c16="http://schemas.microsoft.com/office/drawing/2014/chart" uri="{C3380CC4-5D6E-409C-BE32-E72D297353CC}">
                  <c16:uniqueId val="{00000005-6F93-44A5-B56C-913FA591DBC7}"/>
                </c:ext>
              </c:extLst>
            </c:dLbl>
            <c:dLbl>
              <c:idx val="3"/>
              <c:layout>
                <c:manualLayout>
                  <c:x val="0.12801671267223222"/>
                  <c:y val="3.29394191833560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498641818245"/>
                      <c:h val="0.21584562851973604"/>
                    </c:manualLayout>
                  </c15:layout>
                </c:ext>
                <c:ext xmlns:c16="http://schemas.microsoft.com/office/drawing/2014/chart" uri="{C3380CC4-5D6E-409C-BE32-E72D297353CC}">
                  <c16:uniqueId val="{00000007-6F93-44A5-B56C-913FA591DBC7}"/>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F93-44A5-B56C-913FA591DBC7}"/>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F93-44A5-B56C-913FA591DBC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Fonds!$B$1:$E$1</c:f>
              <c:strCache>
                <c:ptCount val="4"/>
                <c:pt idx="0">
                  <c:v>Stipendien, Nachwuchs</c:v>
                </c:pt>
                <c:pt idx="1">
                  <c:v>Schulförderung, 
Info-Materialien</c:v>
                </c:pt>
                <c:pt idx="2">
                  <c:v>Forschungs-förderung</c:v>
                </c:pt>
                <c:pt idx="3">
                  <c:v>sonstige Forschung, Verwaltung</c:v>
                </c:pt>
              </c:strCache>
            </c:strRef>
          </c:cat>
          <c:val>
            <c:numRef>
              <c:f>Fonds!$B$13:$E$13</c:f>
              <c:numCache>
                <c:formatCode>General</c:formatCode>
                <c:ptCount val="4"/>
                <c:pt idx="0">
                  <c:v>8.5</c:v>
                </c:pt>
                <c:pt idx="1">
                  <c:v>2.7</c:v>
                </c:pt>
                <c:pt idx="2">
                  <c:v>1.4</c:v>
                </c:pt>
                <c:pt idx="3">
                  <c:v>1.4</c:v>
                </c:pt>
              </c:numCache>
            </c:numRef>
          </c:val>
          <c:extLst>
            <c:ext xmlns:c16="http://schemas.microsoft.com/office/drawing/2014/chart" uri="{C3380CC4-5D6E-409C-BE32-E72D297353CC}">
              <c16:uniqueId val="{0000000C-6F93-44A5-B56C-913FA591DBC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5E40-44D8-A889-AD9004DFD35B}"/>
              </c:ext>
            </c:extLst>
          </c:dPt>
          <c:dPt>
            <c:idx val="1"/>
            <c:bubble3D val="0"/>
            <c:spPr>
              <a:solidFill>
                <a:schemeClr val="accent2"/>
              </a:solidFill>
              <a:ln w="19050">
                <a:noFill/>
              </a:ln>
              <a:effectLst/>
            </c:spPr>
            <c:extLst>
              <c:ext xmlns:c16="http://schemas.microsoft.com/office/drawing/2014/chart" uri="{C3380CC4-5D6E-409C-BE32-E72D297353CC}">
                <c16:uniqueId val="{00000003-5E40-44D8-A889-AD9004DFD35B}"/>
              </c:ext>
            </c:extLst>
          </c:dPt>
          <c:dPt>
            <c:idx val="2"/>
            <c:bubble3D val="0"/>
            <c:spPr>
              <a:solidFill>
                <a:schemeClr val="accent3"/>
              </a:solidFill>
              <a:ln w="19050">
                <a:noFill/>
              </a:ln>
              <a:effectLst/>
            </c:spPr>
            <c:extLst>
              <c:ext xmlns:c16="http://schemas.microsoft.com/office/drawing/2014/chart" uri="{C3380CC4-5D6E-409C-BE32-E72D297353CC}">
                <c16:uniqueId val="{00000005-5E40-44D8-A889-AD9004DFD35B}"/>
              </c:ext>
            </c:extLst>
          </c:dPt>
          <c:dPt>
            <c:idx val="3"/>
            <c:bubble3D val="0"/>
            <c:explosion val="9"/>
            <c:spPr>
              <a:solidFill>
                <a:schemeClr val="accent4"/>
              </a:solidFill>
              <a:ln w="19050">
                <a:noFill/>
              </a:ln>
              <a:effectLst/>
            </c:spPr>
            <c:extLst>
              <c:ext xmlns:c16="http://schemas.microsoft.com/office/drawing/2014/chart" uri="{C3380CC4-5D6E-409C-BE32-E72D297353CC}">
                <c16:uniqueId val="{00000007-5E40-44D8-A889-AD9004DFD35B}"/>
              </c:ext>
            </c:extLst>
          </c:dPt>
          <c:dPt>
            <c:idx val="4"/>
            <c:bubble3D val="0"/>
            <c:spPr>
              <a:solidFill>
                <a:schemeClr val="accent5"/>
              </a:solidFill>
              <a:ln w="19050">
                <a:noFill/>
              </a:ln>
              <a:effectLst/>
            </c:spPr>
            <c:extLst>
              <c:ext xmlns:c16="http://schemas.microsoft.com/office/drawing/2014/chart" uri="{C3380CC4-5D6E-409C-BE32-E72D297353CC}">
                <c16:uniqueId val="{00000009-5E40-44D8-A889-AD9004DFD35B}"/>
              </c:ext>
            </c:extLst>
          </c:dPt>
          <c:dPt>
            <c:idx val="5"/>
            <c:bubble3D val="0"/>
            <c:spPr>
              <a:solidFill>
                <a:schemeClr val="accent6"/>
              </a:solidFill>
              <a:ln w="19050">
                <a:noFill/>
              </a:ln>
              <a:effectLst/>
            </c:spPr>
            <c:extLst>
              <c:ext xmlns:c16="http://schemas.microsoft.com/office/drawing/2014/chart" uri="{C3380CC4-5D6E-409C-BE32-E72D297353CC}">
                <c16:uniqueId val="{0000000B-5E40-44D8-A889-AD9004DFD35B}"/>
              </c:ext>
            </c:extLst>
          </c:dPt>
          <c:dPt>
            <c:idx val="6"/>
            <c:bubble3D val="0"/>
            <c:spPr>
              <a:solidFill>
                <a:srgbClr val="FF3EB5">
                  <a:lumMod val="20000"/>
                  <a:lumOff val="80000"/>
                </a:srgbClr>
              </a:solidFill>
              <a:ln w="19050">
                <a:noFill/>
              </a:ln>
              <a:effectLst/>
            </c:spPr>
            <c:extLst>
              <c:ext xmlns:c16="http://schemas.microsoft.com/office/drawing/2014/chart" uri="{C3380CC4-5D6E-409C-BE32-E72D297353CC}">
                <c16:uniqueId val="{0000000D-5E40-44D8-A889-AD9004DFD35B}"/>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E40-44D8-A889-AD9004DFD35B}"/>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E40-44D8-A889-AD9004DFD35B}"/>
                </c:ext>
              </c:extLst>
            </c:dLbl>
            <c:dLbl>
              <c:idx val="2"/>
              <c:layout>
                <c:manualLayout>
                  <c:x val="1.6733214816577868E-2"/>
                  <c:y val="0.10398248802187356"/>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5E40-44D8-A889-AD9004DFD35B}"/>
                </c:ext>
              </c:extLst>
            </c:dLbl>
            <c:dLbl>
              <c:idx val="3"/>
              <c:layout>
                <c:manualLayout>
                  <c:x val="0"/>
                  <c:y val="0.1185618554544174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5E40-44D8-A889-AD9004DFD35B}"/>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5E40-44D8-A889-AD9004DFD35B}"/>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5E40-44D8-A889-AD9004DFD35B}"/>
                </c:ext>
              </c:extLst>
            </c:dLbl>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Welt'!$S$27:$S$33</c:f>
              <c:strCache>
                <c:ptCount val="7"/>
                <c:pt idx="0">
                  <c:v>USA</c:v>
                </c:pt>
                <c:pt idx="1">
                  <c:v>China</c:v>
                </c:pt>
                <c:pt idx="2">
                  <c:v>Japan</c:v>
                </c:pt>
                <c:pt idx="3">
                  <c:v>Deutschland</c:v>
                </c:pt>
                <c:pt idx="4">
                  <c:v>UK</c:v>
                </c:pt>
                <c:pt idx="5">
                  <c:v>Schweiz</c:v>
                </c:pt>
                <c:pt idx="6">
                  <c:v>übrige Welt</c:v>
                </c:pt>
              </c:strCache>
            </c:strRef>
          </c:cat>
          <c:val>
            <c:numRef>
              <c:f>'Anteil an Welt'!$U$27:$U$33</c:f>
              <c:numCache>
                <c:formatCode>0.0</c:formatCode>
                <c:ptCount val="7"/>
                <c:pt idx="0">
                  <c:v>48.868838120845822</c:v>
                </c:pt>
                <c:pt idx="1">
                  <c:v>12.811502858919704</c:v>
                </c:pt>
                <c:pt idx="2">
                  <c:v>6.8825487142835238</c:v>
                </c:pt>
                <c:pt idx="3">
                  <c:v>5.184067447312783</c:v>
                </c:pt>
                <c:pt idx="4">
                  <c:v>4.5724932164961247</c:v>
                </c:pt>
                <c:pt idx="5">
                  <c:v>3.6011543941202331</c:v>
                </c:pt>
                <c:pt idx="6">
                  <c:v>18.079395248021825</c:v>
                </c:pt>
              </c:numCache>
            </c:numRef>
          </c:val>
          <c:extLst>
            <c:ext xmlns:c15="http://schemas.microsoft.com/office/drawing/2012/chart" uri="{02D57815-91ED-43cb-92C2-25804820EDAC}">
              <c15:filteredSeriesTitle>
                <c15:tx>
                  <c:strRef>
                    <c:extLst>
                      <c:ext uri="{02D57815-91ED-43cb-92C2-25804820EDAC}">
                        <c15:formulaRef>
                          <c15:sqref>'Anteil an Welt'!#REF!</c15:sqref>
                        </c15:formulaRef>
                      </c:ext>
                    </c:extLst>
                  </c:strRef>
                </c15:tx>
              </c15:filteredSeriesTitle>
            </c:ext>
            <c:ext xmlns:c16="http://schemas.microsoft.com/office/drawing/2014/chart" uri="{C3380CC4-5D6E-409C-BE32-E72D297353CC}">
              <c16:uniqueId val="{0000000E-5E40-44D8-A889-AD9004DFD35B}"/>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2"/>
          <c:order val="0"/>
          <c:tx>
            <c:strRef>
              <c:f>'Anteile lange Reihe'!$C$171</c:f>
              <c:strCache>
                <c:ptCount val="1"/>
                <c:pt idx="0">
                  <c:v>2010</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Reihe'!$C$172:$C$178</c:f>
              <c:numCache>
                <c:formatCode>0.0</c:formatCode>
                <c:ptCount val="7"/>
                <c:pt idx="0">
                  <c:v>41.880512181254218</c:v>
                </c:pt>
                <c:pt idx="1">
                  <c:v>18.654865961673952</c:v>
                </c:pt>
                <c:pt idx="2">
                  <c:v>5.8615920907484425</c:v>
                </c:pt>
                <c:pt idx="3">
                  <c:v>16.608843899572996</c:v>
                </c:pt>
                <c:pt idx="4">
                  <c:v>6.5696953108371812</c:v>
                </c:pt>
                <c:pt idx="5">
                  <c:v>5.9585844924062519</c:v>
                </c:pt>
                <c:pt idx="6">
                  <c:v>1.544273961680678</c:v>
                </c:pt>
              </c:numCache>
            </c:numRef>
          </c:val>
          <c:extLst>
            <c:ext xmlns:c16="http://schemas.microsoft.com/office/drawing/2014/chart" uri="{C3380CC4-5D6E-409C-BE32-E72D297353CC}">
              <c16:uniqueId val="{00000000-9C7A-45B2-A7A5-46B6691F5C8B}"/>
            </c:ext>
          </c:extLst>
        </c:ser>
        <c:ser>
          <c:idx val="0"/>
          <c:order val="1"/>
          <c:tx>
            <c:strRef>
              <c:f>'Anteile lange Reihe'!$D$171</c:f>
              <c:strCache>
                <c:ptCount val="1"/>
                <c:pt idx="0">
                  <c:v>2015</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Reihe'!$D$172:$D$178</c:f>
              <c:numCache>
                <c:formatCode>0.0</c:formatCode>
                <c:ptCount val="7"/>
                <c:pt idx="0">
                  <c:v>48.162680206629965</c:v>
                </c:pt>
                <c:pt idx="1">
                  <c:v>13.902796045785696</c:v>
                </c:pt>
                <c:pt idx="2">
                  <c:v>12.218769138781301</c:v>
                </c:pt>
                <c:pt idx="3">
                  <c:v>10.978189647853375</c:v>
                </c:pt>
                <c:pt idx="4">
                  <c:v>5.0185811770049389</c:v>
                </c:pt>
                <c:pt idx="5">
                  <c:v>4.4669433992067455</c:v>
                </c:pt>
                <c:pt idx="6">
                  <c:v>2.0854612356358309</c:v>
                </c:pt>
              </c:numCache>
            </c:numRef>
          </c:val>
          <c:extLst>
            <c:ext xmlns:c16="http://schemas.microsoft.com/office/drawing/2014/chart" uri="{C3380CC4-5D6E-409C-BE32-E72D297353CC}">
              <c16:uniqueId val="{00000001-9C7A-45B2-A7A5-46B6691F5C8B}"/>
            </c:ext>
          </c:extLst>
        </c:ser>
        <c:ser>
          <c:idx val="1"/>
          <c:order val="2"/>
          <c:tx>
            <c:strRef>
              <c:f>'Anteile lange Reihe'!$E$171</c:f>
              <c:strCache>
                <c:ptCount val="1"/>
                <c:pt idx="0">
                  <c:v>2024</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Reihe'!$E$172:$E$178</c:f>
              <c:numCache>
                <c:formatCode>0.0</c:formatCode>
                <c:ptCount val="7"/>
                <c:pt idx="0">
                  <c:v>48.868838318415989</c:v>
                </c:pt>
                <c:pt idx="1">
                  <c:v>15.653839130945791</c:v>
                </c:pt>
                <c:pt idx="2">
                  <c:v>12.811502870264771</c:v>
                </c:pt>
                <c:pt idx="3">
                  <c:v>6.8825488896050464</c:v>
                </c:pt>
                <c:pt idx="4">
                  <c:v>5.184067456125983</c:v>
                </c:pt>
                <c:pt idx="5">
                  <c:v>4.5724931762991332</c:v>
                </c:pt>
                <c:pt idx="6">
                  <c:v>2.3169082820495333</c:v>
                </c:pt>
              </c:numCache>
            </c:numRef>
          </c:val>
          <c:extLst>
            <c:ext xmlns:c16="http://schemas.microsoft.com/office/drawing/2014/chart" uri="{C3380CC4-5D6E-409C-BE32-E72D297353CC}">
              <c16:uniqueId val="{00000002-9C7A-45B2-A7A5-46B6691F5C8B}"/>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617012159194383E-2"/>
          <c:y val="4.0297252000126488E-2"/>
          <c:w val="0.87245101505168998"/>
          <c:h val="0.69709553296129245"/>
        </c:manualLayout>
      </c:layout>
      <c:lineChart>
        <c:grouping val="standard"/>
        <c:varyColors val="0"/>
        <c:ser>
          <c:idx val="0"/>
          <c:order val="0"/>
          <c:tx>
            <c:strRef>
              <c:f>Patentdynamik!$A$19:$B$19</c:f>
              <c:strCache>
                <c:ptCount val="2"/>
                <c:pt idx="0">
                  <c:v>FuE Chemie/Pharma</c:v>
                </c:pt>
              </c:strCache>
            </c:strRef>
          </c:tx>
          <c:spPr>
            <a:ln w="28575" cap="rnd">
              <a:solidFill>
                <a:schemeClr val="accent1"/>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Patentdynamik!$C$19:$P$19</c:f>
              <c:numCache>
                <c:formatCode>General</c:formatCode>
                <c:ptCount val="14"/>
                <c:pt idx="0">
                  <c:v>100</c:v>
                </c:pt>
                <c:pt idx="1">
                  <c:v>108.97828709288299</c:v>
                </c:pt>
                <c:pt idx="2">
                  <c:v>117.528347406514</c:v>
                </c:pt>
                <c:pt idx="3">
                  <c:v>120.155609167672</c:v>
                </c:pt>
                <c:pt idx="4">
                  <c:v>121.531966224367</c:v>
                </c:pt>
                <c:pt idx="5">
                  <c:v>124.634499396864</c:v>
                </c:pt>
                <c:pt idx="6">
                  <c:v>126.236429433052</c:v>
                </c:pt>
                <c:pt idx="7">
                  <c:v>139.303980699638</c:v>
                </c:pt>
                <c:pt idx="8">
                  <c:v>151.885404101327</c:v>
                </c:pt>
                <c:pt idx="9">
                  <c:v>161.49819059107401</c:v>
                </c:pt>
                <c:pt idx="10">
                  <c:v>151.326899879373</c:v>
                </c:pt>
                <c:pt idx="11">
                  <c:v>167.74427020506599</c:v>
                </c:pt>
                <c:pt idx="12">
                  <c:v>179.879372738239</c:v>
                </c:pt>
                <c:pt idx="13">
                  <c:v>188.14234016887801</c:v>
                </c:pt>
              </c:numCache>
            </c:numRef>
          </c:val>
          <c:smooth val="0"/>
          <c:extLst>
            <c:ext xmlns:c16="http://schemas.microsoft.com/office/drawing/2014/chart" uri="{C3380CC4-5D6E-409C-BE32-E72D297353CC}">
              <c16:uniqueId val="{00000000-8C14-4604-BA97-971E893D07A5}"/>
            </c:ext>
          </c:extLst>
        </c:ser>
        <c:ser>
          <c:idx val="6"/>
          <c:order val="6"/>
          <c:tx>
            <c:strRef>
              <c:f>Patentdynamik!$A$25:$B$25</c:f>
              <c:strCache>
                <c:ptCount val="2"/>
                <c:pt idx="0">
                  <c:v>Patente Chemie</c:v>
                </c:pt>
              </c:strCache>
            </c:strRef>
          </c:tx>
          <c:spPr>
            <a:ln w="28575" cap="rnd">
              <a:solidFill>
                <a:schemeClr val="accent3"/>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Patentdynamik!$C$25:$P$25</c:f>
              <c:numCache>
                <c:formatCode>0</c:formatCode>
                <c:ptCount val="14"/>
                <c:pt idx="0">
                  <c:v>100</c:v>
                </c:pt>
                <c:pt idx="1">
                  <c:v>96.419509444601076</c:v>
                </c:pt>
                <c:pt idx="2">
                  <c:v>91.344798421201006</c:v>
                </c:pt>
                <c:pt idx="3">
                  <c:v>88.751057231463207</c:v>
                </c:pt>
                <c:pt idx="4">
                  <c:v>89.512263884973223</c:v>
                </c:pt>
                <c:pt idx="5">
                  <c:v>81.082605018325353</c:v>
                </c:pt>
                <c:pt idx="6">
                  <c:v>84.437552861573167</c:v>
                </c:pt>
                <c:pt idx="7">
                  <c:v>81.477304764589803</c:v>
                </c:pt>
                <c:pt idx="8">
                  <c:v>80.011277135607557</c:v>
                </c:pt>
                <c:pt idx="9">
                  <c:v>75.246687341415281</c:v>
                </c:pt>
                <c:pt idx="10">
                  <c:v>72.286439244431904</c:v>
                </c:pt>
                <c:pt idx="11">
                  <c:v>72.399210600507473</c:v>
                </c:pt>
                <c:pt idx="12">
                  <c:v>68.536791654919654</c:v>
                </c:pt>
                <c:pt idx="13">
                  <c:v>66.373273188610099</c:v>
                </c:pt>
              </c:numCache>
            </c:numRef>
          </c:val>
          <c:smooth val="0"/>
          <c:extLst>
            <c:ext xmlns:c16="http://schemas.microsoft.com/office/drawing/2014/chart" uri="{C3380CC4-5D6E-409C-BE32-E72D297353CC}">
              <c16:uniqueId val="{00000001-8C14-4604-BA97-971E893D07A5}"/>
            </c:ext>
          </c:extLst>
        </c:ser>
        <c:ser>
          <c:idx val="8"/>
          <c:order val="8"/>
          <c:tx>
            <c:strRef>
              <c:f>Patentdynamik!$A$27:$B$27</c:f>
              <c:strCache>
                <c:ptCount val="2"/>
                <c:pt idx="0">
                  <c:v>Patente Pharmazie</c:v>
                </c:pt>
              </c:strCache>
            </c:strRef>
          </c:tx>
          <c:spPr>
            <a:ln w="28575" cap="rnd">
              <a:solidFill>
                <a:schemeClr val="accent2"/>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Patentdynamik!$C$27:$P$27</c:f>
              <c:numCache>
                <c:formatCode>0</c:formatCode>
                <c:ptCount val="14"/>
                <c:pt idx="0">
                  <c:v>100</c:v>
                </c:pt>
                <c:pt idx="1">
                  <c:v>98.956002982848617</c:v>
                </c:pt>
                <c:pt idx="2">
                  <c:v>85.011185682326612</c:v>
                </c:pt>
                <c:pt idx="3">
                  <c:v>76.584638329604772</c:v>
                </c:pt>
                <c:pt idx="4">
                  <c:v>74.72035794183445</c:v>
                </c:pt>
                <c:pt idx="5">
                  <c:v>75.838926174496649</c:v>
                </c:pt>
                <c:pt idx="6">
                  <c:v>72.483221476510067</c:v>
                </c:pt>
                <c:pt idx="7">
                  <c:v>80.2386278896346</c:v>
                </c:pt>
                <c:pt idx="8">
                  <c:v>71.812080536912745</c:v>
                </c:pt>
                <c:pt idx="9">
                  <c:v>74.944071588366896</c:v>
                </c:pt>
                <c:pt idx="10">
                  <c:v>88.665175242356455</c:v>
                </c:pt>
                <c:pt idx="11">
                  <c:v>76.21178225205071</c:v>
                </c:pt>
                <c:pt idx="12">
                  <c:v>69.724086502609993</c:v>
                </c:pt>
                <c:pt idx="13">
                  <c:v>58.177479492915737</c:v>
                </c:pt>
              </c:numCache>
            </c:numRef>
          </c:val>
          <c:smooth val="0"/>
          <c:extLst>
            <c:ext xmlns:c16="http://schemas.microsoft.com/office/drawing/2014/chart" uri="{C3380CC4-5D6E-409C-BE32-E72D297353CC}">
              <c16:uniqueId val="{00000002-8C14-4604-BA97-971E893D07A5}"/>
            </c:ext>
          </c:extLst>
        </c:ser>
        <c:ser>
          <c:idx val="9"/>
          <c:order val="9"/>
          <c:tx>
            <c:strRef>
              <c:f>Patentdynamik!$A$28:$B$28</c:f>
              <c:strCache>
                <c:ptCount val="2"/>
                <c:pt idx="0">
                  <c:v>Patente Biotechnologie (Pharma)</c:v>
                </c:pt>
              </c:strCache>
            </c:strRef>
          </c:tx>
          <c:spPr>
            <a:ln w="28575" cap="rnd">
              <a:solidFill>
                <a:schemeClr val="accent4">
                  <a:lumMod val="60000"/>
                </a:schemeClr>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Patentdynamik!$C$28:$P$28</c:f>
              <c:numCache>
                <c:formatCode>0</c:formatCode>
                <c:ptCount val="14"/>
                <c:pt idx="0">
                  <c:v>100</c:v>
                </c:pt>
                <c:pt idx="1">
                  <c:v>95.399999999999991</c:v>
                </c:pt>
                <c:pt idx="2">
                  <c:v>85</c:v>
                </c:pt>
                <c:pt idx="3">
                  <c:v>74.8</c:v>
                </c:pt>
                <c:pt idx="4">
                  <c:v>83.399999999999991</c:v>
                </c:pt>
                <c:pt idx="5">
                  <c:v>95.199999999999989</c:v>
                </c:pt>
                <c:pt idx="6">
                  <c:v>91</c:v>
                </c:pt>
                <c:pt idx="7">
                  <c:v>94.6</c:v>
                </c:pt>
                <c:pt idx="8">
                  <c:v>91.8</c:v>
                </c:pt>
                <c:pt idx="9">
                  <c:v>94.199999999999989</c:v>
                </c:pt>
                <c:pt idx="10">
                  <c:v>120.19999999999999</c:v>
                </c:pt>
                <c:pt idx="11">
                  <c:v>104.4</c:v>
                </c:pt>
                <c:pt idx="12">
                  <c:v>89.8</c:v>
                </c:pt>
                <c:pt idx="13">
                  <c:v>74.835999999999999</c:v>
                </c:pt>
              </c:numCache>
            </c:numRef>
          </c:val>
          <c:smooth val="0"/>
          <c:extLst>
            <c:ext xmlns:c16="http://schemas.microsoft.com/office/drawing/2014/chart" uri="{C3380CC4-5D6E-409C-BE32-E72D297353CC}">
              <c16:uniqueId val="{00000003-8C14-4604-BA97-971E893D07A5}"/>
            </c:ext>
          </c:extLst>
        </c:ser>
        <c:dLbls>
          <c:showLegendKey val="0"/>
          <c:showVal val="0"/>
          <c:showCatName val="0"/>
          <c:showSerName val="0"/>
          <c:showPercent val="0"/>
          <c:showBubbleSize val="0"/>
        </c:dLbls>
        <c:smooth val="0"/>
        <c:axId val="1312763976"/>
        <c:axId val="1312763616"/>
        <c:extLst>
          <c:ext xmlns:c15="http://schemas.microsoft.com/office/drawing/2012/chart" uri="{02D57815-91ED-43cb-92C2-25804820EDAC}">
            <c15:filteredLineSeries>
              <c15:ser>
                <c:idx val="1"/>
                <c:order val="1"/>
                <c:tx>
                  <c:strRef>
                    <c:extLst>
                      <c:ext uri="{02D57815-91ED-43cb-92C2-25804820EDAC}">
                        <c15:formulaRef>
                          <c15:sqref>Patentdynamik!$A$20:$B$20</c15:sqref>
                        </c15:formulaRef>
                      </c:ext>
                    </c:extLst>
                    <c:strCache>
                      <c:ptCount val="2"/>
                      <c:pt idx="0">
                        <c:v>FuE Chemie </c:v>
                      </c:pt>
                    </c:strCache>
                  </c:strRef>
                </c:tx>
                <c:spPr>
                  <a:ln w="28575" cap="rnd">
                    <a:solidFill>
                      <a:schemeClr val="accent2"/>
                    </a:solidFill>
                    <a:round/>
                  </a:ln>
                  <a:effectLst/>
                </c:spPr>
                <c:marker>
                  <c:symbol val="none"/>
                </c:marker>
                <c:cat>
                  <c:strRef>
                    <c:extLst>
                      <c:ex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c:ext uri="{02D57815-91ED-43cb-92C2-25804820EDAC}">
                        <c15:formulaRef>
                          <c15:sqref>Patentdynamik!$C$20:$P$20</c15:sqref>
                        </c15:formulaRef>
                      </c:ext>
                    </c:extLst>
                    <c:numCache>
                      <c:formatCode>General</c:formatCode>
                      <c:ptCount val="14"/>
                      <c:pt idx="0">
                        <c:v>100</c:v>
                      </c:pt>
                      <c:pt idx="1">
                        <c:v>107.655378600586</c:v>
                      </c:pt>
                      <c:pt idx="2">
                        <c:v>114.304605300983</c:v>
                      </c:pt>
                      <c:pt idx="3">
                        <c:v>112.559650434083</c:v>
                      </c:pt>
                      <c:pt idx="4">
                        <c:v>122.52055424596099</c:v>
                      </c:pt>
                      <c:pt idx="5">
                        <c:v>120.229402633243</c:v>
                      </c:pt>
                      <c:pt idx="6">
                        <c:v>122.003104697292</c:v>
                      </c:pt>
                      <c:pt idx="7">
                        <c:v>133.099522796527</c:v>
                      </c:pt>
                      <c:pt idx="8">
                        <c:v>137.29373886046099</c:v>
                      </c:pt>
                      <c:pt idx="9">
                        <c:v>141.50520324268399</c:v>
                      </c:pt>
                      <c:pt idx="10">
                        <c:v>136.031736905652</c:v>
                      </c:pt>
                      <c:pt idx="11">
                        <c:v>154.25745989766</c:v>
                      </c:pt>
                      <c:pt idx="12">
                        <c:v>159.25947220146</c:v>
                      </c:pt>
                      <c:pt idx="13">
                        <c:v>164.43396768815001</c:v>
                      </c:pt>
                    </c:numCache>
                  </c:numRef>
                </c:val>
                <c:smooth val="0"/>
                <c:extLst>
                  <c:ext xmlns:c16="http://schemas.microsoft.com/office/drawing/2014/chart" uri="{C3380CC4-5D6E-409C-BE32-E72D297353CC}">
                    <c16:uniqueId val="{00000004-8C14-4604-BA97-971E893D07A5}"/>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Patentdynamik!$A$21:$B$21</c15:sqref>
                        </c15:formulaRef>
                      </c:ext>
                    </c:extLst>
                    <c:strCache>
                      <c:ptCount val="2"/>
                      <c:pt idx="0">
                        <c:v>FuE Pharma</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Patentdynamik!$C$21:$P$21</c15:sqref>
                        </c15:formulaRef>
                      </c:ext>
                    </c:extLst>
                    <c:numCache>
                      <c:formatCode>General</c:formatCode>
                      <c:ptCount val="14"/>
                      <c:pt idx="0">
                        <c:v>100</c:v>
                      </c:pt>
                      <c:pt idx="1">
                        <c:v>109.9347383298</c:v>
                      </c:pt>
                      <c:pt idx="2">
                        <c:v>119.85908467389901</c:v>
                      </c:pt>
                      <c:pt idx="3">
                        <c:v>125.647420709149</c:v>
                      </c:pt>
                      <c:pt idx="4">
                        <c:v>120.81722575549701</c:v>
                      </c:pt>
                      <c:pt idx="5">
                        <c:v>127.81934572058</c:v>
                      </c:pt>
                      <c:pt idx="6">
                        <c:v>129.29708608721</c:v>
                      </c:pt>
                      <c:pt idx="7">
                        <c:v>143.79182774244501</c:v>
                      </c:pt>
                      <c:pt idx="8">
                        <c:v>162.435050089371</c:v>
                      </c:pt>
                      <c:pt idx="9">
                        <c:v>175.95294508874801</c:v>
                      </c:pt>
                      <c:pt idx="10">
                        <c:v>162.38516855800799</c:v>
                      </c:pt>
                      <c:pt idx="11">
                        <c:v>177.495115766721</c:v>
                      </c:pt>
                      <c:pt idx="12">
                        <c:v>194.78737997256499</c:v>
                      </c:pt>
                      <c:pt idx="13">
                        <c:v>205.28328553019901</c:v>
                      </c:pt>
                    </c:numCache>
                  </c:numRef>
                </c:val>
                <c:smooth val="0"/>
                <c:extLst xmlns:c15="http://schemas.microsoft.com/office/drawing/2012/chart">
                  <c:ext xmlns:c16="http://schemas.microsoft.com/office/drawing/2014/chart" uri="{C3380CC4-5D6E-409C-BE32-E72D297353CC}">
                    <c16:uniqueId val="{00000005-8C14-4604-BA97-971E893D07A5}"/>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Patentdynamik!$A$22:$B$22</c15:sqref>
                        </c15:formulaRef>
                      </c:ext>
                    </c:extLst>
                    <c:strCache>
                      <c:ptCount val="2"/>
                      <c:pt idx="0">
                        <c:v>interne FuE Chemie/Pharma</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Patentdynamik!$C$22:$P$22</c15:sqref>
                        </c15:formulaRef>
                      </c:ext>
                    </c:extLst>
                    <c:numCache>
                      <c:formatCode>General</c:formatCode>
                      <c:ptCount val="14"/>
                      <c:pt idx="0">
                        <c:v>100</c:v>
                      </c:pt>
                      <c:pt idx="1">
                        <c:v>107.369402985075</c:v>
                      </c:pt>
                      <c:pt idx="2">
                        <c:v>110.596431902985</c:v>
                      </c:pt>
                      <c:pt idx="3">
                        <c:v>108.172516324627</c:v>
                      </c:pt>
                      <c:pt idx="4">
                        <c:v>111.707089552239</c:v>
                      </c:pt>
                      <c:pt idx="5">
                        <c:v>112.845440764925</c:v>
                      </c:pt>
                      <c:pt idx="6">
                        <c:v>122.886543843284</c:v>
                      </c:pt>
                      <c:pt idx="7">
                        <c:v>126.749067164179</c:v>
                      </c:pt>
                      <c:pt idx="8">
                        <c:v>137.30031483209001</c:v>
                      </c:pt>
                      <c:pt idx="9">
                        <c:v>143.49930037313399</c:v>
                      </c:pt>
                      <c:pt idx="10">
                        <c:v>138.671875</c:v>
                      </c:pt>
                      <c:pt idx="11">
                        <c:v>147.59211753731299</c:v>
                      </c:pt>
                      <c:pt idx="12">
                        <c:v>157.488922574627</c:v>
                      </c:pt>
                      <c:pt idx="13">
                        <c:v>165.85529384328399</c:v>
                      </c:pt>
                    </c:numCache>
                  </c:numRef>
                </c:val>
                <c:smooth val="0"/>
                <c:extLst xmlns:c15="http://schemas.microsoft.com/office/drawing/2012/chart">
                  <c:ext xmlns:c16="http://schemas.microsoft.com/office/drawing/2014/chart" uri="{C3380CC4-5D6E-409C-BE32-E72D297353CC}">
                    <c16:uniqueId val="{00000006-8C14-4604-BA97-971E893D07A5}"/>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Patentdynamik!$A$23:$B$23</c15:sqref>
                        </c15:formulaRef>
                      </c:ext>
                    </c:extLst>
                    <c:strCache>
                      <c:ptCount val="2"/>
                      <c:pt idx="0">
                        <c:v>interne FuE Chemie </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Patentdynamik!$C$23:$P$23</c15:sqref>
                        </c15:formulaRef>
                      </c:ext>
                    </c:extLst>
                    <c:numCache>
                      <c:formatCode>General</c:formatCode>
                      <c:ptCount val="14"/>
                      <c:pt idx="0">
                        <c:v>100</c:v>
                      </c:pt>
                      <c:pt idx="1">
                        <c:v>105.528169014084</c:v>
                      </c:pt>
                      <c:pt idx="2">
                        <c:v>111.901408450704</c:v>
                      </c:pt>
                      <c:pt idx="3">
                        <c:v>107.12548015364899</c:v>
                      </c:pt>
                      <c:pt idx="4">
                        <c:v>116.165172855314</c:v>
                      </c:pt>
                      <c:pt idx="5">
                        <c:v>121.193982074264</c:v>
                      </c:pt>
                      <c:pt idx="6">
                        <c:v>125.25608194622301</c:v>
                      </c:pt>
                      <c:pt idx="7">
                        <c:v>130.124839948784</c:v>
                      </c:pt>
                      <c:pt idx="8">
                        <c:v>134.23175416133199</c:v>
                      </c:pt>
                      <c:pt idx="9">
                        <c:v>141.20998719590301</c:v>
                      </c:pt>
                      <c:pt idx="10">
                        <c:v>136.55569782330301</c:v>
                      </c:pt>
                      <c:pt idx="11">
                        <c:v>147.21510883482699</c:v>
                      </c:pt>
                      <c:pt idx="12">
                        <c:v>150.96030729833501</c:v>
                      </c:pt>
                      <c:pt idx="13">
                        <c:v>156.40204865557001</c:v>
                      </c:pt>
                    </c:numCache>
                  </c:numRef>
                </c:val>
                <c:smooth val="0"/>
                <c:extLst xmlns:c15="http://schemas.microsoft.com/office/drawing/2012/chart">
                  <c:ext xmlns:c16="http://schemas.microsoft.com/office/drawing/2014/chart" uri="{C3380CC4-5D6E-409C-BE32-E72D297353CC}">
                    <c16:uniqueId val="{00000007-8C14-4604-BA97-971E893D07A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Patentdynamik!$A$24:$B$24</c15:sqref>
                        </c15:formulaRef>
                      </c:ext>
                    </c:extLst>
                    <c:strCache>
                      <c:ptCount val="2"/>
                      <c:pt idx="0">
                        <c:v>interne FuE Pharma</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Patentdynamik!$C$24:$P$24</c15:sqref>
                        </c15:formulaRef>
                      </c:ext>
                    </c:extLst>
                    <c:numCache>
                      <c:formatCode>General</c:formatCode>
                      <c:ptCount val="14"/>
                      <c:pt idx="0">
                        <c:v>100</c:v>
                      </c:pt>
                      <c:pt idx="1">
                        <c:v>108.90869192892301</c:v>
                      </c:pt>
                      <c:pt idx="2">
                        <c:v>109.50545921644201</c:v>
                      </c:pt>
                      <c:pt idx="3">
                        <c:v>109.047848426461</c:v>
                      </c:pt>
                      <c:pt idx="4">
                        <c:v>107.980089916506</c:v>
                      </c:pt>
                      <c:pt idx="5">
                        <c:v>105.868657675016</c:v>
                      </c:pt>
                      <c:pt idx="6">
                        <c:v>120.905587668593</c:v>
                      </c:pt>
                      <c:pt idx="7">
                        <c:v>123.926889317063</c:v>
                      </c:pt>
                      <c:pt idx="8">
                        <c:v>139.86298437165499</c:v>
                      </c:pt>
                      <c:pt idx="9">
                        <c:v>145.415863840719</c:v>
                      </c:pt>
                      <c:pt idx="10">
                        <c:v>140.441019053736</c:v>
                      </c:pt>
                      <c:pt idx="11">
                        <c:v>147.907300363948</c:v>
                      </c:pt>
                      <c:pt idx="12">
                        <c:v>162.94690644401601</c:v>
                      </c:pt>
                      <c:pt idx="13">
                        <c:v>173.75829586812199</c:v>
                      </c:pt>
                    </c:numCache>
                  </c:numRef>
                </c:val>
                <c:smooth val="0"/>
                <c:extLst xmlns:c15="http://schemas.microsoft.com/office/drawing/2012/chart">
                  <c:ext xmlns:c16="http://schemas.microsoft.com/office/drawing/2014/chart" uri="{C3380CC4-5D6E-409C-BE32-E72D297353CC}">
                    <c16:uniqueId val="{00000008-8C14-4604-BA97-971E893D07A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Patentdynamik!$A$26:$B$26</c15:sqref>
                        </c15:formulaRef>
                      </c:ext>
                    </c:extLst>
                    <c:strCache>
                      <c:ptCount val="2"/>
                      <c:pt idx="0">
                        <c:v>alle Felder</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Patentdynamik!$C$26:$P$26</c15:sqref>
                        </c15:formulaRef>
                      </c:ext>
                    </c:extLst>
                    <c:numCache>
                      <c:formatCode>0</c:formatCode>
                      <c:ptCount val="14"/>
                      <c:pt idx="0">
                        <c:v>100</c:v>
                      </c:pt>
                      <c:pt idx="1">
                        <c:v>100.54205851619645</c:v>
                      </c:pt>
                      <c:pt idx="2">
                        <c:v>96.225182863113901</c:v>
                      </c:pt>
                      <c:pt idx="3">
                        <c:v>93.808777429467085</c:v>
                      </c:pt>
                      <c:pt idx="4">
                        <c:v>95.020245559038656</c:v>
                      </c:pt>
                      <c:pt idx="5">
                        <c:v>94.713296760710548</c:v>
                      </c:pt>
                      <c:pt idx="6">
                        <c:v>97.482366771159874</c:v>
                      </c:pt>
                      <c:pt idx="7">
                        <c:v>102.24007314524557</c:v>
                      </c:pt>
                      <c:pt idx="8">
                        <c:v>101.05799373040752</c:v>
                      </c:pt>
                      <c:pt idx="9">
                        <c:v>99.480799373040753</c:v>
                      </c:pt>
                      <c:pt idx="10">
                        <c:v>96.094566353187034</c:v>
                      </c:pt>
                      <c:pt idx="11">
                        <c:v>97.884012539184951</c:v>
                      </c:pt>
                      <c:pt idx="12">
                        <c:v>95.118207941483803</c:v>
                      </c:pt>
                      <c:pt idx="13">
                        <c:v>95.311389759665616</c:v>
                      </c:pt>
                    </c:numCache>
                  </c:numRef>
                </c:val>
                <c:smooth val="0"/>
                <c:extLst xmlns:c15="http://schemas.microsoft.com/office/drawing/2012/chart">
                  <c:ext xmlns:c16="http://schemas.microsoft.com/office/drawing/2014/chart" uri="{C3380CC4-5D6E-409C-BE32-E72D297353CC}">
                    <c16:uniqueId val="{00000009-8C14-4604-BA97-971E893D07A5}"/>
                  </c:ext>
                </c:extLst>
              </c15:ser>
            </c15:filteredLineSeries>
          </c:ext>
        </c:extLst>
      </c:lineChart>
      <c:catAx>
        <c:axId val="1312763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312763616"/>
        <c:crosses val="autoZero"/>
        <c:auto val="1"/>
        <c:lblAlgn val="ctr"/>
        <c:lblOffset val="100"/>
        <c:noMultiLvlLbl val="0"/>
      </c:catAx>
      <c:valAx>
        <c:axId val="131276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312763976"/>
        <c:crosses val="autoZero"/>
        <c:crossBetween val="between"/>
      </c:valAx>
      <c:spPr>
        <a:noFill/>
        <a:ln>
          <a:noFill/>
        </a:ln>
        <a:effectLst/>
      </c:spPr>
    </c:plotArea>
    <c:legend>
      <c:legendPos val="b"/>
      <c:layout>
        <c:manualLayout>
          <c:xMode val="edge"/>
          <c:yMode val="edge"/>
          <c:x val="0"/>
          <c:y val="0.82317073016475351"/>
          <c:w val="1"/>
          <c:h val="0.1768292698352465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660-4328-8656-268022EF4CD5}"/>
              </c:ext>
            </c:extLst>
          </c:dPt>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Reihe'!$L$3:$AJ$3</c:f>
              <c:numCache>
                <c:formatCode>#,##0.0</c:formatCode>
                <c:ptCount val="25"/>
                <c:pt idx="0">
                  <c:v>15.6307357315799</c:v>
                </c:pt>
                <c:pt idx="1">
                  <c:v>16.2265445556359</c:v>
                </c:pt>
                <c:pt idx="2">
                  <c:v>16.802172039889101</c:v>
                </c:pt>
                <c:pt idx="3">
                  <c:v>17.8416486050141</c:v>
                </c:pt>
                <c:pt idx="4">
                  <c:v>18.018611618158602</c:v>
                </c:pt>
                <c:pt idx="5">
                  <c:v>18.116397145555801</c:v>
                </c:pt>
                <c:pt idx="6">
                  <c:v>19.706493188420801</c:v>
                </c:pt>
                <c:pt idx="7">
                  <c:v>19.600211819858199</c:v>
                </c:pt>
                <c:pt idx="8">
                  <c:v>19.7684668465001</c:v>
                </c:pt>
                <c:pt idx="9">
                  <c:v>19.7165104592981</c:v>
                </c:pt>
                <c:pt idx="10">
                  <c:v>19.481467303168301</c:v>
                </c:pt>
                <c:pt idx="11">
                  <c:v>20.199688607077501</c:v>
                </c:pt>
                <c:pt idx="12">
                  <c:v>20.8254562550323</c:v>
                </c:pt>
                <c:pt idx="13">
                  <c:v>20.725851221427799</c:v>
                </c:pt>
                <c:pt idx="14" formatCode="General">
                  <c:v>20.933093038957601</c:v>
                </c:pt>
                <c:pt idx="15" formatCode="General">
                  <c:v>21.447939915544001</c:v>
                </c:pt>
                <c:pt idx="16" formatCode="General">
                  <c:v>22.932063576291199</c:v>
                </c:pt>
                <c:pt idx="17" formatCode="General">
                  <c:v>23.664000825398201</c:v>
                </c:pt>
                <c:pt idx="18" formatCode="General">
                  <c:v>24.858600288422799</c:v>
                </c:pt>
                <c:pt idx="19" formatCode="General">
                  <c:v>25.507424826998601</c:v>
                </c:pt>
                <c:pt idx="20" formatCode="General">
                  <c:v>25.945448874815099</c:v>
                </c:pt>
                <c:pt idx="21" formatCode="General">
                  <c:v>27.525264546025898</c:v>
                </c:pt>
                <c:pt idx="22" formatCode="General">
                  <c:v>31.537905718789599</c:v>
                </c:pt>
                <c:pt idx="23" formatCode="General">
                  <c:v>33.526946403989797</c:v>
                </c:pt>
                <c:pt idx="24" formatCode="General">
                  <c:v>35.4394199699111</c:v>
                </c:pt>
              </c:numCache>
            </c:numRef>
          </c:val>
          <c:smooth val="0"/>
          <c:extLst>
            <c:ext xmlns:c16="http://schemas.microsoft.com/office/drawing/2014/chart" uri="{C3380CC4-5D6E-409C-BE32-E72D297353CC}">
              <c16:uniqueId val="{00000001-A660-4328-8656-268022EF4CD5}"/>
            </c:ext>
          </c:extLst>
        </c:ser>
        <c:ser>
          <c:idx val="1"/>
          <c:order val="1"/>
          <c:tx>
            <c:strRef>
              <c:f>'Anteile lange Reihe'!$A$4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Reihe'!$L$4:$AJ$4</c:f>
              <c:numCache>
                <c:formatCode>#,##0.0</c:formatCode>
                <c:ptCount val="25"/>
                <c:pt idx="0">
                  <c:v>6.03</c:v>
                </c:pt>
                <c:pt idx="1">
                  <c:v>5.92</c:v>
                </c:pt>
                <c:pt idx="2">
                  <c:v>5.94</c:v>
                </c:pt>
                <c:pt idx="3">
                  <c:v>6.3490000000000002</c:v>
                </c:pt>
                <c:pt idx="4">
                  <c:v>6.32</c:v>
                </c:pt>
                <c:pt idx="5">
                  <c:v>6.3630000000000004</c:v>
                </c:pt>
                <c:pt idx="6">
                  <c:v>7.0659999999999998</c:v>
                </c:pt>
                <c:pt idx="7">
                  <c:v>6.45461829</c:v>
                </c:pt>
                <c:pt idx="8">
                  <c:v>6.6404503799999999</c:v>
                </c:pt>
                <c:pt idx="9">
                  <c:v>7.09374226</c:v>
                </c:pt>
                <c:pt idx="10">
                  <c:v>6.8608000000000002</c:v>
                </c:pt>
                <c:pt idx="11">
                  <c:v>7.3663999999999996</c:v>
                </c:pt>
                <c:pt idx="12">
                  <c:v>7.5877999999999997</c:v>
                </c:pt>
                <c:pt idx="13">
                  <c:v>7.4215</c:v>
                </c:pt>
                <c:pt idx="14" formatCode="General">
                  <c:v>7.6637000000000004</c:v>
                </c:pt>
                <c:pt idx="15" formatCode="General">
                  <c:v>7.7422000000000004</c:v>
                </c:pt>
                <c:pt idx="16" formatCode="General">
                  <c:v>8.4312000000000005</c:v>
                </c:pt>
                <c:pt idx="17" formatCode="General">
                  <c:v>8.6959999999999997</c:v>
                </c:pt>
                <c:pt idx="18" formatCode="General">
                  <c:v>9.4198000000000004</c:v>
                </c:pt>
                <c:pt idx="19" formatCode="General">
                  <c:v>9.8449000000000009</c:v>
                </c:pt>
                <c:pt idx="20" formatCode="General">
                  <c:v>9.5139999999999993</c:v>
                </c:pt>
                <c:pt idx="21" formatCode="General">
                  <c:v>10.125999999999999</c:v>
                </c:pt>
                <c:pt idx="22" formatCode="General">
                  <c:v>10.805</c:v>
                </c:pt>
                <c:pt idx="23" formatCode="General">
                  <c:v>11.379</c:v>
                </c:pt>
                <c:pt idx="24" formatCode="General">
                  <c:v>11.73644</c:v>
                </c:pt>
              </c:numCache>
            </c:numRef>
          </c:val>
          <c:smooth val="0"/>
          <c:extLst>
            <c:ext xmlns:c16="http://schemas.microsoft.com/office/drawing/2014/chart" uri="{C3380CC4-5D6E-409C-BE32-E72D297353CC}">
              <c16:uniqueId val="{00000002-A660-4328-8656-268022EF4CD5}"/>
            </c:ext>
          </c:extLst>
        </c:ser>
        <c:ser>
          <c:idx val="2"/>
          <c:order val="2"/>
          <c:tx>
            <c:strRef>
              <c:f>'Anteile lange Reihe'!$A$5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Reihe'!$L$5:$AJ$5</c:f>
              <c:numCache>
                <c:formatCode>#,##0.0</c:formatCode>
                <c:ptCount val="25"/>
                <c:pt idx="0">
                  <c:v>22.638528138528098</c:v>
                </c:pt>
                <c:pt idx="1">
                  <c:v>19.96875</c:v>
                </c:pt>
                <c:pt idx="2">
                  <c:v>21.842328042327999</c:v>
                </c:pt>
                <c:pt idx="3">
                  <c:v>20.336870026525201</c:v>
                </c:pt>
                <c:pt idx="4">
                  <c:v>31.6234915526951</c:v>
                </c:pt>
                <c:pt idx="5">
                  <c:v>34.534136546184698</c:v>
                </c:pt>
                <c:pt idx="6">
                  <c:v>36.8861464968153</c:v>
                </c:pt>
                <c:pt idx="7">
                  <c:v>40.533983305616303</c:v>
                </c:pt>
                <c:pt idx="8">
                  <c:v>39.598912304554702</c:v>
                </c:pt>
                <c:pt idx="9">
                  <c:v>38.282842785355399</c:v>
                </c:pt>
                <c:pt idx="10">
                  <c:v>43.736247174076901</c:v>
                </c:pt>
                <c:pt idx="11">
                  <c:v>39.744252873563198</c:v>
                </c:pt>
                <c:pt idx="12">
                  <c:v>44.499222395023303</c:v>
                </c:pt>
                <c:pt idx="13">
                  <c:v>55.363704819277103</c:v>
                </c:pt>
                <c:pt idx="14" formatCode="General">
                  <c:v>58.811136192626002</c:v>
                </c:pt>
                <c:pt idx="15" formatCode="General">
                  <c:v>74.300900900900899</c:v>
                </c:pt>
                <c:pt idx="16" formatCode="General">
                  <c:v>75.741644083107502</c:v>
                </c:pt>
                <c:pt idx="17" formatCode="General">
                  <c:v>74.748449955712999</c:v>
                </c:pt>
                <c:pt idx="18" formatCode="General">
                  <c:v>80.233700254021997</c:v>
                </c:pt>
                <c:pt idx="19" formatCode="General">
                  <c:v>99.557142857142793</c:v>
                </c:pt>
                <c:pt idx="20" formatCode="General">
                  <c:v>105.552147239264</c:v>
                </c:pt>
                <c:pt idx="21" formatCode="General">
                  <c:v>113.465371621622</c:v>
                </c:pt>
                <c:pt idx="22" formatCode="General">
                  <c:v>126.632827324478</c:v>
                </c:pt>
                <c:pt idx="23" formatCode="General">
                  <c:v>103.860029476196</c:v>
                </c:pt>
                <c:pt idx="24" formatCode="General">
                  <c:v>110.6363282592</c:v>
                </c:pt>
              </c:numCache>
            </c:numRef>
          </c:val>
          <c:smooth val="0"/>
          <c:extLst>
            <c:ext xmlns:c16="http://schemas.microsoft.com/office/drawing/2014/chart" uri="{C3380CC4-5D6E-409C-BE32-E72D297353CC}">
              <c16:uniqueId val="{00000003-A660-4328-8656-268022EF4CD5}"/>
            </c:ext>
          </c:extLst>
        </c:ser>
        <c:ser>
          <c:idx val="3"/>
          <c:order val="3"/>
          <c:tx>
            <c:strRef>
              <c:f>'Anteile lange Reihe'!$A$6</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Reihe'!$L$6:$AJ$6</c:f>
              <c:numCache>
                <c:formatCode>#,##0.0</c:formatCode>
                <c:ptCount val="25"/>
                <c:pt idx="0">
                  <c:v>0.89198273607114797</c:v>
                </c:pt>
                <c:pt idx="1">
                  <c:v>1.34898151895319</c:v>
                </c:pt>
                <c:pt idx="2">
                  <c:v>1.7900524229638199</c:v>
                </c:pt>
                <c:pt idx="3">
                  <c:v>1.92307692307692</c:v>
                </c:pt>
                <c:pt idx="4">
                  <c:v>2.13779030220581</c:v>
                </c:pt>
                <c:pt idx="5">
                  <c:v>2.3522493384298699</c:v>
                </c:pt>
                <c:pt idx="6">
                  <c:v>2.7974822659606402</c:v>
                </c:pt>
                <c:pt idx="7">
                  <c:v>3.07131202610615</c:v>
                </c:pt>
                <c:pt idx="8">
                  <c:v>3.53961662591687</c:v>
                </c:pt>
                <c:pt idx="9">
                  <c:v>4.5875874750446597</c:v>
                </c:pt>
                <c:pt idx="10">
                  <c:v>6.1213205656385696</c:v>
                </c:pt>
                <c:pt idx="11">
                  <c:v>8.2250300133392606</c:v>
                </c:pt>
                <c:pt idx="12">
                  <c:v>11.102997903563899</c:v>
                </c:pt>
                <c:pt idx="13">
                  <c:v>13.163720636864699</c:v>
                </c:pt>
                <c:pt idx="14" formatCode="General">
                  <c:v>14.800430630190499</c:v>
                </c:pt>
                <c:pt idx="15" formatCode="General">
                  <c:v>18.849979922558401</c:v>
                </c:pt>
                <c:pt idx="16" formatCode="General">
                  <c:v>19.225087755101999</c:v>
                </c:pt>
                <c:pt idx="17" formatCode="General">
                  <c:v>20.360873983739801</c:v>
                </c:pt>
                <c:pt idx="18" formatCode="General">
                  <c:v>20.403834507493301</c:v>
                </c:pt>
                <c:pt idx="19" formatCode="General">
                  <c:v>21.420378329454401</c:v>
                </c:pt>
                <c:pt idx="20" formatCode="General">
                  <c:v>21.778531698640599</c:v>
                </c:pt>
                <c:pt idx="21" formatCode="General">
                  <c:v>25.791562614618801</c:v>
                </c:pt>
                <c:pt idx="22" formatCode="General">
                  <c:v>31.422714406779701</c:v>
                </c:pt>
                <c:pt idx="23" formatCode="General">
                  <c:v>28.434985888636401</c:v>
                </c:pt>
                <c:pt idx="24" formatCode="General">
                  <c:v>29.004528976375301</c:v>
                </c:pt>
              </c:numCache>
            </c:numRef>
          </c:val>
          <c:smooth val="0"/>
          <c:extLst>
            <c:ext xmlns:c16="http://schemas.microsoft.com/office/drawing/2014/chart" uri="{C3380CC4-5D6E-409C-BE32-E72D297353CC}">
              <c16:uniqueId val="{00000004-A660-4328-8656-268022EF4CD5}"/>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Reihe'!$A$7</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Reihe'!$L$7:$AJ$7</c15:sqref>
                        </c15:formulaRef>
                      </c:ext>
                    </c:extLst>
                    <c:numCache>
                      <c:formatCode>#,##0.0</c:formatCode>
                      <c:ptCount val="25"/>
                      <c:pt idx="0">
                        <c:v>15.8525268763187</c:v>
                      </c:pt>
                      <c:pt idx="1">
                        <c:v>14.956940395280199</c:v>
                      </c:pt>
                      <c:pt idx="2">
                        <c:v>14.993512048447901</c:v>
                      </c:pt>
                      <c:pt idx="3">
                        <c:v>13.0284429308818</c:v>
                      </c:pt>
                      <c:pt idx="4">
                        <c:v>12.4328330034673</c:v>
                      </c:pt>
                      <c:pt idx="5">
                        <c:v>13.499031935179801</c:v>
                      </c:pt>
                      <c:pt idx="6">
                        <c:v>13.473504402240099</c:v>
                      </c:pt>
                      <c:pt idx="7">
                        <c:v>12.8735433295502</c:v>
                      </c:pt>
                      <c:pt idx="8">
                        <c:v>13.927243962161301</c:v>
                      </c:pt>
                      <c:pt idx="9">
                        <c:v>14.964348787566999</c:v>
                      </c:pt>
                      <c:pt idx="10">
                        <c:v>17.344785539478799</c:v>
                      </c:pt>
                      <c:pt idx="11">
                        <c:v>17.781023409985501</c:v>
                      </c:pt>
                      <c:pt idx="12">
                        <c:v>20.005612886251399</c:v>
                      </c:pt>
                      <c:pt idx="13">
                        <c:v>16.882585222890601</c:v>
                      </c:pt>
                      <c:pt idx="14" formatCode="General">
                        <c:v>16.019305156827699</c:v>
                      </c:pt>
                      <c:pt idx="15" formatCode="General">
                        <c:v>16.936129334931898</c:v>
                      </c:pt>
                      <c:pt idx="16" formatCode="General">
                        <c:v>18.293340758349</c:v>
                      </c:pt>
                      <c:pt idx="17" formatCode="General">
                        <c:v>18.300027634124199</c:v>
                      </c:pt>
                      <c:pt idx="18" formatCode="General">
                        <c:v>17.188858216394401</c:v>
                      </c:pt>
                      <c:pt idx="19" formatCode="General">
                        <c:v>18.778634397325799</c:v>
                      </c:pt>
                      <c:pt idx="20" formatCode="General">
                        <c:v>18.871172243892399</c:v>
                      </c:pt>
                      <c:pt idx="21" formatCode="General">
                        <c:v>18.033490685908301</c:v>
                      </c:pt>
                      <c:pt idx="22" formatCode="General">
                        <c:v>17.288779392051001</c:v>
                      </c:pt>
                      <c:pt idx="23" formatCode="General">
                        <c:v>16.717993018330802</c:v>
                      </c:pt>
                      <c:pt idx="24" formatCode="General">
                        <c:v>15.581707370428401</c:v>
                      </c:pt>
                    </c:numCache>
                  </c:numRef>
                </c:val>
                <c:smooth val="0"/>
                <c:extLst>
                  <c:ext xmlns:c16="http://schemas.microsoft.com/office/drawing/2014/chart" uri="{C3380CC4-5D6E-409C-BE32-E72D297353CC}">
                    <c16:uniqueId val="{00000005-A660-4328-8656-268022EF4CD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Reihe'!$A$8</c15:sqref>
                        </c15:formulaRef>
                      </c:ext>
                    </c:extLst>
                    <c:strCache>
                      <c:ptCount val="1"/>
                      <c:pt idx="0">
                        <c:v>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Reihe'!$L$8:$AJ$8</c15:sqref>
                        </c15:formulaRef>
                      </c:ext>
                    </c:extLst>
                    <c:numCache>
                      <c:formatCode>#,##0.0</c:formatCode>
                      <c:ptCount val="25"/>
                      <c:pt idx="0">
                        <c:v>0.58908391873813504</c:v>
                      </c:pt>
                      <c:pt idx="1">
                        <c:v>0.74126995439440202</c:v>
                      </c:pt>
                      <c:pt idx="2">
                        <c:v>0.77565957336625202</c:v>
                      </c:pt>
                      <c:pt idx="3">
                        <c:v>0.72266685239241901</c:v>
                      </c:pt>
                      <c:pt idx="4">
                        <c:v>0.81851119567678599</c:v>
                      </c:pt>
                      <c:pt idx="5">
                        <c:v>1.0611760311616201</c:v>
                      </c:pt>
                      <c:pt idx="6">
                        <c:v>1.3445492543492099</c:v>
                      </c:pt>
                      <c:pt idx="7">
                        <c:v>1.47193473349077</c:v>
                      </c:pt>
                      <c:pt idx="8">
                        <c:v>1.2061406103372601</c:v>
                      </c:pt>
                      <c:pt idx="9">
                        <c:v>1.2096969710644301</c:v>
                      </c:pt>
                      <c:pt idx="10">
                        <c:v>1.61270109114827</c:v>
                      </c:pt>
                      <c:pt idx="11">
                        <c:v>2.0734876048717501</c:v>
                      </c:pt>
                      <c:pt idx="12">
                        <c:v>2.2983424193565098</c:v>
                      </c:pt>
                      <c:pt idx="13">
                        <c:v>2.5722365832654699</c:v>
                      </c:pt>
                      <c:pt idx="14" formatCode="General">
                        <c:v>2.5002797652659301</c:v>
                      </c:pt>
                      <c:pt idx="15" formatCode="General">
                        <c:v>3.2172555168621599</c:v>
                      </c:pt>
                      <c:pt idx="16" formatCode="General">
                        <c:v>3.1979107385852301</c:v>
                      </c:pt>
                      <c:pt idx="17" formatCode="General">
                        <c:v>3.8984200114121599</c:v>
                      </c:pt>
                      <c:pt idx="18" formatCode="General">
                        <c:v>3.9541597780876998</c:v>
                      </c:pt>
                      <c:pt idx="19" formatCode="General">
                        <c:v>4.2534173142902301</c:v>
                      </c:pt>
                      <c:pt idx="20" formatCode="General">
                        <c:v>4.3567666786111996</c:v>
                      </c:pt>
                      <c:pt idx="21" formatCode="General">
                        <c:v>4.4682431943371403</c:v>
                      </c:pt>
                      <c:pt idx="22" formatCode="General">
                        <c:v>4.6539724359035697</c:v>
                      </c:pt>
                      <c:pt idx="23" formatCode="General">
                        <c:v>5.0023386081327299</c:v>
                      </c:pt>
                      <c:pt idx="24" formatCode="General">
                        <c:v>5.2453513130205298</c:v>
                      </c:pt>
                    </c:numCache>
                  </c:numRef>
                </c:val>
                <c:smooth val="0"/>
                <c:extLst xmlns:c15="http://schemas.microsoft.com/office/drawing/2012/chart">
                  <c:ext xmlns:c16="http://schemas.microsoft.com/office/drawing/2014/chart" uri="{C3380CC4-5D6E-409C-BE32-E72D297353CC}">
                    <c16:uniqueId val="{00000006-A660-4328-8656-268022EF4CD5}"/>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Reihe'!$A$9</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Reihe'!$L$9:$AJ$9</c15:sqref>
                        </c15:formulaRef>
                      </c:ext>
                    </c:extLst>
                    <c:numCache>
                      <c:formatCode>#,##0.0</c:formatCode>
                      <c:ptCount val="25"/>
                      <c:pt idx="0">
                        <c:v>1.100385648</c:v>
                      </c:pt>
                      <c:pt idx="1">
                        <c:v>1.07033752</c:v>
                      </c:pt>
                      <c:pt idx="2">
                        <c:v>1.0748347680000001</c:v>
                      </c:pt>
                      <c:pt idx="3">
                        <c:v>1.052052896</c:v>
                      </c:pt>
                      <c:pt idx="4">
                        <c:v>1.12802008</c:v>
                      </c:pt>
                      <c:pt idx="5">
                        <c:v>1.347595664</c:v>
                      </c:pt>
                      <c:pt idx="6">
                        <c:v>1.5735176799999999</c:v>
                      </c:pt>
                      <c:pt idx="7">
                        <c:v>1.7001700639999999</c:v>
                      </c:pt>
                      <c:pt idx="8">
                        <c:v>2.0072125920000001</c:v>
                      </c:pt>
                      <c:pt idx="9">
                        <c:v>1.990270336</c:v>
                      </c:pt>
                      <c:pt idx="10">
                        <c:v>2.720498976</c:v>
                      </c:pt>
                      <c:pt idx="11">
                        <c:v>3.3838534400000002</c:v>
                      </c:pt>
                      <c:pt idx="12">
                        <c:v>3.320732896</c:v>
                      </c:pt>
                      <c:pt idx="13">
                        <c:v>3.2600289760000001</c:v>
                      </c:pt>
                      <c:pt idx="14" formatCode="General">
                        <c:v>3.3875623680000002</c:v>
                      </c:pt>
                      <c:pt idx="15" formatCode="General">
                        <c:v>4.3564103840000001</c:v>
                      </c:pt>
                      <c:pt idx="16" formatCode="General">
                        <c:v>4.1805795200000002</c:v>
                      </c:pt>
                      <c:pt idx="17" formatCode="General">
                        <c:v>4.5423150720000001</c:v>
                      </c:pt>
                      <c:pt idx="18" formatCode="General">
                        <c:v>5.018868704</c:v>
                      </c:pt>
                      <c:pt idx="19" formatCode="General">
                        <c:v>5.1467436319999997</c:v>
                      </c:pt>
                      <c:pt idx="20" formatCode="General">
                        <c:v>5.3212590239999997</c:v>
                      </c:pt>
                      <c:pt idx="21" formatCode="General">
                        <c:v>6.4536838239999996</c:v>
                      </c:pt>
                      <c:pt idx="22" formatCode="General">
                        <c:v>7.1457953439999997</c:v>
                      </c:pt>
                      <c:pt idx="23" formatCode="General">
                        <c:v>6.9841955840000001</c:v>
                      </c:pt>
                      <c:pt idx="24" formatCode="General">
                        <c:v>6.9776125279999999</c:v>
                      </c:pt>
                    </c:numCache>
                  </c:numRef>
                </c:val>
                <c:smooth val="0"/>
                <c:extLst xmlns:c15="http://schemas.microsoft.com/office/drawing/2012/chart">
                  <c:ext xmlns:c16="http://schemas.microsoft.com/office/drawing/2014/chart" uri="{C3380CC4-5D6E-409C-BE32-E72D297353CC}">
                    <c16:uniqueId val="{00000007-A660-4328-8656-268022EF4CD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Reihe'!$A$10</c15:sqref>
                        </c15:formulaRef>
                      </c:ext>
                    </c:extLst>
                    <c:strCache>
                      <c:ptCount val="1"/>
                      <c:pt idx="0">
                        <c:v>Brasilien</c:v>
                      </c:pt>
                    </c:strCache>
                  </c:strRef>
                </c:tx>
                <c:spPr>
                  <a:ln w="28575" cap="rnd" cmpd="sng" algn="ctr">
                    <a:solidFill>
                      <a:schemeClr val="accent2">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Reihe'!$L$10:$AJ$10</c15:sqref>
                        </c15:formulaRef>
                      </c:ext>
                    </c:extLst>
                    <c:numCache>
                      <c:formatCode>General</c:formatCode>
                      <c:ptCount val="25"/>
                      <c:pt idx="0">
                        <c:v>0.18453847400000001</c:v>
                      </c:pt>
                      <c:pt idx="1">
                        <c:v>0.162578845</c:v>
                      </c:pt>
                      <c:pt idx="2">
                        <c:v>0.14453022200000001</c:v>
                      </c:pt>
                      <c:pt idx="3">
                        <c:v>0.13913750499999999</c:v>
                      </c:pt>
                      <c:pt idx="4">
                        <c:v>0.164575371</c:v>
                      </c:pt>
                      <c:pt idx="5">
                        <c:v>0.19248891400000001</c:v>
                      </c:pt>
                      <c:pt idx="6">
                        <c:v>0.224851525</c:v>
                      </c:pt>
                      <c:pt idx="7">
                        <c:v>0.251816388</c:v>
                      </c:pt>
                      <c:pt idx="8">
                        <c:v>0.28850990900000001</c:v>
                      </c:pt>
                      <c:pt idx="9">
                        <c:v>0.25595482800000002</c:v>
                      </c:pt>
                      <c:pt idx="10">
                        <c:v>0.32429227300000002</c:v>
                      </c:pt>
                      <c:pt idx="11">
                        <c:v>0.36271193699999998</c:v>
                      </c:pt>
                      <c:pt idx="12">
                        <c:v>0.37386704799999998</c:v>
                      </c:pt>
                      <c:pt idx="13">
                        <c:v>0.35821718800000002</c:v>
                      </c:pt>
                      <c:pt idx="14">
                        <c:v>0.36263035599999999</c:v>
                      </c:pt>
                      <c:pt idx="15">
                        <c:v>0.325109445</c:v>
                      </c:pt>
                      <c:pt idx="16">
                        <c:v>0.32889533399999998</c:v>
                      </c:pt>
                      <c:pt idx="17">
                        <c:v>0.360262313</c:v>
                      </c:pt>
                      <c:pt idx="18">
                        <c:v>0.35271406599999999</c:v>
                      </c:pt>
                      <c:pt idx="19">
                        <c:v>0.360482735</c:v>
                      </c:pt>
                      <c:pt idx="20">
                        <c:v>0.30962505800000001</c:v>
                      </c:pt>
                      <c:pt idx="21">
                        <c:v>0.376002218</c:v>
                      </c:pt>
                      <c:pt idx="22">
                        <c:v>0.52886438800000002</c:v>
                      </c:pt>
                      <c:pt idx="23">
                        <c:v>0.44715845799999998</c:v>
                      </c:pt>
                      <c:pt idx="24">
                        <c:v>0.431630825</c:v>
                      </c:pt>
                    </c:numCache>
                  </c:numRef>
                </c:val>
                <c:smooth val="0"/>
                <c:extLst xmlns:c15="http://schemas.microsoft.com/office/drawing/2012/chart">
                  <c:ext xmlns:c16="http://schemas.microsoft.com/office/drawing/2014/chart" uri="{C3380CC4-5D6E-409C-BE32-E72D297353CC}">
                    <c16:uniqueId val="{00000008-A660-4328-8656-268022EF4CD5}"/>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'Anteile lange Reihe'!$A$11</c15:sqref>
                        </c15:formulaRef>
                      </c:ext>
                    </c:extLst>
                    <c:strCache>
                      <c:ptCount val="1"/>
                      <c:pt idx="0">
                        <c:v>Russland</c:v>
                      </c:pt>
                    </c:strCache>
                  </c:strRef>
                </c:tx>
                <c:spPr>
                  <a:ln w="28575" cap="rnd" cmpd="sng" algn="ctr">
                    <a:solidFill>
                      <a:schemeClr val="accent3">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Reihe'!$L$11:$AJ$11</c15:sqref>
                        </c15:formulaRef>
                      </c:ext>
                    </c:extLst>
                    <c:numCache>
                      <c:formatCode>General</c:formatCode>
                      <c:ptCount val="25"/>
                      <c:pt idx="0">
                        <c:v>3.3781290260589E-2</c:v>
                      </c:pt>
                      <c:pt idx="1">
                        <c:v>3.6375105130361997E-2</c:v>
                      </c:pt>
                      <c:pt idx="2">
                        <c:v>3.1757109467654997E-2</c:v>
                      </c:pt>
                      <c:pt idx="3">
                        <c:v>2.7690754363191E-2</c:v>
                      </c:pt>
                      <c:pt idx="4">
                        <c:v>2.9821865849231001E-2</c:v>
                      </c:pt>
                      <c:pt idx="5">
                        <c:v>3.6342461083967999E-2</c:v>
                      </c:pt>
                      <c:pt idx="6">
                        <c:v>4.6903683278612003E-2</c:v>
                      </c:pt>
                      <c:pt idx="7">
                        <c:v>5.4480296973158003E-2</c:v>
                      </c:pt>
                      <c:pt idx="8">
                        <c:v>5.279811544903E-2</c:v>
                      </c:pt>
                      <c:pt idx="9">
                        <c:v>4.1158612564852003E-2</c:v>
                      </c:pt>
                      <c:pt idx="10">
                        <c:v>6.1658864561059998E-2</c:v>
                      </c:pt>
                      <c:pt idx="11">
                        <c:v>6.8539475048602999E-2</c:v>
                      </c:pt>
                      <c:pt idx="12">
                        <c:v>7.7178441574538001E-2</c:v>
                      </c:pt>
                      <c:pt idx="13">
                        <c:v>7.9492659499609E-2</c:v>
                      </c:pt>
                      <c:pt idx="14">
                        <c:v>7.3274584719353997E-2</c:v>
                      </c:pt>
                      <c:pt idx="15">
                        <c:v>7.3160641491940001E-2</c:v>
                      </c:pt>
                      <c:pt idx="16">
                        <c:v>6.9917423236969006E-2</c:v>
                      </c:pt>
                      <c:pt idx="17">
                        <c:v>8.4634982040262E-2</c:v>
                      </c:pt>
                      <c:pt idx="18">
                        <c:v>8.8498601104612995E-2</c:v>
                      </c:pt>
                      <c:pt idx="19">
                        <c:v>9.5555098408733996E-2</c:v>
                      </c:pt>
                      <c:pt idx="20">
                        <c:v>9.8794178259380999E-2</c:v>
                      </c:pt>
                      <c:pt idx="21">
                        <c:v>0.13906383160066699</c:v>
                      </c:pt>
                      <c:pt idx="22">
                        <c:v>0.18249478049173501</c:v>
                      </c:pt>
                      <c:pt idx="23">
                        <c:v>0.141956010367877</c:v>
                      </c:pt>
                      <c:pt idx="24">
                        <c:v>0.150255367639967</c:v>
                      </c:pt>
                    </c:numCache>
                  </c:numRef>
                </c:val>
                <c:smooth val="0"/>
                <c:extLst xmlns:c15="http://schemas.microsoft.com/office/drawing/2012/chart">
                  <c:ext xmlns:c16="http://schemas.microsoft.com/office/drawing/2014/chart" uri="{C3380CC4-5D6E-409C-BE32-E72D297353CC}">
                    <c16:uniqueId val="{00000009-A660-4328-8656-268022EF4CD5}"/>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Reihe'!$A$18</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79EB-4C50-A4CA-0F4C75062C0D}"/>
              </c:ext>
            </c:extLst>
          </c:dPt>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Reihe'!$L$18:$AJ$18</c:f>
              <c:numCache>
                <c:formatCode>0.0%</c:formatCode>
                <c:ptCount val="25"/>
                <c:pt idx="0">
                  <c:v>0.23536483009295336</c:v>
                </c:pt>
                <c:pt idx="1">
                  <c:v>0.25121050535105593</c:v>
                </c:pt>
                <c:pt idx="2">
                  <c:v>0.24690649795263392</c:v>
                </c:pt>
                <c:pt idx="3">
                  <c:v>0.27398713834213467</c:v>
                </c:pt>
                <c:pt idx="4">
                  <c:v>0.23373079783501582</c:v>
                </c:pt>
                <c:pt idx="5">
                  <c:v>0.22019526609318457</c:v>
                </c:pt>
                <c:pt idx="6">
                  <c:v>0.22436145610740274</c:v>
                </c:pt>
                <c:pt idx="7">
                  <c:v>0.21302333923942723</c:v>
                </c:pt>
                <c:pt idx="8">
                  <c:v>0.21362968726927956</c:v>
                </c:pt>
                <c:pt idx="9">
                  <c:v>0.21311901367569366</c:v>
                </c:pt>
                <c:pt idx="10">
                  <c:v>0.18654865961673953</c:v>
                </c:pt>
                <c:pt idx="11">
                  <c:v>0.19127115605418996</c:v>
                </c:pt>
                <c:pt idx="12">
                  <c:v>0.18063297460004549</c:v>
                </c:pt>
                <c:pt idx="13">
                  <c:v>0.16637633023420831</c:v>
                </c:pt>
                <c:pt idx="14">
                  <c:v>0.16207935487327702</c:v>
                </c:pt>
                <c:pt idx="15">
                  <c:v>0.13902796045785695</c:v>
                </c:pt>
                <c:pt idx="16">
                  <c:v>0.14498550692151155</c:v>
                </c:pt>
                <c:pt idx="17">
                  <c:v>0.14766303493827995</c:v>
                </c:pt>
                <c:pt idx="18">
                  <c:v>0.14919071313016935</c:v>
                </c:pt>
                <c:pt idx="19">
                  <c:v>0.13408011243382548</c:v>
                </c:pt>
                <c:pt idx="20">
                  <c:v>0.1309750871162641</c:v>
                </c:pt>
                <c:pt idx="21">
                  <c:v>0.12733694258020314</c:v>
                </c:pt>
                <c:pt idx="22">
                  <c:v>0.12970345204235312</c:v>
                </c:pt>
                <c:pt idx="23">
                  <c:v>0.15408307588324907</c:v>
                </c:pt>
                <c:pt idx="24">
                  <c:v>0.1565383913094579</c:v>
                </c:pt>
              </c:numCache>
            </c:numRef>
          </c:val>
          <c:smooth val="0"/>
          <c:extLst>
            <c:ext xmlns:c16="http://schemas.microsoft.com/office/drawing/2014/chart" uri="{C3380CC4-5D6E-409C-BE32-E72D297353CC}">
              <c16:uniqueId val="{00000002-79EB-4C50-A4CA-0F4C75062C0D}"/>
            </c:ext>
          </c:extLst>
        </c:ser>
        <c:ser>
          <c:idx val="1"/>
          <c:order val="1"/>
          <c:tx>
            <c:strRef>
              <c:f>'Anteile lange Reihe'!$A$19</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Reihe'!$L$19:$AJ$19</c:f>
              <c:numCache>
                <c:formatCode>0.0%</c:formatCode>
                <c:ptCount val="25"/>
                <c:pt idx="0">
                  <c:v>9.0798664236456647E-2</c:v>
                </c:pt>
                <c:pt idx="1">
                  <c:v>9.1650208495050137E-2</c:v>
                </c:pt>
                <c:pt idx="2">
                  <c:v>8.7287797932125308E-2</c:v>
                </c:pt>
                <c:pt idx="3">
                  <c:v>9.7499080933885388E-2</c:v>
                </c:pt>
                <c:pt idx="4">
                  <c:v>8.198071380975018E-2</c:v>
                </c:pt>
                <c:pt idx="5">
                  <c:v>7.7338913852120036E-2</c:v>
                </c:pt>
                <c:pt idx="6">
                  <c:v>8.0447496857859277E-2</c:v>
                </c:pt>
                <c:pt idx="7">
                  <c:v>7.0151504192347502E-2</c:v>
                </c:pt>
                <c:pt idx="8">
                  <c:v>7.1760614974434575E-2</c:v>
                </c:pt>
                <c:pt idx="9">
                  <c:v>7.6677430158937271E-2</c:v>
                </c:pt>
                <c:pt idx="10">
                  <c:v>6.5696953108371814E-2</c:v>
                </c:pt>
                <c:pt idx="11">
                  <c:v>6.9752552693505929E-2</c:v>
                </c:pt>
                <c:pt idx="12">
                  <c:v>6.5814014727241771E-2</c:v>
                </c:pt>
                <c:pt idx="13">
                  <c:v>5.9575933535438864E-2</c:v>
                </c:pt>
                <c:pt idx="14">
                  <c:v>5.9337984579281598E-2</c:v>
                </c:pt>
                <c:pt idx="15">
                  <c:v>5.0185811770049389E-2</c:v>
                </c:pt>
                <c:pt idx="16">
                  <c:v>5.3305355703812646E-2</c:v>
                </c:pt>
                <c:pt idx="17">
                  <c:v>5.4262918654275141E-2</c:v>
                </c:pt>
                <c:pt idx="18">
                  <c:v>5.6533620688131433E-2</c:v>
                </c:pt>
                <c:pt idx="19">
                  <c:v>5.1749845696010641E-2</c:v>
                </c:pt>
                <c:pt idx="20">
                  <c:v>4.8027574502043258E-2</c:v>
                </c:pt>
                <c:pt idx="21">
                  <c:v>4.6844740707616656E-2</c:v>
                </c:pt>
                <c:pt idx="22">
                  <c:v>4.4436869455243333E-2</c:v>
                </c:pt>
                <c:pt idx="23">
                  <c:v>5.2295586342657269E-2</c:v>
                </c:pt>
                <c:pt idx="24">
                  <c:v>5.1840674561259834E-2</c:v>
                </c:pt>
              </c:numCache>
            </c:numRef>
          </c:val>
          <c:smooth val="0"/>
          <c:extLst>
            <c:ext xmlns:c16="http://schemas.microsoft.com/office/drawing/2014/chart" uri="{C3380CC4-5D6E-409C-BE32-E72D297353CC}">
              <c16:uniqueId val="{00000003-79EB-4C50-A4CA-0F4C75062C0D}"/>
            </c:ext>
          </c:extLst>
        </c:ser>
        <c:ser>
          <c:idx val="2"/>
          <c:order val="2"/>
          <c:tx>
            <c:strRef>
              <c:f>'Anteile lange Reihe'!$A$20</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Reihe'!$L$20:$AJ$20</c:f>
              <c:numCache>
                <c:formatCode>0.0%</c:formatCode>
                <c:ptCount val="25"/>
                <c:pt idx="0">
                  <c:v>0.34088691795319875</c:v>
                </c:pt>
                <c:pt idx="1">
                  <c:v>0.30914528731174534</c:v>
                </c:pt>
                <c:pt idx="2">
                  <c:v>0.32097116439830309</c:v>
                </c:pt>
                <c:pt idx="3">
                  <c:v>0.31230526644480833</c:v>
                </c:pt>
                <c:pt idx="4">
                  <c:v>0.4102082928238211</c:v>
                </c:pt>
                <c:pt idx="5">
                  <c:v>0.41974424191462023</c:v>
                </c:pt>
                <c:pt idx="6">
                  <c:v>0.41995445151444749</c:v>
                </c:pt>
                <c:pt idx="7">
                  <c:v>0.44054036536938052</c:v>
                </c:pt>
                <c:pt idx="8">
                  <c:v>0.42792915189188563</c:v>
                </c:pt>
                <c:pt idx="9">
                  <c:v>0.41380556219414488</c:v>
                </c:pt>
                <c:pt idx="10">
                  <c:v>0.4188051218125422</c:v>
                </c:pt>
                <c:pt idx="11">
                  <c:v>0.37633892984731232</c:v>
                </c:pt>
                <c:pt idx="12">
                  <c:v>0.38597122724068517</c:v>
                </c:pt>
                <c:pt idx="13">
                  <c:v>0.44443096390068171</c:v>
                </c:pt>
                <c:pt idx="14">
                  <c:v>0.45535893791354981</c:v>
                </c:pt>
                <c:pt idx="15">
                  <c:v>0.48162680206629965</c:v>
                </c:pt>
                <c:pt idx="16">
                  <c:v>0.47886840300806782</c:v>
                </c:pt>
                <c:pt idx="17">
                  <c:v>0.4664292846688145</c:v>
                </c:pt>
                <c:pt idx="18">
                  <c:v>0.48152843760654301</c:v>
                </c:pt>
                <c:pt idx="19">
                  <c:v>0.52332342439159629</c:v>
                </c:pt>
                <c:pt idx="20">
                  <c:v>0.53283725198490561</c:v>
                </c:pt>
                <c:pt idx="21">
                  <c:v>0.52491170382265928</c:v>
                </c:pt>
                <c:pt idx="22">
                  <c:v>0.52079281967294766</c:v>
                </c:pt>
                <c:pt idx="23">
                  <c:v>0.47731972396724998</c:v>
                </c:pt>
                <c:pt idx="24">
                  <c:v>0.48868838318415991</c:v>
                </c:pt>
              </c:numCache>
            </c:numRef>
          </c:val>
          <c:smooth val="0"/>
          <c:extLst>
            <c:ext xmlns:c16="http://schemas.microsoft.com/office/drawing/2014/chart" uri="{C3380CC4-5D6E-409C-BE32-E72D297353CC}">
              <c16:uniqueId val="{00000004-79EB-4C50-A4CA-0F4C75062C0D}"/>
            </c:ext>
          </c:extLst>
        </c:ser>
        <c:ser>
          <c:idx val="3"/>
          <c:order val="3"/>
          <c:tx>
            <c:strRef>
              <c:f>'Anteile lange Reihe'!$A$21</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Reihe'!$L$21:$AJ$21</c:f>
              <c:numCache>
                <c:formatCode>0.0%</c:formatCode>
                <c:ptCount val="25"/>
                <c:pt idx="0">
                  <c:v>1.343131690833169E-2</c:v>
                </c:pt>
                <c:pt idx="1">
                  <c:v>2.0884195518248192E-2</c:v>
                </c:pt>
                <c:pt idx="2">
                  <c:v>2.6304669054474279E-2</c:v>
                </c:pt>
                <c:pt idx="3">
                  <c:v>2.9531931416784358E-2</c:v>
                </c:pt>
                <c:pt idx="4">
                  <c:v>2.7730628947847131E-2</c:v>
                </c:pt>
                <c:pt idx="5">
                  <c:v>2.8590351869170839E-2</c:v>
                </c:pt>
                <c:pt idx="6">
                  <c:v>3.1849765893119962E-2</c:v>
                </c:pt>
                <c:pt idx="7">
                  <c:v>3.3380309848716538E-2</c:v>
                </c:pt>
                <c:pt idx="8">
                  <c:v>3.825118046428768E-2</c:v>
                </c:pt>
                <c:pt idx="9">
                  <c:v>4.9587989713028038E-2</c:v>
                </c:pt>
                <c:pt idx="10">
                  <c:v>5.8615920907484423E-2</c:v>
                </c:pt>
                <c:pt idx="11">
                  <c:v>7.7882933238911087E-2</c:v>
                </c:pt>
                <c:pt idx="12">
                  <c:v>9.6303654226744126E-2</c:v>
                </c:pt>
                <c:pt idx="13">
                  <c:v>0.10567148766973473</c:v>
                </c:pt>
                <c:pt idx="14">
                  <c:v>0.11459578591293643</c:v>
                </c:pt>
                <c:pt idx="15">
                  <c:v>0.12218769138781302</c:v>
                </c:pt>
                <c:pt idx="16">
                  <c:v>0.12154855076652492</c:v>
                </c:pt>
                <c:pt idx="17">
                  <c:v>0.12705156953882474</c:v>
                </c:pt>
                <c:pt idx="18">
                  <c:v>0.12245510951719073</c:v>
                </c:pt>
                <c:pt idx="19">
                  <c:v>0.11259649902989724</c:v>
                </c:pt>
                <c:pt idx="20">
                  <c:v>0.10994009393541856</c:v>
                </c:pt>
                <c:pt idx="21">
                  <c:v>0.11931651818349569</c:v>
                </c:pt>
                <c:pt idx="22">
                  <c:v>0.12922971383835849</c:v>
                </c:pt>
                <c:pt idx="23">
                  <c:v>0.13068145352767607</c:v>
                </c:pt>
                <c:pt idx="24">
                  <c:v>0.12811502870264771</c:v>
                </c:pt>
              </c:numCache>
            </c:numRef>
          </c:val>
          <c:smooth val="0"/>
          <c:extLst>
            <c:ext xmlns:c16="http://schemas.microsoft.com/office/drawing/2014/chart" uri="{C3380CC4-5D6E-409C-BE32-E72D297353CC}">
              <c16:uniqueId val="{00000005-79EB-4C50-A4CA-0F4C75062C0D}"/>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Reihe'!$A$22</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Reihe'!$L$22:$AJ$22</c15:sqref>
                        </c15:formulaRef>
                      </c:ext>
                    </c:extLst>
                    <c:numCache>
                      <c:formatCode>0.0%</c:formatCode>
                      <c:ptCount val="25"/>
                      <c:pt idx="0">
                        <c:v>0.23870452158246541</c:v>
                      </c:pt>
                      <c:pt idx="1">
                        <c:v>0.23155518676950471</c:v>
                      </c:pt>
                      <c:pt idx="2">
                        <c:v>0.22032839225215597</c:v>
                      </c:pt>
                      <c:pt idx="3">
                        <c:v>0.20007264321319129</c:v>
                      </c:pt>
                      <c:pt idx="4">
                        <c:v>0.16127413359203632</c:v>
                      </c:pt>
                      <c:pt idx="5">
                        <c:v>0.16407362375010023</c:v>
                      </c:pt>
                      <c:pt idx="6">
                        <c:v>0.15339792004862207</c:v>
                      </c:pt>
                      <c:pt idx="7">
                        <c:v>0.13991507913836809</c:v>
                      </c:pt>
                      <c:pt idx="8">
                        <c:v>0.15050599499000786</c:v>
                      </c:pt>
                      <c:pt idx="9">
                        <c:v>0.16175211432514694</c:v>
                      </c:pt>
                      <c:pt idx="10">
                        <c:v>0.16608843899572998</c:v>
                      </c:pt>
                      <c:pt idx="11">
                        <c:v>0.16836877882676426</c:v>
                      </c:pt>
                      <c:pt idx="12">
                        <c:v>0.17352193008820047</c:v>
                      </c:pt>
                      <c:pt idx="13">
                        <c:v>0.13552459410433373</c:v>
                      </c:pt>
                      <c:pt idx="14">
                        <c:v>0.12403320620152775</c:v>
                      </c:pt>
                      <c:pt idx="15">
                        <c:v>0.10978189647853374</c:v>
                      </c:pt>
                      <c:pt idx="16">
                        <c:v>0.11565768053596726</c:v>
                      </c:pt>
                      <c:pt idx="17">
                        <c:v>0.1141919170746859</c:v>
                      </c:pt>
                      <c:pt idx="18">
                        <c:v>0.10316019347201771</c:v>
                      </c:pt>
                      <c:pt idx="19">
                        <c:v>9.8710137476602886E-2</c:v>
                      </c:pt>
                      <c:pt idx="20">
                        <c:v>9.5263467614508421E-2</c:v>
                      </c:pt>
                      <c:pt idx="21">
                        <c:v>8.3426248788721555E-2</c:v>
                      </c:pt>
                      <c:pt idx="22">
                        <c:v>7.1102196472473067E-2</c:v>
                      </c:pt>
                      <c:pt idx="23">
                        <c:v>7.6832520200901658E-2</c:v>
                      </c:pt>
                      <c:pt idx="24">
                        <c:v>6.882548889605046E-2</c:v>
                      </c:pt>
                    </c:numCache>
                  </c:numRef>
                </c:val>
                <c:smooth val="0"/>
                <c:extLst>
                  <c:ext xmlns:c16="http://schemas.microsoft.com/office/drawing/2014/chart" uri="{C3380CC4-5D6E-409C-BE32-E72D297353CC}">
                    <c16:uniqueId val="{00000006-79EB-4C50-A4CA-0F4C75062C0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Reihe'!$A$23</c15:sqref>
                        </c15:formulaRef>
                      </c:ext>
                    </c:extLst>
                    <c:strCache>
                      <c:ptCount val="1"/>
                      <c:pt idx="0">
                        <c:v>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Reihe'!$L$23:$AJ$23</c15:sqref>
                        </c15:formulaRef>
                      </c:ext>
                    </c:extLst>
                    <c:numCache>
                      <c:formatCode>0.0%</c:formatCode>
                      <c:ptCount val="25"/>
                      <c:pt idx="0">
                        <c:v>8.8703205546600376E-3</c:v>
                      </c:pt>
                      <c:pt idx="1">
                        <c:v>1.1475936802595144E-2</c:v>
                      </c:pt>
                      <c:pt idx="2">
                        <c:v>1.1398251869379114E-2</c:v>
                      </c:pt>
                      <c:pt idx="3">
                        <c:v>1.1097708919458917E-2</c:v>
                      </c:pt>
                      <c:pt idx="4">
                        <c:v>1.061742596247706E-2</c:v>
                      </c:pt>
                      <c:pt idx="5">
                        <c:v>1.2898035778083166E-2</c:v>
                      </c:pt>
                      <c:pt idx="6">
                        <c:v>1.5307900072812779E-2</c:v>
                      </c:pt>
                      <c:pt idx="7">
                        <c:v>1.5997605278582579E-2</c:v>
                      </c:pt>
                      <c:pt idx="8">
                        <c:v>1.303426529684296E-2</c:v>
                      </c:pt>
                      <c:pt idx="9">
                        <c:v>1.3075814092556388E-2</c:v>
                      </c:pt>
                      <c:pt idx="10">
                        <c:v>1.544273961680678E-2</c:v>
                      </c:pt>
                      <c:pt idx="11">
                        <c:v>1.9633885401030105E-2</c:v>
                      </c:pt>
                      <c:pt idx="12">
                        <c:v>1.9935045973243078E-2</c:v>
                      </c:pt>
                      <c:pt idx="13">
                        <c:v>2.0648574509472207E-2</c:v>
                      </c:pt>
                      <c:pt idx="14">
                        <c:v>1.9358999198199247E-2</c:v>
                      </c:pt>
                      <c:pt idx="15">
                        <c:v>2.0854612356358309E-2</c:v>
                      </c:pt>
                      <c:pt idx="16">
                        <c:v>2.0218446891228755E-2</c:v>
                      </c:pt>
                      <c:pt idx="17">
                        <c:v>2.4326086471878609E-2</c:v>
                      </c:pt>
                      <c:pt idx="18">
                        <c:v>2.3731179965039172E-2</c:v>
                      </c:pt>
                      <c:pt idx="19">
                        <c:v>2.2358143779546705E-2</c:v>
                      </c:pt>
                      <c:pt idx="20">
                        <c:v>2.1993371478349691E-2</c:v>
                      </c:pt>
                      <c:pt idx="21">
                        <c:v>2.0670915846069143E-2</c:v>
                      </c:pt>
                      <c:pt idx="22">
                        <c:v>1.9140024579597199E-2</c:v>
                      </c:pt>
                      <c:pt idx="23">
                        <c:v>2.2989738166518427E-2</c:v>
                      </c:pt>
                      <c:pt idx="24">
                        <c:v>2.3169082820495332E-2</c:v>
                      </c:pt>
                    </c:numCache>
                  </c:numRef>
                </c:val>
                <c:smooth val="0"/>
                <c:extLst xmlns:c15="http://schemas.microsoft.com/office/drawing/2012/chart">
                  <c:ext xmlns:c16="http://schemas.microsoft.com/office/drawing/2014/chart" uri="{C3380CC4-5D6E-409C-BE32-E72D297353CC}">
                    <c16:uniqueId val="{00000007-79EB-4C50-A4CA-0F4C75062C0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Reihe'!$A$24</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Reihe'!$L$24:$AJ$24</c15:sqref>
                        </c15:formulaRef>
                      </c:ext>
                    </c:extLst>
                    <c:numCache>
                      <c:formatCode>0.0%</c:formatCode>
                      <c:ptCount val="25"/>
                      <c:pt idx="0">
                        <c:v>1.6569410776677906E-2</c:v>
                      </c:pt>
                      <c:pt idx="1">
                        <c:v>1.6570381227715356E-2</c:v>
                      </c:pt>
                      <c:pt idx="2">
                        <c:v>1.579460606727387E-2</c:v>
                      </c:pt>
                      <c:pt idx="3">
                        <c:v>1.6155960065180736E-2</c:v>
                      </c:pt>
                      <c:pt idx="4">
                        <c:v>1.463226128957777E-2</c:v>
                      </c:pt>
                      <c:pt idx="5">
                        <c:v>1.6379315569006205E-2</c:v>
                      </c:pt>
                      <c:pt idx="6">
                        <c:v>1.7914740817660063E-2</c:v>
                      </c:pt>
                      <c:pt idx="7">
                        <c:v>1.8478162768692512E-2</c:v>
                      </c:pt>
                      <c:pt idx="8">
                        <c:v>2.1691120593291573E-2</c:v>
                      </c:pt>
                      <c:pt idx="9">
                        <c:v>2.1513160345079215E-2</c:v>
                      </c:pt>
                      <c:pt idx="10">
                        <c:v>2.6050678296648429E-2</c:v>
                      </c:pt>
                      <c:pt idx="11">
                        <c:v>3.2041759255633871E-2</c:v>
                      </c:pt>
                      <c:pt idx="12">
                        <c:v>2.8802915696589292E-2</c:v>
                      </c:pt>
                      <c:pt idx="13">
                        <c:v>2.6169813325847988E-2</c:v>
                      </c:pt>
                      <c:pt idx="14">
                        <c:v>2.6228991682051575E-2</c:v>
                      </c:pt>
                      <c:pt idx="15">
                        <c:v>2.8238742414883698E-2</c:v>
                      </c:pt>
                      <c:pt idx="16">
                        <c:v>2.6431264631567787E-2</c:v>
                      </c:pt>
                      <c:pt idx="17">
                        <c:v>2.8343982664906158E-2</c:v>
                      </c:pt>
                      <c:pt idx="18">
                        <c:v>3.0121108685478439E-2</c:v>
                      </c:pt>
                      <c:pt idx="19">
                        <c:v>2.7053925260076318E-2</c:v>
                      </c:pt>
                      <c:pt idx="20">
                        <c:v>2.6862220330022075E-2</c:v>
                      </c:pt>
                      <c:pt idx="21">
                        <c:v>2.9855929818706294E-2</c:v>
                      </c:pt>
                      <c:pt idx="22">
                        <c:v>2.9387947695993854E-2</c:v>
                      </c:pt>
                      <c:pt idx="23">
                        <c:v>3.2097952649360897E-2</c:v>
                      </c:pt>
                      <c:pt idx="24">
                        <c:v>3.0820601500848428E-2</c:v>
                      </c:pt>
                    </c:numCache>
                  </c:numRef>
                </c:val>
                <c:smooth val="0"/>
                <c:extLst xmlns:c15="http://schemas.microsoft.com/office/drawing/2012/chart">
                  <c:ext xmlns:c16="http://schemas.microsoft.com/office/drawing/2014/chart" uri="{C3380CC4-5D6E-409C-BE32-E72D297353CC}">
                    <c16:uniqueId val="{00000008-79EB-4C50-A4CA-0F4C75062C0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Reihe'!$A$25</c15:sqref>
                        </c15:formulaRef>
                      </c:ext>
                    </c:extLst>
                    <c:strCache>
                      <c:ptCount val="1"/>
                      <c:pt idx="0">
                        <c:v>Brasilien</c:v>
                      </c:pt>
                    </c:strCache>
                  </c:strRef>
                </c:tx>
                <c:spPr>
                  <a:ln w="28575" cap="rnd" cmpd="sng" algn="ctr">
                    <a:solidFill>
                      <a:schemeClr val="accent2">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Reihe'!$L$25:$AJ$25</c15:sqref>
                        </c15:formulaRef>
                      </c:ext>
                    </c:extLst>
                    <c:numCache>
                      <c:formatCode>0.0%</c:formatCode>
                      <c:ptCount val="25"/>
                      <c:pt idx="0">
                        <c:v>2.7787474194749724E-3</c:v>
                      </c:pt>
                      <c:pt idx="1">
                        <c:v>2.5169569326240608E-3</c:v>
                      </c:pt>
                      <c:pt idx="2">
                        <c:v>2.1238593961315174E-3</c:v>
                      </c:pt>
                      <c:pt idx="3">
                        <c:v>2.1366796126844985E-3</c:v>
                      </c:pt>
                      <c:pt idx="4">
                        <c:v>2.1348111376715915E-3</c:v>
                      </c:pt>
                      <c:pt idx="5">
                        <c:v>2.3396013731469658E-3</c:v>
                      </c:pt>
                      <c:pt idx="6">
                        <c:v>2.5599691976963442E-3</c:v>
                      </c:pt>
                      <c:pt idx="7">
                        <c:v>2.7368463330902574E-3</c:v>
                      </c:pt>
                      <c:pt idx="8">
                        <c:v>3.1178078761667002E-3</c:v>
                      </c:pt>
                      <c:pt idx="9">
                        <c:v>2.7666579540786421E-3</c:v>
                      </c:pt>
                      <c:pt idx="10">
                        <c:v>3.1053250718120792E-3</c:v>
                      </c:pt>
                      <c:pt idx="11">
                        <c:v>3.4345248015524685E-3</c:v>
                      </c:pt>
                      <c:pt idx="12">
                        <c:v>3.242796515867894E-3</c:v>
                      </c:pt>
                      <c:pt idx="13">
                        <c:v>2.8755808641837649E-3</c:v>
                      </c:pt>
                      <c:pt idx="14">
                        <c:v>2.8077501040368745E-3</c:v>
                      </c:pt>
                      <c:pt idx="15">
                        <c:v>2.1073960129466074E-3</c:v>
                      </c:pt>
                      <c:pt idx="16">
                        <c:v>2.0794053952218265E-3</c:v>
                      </c:pt>
                      <c:pt idx="17">
                        <c:v>2.2480318059475632E-3</c:v>
                      </c:pt>
                      <c:pt idx="18">
                        <c:v>2.1168393403907253E-3</c:v>
                      </c:pt>
                      <c:pt idx="19">
                        <c:v>1.8948822143775856E-3</c:v>
                      </c:pt>
                      <c:pt idx="20">
                        <c:v>1.5630166639472847E-3</c:v>
                      </c:pt>
                      <c:pt idx="21">
                        <c:v>1.7394555014515853E-3</c:v>
                      </c:pt>
                      <c:pt idx="22">
                        <c:v>2.1750187662270392E-3</c:v>
                      </c:pt>
                      <c:pt idx="23">
                        <c:v>2.0550499823524461E-3</c:v>
                      </c:pt>
                      <c:pt idx="24">
                        <c:v>1.9065434773605195E-3</c:v>
                      </c:pt>
                    </c:numCache>
                  </c:numRef>
                </c:val>
                <c:smooth val="0"/>
                <c:extLst xmlns:c15="http://schemas.microsoft.com/office/drawing/2012/chart">
                  <c:ext xmlns:c16="http://schemas.microsoft.com/office/drawing/2014/chart" uri="{C3380CC4-5D6E-409C-BE32-E72D297353CC}">
                    <c16:uniqueId val="{00000009-79EB-4C50-A4CA-0F4C75062C0D}"/>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0%"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6806654417148072E-2"/>
          <c:y val="2.8470810080778737E-2"/>
          <c:w val="0.9756618723257372"/>
          <c:h val="0.84167757099322049"/>
        </c:manualLayout>
      </c:layout>
      <c:lineChart>
        <c:grouping val="standard"/>
        <c:varyColors val="0"/>
        <c:ser>
          <c:idx val="0"/>
          <c:order val="0"/>
          <c:tx>
            <c:strRef>
              <c:f>'Anteile lange Reihe'!$B$71</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44E-4355-A2CF-A2A986E6976A}"/>
              </c:ext>
            </c:extLst>
          </c:dPt>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Reihe'!$L$71:$AJ$71</c:f>
              <c:numCache>
                <c:formatCode>0.0%</c:formatCode>
                <c:ptCount val="25"/>
                <c:pt idx="0">
                  <c:v>0.24811508362169371</c:v>
                </c:pt>
                <c:pt idx="1">
                  <c:v>0.25329721315866294</c:v>
                </c:pt>
                <c:pt idx="2">
                  <c:v>0.27035063701763418</c:v>
                </c:pt>
                <c:pt idx="3">
                  <c:v>0.28362658923297274</c:v>
                </c:pt>
                <c:pt idx="4">
                  <c:v>0.28704947753343846</c:v>
                </c:pt>
                <c:pt idx="5">
                  <c:v>0.27044366783986362</c:v>
                </c:pt>
                <c:pt idx="6">
                  <c:v>0.29078976352048824</c:v>
                </c:pt>
                <c:pt idx="7">
                  <c:v>0.29083991856573077</c:v>
                </c:pt>
                <c:pt idx="8">
                  <c:v>0.27646455365022177</c:v>
                </c:pt>
                <c:pt idx="9">
                  <c:v>0.27547883719693417</c:v>
                </c:pt>
                <c:pt idx="10">
                  <c:v>0.24441994941868961</c:v>
                </c:pt>
                <c:pt idx="11">
                  <c:v>0.22745041497886706</c:v>
                </c:pt>
                <c:pt idx="12">
                  <c:v>0.21437353069974716</c:v>
                </c:pt>
                <c:pt idx="13">
                  <c:v>0.20719842198311705</c:v>
                </c:pt>
                <c:pt idx="14">
                  <c:v>0.20628544977676613</c:v>
                </c:pt>
                <c:pt idx="15">
                  <c:v>0.18214490351774187</c:v>
                </c:pt>
                <c:pt idx="16">
                  <c:v>0.18681349021654889</c:v>
                </c:pt>
                <c:pt idx="17">
                  <c:v>0.18754637674179139</c:v>
                </c:pt>
                <c:pt idx="18">
                  <c:v>0.19552027709621431</c:v>
                </c:pt>
                <c:pt idx="19">
                  <c:v>0.19319652629148959</c:v>
                </c:pt>
                <c:pt idx="20">
                  <c:v>0.19938567998130277</c:v>
                </c:pt>
                <c:pt idx="21">
                  <c:v>0.19574629442579206</c:v>
                </c:pt>
                <c:pt idx="22">
                  <c:v>0.18699224139777681</c:v>
                </c:pt>
                <c:pt idx="23">
                  <c:v>0.18107296185395991</c:v>
                </c:pt>
                <c:pt idx="24">
                  <c:v>0.18120205230356734</c:v>
                </c:pt>
              </c:numCache>
            </c:numRef>
          </c:val>
          <c:smooth val="0"/>
          <c:extLst>
            <c:ext xmlns:c16="http://schemas.microsoft.com/office/drawing/2014/chart" uri="{C3380CC4-5D6E-409C-BE32-E72D297353CC}">
              <c16:uniqueId val="{00000002-244E-4355-A2CF-A2A986E6976A}"/>
            </c:ext>
          </c:extLst>
        </c:ser>
        <c:ser>
          <c:idx val="1"/>
          <c:order val="1"/>
          <c:tx>
            <c:strRef>
              <c:f>'Anteile lange Reihe'!$B$72</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Reihe'!$L$72:$AJ$72</c:f>
              <c:numCache>
                <c:formatCode>0.0%</c:formatCode>
                <c:ptCount val="25"/>
                <c:pt idx="0">
                  <c:v>0.13748628163772497</c:v>
                </c:pt>
                <c:pt idx="1">
                  <c:v>0.13404712247741726</c:v>
                </c:pt>
                <c:pt idx="2">
                  <c:v>0.13926636281976784</c:v>
                </c:pt>
                <c:pt idx="3">
                  <c:v>0.13927744326035674</c:v>
                </c:pt>
                <c:pt idx="4">
                  <c:v>0.13477326226524175</c:v>
                </c:pt>
                <c:pt idx="5">
                  <c:v>0.12244022405997398</c:v>
                </c:pt>
                <c:pt idx="6">
                  <c:v>0.13970639768927495</c:v>
                </c:pt>
                <c:pt idx="7">
                  <c:v>0.12985732340108819</c:v>
                </c:pt>
                <c:pt idx="8">
                  <c:v>0.12330037970972051</c:v>
                </c:pt>
                <c:pt idx="9">
                  <c:v>0.12419879665290361</c:v>
                </c:pt>
                <c:pt idx="10">
                  <c:v>0.10836069787831989</c:v>
                </c:pt>
                <c:pt idx="11">
                  <c:v>0.10382761692156794</c:v>
                </c:pt>
                <c:pt idx="12">
                  <c:v>9.946891805550602E-2</c:v>
                </c:pt>
                <c:pt idx="13">
                  <c:v>9.2248485597619265E-2</c:v>
                </c:pt>
                <c:pt idx="14">
                  <c:v>9.5633943531168858E-2</c:v>
                </c:pt>
                <c:pt idx="15">
                  <c:v>8.4321470164670939E-2</c:v>
                </c:pt>
                <c:pt idx="16">
                  <c:v>8.7807124919353524E-2</c:v>
                </c:pt>
                <c:pt idx="17">
                  <c:v>8.8704855952996542E-2</c:v>
                </c:pt>
                <c:pt idx="18">
                  <c:v>9.2129370373437727E-2</c:v>
                </c:pt>
                <c:pt idx="19">
                  <c:v>9.2049482626172158E-2</c:v>
                </c:pt>
                <c:pt idx="20">
                  <c:v>9.4445583269457123E-2</c:v>
                </c:pt>
                <c:pt idx="21">
                  <c:v>9.2742430118279345E-2</c:v>
                </c:pt>
                <c:pt idx="22">
                  <c:v>8.3327909542131678E-2</c:v>
                </c:pt>
                <c:pt idx="23">
                  <c:v>8.5209614869278527E-2</c:v>
                </c:pt>
                <c:pt idx="24">
                  <c:v>8.721011707075059E-2</c:v>
                </c:pt>
              </c:numCache>
            </c:numRef>
          </c:val>
          <c:smooth val="0"/>
          <c:extLst>
            <c:ext xmlns:c16="http://schemas.microsoft.com/office/drawing/2014/chart" uri="{C3380CC4-5D6E-409C-BE32-E72D297353CC}">
              <c16:uniqueId val="{00000003-244E-4355-A2CF-A2A986E6976A}"/>
            </c:ext>
          </c:extLst>
        </c:ser>
        <c:ser>
          <c:idx val="2"/>
          <c:order val="2"/>
          <c:tx>
            <c:strRef>
              <c:f>'Anteile lange Reihe'!$B$73</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Reihe'!$L$73:$AJ$73</c:f>
              <c:numCache>
                <c:formatCode>0.0%</c:formatCode>
                <c:ptCount val="25"/>
                <c:pt idx="0">
                  <c:v>0.3123919254299683</c:v>
                </c:pt>
                <c:pt idx="1">
                  <c:v>0.31847263183685542</c:v>
                </c:pt>
                <c:pt idx="2">
                  <c:v>0.27509883464315238</c:v>
                </c:pt>
                <c:pt idx="3">
                  <c:v>0.2633313369762077</c:v>
                </c:pt>
                <c:pt idx="4">
                  <c:v>0.26725917370174668</c:v>
                </c:pt>
                <c:pt idx="5">
                  <c:v>0.26970625404999909</c:v>
                </c:pt>
                <c:pt idx="6">
                  <c:v>0.2417277400917803</c:v>
                </c:pt>
                <c:pt idx="7">
                  <c:v>0.23629783431085966</c:v>
                </c:pt>
                <c:pt idx="8">
                  <c:v>0.26288411651818794</c:v>
                </c:pt>
                <c:pt idx="9">
                  <c:v>0.23398270476391311</c:v>
                </c:pt>
                <c:pt idx="10">
                  <c:v>0.22539705192287074</c:v>
                </c:pt>
                <c:pt idx="11">
                  <c:v>0.21211212706953292</c:v>
                </c:pt>
                <c:pt idx="12">
                  <c:v>0.20090266416656088</c:v>
                </c:pt>
                <c:pt idx="13">
                  <c:v>0.22693250734938769</c:v>
                </c:pt>
                <c:pt idx="14">
                  <c:v>0.23481422347556594</c:v>
                </c:pt>
                <c:pt idx="15">
                  <c:v>0.244402730632239</c:v>
                </c:pt>
                <c:pt idx="16">
                  <c:v>0.21923847378070888</c:v>
                </c:pt>
                <c:pt idx="17">
                  <c:v>0.21001577640666538</c:v>
                </c:pt>
                <c:pt idx="18">
                  <c:v>0.20943205733201126</c:v>
                </c:pt>
                <c:pt idx="19">
                  <c:v>0.19537820926944841</c:v>
                </c:pt>
                <c:pt idx="20">
                  <c:v>0.19653582613690274</c:v>
                </c:pt>
                <c:pt idx="21">
                  <c:v>0.2187578550491262</c:v>
                </c:pt>
                <c:pt idx="22">
                  <c:v>0.22485471773763263</c:v>
                </c:pt>
                <c:pt idx="23">
                  <c:v>0.22455878967864834</c:v>
                </c:pt>
                <c:pt idx="24">
                  <c:v>0.22841355867773414</c:v>
                </c:pt>
              </c:numCache>
            </c:numRef>
          </c:val>
          <c:smooth val="0"/>
          <c:extLst>
            <c:ext xmlns:c16="http://schemas.microsoft.com/office/drawing/2014/chart" uri="{C3380CC4-5D6E-409C-BE32-E72D297353CC}">
              <c16:uniqueId val="{00000004-244E-4355-A2CF-A2A986E6976A}"/>
            </c:ext>
          </c:extLst>
        </c:ser>
        <c:ser>
          <c:idx val="3"/>
          <c:order val="3"/>
          <c:tx>
            <c:strRef>
              <c:f>'Anteile lange Reihe'!$B$74</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Reihe'!$L$74:$AJ$74</c:f>
              <c:numCache>
                <c:formatCode>0.0%</c:formatCode>
                <c:ptCount val="25"/>
                <c:pt idx="0">
                  <c:v>2.0788803836682388E-2</c:v>
                </c:pt>
                <c:pt idx="1">
                  <c:v>2.978211763231798E-2</c:v>
                </c:pt>
                <c:pt idx="2">
                  <c:v>4.6452314944636454E-2</c:v>
                </c:pt>
                <c:pt idx="3">
                  <c:v>5.4273806897496883E-2</c:v>
                </c:pt>
                <c:pt idx="4">
                  <c:v>6.1832984176168483E-2</c:v>
                </c:pt>
                <c:pt idx="5">
                  <c:v>7.2631961005954954E-2</c:v>
                </c:pt>
                <c:pt idx="6">
                  <c:v>8.5757644085062423E-2</c:v>
                </c:pt>
                <c:pt idx="7">
                  <c:v>9.121717358164988E-2</c:v>
                </c:pt>
                <c:pt idx="8">
                  <c:v>9.682893028571439E-2</c:v>
                </c:pt>
                <c:pt idx="9">
                  <c:v>0.12327235988493626</c:v>
                </c:pt>
                <c:pt idx="10">
                  <c:v>0.14799068188705339</c:v>
                </c:pt>
                <c:pt idx="11">
                  <c:v>0.18508654087428919</c:v>
                </c:pt>
                <c:pt idx="12">
                  <c:v>0.21651323096320843</c:v>
                </c:pt>
                <c:pt idx="13">
                  <c:v>0.24548826443570948</c:v>
                </c:pt>
                <c:pt idx="14">
                  <c:v>0.26443171686169886</c:v>
                </c:pt>
                <c:pt idx="15">
                  <c:v>0.27881525685728886</c:v>
                </c:pt>
                <c:pt idx="16">
                  <c:v>0.2822613752446369</c:v>
                </c:pt>
                <c:pt idx="17">
                  <c:v>0.29144651417923773</c:v>
                </c:pt>
                <c:pt idx="18">
                  <c:v>0.28480396821423998</c:v>
                </c:pt>
                <c:pt idx="19">
                  <c:v>0.28253014313056635</c:v>
                </c:pt>
                <c:pt idx="20">
                  <c:v>0.26147059828650343</c:v>
                </c:pt>
                <c:pt idx="21">
                  <c:v>0.27115528489854773</c:v>
                </c:pt>
                <c:pt idx="22">
                  <c:v>0.29344869315868338</c:v>
                </c:pt>
                <c:pt idx="23">
                  <c:v>0.30184044715368619</c:v>
                </c:pt>
                <c:pt idx="24">
                  <c:v>0.31093048563758785</c:v>
                </c:pt>
              </c:numCache>
            </c:numRef>
          </c:val>
          <c:smooth val="0"/>
          <c:extLst>
            <c:ext xmlns:c16="http://schemas.microsoft.com/office/drawing/2014/chart" uri="{C3380CC4-5D6E-409C-BE32-E72D297353CC}">
              <c16:uniqueId val="{00000005-244E-4355-A2CF-A2A986E6976A}"/>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Reihe'!$B$75</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Reihe'!$L$75:$AJ$75</c15:sqref>
                        </c15:formulaRef>
                      </c:ext>
                    </c:extLst>
                    <c:numCache>
                      <c:formatCode>0.0%</c:formatCode>
                      <c:ptCount val="25"/>
                      <c:pt idx="0">
                        <c:v>0.29682645896839782</c:v>
                      </c:pt>
                      <c:pt idx="1">
                        <c:v>0.27592810809596502</c:v>
                      </c:pt>
                      <c:pt idx="2">
                        <c:v>0.27505811195730134</c:v>
                      </c:pt>
                      <c:pt idx="3">
                        <c:v>0.26590332844373021</c:v>
                      </c:pt>
                      <c:pt idx="4">
                        <c:v>0.24121267370503718</c:v>
                      </c:pt>
                      <c:pt idx="5">
                        <c:v>0.24060021227746869</c:v>
                      </c:pt>
                      <c:pt idx="6">
                        <c:v>0.22231269792033956</c:v>
                      </c:pt>
                      <c:pt idx="7">
                        <c:v>0.21065777261651933</c:v>
                      </c:pt>
                      <c:pt idx="8">
                        <c:v>0.20720973061692236</c:v>
                      </c:pt>
                      <c:pt idx="9">
                        <c:v>0.22522300595655406</c:v>
                      </c:pt>
                      <c:pt idx="10">
                        <c:v>0.22156722111980809</c:v>
                      </c:pt>
                      <c:pt idx="11">
                        <c:v>0.2110951737116247</c:v>
                      </c:pt>
                      <c:pt idx="12">
                        <c:v>0.20708323316823038</c:v>
                      </c:pt>
                      <c:pt idx="13">
                        <c:v>0.15985735002426074</c:v>
                      </c:pt>
                      <c:pt idx="14">
                        <c:v>0.14144712270310925</c:v>
                      </c:pt>
                      <c:pt idx="15">
                        <c:v>0.13542841410917381</c:v>
                      </c:pt>
                      <c:pt idx="16">
                        <c:v>0.15840979915339312</c:v>
                      </c:pt>
                      <c:pt idx="17">
                        <c:v>0.14687373338243831</c:v>
                      </c:pt>
                      <c:pt idx="18">
                        <c:v>0.14099806947182378</c:v>
                      </c:pt>
                      <c:pt idx="19">
                        <c:v>0.16291791435547867</c:v>
                      </c:pt>
                      <c:pt idx="20">
                        <c:v>0.17751292884543998</c:v>
                      </c:pt>
                      <c:pt idx="21">
                        <c:v>0.14646276955639606</c:v>
                      </c:pt>
                      <c:pt idx="22">
                        <c:v>0.12234025383365674</c:v>
                      </c:pt>
                      <c:pt idx="23">
                        <c:v>0.12660082436649675</c:v>
                      </c:pt>
                      <c:pt idx="24">
                        <c:v>0.11832338785780838</c:v>
                      </c:pt>
                    </c:numCache>
                  </c:numRef>
                </c:val>
                <c:smooth val="0"/>
                <c:extLst>
                  <c:ext xmlns:c16="http://schemas.microsoft.com/office/drawing/2014/chart" uri="{C3380CC4-5D6E-409C-BE32-E72D297353CC}">
                    <c16:uniqueId val="{00000006-244E-4355-A2CF-A2A986E6976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Reihe'!$B$76</c15:sqref>
                        </c15:formulaRef>
                      </c:ext>
                    </c:extLst>
                    <c:strCache>
                      <c:ptCount val="1"/>
                      <c:pt idx="0">
                        <c:v>Südkorea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Reihe'!$L$76:$AJ$76</c15:sqref>
                        </c15:formulaRef>
                      </c:ext>
                    </c:extLst>
                    <c:numCache>
                      <c:formatCode>0.0%</c:formatCode>
                      <c:ptCount val="25"/>
                      <c:pt idx="0">
                        <c:v>1.6230260085372046E-2</c:v>
                      </c:pt>
                      <c:pt idx="1">
                        <c:v>1.8589345484952429E-2</c:v>
                      </c:pt>
                      <c:pt idx="2">
                        <c:v>2.2602791277893931E-2</c:v>
                      </c:pt>
                      <c:pt idx="3">
                        <c:v>2.2934249406354947E-2</c:v>
                      </c:pt>
                      <c:pt idx="4">
                        <c:v>2.53896377501883E-2</c:v>
                      </c:pt>
                      <c:pt idx="5">
                        <c:v>3.2373359719287426E-2</c:v>
                      </c:pt>
                      <c:pt idx="6">
                        <c:v>3.9345961320143404E-2</c:v>
                      </c:pt>
                      <c:pt idx="7">
                        <c:v>4.1456088771578546E-2</c:v>
                      </c:pt>
                      <c:pt idx="8">
                        <c:v>3.099425884547246E-2</c:v>
                      </c:pt>
                      <c:pt idx="9">
                        <c:v>3.1872664738035371E-2</c:v>
                      </c:pt>
                      <c:pt idx="10">
                        <c:v>3.9237489055915516E-2</c:v>
                      </c:pt>
                      <c:pt idx="11">
                        <c:v>4.7662012118803061E-2</c:v>
                      </c:pt>
                      <c:pt idx="12">
                        <c:v>4.4873378136555932E-2</c:v>
                      </c:pt>
                      <c:pt idx="13">
                        <c:v>5.0374415599877369E-2</c:v>
                      </c:pt>
                      <c:pt idx="14">
                        <c:v>4.4754547174499344E-2</c:v>
                      </c:pt>
                      <c:pt idx="15">
                        <c:v>4.7681273178331707E-2</c:v>
                      </c:pt>
                      <c:pt idx="16">
                        <c:v>4.9085077761205451E-2</c:v>
                      </c:pt>
                      <c:pt idx="17">
                        <c:v>6.0746022326498068E-2</c:v>
                      </c:pt>
                      <c:pt idx="18">
                        <c:v>6.0155151947392904E-2</c:v>
                      </c:pt>
                      <c:pt idx="19">
                        <c:v>6.0449746640924493E-2</c:v>
                      </c:pt>
                      <c:pt idx="20">
                        <c:v>6.0772688190688443E-2</c:v>
                      </c:pt>
                      <c:pt idx="21">
                        <c:v>5.4694700465895467E-2</c:v>
                      </c:pt>
                      <c:pt idx="22">
                        <c:v>4.9025085926373342E-2</c:v>
                      </c:pt>
                      <c:pt idx="23">
                        <c:v>5.4338964416719121E-2</c:v>
                      </c:pt>
                      <c:pt idx="24">
                        <c:v>5.4058344831624902E-2</c:v>
                      </c:pt>
                    </c:numCache>
                  </c:numRef>
                </c:val>
                <c:smooth val="0"/>
                <c:extLst xmlns:c15="http://schemas.microsoft.com/office/drawing/2012/chart">
                  <c:ext xmlns:c16="http://schemas.microsoft.com/office/drawing/2014/chart" uri="{C3380CC4-5D6E-409C-BE32-E72D297353CC}">
                    <c16:uniqueId val="{00000007-244E-4355-A2CF-A2A986E6976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Reihe'!$B$77</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Reihe'!$L$77:$AJ$77</c15:sqref>
                        </c15:formulaRef>
                      </c:ext>
                    </c:extLst>
                    <c:numCache>
                      <c:formatCode>0.0%</c:formatCode>
                      <c:ptCount val="25"/>
                      <c:pt idx="0">
                        <c:v>1.7354072960790078E-2</c:v>
                      </c:pt>
                      <c:pt idx="1">
                        <c:v>1.6828341252350238E-2</c:v>
                      </c:pt>
                      <c:pt idx="2">
                        <c:v>1.7915104134886367E-2</c:v>
                      </c:pt>
                      <c:pt idx="3">
                        <c:v>1.7811948207873116E-2</c:v>
                      </c:pt>
                      <c:pt idx="4">
                        <c:v>1.9827676051988936E-2</c:v>
                      </c:pt>
                      <c:pt idx="5">
                        <c:v>2.2390362334247012E-2</c:v>
                      </c:pt>
                      <c:pt idx="6">
                        <c:v>2.3491013578179169E-2</c:v>
                      </c:pt>
                      <c:pt idx="7">
                        <c:v>2.639364050528548E-2</c:v>
                      </c:pt>
                      <c:pt idx="8">
                        <c:v>2.7769173345401525E-2</c:v>
                      </c:pt>
                      <c:pt idx="9">
                        <c:v>2.5769437710863874E-2</c:v>
                      </c:pt>
                      <c:pt idx="10">
                        <c:v>3.2246368293594341E-2</c:v>
                      </c:pt>
                      <c:pt idx="11">
                        <c:v>3.6060362168854922E-2</c:v>
                      </c:pt>
                      <c:pt idx="12">
                        <c:v>3.1374886193994492E-2</c:v>
                      </c:pt>
                      <c:pt idx="13">
                        <c:v>2.9104318811650671E-2</c:v>
                      </c:pt>
                      <c:pt idx="14">
                        <c:v>2.8984935164558141E-2</c:v>
                      </c:pt>
                      <c:pt idx="15">
                        <c:v>3.0500627936407194E-2</c:v>
                      </c:pt>
                      <c:pt idx="16">
                        <c:v>2.815014568533071E-2</c:v>
                      </c:pt>
                      <c:pt idx="17">
                        <c:v>3.1423132172125591E-2</c:v>
                      </c:pt>
                      <c:pt idx="18">
                        <c:v>3.5755169695245392E-2</c:v>
                      </c:pt>
                      <c:pt idx="19">
                        <c:v>3.3583626898172257E-2</c:v>
                      </c:pt>
                      <c:pt idx="20">
                        <c:v>3.2729141077171439E-2</c:v>
                      </c:pt>
                      <c:pt idx="21">
                        <c:v>4.0491332567519217E-2</c:v>
                      </c:pt>
                      <c:pt idx="22">
                        <c:v>4.4965553272095594E-2</c:v>
                      </c:pt>
                      <c:pt idx="23">
                        <c:v>4.1002228806313878E-2</c:v>
                      </c:pt>
                      <c:pt idx="24">
                        <c:v>3.9680200230219863E-2</c:v>
                      </c:pt>
                    </c:numCache>
                  </c:numRef>
                </c:val>
                <c:smooth val="0"/>
                <c:extLst xmlns:c15="http://schemas.microsoft.com/office/drawing/2012/chart">
                  <c:ext xmlns:c16="http://schemas.microsoft.com/office/drawing/2014/chart" uri="{C3380CC4-5D6E-409C-BE32-E72D297353CC}">
                    <c16:uniqueId val="{00000008-244E-4355-A2CF-A2A986E6976A}"/>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133-43A4-94E4-DD7A62F416C3}"/>
              </c:ext>
            </c:extLst>
          </c:dPt>
          <c:dPt>
            <c:idx val="1"/>
            <c:bubble3D val="0"/>
            <c:spPr>
              <a:solidFill>
                <a:schemeClr val="accent2"/>
              </a:solidFill>
              <a:ln w="19050">
                <a:noFill/>
              </a:ln>
              <a:effectLst/>
            </c:spPr>
            <c:extLst>
              <c:ext xmlns:c16="http://schemas.microsoft.com/office/drawing/2014/chart" uri="{C3380CC4-5D6E-409C-BE32-E72D297353CC}">
                <c16:uniqueId val="{00000003-7133-43A4-94E4-DD7A62F416C3}"/>
              </c:ext>
            </c:extLst>
          </c:dPt>
          <c:dPt>
            <c:idx val="2"/>
            <c:bubble3D val="0"/>
            <c:spPr>
              <a:solidFill>
                <a:schemeClr val="accent3"/>
              </a:solidFill>
              <a:ln w="19050">
                <a:noFill/>
              </a:ln>
              <a:effectLst/>
            </c:spPr>
            <c:extLst>
              <c:ext xmlns:c16="http://schemas.microsoft.com/office/drawing/2014/chart" uri="{C3380CC4-5D6E-409C-BE32-E72D297353CC}">
                <c16:uniqueId val="{00000005-7133-43A4-94E4-DD7A62F416C3}"/>
              </c:ext>
            </c:extLst>
          </c:dPt>
          <c:dPt>
            <c:idx val="3"/>
            <c:bubble3D val="0"/>
            <c:explosion val="11"/>
            <c:spPr>
              <a:solidFill>
                <a:schemeClr val="accent4"/>
              </a:solidFill>
              <a:ln w="19050">
                <a:noFill/>
              </a:ln>
              <a:effectLst/>
            </c:spPr>
            <c:extLst>
              <c:ext xmlns:c16="http://schemas.microsoft.com/office/drawing/2014/chart" uri="{C3380CC4-5D6E-409C-BE32-E72D297353CC}">
                <c16:uniqueId val="{00000007-7133-43A4-94E4-DD7A62F416C3}"/>
              </c:ext>
            </c:extLst>
          </c:dPt>
          <c:dPt>
            <c:idx val="4"/>
            <c:bubble3D val="0"/>
            <c:spPr>
              <a:solidFill>
                <a:schemeClr val="accent5"/>
              </a:solidFill>
              <a:ln w="19050">
                <a:noFill/>
              </a:ln>
              <a:effectLst/>
            </c:spPr>
            <c:extLst>
              <c:ext xmlns:c16="http://schemas.microsoft.com/office/drawing/2014/chart" uri="{C3380CC4-5D6E-409C-BE32-E72D297353CC}">
                <c16:uniqueId val="{00000009-7133-43A4-94E4-DD7A62F416C3}"/>
              </c:ext>
            </c:extLst>
          </c:dPt>
          <c:dPt>
            <c:idx val="5"/>
            <c:bubble3D val="0"/>
            <c:spPr>
              <a:solidFill>
                <a:schemeClr val="accent6"/>
              </a:solidFill>
              <a:ln w="19050">
                <a:noFill/>
              </a:ln>
              <a:effectLst/>
            </c:spPr>
            <c:extLst>
              <c:ext xmlns:c16="http://schemas.microsoft.com/office/drawing/2014/chart" uri="{C3380CC4-5D6E-409C-BE32-E72D297353CC}">
                <c16:uniqueId val="{0000000B-7133-43A4-94E4-DD7A62F416C3}"/>
              </c:ext>
            </c:extLst>
          </c:dPt>
          <c:dPt>
            <c:idx val="7"/>
            <c:bubble3D val="0"/>
            <c:spPr>
              <a:solidFill>
                <a:srgbClr val="FF3EB5">
                  <a:lumMod val="20000"/>
                  <a:lumOff val="80000"/>
                </a:srgbClr>
              </a:solidFill>
              <a:ln>
                <a:noFill/>
              </a:ln>
            </c:spPr>
            <c:extLst>
              <c:ext xmlns:c16="http://schemas.microsoft.com/office/drawing/2014/chart" uri="{C3380CC4-5D6E-409C-BE32-E72D297353CC}">
                <c16:uniqueId val="{0000000D-7133-43A4-94E4-DD7A62F416C3}"/>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133-43A4-94E4-DD7A62F416C3}"/>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133-43A4-94E4-DD7A62F416C3}"/>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133-43A4-94E4-DD7A62F416C3}"/>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133-43A4-94E4-DD7A62F416C3}"/>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7133-43A4-94E4-DD7A62F416C3}"/>
                </c:ext>
              </c:extLst>
            </c:dLbl>
            <c:dLbl>
              <c:idx val="5"/>
              <c:layout>
                <c:manualLayout>
                  <c:x val="0"/>
                  <c:y val="-3.685175049801550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7133-43A4-94E4-DD7A62F416C3}"/>
                </c:ext>
              </c:extLst>
            </c:dLbl>
            <c:dLbl>
              <c:idx val="6"/>
              <c:layout>
                <c:manualLayout>
                  <c:x val="-5.5963515083518017E-2"/>
                  <c:y val="-0.10347920603396676"/>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E-7133-43A4-94E4-DD7A62F416C3}"/>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Welt'!$N$70:$N$77</c:f>
              <c:strCache>
                <c:ptCount val="8"/>
                <c:pt idx="0">
                  <c:v>China</c:v>
                </c:pt>
                <c:pt idx="1">
                  <c:v>USA</c:v>
                </c:pt>
                <c:pt idx="2">
                  <c:v>Japan</c:v>
                </c:pt>
                <c:pt idx="3">
                  <c:v>Deutschland</c:v>
                </c:pt>
                <c:pt idx="4">
                  <c:v>Korea</c:v>
                </c:pt>
                <c:pt idx="5">
                  <c:v>Frankreich</c:v>
                </c:pt>
                <c:pt idx="6">
                  <c:v>restliche EU</c:v>
                </c:pt>
                <c:pt idx="7">
                  <c:v>übrige Länder</c:v>
                </c:pt>
              </c:strCache>
            </c:strRef>
          </c:cat>
          <c:val>
            <c:numRef>
              <c:f>'Anteil an Welt'!$P$70:$P$77</c:f>
              <c:numCache>
                <c:formatCode>_-* #,##0\ _€_-;\-* #,##0\ _€_-;_-* "-"??\ _€_-;_-@_-</c:formatCode>
                <c:ptCount val="8"/>
                <c:pt idx="0">
                  <c:v>17768.472000000002</c:v>
                </c:pt>
                <c:pt idx="1">
                  <c:v>13052.949000000001</c:v>
                </c:pt>
                <c:pt idx="2">
                  <c:v>6761.723</c:v>
                </c:pt>
                <c:pt idx="3">
                  <c:v>4983.72</c:v>
                </c:pt>
                <c:pt idx="4">
                  <c:v>3089.2249999999999</c:v>
                </c:pt>
                <c:pt idx="5">
                  <c:v>2011.22</c:v>
                </c:pt>
                <c:pt idx="6">
                  <c:v>3360.0550000000003</c:v>
                </c:pt>
                <c:pt idx="7">
                  <c:v>6118.7580000000016</c:v>
                </c:pt>
              </c:numCache>
            </c:numRef>
          </c:val>
          <c:extLst>
            <c:ext xmlns:c16="http://schemas.microsoft.com/office/drawing/2014/chart" uri="{C3380CC4-5D6E-409C-BE32-E72D297353CC}">
              <c16:uniqueId val="{0000000F-7133-43A4-94E4-DD7A62F416C3}"/>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Reihe'!$B$123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6BEA-4B18-A4CB-D36BBA4AF88D}"/>
              </c:ext>
            </c:extLst>
          </c:dPt>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Reihe'!$L$123:$AJ$123</c:f>
              <c:numCache>
                <c:formatCode>0.0%</c:formatCode>
                <c:ptCount val="25"/>
                <c:pt idx="0">
                  <c:v>0.22598493142517079</c:v>
                </c:pt>
                <c:pt idx="1">
                  <c:v>0.24969484721969179</c:v>
                </c:pt>
                <c:pt idx="2">
                  <c:v>0.23348690929935956</c:v>
                </c:pt>
                <c:pt idx="3">
                  <c:v>0.26849989271920338</c:v>
                </c:pt>
                <c:pt idx="4">
                  <c:v>0.21024583254729873</c:v>
                </c:pt>
                <c:pt idx="5">
                  <c:v>0.1991575232410896</c:v>
                </c:pt>
                <c:pt idx="6">
                  <c:v>0.19872544642243256</c:v>
                </c:pt>
                <c:pt idx="7">
                  <c:v>0.1852665282216098</c:v>
                </c:pt>
                <c:pt idx="8">
                  <c:v>0.18887423506934864</c:v>
                </c:pt>
                <c:pt idx="9">
                  <c:v>0.18909268085961067</c:v>
                </c:pt>
                <c:pt idx="10">
                  <c:v>0.1644958753787375</c:v>
                </c:pt>
                <c:pt idx="11">
                  <c:v>0.17573507037323799</c:v>
                </c:pt>
                <c:pt idx="12">
                  <c:v>0.16584841554057214</c:v>
                </c:pt>
                <c:pt idx="13">
                  <c:v>0.14962193642952715</c:v>
                </c:pt>
                <c:pt idx="14">
                  <c:v>0.14370023839395046</c:v>
                </c:pt>
                <c:pt idx="15">
                  <c:v>0.12132667873242654</c:v>
                </c:pt>
                <c:pt idx="16">
                  <c:v>0.12857647995372745</c:v>
                </c:pt>
                <c:pt idx="17">
                  <c:v>0.13169039610141986</c:v>
                </c:pt>
                <c:pt idx="18">
                  <c:v>0.13177828983222428</c:v>
                </c:pt>
                <c:pt idx="19">
                  <c:v>0.11417533314072363</c:v>
                </c:pt>
                <c:pt idx="20">
                  <c:v>0.11076899299954177</c:v>
                </c:pt>
                <c:pt idx="21">
                  <c:v>0.10697127623081903</c:v>
                </c:pt>
                <c:pt idx="22">
                  <c:v>0.11232398637120647</c:v>
                </c:pt>
                <c:pt idx="23">
                  <c:v>0.14442545254173456</c:v>
                </c:pt>
                <c:pt idx="24">
                  <c:v>0.14821078912812632</c:v>
                </c:pt>
              </c:numCache>
            </c:numRef>
          </c:val>
          <c:smooth val="0"/>
          <c:extLst>
            <c:ext xmlns:c16="http://schemas.microsoft.com/office/drawing/2014/chart" uri="{C3380CC4-5D6E-409C-BE32-E72D297353CC}">
              <c16:uniqueId val="{00000002-6BEA-4B18-A4CB-D36BBA4AF88D}"/>
            </c:ext>
          </c:extLst>
        </c:ser>
        <c:ser>
          <c:idx val="1"/>
          <c:order val="1"/>
          <c:tx>
            <c:strRef>
              <c:f>'Anteile lange Reihe'!$B$124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Reihe'!$L$124:$AJ$124</c:f>
              <c:numCache>
                <c:formatCode>0.0%</c:formatCode>
                <c:ptCount val="25"/>
                <c:pt idx="0">
                  <c:v>5.64522789448232E-2</c:v>
                </c:pt>
                <c:pt idx="1">
                  <c:v>6.0855658732103635E-2</c:v>
                </c:pt>
                <c:pt idx="2">
                  <c:v>5.7534904996038562E-2</c:v>
                </c:pt>
                <c:pt idx="3">
                  <c:v>7.3716799307548361E-2</c:v>
                </c:pt>
                <c:pt idx="4">
                  <c:v>5.872749045650881E-2</c:v>
                </c:pt>
                <c:pt idx="5">
                  <c:v>5.844552169467606E-2</c:v>
                </c:pt>
                <c:pt idx="6">
                  <c:v>5.7567610150435926E-2</c:v>
                </c:pt>
                <c:pt idx="7">
                  <c:v>4.8842051862677129E-2</c:v>
                </c:pt>
                <c:pt idx="8">
                  <c:v>5.1438697229464016E-2</c:v>
                </c:pt>
                <c:pt idx="9">
                  <c:v>5.8350270022597031E-2</c:v>
                </c:pt>
                <c:pt idx="10">
                  <c:v>4.9426738722625541E-2</c:v>
                </c:pt>
                <c:pt idx="11">
                  <c:v>5.5102026473765761E-2</c:v>
                </c:pt>
                <c:pt idx="12">
                  <c:v>5.1055584492737026E-2</c:v>
                </c:pt>
                <c:pt idx="13">
                  <c:v>4.6150482436073233E-2</c:v>
                </c:pt>
                <c:pt idx="14">
                  <c:v>4.42381486360326E-2</c:v>
                </c:pt>
                <c:pt idx="15">
                  <c:v>3.6171741254221755E-2</c:v>
                </c:pt>
                <c:pt idx="16">
                  <c:v>3.977038731595843E-2</c:v>
                </c:pt>
                <c:pt idx="17">
                  <c:v>4.046945320829376E-2</c:v>
                </c:pt>
                <c:pt idx="18">
                  <c:v>4.3155389631686594E-2</c:v>
                </c:pt>
                <c:pt idx="19">
                  <c:v>3.8180779739383379E-2</c:v>
                </c:pt>
                <c:pt idx="20">
                  <c:v>3.4317326551302478E-2</c:v>
                </c:pt>
                <c:pt idx="21">
                  <c:v>3.3180862838183063E-2</c:v>
                </c:pt>
                <c:pt idx="22">
                  <c:v>3.2638621797735523E-2</c:v>
                </c:pt>
                <c:pt idx="23">
                  <c:v>4.051816384791506E-2</c:v>
                </c:pt>
                <c:pt idx="24">
                  <c:v>3.9898301258899052E-2</c:v>
                </c:pt>
              </c:numCache>
            </c:numRef>
          </c:val>
          <c:smooth val="0"/>
          <c:extLst>
            <c:ext xmlns:c16="http://schemas.microsoft.com/office/drawing/2014/chart" uri="{C3380CC4-5D6E-409C-BE32-E72D297353CC}">
              <c16:uniqueId val="{00000003-6BEA-4B18-A4CB-D36BBA4AF88D}"/>
            </c:ext>
          </c:extLst>
        </c:ser>
        <c:ser>
          <c:idx val="2"/>
          <c:order val="2"/>
          <c:tx>
            <c:strRef>
              <c:f>'Anteile lange Reihe'!$B$125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Reihe'!$L$125:$AJ$125</c:f>
              <c:numCache>
                <c:formatCode>0.0%</c:formatCode>
                <c:ptCount val="25"/>
                <c:pt idx="0">
                  <c:v>0.36184964954160825</c:v>
                </c:pt>
                <c:pt idx="1">
                  <c:v>0.3023704693319727</c:v>
                </c:pt>
                <c:pt idx="2">
                  <c:v>0.34722880577190024</c:v>
                </c:pt>
                <c:pt idx="3">
                  <c:v>0.34018361586092866</c:v>
                </c:pt>
                <c:pt idx="4">
                  <c:v>0.47317225066149132</c:v>
                </c:pt>
                <c:pt idx="5">
                  <c:v>0.48258742383421455</c:v>
                </c:pt>
                <c:pt idx="6">
                  <c:v>0.48875869564295527</c:v>
                </c:pt>
                <c:pt idx="7">
                  <c:v>0.5134232605130753</c:v>
                </c:pt>
                <c:pt idx="8">
                  <c:v>0.49299062013043671</c:v>
                </c:pt>
                <c:pt idx="9">
                  <c:v>0.48313771092868485</c:v>
                </c:pt>
                <c:pt idx="10">
                  <c:v>0.49254960862961938</c:v>
                </c:pt>
                <c:pt idx="11">
                  <c:v>0.44693256895913869</c:v>
                </c:pt>
                <c:pt idx="12">
                  <c:v>0.46711828773879532</c:v>
                </c:pt>
                <c:pt idx="13">
                  <c:v>0.53378475539384607</c:v>
                </c:pt>
                <c:pt idx="14">
                  <c:v>0.54709959401382435</c:v>
                </c:pt>
                <c:pt idx="15">
                  <c:v>0.57901691969887725</c:v>
                </c:pt>
                <c:pt idx="16">
                  <c:v>0.58072065560591024</c:v>
                </c:pt>
                <c:pt idx="17">
                  <c:v>0.56911892161750677</c:v>
                </c:pt>
                <c:pt idx="18">
                  <c:v>0.58379258204042794</c:v>
                </c:pt>
                <c:pt idx="19">
                  <c:v>0.63374404987226873</c:v>
                </c:pt>
                <c:pt idx="20">
                  <c:v>0.6321688797548638</c:v>
                </c:pt>
                <c:pt idx="21">
                  <c:v>0.61605460998226413</c:v>
                </c:pt>
                <c:pt idx="22">
                  <c:v>0.61057122259422014</c:v>
                </c:pt>
                <c:pt idx="23">
                  <c:v>0.56776359992351655</c:v>
                </c:pt>
                <c:pt idx="24">
                  <c:v>0.57656930227493308</c:v>
                </c:pt>
              </c:numCache>
            </c:numRef>
          </c:val>
          <c:smooth val="0"/>
          <c:extLst>
            <c:ext xmlns:c16="http://schemas.microsoft.com/office/drawing/2014/chart" uri="{C3380CC4-5D6E-409C-BE32-E72D297353CC}">
              <c16:uniqueId val="{00000004-6BEA-4B18-A4CB-D36BBA4AF88D}"/>
            </c:ext>
          </c:extLst>
        </c:ser>
        <c:ser>
          <c:idx val="3"/>
          <c:order val="3"/>
          <c:tx>
            <c:strRef>
              <c:f>'Anteile lange Reihe'!$B$126</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Reihe'!$L$126:$AJ$126</c:f>
              <c:numCache>
                <c:formatCode>0.0%</c:formatCode>
                <c:ptCount val="25"/>
                <c:pt idx="0">
                  <c:v>8.0186808629458123E-3</c:v>
                </c:pt>
                <c:pt idx="1">
                  <c:v>1.442128396193766E-2</c:v>
                </c:pt>
                <c:pt idx="2">
                  <c:v>1.4772016077617859E-2</c:v>
                </c:pt>
                <c:pt idx="3">
                  <c:v>1.5447649078286928E-2</c:v>
                </c:pt>
                <c:pt idx="4">
                  <c:v>1.2709765091193436E-2</c:v>
                </c:pt>
                <c:pt idx="5">
                  <c:v>1.0141519603163949E-2</c:v>
                </c:pt>
                <c:pt idx="6">
                  <c:v>1.103648358618284E-2</c:v>
                </c:pt>
                <c:pt idx="7">
                  <c:v>1.2738551398228652E-2</c:v>
                </c:pt>
                <c:pt idx="8">
                  <c:v>1.5155209140971362E-2</c:v>
                </c:pt>
                <c:pt idx="9">
                  <c:v>2.1172598154106166E-2</c:v>
                </c:pt>
                <c:pt idx="10">
                  <c:v>2.4533513074412944E-2</c:v>
                </c:pt>
                <c:pt idx="11">
                  <c:v>3.1793960734650094E-2</c:v>
                </c:pt>
                <c:pt idx="12">
                  <c:v>4.359084951801958E-2</c:v>
                </c:pt>
                <c:pt idx="13">
                  <c:v>4.8222743854765063E-2</c:v>
                </c:pt>
                <c:pt idx="14">
                  <c:v>5.2262724636525128E-2</c:v>
                </c:pt>
                <c:pt idx="15">
                  <c:v>5.7885727682725992E-2</c:v>
                </c:pt>
                <c:pt idx="16">
                  <c:v>5.8501262108327803E-2</c:v>
                </c:pt>
                <c:pt idx="17">
                  <c:v>6.1213929715078816E-2</c:v>
                </c:pt>
                <c:pt idx="18">
                  <c:v>6.1438256163904276E-2</c:v>
                </c:pt>
                <c:pt idx="19">
                  <c:v>5.5379087233275261E-2</c:v>
                </c:pt>
                <c:pt idx="20">
                  <c:v>6.5183309553441732E-2</c:v>
                </c:pt>
                <c:pt idx="21">
                  <c:v>7.4113668304130895E-2</c:v>
                </c:pt>
                <c:pt idx="22">
                  <c:v>7.9411096329735684E-2</c:v>
                </c:pt>
                <c:pt idx="23">
                  <c:v>6.9436693407291389E-2</c:v>
                </c:pt>
                <c:pt idx="24">
                  <c:v>6.6388004546898166E-2</c:v>
                </c:pt>
              </c:numCache>
            </c:numRef>
          </c:val>
          <c:smooth val="0"/>
          <c:extLst>
            <c:ext xmlns:c16="http://schemas.microsoft.com/office/drawing/2014/chart" uri="{C3380CC4-5D6E-409C-BE32-E72D297353CC}">
              <c16:uniqueId val="{00000005-6BEA-4B18-A4CB-D36BBA4AF88D}"/>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Reihe'!$B$127</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Reihe'!$L$127:$AJ$127</c15:sqref>
                        </c15:formulaRef>
                      </c:ext>
                    </c:extLst>
                    <c:numCache>
                      <c:formatCode>0.0%</c:formatCode>
                      <c:ptCount val="25"/>
                      <c:pt idx="0">
                        <c:v>0.19594632216106572</c:v>
                      </c:pt>
                      <c:pt idx="1">
                        <c:v>0.19932538498526831</c:v>
                      </c:pt>
                      <c:pt idx="2">
                        <c:v>0.18900071911748742</c:v>
                      </c:pt>
                      <c:pt idx="3">
                        <c:v>0.16259860620874236</c:v>
                      </c:pt>
                      <c:pt idx="4">
                        <c:v>0.12606407493486088</c:v>
                      </c:pt>
                      <c:pt idx="5">
                        <c:v>0.13201541839239439</c:v>
                      </c:pt>
                      <c:pt idx="6">
                        <c:v>0.12678906656745995</c:v>
                      </c:pt>
                      <c:pt idx="7">
                        <c:v>0.11466541675202903</c:v>
                      </c:pt>
                      <c:pt idx="8">
                        <c:v>0.12814630065347377</c:v>
                      </c:pt>
                      <c:pt idx="9">
                        <c:v>0.13727226905302514</c:v>
                      </c:pt>
                      <c:pt idx="10">
                        <c:v>0.14492957499348577</c:v>
                      </c:pt>
                      <c:pt idx="11">
                        <c:v>0.14999687128232703</c:v>
                      </c:pt>
                      <c:pt idx="12">
                        <c:v>0.15880315254824226</c:v>
                      </c:pt>
                      <c:pt idx="13">
                        <c:v>0.1255240562766182</c:v>
                      </c:pt>
                      <c:pt idx="14">
                        <c:v>0.11678746631084422</c:v>
                      </c:pt>
                      <c:pt idx="15">
                        <c:v>9.9252964461724907E-2</c:v>
                      </c:pt>
                      <c:pt idx="16">
                        <c:v>9.888611822057955E-2</c:v>
                      </c:pt>
                      <c:pt idx="17">
                        <c:v>0.1011033512437869</c:v>
                      </c:pt>
                      <c:pt idx="18">
                        <c:v>8.8939287267767286E-2</c:v>
                      </c:pt>
                      <c:pt idx="19">
                        <c:v>7.7091095447455613E-2</c:v>
                      </c:pt>
                      <c:pt idx="20">
                        <c:v>7.0969868379512052E-2</c:v>
                      </c:pt>
                      <c:pt idx="21">
                        <c:v>6.4660090140146551E-2</c:v>
                      </c:pt>
                      <c:pt idx="22">
                        <c:v>5.5558283750162328E-2</c:v>
                      </c:pt>
                      <c:pt idx="23">
                        <c:v>5.9024236886965273E-2</c:v>
                      </c:pt>
                      <c:pt idx="24">
                        <c:v>5.2112689791987001E-2</c:v>
                      </c:pt>
                    </c:numCache>
                  </c:numRef>
                </c:val>
                <c:smooth val="0"/>
                <c:extLst>
                  <c:ext xmlns:c16="http://schemas.microsoft.com/office/drawing/2014/chart" uri="{C3380CC4-5D6E-409C-BE32-E72D297353CC}">
                    <c16:uniqueId val="{00000006-6BEA-4B18-A4CB-D36BBA4AF88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Reihe'!$B$128</c15:sqref>
                        </c15:formulaRef>
                      </c:ext>
                    </c:extLst>
                    <c:strCache>
                      <c:ptCount val="1"/>
                      <c:pt idx="0">
                        <c:v>Südkorea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Reihe'!$L$128:$AJ$128</c15:sqref>
                        </c15:formulaRef>
                      </c:ext>
                    </c:extLst>
                    <c:numCache>
                      <c:formatCode>0.0%</c:formatCode>
                      <c:ptCount val="25"/>
                      <c:pt idx="0">
                        <c:v>3.4558802187500859E-3</c:v>
                      </c:pt>
                      <c:pt idx="1">
                        <c:v>6.3091876909939625E-3</c:v>
                      </c:pt>
                      <c:pt idx="2">
                        <c:v>4.9846953939297013E-3</c:v>
                      </c:pt>
                      <c:pt idx="3">
                        <c:v>4.3597727327515864E-3</c:v>
                      </c:pt>
                      <c:pt idx="4">
                        <c:v>4.1107967094749006E-3</c:v>
                      </c:pt>
                      <c:pt idx="5">
                        <c:v>4.7399065634087358E-3</c:v>
                      </c:pt>
                      <c:pt idx="6">
                        <c:v>6.0270343259758441E-3</c:v>
                      </c:pt>
                      <c:pt idx="7">
                        <c:v>6.9115440628127996E-3</c:v>
                      </c:pt>
                      <c:pt idx="8">
                        <c:v>5.9529886087373854E-3</c:v>
                      </c:pt>
                      <c:pt idx="9">
                        <c:v>5.827048864064004E-3</c:v>
                      </c:pt>
                      <c:pt idx="10">
                        <c:v>6.3687899687043014E-3</c:v>
                      </c:pt>
                      <c:pt idx="11">
                        <c:v>7.5840496035173522E-3</c:v>
                      </c:pt>
                      <c:pt idx="12">
                        <c:v>8.9994000726479739E-3</c:v>
                      </c:pt>
                      <c:pt idx="13">
                        <c:v>8.4346847791534098E-3</c:v>
                      </c:pt>
                      <c:pt idx="14">
                        <c:v>8.7942293358443616E-3</c:v>
                      </c:pt>
                      <c:pt idx="15">
                        <c:v>9.8411808080489278E-3</c:v>
                      </c:pt>
                      <c:pt idx="16">
                        <c:v>8.89413089340357E-3</c:v>
                      </c:pt>
                      <c:pt idx="17">
                        <c:v>9.7404639816381922E-3</c:v>
                      </c:pt>
                      <c:pt idx="18">
                        <c:v>1.0041670923683355E-2</c:v>
                      </c:pt>
                      <c:pt idx="19">
                        <c:v>9.5325320559861201E-3</c:v>
                      </c:pt>
                      <c:pt idx="20">
                        <c:v>1.0539324427622941E-2</c:v>
                      </c:pt>
                      <c:pt idx="21">
                        <c:v>1.0541934547214969E-2</c:v>
                      </c:pt>
                      <c:pt idx="22">
                        <c:v>1.007388025954945E-2</c:v>
                      </c:pt>
                      <c:pt idx="23">
                        <c:v>1.1772239155929246E-2</c:v>
                      </c:pt>
                      <c:pt idx="24">
                        <c:v>1.2739427394844851E-2</c:v>
                      </c:pt>
                    </c:numCache>
                  </c:numRef>
                </c:val>
                <c:smooth val="0"/>
                <c:extLst xmlns:c15="http://schemas.microsoft.com/office/drawing/2012/chart">
                  <c:ext xmlns:c16="http://schemas.microsoft.com/office/drawing/2014/chart" uri="{C3380CC4-5D6E-409C-BE32-E72D297353CC}">
                    <c16:uniqueId val="{00000007-6BEA-4B18-A4CB-D36BBA4AF88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Reihe'!$B$129</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Reihe'!$L$129:$AJ$129</c15:sqref>
                        </c15:formulaRef>
                      </c:ext>
                    </c:extLst>
                    <c:numCache>
                      <c:formatCode>0.0%</c:formatCode>
                      <c:ptCount val="25"/>
                      <c:pt idx="0">
                        <c:v>1.5992163292239792E-2</c:v>
                      </c:pt>
                      <c:pt idx="1">
                        <c:v>1.6383014693944199E-2</c:v>
                      </c:pt>
                      <c:pt idx="2">
                        <c:v>1.458081818926627E-2</c:v>
                      </c:pt>
                      <c:pt idx="3">
                        <c:v>1.5213290841537394E-2</c:v>
                      </c:pt>
                      <c:pt idx="4">
                        <c:v>1.2343867502622643E-2</c:v>
                      </c:pt>
                      <c:pt idx="5">
                        <c:v>1.3861144803479906E-2</c:v>
                      </c:pt>
                      <c:pt idx="6">
                        <c:v>1.5761596313931911E-2</c:v>
                      </c:pt>
                      <c:pt idx="7">
                        <c:v>1.5652897241671647E-2</c:v>
                      </c:pt>
                      <c:pt idx="8">
                        <c:v>1.9294265397121015E-2</c:v>
                      </c:pt>
                      <c:pt idx="9">
                        <c:v>1.9871291206338019E-2</c:v>
                      </c:pt>
                      <c:pt idx="10">
                        <c:v>2.3687584116227574E-2</c:v>
                      </c:pt>
                      <c:pt idx="11">
                        <c:v>3.0313450304715328E-2</c:v>
                      </c:pt>
                      <c:pt idx="12">
                        <c:v>2.7674741958922139E-2</c:v>
                      </c:pt>
                      <c:pt idx="13">
                        <c:v>2.4963544681762085E-2</c:v>
                      </c:pt>
                      <c:pt idx="14">
                        <c:v>2.5082190464440764E-2</c:v>
                      </c:pt>
                      <c:pt idx="15">
                        <c:v>2.7310147595137176E-2</c:v>
                      </c:pt>
                      <c:pt idx="16">
                        <c:v>2.5756951386712541E-2</c:v>
                      </c:pt>
                      <c:pt idx="17">
                        <c:v>2.7110830059699626E-2</c:v>
                      </c:pt>
                      <c:pt idx="18">
                        <c:v>2.8003615564499418E-2</c:v>
                      </c:pt>
                      <c:pt idx="19">
                        <c:v>2.4855346267605043E-2</c:v>
                      </c:pt>
                      <c:pt idx="20">
                        <c:v>2.5129338415471141E-2</c:v>
                      </c:pt>
                      <c:pt idx="21">
                        <c:v>2.6689738968622773E-2</c:v>
                      </c:pt>
                      <c:pt idx="22">
                        <c:v>2.4662228913136158E-2</c:v>
                      </c:pt>
                      <c:pt idx="23">
                        <c:v>2.8911790790581607E-2</c:v>
                      </c:pt>
                      <c:pt idx="24">
                        <c:v>2.7829187788096742E-2</c:v>
                      </c:pt>
                    </c:numCache>
                  </c:numRef>
                </c:val>
                <c:smooth val="0"/>
                <c:extLst xmlns:c15="http://schemas.microsoft.com/office/drawing/2012/chart">
                  <c:ext xmlns:c16="http://schemas.microsoft.com/office/drawing/2014/chart" uri="{C3380CC4-5D6E-409C-BE32-E72D297353CC}">
                    <c16:uniqueId val="{00000008-6BEA-4B18-A4CB-D36BBA4AF88D}"/>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8430786886054271"/>
          <c:y val="0.18906833282635271"/>
          <c:w val="0.53649052130521058"/>
          <c:h val="0.65237051307602023"/>
        </c:manualLayout>
      </c:layout>
      <c:pieChart>
        <c:varyColors val="1"/>
        <c:ser>
          <c:idx val="0"/>
          <c:order val="0"/>
          <c:dPt>
            <c:idx val="0"/>
            <c:bubble3D val="0"/>
            <c:spPr>
              <a:solidFill>
                <a:schemeClr val="accent1"/>
              </a:solidFill>
              <a:ln>
                <a:noFill/>
              </a:ln>
              <a:effectLst/>
            </c:spPr>
            <c:extLst>
              <c:ext xmlns:c16="http://schemas.microsoft.com/office/drawing/2014/chart" uri="{C3380CC4-5D6E-409C-BE32-E72D297353CC}">
                <c16:uniqueId val="{00000001-38A5-47B1-963C-2F0528250BC2}"/>
              </c:ext>
            </c:extLst>
          </c:dPt>
          <c:dPt>
            <c:idx val="1"/>
            <c:bubble3D val="0"/>
            <c:spPr>
              <a:solidFill>
                <a:schemeClr val="accent2"/>
              </a:solidFill>
              <a:ln>
                <a:noFill/>
              </a:ln>
              <a:effectLst/>
            </c:spPr>
            <c:extLst>
              <c:ext xmlns:c16="http://schemas.microsoft.com/office/drawing/2014/chart" uri="{C3380CC4-5D6E-409C-BE32-E72D297353CC}">
                <c16:uniqueId val="{00000003-38A5-47B1-963C-2F0528250BC2}"/>
              </c:ext>
            </c:extLst>
          </c:dPt>
          <c:dPt>
            <c:idx val="2"/>
            <c:bubble3D val="0"/>
            <c:spPr>
              <a:solidFill>
                <a:schemeClr val="accent3"/>
              </a:solidFill>
              <a:ln>
                <a:noFill/>
              </a:ln>
              <a:effectLst/>
            </c:spPr>
            <c:extLst>
              <c:ext xmlns:c16="http://schemas.microsoft.com/office/drawing/2014/chart" uri="{C3380CC4-5D6E-409C-BE32-E72D297353CC}">
                <c16:uniqueId val="{00000005-38A5-47B1-963C-2F0528250BC2}"/>
              </c:ext>
            </c:extLst>
          </c:dPt>
          <c:dPt>
            <c:idx val="3"/>
            <c:bubble3D val="0"/>
            <c:spPr>
              <a:solidFill>
                <a:schemeClr val="accent4"/>
              </a:solidFill>
              <a:ln>
                <a:noFill/>
              </a:ln>
              <a:effectLst/>
            </c:spPr>
            <c:extLst>
              <c:ext xmlns:c16="http://schemas.microsoft.com/office/drawing/2014/chart" uri="{C3380CC4-5D6E-409C-BE32-E72D297353CC}">
                <c16:uniqueId val="{00000007-38A5-47B1-963C-2F0528250BC2}"/>
              </c:ext>
            </c:extLst>
          </c:dPt>
          <c:dPt>
            <c:idx val="4"/>
            <c:bubble3D val="0"/>
            <c:spPr>
              <a:solidFill>
                <a:schemeClr val="accent5"/>
              </a:solidFill>
              <a:ln>
                <a:noFill/>
              </a:ln>
              <a:effectLst/>
            </c:spPr>
            <c:extLst>
              <c:ext xmlns:c16="http://schemas.microsoft.com/office/drawing/2014/chart" uri="{C3380CC4-5D6E-409C-BE32-E72D297353CC}">
                <c16:uniqueId val="{00000009-38A5-47B1-963C-2F0528250BC2}"/>
              </c:ext>
            </c:extLst>
          </c:dPt>
          <c:dPt>
            <c:idx val="5"/>
            <c:bubble3D val="0"/>
            <c:spPr>
              <a:solidFill>
                <a:schemeClr val="accent6"/>
              </a:solidFill>
              <a:ln>
                <a:noFill/>
              </a:ln>
              <a:effectLst/>
            </c:spPr>
            <c:extLst>
              <c:ext xmlns:c16="http://schemas.microsoft.com/office/drawing/2014/chart" uri="{C3380CC4-5D6E-409C-BE32-E72D297353CC}">
                <c16:uniqueId val="{0000000B-38A5-47B1-963C-2F0528250BC2}"/>
              </c:ext>
            </c:extLst>
          </c:dPt>
          <c:dPt>
            <c:idx val="6"/>
            <c:bubble3D val="0"/>
            <c:spPr>
              <a:solidFill>
                <a:schemeClr val="accent2">
                  <a:lumMod val="20000"/>
                  <a:lumOff val="80000"/>
                </a:schemeClr>
              </a:solidFill>
              <a:ln>
                <a:noFill/>
              </a:ln>
              <a:effectLst/>
            </c:spPr>
            <c:extLst>
              <c:ext xmlns:c16="http://schemas.microsoft.com/office/drawing/2014/chart" uri="{C3380CC4-5D6E-409C-BE32-E72D297353CC}">
                <c16:uniqueId val="{0000000D-38A5-47B1-963C-2F0528250BC2}"/>
              </c:ext>
            </c:extLst>
          </c:dPt>
          <c:dPt>
            <c:idx val="7"/>
            <c:bubble3D val="0"/>
            <c:spPr>
              <a:solidFill>
                <a:schemeClr val="accent2">
                  <a:lumMod val="60000"/>
                </a:schemeClr>
              </a:solidFill>
              <a:ln>
                <a:noFill/>
              </a:ln>
              <a:effectLst/>
            </c:spPr>
            <c:extLst>
              <c:ext xmlns:c16="http://schemas.microsoft.com/office/drawing/2014/chart" uri="{C3380CC4-5D6E-409C-BE32-E72D297353CC}">
                <c16:uniqueId val="{0000000F-38A5-47B1-963C-2F0528250BC2}"/>
              </c:ext>
            </c:extLst>
          </c:dPt>
          <c:dLbls>
            <c:dLbl>
              <c:idx val="0"/>
              <c:layout>
                <c:manualLayout>
                  <c:x val="1.3576071854671259E-2"/>
                  <c:y val="-0.27574779638260605"/>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38A5-47B1-963C-2F0528250BC2}"/>
                </c:ext>
              </c:extLst>
            </c:dLbl>
            <c:dLbl>
              <c:idx val="1"/>
              <c:layout>
                <c:manualLayout>
                  <c:x val="3.287778100260285E-2"/>
                  <c:y val="4.5679476822521208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38A5-47B1-963C-2F0528250BC2}"/>
                </c:ext>
              </c:extLst>
            </c:dLbl>
            <c:dLbl>
              <c:idx val="2"/>
              <c:layout>
                <c:manualLayout>
                  <c:x val="-6.0522640216762576E-2"/>
                  <c:y val="4.8724775277355949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38A5-47B1-963C-2F0528250BC2}"/>
                </c:ext>
              </c:extLst>
            </c:dLbl>
            <c:dLbl>
              <c:idx val="3"/>
              <c:layout>
                <c:manualLayout>
                  <c:x val="-6.7158338768712841E-2"/>
                  <c:y val="2.644661867564046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38A5-47B1-963C-2F0528250BC2}"/>
                </c:ext>
              </c:extLst>
            </c:dLbl>
            <c:dLbl>
              <c:idx val="4"/>
              <c:layout>
                <c:manualLayout>
                  <c:x val="-0.11544512956375756"/>
                  <c:y val="1.122012640146673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38A5-47B1-963C-2F0528250BC2}"/>
                </c:ext>
              </c:extLst>
            </c:dLbl>
            <c:dLbl>
              <c:idx val="5"/>
              <c:layout>
                <c:manualLayout>
                  <c:x val="-6.4881082862080344E-2"/>
                  <c:y val="-6.83602362672026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B-38A5-47B1-963C-2F0528250BC2}"/>
                </c:ext>
              </c:extLst>
            </c:dLbl>
            <c:dLbl>
              <c:idx val="6"/>
              <c:layout>
                <c:manualLayout>
                  <c:x val="-2.7939329957794558E-2"/>
                  <c:y val="-7.8216692407831162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38A5-47B1-963C-2F0528250BC2}"/>
                </c:ext>
              </c:extLst>
            </c:dLbl>
            <c:dLbl>
              <c:idx val="7"/>
              <c:layout>
                <c:manualLayout>
                  <c:x val="1.9452470841722084E-2"/>
                  <c:y val="-1.934563039661397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F-38A5-47B1-963C-2F0528250BC2}"/>
                </c:ext>
              </c:extLst>
            </c:dLbl>
            <c:numFmt formatCode="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eparator>
</c:separator>
            <c:showLeaderLines val="1"/>
            <c:leaderLines>
              <c:spPr>
                <a:ln w="9525" cap="flat" cmpd="sng" algn="ctr">
                  <a:solidFill>
                    <a:schemeClr val="tx1">
                      <a:shade val="95000"/>
                      <a:satMod val="105000"/>
                    </a:schemeClr>
                  </a:solidFill>
                  <a:prstDash val="solid"/>
                  <a:round/>
                </a:ln>
                <a:effectLst/>
              </c:spPr>
            </c:leaderLines>
            <c:extLst>
              <c:ext xmlns:c15="http://schemas.microsoft.com/office/drawing/2012/chart" uri="{CE6537A1-D6FC-4f65-9D91-7224C49458BB}"/>
            </c:extLst>
          </c:dLbls>
          <c:cat>
            <c:strRef>
              <c:f>'Anteil an Welt'!$N$116:$N$122</c:f>
              <c:strCache>
                <c:ptCount val="7"/>
                <c:pt idx="0">
                  <c:v>USA</c:v>
                </c:pt>
                <c:pt idx="1">
                  <c:v> China </c:v>
                </c:pt>
                <c:pt idx="2">
                  <c:v> UK </c:v>
                </c:pt>
                <c:pt idx="3">
                  <c:v> Japan </c:v>
                </c:pt>
                <c:pt idx="4">
                  <c:v> Schweiz </c:v>
                </c:pt>
                <c:pt idx="5">
                  <c:v> Deutschland </c:v>
                </c:pt>
                <c:pt idx="6">
                  <c:v>übrige Länder</c:v>
                </c:pt>
              </c:strCache>
            </c:strRef>
          </c:cat>
          <c:val>
            <c:numRef>
              <c:f>'Anteil an Welt'!$O$116:$O$122</c:f>
              <c:numCache>
                <c:formatCode>0%</c:formatCode>
                <c:ptCount val="7"/>
                <c:pt idx="0">
                  <c:v>0.57656930313300392</c:v>
                </c:pt>
                <c:pt idx="1">
                  <c:v>6.6388001940911587E-2</c:v>
                </c:pt>
                <c:pt idx="2">
                  <c:v>5.5348151545479563E-2</c:v>
                </c:pt>
                <c:pt idx="3">
                  <c:v>5.2112692317136791E-2</c:v>
                </c:pt>
                <c:pt idx="4">
                  <c:v>4.4537485125109792E-2</c:v>
                </c:pt>
                <c:pt idx="5">
                  <c:v>3.9898301376224105E-2</c:v>
                </c:pt>
                <c:pt idx="6">
                  <c:v>0.16514606456213432</c:v>
                </c:pt>
              </c:numCache>
            </c:numRef>
          </c:val>
          <c:extLst>
            <c:ext xmlns:c16="http://schemas.microsoft.com/office/drawing/2014/chart" uri="{C3380CC4-5D6E-409C-BE32-E72D297353CC}">
              <c16:uniqueId val="{00000010-38A5-47B1-963C-2F0528250BC2}"/>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10069F"/>
              </a:solidFill>
              <a:ln>
                <a:noFill/>
              </a:ln>
              <a:effectLst/>
            </c:spPr>
            <c:extLst>
              <c:ext xmlns:c16="http://schemas.microsoft.com/office/drawing/2014/chart" uri="{C3380CC4-5D6E-409C-BE32-E72D297353CC}">
                <c16:uniqueId val="{00000001-A6A6-46DC-AD80-9C74D37BBC08}"/>
              </c:ext>
            </c:extLst>
          </c:dPt>
          <c:dPt>
            <c:idx val="2"/>
            <c:invertIfNegative val="0"/>
            <c:bubble3D val="0"/>
            <c:spPr>
              <a:solidFill>
                <a:srgbClr val="FF3EB5"/>
              </a:solidFill>
              <a:ln>
                <a:noFill/>
              </a:ln>
              <a:effectLst/>
            </c:spPr>
            <c:extLst>
              <c:ext xmlns:c16="http://schemas.microsoft.com/office/drawing/2014/chart" uri="{C3380CC4-5D6E-409C-BE32-E72D297353CC}">
                <c16:uniqueId val="{00000003-A6A6-46DC-AD80-9C74D37BBC08}"/>
              </c:ext>
            </c:extLst>
          </c:dPt>
          <c:dPt>
            <c:idx val="3"/>
            <c:invertIfNegative val="0"/>
            <c:bubble3D val="0"/>
            <c:spPr>
              <a:solidFill>
                <a:srgbClr val="10069F"/>
              </a:solidFill>
              <a:ln>
                <a:noFill/>
              </a:ln>
              <a:effectLst/>
            </c:spPr>
            <c:extLst>
              <c:ext xmlns:c16="http://schemas.microsoft.com/office/drawing/2014/chart" uri="{C3380CC4-5D6E-409C-BE32-E72D297353CC}">
                <c16:uniqueId val="{00000005-A6A6-46DC-AD80-9C74D37BBC08}"/>
              </c:ext>
            </c:extLst>
          </c:dPt>
          <c:dPt>
            <c:idx val="8"/>
            <c:invertIfNegative val="0"/>
            <c:bubble3D val="0"/>
            <c:spPr>
              <a:solidFill>
                <a:srgbClr val="10069F"/>
              </a:solidFill>
              <a:ln>
                <a:noFill/>
              </a:ln>
              <a:effectLst/>
            </c:spPr>
            <c:extLst>
              <c:ext xmlns:c16="http://schemas.microsoft.com/office/drawing/2014/chart" uri="{C3380CC4-5D6E-409C-BE32-E72D297353CC}">
                <c16:uniqueId val="{00000007-A6A6-46DC-AD80-9C74D37BBC08}"/>
              </c:ext>
            </c:extLst>
          </c:dPt>
          <c:dPt>
            <c:idx val="9"/>
            <c:invertIfNegative val="0"/>
            <c:bubble3D val="0"/>
            <c:spPr>
              <a:solidFill>
                <a:srgbClr val="8C3E9F"/>
              </a:solidFill>
              <a:ln>
                <a:noFill/>
              </a:ln>
              <a:effectLst/>
            </c:spPr>
            <c:extLst>
              <c:ext xmlns:c16="http://schemas.microsoft.com/office/drawing/2014/chart" uri="{C3380CC4-5D6E-409C-BE32-E72D297353CC}">
                <c16:uniqueId val="{00000009-A6A6-46DC-AD80-9C74D37BBC08}"/>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Länder'!$X$109:$X$119</c:f>
              <c:strCache>
                <c:ptCount val="11"/>
                <c:pt idx="0">
                  <c:v>Dänemark</c:v>
                </c:pt>
                <c:pt idx="1">
                  <c:v>Japan</c:v>
                </c:pt>
                <c:pt idx="2">
                  <c:v>Deutschland</c:v>
                </c:pt>
                <c:pt idx="3">
                  <c:v>UK</c:v>
                </c:pt>
                <c:pt idx="4">
                  <c:v>Korea</c:v>
                </c:pt>
                <c:pt idx="5">
                  <c:v>Frankreich</c:v>
                </c:pt>
                <c:pt idx="6">
                  <c:v>USA</c:v>
                </c:pt>
                <c:pt idx="7">
                  <c:v>Norwegen</c:v>
                </c:pt>
                <c:pt idx="8">
                  <c:v>Schweiz</c:v>
                </c:pt>
                <c:pt idx="9">
                  <c:v>EU</c:v>
                </c:pt>
                <c:pt idx="10">
                  <c:v>Irland</c:v>
                </c:pt>
              </c:strCache>
            </c:strRef>
          </c:cat>
          <c:val>
            <c:numRef>
              <c:f>'Intensität Länder'!$Y$109:$Y$119</c:f>
              <c:numCache>
                <c:formatCode>0.0%</c:formatCode>
                <c:ptCount val="11"/>
                <c:pt idx="0">
                  <c:v>5.5468218224701688E-2</c:v>
                </c:pt>
                <c:pt idx="1">
                  <c:v>4.347649463275733E-2</c:v>
                </c:pt>
                <c:pt idx="2">
                  <c:v>2.4395850473250043E-2</c:v>
                </c:pt>
                <c:pt idx="3">
                  <c:v>2.3398915531467029E-2</c:v>
                </c:pt>
                <c:pt idx="4">
                  <c:v>2.1659566050614334E-2</c:v>
                </c:pt>
                <c:pt idx="5">
                  <c:v>2.1186076007157099E-2</c:v>
                </c:pt>
                <c:pt idx="6">
                  <c:v>2.1000866058634975E-2</c:v>
                </c:pt>
                <c:pt idx="7">
                  <c:v>1.8367773239667665E-2</c:v>
                </c:pt>
                <c:pt idx="8">
                  <c:v>1.7168283908686202E-2</c:v>
                </c:pt>
                <c:pt idx="9">
                  <c:v>1.6303882229250562E-2</c:v>
                </c:pt>
                <c:pt idx="10">
                  <c:v>1.5776485986209534E-2</c:v>
                </c:pt>
              </c:numCache>
            </c:numRef>
          </c:val>
          <c:extLst>
            <c:ext xmlns:c16="http://schemas.microsoft.com/office/drawing/2014/chart" uri="{C3380CC4-5D6E-409C-BE32-E72D297353CC}">
              <c16:uniqueId val="{0000000A-A6A6-46DC-AD80-9C74D37BBC08}"/>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0475869364183918E-2"/>
          <c:y val="2.3866167214535071E-2"/>
          <c:w val="0.94864912650216004"/>
          <c:h val="0.74984617128326703"/>
        </c:manualLayout>
      </c:layout>
      <c:barChart>
        <c:barDir val="col"/>
        <c:grouping val="clustered"/>
        <c:varyColors val="0"/>
        <c:ser>
          <c:idx val="0"/>
          <c:order val="0"/>
          <c:spPr>
            <a:solidFill>
              <a:srgbClr val="10069F"/>
            </a:solidFill>
            <a:ln>
              <a:noFill/>
            </a:ln>
            <a:effectLst/>
          </c:spPr>
          <c:invertIfNegative val="0"/>
          <c:dPt>
            <c:idx val="1"/>
            <c:invertIfNegative val="0"/>
            <c:bubble3D val="0"/>
            <c:extLst>
              <c:ext xmlns:c16="http://schemas.microsoft.com/office/drawing/2014/chart" uri="{C3380CC4-5D6E-409C-BE32-E72D297353CC}">
                <c16:uniqueId val="{00000000-9421-421A-BAD1-2E270EFEDE64}"/>
              </c:ext>
            </c:extLst>
          </c:dPt>
          <c:dPt>
            <c:idx val="3"/>
            <c:invertIfNegative val="0"/>
            <c:bubble3D val="0"/>
            <c:extLst>
              <c:ext xmlns:c16="http://schemas.microsoft.com/office/drawing/2014/chart" uri="{C3380CC4-5D6E-409C-BE32-E72D297353CC}">
                <c16:uniqueId val="{00000001-9421-421A-BAD1-2E270EFEDE64}"/>
              </c:ext>
            </c:extLst>
          </c:dPt>
          <c:dPt>
            <c:idx val="6"/>
            <c:invertIfNegative val="0"/>
            <c:bubble3D val="0"/>
            <c:extLst>
              <c:ext xmlns:c16="http://schemas.microsoft.com/office/drawing/2014/chart" uri="{C3380CC4-5D6E-409C-BE32-E72D297353CC}">
                <c16:uniqueId val="{00000002-9421-421A-BAD1-2E270EFEDE64}"/>
              </c:ext>
            </c:extLst>
          </c:dPt>
          <c:dPt>
            <c:idx val="7"/>
            <c:invertIfNegative val="0"/>
            <c:bubble3D val="0"/>
            <c:extLst>
              <c:ext xmlns:c16="http://schemas.microsoft.com/office/drawing/2014/chart" uri="{C3380CC4-5D6E-409C-BE32-E72D297353CC}">
                <c16:uniqueId val="{00000003-9421-421A-BAD1-2E270EFEDE64}"/>
              </c:ext>
            </c:extLst>
          </c:dPt>
          <c:dPt>
            <c:idx val="8"/>
            <c:invertIfNegative val="0"/>
            <c:bubble3D val="0"/>
            <c:spPr>
              <a:solidFill>
                <a:srgbClr val="FF3EB5"/>
              </a:solidFill>
              <a:ln>
                <a:noFill/>
              </a:ln>
              <a:effectLst/>
            </c:spPr>
            <c:extLst>
              <c:ext xmlns:c16="http://schemas.microsoft.com/office/drawing/2014/chart" uri="{C3380CC4-5D6E-409C-BE32-E72D297353CC}">
                <c16:uniqueId val="{00000005-9421-421A-BAD1-2E270EFEDE64}"/>
              </c:ext>
            </c:extLst>
          </c:dPt>
          <c:dPt>
            <c:idx val="10"/>
            <c:invertIfNegative val="0"/>
            <c:bubble3D val="0"/>
            <c:spPr>
              <a:solidFill>
                <a:srgbClr val="8C3E9F"/>
              </a:solidFill>
              <a:ln>
                <a:noFill/>
              </a:ln>
              <a:effectLst/>
            </c:spPr>
            <c:extLst>
              <c:ext xmlns:c16="http://schemas.microsoft.com/office/drawing/2014/chart" uri="{C3380CC4-5D6E-409C-BE32-E72D297353CC}">
                <c16:uniqueId val="{00000007-9421-421A-BAD1-2E270EFEDE64}"/>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Länder'!$AE$109:$AE$114,'Intensität Länder'!$AE$117:$AE$121)</c:f>
              <c:strCache>
                <c:ptCount val="11"/>
                <c:pt idx="0">
                  <c:v>USA</c:v>
                </c:pt>
                <c:pt idx="1">
                  <c:v>UK</c:v>
                </c:pt>
                <c:pt idx="2">
                  <c:v>Japan</c:v>
                </c:pt>
                <c:pt idx="3">
                  <c:v>Belgien</c:v>
                </c:pt>
                <c:pt idx="4">
                  <c:v>Slowenien</c:v>
                </c:pt>
                <c:pt idx="5">
                  <c:v>Korea</c:v>
                </c:pt>
                <c:pt idx="6">
                  <c:v>Schweden</c:v>
                </c:pt>
                <c:pt idx="7">
                  <c:v>Dänemark</c:v>
                </c:pt>
                <c:pt idx="8">
                  <c:v>Deutschland</c:v>
                </c:pt>
                <c:pt idx="9">
                  <c:v>Frankreich</c:v>
                </c:pt>
                <c:pt idx="10">
                  <c:v>EU</c:v>
                </c:pt>
              </c:strCache>
              <c:extLst/>
            </c:strRef>
          </c:cat>
          <c:val>
            <c:numRef>
              <c:f>('Intensität Länder'!$AF$109:$AF$114,'Intensität Länder'!$AF$117:$AF$121)</c:f>
              <c:numCache>
                <c:formatCode>0.0%</c:formatCode>
                <c:ptCount val="11"/>
                <c:pt idx="0">
                  <c:v>0.41068062342122746</c:v>
                </c:pt>
                <c:pt idx="1">
                  <c:v>0.25378700168266033</c:v>
                </c:pt>
                <c:pt idx="2">
                  <c:v>0.17635212019797061</c:v>
                </c:pt>
                <c:pt idx="3">
                  <c:v>9.0371349618906069E-2</c:v>
                </c:pt>
                <c:pt idx="4">
                  <c:v>8.7259157911696444E-2</c:v>
                </c:pt>
                <c:pt idx="5">
                  <c:v>8.0812737855996436E-2</c:v>
                </c:pt>
                <c:pt idx="6">
                  <c:v>6.8437346890811643E-2</c:v>
                </c:pt>
                <c:pt idx="7">
                  <c:v>6.7786712468568086E-2</c:v>
                </c:pt>
                <c:pt idx="8">
                  <c:v>6.4035521055587366E-2</c:v>
                </c:pt>
                <c:pt idx="9">
                  <c:v>6.0257162621213306E-2</c:v>
                </c:pt>
                <c:pt idx="10">
                  <c:v>4.1942197354552256E-2</c:v>
                </c:pt>
              </c:numCache>
              <c:extLst/>
            </c:numRef>
          </c:val>
          <c:extLst>
            <c:ext xmlns:c16="http://schemas.microsoft.com/office/drawing/2014/chart" uri="{C3380CC4-5D6E-409C-BE32-E72D297353CC}">
              <c16:uniqueId val="{00000008-35BA-4361-9372-85FB2E364DCA}"/>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0"/>
          <c:order val="0"/>
          <c:tx>
            <c:strRef>
              <c:f>'AH Deutschlands'!$A$6</c:f>
              <c:strCache>
                <c:ptCount val="1"/>
                <c:pt idx="0">
                  <c:v> Saldo</c:v>
                </c:pt>
              </c:strCache>
            </c:strRef>
          </c:tx>
          <c:spPr>
            <a:solidFill>
              <a:srgbClr val="10069F"/>
            </a:solidFill>
            <a:ln w="28575">
              <a:noFill/>
            </a:ln>
          </c:spPr>
          <c:invertIfNegative val="0"/>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Deutschlands'!$L$6:$Z$6</c:f>
              <c:numCache>
                <c:formatCode>0.0</c:formatCode>
                <c:ptCount val="15"/>
                <c:pt idx="0">
                  <c:v>1.0985339177006104</c:v>
                </c:pt>
                <c:pt idx="1">
                  <c:v>0.83598946597064483</c:v>
                </c:pt>
                <c:pt idx="2">
                  <c:v>0.98101509419401722</c:v>
                </c:pt>
                <c:pt idx="3">
                  <c:v>2.3429137176090116</c:v>
                </c:pt>
                <c:pt idx="4">
                  <c:v>1.6371997320797149</c:v>
                </c:pt>
                <c:pt idx="5">
                  <c:v>-1.2436165608190421</c:v>
                </c:pt>
                <c:pt idx="6">
                  <c:v>-0.59027625273058959</c:v>
                </c:pt>
                <c:pt idx="7">
                  <c:v>-0.54642879324175908</c:v>
                </c:pt>
                <c:pt idx="8">
                  <c:v>-6.3571596049546599</c:v>
                </c:pt>
                <c:pt idx="9">
                  <c:v>-6.2412044797511115</c:v>
                </c:pt>
                <c:pt idx="10">
                  <c:v>-2.8048353122380476</c:v>
                </c:pt>
                <c:pt idx="11">
                  <c:v>3.4791433126306899</c:v>
                </c:pt>
                <c:pt idx="12">
                  <c:v>-19.257318395109721</c:v>
                </c:pt>
                <c:pt idx="13">
                  <c:v>-6.3689370017126734</c:v>
                </c:pt>
                <c:pt idx="14">
                  <c:v>0.11776153460348837</c:v>
                </c:pt>
              </c:numCache>
            </c:numRef>
          </c:val>
          <c:extLst>
            <c:ext xmlns:c16="http://schemas.microsoft.com/office/drawing/2014/chart" uri="{C3380CC4-5D6E-409C-BE32-E72D297353CC}">
              <c16:uniqueId val="{00000000-81CF-4205-AE49-DC28F8A47271}"/>
            </c:ext>
          </c:extLst>
        </c:ser>
        <c:dLbls>
          <c:showLegendKey val="0"/>
          <c:showVal val="0"/>
          <c:showCatName val="0"/>
          <c:showSerName val="0"/>
          <c:showPercent val="0"/>
          <c:showBubbleSize val="0"/>
        </c:dLbls>
        <c:gapWidth val="20"/>
        <c:axId val="608674632"/>
        <c:axId val="608675024"/>
      </c:barChart>
      <c:lineChart>
        <c:grouping val="standard"/>
        <c:varyColors val="0"/>
        <c:ser>
          <c:idx val="1"/>
          <c:order val="1"/>
          <c:tx>
            <c:strRef>
              <c:f>'AH Deutschlands'!$A$4</c:f>
              <c:strCache>
                <c:ptCount val="1"/>
                <c:pt idx="0">
                  <c:v> Ausfuhr</c:v>
                </c:pt>
              </c:strCache>
            </c:strRef>
          </c:tx>
          <c:spPr>
            <a:ln w="28575">
              <a:solidFill>
                <a:srgbClr val="FF3EB5"/>
              </a:solidFill>
            </a:ln>
          </c:spPr>
          <c:marker>
            <c:symbol val="none"/>
          </c:marker>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Deutschlands'!$L$4:$Z$4</c:f>
              <c:numCache>
                <c:formatCode>0.0</c:formatCode>
                <c:ptCount val="15"/>
                <c:pt idx="0">
                  <c:v>26.8418522301621</c:v>
                </c:pt>
                <c:pt idx="1">
                  <c:v>30.538834391622135</c:v>
                </c:pt>
                <c:pt idx="2">
                  <c:v>31.439963896665791</c:v>
                </c:pt>
                <c:pt idx="3">
                  <c:v>31.89189200186317</c:v>
                </c:pt>
                <c:pt idx="4">
                  <c:v>32.787983957392548</c:v>
                </c:pt>
                <c:pt idx="5">
                  <c:v>32.105724738602028</c:v>
                </c:pt>
                <c:pt idx="6">
                  <c:v>31.133663312475068</c:v>
                </c:pt>
                <c:pt idx="7">
                  <c:v>33.662650699455767</c:v>
                </c:pt>
                <c:pt idx="8">
                  <c:v>34.515307773793602</c:v>
                </c:pt>
                <c:pt idx="9">
                  <c:v>35.342540915901765</c:v>
                </c:pt>
                <c:pt idx="10">
                  <c:v>33.904920326500012</c:v>
                </c:pt>
                <c:pt idx="11">
                  <c:v>42.462424568160472</c:v>
                </c:pt>
                <c:pt idx="12">
                  <c:v>51.757905170132005</c:v>
                </c:pt>
                <c:pt idx="13">
                  <c:v>40.727399960994688</c:v>
                </c:pt>
                <c:pt idx="14">
                  <c:v>39.197615212179812</c:v>
                </c:pt>
              </c:numCache>
            </c:numRef>
          </c:val>
          <c:smooth val="0"/>
          <c:extLst>
            <c:ext xmlns:c16="http://schemas.microsoft.com/office/drawing/2014/chart" uri="{C3380CC4-5D6E-409C-BE32-E72D297353CC}">
              <c16:uniqueId val="{00000001-81CF-4205-AE49-DC28F8A47271}"/>
            </c:ext>
          </c:extLst>
        </c:ser>
        <c:ser>
          <c:idx val="2"/>
          <c:order val="2"/>
          <c:tx>
            <c:strRef>
              <c:f>'AH Deutschlands'!$A$5</c:f>
              <c:strCache>
                <c:ptCount val="1"/>
                <c:pt idx="0">
                  <c:v> Einfuhr</c:v>
                </c:pt>
              </c:strCache>
            </c:strRef>
          </c:tx>
          <c:marker>
            <c:symbol val="none"/>
          </c:marker>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Deutschlands'!$L$5:$Z$5</c:f>
              <c:numCache>
                <c:formatCode>0.0</c:formatCode>
                <c:ptCount val="15"/>
                <c:pt idx="0">
                  <c:v>25.74331831246149</c:v>
                </c:pt>
                <c:pt idx="1">
                  <c:v>29.70284492565149</c:v>
                </c:pt>
                <c:pt idx="2">
                  <c:v>30.458948802471774</c:v>
                </c:pt>
                <c:pt idx="3">
                  <c:v>29.548978284254158</c:v>
                </c:pt>
                <c:pt idx="4">
                  <c:v>31.150784225312833</c:v>
                </c:pt>
                <c:pt idx="5">
                  <c:v>33.34934129942107</c:v>
                </c:pt>
                <c:pt idx="6">
                  <c:v>31.723939565205658</c:v>
                </c:pt>
                <c:pt idx="7">
                  <c:v>34.209079492697526</c:v>
                </c:pt>
                <c:pt idx="8">
                  <c:v>40.872467378748262</c:v>
                </c:pt>
                <c:pt idx="9">
                  <c:v>41.583745395652876</c:v>
                </c:pt>
                <c:pt idx="10">
                  <c:v>36.709755638738059</c:v>
                </c:pt>
                <c:pt idx="11">
                  <c:v>38.983281255529782</c:v>
                </c:pt>
                <c:pt idx="12">
                  <c:v>71.015223565241726</c:v>
                </c:pt>
                <c:pt idx="13">
                  <c:v>47.096336962707362</c:v>
                </c:pt>
                <c:pt idx="14">
                  <c:v>39.079853677576324</c:v>
                </c:pt>
              </c:numCache>
            </c:numRef>
          </c:val>
          <c:smooth val="0"/>
          <c:extLst>
            <c:ext xmlns:c16="http://schemas.microsoft.com/office/drawing/2014/chart" uri="{C3380CC4-5D6E-409C-BE32-E72D297353CC}">
              <c16:uniqueId val="{00000002-81CF-4205-AE49-DC28F8A47271}"/>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noFill/>
    <a:ln w="9525">
      <a:noFill/>
    </a:ln>
  </c:spPr>
  <c:txPr>
    <a:bodyPr/>
    <a:lstStyle/>
    <a:p>
      <a:pPr>
        <a:defRPr sz="14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3"/>
          <c:order val="2"/>
          <c:tx>
            <c:strRef>
              <c:f>'AH Deutschlands'!$K$13</c:f>
              <c:strCache>
                <c:ptCount val="1"/>
                <c:pt idx="0">
                  <c:v>Saldo</c:v>
                </c:pt>
              </c:strCache>
            </c:strRef>
          </c:tx>
          <c:spPr>
            <a:solidFill>
              <a:schemeClr val="accent1"/>
            </a:solidFill>
            <a:ln>
              <a:noFill/>
            </a:ln>
            <a:effectLst/>
          </c:spPr>
          <c:invertIfNegative val="0"/>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Deutschlands'!$L$13:$Z$13</c:f>
              <c:numCache>
                <c:formatCode>0.0</c:formatCode>
                <c:ptCount val="15"/>
                <c:pt idx="0">
                  <c:v>13.595337614795191</c:v>
                </c:pt>
                <c:pt idx="1">
                  <c:v>12.959102738824114</c:v>
                </c:pt>
                <c:pt idx="2">
                  <c:v>17.392865541992222</c:v>
                </c:pt>
                <c:pt idx="3">
                  <c:v>21.23760495678907</c:v>
                </c:pt>
                <c:pt idx="4">
                  <c:v>22.122145129807208</c:v>
                </c:pt>
                <c:pt idx="5">
                  <c:v>25.96578154808418</c:v>
                </c:pt>
                <c:pt idx="6">
                  <c:v>24.573332830849068</c:v>
                </c:pt>
                <c:pt idx="7">
                  <c:v>26.968946197721309</c:v>
                </c:pt>
                <c:pt idx="8">
                  <c:v>32.735667875724388</c:v>
                </c:pt>
                <c:pt idx="9">
                  <c:v>28.639353142838409</c:v>
                </c:pt>
                <c:pt idx="10">
                  <c:v>27.648871742157567</c:v>
                </c:pt>
                <c:pt idx="11">
                  <c:v>32.527277341627553</c:v>
                </c:pt>
                <c:pt idx="12">
                  <c:v>42.630092441690863</c:v>
                </c:pt>
                <c:pt idx="13">
                  <c:v>41.973161233513068</c:v>
                </c:pt>
                <c:pt idx="14">
                  <c:v>41.383270929199284</c:v>
                </c:pt>
              </c:numCache>
            </c:numRef>
          </c:val>
          <c:extLst>
            <c:ext xmlns:c16="http://schemas.microsoft.com/office/drawing/2014/chart" uri="{C3380CC4-5D6E-409C-BE32-E72D297353CC}">
              <c16:uniqueId val="{00000000-4DD4-4EDC-866C-2C51C9FB14DD}"/>
            </c:ext>
          </c:extLst>
        </c:ser>
        <c:dLbls>
          <c:showLegendKey val="0"/>
          <c:showVal val="0"/>
          <c:showCatName val="0"/>
          <c:showSerName val="0"/>
          <c:showPercent val="0"/>
          <c:showBubbleSize val="0"/>
        </c:dLbls>
        <c:gapWidth val="50"/>
        <c:axId val="608674632"/>
        <c:axId val="608675024"/>
      </c:barChart>
      <c:lineChart>
        <c:grouping val="standard"/>
        <c:varyColors val="0"/>
        <c:ser>
          <c:idx val="1"/>
          <c:order val="0"/>
          <c:tx>
            <c:strRef>
              <c:f>'AH Deutschlands'!$K$11</c:f>
              <c:strCache>
                <c:ptCount val="1"/>
                <c:pt idx="0">
                  <c:v>Ausfuhr</c:v>
                </c:pt>
              </c:strCache>
            </c:strRef>
          </c:tx>
          <c:spPr>
            <a:ln w="28575" cap="rnd" cmpd="sng" algn="ctr">
              <a:solidFill>
                <a:schemeClr val="accent2">
                  <a:shade val="95000"/>
                  <a:satMod val="105000"/>
                </a:schemeClr>
              </a:solidFill>
              <a:prstDash val="solid"/>
              <a:round/>
            </a:ln>
            <a:effectLst/>
          </c:spPr>
          <c:marker>
            <c:symbol val="none"/>
          </c:marker>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Deutschlands'!$L$11:$Z$11</c:f>
              <c:numCache>
                <c:formatCode>0.0</c:formatCode>
                <c:ptCount val="15"/>
                <c:pt idx="0">
                  <c:v>48.830638779292983</c:v>
                </c:pt>
                <c:pt idx="1">
                  <c:v>49.552237409745651</c:v>
                </c:pt>
                <c:pt idx="2">
                  <c:v>52.730321164896566</c:v>
                </c:pt>
                <c:pt idx="3">
                  <c:v>56.044484896948468</c:v>
                </c:pt>
                <c:pt idx="4">
                  <c:v>59.754134416346901</c:v>
                </c:pt>
                <c:pt idx="5">
                  <c:v>68.151775381439691</c:v>
                </c:pt>
                <c:pt idx="6">
                  <c:v>68.998353840218726</c:v>
                </c:pt>
                <c:pt idx="7">
                  <c:v>74.088994532413054</c:v>
                </c:pt>
                <c:pt idx="8">
                  <c:v>81.663756686141809</c:v>
                </c:pt>
                <c:pt idx="9">
                  <c:v>81.494664641503263</c:v>
                </c:pt>
                <c:pt idx="10">
                  <c:v>86.408640580072017</c:v>
                </c:pt>
                <c:pt idx="11">
                  <c:v>100.45753302760468</c:v>
                </c:pt>
                <c:pt idx="12">
                  <c:v>119.67574776922019</c:v>
                </c:pt>
                <c:pt idx="13">
                  <c:v>111.57193221607423</c:v>
                </c:pt>
                <c:pt idx="14">
                  <c:v>115.68427456266265</c:v>
                </c:pt>
              </c:numCache>
            </c:numRef>
          </c:val>
          <c:smooth val="0"/>
          <c:extLst>
            <c:ext xmlns:c16="http://schemas.microsoft.com/office/drawing/2014/chart" uri="{C3380CC4-5D6E-409C-BE32-E72D297353CC}">
              <c16:uniqueId val="{00000001-4DD4-4EDC-866C-2C51C9FB14DD}"/>
            </c:ext>
          </c:extLst>
        </c:ser>
        <c:ser>
          <c:idx val="2"/>
          <c:order val="1"/>
          <c:tx>
            <c:strRef>
              <c:f>'AH Deutschlands'!$K$12</c:f>
              <c:strCache>
                <c:ptCount val="1"/>
                <c:pt idx="0">
                  <c:v>Einfuhr</c:v>
                </c:pt>
              </c:strCache>
            </c:strRef>
          </c:tx>
          <c:spPr>
            <a:ln w="28575" cap="rnd" cmpd="sng" algn="ctr">
              <a:solidFill>
                <a:schemeClr val="accent3">
                  <a:shade val="95000"/>
                  <a:satMod val="105000"/>
                </a:schemeClr>
              </a:solidFill>
              <a:prstDash val="solid"/>
              <a:round/>
            </a:ln>
            <a:effectLst/>
          </c:spPr>
          <c:marker>
            <c:symbol val="none"/>
          </c:marker>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Deutschlands'!$L$12:$Z$12</c:f>
              <c:numCache>
                <c:formatCode>0.0</c:formatCode>
                <c:ptCount val="15"/>
                <c:pt idx="0">
                  <c:v>35.235301164497791</c:v>
                </c:pt>
                <c:pt idx="1">
                  <c:v>36.593134670921536</c:v>
                </c:pt>
                <c:pt idx="2">
                  <c:v>35.337455622904343</c:v>
                </c:pt>
                <c:pt idx="3">
                  <c:v>34.806879940159398</c:v>
                </c:pt>
                <c:pt idx="4">
                  <c:v>37.631989286539692</c:v>
                </c:pt>
                <c:pt idx="5">
                  <c:v>42.185993833355511</c:v>
                </c:pt>
                <c:pt idx="6">
                  <c:v>44.425021009369658</c:v>
                </c:pt>
                <c:pt idx="7">
                  <c:v>47.120048334691745</c:v>
                </c:pt>
                <c:pt idx="8">
                  <c:v>48.928088810417421</c:v>
                </c:pt>
                <c:pt idx="9">
                  <c:v>52.855311498664854</c:v>
                </c:pt>
                <c:pt idx="10">
                  <c:v>58.75976883791445</c:v>
                </c:pt>
                <c:pt idx="11">
                  <c:v>67.93025568597713</c:v>
                </c:pt>
                <c:pt idx="12">
                  <c:v>77.045655327529332</c:v>
                </c:pt>
                <c:pt idx="13">
                  <c:v>69.598770982561163</c:v>
                </c:pt>
                <c:pt idx="14">
                  <c:v>74.301003633463367</c:v>
                </c:pt>
              </c:numCache>
            </c:numRef>
          </c:val>
          <c:smooth val="0"/>
          <c:extLst>
            <c:ext xmlns:c16="http://schemas.microsoft.com/office/drawing/2014/chart" uri="{C3380CC4-5D6E-409C-BE32-E72D297353CC}">
              <c16:uniqueId val="{00000002-4DD4-4EDC-866C-2C51C9FB14DD}"/>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w="9525" cap="flat" cmpd="sng" algn="ctr">
              <a:solidFill>
                <a:srgbClr val="969696"/>
              </a:solidFill>
              <a:prstDash val="solid"/>
              <a:round/>
            </a:ln>
            <a:effectLst/>
          </c:spPr>
        </c:majorGridlines>
        <c:numFmt formatCode="General" sourceLinked="1"/>
        <c:majorTickMark val="out"/>
        <c:minorTickMark val="none"/>
        <c:tickLblPos val="low"/>
        <c:spPr>
          <a:noFill/>
          <a:ln w="9525" cap="flat" cmpd="sng" algn="ctr">
            <a:solidFill>
              <a:srgbClr val="969696"/>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08675024"/>
        <c:crosses val="autoZero"/>
        <c:auto val="1"/>
        <c:lblAlgn val="ctr"/>
        <c:lblOffset val="100"/>
        <c:tickMarkSkip val="1"/>
        <c:noMultiLvlLbl val="0"/>
      </c:catAx>
      <c:valAx>
        <c:axId val="608675024"/>
        <c:scaling>
          <c:orientation val="minMax"/>
        </c:scaling>
        <c:delete val="0"/>
        <c:axPos val="l"/>
        <c:majorGridlines>
          <c:spPr>
            <a:ln w="9525" cap="flat" cmpd="sng" algn="ctr">
              <a:solidFill>
                <a:srgbClr val="969696"/>
              </a:solidFill>
              <a:prstDash val="solid"/>
              <a:round/>
            </a:ln>
            <a:effectLst/>
          </c:spPr>
        </c:majorGridlines>
        <c:numFmt formatCode="0" sourceLinked="0"/>
        <c:majorTickMark val="out"/>
        <c:minorTickMark val="none"/>
        <c:tickLblPos val="nextTo"/>
        <c:spPr>
          <a:noFill/>
          <a:ln w="9525" cap="flat" cmpd="sng" algn="ctr">
            <a:solidFill>
              <a:srgbClr val="969696"/>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08674632"/>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864034972217107E-3"/>
          <c:y val="0.10975317323987503"/>
          <c:w val="0.64371408632449367"/>
          <c:h val="0.78190129235309702"/>
        </c:manualLayout>
      </c:layout>
      <c:ofPieChart>
        <c:ofPieType val="bar"/>
        <c:varyColors val="1"/>
        <c:ser>
          <c:idx val="0"/>
          <c:order val="0"/>
          <c:tx>
            <c:strRef>
              <c:f>'Externe FuE'!$B$15</c:f>
              <c:strCache>
                <c:ptCount val="1"/>
                <c:pt idx="0">
                  <c:v>CUP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62E-4E0C-96DC-74DDE1CDEBC8}"/>
              </c:ext>
            </c:extLst>
          </c:dPt>
          <c:dPt>
            <c:idx val="1"/>
            <c:bubble3D val="0"/>
            <c:spPr>
              <a:solidFill>
                <a:schemeClr val="accent5"/>
              </a:solidFill>
              <a:ln w="19050">
                <a:noFill/>
              </a:ln>
              <a:effectLst/>
            </c:spPr>
            <c:extLst>
              <c:ext xmlns:c16="http://schemas.microsoft.com/office/drawing/2014/chart" uri="{C3380CC4-5D6E-409C-BE32-E72D297353CC}">
                <c16:uniqueId val="{00000003-962E-4E0C-96DC-74DDE1CDEBC8}"/>
              </c:ext>
            </c:extLst>
          </c:dPt>
          <c:dPt>
            <c:idx val="2"/>
            <c:bubble3D val="0"/>
            <c:spPr>
              <a:solidFill>
                <a:schemeClr val="accent3"/>
              </a:solidFill>
              <a:ln w="19050">
                <a:noFill/>
              </a:ln>
              <a:effectLst/>
            </c:spPr>
            <c:extLst>
              <c:ext xmlns:c16="http://schemas.microsoft.com/office/drawing/2014/chart" uri="{C3380CC4-5D6E-409C-BE32-E72D297353CC}">
                <c16:uniqueId val="{00000005-962E-4E0C-96DC-74DDE1CDEBC8}"/>
              </c:ext>
            </c:extLst>
          </c:dPt>
          <c:dPt>
            <c:idx val="3"/>
            <c:bubble3D val="0"/>
            <c:spPr>
              <a:solidFill>
                <a:schemeClr val="accent4"/>
              </a:solidFill>
              <a:ln w="19050">
                <a:noFill/>
              </a:ln>
              <a:effectLst/>
            </c:spPr>
            <c:extLst>
              <c:ext xmlns:c16="http://schemas.microsoft.com/office/drawing/2014/chart" uri="{C3380CC4-5D6E-409C-BE32-E72D297353CC}">
                <c16:uniqueId val="{00000007-962E-4E0C-96DC-74DDE1CDEBC8}"/>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962E-4E0C-96DC-74DDE1CDEBC8}"/>
              </c:ext>
            </c:extLst>
          </c:dPt>
          <c:dLbls>
            <c:dLbl>
              <c:idx val="0"/>
              <c:tx>
                <c:rich>
                  <a:bodyPr/>
                  <a:lstStyle/>
                  <a:p>
                    <a:r>
                      <a:rPr lang="en-US"/>
                      <a:t>Interne</a:t>
                    </a:r>
                    <a:br>
                      <a:rPr lang="en-US"/>
                    </a:br>
                    <a:fld id="{84C55FFE-4B40-4F84-914A-D43ED6F99F0F}"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62E-4E0C-96DC-74DDE1CDEBC8}"/>
                </c:ext>
              </c:extLst>
            </c:dLbl>
            <c:dLbl>
              <c:idx val="1"/>
              <c:tx>
                <c:rich>
                  <a:bodyPr/>
                  <a:lstStyle/>
                  <a:p>
                    <a:r>
                      <a:rPr lang="en-US"/>
                      <a:t>21%</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962E-4E0C-96DC-74DDE1CDEBC8}"/>
                </c:ext>
              </c:extLst>
            </c:dLbl>
            <c:dLbl>
              <c:idx val="2"/>
              <c:tx>
                <c:rich>
                  <a:bodyPr/>
                  <a:lstStyle/>
                  <a:p>
                    <a:r>
                      <a:rPr lang="en-US"/>
                      <a:t>25%</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962E-4E0C-96DC-74DDE1CDEBC8}"/>
                </c:ext>
              </c:extLst>
            </c:dLbl>
            <c:dLbl>
              <c:idx val="3"/>
              <c:tx>
                <c:rich>
                  <a:bodyPr/>
                  <a:lstStyle/>
                  <a:p>
                    <a:r>
                      <a:rPr lang="en-US"/>
                      <a:t>54%</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962E-4E0C-96DC-74DDE1CDEBC8}"/>
                </c:ext>
              </c:extLst>
            </c:dLbl>
            <c:dLbl>
              <c:idx val="4"/>
              <c:tx>
                <c:rich>
                  <a:bodyPr/>
                  <a:lstStyle/>
                  <a:p>
                    <a:r>
                      <a:rPr lang="en-US"/>
                      <a:t>Externe</a:t>
                    </a:r>
                    <a:br>
                      <a:rPr lang="en-US"/>
                    </a:br>
                    <a:fld id="{C9E7020A-79C3-49A3-B64C-76172565C39C}"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962E-4E0C-96DC-74DDE1CDEBC8}"/>
                </c:ext>
              </c:extLst>
            </c:dLbl>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FuE'!$C$15,'Externe FuE'!$E$15:$G$15)</c:f>
              <c:numCache>
                <c:formatCode>_-* #,##0\ _€_-;\-* #,##0\ _€_-;_-* "-"??\ _€_-;_-@_-</c:formatCode>
                <c:ptCount val="4"/>
                <c:pt idx="0">
                  <c:v>11379603</c:v>
                </c:pt>
                <c:pt idx="1">
                  <c:v>898409</c:v>
                </c:pt>
                <c:pt idx="2">
                  <c:v>1047718</c:v>
                </c:pt>
                <c:pt idx="3">
                  <c:v>2272502</c:v>
                </c:pt>
              </c:numCache>
              <c:extLst/>
            </c:numRef>
          </c:val>
          <c:extLst>
            <c:ext xmlns:c16="http://schemas.microsoft.com/office/drawing/2014/chart" uri="{C3380CC4-5D6E-409C-BE32-E72D297353CC}">
              <c16:uniqueId val="{0000000A-962E-4E0C-96DC-74DDE1CDEBC8}"/>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r"/>
      <c:legendEntry>
        <c:idx val="0"/>
        <c:delete val="1"/>
      </c:legendEntry>
      <c:layout>
        <c:manualLayout>
          <c:xMode val="edge"/>
          <c:yMode val="edge"/>
          <c:x val="0.75384638840274054"/>
          <c:y val="0.22880467298926663"/>
          <c:w val="0.19936054987882465"/>
          <c:h val="0.6003702733679497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accent1"/>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600" b="0">
          <a:solidFill>
            <a:schemeClr val="accent1"/>
          </a:solidFill>
          <a:latin typeface="Source Sans Pro" panose="020B0503030403020204" pitchFamily="34" charset="0"/>
          <a:ea typeface="Arial"/>
          <a:cs typeface="Arial"/>
        </a:defRPr>
      </a:pPr>
      <a:endParaRPr lang="de-DE"/>
    </a:p>
  </c:txPr>
  <c:externalData r:id="rId4">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D.'!$C$11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D.'!$D$11:$J$11</c:f>
              <c:numCache>
                <c:formatCode>0.0</c:formatCode>
                <c:ptCount val="7"/>
                <c:pt idx="0">
                  <c:v>0.63583044596074867</c:v>
                </c:pt>
                <c:pt idx="1">
                  <c:v>-0.70375231059107235</c:v>
                </c:pt>
                <c:pt idx="2">
                  <c:v>-0.72763278177833746</c:v>
                </c:pt>
                <c:pt idx="3">
                  <c:v>-4.0094308590087557E-2</c:v>
                </c:pt>
                <c:pt idx="4">
                  <c:v>0.15724992521974968</c:v>
                </c:pt>
                <c:pt idx="5">
                  <c:v>0.39911186134017584</c:v>
                </c:pt>
                <c:pt idx="6">
                  <c:v>0.29423494523930471</c:v>
                </c:pt>
              </c:numCache>
            </c:numRef>
          </c:val>
          <c:extLst>
            <c:ext xmlns:c16="http://schemas.microsoft.com/office/drawing/2014/chart" uri="{C3380CC4-5D6E-409C-BE32-E72D297353CC}">
              <c16:uniqueId val="{00000000-C16B-4715-988A-EEB0B6303A95}"/>
            </c:ext>
          </c:extLst>
        </c:ser>
        <c:ser>
          <c:idx val="1"/>
          <c:order val="1"/>
          <c:tx>
            <c:strRef>
              <c:f>'Außenhandelssaldo gegenüber D.'!$C$15</c:f>
              <c:strCache>
                <c:ptCount val="1"/>
                <c:pt idx="0">
                  <c:v>2024</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D.'!$D$15:$J$15</c:f>
              <c:numCache>
                <c:formatCode>0.0</c:formatCode>
                <c:ptCount val="7"/>
                <c:pt idx="0">
                  <c:v>0.81564021598134717</c:v>
                </c:pt>
                <c:pt idx="1">
                  <c:v>0.7534913169326094</c:v>
                </c:pt>
                <c:pt idx="2">
                  <c:v>-3.2564715390817436</c:v>
                </c:pt>
                <c:pt idx="3">
                  <c:v>1.0114512536009137</c:v>
                </c:pt>
                <c:pt idx="4">
                  <c:v>-4.6009715374331406E-2</c:v>
                </c:pt>
                <c:pt idx="5">
                  <c:v>0.45570050784561894</c:v>
                </c:pt>
                <c:pt idx="6">
                  <c:v>-0.65896690605449693</c:v>
                </c:pt>
              </c:numCache>
            </c:numRef>
          </c:val>
          <c:extLst>
            <c:ext xmlns:c16="http://schemas.microsoft.com/office/drawing/2014/chart" uri="{C3380CC4-5D6E-409C-BE32-E72D297353CC}">
              <c16:uniqueId val="{00000001-C16B-4715-988A-EEB0B6303A9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max val="16"/>
          <c:min val="-4"/>
        </c:scaling>
        <c:delete val="0"/>
        <c:axPos val="l"/>
        <c:numFmt formatCode="0.0" sourceLinked="1"/>
        <c:majorTickMark val="out"/>
        <c:minorTickMark val="none"/>
        <c:tickLblPos val="nextTo"/>
        <c:crossAx val="1044398008"/>
        <c:crosses val="autoZero"/>
        <c:crossBetween val="between"/>
        <c:majorUnit val="2"/>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D.'!$C$26</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D.'!$D$26:$J$26</c:f>
              <c:numCache>
                <c:formatCode>0.0</c:formatCode>
                <c:ptCount val="7"/>
                <c:pt idx="0">
                  <c:v>0.28129634530650316</c:v>
                </c:pt>
                <c:pt idx="1">
                  <c:v>0.25951088324924676</c:v>
                </c:pt>
                <c:pt idx="2">
                  <c:v>-1.7975999630958048</c:v>
                </c:pt>
                <c:pt idx="3">
                  <c:v>-2.3540017810330394</c:v>
                </c:pt>
                <c:pt idx="4">
                  <c:v>0.79598364125785448</c:v>
                </c:pt>
                <c:pt idx="5">
                  <c:v>0.19471893787608913</c:v>
                </c:pt>
                <c:pt idx="6">
                  <c:v>0.29653780590471773</c:v>
                </c:pt>
              </c:numCache>
            </c:numRef>
          </c:val>
          <c:extLst>
            <c:ext xmlns:c16="http://schemas.microsoft.com/office/drawing/2014/chart" uri="{C3380CC4-5D6E-409C-BE32-E72D297353CC}">
              <c16:uniqueId val="{00000000-0C8F-4D77-BC37-4E972FC8A585}"/>
            </c:ext>
          </c:extLst>
        </c:ser>
        <c:ser>
          <c:idx val="1"/>
          <c:order val="1"/>
          <c:tx>
            <c:strRef>
              <c:f>'Außenhandelssaldo gegenüber D.'!$C$30</c:f>
              <c:strCache>
                <c:ptCount val="1"/>
                <c:pt idx="0">
                  <c:v>2024</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D.'!$D$30:$J$30</c:f>
              <c:numCache>
                <c:formatCode>0.0</c:formatCode>
                <c:ptCount val="7"/>
                <c:pt idx="0">
                  <c:v>0.73996862219313186</c:v>
                </c:pt>
                <c:pt idx="1">
                  <c:v>1.2335936849857427</c:v>
                </c:pt>
                <c:pt idx="2">
                  <c:v>-2.9436896315883363</c:v>
                </c:pt>
                <c:pt idx="3">
                  <c:v>13.814115836313118</c:v>
                </c:pt>
                <c:pt idx="4">
                  <c:v>5.0650783520920362</c:v>
                </c:pt>
                <c:pt idx="5">
                  <c:v>-9.8661958638541991E-2</c:v>
                </c:pt>
                <c:pt idx="6">
                  <c:v>3.5317554208599926</c:v>
                </c:pt>
              </c:numCache>
            </c:numRef>
          </c:val>
          <c:extLst>
            <c:ext xmlns:c16="http://schemas.microsoft.com/office/drawing/2014/chart" uri="{C3380CC4-5D6E-409C-BE32-E72D297353CC}">
              <c16:uniqueId val="{00000001-0C8F-4D77-BC37-4E972FC8A58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0"/>
        <c:axPos val="l"/>
        <c:numFmt formatCode="0.0" sourceLinked="1"/>
        <c:majorTickMark val="out"/>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'!$C$37</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'!$B$38:$B$50</c:f>
              <c:strCache>
                <c:ptCount val="13"/>
                <c:pt idx="0">
                  <c:v>Deutschland</c:v>
                </c:pt>
                <c:pt idx="1">
                  <c:v>Schweiz</c:v>
                </c:pt>
                <c:pt idx="2">
                  <c:v>USA</c:v>
                </c:pt>
                <c:pt idx="3">
                  <c:v>Irland</c:v>
                </c:pt>
                <c:pt idx="4">
                  <c:v>Belgien</c:v>
                </c:pt>
                <c:pt idx="5">
                  <c:v>Frankreich</c:v>
                </c:pt>
                <c:pt idx="6">
                  <c:v>Großbritannien</c:v>
                </c:pt>
                <c:pt idx="7">
                  <c:v>Niederlande</c:v>
                </c:pt>
                <c:pt idx="8">
                  <c:v>Indien</c:v>
                </c:pt>
                <c:pt idx="9">
                  <c:v>China</c:v>
                </c:pt>
                <c:pt idx="10">
                  <c:v>Singapore</c:v>
                </c:pt>
                <c:pt idx="11">
                  <c:v>Japan</c:v>
                </c:pt>
                <c:pt idx="12">
                  <c:v>Korea</c:v>
                </c:pt>
              </c:strCache>
            </c:strRef>
          </c:cat>
          <c:val>
            <c:numRef>
              <c:f>'Anteil Handel '!$C$38:$C$50</c:f>
              <c:numCache>
                <c:formatCode>0.0</c:formatCode>
                <c:ptCount val="13"/>
                <c:pt idx="0">
                  <c:v>14.5</c:v>
                </c:pt>
                <c:pt idx="1">
                  <c:v>11</c:v>
                </c:pt>
                <c:pt idx="2">
                  <c:v>9.8000000000000007</c:v>
                </c:pt>
                <c:pt idx="3">
                  <c:v>7.2</c:v>
                </c:pt>
                <c:pt idx="4">
                  <c:v>11.5</c:v>
                </c:pt>
                <c:pt idx="5">
                  <c:v>7.6</c:v>
                </c:pt>
                <c:pt idx="6">
                  <c:v>7.6</c:v>
                </c:pt>
                <c:pt idx="7">
                  <c:v>3.1</c:v>
                </c:pt>
                <c:pt idx="8">
                  <c:v>1.5</c:v>
                </c:pt>
                <c:pt idx="9">
                  <c:v>2</c:v>
                </c:pt>
                <c:pt idx="10" formatCode="General">
                  <c:v>1.3</c:v>
                </c:pt>
                <c:pt idx="11" formatCode="General">
                  <c:v>0.9</c:v>
                </c:pt>
                <c:pt idx="12" formatCode="General">
                  <c:v>0.3</c:v>
                </c:pt>
              </c:numCache>
            </c:numRef>
          </c:val>
          <c:extLst>
            <c:ext xmlns:c16="http://schemas.microsoft.com/office/drawing/2014/chart" uri="{C3380CC4-5D6E-409C-BE32-E72D297353CC}">
              <c16:uniqueId val="{00000000-40CF-4BCE-9C32-397DE93131D5}"/>
            </c:ext>
          </c:extLst>
        </c:ser>
        <c:ser>
          <c:idx val="1"/>
          <c:order val="1"/>
          <c:tx>
            <c:strRef>
              <c:f>'Anteil Handel '!$G$37</c:f>
              <c:strCache>
                <c:ptCount val="1"/>
                <c:pt idx="0">
                  <c:v>2022</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'!$B$38:$B$50</c:f>
              <c:strCache>
                <c:ptCount val="13"/>
                <c:pt idx="0">
                  <c:v>Deutschland</c:v>
                </c:pt>
                <c:pt idx="1">
                  <c:v>Schweiz</c:v>
                </c:pt>
                <c:pt idx="2">
                  <c:v>USA</c:v>
                </c:pt>
                <c:pt idx="3">
                  <c:v>Irland</c:v>
                </c:pt>
                <c:pt idx="4">
                  <c:v>Belgien</c:v>
                </c:pt>
                <c:pt idx="5">
                  <c:v>Frankreich</c:v>
                </c:pt>
                <c:pt idx="6">
                  <c:v>Großbritannien</c:v>
                </c:pt>
                <c:pt idx="7">
                  <c:v>Niederlande</c:v>
                </c:pt>
                <c:pt idx="8">
                  <c:v>Indien</c:v>
                </c:pt>
                <c:pt idx="9">
                  <c:v>China</c:v>
                </c:pt>
                <c:pt idx="10">
                  <c:v>Singapore</c:v>
                </c:pt>
                <c:pt idx="11">
                  <c:v>Japan</c:v>
                </c:pt>
                <c:pt idx="12">
                  <c:v>Korea</c:v>
                </c:pt>
              </c:strCache>
            </c:strRef>
          </c:cat>
          <c:val>
            <c:numRef>
              <c:f>'Anteil Handel '!$G$38:$G$50</c:f>
              <c:numCache>
                <c:formatCode>0.0</c:formatCode>
                <c:ptCount val="13"/>
                <c:pt idx="0">
                  <c:v>15.039311680671585</c:v>
                </c:pt>
                <c:pt idx="1">
                  <c:v>12.142738956732575</c:v>
                </c:pt>
                <c:pt idx="2">
                  <c:v>10.321718844213935</c:v>
                </c:pt>
                <c:pt idx="3">
                  <c:v>9.6523652922203063</c:v>
                </c:pt>
                <c:pt idx="4">
                  <c:v>9.2743662260570954</c:v>
                </c:pt>
                <c:pt idx="5">
                  <c:v>4.5437084152177905</c:v>
                </c:pt>
                <c:pt idx="6">
                  <c:v>3.4855370704891895</c:v>
                </c:pt>
                <c:pt idx="7">
                  <c:v>3.1667077358356455</c:v>
                </c:pt>
                <c:pt idx="8">
                  <c:v>2.5076269731185024</c:v>
                </c:pt>
                <c:pt idx="9">
                  <c:v>2.3616806405944644</c:v>
                </c:pt>
                <c:pt idx="10">
                  <c:v>1.2278866163176176</c:v>
                </c:pt>
                <c:pt idx="11">
                  <c:v>0.91789642847378183</c:v>
                </c:pt>
                <c:pt idx="12">
                  <c:v>0.8208236010621297</c:v>
                </c:pt>
              </c:numCache>
            </c:numRef>
          </c:val>
          <c:extLst>
            <c:ext xmlns:c16="http://schemas.microsoft.com/office/drawing/2014/chart" uri="{C3380CC4-5D6E-409C-BE32-E72D297353CC}">
              <c16:uniqueId val="{00000001-40CF-4BCE-9C32-397DE93131D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'!$D$1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Korea</c:v>
                </c:pt>
                <c:pt idx="4">
                  <c:v>Niederlande</c:v>
                </c:pt>
                <c:pt idx="5">
                  <c:v>Japan</c:v>
                </c:pt>
                <c:pt idx="6">
                  <c:v>Irland</c:v>
                </c:pt>
                <c:pt idx="7">
                  <c:v>Indien</c:v>
                </c:pt>
                <c:pt idx="8">
                  <c:v>Belgien</c:v>
                </c:pt>
                <c:pt idx="9">
                  <c:v>Schweiz</c:v>
                </c:pt>
                <c:pt idx="10">
                  <c:v>Frankreich</c:v>
                </c:pt>
                <c:pt idx="11">
                  <c:v>Grßbritannien</c:v>
                </c:pt>
              </c:strCache>
            </c:strRef>
          </c:cat>
          <c:val>
            <c:numRef>
              <c:f>'Anteil Handel '!$D$2:$D$13</c:f>
              <c:numCache>
                <c:formatCode>#,##0.0</c:formatCode>
                <c:ptCount val="12"/>
                <c:pt idx="0">
                  <c:v>8.1999999999999993</c:v>
                </c:pt>
                <c:pt idx="1">
                  <c:v>13.6</c:v>
                </c:pt>
                <c:pt idx="2">
                  <c:v>9.4</c:v>
                </c:pt>
                <c:pt idx="3">
                  <c:v>6.1</c:v>
                </c:pt>
                <c:pt idx="4">
                  <c:v>6</c:v>
                </c:pt>
                <c:pt idx="5">
                  <c:v>8.8000000000000007</c:v>
                </c:pt>
                <c:pt idx="6">
                  <c:v>4.2</c:v>
                </c:pt>
                <c:pt idx="7">
                  <c:v>2</c:v>
                </c:pt>
                <c:pt idx="8">
                  <c:v>7.8</c:v>
                </c:pt>
                <c:pt idx="9">
                  <c:v>3.2</c:v>
                </c:pt>
                <c:pt idx="10">
                  <c:v>3.6</c:v>
                </c:pt>
                <c:pt idx="11">
                  <c:v>4</c:v>
                </c:pt>
              </c:numCache>
            </c:numRef>
          </c:val>
          <c:extLst>
            <c:ext xmlns:c16="http://schemas.microsoft.com/office/drawing/2014/chart" uri="{C3380CC4-5D6E-409C-BE32-E72D297353CC}">
              <c16:uniqueId val="{00000000-7A4A-4EB1-8C62-3019D2904AF2}"/>
            </c:ext>
          </c:extLst>
        </c:ser>
        <c:ser>
          <c:idx val="1"/>
          <c:order val="1"/>
          <c:tx>
            <c:strRef>
              <c:f>'Anteil Handel '!$L$1</c:f>
              <c:strCache>
                <c:ptCount val="1"/>
                <c:pt idx="0">
                  <c:v>2022</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Korea</c:v>
                </c:pt>
                <c:pt idx="4">
                  <c:v>Niederlande</c:v>
                </c:pt>
                <c:pt idx="5">
                  <c:v>Japan</c:v>
                </c:pt>
                <c:pt idx="6">
                  <c:v>Irland</c:v>
                </c:pt>
                <c:pt idx="7">
                  <c:v>Indien</c:v>
                </c:pt>
                <c:pt idx="8">
                  <c:v>Belgien</c:v>
                </c:pt>
                <c:pt idx="9">
                  <c:v>Schweiz</c:v>
                </c:pt>
                <c:pt idx="10">
                  <c:v>Frankreich</c:v>
                </c:pt>
                <c:pt idx="11">
                  <c:v>Grßbritannien</c:v>
                </c:pt>
              </c:strCache>
            </c:strRef>
          </c:cat>
          <c:val>
            <c:numRef>
              <c:f>'Anteil Handel '!$L$2:$L$13</c:f>
              <c:numCache>
                <c:formatCode>#,##0.0</c:formatCode>
                <c:ptCount val="12"/>
                <c:pt idx="0">
                  <c:v>15.459057646130915</c:v>
                </c:pt>
                <c:pt idx="1">
                  <c:v>10.141414802699289</c:v>
                </c:pt>
                <c:pt idx="2">
                  <c:v>7.744925246364426</c:v>
                </c:pt>
                <c:pt idx="3">
                  <c:v>6.2247296345642011</c:v>
                </c:pt>
                <c:pt idx="4">
                  <c:v>5.2396227140015652</c:v>
                </c:pt>
                <c:pt idx="5">
                  <c:v>5.1899530235790099</c:v>
                </c:pt>
                <c:pt idx="6">
                  <c:v>3.7021817473788556</c:v>
                </c:pt>
                <c:pt idx="7">
                  <c:v>3.6551621093318287</c:v>
                </c:pt>
                <c:pt idx="8">
                  <c:v>3.4771940121509011</c:v>
                </c:pt>
                <c:pt idx="9">
                  <c:v>3.2638378565866843</c:v>
                </c:pt>
                <c:pt idx="10">
                  <c:v>3.2039905276962135</c:v>
                </c:pt>
                <c:pt idx="11">
                  <c:v>2.5771916674942581</c:v>
                </c:pt>
              </c:numCache>
            </c:numRef>
          </c:val>
          <c:extLst>
            <c:ext xmlns:c16="http://schemas.microsoft.com/office/drawing/2014/chart" uri="{C3380CC4-5D6E-409C-BE32-E72D297353CC}">
              <c16:uniqueId val="{00000001-7A4A-4EB1-8C62-3019D2904AF2}"/>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CUP an Welt'!$H$5</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CUP an Welt'!$G$6:$G$15</c:f>
              <c:strCache>
                <c:ptCount val="10"/>
                <c:pt idx="0">
                  <c:v>USA</c:v>
                </c:pt>
                <c:pt idx="1">
                  <c:v>China</c:v>
                </c:pt>
                <c:pt idx="2">
                  <c:v>Japan</c:v>
                </c:pt>
                <c:pt idx="3">
                  <c:v>Korea</c:v>
                </c:pt>
                <c:pt idx="4">
                  <c:v>Deutschland</c:v>
                </c:pt>
                <c:pt idx="5">
                  <c:v>Frankreich</c:v>
                </c:pt>
                <c:pt idx="6">
                  <c:v>Großbritannien</c:v>
                </c:pt>
                <c:pt idx="7">
                  <c:v>Indien</c:v>
                </c:pt>
                <c:pt idx="8">
                  <c:v>Schweiz</c:v>
                </c:pt>
                <c:pt idx="9">
                  <c:v>Niederlande</c:v>
                </c:pt>
              </c:strCache>
            </c:strRef>
          </c:cat>
          <c:val>
            <c:numRef>
              <c:f>'Anteil CUP an Welt'!$H$6:$H$15</c:f>
              <c:numCache>
                <c:formatCode>0.0</c:formatCode>
                <c:ptCount val="10"/>
                <c:pt idx="0">
                  <c:v>35.45332303378823</c:v>
                </c:pt>
                <c:pt idx="1">
                  <c:v>4.9380596801419046</c:v>
                </c:pt>
                <c:pt idx="2">
                  <c:v>20.378794381025951</c:v>
                </c:pt>
                <c:pt idx="3">
                  <c:v>5.0982748261951771</c:v>
                </c:pt>
                <c:pt idx="4">
                  <c:v>13.973049523646038</c:v>
                </c:pt>
                <c:pt idx="5">
                  <c:v>7.3756186879523931</c:v>
                </c:pt>
                <c:pt idx="6">
                  <c:v>5.9823191142391208</c:v>
                </c:pt>
                <c:pt idx="7">
                  <c:v>4.0168225903355932</c:v>
                </c:pt>
                <c:pt idx="8">
                  <c:v>3.3244642806053846</c:v>
                </c:pt>
                <c:pt idx="9">
                  <c:v>2.4804737790747575</c:v>
                </c:pt>
              </c:numCache>
            </c:numRef>
          </c:val>
          <c:extLst>
            <c:ext xmlns:c16="http://schemas.microsoft.com/office/drawing/2014/chart" uri="{C3380CC4-5D6E-409C-BE32-E72D297353CC}">
              <c16:uniqueId val="{00000000-6CAD-41AB-B011-EE792AEB85E4}"/>
            </c:ext>
          </c:extLst>
        </c:ser>
        <c:ser>
          <c:idx val="1"/>
          <c:order val="1"/>
          <c:tx>
            <c:strRef>
              <c:f>'Anteil CUP an Welt'!$U$5</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CUP an Welt'!$G$6:$G$15</c:f>
              <c:strCache>
                <c:ptCount val="10"/>
                <c:pt idx="0">
                  <c:v>USA</c:v>
                </c:pt>
                <c:pt idx="1">
                  <c:v>China</c:v>
                </c:pt>
                <c:pt idx="2">
                  <c:v>Japan</c:v>
                </c:pt>
                <c:pt idx="3">
                  <c:v>Korea</c:v>
                </c:pt>
                <c:pt idx="4">
                  <c:v>Deutschland</c:v>
                </c:pt>
                <c:pt idx="5">
                  <c:v>Frankreich</c:v>
                </c:pt>
                <c:pt idx="6">
                  <c:v>Großbritannien</c:v>
                </c:pt>
                <c:pt idx="7">
                  <c:v>Indien</c:v>
                </c:pt>
                <c:pt idx="8">
                  <c:v>Schweiz</c:v>
                </c:pt>
                <c:pt idx="9">
                  <c:v>Niederlande</c:v>
                </c:pt>
              </c:strCache>
            </c:strRef>
          </c:cat>
          <c:val>
            <c:numRef>
              <c:f>'Anteil CUP an Welt'!$U$6:$U$15</c:f>
              <c:numCache>
                <c:formatCode>0.0</c:formatCode>
                <c:ptCount val="10"/>
                <c:pt idx="0">
                  <c:v>28.775870207955478</c:v>
                </c:pt>
                <c:pt idx="1">
                  <c:v>18.484931302641058</c:v>
                </c:pt>
                <c:pt idx="2">
                  <c:v>17.478695122860195</c:v>
                </c:pt>
                <c:pt idx="3">
                  <c:v>7.7716216551964017</c:v>
                </c:pt>
                <c:pt idx="4">
                  <c:v>7.3467663792889253</c:v>
                </c:pt>
                <c:pt idx="5">
                  <c:v>4.3007279683967301</c:v>
                </c:pt>
                <c:pt idx="6">
                  <c:v>3.5305224974533536</c:v>
                </c:pt>
                <c:pt idx="7">
                  <c:v>2.5242863176724883</c:v>
                </c:pt>
                <c:pt idx="8">
                  <c:v>2.1615443861959305</c:v>
                </c:pt>
                <c:pt idx="9">
                  <c:v>2.0621630351064622</c:v>
                </c:pt>
              </c:numCache>
            </c:numRef>
          </c:val>
          <c:extLst>
            <c:ext xmlns:c16="http://schemas.microsoft.com/office/drawing/2014/chart" uri="{C3380CC4-5D6E-409C-BE32-E72D297353CC}">
              <c16:uniqueId val="{00000001-6CAD-41AB-B011-EE792AEB85E4}"/>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Welt'!$W$3:$W$12</c:f>
              <c:numCache>
                <c:formatCode>0.0</c:formatCode>
                <c:ptCount val="10"/>
                <c:pt idx="0">
                  <c:v>26.291766374191262</c:v>
                </c:pt>
                <c:pt idx="1">
                  <c:v>30.519365416999023</c:v>
                </c:pt>
                <c:pt idx="2">
                  <c:v>4.5289373393600991</c:v>
                </c:pt>
                <c:pt idx="3">
                  <c:v>15.713905876096781</c:v>
                </c:pt>
                <c:pt idx="4">
                  <c:v>5.4285207834795717</c:v>
                </c:pt>
                <c:pt idx="5">
                  <c:v>7.7550296906851015</c:v>
                </c:pt>
                <c:pt idx="6">
                  <c:v>5.2202428432154573</c:v>
                </c:pt>
                <c:pt idx="7">
                  <c:v>2.6500044314455375</c:v>
                </c:pt>
                <c:pt idx="8">
                  <c:v>3.3507667759950359</c:v>
                </c:pt>
                <c:pt idx="9">
                  <c:v>2.9602056190729416</c:v>
                </c:pt>
              </c:numCache>
            </c:numRef>
          </c:val>
          <c:extLst>
            <c:ext xmlns:c16="http://schemas.microsoft.com/office/drawing/2014/chart" uri="{C3380CC4-5D6E-409C-BE32-E72D297353CC}">
              <c16:uniqueId val="{00000000-0A0F-492A-A7D5-C765F0FDB450}"/>
            </c:ext>
          </c:extLst>
        </c:ser>
        <c:ser>
          <c:idx val="1"/>
          <c:order val="1"/>
          <c:tx>
            <c:strRef>
              <c:f>'Anteil Patente an Welt'!$AJ$2</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Welt'!$AJ$3:$AJ$12</c:f>
              <c:numCache>
                <c:formatCode>0.0</c:formatCode>
                <c:ptCount val="10"/>
                <c:pt idx="0">
                  <c:v>26.22511485451761</c:v>
                </c:pt>
                <c:pt idx="1">
                  <c:v>19.014803471158753</c:v>
                </c:pt>
                <c:pt idx="2">
                  <c:v>14.595031478645568</c:v>
                </c:pt>
                <c:pt idx="3">
                  <c:v>9.4478475412625489</c:v>
                </c:pt>
                <c:pt idx="4">
                  <c:v>8.7417049515058718</c:v>
                </c:pt>
                <c:pt idx="5">
                  <c:v>5.1854687765866947</c:v>
                </c:pt>
                <c:pt idx="6">
                  <c:v>3.0117406840224605</c:v>
                </c:pt>
                <c:pt idx="7">
                  <c:v>2.7309851965288412</c:v>
                </c:pt>
                <c:pt idx="8">
                  <c:v>2.326867449378935</c:v>
                </c:pt>
                <c:pt idx="9">
                  <c:v>2.0163348647269013</c:v>
                </c:pt>
              </c:numCache>
            </c:numRef>
          </c:val>
          <c:extLst>
            <c:ext xmlns:c16="http://schemas.microsoft.com/office/drawing/2014/chart" uri="{C3380CC4-5D6E-409C-BE32-E72D297353CC}">
              <c16:uniqueId val="{00000001-0A0F-492A-A7D5-C765F0FDB450}"/>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Welt'!$W$24</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Welt'!$U$25:$U$34</c:f>
              <c:strCache>
                <c:ptCount val="10"/>
                <c:pt idx="0">
                  <c:v>USA</c:v>
                </c:pt>
                <c:pt idx="1">
                  <c:v>China</c:v>
                </c:pt>
                <c:pt idx="2">
                  <c:v>Korea</c:v>
                </c:pt>
                <c:pt idx="3">
                  <c:v>Japan</c:v>
                </c:pt>
                <c:pt idx="4">
                  <c:v>Deutschland</c:v>
                </c:pt>
                <c:pt idx="5">
                  <c:v>Großbritannien</c:v>
                </c:pt>
                <c:pt idx="6">
                  <c:v>Frankreich</c:v>
                </c:pt>
                <c:pt idx="7">
                  <c:v>Indien</c:v>
                </c:pt>
                <c:pt idx="8">
                  <c:v>Schweiz</c:v>
                </c:pt>
                <c:pt idx="9">
                  <c:v>Niederlande</c:v>
                </c:pt>
              </c:strCache>
            </c:strRef>
          </c:cat>
          <c:val>
            <c:numRef>
              <c:f>'Anteil Patente an Welt'!$W$25:$W$34</c:f>
              <c:numCache>
                <c:formatCode>0.0</c:formatCode>
                <c:ptCount val="10"/>
                <c:pt idx="0">
                  <c:v>44.441753451198842</c:v>
                </c:pt>
                <c:pt idx="1">
                  <c:v>5.6833777347218861</c:v>
                </c:pt>
                <c:pt idx="2">
                  <c:v>4.4966497134092194</c:v>
                </c:pt>
                <c:pt idx="3">
                  <c:v>9.6068458868168243</c:v>
                </c:pt>
                <c:pt idx="4">
                  <c:v>10.801646887866312</c:v>
                </c:pt>
                <c:pt idx="5">
                  <c:v>7.3706304997174454</c:v>
                </c:pt>
                <c:pt idx="6">
                  <c:v>6.7570840397190608</c:v>
                </c:pt>
                <c:pt idx="7">
                  <c:v>5.2393638491967387</c:v>
                </c:pt>
                <c:pt idx="8">
                  <c:v>3.9880519899895051</c:v>
                </c:pt>
                <c:pt idx="9">
                  <c:v>2.1716315492048115</c:v>
                </c:pt>
              </c:numCache>
            </c:numRef>
          </c:val>
          <c:extLst>
            <c:ext xmlns:c16="http://schemas.microsoft.com/office/drawing/2014/chart" uri="{C3380CC4-5D6E-409C-BE32-E72D297353CC}">
              <c16:uniqueId val="{00000000-9400-4E10-90D9-D67C707499F0}"/>
            </c:ext>
          </c:extLst>
        </c:ser>
        <c:ser>
          <c:idx val="1"/>
          <c:order val="1"/>
          <c:tx>
            <c:strRef>
              <c:f>'Anteil Patente an Welt'!$AJ$24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Welt'!$U$25:$U$34</c:f>
              <c:strCache>
                <c:ptCount val="10"/>
                <c:pt idx="0">
                  <c:v>USA</c:v>
                </c:pt>
                <c:pt idx="1">
                  <c:v>China</c:v>
                </c:pt>
                <c:pt idx="2">
                  <c:v>Korea</c:v>
                </c:pt>
                <c:pt idx="3">
                  <c:v>Japan</c:v>
                </c:pt>
                <c:pt idx="4">
                  <c:v>Deutschland</c:v>
                </c:pt>
                <c:pt idx="5">
                  <c:v>Großbritannien</c:v>
                </c:pt>
                <c:pt idx="6">
                  <c:v>Frankreich</c:v>
                </c:pt>
                <c:pt idx="7">
                  <c:v>Indien</c:v>
                </c:pt>
                <c:pt idx="8">
                  <c:v>Schweiz</c:v>
                </c:pt>
                <c:pt idx="9">
                  <c:v>Niederlande</c:v>
                </c:pt>
              </c:strCache>
            </c:strRef>
          </c:cat>
          <c:val>
            <c:numRef>
              <c:f>'Anteil Patente an Welt'!$AJ$25:$AJ$34</c:f>
              <c:numCache>
                <c:formatCode>0.0</c:formatCode>
                <c:ptCount val="10"/>
                <c:pt idx="0">
                  <c:v>42.482527925452487</c:v>
                </c:pt>
                <c:pt idx="1">
                  <c:v>23.94719550803417</c:v>
                </c:pt>
                <c:pt idx="2">
                  <c:v>6.4094140134997923</c:v>
                </c:pt>
                <c:pt idx="3">
                  <c:v>5.1968221731079396</c:v>
                </c:pt>
                <c:pt idx="4">
                  <c:v>4.396392091272924</c:v>
                </c:pt>
                <c:pt idx="5">
                  <c:v>4.259004838420644</c:v>
                </c:pt>
                <c:pt idx="6">
                  <c:v>3.0583597156681201</c:v>
                </c:pt>
                <c:pt idx="7">
                  <c:v>2.8015052864225556</c:v>
                </c:pt>
                <c:pt idx="8">
                  <c:v>2.3654500925870621</c:v>
                </c:pt>
                <c:pt idx="9">
                  <c:v>1.1229914580968881</c:v>
                </c:pt>
              </c:numCache>
            </c:numRef>
          </c:val>
          <c:extLst>
            <c:ext xmlns:c16="http://schemas.microsoft.com/office/drawing/2014/chart" uri="{C3380CC4-5D6E-409C-BE32-E72D297353CC}">
              <c16:uniqueId val="{00000001-9400-4E10-90D9-D67C707499F0}"/>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FF3EB5"/>
              </a:solidFill>
              <a:ln>
                <a:noFill/>
              </a:ln>
              <a:effectLst/>
            </c:spPr>
            <c:extLst>
              <c:ext xmlns:c16="http://schemas.microsoft.com/office/drawing/2014/chart" uri="{C3380CC4-5D6E-409C-BE32-E72D297353CC}">
                <c16:uniqueId val="{00000001-8A02-4F9F-86CA-F21B986DF46F}"/>
              </c:ext>
            </c:extLst>
          </c:dPt>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'Publikationen CUP'!$C$7:$C$16</c:f>
              <c:strCache>
                <c:ptCount val="10"/>
                <c:pt idx="0">
                  <c:v>China</c:v>
                </c:pt>
                <c:pt idx="1">
                  <c:v>USA</c:v>
                </c:pt>
                <c:pt idx="2">
                  <c:v>Indien</c:v>
                </c:pt>
                <c:pt idx="3">
                  <c:v>Deutschland</c:v>
                </c:pt>
                <c:pt idx="4">
                  <c:v>Korea</c:v>
                </c:pt>
                <c:pt idx="5">
                  <c:v>Japan</c:v>
                </c:pt>
                <c:pt idx="6">
                  <c:v>Großbritannien </c:v>
                </c:pt>
                <c:pt idx="7">
                  <c:v>Frankreich</c:v>
                </c:pt>
                <c:pt idx="8">
                  <c:v>Niederlande</c:v>
                </c:pt>
                <c:pt idx="9">
                  <c:v>Schweiz</c:v>
                </c:pt>
              </c:strCache>
            </c:strRef>
          </c:cat>
          <c:val>
            <c:numRef>
              <c:f>'Publikationen CUP'!$J$7:$J$16</c:f>
              <c:numCache>
                <c:formatCode>0.0</c:formatCode>
                <c:ptCount val="10"/>
                <c:pt idx="0">
                  <c:v>45.789192948341402</c:v>
                </c:pt>
                <c:pt idx="1">
                  <c:v>10.587615710263526</c:v>
                </c:pt>
                <c:pt idx="2">
                  <c:v>7.8938425147584743</c:v>
                </c:pt>
                <c:pt idx="3">
                  <c:v>4.1623060805138623</c:v>
                </c:pt>
                <c:pt idx="4">
                  <c:v>4.0504500124909697</c:v>
                </c:pt>
                <c:pt idx="5">
                  <c:v>3.5841204894659495</c:v>
                </c:pt>
                <c:pt idx="6">
                  <c:v>3.4123977934871408</c:v>
                </c:pt>
                <c:pt idx="7">
                  <c:v>2.5526590010375383</c:v>
                </c:pt>
                <c:pt idx="8">
                  <c:v>1.0262850506728243</c:v>
                </c:pt>
                <c:pt idx="9">
                  <c:v>0.93108360847225324</c:v>
                </c:pt>
              </c:numCache>
            </c:numRef>
          </c:val>
          <c:extLst>
            <c:ext xmlns:c16="http://schemas.microsoft.com/office/drawing/2014/chart" uri="{C3380CC4-5D6E-409C-BE32-E72D297353CC}">
              <c16:uniqueId val="{00000002-8A02-4F9F-86CA-F21B986DF46F}"/>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2083474686064635"/>
          <c:y val="9.1358953645042408E-3"/>
          <c:w val="0.5774312780031966"/>
          <c:h val="0.99086410463549579"/>
        </c:manualLayout>
      </c:layout>
      <c:barChart>
        <c:barDir val="bar"/>
        <c:grouping val="clustered"/>
        <c:varyColors val="0"/>
        <c:ser>
          <c:idx val="2"/>
          <c:order val="2"/>
          <c:tx>
            <c:strRef>
              <c:f>BDI_Telekom!$G$53</c:f>
              <c:strCache>
                <c:ptCount val="1"/>
                <c:pt idx="0">
                  <c:v>2024</c:v>
                </c:pt>
              </c:strCache>
            </c:strRef>
          </c:tx>
          <c:spPr>
            <a:solidFill>
              <a:schemeClr val="accent6"/>
            </a:solidFill>
            <a:ln>
              <a:noFill/>
            </a:ln>
            <a:effectLst/>
          </c:spPr>
          <c:invertIfNegative val="0"/>
          <c:dPt>
            <c:idx val="3"/>
            <c:invertIfNegative val="0"/>
            <c:bubble3D val="0"/>
            <c:spPr>
              <a:solidFill>
                <a:srgbClr val="FFAD00"/>
              </a:solidFill>
              <a:ln>
                <a:noFill/>
              </a:ln>
              <a:effectLst/>
            </c:spPr>
            <c:extLst>
              <c:ext xmlns:c16="http://schemas.microsoft.com/office/drawing/2014/chart" uri="{C3380CC4-5D6E-409C-BE32-E72D297353CC}">
                <c16:uniqueId val="{00000007-A4EC-4E97-9D62-9143EC137482}"/>
              </c:ext>
            </c:extLst>
          </c:dPt>
          <c:dPt>
            <c:idx val="4"/>
            <c:invertIfNegative val="0"/>
            <c:bubble3D val="0"/>
            <c:spPr>
              <a:solidFill>
                <a:srgbClr val="FFAD00"/>
              </a:solidFill>
              <a:ln>
                <a:noFill/>
              </a:ln>
              <a:effectLst/>
            </c:spPr>
            <c:extLst>
              <c:ext xmlns:c16="http://schemas.microsoft.com/office/drawing/2014/chart" uri="{C3380CC4-5D6E-409C-BE32-E72D297353CC}">
                <c16:uniqueId val="{00000008-A4EC-4E97-9D62-9143EC137482}"/>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BDI_Telekom!$A$54:$A$58</c:f>
              <c:strCache>
                <c:ptCount val="5"/>
                <c:pt idx="0">
                  <c:v>Innovationsfähigkeit</c:v>
                </c:pt>
                <c:pt idx="1">
                  <c:v>Schlüsseltechnologien</c:v>
                </c:pt>
                <c:pt idx="2">
                  <c:v>Nachhaltigkeit</c:v>
                </c:pt>
                <c:pt idx="3">
                  <c:v>Schwerpunk: Effizienz</c:v>
                </c:pt>
                <c:pt idx="4">
                  <c:v>Schwerpunkt: Offenheit</c:v>
                </c:pt>
              </c:strCache>
            </c:strRef>
          </c:cat>
          <c:val>
            <c:numRef>
              <c:f>BDI_Telekom!$G$54:$G$58</c:f>
              <c:numCache>
                <c:formatCode>General</c:formatCode>
                <c:ptCount val="5"/>
                <c:pt idx="0">
                  <c:v>12</c:v>
                </c:pt>
                <c:pt idx="1">
                  <c:v>4</c:v>
                </c:pt>
                <c:pt idx="2">
                  <c:v>7</c:v>
                </c:pt>
                <c:pt idx="3">
                  <c:v>6</c:v>
                </c:pt>
                <c:pt idx="4">
                  <c:v>13</c:v>
                </c:pt>
              </c:numCache>
            </c:numRef>
          </c:val>
          <c:extLst>
            <c:ext xmlns:c16="http://schemas.microsoft.com/office/drawing/2014/chart" uri="{C3380CC4-5D6E-409C-BE32-E72D297353CC}">
              <c16:uniqueId val="{00000000-0AB8-495C-9552-7FC0D03B7B84}"/>
            </c:ext>
          </c:extLst>
        </c:ser>
        <c:dLbls>
          <c:dLblPos val="outEnd"/>
          <c:showLegendKey val="0"/>
          <c:showVal val="1"/>
          <c:showCatName val="0"/>
          <c:showSerName val="0"/>
          <c:showPercent val="0"/>
          <c:showBubbleSize val="0"/>
        </c:dLbls>
        <c:gapWidth val="30"/>
        <c:axId val="539041512"/>
        <c:axId val="539045824"/>
        <c:extLst>
          <c:ext xmlns:c15="http://schemas.microsoft.com/office/drawing/2012/chart" uri="{02D57815-91ED-43cb-92C2-25804820EDAC}">
            <c15:filteredBarSeries>
              <c15:ser>
                <c:idx val="0"/>
                <c:order val="0"/>
                <c:tx>
                  <c:strRef>
                    <c:extLst>
                      <c:ext uri="{02D57815-91ED-43cb-92C2-25804820EDAC}">
                        <c15:formulaRef>
                          <c15:sqref>BDI_Telekom!$C$53</c15:sqref>
                        </c15:formulaRef>
                      </c:ext>
                    </c:extLst>
                    <c:strCache>
                      <c:ptCount val="1"/>
                      <c:pt idx="0">
                        <c:v>2020</c:v>
                      </c:pt>
                    </c:strCache>
                  </c:strRef>
                </c:tx>
                <c:spPr>
                  <a:solidFill>
                    <a:schemeClr val="accent2"/>
                  </a:solidFill>
                  <a:ln>
                    <a:noFill/>
                  </a:ln>
                  <a:effectLst/>
                </c:spPr>
                <c:invertIfNegative val="0"/>
                <c:dPt>
                  <c:idx val="3"/>
                  <c:invertIfNegative val="0"/>
                  <c:bubble3D val="0"/>
                  <c:extLst>
                    <c:ext xmlns:c16="http://schemas.microsoft.com/office/drawing/2014/chart" uri="{C3380CC4-5D6E-409C-BE32-E72D297353CC}">
                      <c16:uniqueId val="{00000000-A4EC-4E97-9D62-9143EC137482}"/>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A4EC-4E97-9D62-9143EC137482}"/>
                    </c:ext>
                  </c:extLst>
                </c:dPt>
                <c:dPt>
                  <c:idx val="5"/>
                  <c:invertIfNegative val="0"/>
                  <c:bubble3D val="0"/>
                  <c:spPr>
                    <a:solidFill>
                      <a:schemeClr val="accent2"/>
                    </a:solidFill>
                    <a:ln>
                      <a:noFill/>
                    </a:ln>
                    <a:effectLst/>
                  </c:spPr>
                  <c:extLst>
                    <c:ext xmlns:c16="http://schemas.microsoft.com/office/drawing/2014/chart" uri="{C3380CC4-5D6E-409C-BE32-E72D297353CC}">
                      <c16:uniqueId val="{00000004-A4EC-4E97-9D62-9143EC137482}"/>
                    </c:ext>
                  </c:extLst>
                </c:dPt>
                <c:dPt>
                  <c:idx val="6"/>
                  <c:invertIfNegative val="0"/>
                  <c:bubble3D val="0"/>
                  <c:extLst>
                    <c:ext xmlns:c16="http://schemas.microsoft.com/office/drawing/2014/chart" uri="{C3380CC4-5D6E-409C-BE32-E72D297353CC}">
                      <c16:uniqueId val="{00000005-A4EC-4E97-9D62-9143EC137482}"/>
                    </c:ext>
                  </c:extLst>
                </c:dPt>
                <c:dPt>
                  <c:idx val="7"/>
                  <c:invertIfNegative val="0"/>
                  <c:bubble3D val="0"/>
                  <c:extLst>
                    <c:ext xmlns:c16="http://schemas.microsoft.com/office/drawing/2014/chart" uri="{C3380CC4-5D6E-409C-BE32-E72D297353CC}">
                      <c16:uniqueId val="{00000006-A4EC-4E97-9D62-9143EC137482}"/>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0"/>
                    </c:ext>
                  </c:extLst>
                </c:dLbls>
                <c:cat>
                  <c:strRef>
                    <c:extLst>
                      <c:ext uri="{02D57815-91ED-43cb-92C2-25804820EDAC}">
                        <c15:formulaRef>
                          <c15:sqref>BDI_Telekom!$A$54:$A$58</c15:sqref>
                        </c15:formulaRef>
                      </c:ext>
                    </c:extLst>
                    <c:strCache>
                      <c:ptCount val="5"/>
                      <c:pt idx="0">
                        <c:v>Innovationsfähigkeit</c:v>
                      </c:pt>
                      <c:pt idx="1">
                        <c:v>Schlüsseltechnologien</c:v>
                      </c:pt>
                      <c:pt idx="2">
                        <c:v>Nachhaltigkeit</c:v>
                      </c:pt>
                      <c:pt idx="3">
                        <c:v>Schwerpunk: Effizienz</c:v>
                      </c:pt>
                      <c:pt idx="4">
                        <c:v>Schwerpunkt: Offenheit</c:v>
                      </c:pt>
                    </c:strCache>
                  </c:strRef>
                </c:cat>
                <c:val>
                  <c:numRef>
                    <c:extLst>
                      <c:ext uri="{02D57815-91ED-43cb-92C2-25804820EDAC}">
                        <c15:formulaRef>
                          <c15:sqref>BDI_Telekom!$C$54:$C$56</c15:sqref>
                        </c15:formulaRef>
                      </c:ext>
                    </c:extLst>
                    <c:numCache>
                      <c:formatCode>General</c:formatCode>
                      <c:ptCount val="3"/>
                      <c:pt idx="0">
                        <c:v>10</c:v>
                      </c:pt>
                      <c:pt idx="1">
                        <c:v>7</c:v>
                      </c:pt>
                      <c:pt idx="2">
                        <c:v>4</c:v>
                      </c:pt>
                    </c:numCache>
                  </c:numRef>
                </c:val>
                <c:extLst>
                  <c:ext xmlns:c16="http://schemas.microsoft.com/office/drawing/2014/chart" uri="{C3380CC4-5D6E-409C-BE32-E72D297353CC}">
                    <c16:uniqueId val="{00000008-0AB8-495C-9552-7FC0D03B7B84}"/>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BDI_Telekom!$E$53</c15:sqref>
                        </c15:formulaRef>
                      </c:ext>
                    </c:extLst>
                    <c:strCache>
                      <c:ptCount val="1"/>
                      <c:pt idx="0">
                        <c:v>2022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extLst xmlns:c15="http://schemas.microsoft.com/office/drawing/2012/chart">
                      <c:ext xmlns:c15="http://schemas.microsoft.com/office/drawing/2012/chart" uri="{02D57815-91ED-43cb-92C2-25804820EDAC}">
                        <c15:formulaRef>
                          <c15:sqref>BDI_Telekom!$A$54:$A$58</c15:sqref>
                        </c15:formulaRef>
                      </c:ext>
                    </c:extLst>
                    <c:strCache>
                      <c:ptCount val="5"/>
                      <c:pt idx="0">
                        <c:v>Innovationsfähigkeit</c:v>
                      </c:pt>
                      <c:pt idx="1">
                        <c:v>Schlüsseltechnologien</c:v>
                      </c:pt>
                      <c:pt idx="2">
                        <c:v>Nachhaltigkeit</c:v>
                      </c:pt>
                      <c:pt idx="3">
                        <c:v>Schwerpunk: Effizienz</c:v>
                      </c:pt>
                      <c:pt idx="4">
                        <c:v>Schwerpunkt: Offenheit</c:v>
                      </c:pt>
                    </c:strCache>
                  </c:strRef>
                </c:cat>
                <c:val>
                  <c:numRef>
                    <c:extLst xmlns:c15="http://schemas.microsoft.com/office/drawing/2012/chart">
                      <c:ext xmlns:c15="http://schemas.microsoft.com/office/drawing/2012/chart" uri="{02D57815-91ED-43cb-92C2-25804820EDAC}">
                        <c15:formulaRef>
                          <c15:sqref>BDI_Telekom!$E$54:$E$56</c15:sqref>
                        </c15:formulaRef>
                      </c:ext>
                    </c:extLst>
                    <c:numCache>
                      <c:formatCode>General</c:formatCode>
                      <c:ptCount val="3"/>
                      <c:pt idx="0">
                        <c:v>11</c:v>
                      </c:pt>
                      <c:pt idx="1">
                        <c:v>6</c:v>
                      </c:pt>
                      <c:pt idx="2">
                        <c:v>4</c:v>
                      </c:pt>
                    </c:numCache>
                  </c:numRef>
                </c:val>
                <c:extLst xmlns:c15="http://schemas.microsoft.com/office/drawing/2012/chart">
                  <c:ext xmlns:c16="http://schemas.microsoft.com/office/drawing/2014/chart" uri="{C3380CC4-5D6E-409C-BE32-E72D297353CC}">
                    <c16:uniqueId val="{00000009-0AB8-495C-9552-7FC0D03B7B84}"/>
                  </c:ext>
                </c:extLst>
              </c15:ser>
            </c15:filteredBarSeries>
          </c:ext>
        </c:extLst>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General"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462916480418121"/>
          <c:y val="3.2362459546925564E-2"/>
          <c:w val="0.50615686139669225"/>
          <c:h val="0.92880258899676371"/>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Innovationen!$D$4:$D$9</c:f>
              <c:strCache>
                <c:ptCount val="6"/>
                <c:pt idx="0">
                  <c:v>Fehlende Finanzierung </c:v>
                </c:pt>
                <c:pt idx="1">
                  <c:v>Langsame und bürokratische Genehmigungsverfahren für FuE-Vorhaben </c:v>
                </c:pt>
                <c:pt idx="2">
                  <c:v>Zu geringe bzw. zu bürokratische Förderprogramme </c:v>
                </c:pt>
                <c:pt idx="3">
                  <c:v>Fehlende personelle Ressourcen </c:v>
                </c:pt>
                <c:pt idx="4">
                  <c:v>Unzuverlässige politische Rahmenbedingungen </c:v>
                </c:pt>
                <c:pt idx="5">
                  <c:v>Unsicherheit über zukünftige Regulierungsvorhaben </c:v>
                </c:pt>
              </c:strCache>
            </c:strRef>
          </c:cat>
          <c:val>
            <c:numRef>
              <c:f>Innovationen!$E$4:$E$9</c:f>
              <c:numCache>
                <c:formatCode>0%</c:formatCode>
                <c:ptCount val="6"/>
                <c:pt idx="0">
                  <c:v>0.19677419354838713</c:v>
                </c:pt>
                <c:pt idx="1">
                  <c:v>0.25161290322580643</c:v>
                </c:pt>
                <c:pt idx="2">
                  <c:v>0.34516129032258064</c:v>
                </c:pt>
                <c:pt idx="3">
                  <c:v>0.44193548387096776</c:v>
                </c:pt>
                <c:pt idx="4">
                  <c:v>0.5741935483870968</c:v>
                </c:pt>
                <c:pt idx="5">
                  <c:v>0.61290322580645162</c:v>
                </c:pt>
              </c:numCache>
            </c:numRef>
          </c:val>
          <c:extLst>
            <c:ext xmlns:c16="http://schemas.microsoft.com/office/drawing/2014/chart" uri="{C3380CC4-5D6E-409C-BE32-E72D297353CC}">
              <c16:uniqueId val="{00000000-02EA-4E29-91E4-C525E87BFBB3}"/>
            </c:ext>
          </c:extLst>
        </c:ser>
        <c:dLbls>
          <c:dLblPos val="outEnd"/>
          <c:showLegendKey val="0"/>
          <c:showVal val="1"/>
          <c:showCatName val="0"/>
          <c:showSerName val="0"/>
          <c:showPercent val="0"/>
          <c:showBubbleSize val="0"/>
        </c:dLbls>
        <c:gapWidth val="50"/>
        <c:axId val="1018828264"/>
        <c:axId val="1018828624"/>
      </c:barChart>
      <c:catAx>
        <c:axId val="1018828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18828624"/>
        <c:crosses val="autoZero"/>
        <c:auto val="1"/>
        <c:lblAlgn val="ctr"/>
        <c:lblOffset val="100"/>
        <c:noMultiLvlLbl val="0"/>
      </c:catAx>
      <c:valAx>
        <c:axId val="1018828624"/>
        <c:scaling>
          <c:orientation val="minMax"/>
        </c:scaling>
        <c:delete val="1"/>
        <c:axPos val="b"/>
        <c:numFmt formatCode="0%" sourceLinked="1"/>
        <c:majorTickMark val="none"/>
        <c:minorTickMark val="none"/>
        <c:tickLblPos val="nextTo"/>
        <c:crossAx val="101882826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171987760789161E-2"/>
          <c:y val="0.14043378805837192"/>
          <c:w val="0.70814796298610827"/>
          <c:h val="0.85956621194162808"/>
        </c:manualLayout>
      </c:layout>
      <c:ofPieChart>
        <c:ofPieType val="bar"/>
        <c:varyColors val="1"/>
        <c:ser>
          <c:idx val="0"/>
          <c:order val="0"/>
          <c:tx>
            <c:strRef>
              <c:f>'Externe FuE'!$B$13</c:f>
              <c:strCache>
                <c:ptCount val="1"/>
                <c:pt idx="0">
                  <c:v>Chemieindustrie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48B-4FED-AFE9-554C79AC4F5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48B-4FED-AFE9-554C79AC4F5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48B-4FED-AFE9-554C79AC4F5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48B-4FED-AFE9-554C79AC4F5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48B-4FED-AFE9-554C79AC4F5E}"/>
              </c:ext>
            </c:extLst>
          </c:dPt>
          <c:dLbls>
            <c:dLbl>
              <c:idx val="1"/>
              <c:tx>
                <c:rich>
                  <a:bodyPr/>
                  <a:lstStyle/>
                  <a:p>
                    <a:r>
                      <a:rPr lang="en-US"/>
                      <a:t>18%</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448B-4FED-AFE9-554C79AC4F5E}"/>
                </c:ext>
              </c:extLst>
            </c:dLbl>
            <c:dLbl>
              <c:idx val="2"/>
              <c:tx>
                <c:rich>
                  <a:bodyPr/>
                  <a:lstStyle/>
                  <a:p>
                    <a:r>
                      <a:rPr lang="en-US"/>
                      <a:t>25%</a:t>
                    </a:r>
                  </a:p>
                </c:rich>
              </c:tx>
              <c:dLblPos val="ctr"/>
              <c:showLegendKey val="0"/>
              <c:showVal val="0"/>
              <c:showCatName val="1"/>
              <c:showSerName val="0"/>
              <c:showPercent val="1"/>
              <c:showBubbleSize val="0"/>
              <c:extLst>
                <c:ext xmlns:c15="http://schemas.microsoft.com/office/drawing/2012/chart" uri="{CE6537A1-D6FC-4f65-9D91-7224C49458BB}">
                  <c15:layout>
                    <c:manualLayout>
                      <c:w val="0.10319821133469427"/>
                      <c:h val="8.640460210930008E-2"/>
                    </c:manualLayout>
                  </c15:layout>
                  <c15:showDataLabelsRange val="0"/>
                </c:ext>
                <c:ext xmlns:c16="http://schemas.microsoft.com/office/drawing/2014/chart" uri="{C3380CC4-5D6E-409C-BE32-E72D297353CC}">
                  <c16:uniqueId val="{00000005-448B-4FED-AFE9-554C79AC4F5E}"/>
                </c:ext>
              </c:extLst>
            </c:dLbl>
            <c:dLbl>
              <c:idx val="3"/>
              <c:tx>
                <c:rich>
                  <a:bodyPr/>
                  <a:lstStyle/>
                  <a:p>
                    <a:r>
                      <a:rPr lang="en-US" baseline="0"/>
                      <a:t>57%</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448B-4FED-AFE9-554C79AC4F5E}"/>
                </c:ext>
              </c:extLst>
            </c:dLbl>
            <c:dLbl>
              <c:idx val="4"/>
              <c:layout>
                <c:manualLayout>
                  <c:x val="-0.13408655944977368"/>
                  <c:y val="7.6701547050326731E-3"/>
                </c:manualLayout>
              </c:layout>
              <c:tx>
                <c:rich>
                  <a:bodyPr/>
                  <a:lstStyle/>
                  <a:p>
                    <a:r>
                      <a:rPr lang="en-US"/>
                      <a:t>Externe</a:t>
                    </a:r>
                    <a:r>
                      <a:rPr lang="en-US" baseline="0"/>
                      <a:t>
</a:t>
                    </a:r>
                    <a:fld id="{058DD592-94BA-478E-A0F6-57B17EF25DEF}" type="PERCENTAGE">
                      <a:rPr lang="en-US" baseline="0"/>
                      <a:pPr/>
                      <a:t>[PROZENTSATZ]</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448B-4FED-AFE9-554C79AC4F5E}"/>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FuE'!$C$13,'Externe FuE'!$E$13:$G$13)</c:f>
              <c:numCache>
                <c:formatCode>_-* #,##0\ _€_-;\-* #,##0\ _€_-;_-* "-"??\ _€_-;_-@_-</c:formatCode>
                <c:ptCount val="4"/>
                <c:pt idx="0">
                  <c:v>4886167</c:v>
                </c:pt>
                <c:pt idx="1">
                  <c:v>152054</c:v>
                </c:pt>
                <c:pt idx="2">
                  <c:v>205613</c:v>
                </c:pt>
                <c:pt idx="3">
                  <c:v>476656</c:v>
                </c:pt>
              </c:numCache>
              <c:extLst/>
            </c:numRef>
          </c:val>
          <c:extLst>
            <c:ext xmlns:c16="http://schemas.microsoft.com/office/drawing/2014/chart" uri="{C3380CC4-5D6E-409C-BE32-E72D297353CC}">
              <c16:uniqueId val="{0000000A-448B-4FED-AFE9-554C79AC4F5E}"/>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381142172043309"/>
          <c:y val="0.39322649045939334"/>
          <c:w val="0.24777643535298829"/>
          <c:h val="0.3510842545272747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'FuE BIP'!$A$4</c:f>
              <c:strCache>
                <c:ptCount val="1"/>
                <c:pt idx="0">
                  <c:v> Wirtschaft</c:v>
                </c:pt>
              </c:strCache>
            </c:strRef>
          </c:tx>
          <c:spPr>
            <a:solidFill>
              <a:schemeClr val="accent1"/>
            </a:solidFill>
            <a:ln>
              <a:noFill/>
            </a:ln>
            <a:effectLst/>
          </c:spPr>
          <c:invertIfNegative val="0"/>
          <c:dPt>
            <c:idx val="6"/>
            <c:invertIfNegative val="0"/>
            <c:bubble3D val="0"/>
            <c:spPr>
              <a:solidFill>
                <a:schemeClr val="accent1"/>
              </a:solidFill>
              <a:ln>
                <a:noFill/>
              </a:ln>
              <a:effectLst/>
            </c:spPr>
            <c:extLst>
              <c:ext xmlns:c16="http://schemas.microsoft.com/office/drawing/2014/chart" uri="{C3380CC4-5D6E-409C-BE32-E72D297353CC}">
                <c16:uniqueId val="{00000001-B6FE-45FE-A20B-A1286BC7AC46}"/>
              </c:ext>
            </c:extLst>
          </c:dPt>
          <c:dPt>
            <c:idx val="7"/>
            <c:invertIfNegative val="0"/>
            <c:bubble3D val="0"/>
            <c:spPr>
              <a:solidFill>
                <a:schemeClr val="accent4"/>
              </a:solidFill>
              <a:ln>
                <a:noFill/>
              </a:ln>
              <a:effectLst/>
            </c:spPr>
            <c:extLst>
              <c:ext xmlns:c16="http://schemas.microsoft.com/office/drawing/2014/chart" uri="{C3380CC4-5D6E-409C-BE32-E72D297353CC}">
                <c16:uniqueId val="{00000003-B6FE-45FE-A20B-A1286BC7AC46}"/>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BIP'!$G$4,'FuE BIP'!$L$4,'FuE BIP'!$V$4,'FuE BIP'!$AF$4:$AJ$4)</c:f>
              <c:numCache>
                <c:formatCode>0.00</c:formatCode>
                <c:ptCount val="8"/>
                <c:pt idx="0">
                  <c:v>1.42</c:v>
                </c:pt>
                <c:pt idx="1">
                  <c:v>1.67</c:v>
                </c:pt>
                <c:pt idx="2">
                  <c:v>1.79</c:v>
                </c:pt>
                <c:pt idx="3">
                  <c:v>2.06</c:v>
                </c:pt>
                <c:pt idx="4">
                  <c:v>2.06</c:v>
                </c:pt>
                <c:pt idx="5">
                  <c:v>2.0499999999999998</c:v>
                </c:pt>
                <c:pt idx="6">
                  <c:v>2.14</c:v>
                </c:pt>
                <c:pt idx="7">
                  <c:v>3.5</c:v>
                </c:pt>
              </c:numCache>
              <c:extLst/>
            </c:numRef>
          </c:val>
          <c:extLst>
            <c:ext xmlns:c16="http://schemas.microsoft.com/office/drawing/2014/chart" uri="{C3380CC4-5D6E-409C-BE32-E72D297353CC}">
              <c16:uniqueId val="{00000004-B6FE-45FE-A20B-A1286BC7AC46}"/>
            </c:ext>
          </c:extLst>
        </c:ser>
        <c:ser>
          <c:idx val="1"/>
          <c:order val="1"/>
          <c:tx>
            <c:strRef>
              <c:f>'FuE BIP'!$B$7</c:f>
              <c:strCache>
                <c:ptCount val="1"/>
                <c:pt idx="0">
                  <c:v> Staat und Hochschulen</c:v>
                </c:pt>
              </c:strCache>
            </c:strRef>
          </c:tx>
          <c:spPr>
            <a:solidFill>
              <a:schemeClr val="accent2"/>
            </a:solidFill>
            <a:ln>
              <a:noFill/>
            </a:ln>
            <a:effectLst/>
          </c:spPr>
          <c:invertIfNegative val="0"/>
          <c:dLbls>
            <c:dLbl>
              <c:idx val="7"/>
              <c:delete val="1"/>
              <c:extLst>
                <c:ext xmlns:c15="http://schemas.microsoft.com/office/drawing/2012/chart" uri="{CE6537A1-D6FC-4f65-9D91-7224C49458BB}"/>
                <c:ext xmlns:c16="http://schemas.microsoft.com/office/drawing/2014/chart" uri="{C3380CC4-5D6E-409C-BE32-E72D297353CC}">
                  <c16:uniqueId val="{00000005-B6FE-45FE-A20B-A1286BC7AC4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BIP'!$G$7,'FuE BIP'!$L$7,'FuE BIP'!$V$7,'FuE BIP'!$AF$7:$AJ$7)</c:f>
              <c:numCache>
                <c:formatCode>0.00</c:formatCode>
                <c:ptCount val="8"/>
                <c:pt idx="0">
                  <c:v>0.72</c:v>
                </c:pt>
                <c:pt idx="1">
                  <c:v>0.71</c:v>
                </c:pt>
                <c:pt idx="2">
                  <c:v>0.89</c:v>
                </c:pt>
                <c:pt idx="3">
                  <c:v>1.03</c:v>
                </c:pt>
                <c:pt idx="4">
                  <c:v>1.02</c:v>
                </c:pt>
                <c:pt idx="5">
                  <c:v>0.99000000000000021</c:v>
                </c:pt>
                <c:pt idx="6">
                  <c:v>0.98999999999999977</c:v>
                </c:pt>
                <c:pt idx="7">
                  <c:v>0</c:v>
                </c:pt>
              </c:numCache>
              <c:extLst/>
            </c:numRef>
          </c:val>
          <c:extLst>
            <c:ext xmlns:c16="http://schemas.microsoft.com/office/drawing/2014/chart" uri="{C3380CC4-5D6E-409C-BE32-E72D297353CC}">
              <c16:uniqueId val="{00000006-B6FE-45FE-A20B-A1286BC7AC46}"/>
            </c:ext>
          </c:extLst>
        </c:ser>
        <c:dLbls>
          <c:dLblPos val="ctr"/>
          <c:showLegendKey val="0"/>
          <c:showVal val="1"/>
          <c:showCatName val="0"/>
          <c:showSerName val="0"/>
          <c:showPercent val="0"/>
          <c:showBubbleSize val="0"/>
        </c:dLbls>
        <c:gapWidth val="50"/>
        <c:overlap val="100"/>
        <c:axId val="863080096"/>
        <c:axId val="863076856"/>
      </c:barChart>
      <c:catAx>
        <c:axId val="863080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63076856"/>
        <c:crosses val="autoZero"/>
        <c:auto val="1"/>
        <c:lblAlgn val="ctr"/>
        <c:lblOffset val="100"/>
        <c:noMultiLvlLbl val="0"/>
      </c:catAx>
      <c:valAx>
        <c:axId val="863076856"/>
        <c:scaling>
          <c:orientation val="minMax"/>
        </c:scaling>
        <c:delete val="1"/>
        <c:axPos val="l"/>
        <c:numFmt formatCode="0.00" sourceLinked="1"/>
        <c:majorTickMark val="none"/>
        <c:minorTickMark val="none"/>
        <c:tickLblPos val="nextTo"/>
        <c:crossAx val="8630800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'Lissabon Ranking'!$L$1</c:f>
              <c:strCache>
                <c:ptCount val="1"/>
                <c:pt idx="0">
                  <c:v>2023</c:v>
                </c:pt>
              </c:strCache>
            </c:strRef>
          </c:tx>
          <c:spPr>
            <a:solidFill>
              <a:srgbClr val="10069F"/>
            </a:solidFill>
            <a:ln>
              <a:noFill/>
            </a:ln>
            <a:effectLst/>
          </c:spPr>
          <c:invertIfNegative val="0"/>
          <c:dPt>
            <c:idx val="2"/>
            <c:invertIfNegative val="0"/>
            <c:bubble3D val="0"/>
            <c:spPr>
              <a:solidFill>
                <a:srgbClr val="8C3E9F"/>
              </a:solidFill>
              <a:ln>
                <a:noFill/>
              </a:ln>
              <a:effectLst/>
            </c:spPr>
            <c:extLst>
              <c:ext xmlns:c16="http://schemas.microsoft.com/office/drawing/2014/chart" uri="{C3380CC4-5D6E-409C-BE32-E72D297353CC}">
                <c16:uniqueId val="{00000001-647C-405D-9378-6DACD3162303}"/>
              </c:ext>
            </c:extLst>
          </c:dPt>
          <c:dPt>
            <c:idx val="3"/>
            <c:invertIfNegative val="0"/>
            <c:bubble3D val="0"/>
            <c:extLst>
              <c:ext xmlns:c16="http://schemas.microsoft.com/office/drawing/2014/chart" uri="{C3380CC4-5D6E-409C-BE32-E72D297353CC}">
                <c16:uniqueId val="{00000002-647C-405D-9378-6DACD3162303}"/>
              </c:ext>
            </c:extLst>
          </c:dPt>
          <c:dPt>
            <c:idx val="4"/>
            <c:invertIfNegative val="0"/>
            <c:bubble3D val="0"/>
            <c:extLst>
              <c:ext xmlns:c16="http://schemas.microsoft.com/office/drawing/2014/chart" uri="{C3380CC4-5D6E-409C-BE32-E72D297353CC}">
                <c16:uniqueId val="{00000003-647C-405D-9378-6DACD3162303}"/>
              </c:ext>
            </c:extLst>
          </c:dPt>
          <c:dPt>
            <c:idx val="5"/>
            <c:invertIfNegative val="0"/>
            <c:bubble3D val="0"/>
            <c:extLst>
              <c:ext xmlns:c16="http://schemas.microsoft.com/office/drawing/2014/chart" uri="{C3380CC4-5D6E-409C-BE32-E72D297353CC}">
                <c16:uniqueId val="{00000004-647C-405D-9378-6DACD3162303}"/>
              </c:ext>
            </c:extLst>
          </c:dPt>
          <c:dPt>
            <c:idx val="6"/>
            <c:invertIfNegative val="0"/>
            <c:bubble3D val="0"/>
            <c:extLst>
              <c:ext xmlns:c16="http://schemas.microsoft.com/office/drawing/2014/chart" uri="{C3380CC4-5D6E-409C-BE32-E72D297353CC}">
                <c16:uniqueId val="{00000005-647C-405D-9378-6DACD3162303}"/>
              </c:ext>
            </c:extLst>
          </c:dPt>
          <c:dPt>
            <c:idx val="7"/>
            <c:invertIfNegative val="0"/>
            <c:bubble3D val="0"/>
            <c:extLst>
              <c:ext xmlns:c16="http://schemas.microsoft.com/office/drawing/2014/chart" uri="{C3380CC4-5D6E-409C-BE32-E72D297353CC}">
                <c16:uniqueId val="{00000006-647C-405D-9378-6DACD3162303}"/>
              </c:ext>
            </c:extLst>
          </c:dPt>
          <c:dPt>
            <c:idx val="11"/>
            <c:invertIfNegative val="0"/>
            <c:bubble3D val="0"/>
            <c:spPr>
              <a:solidFill>
                <a:srgbClr val="FF3EB5"/>
              </a:solidFill>
              <a:ln>
                <a:noFill/>
              </a:ln>
              <a:effectLst/>
            </c:spPr>
            <c:extLst>
              <c:ext xmlns:c16="http://schemas.microsoft.com/office/drawing/2014/chart" uri="{C3380CC4-5D6E-409C-BE32-E72D297353CC}">
                <c16:uniqueId val="{00000008-647C-405D-9378-6DACD3162303}"/>
              </c:ext>
            </c:extLst>
          </c:dPt>
          <c:dLbls>
            <c:dLbl>
              <c:idx val="11"/>
              <c:tx>
                <c:rich>
                  <a:bodyPr/>
                  <a:lstStyle/>
                  <a:p>
                    <a:r>
                      <a:rPr lang="en-US"/>
                      <a:t>3,13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647C-405D-9378-6DACD3162303}"/>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'Lissabon Ranking'!$B$2:$B$22</c:f>
              <c:strCache>
                <c:ptCount val="21"/>
                <c:pt idx="0">
                  <c:v>Singapur*</c:v>
                </c:pt>
                <c:pt idx="1">
                  <c:v>Norwegen</c:v>
                </c:pt>
                <c:pt idx="2">
                  <c:v>EU</c:v>
                </c:pt>
                <c:pt idx="3">
                  <c:v>Slownien</c:v>
                </c:pt>
                <c:pt idx="4">
                  <c:v>Frankreich</c:v>
                </c:pt>
                <c:pt idx="5">
                  <c:v>Niederlande</c:v>
                </c:pt>
                <c:pt idx="6">
                  <c:v>China</c:v>
                </c:pt>
                <c:pt idx="7">
                  <c:v>Island</c:v>
                </c:pt>
                <c:pt idx="8">
                  <c:v>Großbritannien*</c:v>
                </c:pt>
                <c:pt idx="9">
                  <c:v>Dänemark</c:v>
                </c:pt>
                <c:pt idx="10">
                  <c:v>Finnland</c:v>
                </c:pt>
                <c:pt idx="11">
                  <c:v>Deutschland</c:v>
                </c:pt>
                <c:pt idx="12">
                  <c:v>Österreich</c:v>
                </c:pt>
                <c:pt idx="13">
                  <c:v>Schweiz*</c:v>
                </c:pt>
                <c:pt idx="14">
                  <c:v>Belgien</c:v>
                </c:pt>
                <c:pt idx="15">
                  <c:v>Japan</c:v>
                </c:pt>
                <c:pt idx="16">
                  <c:v>USA</c:v>
                </c:pt>
                <c:pt idx="17">
                  <c:v>Schweden</c:v>
                </c:pt>
                <c:pt idx="18">
                  <c:v>Taiwan</c:v>
                </c:pt>
                <c:pt idx="19">
                  <c:v>Korea</c:v>
                </c:pt>
                <c:pt idx="20">
                  <c:v>Israel</c:v>
                </c:pt>
              </c:strCache>
            </c:strRef>
          </c:cat>
          <c:val>
            <c:numRef>
              <c:f>'Lissabon Ranking'!$L$2:$L$22</c:f>
              <c:numCache>
                <c:formatCode>0.00</c:formatCode>
                <c:ptCount val="21"/>
                <c:pt idx="0">
                  <c:v>1.846453785</c:v>
                </c:pt>
                <c:pt idx="1">
                  <c:v>1.852998122</c:v>
                </c:pt>
                <c:pt idx="2">
                  <c:v>2.1289789360000002</c:v>
                </c:pt>
                <c:pt idx="3">
                  <c:v>2.133853813</c:v>
                </c:pt>
                <c:pt idx="4">
                  <c:v>2.1869459899999999</c:v>
                </c:pt>
                <c:pt idx="5">
                  <c:v>2.2274580620000002</c:v>
                </c:pt>
                <c:pt idx="6">
                  <c:v>2.5772848779999999</c:v>
                </c:pt>
                <c:pt idx="7">
                  <c:v>2.651055173</c:v>
                </c:pt>
                <c:pt idx="8">
                  <c:v>2.7983362280000001</c:v>
                </c:pt>
                <c:pt idx="9">
                  <c:v>2.9858130840000001</c:v>
                </c:pt>
                <c:pt idx="10">
                  <c:v>3.093825839</c:v>
                </c:pt>
                <c:pt idx="11">
                  <c:v>3.1052549840000001</c:v>
                </c:pt>
                <c:pt idx="12">
                  <c:v>3.2923753919999998</c:v>
                </c:pt>
                <c:pt idx="13">
                  <c:v>3.2987430190000002</c:v>
                </c:pt>
                <c:pt idx="14">
                  <c:v>3.323314323</c:v>
                </c:pt>
                <c:pt idx="15">
                  <c:v>3.4412493400000002</c:v>
                </c:pt>
                <c:pt idx="16">
                  <c:v>3.4471629130000001</c:v>
                </c:pt>
                <c:pt idx="17">
                  <c:v>3.6021613160000001</c:v>
                </c:pt>
                <c:pt idx="18">
                  <c:v>3.9809181159999998</c:v>
                </c:pt>
                <c:pt idx="19">
                  <c:v>4.958960136</c:v>
                </c:pt>
                <c:pt idx="20">
                  <c:v>6.3458833639999996</c:v>
                </c:pt>
              </c:numCache>
            </c:numRef>
          </c:val>
          <c:extLst>
            <c:ext xmlns:c16="http://schemas.microsoft.com/office/drawing/2014/chart" uri="{C3380CC4-5D6E-409C-BE32-E72D297353CC}">
              <c16:uniqueId val="{00000009-647C-405D-9378-6DACD3162303}"/>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vert="horz"/>
          <a:lstStyle/>
          <a:p>
            <a:pPr>
              <a:defRPr/>
            </a:pPr>
            <a:endParaRPr lang="de-DE"/>
          </a:p>
        </c:txPr>
        <c:crossAx val="539045824"/>
        <c:crossesAt val="0"/>
        <c:auto val="1"/>
        <c:lblAlgn val="ctr"/>
        <c:lblOffset val="100"/>
        <c:noMultiLvlLbl val="0"/>
      </c:catAx>
      <c:valAx>
        <c:axId val="539045824"/>
        <c:scaling>
          <c:orientation val="minMax"/>
        </c:scaling>
        <c:delete val="1"/>
        <c:axPos val="b"/>
        <c:numFmt formatCode="0.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1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'Finanzierungsanteil des Staates'!$B$6</c:f>
              <c:strCache>
                <c:ptCount val="1"/>
                <c:pt idx="0">
                  <c:v>Insgesamt</c:v>
                </c:pt>
              </c:strCache>
            </c:strRef>
          </c:tx>
          <c:spPr>
            <a:solidFill>
              <a:schemeClr val="accent1"/>
            </a:solidFill>
            <a:ln>
              <a:no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('Finanzierungsanteil des Staates'!$E$5,'Finanzierungsanteil des Staates'!$J$5,'Finanzierungsanteil des Staates'!$O$5,'Finanzierungsanteil des Staates'!$T$5,'Finanzierungsanteil des Staates'!$Y$5,'Finanzierungsanteil des Staates'!$AD$5:$AF$5)</c:f>
              <c:strCache>
                <c:ptCount val="8"/>
                <c:pt idx="0">
                  <c:v>1995</c:v>
                </c:pt>
                <c:pt idx="1">
                  <c:v>2000</c:v>
                </c:pt>
                <c:pt idx="2">
                  <c:v>2005</c:v>
                </c:pt>
                <c:pt idx="3">
                  <c:v>2010</c:v>
                </c:pt>
                <c:pt idx="4">
                  <c:v>2015</c:v>
                </c:pt>
                <c:pt idx="5">
                  <c:v>2020</c:v>
                </c:pt>
                <c:pt idx="6">
                  <c:v>2021</c:v>
                </c:pt>
                <c:pt idx="7">
                  <c:v>2022</c:v>
                </c:pt>
              </c:strCache>
              <c:extLst/>
            </c:strRef>
          </c:cat>
          <c:val>
            <c:numRef>
              <c:f>('Finanzierungsanteil des Staates'!$E$6,'Finanzierungsanteil des Staates'!$J$6,'Finanzierungsanteil des Staates'!$O$6,'Finanzierungsanteil des Staates'!$T$6,'Finanzierungsanteil des Staates'!$Y$6,'Finanzierungsanteil des Staates'!$AD$6:$AF$6)</c:f>
              <c:numCache>
                <c:formatCode>0.0%</c:formatCode>
                <c:ptCount val="8"/>
                <c:pt idx="0">
                  <c:v>0.10224857366595816</c:v>
                </c:pt>
                <c:pt idx="1">
                  <c:v>6.8764044943820227E-2</c:v>
                </c:pt>
                <c:pt idx="2">
                  <c:v>4.4578406768259554E-2</c:v>
                </c:pt>
                <c:pt idx="3">
                  <c:v>4.4663214643397474E-2</c:v>
                </c:pt>
                <c:pt idx="4">
                  <c:v>3.3239270245439032E-2</c:v>
                </c:pt>
                <c:pt idx="5">
                  <c:v>3.1929271314337197E-2</c:v>
                </c:pt>
                <c:pt idx="6">
                  <c:v>3.520280883304075E-2</c:v>
                </c:pt>
                <c:pt idx="7">
                  <c:v>3.520395066557469E-2</c:v>
                </c:pt>
              </c:numCache>
              <c:extLst/>
            </c:numRef>
          </c:val>
          <c:extLst>
            <c:ext xmlns:c16="http://schemas.microsoft.com/office/drawing/2014/chart" uri="{C3380CC4-5D6E-409C-BE32-E72D297353CC}">
              <c16:uniqueId val="{00000000-928D-4FF4-A35B-B75D45614D1B}"/>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lineChart>
        <c:grouping val="standard"/>
        <c:varyColors val="0"/>
        <c:ser>
          <c:idx val="0"/>
          <c:order val="1"/>
          <c:tx>
            <c:strRef>
              <c:f>'Finanzierungsanteil des Staates'!$B$10</c:f>
              <c:strCache>
                <c:ptCount val="1"/>
                <c:pt idx="0">
                  <c:v>Wirtschaft</c:v>
                </c:pt>
              </c:strCache>
            </c:strRef>
          </c:tx>
          <c:marker>
            <c:symbol val="none"/>
          </c:marker>
          <c:cat>
            <c:strRef>
              <c:f>'Finanzierungsanteil des Staates'!$J$8:$AF$8</c:f>
              <c:strCache>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Cache>
            </c:strRef>
          </c:cat>
          <c:val>
            <c:numRef>
              <c:f>'Finanzierungsanteil des Staates'!$J$10:$AF$10</c:f>
              <c:numCache>
                <c:formatCode>#,##0</c:formatCode>
                <c:ptCount val="23"/>
                <c:pt idx="0">
                  <c:v>32333</c:v>
                </c:pt>
                <c:pt idx="1">
                  <c:v>32940</c:v>
                </c:pt>
                <c:pt idx="2">
                  <c:v>33704</c:v>
                </c:pt>
                <c:pt idx="3">
                  <c:v>34805</c:v>
                </c:pt>
                <c:pt idx="4">
                  <c:v>35201</c:v>
                </c:pt>
                <c:pt idx="5">
                  <c:v>35585</c:v>
                </c:pt>
                <c:pt idx="6">
                  <c:v>37863</c:v>
                </c:pt>
                <c:pt idx="7">
                  <c:v>39427</c:v>
                </c:pt>
                <c:pt idx="8">
                  <c:v>42211</c:v>
                </c:pt>
                <c:pt idx="9">
                  <c:v>41662</c:v>
                </c:pt>
                <c:pt idx="10">
                  <c:v>43183</c:v>
                </c:pt>
                <c:pt idx="11">
                  <c:v>46659</c:v>
                </c:pt>
                <c:pt idx="12">
                  <c:v>49137</c:v>
                </c:pt>
                <c:pt idx="13">
                  <c:v>48958</c:v>
                </c:pt>
                <c:pt idx="14">
                  <c:v>52093</c:v>
                </c:pt>
                <c:pt idx="15">
                  <c:v>54704</c:v>
                </c:pt>
                <c:pt idx="16">
                  <c:v>56386</c:v>
                </c:pt>
                <c:pt idx="17">
                  <c:v>62214</c:v>
                </c:pt>
                <c:pt idx="18">
                  <c:v>65204</c:v>
                </c:pt>
                <c:pt idx="19">
                  <c:v>66856</c:v>
                </c:pt>
                <c:pt idx="20">
                  <c:v>62625</c:v>
                </c:pt>
                <c:pt idx="21">
                  <c:v>67023</c:v>
                </c:pt>
                <c:pt idx="22">
                  <c:v>72373</c:v>
                </c:pt>
              </c:numCache>
            </c:numRef>
          </c:val>
          <c:smooth val="0"/>
          <c:extLst>
            <c:ext xmlns:c16="http://schemas.microsoft.com/office/drawing/2014/chart" uri="{C3380CC4-5D6E-409C-BE32-E72D297353CC}">
              <c16:uniqueId val="{00000000-C4CD-4CB1-A61C-72EE09E9DFB1}"/>
            </c:ext>
          </c:extLst>
        </c:ser>
        <c:dLbls>
          <c:showLegendKey val="0"/>
          <c:showVal val="0"/>
          <c:showCatName val="0"/>
          <c:showSerName val="0"/>
          <c:showPercent val="0"/>
          <c:showBubbleSize val="0"/>
        </c:dLbls>
        <c:marker val="1"/>
        <c:smooth val="0"/>
        <c:axId val="355819152"/>
        <c:axId val="1"/>
      </c:lineChart>
      <c:lineChart>
        <c:grouping val="standard"/>
        <c:varyColors val="0"/>
        <c:ser>
          <c:idx val="1"/>
          <c:order val="0"/>
          <c:tx>
            <c:strRef>
              <c:f>'Finanzierungsanteil des Staates'!$B$11</c:f>
              <c:strCache>
                <c:ptCount val="1"/>
                <c:pt idx="0">
                  <c:v>Staat</c:v>
                </c:pt>
              </c:strCache>
            </c:strRef>
          </c:tx>
          <c:spPr>
            <a:ln w="28575">
              <a:solidFill>
                <a:srgbClr val="FF3EB5"/>
              </a:solidFill>
            </a:ln>
          </c:spPr>
          <c:marker>
            <c:symbol val="none"/>
          </c:marker>
          <c:cat>
            <c:strRef>
              <c:f>'Finanzierungsanteil des Staates'!$J$8:$AF$8</c:f>
              <c:strCache>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Cache>
            </c:strRef>
          </c:cat>
          <c:val>
            <c:numRef>
              <c:f>'Finanzierungsanteil des Staates'!$J$11:$AF$11</c:f>
              <c:numCache>
                <c:formatCode>#,##0</c:formatCode>
                <c:ptCount val="23"/>
                <c:pt idx="0">
                  <c:v>2448</c:v>
                </c:pt>
                <c:pt idx="1">
                  <c:v>2431</c:v>
                </c:pt>
                <c:pt idx="2">
                  <c:v>2276</c:v>
                </c:pt>
                <c:pt idx="3">
                  <c:v>2325</c:v>
                </c:pt>
                <c:pt idx="4">
                  <c:v>2251</c:v>
                </c:pt>
                <c:pt idx="5">
                  <c:v>1723</c:v>
                </c:pt>
                <c:pt idx="6">
                  <c:v>1854</c:v>
                </c:pt>
                <c:pt idx="7">
                  <c:v>1936</c:v>
                </c:pt>
                <c:pt idx="8">
                  <c:v>2073</c:v>
                </c:pt>
                <c:pt idx="9">
                  <c:v>2022</c:v>
                </c:pt>
                <c:pt idx="10">
                  <c:v>2096</c:v>
                </c:pt>
                <c:pt idx="11">
                  <c:v>2221</c:v>
                </c:pt>
                <c:pt idx="12">
                  <c:v>2339</c:v>
                </c:pt>
                <c:pt idx="13">
                  <c:v>1800</c:v>
                </c:pt>
                <c:pt idx="14">
                  <c:v>1915</c:v>
                </c:pt>
                <c:pt idx="15">
                  <c:v>2026</c:v>
                </c:pt>
                <c:pt idx="16">
                  <c:v>2088</c:v>
                </c:pt>
                <c:pt idx="17">
                  <c:v>2181</c:v>
                </c:pt>
                <c:pt idx="18">
                  <c:v>2234</c:v>
                </c:pt>
                <c:pt idx="19">
                  <c:v>2421</c:v>
                </c:pt>
                <c:pt idx="20">
                  <c:v>2268</c:v>
                </c:pt>
                <c:pt idx="21">
                  <c:v>2667</c:v>
                </c:pt>
                <c:pt idx="22">
                  <c:v>2880</c:v>
                </c:pt>
              </c:numCache>
            </c:numRef>
          </c:val>
          <c:smooth val="0"/>
          <c:extLst>
            <c:ext xmlns:c16="http://schemas.microsoft.com/office/drawing/2014/chart" uri="{C3380CC4-5D6E-409C-BE32-E72D297353CC}">
              <c16:uniqueId val="{00000001-C4CD-4CB1-A61C-72EE09E9DFB1}"/>
            </c:ext>
          </c:extLst>
        </c:ser>
        <c:dLbls>
          <c:showLegendKey val="0"/>
          <c:showVal val="0"/>
          <c:showCatName val="0"/>
          <c:showSerName val="0"/>
          <c:showPercent val="0"/>
          <c:showBubbleSize val="0"/>
        </c:dLbls>
        <c:marker val="1"/>
        <c:smooth val="0"/>
        <c:axId val="935097064"/>
        <c:axId val="935103544"/>
      </c:lineChart>
      <c:catAx>
        <c:axId val="355819152"/>
        <c:scaling>
          <c:orientation val="minMax"/>
        </c:scaling>
        <c:delete val="0"/>
        <c:axPos val="b"/>
        <c:numFmt formatCode="General" sourceLinked="1"/>
        <c:majorTickMark val="out"/>
        <c:minorTickMark val="none"/>
        <c:tickLblPos val="low"/>
        <c:spPr>
          <a:ln>
            <a:solidFill>
              <a:srgbClr val="969696"/>
            </a:solidFill>
          </a:ln>
        </c:spPr>
        <c:txPr>
          <a:bodyPr/>
          <a:lstStyle/>
          <a:p>
            <a:pPr>
              <a:defRPr>
                <a:solidFill>
                  <a:schemeClr val="tx2"/>
                </a:solidFill>
              </a:defRPr>
            </a:pPr>
            <a:endParaRPr lang="de-DE"/>
          </a:p>
        </c:txPr>
        <c:crossAx val="1"/>
        <c:crosses val="autoZero"/>
        <c:auto val="1"/>
        <c:lblAlgn val="ctr"/>
        <c:lblOffset val="100"/>
        <c:tickMarkSkip val="1"/>
        <c:noMultiLvlLbl val="0"/>
      </c:catAx>
      <c:valAx>
        <c:axId val="1"/>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txPr>
          <a:bodyPr/>
          <a:lstStyle/>
          <a:p>
            <a:pPr>
              <a:defRPr>
                <a:solidFill>
                  <a:schemeClr val="accent1"/>
                </a:solidFill>
              </a:defRPr>
            </a:pPr>
            <a:endParaRPr lang="de-DE"/>
          </a:p>
        </c:txPr>
        <c:crossAx val="355819152"/>
        <c:crosses val="autoZero"/>
        <c:crossBetween val="between"/>
      </c:valAx>
      <c:valAx>
        <c:axId val="935103544"/>
        <c:scaling>
          <c:orientation val="minMax"/>
        </c:scaling>
        <c:delete val="0"/>
        <c:axPos val="r"/>
        <c:numFmt formatCode="#,##0" sourceLinked="1"/>
        <c:majorTickMark val="out"/>
        <c:minorTickMark val="none"/>
        <c:tickLblPos val="nextTo"/>
        <c:txPr>
          <a:bodyPr/>
          <a:lstStyle/>
          <a:p>
            <a:pPr>
              <a:defRPr>
                <a:solidFill>
                  <a:schemeClr val="accent2"/>
                </a:solidFill>
              </a:defRPr>
            </a:pPr>
            <a:endParaRPr lang="de-DE"/>
          </a:p>
        </c:txPr>
        <c:crossAx val="935097064"/>
        <c:crosses val="max"/>
        <c:crossBetween val="between"/>
      </c:valAx>
      <c:catAx>
        <c:axId val="935097064"/>
        <c:scaling>
          <c:orientation val="minMax"/>
        </c:scaling>
        <c:delete val="1"/>
        <c:axPos val="b"/>
        <c:numFmt formatCode="General" sourceLinked="1"/>
        <c:majorTickMark val="out"/>
        <c:minorTickMark val="none"/>
        <c:tickLblPos val="nextTo"/>
        <c:crossAx val="935103544"/>
        <c:crosses val="autoZero"/>
        <c:auto val="1"/>
        <c:lblAlgn val="ctr"/>
        <c:lblOffset val="100"/>
        <c:noMultiLvlLbl val="0"/>
      </c:catAx>
      <c:spPr>
        <a:noFill/>
        <a:ln w="25400">
          <a:noFill/>
        </a:ln>
      </c:spPr>
    </c:plotArea>
    <c:legend>
      <c:legendPos val="t"/>
      <c:overlay val="0"/>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6"/>
            <c:invertIfNegative val="0"/>
            <c:bubble3D val="0"/>
            <c:spPr>
              <a:solidFill>
                <a:srgbClr val="8C3E9F"/>
              </a:solidFill>
              <a:ln>
                <a:noFill/>
              </a:ln>
              <a:effectLst/>
            </c:spPr>
            <c:extLst>
              <c:ext xmlns:c16="http://schemas.microsoft.com/office/drawing/2014/chart" uri="{C3380CC4-5D6E-409C-BE32-E72D297353CC}">
                <c16:uniqueId val="{00000001-A7B5-43D6-9D89-763E596A720F}"/>
              </c:ext>
            </c:extLst>
          </c:dPt>
          <c:dPt>
            <c:idx val="12"/>
            <c:invertIfNegative val="0"/>
            <c:bubble3D val="0"/>
            <c:spPr>
              <a:solidFill>
                <a:srgbClr val="FF3EB5"/>
              </a:solidFill>
              <a:ln>
                <a:noFill/>
              </a:ln>
              <a:effectLst/>
            </c:spPr>
            <c:extLst>
              <c:ext xmlns:c16="http://schemas.microsoft.com/office/drawing/2014/chart" uri="{C3380CC4-5D6E-409C-BE32-E72D297353CC}">
                <c16:uniqueId val="{00000003-A7B5-43D6-9D89-763E596A720F}"/>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(Grafik!$G$5,Grafik!$K$5:$L$5,Grafik!$P$5,Grafik!$S$5,Grafik!$W$5:$X$5,Grafik!$AE$5:$AG$5,Grafik!$AI$5:$AK$5,Grafik!$AN$5,Grafik!$AT$5)</c:f>
              <c:strCache>
                <c:ptCount val="15"/>
                <c:pt idx="0">
                  <c:v>Polen</c:v>
                </c:pt>
                <c:pt idx="1">
                  <c:v>Frankreich</c:v>
                </c:pt>
                <c:pt idx="2">
                  <c:v>Spanien</c:v>
                </c:pt>
                <c:pt idx="3">
                  <c:v>UK</c:v>
                </c:pt>
                <c:pt idx="4">
                  <c:v>Niederlande</c:v>
                </c:pt>
                <c:pt idx="5">
                  <c:v>Korea</c:v>
                </c:pt>
                <c:pt idx="6">
                  <c:v>EU</c:v>
                </c:pt>
                <c:pt idx="7">
                  <c:v>Österreich</c:v>
                </c:pt>
                <c:pt idx="8">
                  <c:v>Italien</c:v>
                </c:pt>
                <c:pt idx="9">
                  <c:v>USA</c:v>
                </c:pt>
                <c:pt idx="10">
                  <c:v>Belgien</c:v>
                </c:pt>
                <c:pt idx="11">
                  <c:v>Schweden</c:v>
                </c:pt>
                <c:pt idx="12">
                  <c:v>Deutschland</c:v>
                </c:pt>
                <c:pt idx="13">
                  <c:v>China</c:v>
                </c:pt>
                <c:pt idx="14">
                  <c:v>Schweiz</c:v>
                </c:pt>
              </c:strCache>
              <c:extLst/>
            </c:strRef>
          </c:cat>
          <c:val>
            <c:numRef>
              <c:f>(Grafik!$G$6,Grafik!$K$6:$L$6,Grafik!$P$6,Grafik!$S$6,Grafik!$W$6:$X$6,Grafik!$AE$6:$AG$6,Grafik!$AI$6:$AK$6,Grafik!$AN$6,Grafik!$AT$6)</c:f>
              <c:numCache>
                <c:formatCode>0.0</c:formatCode>
                <c:ptCount val="15"/>
                <c:pt idx="0">
                  <c:v>12.670342773</c:v>
                </c:pt>
                <c:pt idx="1">
                  <c:v>9.3891855596999996</c:v>
                </c:pt>
                <c:pt idx="2">
                  <c:v>8.7278966980000003</c:v>
                </c:pt>
                <c:pt idx="3">
                  <c:v>7.0830403374999999</c:v>
                </c:pt>
                <c:pt idx="4">
                  <c:v>6.1913831221000004</c:v>
                </c:pt>
                <c:pt idx="5">
                  <c:v>5.7538824157999997</c:v>
                </c:pt>
                <c:pt idx="6">
                  <c:v>5.7370610862999998</c:v>
                </c:pt>
                <c:pt idx="7">
                  <c:v>4.4064552602999996</c:v>
                </c:pt>
                <c:pt idx="8">
                  <c:v>4.3859707433999997</c:v>
                </c:pt>
                <c:pt idx="9">
                  <c:v>3.9012071112000002</c:v>
                </c:pt>
                <c:pt idx="10">
                  <c:v>3.6004663084000001</c:v>
                </c:pt>
                <c:pt idx="11">
                  <c:v>3.5466662223999998</c:v>
                </c:pt>
                <c:pt idx="12">
                  <c:v>3.5198842530999999</c:v>
                </c:pt>
                <c:pt idx="13">
                  <c:v>2.8977251751000002</c:v>
                </c:pt>
                <c:pt idx="14">
                  <c:v>1.4910321341999999</c:v>
                </c:pt>
              </c:numCache>
              <c:extLst/>
            </c:numRef>
          </c:val>
          <c:extLst>
            <c:ext xmlns:c16="http://schemas.microsoft.com/office/drawing/2014/chart" uri="{C3380CC4-5D6E-409C-BE32-E72D297353CC}">
              <c16:uniqueId val="{00000004-7D62-412B-A846-F2630AFDD89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0610972222222223E-2"/>
          <c:y val="0"/>
          <c:w val="0.98748979538092851"/>
          <c:h val="0.81548505465942966"/>
        </c:manualLayout>
      </c:layout>
      <c:barChart>
        <c:barDir val="col"/>
        <c:grouping val="stacked"/>
        <c:varyColors val="0"/>
        <c:ser>
          <c:idx val="0"/>
          <c:order val="0"/>
          <c:tx>
            <c:strRef>
              <c:f>'Bildungsausgaben am BIP'!$A$62</c:f>
              <c:strCache>
                <c:ptCount val="1"/>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E839-4595-9856-99D17BFEC1F7}"/>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2-E839-4595-9856-99D17BFEC1F7}"/>
              </c:ext>
            </c:extLst>
          </c:dPt>
          <c:dLbls>
            <c:dLbl>
              <c:idx val="4"/>
              <c:layout>
                <c:manualLayout>
                  <c:x val="8.1466802778278188E-4"/>
                  <c:y val="-4.2742800193982626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839-4595-9856-99D17BFEC1F7}"/>
                </c:ext>
              </c:extLst>
            </c:dLbl>
            <c:dLbl>
              <c:idx val="5"/>
              <c:layout>
                <c:manualLayout>
                  <c:x val="0"/>
                  <c:y val="-8.475594292654981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839-4595-9856-99D17BFEC1F7}"/>
                </c:ext>
              </c:extLst>
            </c:dLbl>
            <c:numFmt formatCode="0.0" sourceLinked="0"/>
            <c:spPr>
              <a:noFill/>
              <a:ln w="33374">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Sabon Next LT" panose="020B0502040204020203" pitchFamily="2"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'Bildungsausgaben am BIP'!$D$45:$K$45</c:f>
              <c:strCache>
                <c:ptCount val="7"/>
                <c:pt idx="0">
                  <c:v>Japan</c:v>
                </c:pt>
                <c:pt idx="1">
                  <c:v>Deutsch-
land</c:v>
                </c:pt>
                <c:pt idx="2">
                  <c:v>OECD</c:v>
                </c:pt>
                <c:pt idx="3">
                  <c:v>Korea</c:v>
                </c:pt>
                <c:pt idx="4">
                  <c:v>Frankreich</c:v>
                </c:pt>
                <c:pt idx="5">
                  <c:v>USA</c:v>
                </c:pt>
                <c:pt idx="6">
                  <c:v>Groß-
britannien</c:v>
                </c:pt>
              </c:strCache>
            </c:strRef>
          </c:cat>
          <c:val>
            <c:numRef>
              <c:f>'Bildungsausgaben am BIP'!$D$68:$K$68</c:f>
              <c:numCache>
                <c:formatCode>General</c:formatCode>
                <c:ptCount val="7"/>
                <c:pt idx="0">
                  <c:v>3.9000000000000004</c:v>
                </c:pt>
                <c:pt idx="1">
                  <c:v>4.3999999999999995</c:v>
                </c:pt>
                <c:pt idx="2">
                  <c:v>4.7</c:v>
                </c:pt>
                <c:pt idx="3">
                  <c:v>5.6000000000000005</c:v>
                </c:pt>
                <c:pt idx="4">
                  <c:v>5.8</c:v>
                </c:pt>
                <c:pt idx="5">
                  <c:v>5.8000000000000007</c:v>
                </c:pt>
                <c:pt idx="6">
                  <c:v>6.1</c:v>
                </c:pt>
              </c:numCache>
            </c:numRef>
          </c:val>
          <c:extLst>
            <c:ext xmlns:c16="http://schemas.microsoft.com/office/drawing/2014/chart" uri="{C3380CC4-5D6E-409C-BE32-E72D297353CC}">
              <c16:uniqueId val="{00000005-B75E-4D47-A855-4E91BFBCC9BD}"/>
            </c:ext>
          </c:extLst>
        </c:ser>
        <c:dLbls>
          <c:showLegendKey val="0"/>
          <c:showVal val="1"/>
          <c:showCatName val="0"/>
          <c:showSerName val="0"/>
          <c:showPercent val="0"/>
          <c:showBubbleSize val="0"/>
        </c:dLbls>
        <c:gapWidth val="50"/>
        <c:overlap val="100"/>
        <c:axId val="649406536"/>
        <c:axId val="649404968"/>
      </c:barChart>
      <c:catAx>
        <c:axId val="649406536"/>
        <c:scaling>
          <c:orientation val="minMax"/>
        </c:scaling>
        <c:delete val="0"/>
        <c:axPos val="b"/>
        <c:numFmt formatCode="General" sourceLinked="1"/>
        <c:majorTickMark val="out"/>
        <c:minorTickMark val="none"/>
        <c:tickLblPos val="nextTo"/>
        <c:spPr>
          <a:noFill/>
          <a:ln w="4172" cap="flat" cmpd="sng" algn="ctr">
            <a:solidFill>
              <a:sysClr val="windowText" lastClr="000000"/>
            </a:solidFill>
            <a:prstDash val="solid"/>
            <a:round/>
          </a:ln>
          <a:effectLst/>
        </c:spPr>
        <c:txPr>
          <a:bodyPr rot="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Sabon Next LT" panose="020B0502040204020203" pitchFamily="2" charset="0"/>
              </a:defRPr>
            </a:pPr>
            <a:endParaRPr lang="de-DE"/>
          </a:p>
        </c:txPr>
        <c:crossAx val="649404968"/>
        <c:crosses val="autoZero"/>
        <c:auto val="1"/>
        <c:lblAlgn val="ctr"/>
        <c:lblOffset val="100"/>
        <c:tickLblSkip val="1"/>
        <c:tickMarkSkip val="1"/>
        <c:noMultiLvlLbl val="0"/>
      </c:catAx>
      <c:valAx>
        <c:axId val="649404968"/>
        <c:scaling>
          <c:orientation val="minMax"/>
        </c:scaling>
        <c:delete val="1"/>
        <c:axPos val="l"/>
        <c:numFmt formatCode="General" sourceLinked="1"/>
        <c:majorTickMark val="out"/>
        <c:minorTickMark val="none"/>
        <c:tickLblPos val="nextTo"/>
        <c:crossAx val="64940653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i="0" u="none" strike="noStrike" baseline="0">
          <a:solidFill>
            <a:schemeClr val="tx2"/>
          </a:solidFill>
          <a:latin typeface="Source Sans Pro" panose="020B0503030403020204" pitchFamily="34" charset="0"/>
          <a:ea typeface="Arial"/>
          <a:cs typeface="Sabon Next LT" panose="020B0502040204020203" pitchFamily="2" charset="0"/>
        </a:defRPr>
      </a:pPr>
      <a:endParaRPr lang="de-DE"/>
    </a:p>
  </c:txPr>
  <c:externalData r:id="rId4">
    <c:autoUpdate val="0"/>
  </c:externalData>
  <c:userShapes r:id="rId5"/>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96801531320113"/>
          <c:y val="3.0838934298659227E-3"/>
          <c:w val="0.83003198468679884"/>
          <c:h val="0.9815026342790607"/>
        </c:manualLayout>
      </c:layout>
      <c:barChart>
        <c:barDir val="bar"/>
        <c:grouping val="clustered"/>
        <c:varyColors val="0"/>
        <c:ser>
          <c:idx val="0"/>
          <c:order val="0"/>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89C9-4B20-88ED-475147F0CB18}"/>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89C9-4B20-88ED-475147F0CB18}"/>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89C9-4B20-88ED-475147F0CB18}"/>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7-89C9-4B20-88ED-475147F0CB18}"/>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9-89C9-4B20-88ED-475147F0CB18}"/>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B-89C9-4B20-88ED-475147F0CB18}"/>
              </c:ext>
            </c:extLst>
          </c:dPt>
          <c:dPt>
            <c:idx val="6"/>
            <c:invertIfNegative val="0"/>
            <c:bubble3D val="0"/>
            <c:spPr>
              <a:solidFill>
                <a:schemeClr val="accent1"/>
              </a:solidFill>
              <a:ln>
                <a:noFill/>
              </a:ln>
              <a:effectLst/>
            </c:spPr>
            <c:extLst>
              <c:ext xmlns:c16="http://schemas.microsoft.com/office/drawing/2014/chart" uri="{C3380CC4-5D6E-409C-BE32-E72D297353CC}">
                <c16:uniqueId val="{0000000D-89C9-4B20-88ED-475147F0CB18}"/>
              </c:ext>
            </c:extLst>
          </c:dPt>
          <c:dPt>
            <c:idx val="7"/>
            <c:invertIfNegative val="0"/>
            <c:bubble3D val="0"/>
            <c:spPr>
              <a:solidFill>
                <a:schemeClr val="accent1"/>
              </a:solidFill>
              <a:ln>
                <a:noFill/>
              </a:ln>
              <a:effectLst/>
            </c:spPr>
            <c:extLst>
              <c:ext xmlns:c16="http://schemas.microsoft.com/office/drawing/2014/chart" uri="{C3380CC4-5D6E-409C-BE32-E72D297353CC}">
                <c16:uniqueId val="{0000000F-89C9-4B20-88ED-475147F0CB18}"/>
              </c:ext>
            </c:extLst>
          </c:dPt>
          <c:dPt>
            <c:idx val="8"/>
            <c:invertIfNegative val="0"/>
            <c:bubble3D val="0"/>
            <c:spPr>
              <a:solidFill>
                <a:schemeClr val="accent1"/>
              </a:solidFill>
              <a:ln>
                <a:noFill/>
              </a:ln>
              <a:effectLst/>
            </c:spPr>
            <c:extLst>
              <c:ext xmlns:c16="http://schemas.microsoft.com/office/drawing/2014/chart" uri="{C3380CC4-5D6E-409C-BE32-E72D297353CC}">
                <c16:uniqueId val="{00000011-89C9-4B20-88ED-475147F0CB18}"/>
              </c:ext>
            </c:extLst>
          </c:dPt>
          <c:dPt>
            <c:idx val="9"/>
            <c:invertIfNegative val="0"/>
            <c:bubble3D val="0"/>
            <c:spPr>
              <a:solidFill>
                <a:schemeClr val="accent1"/>
              </a:solidFill>
              <a:ln>
                <a:noFill/>
              </a:ln>
              <a:effectLst/>
            </c:spPr>
            <c:extLst>
              <c:ext xmlns:c16="http://schemas.microsoft.com/office/drawing/2014/chart" uri="{C3380CC4-5D6E-409C-BE32-E72D297353CC}">
                <c16:uniqueId val="{00000013-89C9-4B20-88ED-475147F0CB18}"/>
              </c:ext>
            </c:extLst>
          </c:dPt>
          <c:dPt>
            <c:idx val="10"/>
            <c:invertIfNegative val="0"/>
            <c:bubble3D val="0"/>
            <c:spPr>
              <a:solidFill>
                <a:schemeClr val="accent1"/>
              </a:solidFill>
              <a:ln>
                <a:noFill/>
              </a:ln>
              <a:effectLst/>
            </c:spPr>
            <c:extLst>
              <c:ext xmlns:c16="http://schemas.microsoft.com/office/drawing/2014/chart" uri="{C3380CC4-5D6E-409C-BE32-E72D297353CC}">
                <c16:uniqueId val="{00000015-89C9-4B20-88ED-475147F0CB18}"/>
              </c:ext>
            </c:extLst>
          </c:dPt>
          <c:dPt>
            <c:idx val="11"/>
            <c:invertIfNegative val="0"/>
            <c:bubble3D val="0"/>
            <c:spPr>
              <a:solidFill>
                <a:schemeClr val="accent2"/>
              </a:solidFill>
              <a:ln>
                <a:noFill/>
              </a:ln>
              <a:effectLst/>
            </c:spPr>
            <c:extLst>
              <c:ext xmlns:c16="http://schemas.microsoft.com/office/drawing/2014/chart" uri="{C3380CC4-5D6E-409C-BE32-E72D297353CC}">
                <c16:uniqueId val="{00000017-89C9-4B20-88ED-475147F0CB18}"/>
              </c:ext>
            </c:extLst>
          </c:dPt>
          <c:dPt>
            <c:idx val="12"/>
            <c:invertIfNegative val="0"/>
            <c:bubble3D val="0"/>
            <c:spPr>
              <a:solidFill>
                <a:schemeClr val="accent1"/>
              </a:solidFill>
              <a:ln>
                <a:noFill/>
              </a:ln>
              <a:effectLst/>
            </c:spPr>
            <c:extLst>
              <c:ext xmlns:c16="http://schemas.microsoft.com/office/drawing/2014/chart" uri="{C3380CC4-5D6E-409C-BE32-E72D297353CC}">
                <c16:uniqueId val="{00000019-89C9-4B20-88ED-475147F0CB18}"/>
              </c:ext>
            </c:extLst>
          </c:dPt>
          <c:dPt>
            <c:idx val="13"/>
            <c:invertIfNegative val="0"/>
            <c:bubble3D val="0"/>
            <c:spPr>
              <a:solidFill>
                <a:schemeClr val="accent1"/>
              </a:solidFill>
              <a:ln>
                <a:noFill/>
              </a:ln>
              <a:effectLst/>
            </c:spPr>
            <c:extLst>
              <c:ext xmlns:c16="http://schemas.microsoft.com/office/drawing/2014/chart" uri="{C3380CC4-5D6E-409C-BE32-E72D297353CC}">
                <c16:uniqueId val="{0000001B-89C9-4B20-88ED-475147F0CB18}"/>
              </c:ext>
            </c:extLst>
          </c:dPt>
          <c:dPt>
            <c:idx val="14"/>
            <c:invertIfNegative val="0"/>
            <c:bubble3D val="0"/>
            <c:spPr>
              <a:solidFill>
                <a:schemeClr val="accent1"/>
              </a:solidFill>
              <a:ln>
                <a:noFill/>
              </a:ln>
              <a:effectLst/>
            </c:spPr>
            <c:extLst>
              <c:ext xmlns:c16="http://schemas.microsoft.com/office/drawing/2014/chart" uri="{C3380CC4-5D6E-409C-BE32-E72D297353CC}">
                <c16:uniqueId val="{0000001D-89C9-4B20-88ED-475147F0CB18}"/>
              </c:ext>
            </c:extLst>
          </c:dPt>
          <c:dPt>
            <c:idx val="15"/>
            <c:invertIfNegative val="0"/>
            <c:bubble3D val="0"/>
            <c:spPr>
              <a:solidFill>
                <a:schemeClr val="accent1"/>
              </a:solidFill>
              <a:ln>
                <a:noFill/>
              </a:ln>
              <a:effectLst/>
            </c:spPr>
            <c:extLst>
              <c:ext xmlns:c16="http://schemas.microsoft.com/office/drawing/2014/chart" uri="{C3380CC4-5D6E-409C-BE32-E72D297353CC}">
                <c16:uniqueId val="{0000001F-89C9-4B20-88ED-475147F0CB18}"/>
              </c:ext>
            </c:extLst>
          </c:dPt>
          <c:dPt>
            <c:idx val="16"/>
            <c:invertIfNegative val="0"/>
            <c:bubble3D val="0"/>
            <c:spPr>
              <a:solidFill>
                <a:schemeClr val="accent1"/>
              </a:solidFill>
              <a:ln>
                <a:noFill/>
              </a:ln>
              <a:effectLst/>
            </c:spPr>
            <c:extLst>
              <c:ext xmlns:c16="http://schemas.microsoft.com/office/drawing/2014/chart" uri="{C3380CC4-5D6E-409C-BE32-E72D297353CC}">
                <c16:uniqueId val="{00000021-89C9-4B20-88ED-475147F0CB18}"/>
              </c:ext>
            </c:extLst>
          </c:dPt>
          <c:dPt>
            <c:idx val="17"/>
            <c:invertIfNegative val="0"/>
            <c:bubble3D val="0"/>
            <c:spPr>
              <a:solidFill>
                <a:schemeClr val="accent1"/>
              </a:solidFill>
              <a:ln>
                <a:noFill/>
              </a:ln>
              <a:effectLst/>
            </c:spPr>
            <c:extLst>
              <c:ext xmlns:c16="http://schemas.microsoft.com/office/drawing/2014/chart" uri="{C3380CC4-5D6E-409C-BE32-E72D297353CC}">
                <c16:uniqueId val="{00000023-89C9-4B20-88ED-475147F0CB18}"/>
              </c:ext>
            </c:extLst>
          </c:dPt>
          <c:dPt>
            <c:idx val="18"/>
            <c:invertIfNegative val="0"/>
            <c:bubble3D val="0"/>
            <c:spPr>
              <a:solidFill>
                <a:schemeClr val="accent1"/>
              </a:solidFill>
              <a:ln>
                <a:noFill/>
              </a:ln>
              <a:effectLst/>
            </c:spPr>
            <c:extLst>
              <c:ext xmlns:c16="http://schemas.microsoft.com/office/drawing/2014/chart" uri="{C3380CC4-5D6E-409C-BE32-E72D297353CC}">
                <c16:uniqueId val="{00000025-89C9-4B20-88ED-475147F0CB18}"/>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'Ranking Bildungsausgaben_BIP'!$B$46:$C$80</c:f>
              <c:multiLvlStrCache>
                <c:ptCount val="17"/>
                <c:lvl>
                  <c:pt idx="0">
                    <c:v>Norway</c:v>
                  </c:pt>
                  <c:pt idx="1">
                    <c:v>United Kingdom</c:v>
                  </c:pt>
                  <c:pt idx="2">
                    <c:v>Israel</c:v>
                  </c:pt>
                  <c:pt idx="3">
                    <c:v>United States</c:v>
                  </c:pt>
                  <c:pt idx="4">
                    <c:v>Korea</c:v>
                  </c:pt>
                  <c:pt idx="5">
                    <c:v>Belgium</c:v>
                  </c:pt>
                  <c:pt idx="6">
                    <c:v>France</c:v>
                  </c:pt>
                  <c:pt idx="7">
                    <c:v>Sweden</c:v>
                  </c:pt>
                  <c:pt idx="8">
                    <c:v>Denmark</c:v>
                  </c:pt>
                  <c:pt idx="9">
                    <c:v>Netherlands</c:v>
                  </c:pt>
                  <c:pt idx="10">
                    <c:v>Spain</c:v>
                  </c:pt>
                  <c:pt idx="11">
                    <c:v>Germany</c:v>
                  </c:pt>
                  <c:pt idx="12">
                    <c:v>Poland</c:v>
                  </c:pt>
                  <c:pt idx="13">
                    <c:v>Japan</c:v>
                  </c:pt>
                  <c:pt idx="14">
                    <c:v>Italy</c:v>
                  </c:pt>
                  <c:pt idx="15">
                    <c:v>Hungary</c:v>
                  </c:pt>
                  <c:pt idx="16">
                    <c:v>Türkiye</c:v>
                  </c:pt>
                </c:lvl>
                <c:lvl>
                  <c:pt idx="0">
                    <c:v>1</c:v>
                  </c:pt>
                  <c:pt idx="1">
                    <c:v>2</c:v>
                  </c:pt>
                  <c:pt idx="2">
                    <c:v>3</c:v>
                  </c:pt>
                  <c:pt idx="3">
                    <c:v>5</c:v>
                  </c:pt>
                  <c:pt idx="4">
                    <c:v>6</c:v>
                  </c:pt>
                  <c:pt idx="5">
                    <c:v>7</c:v>
                  </c:pt>
                  <c:pt idx="6">
                    <c:v>11</c:v>
                  </c:pt>
                  <c:pt idx="7">
                    <c:v>12</c:v>
                  </c:pt>
                  <c:pt idx="8">
                    <c:v>13</c:v>
                  </c:pt>
                  <c:pt idx="9">
                    <c:v>16</c:v>
                  </c:pt>
                  <c:pt idx="10">
                    <c:v>20</c:v>
                  </c:pt>
                  <c:pt idx="11">
                    <c:v>22</c:v>
                  </c:pt>
                  <c:pt idx="12">
                    <c:v>26</c:v>
                  </c:pt>
                  <c:pt idx="13">
                    <c:v>27</c:v>
                  </c:pt>
                  <c:pt idx="14">
                    <c:v>29</c:v>
                  </c:pt>
                  <c:pt idx="15">
                    <c:v>32</c:v>
                  </c:pt>
                  <c:pt idx="16">
                    <c:v>33</c:v>
                  </c:pt>
                </c:lvl>
              </c:multiLvlStrCache>
            </c:multiLvlStrRef>
          </c:cat>
          <c:val>
            <c:numRef>
              <c:f>'Ranking Bildungsausgaben_BIP'!$D$46:$D$80</c:f>
              <c:numCache>
                <c:formatCode>0.0</c:formatCode>
                <c:ptCount val="17"/>
                <c:pt idx="0">
                  <c:v>6.2458071813532801</c:v>
                </c:pt>
                <c:pt idx="1">
                  <c:v>6.1237021835738501</c:v>
                </c:pt>
                <c:pt idx="2">
                  <c:v>6.0898484519987504</c:v>
                </c:pt>
                <c:pt idx="3">
                  <c:v>5.7931812404548797</c:v>
                </c:pt>
                <c:pt idx="4">
                  <c:v>5.6307678270749602</c:v>
                </c:pt>
                <c:pt idx="5">
                  <c:v>5.5807159986886896</c:v>
                </c:pt>
                <c:pt idx="6">
                  <c:v>5.3667628844238298</c:v>
                </c:pt>
                <c:pt idx="7">
                  <c:v>5.3110657748203796</c:v>
                </c:pt>
                <c:pt idx="8">
                  <c:v>5.2542870441540099</c:v>
                </c:pt>
                <c:pt idx="9">
                  <c:v>5.0141809590631299</c:v>
                </c:pt>
                <c:pt idx="10">
                  <c:v>4.5239903525624499</c:v>
                </c:pt>
                <c:pt idx="11">
                  <c:v>4.3807499019942604</c:v>
                </c:pt>
                <c:pt idx="12">
                  <c:v>4.1103241254928502</c:v>
                </c:pt>
                <c:pt idx="13">
                  <c:v>3.90228354328866</c:v>
                </c:pt>
                <c:pt idx="14">
                  <c:v>3.8709779075406998</c:v>
                </c:pt>
                <c:pt idx="15">
                  <c:v>3.4153785784365298</c:v>
                </c:pt>
                <c:pt idx="16">
                  <c:v>3.4131460835957501</c:v>
                </c:pt>
              </c:numCache>
            </c:numRef>
          </c:val>
          <c:extLst>
            <c:ext xmlns:c16="http://schemas.microsoft.com/office/drawing/2014/chart" uri="{C3380CC4-5D6E-409C-BE32-E72D297353CC}">
              <c16:uniqueId val="{00000026-89C9-4B20-88ED-475147F0CB18}"/>
            </c:ext>
          </c:extLst>
        </c:ser>
        <c:dLbls>
          <c:dLblPos val="outEnd"/>
          <c:showLegendKey val="0"/>
          <c:showVal val="1"/>
          <c:showCatName val="0"/>
          <c:showSerName val="0"/>
          <c:showPercent val="0"/>
          <c:showBubbleSize val="0"/>
        </c:dLbls>
        <c:gapWidth val="25"/>
        <c:axId val="653428544"/>
        <c:axId val="829056512"/>
      </c:barChart>
      <c:catAx>
        <c:axId val="653428544"/>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9056512"/>
        <c:crosses val="autoZero"/>
        <c:auto val="1"/>
        <c:lblAlgn val="ctr"/>
        <c:lblOffset val="100"/>
        <c:noMultiLvlLbl val="0"/>
      </c:catAx>
      <c:valAx>
        <c:axId val="829056512"/>
        <c:scaling>
          <c:orientation val="minMax"/>
        </c:scaling>
        <c:delete val="1"/>
        <c:axPos val="t"/>
        <c:numFmt formatCode="0.0" sourceLinked="1"/>
        <c:majorTickMark val="out"/>
        <c:minorTickMark val="none"/>
        <c:tickLblPos val="nextTo"/>
        <c:crossAx val="653428544"/>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10069F"/>
            </a:solidFill>
            <a:ln>
              <a:noFill/>
            </a:ln>
            <a:effectLst/>
          </c:spPr>
          <c:invertIfNegative val="0"/>
          <c:dPt>
            <c:idx val="1"/>
            <c:invertIfNegative val="0"/>
            <c:bubble3D val="0"/>
            <c:extLst>
              <c:ext xmlns:c16="http://schemas.microsoft.com/office/drawing/2014/chart" uri="{C3380CC4-5D6E-409C-BE32-E72D297353CC}">
                <c16:uniqueId val="{00000000-BFF3-4EBE-A633-8A94A35FDED7}"/>
              </c:ext>
            </c:extLst>
          </c:dPt>
          <c:dPt>
            <c:idx val="2"/>
            <c:invertIfNegative val="0"/>
            <c:bubble3D val="0"/>
            <c:spPr>
              <a:solidFill>
                <a:srgbClr val="FF3EB5"/>
              </a:solidFill>
              <a:ln>
                <a:noFill/>
              </a:ln>
              <a:effectLst/>
            </c:spPr>
            <c:extLst>
              <c:ext xmlns:c16="http://schemas.microsoft.com/office/drawing/2014/chart" uri="{C3380CC4-5D6E-409C-BE32-E72D297353CC}">
                <c16:uniqueId val="{00000002-BFF3-4EBE-A633-8A94A35FDED7}"/>
              </c:ext>
            </c:extLst>
          </c:dPt>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Tertiärabschluss!$A$50:$A$93</c:f>
              <c:strCache>
                <c:ptCount val="15"/>
                <c:pt idx="0">
                  <c:v>China*</c:v>
                </c:pt>
                <c:pt idx="1">
                  <c:v>Italy</c:v>
                </c:pt>
                <c:pt idx="2">
                  <c:v>Germany</c:v>
                </c:pt>
                <c:pt idx="3">
                  <c:v>Austria</c:v>
                </c:pt>
                <c:pt idx="4">
                  <c:v>Poland</c:v>
                </c:pt>
                <c:pt idx="5">
                  <c:v>OECD </c:v>
                </c:pt>
                <c:pt idx="6">
                  <c:v>Spain</c:v>
                </c:pt>
                <c:pt idx="7">
                  <c:v>France</c:v>
                </c:pt>
                <c:pt idx="8">
                  <c:v>Netherlands</c:v>
                </c:pt>
                <c:pt idx="9">
                  <c:v>Belgium</c:v>
                </c:pt>
                <c:pt idx="10">
                  <c:v>Switzerland</c:v>
                </c:pt>
                <c:pt idx="11">
                  <c:v>USA**</c:v>
                </c:pt>
                <c:pt idx="12">
                  <c:v>UK</c:v>
                </c:pt>
                <c:pt idx="13">
                  <c:v>Korea</c:v>
                </c:pt>
                <c:pt idx="14">
                  <c:v>Canada</c:v>
                </c:pt>
              </c:strCache>
            </c:strRef>
          </c:cat>
          <c:val>
            <c:numRef>
              <c:f>Tertiärabschluss!$D$50:$D$93</c:f>
              <c:numCache>
                <c:formatCode>0</c:formatCode>
                <c:ptCount val="15"/>
                <c:pt idx="0">
                  <c:v>18.535316000000002</c:v>
                </c:pt>
                <c:pt idx="1">
                  <c:v>22</c:v>
                </c:pt>
                <c:pt idx="2">
                  <c:v>34</c:v>
                </c:pt>
                <c:pt idx="3">
                  <c:v>38</c:v>
                </c:pt>
                <c:pt idx="4">
                  <c:v>39</c:v>
                </c:pt>
                <c:pt idx="5">
                  <c:v>42</c:v>
                </c:pt>
                <c:pt idx="6">
                  <c:v>42</c:v>
                </c:pt>
                <c:pt idx="7">
                  <c:v>43</c:v>
                </c:pt>
                <c:pt idx="8">
                  <c:v>44.659809000000003</c:v>
                </c:pt>
                <c:pt idx="9">
                  <c:v>45</c:v>
                </c:pt>
                <c:pt idx="10">
                  <c:v>46</c:v>
                </c:pt>
                <c:pt idx="11">
                  <c:v>51</c:v>
                </c:pt>
                <c:pt idx="12">
                  <c:v>54</c:v>
                </c:pt>
                <c:pt idx="13">
                  <c:v>56</c:v>
                </c:pt>
                <c:pt idx="14">
                  <c:v>65</c:v>
                </c:pt>
              </c:numCache>
            </c:numRef>
          </c:val>
          <c:extLst>
            <c:ext xmlns:c16="http://schemas.microsoft.com/office/drawing/2014/chart" uri="{C3380CC4-5D6E-409C-BE32-E72D297353CC}">
              <c16:uniqueId val="{00000003-BFF3-4EBE-A633-8A94A35FDED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Fächergruppen!$B$24</c:f>
              <c:strCache>
                <c:ptCount val="1"/>
                <c:pt idx="0">
                  <c:v>Naturwissenschaften, Mathematik</c:v>
                </c:pt>
              </c:strCache>
            </c:strRef>
          </c:tx>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5A9A-4891-9A8F-0171D4858894}"/>
              </c:ext>
            </c:extLst>
          </c:dPt>
          <c:dPt>
            <c:idx val="4"/>
            <c:invertIfNegative val="0"/>
            <c:bubble3D val="0"/>
            <c:spPr>
              <a:solidFill>
                <a:srgbClr val="10069F"/>
              </a:solidFill>
              <a:ln>
                <a:noFill/>
              </a:ln>
              <a:effectLst/>
            </c:spPr>
            <c:extLst>
              <c:ext xmlns:c16="http://schemas.microsoft.com/office/drawing/2014/chart" uri="{C3380CC4-5D6E-409C-BE32-E72D297353CC}">
                <c16:uniqueId val="{00000002-5A9A-4891-9A8F-0171D4858894}"/>
              </c:ext>
            </c:extLst>
          </c:dPt>
          <c:dPt>
            <c:idx val="5"/>
            <c:invertIfNegative val="0"/>
            <c:bubble3D val="0"/>
            <c:spPr>
              <a:solidFill>
                <a:srgbClr val="10069F"/>
              </a:solidFill>
              <a:ln>
                <a:noFill/>
              </a:ln>
              <a:effectLst/>
            </c:spPr>
            <c:extLst>
              <c:ext xmlns:c16="http://schemas.microsoft.com/office/drawing/2014/chart" uri="{C3380CC4-5D6E-409C-BE32-E72D297353CC}">
                <c16:uniqueId val="{00000004-5A9A-4891-9A8F-0171D4858894}"/>
              </c:ext>
            </c:extLst>
          </c:dPt>
          <c:dPt>
            <c:idx val="6"/>
            <c:invertIfNegative val="0"/>
            <c:bubble3D val="0"/>
            <c:extLst>
              <c:ext xmlns:c16="http://schemas.microsoft.com/office/drawing/2014/chart" uri="{C3380CC4-5D6E-409C-BE32-E72D297353CC}">
                <c16:uniqueId val="{00000005-5A9A-4891-9A8F-0171D4858894}"/>
              </c:ext>
            </c:extLst>
          </c:dPt>
          <c:dPt>
            <c:idx val="7"/>
            <c:invertIfNegative val="0"/>
            <c:bubble3D val="0"/>
            <c:extLst>
              <c:ext xmlns:c16="http://schemas.microsoft.com/office/drawing/2014/chart" uri="{C3380CC4-5D6E-409C-BE32-E72D297353CC}">
                <c16:uniqueId val="{00000006-5A9A-4891-9A8F-0171D4858894}"/>
              </c:ext>
            </c:extLst>
          </c:dPt>
          <c:dPt>
            <c:idx val="14"/>
            <c:invertIfNegative val="0"/>
            <c:bubble3D val="0"/>
            <c:spPr>
              <a:solidFill>
                <a:srgbClr val="FF3EB5"/>
              </a:solidFill>
              <a:ln>
                <a:noFill/>
              </a:ln>
              <a:effectLst/>
            </c:spPr>
            <c:extLst>
              <c:ext xmlns:c16="http://schemas.microsoft.com/office/drawing/2014/chart" uri="{C3380CC4-5D6E-409C-BE32-E72D297353CC}">
                <c16:uniqueId val="{00000008-5A9A-4891-9A8F-0171D4858894}"/>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Fächergruppen!$A$43:$A$73</c:f>
              <c:strCache>
                <c:ptCount val="15"/>
                <c:pt idx="0">
                  <c:v>Netherlands</c:v>
                </c:pt>
                <c:pt idx="1">
                  <c:v>Norway</c:v>
                </c:pt>
                <c:pt idx="2">
                  <c:v>Denmark</c:v>
                </c:pt>
                <c:pt idx="3">
                  <c:v>Belgium</c:v>
                </c:pt>
                <c:pt idx="4">
                  <c:v>United States*</c:v>
                </c:pt>
                <c:pt idx="5">
                  <c:v>Poland</c:v>
                </c:pt>
                <c:pt idx="6">
                  <c:v>Portugal</c:v>
                </c:pt>
                <c:pt idx="7">
                  <c:v>Italy</c:v>
                </c:pt>
                <c:pt idx="8">
                  <c:v>France</c:v>
                </c:pt>
                <c:pt idx="9">
                  <c:v>United Kingdom**</c:v>
                </c:pt>
                <c:pt idx="10">
                  <c:v>Spain</c:v>
                </c:pt>
                <c:pt idx="11">
                  <c:v>Switzerland</c:v>
                </c:pt>
                <c:pt idx="12">
                  <c:v>Sweden</c:v>
                </c:pt>
                <c:pt idx="13">
                  <c:v>Austria</c:v>
                </c:pt>
                <c:pt idx="14">
                  <c:v>Germany</c:v>
                </c:pt>
              </c:strCache>
            </c:strRef>
          </c:cat>
          <c:val>
            <c:numRef>
              <c:f>Fächergruppen!$B$43:$B$73</c:f>
              <c:numCache>
                <c:formatCode>0</c:formatCode>
                <c:ptCount val="15"/>
                <c:pt idx="0">
                  <c:v>20.934829711913999</c:v>
                </c:pt>
                <c:pt idx="1">
                  <c:v>21.280878067016602</c:v>
                </c:pt>
                <c:pt idx="2">
                  <c:v>22.102516174316399</c:v>
                </c:pt>
                <c:pt idx="3">
                  <c:v>22.1586380004882</c:v>
                </c:pt>
                <c:pt idx="4">
                  <c:v>23.554599761962798</c:v>
                </c:pt>
                <c:pt idx="5">
                  <c:v>23.7</c:v>
                </c:pt>
                <c:pt idx="6">
                  <c:v>24.088045120239201</c:v>
                </c:pt>
                <c:pt idx="7">
                  <c:v>24.602460861206001</c:v>
                </c:pt>
                <c:pt idx="8">
                  <c:v>25.2639141082763</c:v>
                </c:pt>
                <c:pt idx="9">
                  <c:v>25.3600139617919</c:v>
                </c:pt>
                <c:pt idx="10">
                  <c:v>27.4537639617919</c:v>
                </c:pt>
                <c:pt idx="11">
                  <c:v>29.8986930847168</c:v>
                </c:pt>
                <c:pt idx="12">
                  <c:v>30.103803634643501</c:v>
                </c:pt>
                <c:pt idx="13">
                  <c:v>32.657562255859297</c:v>
                </c:pt>
                <c:pt idx="14">
                  <c:v>34.442550659179602</c:v>
                </c:pt>
              </c:numCache>
            </c:numRef>
          </c:val>
          <c:extLst>
            <c:ext xmlns:c16="http://schemas.microsoft.com/office/drawing/2014/chart" uri="{C3380CC4-5D6E-409C-BE32-E72D297353CC}">
              <c16:uniqueId val="{00000009-5A9A-4891-9A8F-0171D4858894}"/>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171987760789161E-2"/>
          <c:y val="0.14052241066020593"/>
          <c:w val="0.70814796298610827"/>
          <c:h val="0.85947758933979401"/>
        </c:manualLayout>
      </c:layout>
      <c:ofPieChart>
        <c:ofPieType val="bar"/>
        <c:varyColors val="1"/>
        <c:ser>
          <c:idx val="0"/>
          <c:order val="0"/>
          <c:tx>
            <c:strRef>
              <c:f>'Externe FuE'!$B$14</c:f>
              <c:strCache>
                <c:ptCount val="1"/>
                <c:pt idx="0">
                  <c:v>Pharma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04D-4DC3-875A-747229E2CA8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04D-4DC3-875A-747229E2CA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4D-4DC3-875A-747229E2CA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04D-4DC3-875A-747229E2CA8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04D-4DC3-875A-747229E2CA81}"/>
              </c:ext>
            </c:extLst>
          </c:dPt>
          <c:dLbls>
            <c:dLbl>
              <c:idx val="1"/>
              <c:tx>
                <c:rich>
                  <a:bodyPr/>
                  <a:lstStyle/>
                  <a:p>
                    <a:r>
                      <a:rPr lang="en-US"/>
                      <a:t>22%</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104D-4DC3-875A-747229E2CA81}"/>
                </c:ext>
              </c:extLst>
            </c:dLbl>
            <c:dLbl>
              <c:idx val="2"/>
              <c:tx>
                <c:rich>
                  <a:bodyPr/>
                  <a:lstStyle/>
                  <a:p>
                    <a:r>
                      <a:rPr lang="en-US"/>
                      <a:t>25%</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104D-4DC3-875A-747229E2CA81}"/>
                </c:ext>
              </c:extLst>
            </c:dLbl>
            <c:dLbl>
              <c:idx val="3"/>
              <c:tx>
                <c:rich>
                  <a:bodyPr/>
                  <a:lstStyle/>
                  <a:p>
                    <a:r>
                      <a:rPr lang="en-US" baseline="0"/>
                      <a:t>53%</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layout>
                    <c:manualLayout>
                      <c:w val="0.20619644766626394"/>
                      <c:h val="0.16626923076923072"/>
                    </c:manualLayout>
                  </c15:layout>
                  <c15:showDataLabelsRange val="0"/>
                </c:ext>
                <c:ext xmlns:c16="http://schemas.microsoft.com/office/drawing/2014/chart" uri="{C3380CC4-5D6E-409C-BE32-E72D297353CC}">
                  <c16:uniqueId val="{00000007-104D-4DC3-875A-747229E2CA81}"/>
                </c:ext>
              </c:extLst>
            </c:dLbl>
            <c:dLbl>
              <c:idx val="4"/>
              <c:tx>
                <c:rich>
                  <a:bodyPr/>
                  <a:lstStyle/>
                  <a:p>
                    <a:r>
                      <a:rPr lang="en-US"/>
                      <a:t>Externe</a:t>
                    </a:r>
                    <a:r>
                      <a:rPr lang="en-US" baseline="0"/>
                      <a:t>
</a:t>
                    </a:r>
                    <a:fld id="{909EB492-C1CF-444B-A2E1-9F848381D2E5}" type="PERCENTAGE">
                      <a:rPr lang="en-US" baseline="0"/>
                      <a:pPr/>
                      <a:t>[PROZENTSATZ]</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104D-4DC3-875A-747229E2CA81}"/>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FuE'!$C$14,'Externe FuE'!$E$14:$G$14)</c:f>
              <c:numCache>
                <c:formatCode>_-* #,##0\ _€_-;\-* #,##0\ _€_-;_-* "-"??\ _€_-;_-@_-</c:formatCode>
                <c:ptCount val="4"/>
                <c:pt idx="0">
                  <c:v>6493436</c:v>
                </c:pt>
                <c:pt idx="1">
                  <c:v>746355</c:v>
                </c:pt>
                <c:pt idx="2">
                  <c:v>842105</c:v>
                </c:pt>
                <c:pt idx="3">
                  <c:v>1795846</c:v>
                </c:pt>
              </c:numCache>
              <c:extLst/>
            </c:numRef>
          </c:val>
          <c:extLst>
            <c:ext xmlns:c16="http://schemas.microsoft.com/office/drawing/2014/chart" uri="{C3380CC4-5D6E-409C-BE32-E72D297353CC}">
              <c16:uniqueId val="{0000000A-104D-4DC3-875A-747229E2CA81}"/>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4046577511144429"/>
          <c:y val="0.4035335049577824"/>
          <c:w val="0.24777643535298829"/>
          <c:h val="0.338000204838351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55262141831067957"/>
          <c:y val="9.1358953645042408E-3"/>
          <c:w val="0.50425193255157141"/>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ACC0-43C6-8A2E-7A9F14E74A80}"/>
              </c:ext>
            </c:extLst>
          </c:dPt>
          <c:dPt>
            <c:idx val="4"/>
            <c:invertIfNegative val="0"/>
            <c:bubble3D val="0"/>
            <c:spPr>
              <a:solidFill>
                <a:srgbClr val="10069F"/>
              </a:solidFill>
              <a:ln>
                <a:noFill/>
              </a:ln>
              <a:effectLst/>
            </c:spPr>
            <c:extLst>
              <c:ext xmlns:c16="http://schemas.microsoft.com/office/drawing/2014/chart" uri="{C3380CC4-5D6E-409C-BE32-E72D297353CC}">
                <c16:uniqueId val="{00000002-ACC0-43C6-8A2E-7A9F14E74A80}"/>
              </c:ext>
            </c:extLst>
          </c:dPt>
          <c:dPt>
            <c:idx val="5"/>
            <c:invertIfNegative val="0"/>
            <c:bubble3D val="0"/>
            <c:spPr>
              <a:solidFill>
                <a:srgbClr val="10069F"/>
              </a:solidFill>
              <a:ln>
                <a:noFill/>
              </a:ln>
              <a:effectLst/>
            </c:spPr>
            <c:extLst>
              <c:ext xmlns:c16="http://schemas.microsoft.com/office/drawing/2014/chart" uri="{C3380CC4-5D6E-409C-BE32-E72D297353CC}">
                <c16:uniqueId val="{00000004-ACC0-43C6-8A2E-7A9F14E74A80}"/>
              </c:ext>
            </c:extLst>
          </c:dPt>
          <c:dPt>
            <c:idx val="6"/>
            <c:invertIfNegative val="0"/>
            <c:bubble3D val="0"/>
            <c:extLst>
              <c:ext xmlns:c16="http://schemas.microsoft.com/office/drawing/2014/chart" uri="{C3380CC4-5D6E-409C-BE32-E72D297353CC}">
                <c16:uniqueId val="{00000005-ACC0-43C6-8A2E-7A9F14E74A80}"/>
              </c:ext>
            </c:extLst>
          </c:dPt>
          <c:dPt>
            <c:idx val="7"/>
            <c:invertIfNegative val="0"/>
            <c:bubble3D val="0"/>
            <c:extLst>
              <c:ext xmlns:c16="http://schemas.microsoft.com/office/drawing/2014/chart" uri="{C3380CC4-5D6E-409C-BE32-E72D297353CC}">
                <c16:uniqueId val="{00000006-ACC0-43C6-8A2E-7A9F14E74A80}"/>
              </c:ext>
            </c:extLst>
          </c:dPt>
          <c:dLbls>
            <c:dLbl>
              <c:idx val="0"/>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7-ACC0-43C6-8A2E-7A9F14E74A80}"/>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Forschungsfelder!$A$63:$A$74</c:f>
              <c:strCache>
                <c:ptCount val="12"/>
                <c:pt idx="0">
                  <c:v>Sicherheit</c:v>
                </c:pt>
                <c:pt idx="1">
                  <c:v>IT</c:v>
                </c:pt>
                <c:pt idx="2">
                  <c:v>Luft-, Raumfahrt</c:v>
                </c:pt>
                <c:pt idx="3">
                  <c:v>Optik</c:v>
                </c:pt>
                <c:pt idx="4">
                  <c:v>Fahrzeug- und Verkehrstechnologie</c:v>
                </c:pt>
                <c:pt idx="5">
                  <c:v>Innovative Dienstleistungen</c:v>
                </c:pt>
                <c:pt idx="6">
                  <c:v>Energieforschung, Energietechnologie</c:v>
                </c:pt>
                <c:pt idx="7">
                  <c:v>Bioökonomie</c:v>
                </c:pt>
                <c:pt idx="8">
                  <c:v>Ernährung</c:v>
                </c:pt>
                <c:pt idx="9">
                  <c:v>Nano- und Werkstofftechnologie</c:v>
                </c:pt>
                <c:pt idx="10">
                  <c:v>Gesundheitsforschung</c:v>
                </c:pt>
                <c:pt idx="11">
                  <c:v>Klima, Umwelt</c:v>
                </c:pt>
              </c:strCache>
            </c:strRef>
          </c:cat>
          <c:val>
            <c:numRef>
              <c:f>Forschungsfelder!$J$63:$J$74</c:f>
              <c:numCache>
                <c:formatCode>0%</c:formatCode>
                <c:ptCount val="12"/>
                <c:pt idx="0">
                  <c:v>1.2195121951219513E-2</c:v>
                </c:pt>
                <c:pt idx="1">
                  <c:v>4.065040650406504E-2</c:v>
                </c:pt>
                <c:pt idx="2">
                  <c:v>4.065040650406504E-2</c:v>
                </c:pt>
                <c:pt idx="3">
                  <c:v>6.910569105691057E-2</c:v>
                </c:pt>
                <c:pt idx="4">
                  <c:v>7.3170731707317069E-2</c:v>
                </c:pt>
                <c:pt idx="5">
                  <c:v>8.943089430894309E-2</c:v>
                </c:pt>
                <c:pt idx="6">
                  <c:v>9.3495934959349589E-2</c:v>
                </c:pt>
                <c:pt idx="7">
                  <c:v>0.10975609756097561</c:v>
                </c:pt>
                <c:pt idx="8">
                  <c:v>0.14634146341463414</c:v>
                </c:pt>
                <c:pt idx="9">
                  <c:v>0.23170731707317074</c:v>
                </c:pt>
                <c:pt idx="10">
                  <c:v>0.2886178861788618</c:v>
                </c:pt>
                <c:pt idx="11">
                  <c:v>0.38617886178861788</c:v>
                </c:pt>
              </c:numCache>
            </c:numRef>
          </c:val>
          <c:extLst>
            <c:ext xmlns:c16="http://schemas.microsoft.com/office/drawing/2014/chart" uri="{C3380CC4-5D6E-409C-BE32-E72D297353CC}">
              <c16:uniqueId val="{00000008-ACC0-43C6-8A2E-7A9F14E74A8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Sheet1!$C$8</c:f>
              <c:strCache>
                <c:ptCount val="1"/>
                <c:pt idx="0">
                  <c:v>20</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(Sheet1!$B$9,Sheet1!$B$17:$B$22)</c:f>
              <c:strCache>
                <c:ptCount val="7"/>
                <c:pt idx="0">
                  <c:v>Sonstiges</c:v>
                </c:pt>
                <c:pt idx="1">
                  <c:v>Energieerzeugung -,transport und -speicherung</c:v>
                </c:pt>
                <c:pt idx="2">
                  <c:v>Nanechnologie</c:v>
                </c:pt>
                <c:pt idx="3">
                  <c:v>Biotechnologie (inkl. Bioinformatik)</c:v>
                </c:pt>
                <c:pt idx="4">
                  <c:v>Advanced Manufacturing</c:v>
                </c:pt>
                <c:pt idx="5">
                  <c:v>Klima-, Umweltschutz- und Recyclingtechnologien</c:v>
                </c:pt>
                <c:pt idx="6">
                  <c:v>Neue Materialien</c:v>
                </c:pt>
              </c:strCache>
              <c:extLst/>
            </c:strRef>
          </c:cat>
          <c:val>
            <c:numRef>
              <c:f>(Sheet1!$C$9,Sheet1!$C$17:$C$22)</c:f>
              <c:numCache>
                <c:formatCode>0.0</c:formatCode>
                <c:ptCount val="7"/>
                <c:pt idx="0">
                  <c:v>52.09345794392523</c:v>
                </c:pt>
                <c:pt idx="1">
                  <c:v>1.728971962616823</c:v>
                </c:pt>
                <c:pt idx="2">
                  <c:v>3.2242990654205612</c:v>
                </c:pt>
                <c:pt idx="3">
                  <c:v>3.920560747663552</c:v>
                </c:pt>
                <c:pt idx="4">
                  <c:v>4.7149532710280377</c:v>
                </c:pt>
                <c:pt idx="5">
                  <c:v>10.401869158878499</c:v>
                </c:pt>
                <c:pt idx="6">
                  <c:v>20.920560747663551</c:v>
                </c:pt>
              </c:numCache>
              <c:extLst/>
            </c:numRef>
          </c:val>
          <c:extLst>
            <c:ext xmlns:c16="http://schemas.microsoft.com/office/drawing/2014/chart" uri="{C3380CC4-5D6E-409C-BE32-E72D297353CC}">
              <c16:uniqueId val="{00000000-3E4D-437D-A527-D4067914F70A}"/>
            </c:ext>
          </c:extLst>
        </c:ser>
        <c:dLbls>
          <c:dLblPos val="outEnd"/>
          <c:showLegendKey val="0"/>
          <c:showVal val="1"/>
          <c:showCatName val="0"/>
          <c:showSerName val="0"/>
          <c:showPercent val="0"/>
          <c:showBubbleSize val="0"/>
        </c:dLbls>
        <c:gapWidth val="80"/>
        <c:axId val="372310048"/>
        <c:axId val="372311488"/>
      </c:barChart>
      <c:catAx>
        <c:axId val="3723100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mn-ea"/>
                <a:cs typeface="+mn-cs"/>
              </a:defRPr>
            </a:pPr>
            <a:endParaRPr lang="de-DE"/>
          </a:p>
        </c:txPr>
        <c:crossAx val="372311488"/>
        <c:crosses val="autoZero"/>
        <c:auto val="1"/>
        <c:lblAlgn val="ctr"/>
        <c:lblOffset val="100"/>
        <c:noMultiLvlLbl val="0"/>
      </c:catAx>
      <c:valAx>
        <c:axId val="372311488"/>
        <c:scaling>
          <c:orientation val="minMax"/>
        </c:scaling>
        <c:delete val="1"/>
        <c:axPos val="b"/>
        <c:numFmt formatCode="0.0" sourceLinked="1"/>
        <c:majorTickMark val="none"/>
        <c:minorTickMark val="none"/>
        <c:tickLblPos val="nextTo"/>
        <c:crossAx val="3723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a:solidFill>
            <a:schemeClr val="tx2"/>
          </a:solidFill>
          <a:latin typeface="Source Sans Pro" panose="020B0503030403020204" pitchFamily="34" charset="0"/>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(Sheet1!$G$9,Sheet1!$G$19:$G$22)</c:f>
              <c:strCache>
                <c:ptCount val="5"/>
                <c:pt idx="0">
                  <c:v>Sonstiges</c:v>
                </c:pt>
                <c:pt idx="1">
                  <c:v>Datentechnologien</c:v>
                </c:pt>
                <c:pt idx="2">
                  <c:v>Nanechnologie</c:v>
                </c:pt>
                <c:pt idx="3">
                  <c:v>Advanced Manufacturing</c:v>
                </c:pt>
                <c:pt idx="4">
                  <c:v>Biotechnologie (inkl. Bioinformatik)</c:v>
                </c:pt>
              </c:strCache>
              <c:extLst/>
            </c:strRef>
          </c:cat>
          <c:val>
            <c:numRef>
              <c:f>(Sheet1!$H$9,Sheet1!$H$19:$H$22)</c:f>
              <c:numCache>
                <c:formatCode>0.0</c:formatCode>
                <c:ptCount val="5"/>
                <c:pt idx="0">
                  <c:v>36.38095238095238</c:v>
                </c:pt>
                <c:pt idx="1">
                  <c:v>3.6904761904761911</c:v>
                </c:pt>
                <c:pt idx="2">
                  <c:v>4.7619047619047619</c:v>
                </c:pt>
                <c:pt idx="3">
                  <c:v>12.5</c:v>
                </c:pt>
                <c:pt idx="4">
                  <c:v>40.642857142857153</c:v>
                </c:pt>
              </c:numCache>
              <c:extLst/>
            </c:numRef>
          </c:val>
          <c:extLst>
            <c:ext xmlns:c16="http://schemas.microsoft.com/office/drawing/2014/chart" uri="{C3380CC4-5D6E-409C-BE32-E72D297353CC}">
              <c16:uniqueId val="{00000000-A35B-459F-89D3-82E4069F051B}"/>
            </c:ext>
          </c:extLst>
        </c:ser>
        <c:dLbls>
          <c:dLblPos val="outEnd"/>
          <c:showLegendKey val="0"/>
          <c:showVal val="1"/>
          <c:showCatName val="0"/>
          <c:showSerName val="0"/>
          <c:showPercent val="0"/>
          <c:showBubbleSize val="0"/>
        </c:dLbls>
        <c:gapWidth val="80"/>
        <c:axId val="372310048"/>
        <c:axId val="372311488"/>
      </c:barChart>
      <c:catAx>
        <c:axId val="3723100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mn-ea"/>
                <a:cs typeface="+mn-cs"/>
              </a:defRPr>
            </a:pPr>
            <a:endParaRPr lang="de-DE"/>
          </a:p>
        </c:txPr>
        <c:crossAx val="372311488"/>
        <c:crosses val="autoZero"/>
        <c:auto val="1"/>
        <c:lblAlgn val="ctr"/>
        <c:lblOffset val="100"/>
        <c:noMultiLvlLbl val="0"/>
      </c:catAx>
      <c:valAx>
        <c:axId val="372311488"/>
        <c:scaling>
          <c:orientation val="minMax"/>
        </c:scaling>
        <c:delete val="1"/>
        <c:axPos val="b"/>
        <c:numFmt formatCode="0.0" sourceLinked="1"/>
        <c:majorTickMark val="none"/>
        <c:minorTickMark val="none"/>
        <c:tickLblPos val="nextTo"/>
        <c:crossAx val="3723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a:solidFill>
            <a:schemeClr val="tx2"/>
          </a:solidFill>
          <a:latin typeface="Source Sans Pro" panose="020B0503030403020204" pitchFamily="34" charset="0"/>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SDG!$D$60</c:f>
              <c:strCache>
                <c:ptCount val="1"/>
                <c:pt idx="0">
                  <c:v>Anteil der Chemie- und Pharmapatente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SDG!$D$61:$D$70</c:f>
              <c:numCache>
                <c:formatCode>General</c:formatCode>
                <c:ptCount val="10"/>
                <c:pt idx="0" formatCode="0.0">
                  <c:v>36.121881589196988</c:v>
                </c:pt>
                <c:pt idx="2" formatCode="0.0">
                  <c:v>22.186143867826374</c:v>
                </c:pt>
                <c:pt idx="3" formatCode="0.0">
                  <c:v>26.567687147460937</c:v>
                </c:pt>
                <c:pt idx="4" formatCode="0.0">
                  <c:v>27.138419270854648</c:v>
                </c:pt>
                <c:pt idx="5" formatCode="0.0">
                  <c:v>30.442225534040666</c:v>
                </c:pt>
                <c:pt idx="6" formatCode="0.0">
                  <c:v>40.069182660538502</c:v>
                </c:pt>
                <c:pt idx="7" formatCode="0.0">
                  <c:v>52.059643693251935</c:v>
                </c:pt>
                <c:pt idx="8" formatCode="0.0">
                  <c:v>62.886833910960014</c:v>
                </c:pt>
                <c:pt idx="9" formatCode="0.0">
                  <c:v>71.433340655199075</c:v>
                </c:pt>
              </c:numCache>
            </c:numRef>
          </c:val>
          <c:extLst>
            <c:ext xmlns:c16="http://schemas.microsoft.com/office/drawing/2014/chart" uri="{C3380CC4-5D6E-409C-BE32-E72D297353CC}">
              <c16:uniqueId val="{00000000-612D-42B3-8B23-F0DB471B8A3F}"/>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124A4-5951-43E4-A020-2B0F01C2FC8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CF401B73-F62E-4091-A471-1A5D95CDC973}">
      <dgm:prSet phldrT="[Text]" custT="1"/>
      <dgm:spPr>
        <a:solidFill>
          <a:schemeClr val="tx2"/>
        </a:solidFill>
        <a:ln>
          <a:solidFill>
            <a:schemeClr val="bg1"/>
          </a:solidFill>
        </a:ln>
      </dgm:spPr>
      <dgm:t>
        <a:bodyPr/>
        <a:lstStyle/>
        <a:p>
          <a:r>
            <a:rPr lang="de-DE" sz="2400" b="1" dirty="0">
              <a:latin typeface="+mn-lt"/>
            </a:rPr>
            <a:t>Patente (2023)</a:t>
          </a:r>
        </a:p>
      </dgm:t>
    </dgm:pt>
    <dgm:pt modelId="{C25C38CD-4795-4EDE-9508-639D8F7A06D3}" type="parTrans" cxnId="{0D85D87B-2060-4620-B6DC-815351F029E8}">
      <dgm:prSet/>
      <dgm:spPr/>
      <dgm:t>
        <a:bodyPr/>
        <a:lstStyle/>
        <a:p>
          <a:endParaRPr lang="de-DE">
            <a:latin typeface="+mn-lt"/>
          </a:endParaRPr>
        </a:p>
      </dgm:t>
    </dgm:pt>
    <dgm:pt modelId="{1B175750-F5F1-4685-8B56-4CF9915B1AD2}" type="sibTrans" cxnId="{0D85D87B-2060-4620-B6DC-815351F029E8}">
      <dgm:prSet/>
      <dgm:spPr/>
      <dgm:t>
        <a:bodyPr/>
        <a:lstStyle/>
        <a:p>
          <a:endParaRPr lang="de-DE">
            <a:latin typeface="+mn-lt"/>
          </a:endParaRPr>
        </a:p>
      </dgm:t>
    </dgm:pt>
    <dgm:pt modelId="{970D9AB2-698F-41AA-B5B5-235931360471}">
      <dgm:prSet phldrT="[Text]" custT="1"/>
      <dgm:spPr>
        <a:solidFill>
          <a:srgbClr val="E7E6EF">
            <a:alpha val="90000"/>
          </a:srgbClr>
        </a:solidFill>
        <a:ln>
          <a:noFill/>
        </a:ln>
      </dgm:spPr>
      <dgm:t>
        <a:bodyPr lIns="144000" tIns="36000" rIns="72000" bIns="36000"/>
        <a:lstStyle/>
        <a:p>
          <a:pPr marL="0" indent="-230400">
            <a:lnSpc>
              <a:spcPct val="100000"/>
            </a:lnSpc>
            <a:spcAft>
              <a:spcPts val="600"/>
            </a:spcAft>
            <a:buFontTx/>
            <a:buNone/>
          </a:pPr>
          <a:r>
            <a:rPr lang="de-DE" sz="2400" dirty="0">
              <a:solidFill>
                <a:schemeClr val="tx2"/>
              </a:solidFill>
              <a:latin typeface="+mn-lt"/>
            </a:rPr>
            <a:t>Weltanteil: 7,3 % - Platz 5 hinter USA, Japan, China, und Korea</a:t>
          </a:r>
        </a:p>
      </dgm:t>
    </dgm:pt>
    <dgm:pt modelId="{5C124C22-3408-498A-B2E3-76D0AE669677}" type="parTrans" cxnId="{F3BEFD76-4EEA-4CB6-BA6F-E23ABA8AECB7}">
      <dgm:prSet/>
      <dgm:spPr/>
      <dgm:t>
        <a:bodyPr/>
        <a:lstStyle/>
        <a:p>
          <a:endParaRPr lang="de-DE">
            <a:latin typeface="+mn-lt"/>
          </a:endParaRPr>
        </a:p>
      </dgm:t>
    </dgm:pt>
    <dgm:pt modelId="{A467B3A8-D3DE-4F19-845D-3400D86460FC}" type="sibTrans" cxnId="{F3BEFD76-4EEA-4CB6-BA6F-E23ABA8AECB7}">
      <dgm:prSet/>
      <dgm:spPr/>
      <dgm:t>
        <a:bodyPr/>
        <a:lstStyle/>
        <a:p>
          <a:endParaRPr lang="de-DE">
            <a:latin typeface="+mn-lt"/>
          </a:endParaRPr>
        </a:p>
      </dgm:t>
    </dgm:pt>
    <dgm:pt modelId="{F24660F0-515C-4D53-8718-1F6044948EFE}">
      <dgm:prSet phldrT="[Text]"/>
      <dgm:spPr>
        <a:solidFill>
          <a:schemeClr val="accent3"/>
        </a:solidFill>
        <a:ln>
          <a:solidFill>
            <a:schemeClr val="bg1"/>
          </a:solidFill>
        </a:ln>
      </dgm:spPr>
      <dgm:t>
        <a:bodyPr/>
        <a:lstStyle/>
        <a:p>
          <a:r>
            <a:rPr lang="de-DE" b="1" dirty="0">
              <a:latin typeface="+mn-lt"/>
            </a:rPr>
            <a:t>Publikationen (2024)</a:t>
          </a:r>
        </a:p>
      </dgm:t>
    </dgm:pt>
    <dgm:pt modelId="{97E47A5F-0EDE-4A42-A47E-3B4C03CAB77A}" type="parTrans" cxnId="{151B6ADD-7A6E-492A-9EA5-ABB5AE3BF5D4}">
      <dgm:prSet/>
      <dgm:spPr/>
      <dgm:t>
        <a:bodyPr/>
        <a:lstStyle/>
        <a:p>
          <a:endParaRPr lang="de-DE">
            <a:latin typeface="+mn-lt"/>
          </a:endParaRPr>
        </a:p>
      </dgm:t>
    </dgm:pt>
    <dgm:pt modelId="{FDB07D95-1E30-4DE6-94A5-D5DC1449517C}" type="sibTrans" cxnId="{151B6ADD-7A6E-492A-9EA5-ABB5AE3BF5D4}">
      <dgm:prSet/>
      <dgm:spPr/>
      <dgm:t>
        <a:bodyPr/>
        <a:lstStyle/>
        <a:p>
          <a:endParaRPr lang="de-DE">
            <a:latin typeface="+mn-lt"/>
          </a:endParaRPr>
        </a:p>
      </dgm:t>
    </dgm:pt>
    <dgm:pt modelId="{02CA5E5C-6DF8-421D-9559-2837E9544BAE}">
      <dgm:prSet phldrT="[Text]" custT="1"/>
      <dgm:spPr>
        <a:solidFill>
          <a:srgbClr val="F3EBF5">
            <a:alpha val="90000"/>
          </a:srgbClr>
        </a:solidFill>
        <a:ln>
          <a:noFill/>
        </a:ln>
      </dgm:spPr>
      <dgm:t>
        <a:bodyPr lIns="144000" tIns="36000" rIns="72000" bIns="36000"/>
        <a:lstStyle/>
        <a:p>
          <a:pPr>
            <a:lnSpc>
              <a:spcPct val="100000"/>
            </a:lnSpc>
            <a:spcAft>
              <a:spcPts val="600"/>
            </a:spcAft>
            <a:buNone/>
          </a:pPr>
          <a:r>
            <a:rPr lang="de-DE" sz="2400" dirty="0">
              <a:solidFill>
                <a:schemeClr val="tx2"/>
              </a:solidFill>
              <a:latin typeface="+mn-lt"/>
            </a:rPr>
            <a:t>Weltanteil: 4,2 % - Platz 4 hinter China, USA, Indien</a:t>
          </a:r>
        </a:p>
      </dgm:t>
    </dgm:pt>
    <dgm:pt modelId="{AC5ADAF9-1B24-4CBF-9C21-3F1628CE736A}" type="parTrans" cxnId="{6FC1AD12-E2AC-445C-98EE-2E914DBCE474}">
      <dgm:prSet/>
      <dgm:spPr/>
      <dgm:t>
        <a:bodyPr/>
        <a:lstStyle/>
        <a:p>
          <a:endParaRPr lang="de-DE">
            <a:latin typeface="+mn-lt"/>
          </a:endParaRPr>
        </a:p>
      </dgm:t>
    </dgm:pt>
    <dgm:pt modelId="{8E5A6C06-4413-400A-AB1C-5882CEA5D624}" type="sibTrans" cxnId="{6FC1AD12-E2AC-445C-98EE-2E914DBCE474}">
      <dgm:prSet/>
      <dgm:spPr/>
      <dgm:t>
        <a:bodyPr/>
        <a:lstStyle/>
        <a:p>
          <a:endParaRPr lang="de-DE">
            <a:latin typeface="+mn-lt"/>
          </a:endParaRPr>
        </a:p>
      </dgm:t>
    </dgm:pt>
    <dgm:pt modelId="{F225F8A6-CB02-4214-B3C6-6B731C3578A4}">
      <dgm:prSet phldrT="[Text]"/>
      <dgm:spPr>
        <a:solidFill>
          <a:schemeClr val="accent6"/>
        </a:solidFill>
        <a:ln>
          <a:solidFill>
            <a:schemeClr val="bg1"/>
          </a:solidFill>
        </a:ln>
      </dgm:spPr>
      <dgm:t>
        <a:bodyPr/>
        <a:lstStyle/>
        <a:p>
          <a:r>
            <a:rPr lang="de-DE" b="1" dirty="0">
              <a:latin typeface="+mn-lt"/>
            </a:rPr>
            <a:t>Handel mit forschungsintensiven Chemiewaren (2022)</a:t>
          </a:r>
        </a:p>
      </dgm:t>
    </dgm:pt>
    <dgm:pt modelId="{BA614338-6295-4A50-A6E1-D3800A8A9B3F}" type="parTrans" cxnId="{C9582F50-D104-4F80-AEDC-E55B7D01ADDA}">
      <dgm:prSet/>
      <dgm:spPr/>
      <dgm:t>
        <a:bodyPr/>
        <a:lstStyle/>
        <a:p>
          <a:endParaRPr lang="de-DE">
            <a:latin typeface="+mn-lt"/>
          </a:endParaRPr>
        </a:p>
      </dgm:t>
    </dgm:pt>
    <dgm:pt modelId="{27234A7F-CE2E-427D-9C36-23CF51493A64}" type="sibTrans" cxnId="{C9582F50-D104-4F80-AEDC-E55B7D01ADDA}">
      <dgm:prSet/>
      <dgm:spPr/>
      <dgm:t>
        <a:bodyPr/>
        <a:lstStyle/>
        <a:p>
          <a:endParaRPr lang="de-DE">
            <a:latin typeface="+mn-lt"/>
          </a:endParaRPr>
        </a:p>
      </dgm:t>
    </dgm:pt>
    <dgm:pt modelId="{4A5B40AE-F7C3-4AA2-B5C5-7BCE816FDCD6}">
      <dgm:prSet phldrT="[Text]" custT="1"/>
      <dgm:spPr>
        <a:solidFill>
          <a:srgbClr val="E7F7E6">
            <a:alpha val="90000"/>
          </a:srgbClr>
        </a:solidFill>
        <a:ln>
          <a:noFill/>
        </a:ln>
      </dgm:spPr>
      <dgm:t>
        <a:bodyPr lIns="144000" tIns="36000" rIns="72000" bIns="36000"/>
        <a:lstStyle/>
        <a:p>
          <a:pPr marL="0">
            <a:lnSpc>
              <a:spcPct val="100000"/>
            </a:lnSpc>
            <a:spcAft>
              <a:spcPts val="600"/>
            </a:spcAft>
            <a:buNone/>
          </a:pPr>
          <a:r>
            <a:rPr lang="de-DE" sz="2400" dirty="0">
              <a:solidFill>
                <a:schemeClr val="tx2"/>
              </a:solidFill>
              <a:latin typeface="+mn-lt"/>
            </a:rPr>
            <a:t>Welthandelsanteil: 7,7 % - Platz 3 hinter China und den USA</a:t>
          </a:r>
        </a:p>
      </dgm:t>
    </dgm:pt>
    <dgm:pt modelId="{139A2AAF-4ADB-417F-A9D6-F4C6EE1634C2}" type="parTrans" cxnId="{7BF1E1B8-5182-4190-A8D0-AE3861B56EFA}">
      <dgm:prSet/>
      <dgm:spPr/>
      <dgm:t>
        <a:bodyPr/>
        <a:lstStyle/>
        <a:p>
          <a:endParaRPr lang="de-DE">
            <a:latin typeface="+mn-lt"/>
          </a:endParaRPr>
        </a:p>
      </dgm:t>
    </dgm:pt>
    <dgm:pt modelId="{D3F71A6D-3808-4FD1-A2A0-8F1BB1764209}" type="sibTrans" cxnId="{7BF1E1B8-5182-4190-A8D0-AE3861B56EFA}">
      <dgm:prSet/>
      <dgm:spPr/>
      <dgm:t>
        <a:bodyPr/>
        <a:lstStyle/>
        <a:p>
          <a:endParaRPr lang="de-DE">
            <a:latin typeface="+mn-lt"/>
          </a:endParaRPr>
        </a:p>
      </dgm:t>
    </dgm:pt>
    <dgm:pt modelId="{61B0B7E3-39FE-47E2-9FA6-83EEBEBC6DE2}">
      <dgm:prSet phldrT="[Text]"/>
      <dgm:spPr>
        <a:solidFill>
          <a:schemeClr val="accent4"/>
        </a:solidFill>
        <a:ln>
          <a:solidFill>
            <a:schemeClr val="bg1"/>
          </a:solidFill>
        </a:ln>
      </dgm:spPr>
      <dgm:t>
        <a:bodyPr/>
        <a:lstStyle/>
        <a:p>
          <a:r>
            <a:rPr lang="de-DE" b="1" dirty="0">
              <a:latin typeface="+mn-lt"/>
            </a:rPr>
            <a:t>Handel mit forschungsintensiven Pharmazeutika (2022)</a:t>
          </a:r>
        </a:p>
      </dgm:t>
    </dgm:pt>
    <dgm:pt modelId="{2A51DB40-6F3C-48E5-BF84-F59F81FCF492}" type="parTrans" cxnId="{6703F71A-83EE-4EF1-BC43-A77A6C41D267}">
      <dgm:prSet/>
      <dgm:spPr/>
      <dgm:t>
        <a:bodyPr/>
        <a:lstStyle/>
        <a:p>
          <a:endParaRPr lang="de-DE">
            <a:latin typeface="+mn-lt"/>
          </a:endParaRPr>
        </a:p>
      </dgm:t>
    </dgm:pt>
    <dgm:pt modelId="{92E2B9E6-BE79-418E-B402-D2BEA4A22B6B}" type="sibTrans" cxnId="{6703F71A-83EE-4EF1-BC43-A77A6C41D267}">
      <dgm:prSet/>
      <dgm:spPr/>
      <dgm:t>
        <a:bodyPr/>
        <a:lstStyle/>
        <a:p>
          <a:endParaRPr lang="de-DE">
            <a:latin typeface="+mn-lt"/>
          </a:endParaRPr>
        </a:p>
      </dgm:t>
    </dgm:pt>
    <dgm:pt modelId="{C7E8458F-F0ED-486F-BE8B-E55878B3FB44}">
      <dgm:prSet phldrT="[Text]" custT="1"/>
      <dgm:spPr>
        <a:solidFill>
          <a:srgbClr val="FFEDE8">
            <a:alpha val="90000"/>
          </a:srgbClr>
        </a:solidFill>
        <a:ln>
          <a:noFill/>
        </a:ln>
      </dgm:spPr>
      <dgm:t>
        <a:bodyPr lIns="144000" tIns="36000" rIns="72000" bIns="36000"/>
        <a:lstStyle/>
        <a:p>
          <a:pPr marL="0" lvl="1" indent="-228600" algn="l" defTabSz="1066800">
            <a:lnSpc>
              <a:spcPct val="100000"/>
            </a:lnSpc>
            <a:spcBef>
              <a:spcPct val="0"/>
            </a:spcBef>
            <a:spcAft>
              <a:spcPts val="600"/>
            </a:spcAft>
            <a:buNone/>
          </a:pPr>
          <a:r>
            <a:rPr lang="de-DE" sz="2400" kern="1200" dirty="0">
              <a:solidFill>
                <a:schemeClr val="tx2"/>
              </a:solidFill>
              <a:latin typeface="Source Sans Pro"/>
              <a:ea typeface="+mn-ea"/>
              <a:cs typeface="+mn-cs"/>
            </a:rPr>
            <a:t>Welthandelsanteil: 15 % - Platz 1 vor der Schweiz und den USA</a:t>
          </a:r>
        </a:p>
      </dgm:t>
    </dgm:pt>
    <dgm:pt modelId="{8C992F18-6088-40B2-8B6B-0DBF5443E5BD}" type="parTrans" cxnId="{77C6D5DB-4638-4112-9100-D3A587670AA9}">
      <dgm:prSet/>
      <dgm:spPr/>
      <dgm:t>
        <a:bodyPr/>
        <a:lstStyle/>
        <a:p>
          <a:endParaRPr lang="de-DE">
            <a:latin typeface="+mn-lt"/>
          </a:endParaRPr>
        </a:p>
      </dgm:t>
    </dgm:pt>
    <dgm:pt modelId="{EC11A301-DB4D-4359-BA9D-B3A648FE4463}" type="sibTrans" cxnId="{77C6D5DB-4638-4112-9100-D3A587670AA9}">
      <dgm:prSet/>
      <dgm:spPr/>
      <dgm:t>
        <a:bodyPr/>
        <a:lstStyle/>
        <a:p>
          <a:endParaRPr lang="de-DE">
            <a:latin typeface="+mn-lt"/>
          </a:endParaRPr>
        </a:p>
      </dgm:t>
    </dgm:pt>
    <dgm:pt modelId="{3AD78DA9-5A8A-466F-BD62-A4DBC84E0593}" type="pres">
      <dgm:prSet presAssocID="{324124A4-5951-43E4-A020-2B0F01C2FC8A}" presName="Name0" presStyleCnt="0">
        <dgm:presLayoutVars>
          <dgm:dir/>
          <dgm:animLvl val="lvl"/>
          <dgm:resizeHandles val="exact"/>
        </dgm:presLayoutVars>
      </dgm:prSet>
      <dgm:spPr/>
    </dgm:pt>
    <dgm:pt modelId="{AAE6E778-9008-41E3-94EF-0FFDE808872A}" type="pres">
      <dgm:prSet presAssocID="{CF401B73-F62E-4091-A471-1A5D95CDC973}" presName="linNode" presStyleCnt="0"/>
      <dgm:spPr/>
    </dgm:pt>
    <dgm:pt modelId="{8C1C8786-48C8-474E-A307-2FA26DDADDA7}" type="pres">
      <dgm:prSet presAssocID="{CF401B73-F62E-4091-A471-1A5D95CDC973}" presName="parentText" presStyleLbl="node1" presStyleIdx="0" presStyleCnt="4">
        <dgm:presLayoutVars>
          <dgm:chMax val="1"/>
          <dgm:bulletEnabled val="1"/>
        </dgm:presLayoutVars>
      </dgm:prSet>
      <dgm:spPr/>
    </dgm:pt>
    <dgm:pt modelId="{421312E9-94B0-40A8-ADD1-F61D8856F4F0}" type="pres">
      <dgm:prSet presAssocID="{CF401B73-F62E-4091-A471-1A5D95CDC973}" presName="descendantText" presStyleLbl="alignAccFollowNode1" presStyleIdx="0" presStyleCnt="4" custLinFactNeighborX="-1254" custLinFactNeighborY="-33576">
        <dgm:presLayoutVars>
          <dgm:bulletEnabled val="1"/>
        </dgm:presLayoutVars>
      </dgm:prSet>
      <dgm:spPr/>
    </dgm:pt>
    <dgm:pt modelId="{C2FFF7D0-D357-434D-80D9-06DD8C9563F6}" type="pres">
      <dgm:prSet presAssocID="{1B175750-F5F1-4685-8B56-4CF9915B1AD2}" presName="sp" presStyleCnt="0"/>
      <dgm:spPr/>
    </dgm:pt>
    <dgm:pt modelId="{C8E5E1EA-7A0B-4E43-B789-AD2CB53F3648}" type="pres">
      <dgm:prSet presAssocID="{F24660F0-515C-4D53-8718-1F6044948EFE}" presName="linNode" presStyleCnt="0"/>
      <dgm:spPr/>
    </dgm:pt>
    <dgm:pt modelId="{E0C6603D-4173-4E5B-BC78-3AD50D31DD4E}" type="pres">
      <dgm:prSet presAssocID="{F24660F0-515C-4D53-8718-1F6044948EFE}" presName="parentText" presStyleLbl="node1" presStyleIdx="1" presStyleCnt="4">
        <dgm:presLayoutVars>
          <dgm:chMax val="1"/>
          <dgm:bulletEnabled val="1"/>
        </dgm:presLayoutVars>
      </dgm:prSet>
      <dgm:spPr/>
    </dgm:pt>
    <dgm:pt modelId="{71A86756-7CCA-4F95-8F53-497B8CFC096C}" type="pres">
      <dgm:prSet presAssocID="{F24660F0-515C-4D53-8718-1F6044948EFE}" presName="descendantText" presStyleLbl="alignAccFollowNode1" presStyleIdx="1" presStyleCnt="4">
        <dgm:presLayoutVars>
          <dgm:bulletEnabled val="1"/>
        </dgm:presLayoutVars>
      </dgm:prSet>
      <dgm:spPr/>
    </dgm:pt>
    <dgm:pt modelId="{2F20EF4B-17BC-4EB4-8443-8944D004175C}" type="pres">
      <dgm:prSet presAssocID="{FDB07D95-1E30-4DE6-94A5-D5DC1449517C}" presName="sp" presStyleCnt="0"/>
      <dgm:spPr/>
    </dgm:pt>
    <dgm:pt modelId="{0E0B9D24-F38C-466D-9FC5-C84B36252C78}" type="pres">
      <dgm:prSet presAssocID="{F225F8A6-CB02-4214-B3C6-6B731C3578A4}" presName="linNode" presStyleCnt="0"/>
      <dgm:spPr/>
    </dgm:pt>
    <dgm:pt modelId="{02EDBA98-45BC-4B94-82B5-D378D87A47F2}" type="pres">
      <dgm:prSet presAssocID="{F225F8A6-CB02-4214-B3C6-6B731C3578A4}" presName="parentText" presStyleLbl="node1" presStyleIdx="2" presStyleCnt="4">
        <dgm:presLayoutVars>
          <dgm:chMax val="1"/>
          <dgm:bulletEnabled val="1"/>
        </dgm:presLayoutVars>
      </dgm:prSet>
      <dgm:spPr/>
    </dgm:pt>
    <dgm:pt modelId="{919D1158-7B43-4D7A-9476-AAB9FC377B83}" type="pres">
      <dgm:prSet presAssocID="{F225F8A6-CB02-4214-B3C6-6B731C3578A4}" presName="descendantText" presStyleLbl="alignAccFollowNode1" presStyleIdx="2" presStyleCnt="4">
        <dgm:presLayoutVars>
          <dgm:bulletEnabled val="1"/>
        </dgm:presLayoutVars>
      </dgm:prSet>
      <dgm:spPr/>
    </dgm:pt>
    <dgm:pt modelId="{675C6E2D-945C-4758-A9AB-038E323C5BD8}" type="pres">
      <dgm:prSet presAssocID="{27234A7F-CE2E-427D-9C36-23CF51493A64}" presName="sp" presStyleCnt="0"/>
      <dgm:spPr/>
    </dgm:pt>
    <dgm:pt modelId="{B89544B2-E901-4BAB-968F-2091C7182AB3}" type="pres">
      <dgm:prSet presAssocID="{61B0B7E3-39FE-47E2-9FA6-83EEBEBC6DE2}" presName="linNode" presStyleCnt="0"/>
      <dgm:spPr/>
    </dgm:pt>
    <dgm:pt modelId="{C38CC0F9-C892-435D-ABF3-AD9CC8F98AE8}" type="pres">
      <dgm:prSet presAssocID="{61B0B7E3-39FE-47E2-9FA6-83EEBEBC6DE2}" presName="parentText" presStyleLbl="node1" presStyleIdx="3" presStyleCnt="4" custScaleX="100652" custLinFactNeighborX="-644" custLinFactNeighborY="149">
        <dgm:presLayoutVars>
          <dgm:chMax val="1"/>
          <dgm:bulletEnabled val="1"/>
        </dgm:presLayoutVars>
      </dgm:prSet>
      <dgm:spPr/>
    </dgm:pt>
    <dgm:pt modelId="{0CB38F21-D79E-4B5E-BE3F-07D5AB82F102}" type="pres">
      <dgm:prSet presAssocID="{61B0B7E3-39FE-47E2-9FA6-83EEBEBC6DE2}" presName="descendantText" presStyleLbl="alignAccFollowNode1" presStyleIdx="3" presStyleCnt="4">
        <dgm:presLayoutVars>
          <dgm:bulletEnabled val="1"/>
        </dgm:presLayoutVars>
      </dgm:prSet>
      <dgm:spPr/>
    </dgm:pt>
  </dgm:ptLst>
  <dgm:cxnLst>
    <dgm:cxn modelId="{2293B30B-D5DC-4731-A0B4-3F381CEE63DB}" type="presOf" srcId="{CF401B73-F62E-4091-A471-1A5D95CDC973}" destId="{8C1C8786-48C8-474E-A307-2FA26DDADDA7}" srcOrd="0" destOrd="0" presId="urn:microsoft.com/office/officeart/2005/8/layout/vList5"/>
    <dgm:cxn modelId="{34C90312-72E5-460C-A280-BC5728DC5F6B}" type="presOf" srcId="{4A5B40AE-F7C3-4AA2-B5C5-7BCE816FDCD6}" destId="{919D1158-7B43-4D7A-9476-AAB9FC377B83}" srcOrd="0" destOrd="0" presId="urn:microsoft.com/office/officeart/2005/8/layout/vList5"/>
    <dgm:cxn modelId="{6FC1AD12-E2AC-445C-98EE-2E914DBCE474}" srcId="{F24660F0-515C-4D53-8718-1F6044948EFE}" destId="{02CA5E5C-6DF8-421D-9559-2837E9544BAE}" srcOrd="0" destOrd="0" parTransId="{AC5ADAF9-1B24-4CBF-9C21-3F1628CE736A}" sibTransId="{8E5A6C06-4413-400A-AB1C-5882CEA5D624}"/>
    <dgm:cxn modelId="{6703F71A-83EE-4EF1-BC43-A77A6C41D267}" srcId="{324124A4-5951-43E4-A020-2B0F01C2FC8A}" destId="{61B0B7E3-39FE-47E2-9FA6-83EEBEBC6DE2}" srcOrd="3" destOrd="0" parTransId="{2A51DB40-6F3C-48E5-BF84-F59F81FCF492}" sibTransId="{92E2B9E6-BE79-418E-B402-D2BEA4A22B6B}"/>
    <dgm:cxn modelId="{2ACA8340-590D-436B-8EFA-A41AC0F3A29B}" type="presOf" srcId="{324124A4-5951-43E4-A020-2B0F01C2FC8A}" destId="{3AD78DA9-5A8A-466F-BD62-A4DBC84E0593}" srcOrd="0" destOrd="0" presId="urn:microsoft.com/office/officeart/2005/8/layout/vList5"/>
    <dgm:cxn modelId="{3C398341-76BE-4FD1-899C-C2CB62B632B0}" type="presOf" srcId="{61B0B7E3-39FE-47E2-9FA6-83EEBEBC6DE2}" destId="{C38CC0F9-C892-435D-ABF3-AD9CC8F98AE8}" srcOrd="0" destOrd="0" presId="urn:microsoft.com/office/officeart/2005/8/layout/vList5"/>
    <dgm:cxn modelId="{C9582F50-D104-4F80-AEDC-E55B7D01ADDA}" srcId="{324124A4-5951-43E4-A020-2B0F01C2FC8A}" destId="{F225F8A6-CB02-4214-B3C6-6B731C3578A4}" srcOrd="2" destOrd="0" parTransId="{BA614338-6295-4A50-A6E1-D3800A8A9B3F}" sibTransId="{27234A7F-CE2E-427D-9C36-23CF51493A64}"/>
    <dgm:cxn modelId="{F3BEFD76-4EEA-4CB6-BA6F-E23ABA8AECB7}" srcId="{CF401B73-F62E-4091-A471-1A5D95CDC973}" destId="{970D9AB2-698F-41AA-B5B5-235931360471}" srcOrd="0" destOrd="0" parTransId="{5C124C22-3408-498A-B2E3-76D0AE669677}" sibTransId="{A467B3A8-D3DE-4F19-845D-3400D86460FC}"/>
    <dgm:cxn modelId="{AAF8F677-7266-463D-84CB-76A502F3EF70}" type="presOf" srcId="{C7E8458F-F0ED-486F-BE8B-E55878B3FB44}" destId="{0CB38F21-D79E-4B5E-BE3F-07D5AB82F102}" srcOrd="0" destOrd="0" presId="urn:microsoft.com/office/officeart/2005/8/layout/vList5"/>
    <dgm:cxn modelId="{0D85D87B-2060-4620-B6DC-815351F029E8}" srcId="{324124A4-5951-43E4-A020-2B0F01C2FC8A}" destId="{CF401B73-F62E-4091-A471-1A5D95CDC973}" srcOrd="0" destOrd="0" parTransId="{C25C38CD-4795-4EDE-9508-639D8F7A06D3}" sibTransId="{1B175750-F5F1-4685-8B56-4CF9915B1AD2}"/>
    <dgm:cxn modelId="{A3BCA0A4-EBD4-45A6-B158-8153E494CC59}" type="presOf" srcId="{F24660F0-515C-4D53-8718-1F6044948EFE}" destId="{E0C6603D-4173-4E5B-BC78-3AD50D31DD4E}" srcOrd="0" destOrd="0" presId="urn:microsoft.com/office/officeart/2005/8/layout/vList5"/>
    <dgm:cxn modelId="{7BF1E1B8-5182-4190-A8D0-AE3861B56EFA}" srcId="{F225F8A6-CB02-4214-B3C6-6B731C3578A4}" destId="{4A5B40AE-F7C3-4AA2-B5C5-7BCE816FDCD6}" srcOrd="0" destOrd="0" parTransId="{139A2AAF-4ADB-417F-A9D6-F4C6EE1634C2}" sibTransId="{D3F71A6D-3808-4FD1-A2A0-8F1BB1764209}"/>
    <dgm:cxn modelId="{5CC4AED3-1EB0-43FC-B6C4-5AA9DB0923B3}" type="presOf" srcId="{02CA5E5C-6DF8-421D-9559-2837E9544BAE}" destId="{71A86756-7CCA-4F95-8F53-497B8CFC096C}" srcOrd="0" destOrd="0" presId="urn:microsoft.com/office/officeart/2005/8/layout/vList5"/>
    <dgm:cxn modelId="{77C6D5DB-4638-4112-9100-D3A587670AA9}" srcId="{61B0B7E3-39FE-47E2-9FA6-83EEBEBC6DE2}" destId="{C7E8458F-F0ED-486F-BE8B-E55878B3FB44}" srcOrd="0" destOrd="0" parTransId="{8C992F18-6088-40B2-8B6B-0DBF5443E5BD}" sibTransId="{EC11A301-DB4D-4359-BA9D-B3A648FE4463}"/>
    <dgm:cxn modelId="{151B6ADD-7A6E-492A-9EA5-ABB5AE3BF5D4}" srcId="{324124A4-5951-43E4-A020-2B0F01C2FC8A}" destId="{F24660F0-515C-4D53-8718-1F6044948EFE}" srcOrd="1" destOrd="0" parTransId="{97E47A5F-0EDE-4A42-A47E-3B4C03CAB77A}" sibTransId="{FDB07D95-1E30-4DE6-94A5-D5DC1449517C}"/>
    <dgm:cxn modelId="{C98F1EE2-6B9D-49F9-AF91-0DFAA02E6AD1}" type="presOf" srcId="{F225F8A6-CB02-4214-B3C6-6B731C3578A4}" destId="{02EDBA98-45BC-4B94-82B5-D378D87A47F2}" srcOrd="0" destOrd="0" presId="urn:microsoft.com/office/officeart/2005/8/layout/vList5"/>
    <dgm:cxn modelId="{70F1A3E9-E053-4B79-B18C-3E3337B7FE6D}" type="presOf" srcId="{970D9AB2-698F-41AA-B5B5-235931360471}" destId="{421312E9-94B0-40A8-ADD1-F61D8856F4F0}" srcOrd="0" destOrd="0" presId="urn:microsoft.com/office/officeart/2005/8/layout/vList5"/>
    <dgm:cxn modelId="{7F4ED8E4-6FB1-45E5-9572-FDC5FAB9ED46}" type="presParOf" srcId="{3AD78DA9-5A8A-466F-BD62-A4DBC84E0593}" destId="{AAE6E778-9008-41E3-94EF-0FFDE808872A}" srcOrd="0" destOrd="0" presId="urn:microsoft.com/office/officeart/2005/8/layout/vList5"/>
    <dgm:cxn modelId="{4BA59BCD-B0F9-43AE-920B-F7218268039C}" type="presParOf" srcId="{AAE6E778-9008-41E3-94EF-0FFDE808872A}" destId="{8C1C8786-48C8-474E-A307-2FA26DDADDA7}" srcOrd="0" destOrd="0" presId="urn:microsoft.com/office/officeart/2005/8/layout/vList5"/>
    <dgm:cxn modelId="{7C419A7B-445D-4A3B-A216-0CC1A4371DF1}" type="presParOf" srcId="{AAE6E778-9008-41E3-94EF-0FFDE808872A}" destId="{421312E9-94B0-40A8-ADD1-F61D8856F4F0}" srcOrd="1" destOrd="0" presId="urn:microsoft.com/office/officeart/2005/8/layout/vList5"/>
    <dgm:cxn modelId="{486053BA-F9D5-4801-8203-14C138B446D2}" type="presParOf" srcId="{3AD78DA9-5A8A-466F-BD62-A4DBC84E0593}" destId="{C2FFF7D0-D357-434D-80D9-06DD8C9563F6}" srcOrd="1" destOrd="0" presId="urn:microsoft.com/office/officeart/2005/8/layout/vList5"/>
    <dgm:cxn modelId="{100BB71C-CA8E-46A8-A73B-333BDD3EC8AE}" type="presParOf" srcId="{3AD78DA9-5A8A-466F-BD62-A4DBC84E0593}" destId="{C8E5E1EA-7A0B-4E43-B789-AD2CB53F3648}" srcOrd="2" destOrd="0" presId="urn:microsoft.com/office/officeart/2005/8/layout/vList5"/>
    <dgm:cxn modelId="{A8AFB657-95F1-4B33-B093-7484BF859C3A}" type="presParOf" srcId="{C8E5E1EA-7A0B-4E43-B789-AD2CB53F3648}" destId="{E0C6603D-4173-4E5B-BC78-3AD50D31DD4E}" srcOrd="0" destOrd="0" presId="urn:microsoft.com/office/officeart/2005/8/layout/vList5"/>
    <dgm:cxn modelId="{58C67F79-3AA3-4CC4-8E4B-4245ED7757A2}" type="presParOf" srcId="{C8E5E1EA-7A0B-4E43-B789-AD2CB53F3648}" destId="{71A86756-7CCA-4F95-8F53-497B8CFC096C}" srcOrd="1" destOrd="0" presId="urn:microsoft.com/office/officeart/2005/8/layout/vList5"/>
    <dgm:cxn modelId="{63C46D20-5F53-4AD2-910A-D16F8B901F26}" type="presParOf" srcId="{3AD78DA9-5A8A-466F-BD62-A4DBC84E0593}" destId="{2F20EF4B-17BC-4EB4-8443-8944D004175C}" srcOrd="3" destOrd="0" presId="urn:microsoft.com/office/officeart/2005/8/layout/vList5"/>
    <dgm:cxn modelId="{AB3EEC4B-683A-443F-BA63-F95DF745DDEA}" type="presParOf" srcId="{3AD78DA9-5A8A-466F-BD62-A4DBC84E0593}" destId="{0E0B9D24-F38C-466D-9FC5-C84B36252C78}" srcOrd="4" destOrd="0" presId="urn:microsoft.com/office/officeart/2005/8/layout/vList5"/>
    <dgm:cxn modelId="{01A81D3F-7DFE-4F9B-AC70-E3FA6D40613D}" type="presParOf" srcId="{0E0B9D24-F38C-466D-9FC5-C84B36252C78}" destId="{02EDBA98-45BC-4B94-82B5-D378D87A47F2}" srcOrd="0" destOrd="0" presId="urn:microsoft.com/office/officeart/2005/8/layout/vList5"/>
    <dgm:cxn modelId="{ADD6D46F-0F64-456C-934D-E95DDF37F388}" type="presParOf" srcId="{0E0B9D24-F38C-466D-9FC5-C84B36252C78}" destId="{919D1158-7B43-4D7A-9476-AAB9FC377B83}" srcOrd="1" destOrd="0" presId="urn:microsoft.com/office/officeart/2005/8/layout/vList5"/>
    <dgm:cxn modelId="{DE68FAEF-5D25-4D96-8F73-0CEA19F8472B}" type="presParOf" srcId="{3AD78DA9-5A8A-466F-BD62-A4DBC84E0593}" destId="{675C6E2D-945C-4758-A9AB-038E323C5BD8}" srcOrd="5" destOrd="0" presId="urn:microsoft.com/office/officeart/2005/8/layout/vList5"/>
    <dgm:cxn modelId="{1B47678E-DCB5-49AF-A7BF-A40CB5308C48}" type="presParOf" srcId="{3AD78DA9-5A8A-466F-BD62-A4DBC84E0593}" destId="{B89544B2-E901-4BAB-968F-2091C7182AB3}" srcOrd="6" destOrd="0" presId="urn:microsoft.com/office/officeart/2005/8/layout/vList5"/>
    <dgm:cxn modelId="{F1277C56-4F26-4F6A-AD2E-F8F22FAEE6AB}" type="presParOf" srcId="{B89544B2-E901-4BAB-968F-2091C7182AB3}" destId="{C38CC0F9-C892-435D-ABF3-AD9CC8F98AE8}" srcOrd="0" destOrd="0" presId="urn:microsoft.com/office/officeart/2005/8/layout/vList5"/>
    <dgm:cxn modelId="{6C4481DF-FC5C-41B9-844E-632707532D4E}" type="presParOf" srcId="{B89544B2-E901-4BAB-968F-2091C7182AB3}" destId="{0CB38F21-D79E-4B5E-BE3F-07D5AB82F1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12E9-94B0-40A8-ADD1-F61D8856F4F0}">
      <dsp:nvSpPr>
        <dsp:cNvPr id="0" name=""/>
        <dsp:cNvSpPr/>
      </dsp:nvSpPr>
      <dsp:spPr>
        <a:xfrm rot="5400000">
          <a:off x="7081916" y="-3114088"/>
          <a:ext cx="915319" cy="7143495"/>
        </a:xfrm>
        <a:prstGeom prst="round2SameRect">
          <a:avLst/>
        </a:prstGeom>
        <a:solidFill>
          <a:srgbClr val="E7E6EF">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30400" algn="l" defTabSz="1066800">
            <a:lnSpc>
              <a:spcPct val="100000"/>
            </a:lnSpc>
            <a:spcBef>
              <a:spcPct val="0"/>
            </a:spcBef>
            <a:spcAft>
              <a:spcPts val="600"/>
            </a:spcAft>
            <a:buFontTx/>
            <a:buNone/>
          </a:pPr>
          <a:r>
            <a:rPr lang="de-DE" sz="2400" kern="1200" dirty="0">
              <a:solidFill>
                <a:schemeClr val="tx2"/>
              </a:solidFill>
              <a:latin typeface="+mn-lt"/>
            </a:rPr>
            <a:t>Weltanteil: 7,3 % - Platz 5 hinter USA, Japan, China, und Korea</a:t>
          </a:r>
        </a:p>
      </dsp:txBody>
      <dsp:txXfrm rot="-5400000">
        <a:off x="3967828" y="44682"/>
        <a:ext cx="7098813" cy="825955"/>
      </dsp:txXfrm>
    </dsp:sp>
    <dsp:sp modelId="{8C1C8786-48C8-474E-A307-2FA26DDADDA7}">
      <dsp:nvSpPr>
        <dsp:cNvPr id="0" name=""/>
        <dsp:cNvSpPr/>
      </dsp:nvSpPr>
      <dsp:spPr>
        <a:xfrm>
          <a:off x="0" y="2378"/>
          <a:ext cx="4018216" cy="1144148"/>
        </a:xfrm>
        <a:prstGeom prst="roundRect">
          <a:avLst/>
        </a:prstGeom>
        <a:solidFill>
          <a:schemeClr val="tx2"/>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dirty="0">
              <a:latin typeface="+mn-lt"/>
            </a:rPr>
            <a:t>Patente (2023)</a:t>
          </a:r>
        </a:p>
      </dsp:txBody>
      <dsp:txXfrm>
        <a:off x="55853" y="58231"/>
        <a:ext cx="3906510" cy="1032442"/>
      </dsp:txXfrm>
    </dsp:sp>
    <dsp:sp modelId="{71A86756-7CCA-4F95-8F53-497B8CFC096C}">
      <dsp:nvSpPr>
        <dsp:cNvPr id="0" name=""/>
        <dsp:cNvSpPr/>
      </dsp:nvSpPr>
      <dsp:spPr>
        <a:xfrm rot="5400000">
          <a:off x="7132304" y="-1795938"/>
          <a:ext cx="915319" cy="7143495"/>
        </a:xfrm>
        <a:prstGeom prst="round2SameRect">
          <a:avLst/>
        </a:prstGeom>
        <a:solidFill>
          <a:srgbClr val="F3EBF5">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228600" lvl="1" indent="-228600" algn="l" defTabSz="1066800">
            <a:lnSpc>
              <a:spcPct val="100000"/>
            </a:lnSpc>
            <a:spcBef>
              <a:spcPct val="0"/>
            </a:spcBef>
            <a:spcAft>
              <a:spcPts val="600"/>
            </a:spcAft>
            <a:buNone/>
          </a:pPr>
          <a:r>
            <a:rPr lang="de-DE" sz="2400" kern="1200" dirty="0">
              <a:solidFill>
                <a:schemeClr val="tx2"/>
              </a:solidFill>
              <a:latin typeface="+mn-lt"/>
            </a:rPr>
            <a:t>Weltanteil: 4,2 % - Platz 4 hinter China, USA, Indien</a:t>
          </a:r>
        </a:p>
      </dsp:txBody>
      <dsp:txXfrm rot="-5400000">
        <a:off x="4018216" y="1362832"/>
        <a:ext cx="7098813" cy="825955"/>
      </dsp:txXfrm>
    </dsp:sp>
    <dsp:sp modelId="{E0C6603D-4173-4E5B-BC78-3AD50D31DD4E}">
      <dsp:nvSpPr>
        <dsp:cNvPr id="0" name=""/>
        <dsp:cNvSpPr/>
      </dsp:nvSpPr>
      <dsp:spPr>
        <a:xfrm>
          <a:off x="0" y="1203735"/>
          <a:ext cx="4018216" cy="1144148"/>
        </a:xfrm>
        <a:prstGeom prst="roundRect">
          <a:avLst/>
        </a:prstGeom>
        <a:solidFill>
          <a:schemeClr val="accent3"/>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Publikationen (2024)</a:t>
          </a:r>
        </a:p>
      </dsp:txBody>
      <dsp:txXfrm>
        <a:off x="55853" y="1259588"/>
        <a:ext cx="3906510" cy="1032442"/>
      </dsp:txXfrm>
    </dsp:sp>
    <dsp:sp modelId="{919D1158-7B43-4D7A-9476-AAB9FC377B83}">
      <dsp:nvSpPr>
        <dsp:cNvPr id="0" name=""/>
        <dsp:cNvSpPr/>
      </dsp:nvSpPr>
      <dsp:spPr>
        <a:xfrm rot="5400000">
          <a:off x="7132304" y="-594582"/>
          <a:ext cx="915319" cy="7143495"/>
        </a:xfrm>
        <a:prstGeom prst="round2SameRect">
          <a:avLst/>
        </a:prstGeom>
        <a:solidFill>
          <a:srgbClr val="E7F7E6">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2"/>
              </a:solidFill>
              <a:latin typeface="+mn-lt"/>
            </a:rPr>
            <a:t>Welthandelsanteil: 7,7 % - Platz 3 hinter China und den USA</a:t>
          </a:r>
        </a:p>
      </dsp:txBody>
      <dsp:txXfrm rot="-5400000">
        <a:off x="4018216" y="2564188"/>
        <a:ext cx="7098813" cy="825955"/>
      </dsp:txXfrm>
    </dsp:sp>
    <dsp:sp modelId="{02EDBA98-45BC-4B94-82B5-D378D87A47F2}">
      <dsp:nvSpPr>
        <dsp:cNvPr id="0" name=""/>
        <dsp:cNvSpPr/>
      </dsp:nvSpPr>
      <dsp:spPr>
        <a:xfrm>
          <a:off x="0" y="2405091"/>
          <a:ext cx="4018216" cy="1144148"/>
        </a:xfrm>
        <a:prstGeom prst="roundRect">
          <a:avLst/>
        </a:prstGeom>
        <a:solidFill>
          <a:schemeClr val="accent6"/>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Chemiewaren (2022)</a:t>
          </a:r>
        </a:p>
      </dsp:txBody>
      <dsp:txXfrm>
        <a:off x="55853" y="2460944"/>
        <a:ext cx="3906510" cy="1032442"/>
      </dsp:txXfrm>
    </dsp:sp>
    <dsp:sp modelId="{0CB38F21-D79E-4B5E-BE3F-07D5AB82F102}">
      <dsp:nvSpPr>
        <dsp:cNvPr id="0" name=""/>
        <dsp:cNvSpPr/>
      </dsp:nvSpPr>
      <dsp:spPr>
        <a:xfrm rot="5400000">
          <a:off x="7136190" y="617238"/>
          <a:ext cx="915319" cy="7122567"/>
        </a:xfrm>
        <a:prstGeom prst="round2SameRect">
          <a:avLst/>
        </a:prstGeom>
        <a:solidFill>
          <a:srgbClr val="FFEDE8">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2"/>
              </a:solidFill>
              <a:latin typeface="Source Sans Pro"/>
              <a:ea typeface="+mn-ea"/>
              <a:cs typeface="+mn-cs"/>
            </a:rPr>
            <a:t>Welthandelsanteil: 15 % - Platz 1 vor der Schweiz und den USA</a:t>
          </a:r>
        </a:p>
      </dsp:txBody>
      <dsp:txXfrm rot="-5400000">
        <a:off x="4032566" y="3765544"/>
        <a:ext cx="7077885" cy="825955"/>
      </dsp:txXfrm>
    </dsp:sp>
    <dsp:sp modelId="{C38CC0F9-C892-435D-ABF3-AD9CC8F98AE8}">
      <dsp:nvSpPr>
        <dsp:cNvPr id="0" name=""/>
        <dsp:cNvSpPr/>
      </dsp:nvSpPr>
      <dsp:spPr>
        <a:xfrm>
          <a:off x="0" y="3608152"/>
          <a:ext cx="4032566" cy="1144148"/>
        </a:xfrm>
        <a:prstGeom prst="roundRect">
          <a:avLst/>
        </a:prstGeom>
        <a:solidFill>
          <a:schemeClr val="accent4"/>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Pharmazeutika (2022)</a:t>
          </a:r>
        </a:p>
      </dsp:txBody>
      <dsp:txXfrm>
        <a:off x="55853" y="3664005"/>
        <a:ext cx="3920860" cy="103244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0.00539</cdr:x>
      <cdr:y>0.00384</cdr:y>
    </cdr:from>
    <cdr:to>
      <cdr:x>1</cdr:x>
      <cdr:y>0.17067</cdr:y>
    </cdr:to>
    <cdr:sp macro="" textlink="">
      <cdr:nvSpPr>
        <cdr:cNvPr id="6" name="Textplatzhalter 6">
          <a:extLst xmlns:a="http://schemas.openxmlformats.org/drawingml/2006/main">
            <a:ext uri="{FF2B5EF4-FFF2-40B4-BE49-F238E27FC236}">
              <a16:creationId xmlns:a16="http://schemas.microsoft.com/office/drawing/2014/main" id="{938E2D20-9FB3-446A-A94C-6E9EAF39D380}"/>
            </a:ext>
          </a:extLst>
        </cdr:cNvPr>
        <cdr:cNvSpPr>
          <a:spLocks xmlns:a="http://schemas.openxmlformats.org/drawingml/2006/main" noGrp="1"/>
        </cdr:cNvSpPr>
      </cdr:nvSpPr>
      <cdr:spPr>
        <a:xfrm xmlns:a="http://schemas.openxmlformats.org/drawingml/2006/main">
          <a:off x="29096" y="12700"/>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DE" sz="1600" b="1" dirty="0">
              <a:solidFill>
                <a:schemeClr val="tx2"/>
              </a:solidFill>
              <a:latin typeface="Source Sans Pro "/>
            </a:rPr>
            <a:t>Chemie</a:t>
          </a:r>
          <a:r>
            <a:rPr lang="de-DE" sz="1600" dirty="0">
              <a:solidFill>
                <a:schemeClr val="tx2"/>
              </a:solidFill>
              <a:latin typeface="Source Sans Pro "/>
            </a:rPr>
            <a:t>: Aufteilung interne und externe </a:t>
          </a:r>
          <a:r>
            <a:rPr lang="de-DE" sz="1600" dirty="0" err="1">
              <a:solidFill>
                <a:schemeClr val="tx2"/>
              </a:solidFill>
              <a:latin typeface="Source Sans Pro "/>
            </a:rPr>
            <a:t>FuE</a:t>
          </a:r>
          <a:r>
            <a:rPr lang="de-DE" sz="1600" dirty="0">
              <a:solidFill>
                <a:schemeClr val="tx2"/>
              </a:solidFill>
              <a:latin typeface="Source Sans Pro "/>
            </a:rPr>
            <a:t>-Aufwendungen und Verteilung der externen </a:t>
          </a:r>
          <a:r>
            <a:rPr lang="de-DE" sz="1600" dirty="0" err="1">
              <a:solidFill>
                <a:schemeClr val="tx2"/>
              </a:solidFill>
              <a:latin typeface="Source Sans Pro "/>
            </a:rPr>
            <a:t>FuE</a:t>
          </a:r>
          <a:r>
            <a:rPr lang="de-DE" sz="1600" dirty="0">
              <a:solidFill>
                <a:schemeClr val="tx2"/>
              </a:solidFill>
              <a:latin typeface="Source Sans Pro "/>
            </a:rPr>
            <a:t>-Aufwendungen, 2023</a:t>
          </a:r>
        </a:p>
      </cdr:txBody>
    </cdr:sp>
  </cdr:relSizeAnchor>
</c:userShapes>
</file>

<file path=ppt/drawings/drawing2.xml><?xml version="1.0" encoding="utf-8"?>
<c:userShapes xmlns:c="http://schemas.openxmlformats.org/drawingml/2006/chart">
  <cdr:relSizeAnchor xmlns:cdr="http://schemas.openxmlformats.org/drawingml/2006/chartDrawing">
    <cdr:from>
      <cdr:x>0.00539</cdr:x>
      <cdr:y>0.00385</cdr:y>
    </cdr:from>
    <cdr:to>
      <cdr:x>1</cdr:x>
      <cdr:y>0.17116</cdr:y>
    </cdr:to>
    <cdr:sp macro="" textlink="">
      <cdr:nvSpPr>
        <cdr:cNvPr id="10" name="Textplatzhalter 6">
          <a:extLst xmlns:a="http://schemas.openxmlformats.org/drawingml/2006/main">
            <a:ext uri="{FF2B5EF4-FFF2-40B4-BE49-F238E27FC236}">
              <a16:creationId xmlns:a16="http://schemas.microsoft.com/office/drawing/2014/main" id="{D448635E-6BAE-4B0A-A797-2C57683EF10F}"/>
            </a:ext>
          </a:extLst>
        </cdr:cNvPr>
        <cdr:cNvSpPr>
          <a:spLocks xmlns:a="http://schemas.openxmlformats.org/drawingml/2006/main" noGrp="1"/>
        </cdr:cNvSpPr>
      </cdr:nvSpPr>
      <cdr:spPr>
        <a:xfrm xmlns:a="http://schemas.openxmlformats.org/drawingml/2006/main">
          <a:off x="29096" y="12699"/>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lgn="l" defTabSz="914400" rtl="0" eaLnBrk="1" latinLnBrk="0" hangingPunct="1">
            <a:lnSpc>
              <a:spcPct val="100000"/>
            </a:lnSpc>
            <a:spcBef>
              <a:spcPts val="1000"/>
            </a:spcBef>
            <a:buClr>
              <a:schemeClr val="accent1"/>
            </a:buClr>
            <a:buSzPct val="90000"/>
            <a:buFont typeface="Arial" panose="020B0604020202020204" pitchFamily="34" charset="0"/>
            <a:buNone/>
            <a:defRPr lang="en-US" sz="2000" b="0" i="0" kern="1200" baseline="0" dirty="0">
              <a:solidFill>
                <a:schemeClr val="tx2"/>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xmlns:a="http://schemas.openxmlformats.org/drawingml/2006/main">
          <a:r>
            <a:rPr lang="de-DE" sz="1600" b="1" dirty="0" err="1">
              <a:solidFill>
                <a:sysClr val="windowText" lastClr="000000"/>
              </a:solidFill>
            </a:rPr>
            <a:t>Pharma</a:t>
          </a:r>
          <a:r>
            <a:rPr lang="de-DE" sz="1600" dirty="0">
              <a:solidFill>
                <a:sysClr val="windowText" lastClr="000000"/>
              </a:solidFill>
            </a:rPr>
            <a:t>: Aufteilung interne und externe </a:t>
          </a:r>
          <a:r>
            <a:rPr lang="de-DE" sz="1600" dirty="0" err="1">
              <a:solidFill>
                <a:sysClr val="windowText" lastClr="000000"/>
              </a:solidFill>
            </a:rPr>
            <a:t>FuE</a:t>
          </a:r>
          <a:r>
            <a:rPr lang="de-DE" sz="1600" dirty="0">
              <a:solidFill>
                <a:sysClr val="windowText" lastClr="000000"/>
              </a:solidFill>
            </a:rPr>
            <a:t>-Aufwendungen und Verteilung der externen </a:t>
          </a:r>
          <a:r>
            <a:rPr lang="de-DE" sz="1600" dirty="0" err="1">
              <a:solidFill>
                <a:sysClr val="windowText" lastClr="000000"/>
              </a:solidFill>
            </a:rPr>
            <a:t>FuE</a:t>
          </a:r>
          <a:r>
            <a:rPr lang="de-DE" sz="1600" dirty="0">
              <a:solidFill>
                <a:sysClr val="windowText" lastClr="000000"/>
              </a:solidFill>
            </a:rPr>
            <a:t>-Aufwendungen, 2023</a:t>
          </a:r>
        </a:p>
      </cdr:txBody>
    </cdr:sp>
  </cdr:relSizeAnchor>
</c:userShapes>
</file>

<file path=ppt/drawings/drawing3.xml><?xml version="1.0" encoding="utf-8"?>
<c:userShapes xmlns:c="http://schemas.openxmlformats.org/drawingml/2006/chart">
  <cdr:relSizeAnchor xmlns:cdr="http://schemas.openxmlformats.org/drawingml/2006/chartDrawing">
    <cdr:from>
      <cdr:x>0.92973</cdr:x>
      <cdr:y>0.0046</cdr:y>
    </cdr:from>
    <cdr:to>
      <cdr:x>0.98511</cdr:x>
      <cdr:y>0.9617</cdr:y>
    </cdr:to>
    <cdr:sp macro="" textlink="">
      <cdr:nvSpPr>
        <cdr:cNvPr id="2" name="Textfeld 1"/>
        <cdr:cNvSpPr txBox="1"/>
      </cdr:nvSpPr>
      <cdr:spPr>
        <a:xfrm xmlns:a="http://schemas.openxmlformats.org/drawingml/2006/main">
          <a:off x="7196138" y="19050"/>
          <a:ext cx="428625" cy="396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0.30229</cdr:x>
      <cdr:y>0.09637</cdr:y>
    </cdr:from>
    <cdr:to>
      <cdr:x>0.48731</cdr:x>
      <cdr:y>0.17755</cdr:y>
    </cdr:to>
    <cdr:sp macro="" textlink="">
      <cdr:nvSpPr>
        <cdr:cNvPr id="3" name="Textfeld 2"/>
        <cdr:cNvSpPr txBox="1"/>
      </cdr:nvSpPr>
      <cdr:spPr>
        <a:xfrm xmlns:a="http://schemas.openxmlformats.org/drawingml/2006/main">
          <a:off x="2179775" y="413755"/>
          <a:ext cx="1334152" cy="348546"/>
        </a:xfrm>
        <a:prstGeom xmlns:a="http://schemas.openxmlformats.org/drawingml/2006/main" prst="rect">
          <a:avLst/>
        </a:prstGeom>
        <a:solidFill xmlns:a="http://schemas.openxmlformats.org/drawingml/2006/main">
          <a:schemeClr val="accent1"/>
        </a:solidFill>
        <a:ln xmlns:a="http://schemas.openxmlformats.org/drawingml/2006/main">
          <a:noFill/>
        </a:ln>
      </cdr:spPr>
      <cdr:txBody>
        <a:bodyPr xmlns:a="http://schemas.openxmlformats.org/drawingml/2006/main" vertOverflow="clip" wrap="square" rtlCol="0" anchor="ctr">
          <a:spAutoFit/>
        </a:bodyPr>
        <a:lstStyle xmlns:a="http://schemas.openxmlformats.org/drawingml/2006/main"/>
        <a:p xmlns:a="http://schemas.openxmlformats.org/drawingml/2006/main">
          <a:pPr algn="ctr"/>
          <a:r>
            <a:rPr lang="de-DE" sz="1600" b="1" dirty="0">
              <a:solidFill>
                <a:srgbClr val="FFFFFF"/>
              </a:solidFill>
              <a:latin typeface="+mn-lt"/>
              <a:cs typeface="Arial" pitchFamily="34" charset="0"/>
            </a:rPr>
            <a:t>Beschäftigte</a:t>
          </a:r>
        </a:p>
      </cdr:txBody>
    </cdr:sp>
  </cdr:relSizeAnchor>
  <cdr:relSizeAnchor xmlns:cdr="http://schemas.openxmlformats.org/drawingml/2006/chartDrawing">
    <cdr:from>
      <cdr:x>0.74419</cdr:x>
      <cdr:y>0.49067</cdr:y>
    </cdr:from>
    <cdr:to>
      <cdr:x>0.87685</cdr:x>
      <cdr:y>0.57185</cdr:y>
    </cdr:to>
    <cdr:sp macro="" textlink="">
      <cdr:nvSpPr>
        <cdr:cNvPr id="4" name="Textfeld 1"/>
        <cdr:cNvSpPr txBox="1"/>
      </cdr:nvSpPr>
      <cdr:spPr>
        <a:xfrm xmlns:a="http://schemas.openxmlformats.org/drawingml/2006/main">
          <a:off x="5357688" y="2046288"/>
          <a:ext cx="955003" cy="338554"/>
        </a:xfrm>
        <a:prstGeom xmlns:a="http://schemas.openxmlformats.org/drawingml/2006/main" prst="rect">
          <a:avLst/>
        </a:prstGeom>
        <a:solidFill xmlns:a="http://schemas.openxmlformats.org/drawingml/2006/main">
          <a:schemeClr val="accent2"/>
        </a:solidFill>
        <a:ln xmlns:a="http://schemas.openxmlformats.org/drawingml/2006/main">
          <a:noFill/>
        </a:ln>
      </cdr:spPr>
      <cdr:txBody>
        <a:bodyPr xmlns:a="http://schemas.openxmlformats.org/drawingml/2006/main" vertOverflow="clip" horzOverflow="clip" wrap="square" rtlCol="0" anchor="ctr" anchorCtr="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rgbClr val="FFFFFF"/>
              </a:solidFill>
              <a:latin typeface="+mn-lt"/>
              <a:cs typeface="Arial" pitchFamily="34" charset="0"/>
            </a:rPr>
            <a:t>Anteil</a:t>
          </a:r>
        </a:p>
      </cdr:txBody>
    </cdr:sp>
  </cdr:relSizeAnchor>
</c:userShapes>
</file>

<file path=ppt/drawings/drawing4.xml><?xml version="1.0" encoding="utf-8"?>
<c:userShapes xmlns:c="http://schemas.openxmlformats.org/drawingml/2006/chart">
  <cdr:relSizeAnchor xmlns:cdr="http://schemas.openxmlformats.org/drawingml/2006/chartDrawing">
    <cdr:from>
      <cdr:x>0.61971</cdr:x>
      <cdr:y>0</cdr:y>
    </cdr:from>
    <cdr:to>
      <cdr:x>1</cdr:x>
      <cdr:y>0.12522</cdr:y>
    </cdr:to>
    <cdr:sp macro="" textlink="">
      <cdr:nvSpPr>
        <cdr:cNvPr id="2" name="Textfeld 1">
          <a:extLst xmlns:a="http://schemas.openxmlformats.org/drawingml/2006/main">
            <a:ext uri="{FF2B5EF4-FFF2-40B4-BE49-F238E27FC236}">
              <a16:creationId xmlns:a16="http://schemas.microsoft.com/office/drawing/2014/main" id="{5E581915-0EC1-4D4C-AEF3-A148E0CC4B27}"/>
            </a:ext>
          </a:extLst>
        </cdr:cNvPr>
        <cdr:cNvSpPr txBox="1"/>
      </cdr:nvSpPr>
      <cdr:spPr>
        <a:xfrm xmlns:a="http://schemas.openxmlformats.org/drawingml/2006/main">
          <a:off x="3330528" y="0"/>
          <a:ext cx="2043794" cy="525494"/>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400" b="1">
              <a:solidFill>
                <a:schemeClr val="tx2"/>
              </a:solidFill>
              <a:latin typeface="Source Sans Pro" panose="020B0503030403020204" pitchFamily="34" charset="0"/>
              <a:cs typeface="Arial" pitchFamily="34" charset="0"/>
            </a:rPr>
            <a:t>Welt insgesamt:</a:t>
          </a:r>
        </a:p>
        <a:p xmlns:a="http://schemas.openxmlformats.org/drawingml/2006/main">
          <a:pPr algn="r"/>
          <a:r>
            <a:rPr lang="de-DE" sz="1400" b="1" baseline="0">
              <a:solidFill>
                <a:schemeClr val="tx2"/>
              </a:solidFill>
              <a:latin typeface="Source Sans Pro" panose="020B0503030403020204" pitchFamily="34" charset="0"/>
              <a:cs typeface="Arial" pitchFamily="34" charset="0"/>
            </a:rPr>
            <a:t>226 Milliarden Euro</a:t>
          </a:r>
          <a:endParaRPr lang="de-DE" sz="1400" b="1">
            <a:solidFill>
              <a:schemeClr val="tx2"/>
            </a:solidFill>
            <a:latin typeface="Source Sans Pro" panose="020B0503030403020204" pitchFamily="34" charset="0"/>
            <a:cs typeface="Arial"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0.62097</cdr:x>
      <cdr:y>0</cdr:y>
    </cdr:from>
    <cdr:to>
      <cdr:x>1</cdr:x>
      <cdr:y>0.12691</cdr:y>
    </cdr:to>
    <cdr:sp macro="" textlink="">
      <cdr:nvSpPr>
        <cdr:cNvPr id="2" name="Textfeld 1">
          <a:extLst xmlns:a="http://schemas.openxmlformats.org/drawingml/2006/main">
            <a:ext uri="{FF2B5EF4-FFF2-40B4-BE49-F238E27FC236}">
              <a16:creationId xmlns:a16="http://schemas.microsoft.com/office/drawing/2014/main" id="{426D1B56-8453-8FB9-416C-0E05A89E47C9}"/>
            </a:ext>
          </a:extLst>
        </cdr:cNvPr>
        <cdr:cNvSpPr txBox="1"/>
      </cdr:nvSpPr>
      <cdr:spPr>
        <a:xfrm xmlns:a="http://schemas.openxmlformats.org/drawingml/2006/main">
          <a:off x="3343689" y="0"/>
          <a:ext cx="2040974" cy="506897"/>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57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0.62077</cdr:x>
      <cdr:y>0</cdr:y>
    </cdr:from>
    <cdr:to>
      <cdr:x>1</cdr:x>
      <cdr:y>0.12684</cdr:y>
    </cdr:to>
    <cdr:sp macro="" textlink="">
      <cdr:nvSpPr>
        <cdr:cNvPr id="2" name="Textfeld 1">
          <a:extLst xmlns:a="http://schemas.openxmlformats.org/drawingml/2006/main">
            <a:ext uri="{FF2B5EF4-FFF2-40B4-BE49-F238E27FC236}">
              <a16:creationId xmlns:a16="http://schemas.microsoft.com/office/drawing/2014/main" id="{917DB442-7DC7-6EF8-BDA6-5979146F3E32}"/>
            </a:ext>
          </a:extLst>
        </cdr:cNvPr>
        <cdr:cNvSpPr txBox="1"/>
      </cdr:nvSpPr>
      <cdr:spPr>
        <a:xfrm xmlns:a="http://schemas.openxmlformats.org/drawingml/2006/main">
          <a:off x="3340968" y="0"/>
          <a:ext cx="2040974" cy="506897"/>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169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0.75262</cdr:x>
      <cdr:y>0.21758</cdr:y>
    </cdr:from>
    <cdr:to>
      <cdr:x>0.90481</cdr:x>
      <cdr:y>0.29864</cdr:y>
    </cdr:to>
    <cdr:sp macro="" textlink="">
      <cdr:nvSpPr>
        <cdr:cNvPr id="2" name="Textfeld 1">
          <a:extLst xmlns:a="http://schemas.openxmlformats.org/drawingml/2006/main">
            <a:ext uri="{FF2B5EF4-FFF2-40B4-BE49-F238E27FC236}">
              <a16:creationId xmlns:a16="http://schemas.microsoft.com/office/drawing/2014/main" id="{A30AD91E-EFFA-6183-5D25-DF1007F971F9}"/>
            </a:ext>
          </a:extLst>
        </cdr:cNvPr>
        <cdr:cNvSpPr txBox="1"/>
      </cdr:nvSpPr>
      <cdr:spPr>
        <a:xfrm xmlns:a="http://schemas.openxmlformats.org/drawingml/2006/main">
          <a:off x="5472112" y="853840"/>
          <a:ext cx="1106535" cy="31810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dirty="0">
              <a:solidFill>
                <a:schemeClr val="tx2"/>
              </a:solidFill>
              <a:effectLst/>
              <a:latin typeface="Source Sans Pro" panose="020B0503030403020204" pitchFamily="34" charset="0"/>
              <a:ea typeface="+mn-ea"/>
              <a:cs typeface="Arial" panose="020B0604020202020204" pitchFamily="34" charset="0"/>
            </a:rPr>
            <a:t>Σ</a:t>
          </a:r>
          <a:r>
            <a:rPr lang="de-DE" sz="1600" b="1" dirty="0">
              <a:solidFill>
                <a:schemeClr val="tx2"/>
              </a:solidFill>
              <a:effectLst/>
              <a:latin typeface="Source Sans Pro" panose="020B0503030403020204" pitchFamily="34" charset="0"/>
              <a:ea typeface="+mn-ea"/>
              <a:cs typeface="Arial" panose="020B0604020202020204" pitchFamily="34" charset="0"/>
            </a:rPr>
            <a:t> 3,13</a:t>
          </a:r>
          <a:endParaRPr lang="de-DE" sz="1600" b="1" dirty="0">
            <a:solidFill>
              <a:schemeClr val="tx2"/>
            </a:solidFill>
            <a:latin typeface="Source Sans Pro" panose="020B0503030403020204" pitchFamily="34" charset="0"/>
            <a:cs typeface="Arial" panose="020B0604020202020204"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0.10592</cdr:x>
      <cdr:y>0.15512</cdr:y>
    </cdr:from>
    <cdr:to>
      <cdr:x>0.41721</cdr:x>
      <cdr:y>0.25273</cdr:y>
    </cdr:to>
    <cdr:sp macro="" textlink="">
      <cdr:nvSpPr>
        <cdr:cNvPr id="1026" name="Text Box 2"/>
        <cdr:cNvSpPr txBox="1">
          <a:spLocks xmlns:a="http://schemas.openxmlformats.org/drawingml/2006/main" noChangeArrowheads="1"/>
        </cdr:cNvSpPr>
      </cdr:nvSpPr>
      <cdr:spPr bwMode="auto">
        <a:xfrm xmlns:a="http://schemas.openxmlformats.org/drawingml/2006/main">
          <a:off x="740819" y="672174"/>
          <a:ext cx="2177243" cy="42297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noAutofit/>
        </a:bodyPr>
        <a:lstStyle xmlns:a="http://schemas.openxmlformats.org/drawingml/2006/main"/>
        <a:p xmlns:a="http://schemas.openxmlformats.org/drawingml/2006/main">
          <a:pPr algn="l" rtl="0">
            <a:defRPr sz="1000"/>
          </a:pPr>
          <a:r>
            <a:rPr lang="de-DE" sz="1400" b="1" i="0" strike="noStrike" dirty="0">
              <a:solidFill>
                <a:schemeClr val="accent2"/>
              </a:solidFill>
              <a:latin typeface="Arial"/>
              <a:cs typeface="Arial"/>
            </a:rPr>
            <a:t>OECD-Durchschnitt </a:t>
          </a:r>
        </a:p>
      </cdr:txBody>
    </cdr:sp>
  </cdr:relSizeAnchor>
  <cdr:relSizeAnchor xmlns:cdr="http://schemas.openxmlformats.org/drawingml/2006/chartDrawing">
    <cdr:from>
      <cdr:x>0.00499</cdr:x>
      <cdr:y>0.27365</cdr:y>
    </cdr:from>
    <cdr:to>
      <cdr:x>0.99409</cdr:x>
      <cdr:y>0.27365</cdr:y>
    </cdr:to>
    <cdr:cxnSp macro="">
      <cdr:nvCxnSpPr>
        <cdr:cNvPr id="9" name="Gerade Verbindung 8">
          <a:extLst xmlns:a="http://schemas.openxmlformats.org/drawingml/2006/main">
            <a:ext uri="{FF2B5EF4-FFF2-40B4-BE49-F238E27FC236}">
              <a16:creationId xmlns:a16="http://schemas.microsoft.com/office/drawing/2014/main" id="{5C52A2D8-FB93-43A2-B767-2E3FC21F6FE8}"/>
            </a:ext>
          </a:extLst>
        </cdr:cNvPr>
        <cdr:cNvCxnSpPr/>
      </cdr:nvCxnSpPr>
      <cdr:spPr>
        <a:xfrm xmlns:a="http://schemas.openxmlformats.org/drawingml/2006/main">
          <a:off x="34889" y="1230124"/>
          <a:ext cx="6918022" cy="0"/>
        </a:xfrm>
        <a:prstGeom xmlns:a="http://schemas.openxmlformats.org/drawingml/2006/main" prst="line">
          <a:avLst/>
        </a:prstGeom>
        <a:ln xmlns:a="http://schemas.openxmlformats.org/drawingml/2006/main" w="38100">
          <a:solidFill>
            <a:schemeClr val="accent2"/>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27.11.2025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a:t>
            </a:fld>
            <a:endParaRPr lang="de-DE"/>
          </a:p>
        </p:txBody>
      </p:sp>
    </p:spTree>
    <p:extLst>
      <p:ext uri="{BB962C8B-B14F-4D97-AF65-F5344CB8AC3E}">
        <p14:creationId xmlns:p14="http://schemas.microsoft.com/office/powerpoint/2010/main" val="7511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FBF95-E34A-627B-E5D1-6888E899348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327091A-DF6E-58F3-4F96-5A2C3CB835D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C6EEFA7-0F6E-7902-F731-13F90ABF2E7D}"/>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31A2EF6D-6B0F-D700-2AD3-5273B6CF1289}"/>
              </a:ext>
            </a:extLst>
          </p:cNvPr>
          <p:cNvSpPr>
            <a:spLocks noGrp="1"/>
          </p:cNvSpPr>
          <p:nvPr>
            <p:ph type="sldNum" sz="quarter" idx="5"/>
          </p:nvPr>
        </p:nvSpPr>
        <p:spPr/>
        <p:txBody>
          <a:bodyPr/>
          <a:lstStyle/>
          <a:p>
            <a:fld id="{D9E25DA2-364F-B349-B811-055114FEA55A}" type="slidenum">
              <a:rPr lang="de-DE" smtClean="0"/>
              <a:t>14</a:t>
            </a:fld>
            <a:endParaRPr lang="de-DE"/>
          </a:p>
        </p:txBody>
      </p:sp>
    </p:spTree>
    <p:extLst>
      <p:ext uri="{BB962C8B-B14F-4D97-AF65-F5344CB8AC3E}">
        <p14:creationId xmlns:p14="http://schemas.microsoft.com/office/powerpoint/2010/main" val="2987194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16</a:t>
            </a:fld>
            <a:endParaRPr lang="de-DE"/>
          </a:p>
        </p:txBody>
      </p:sp>
    </p:spTree>
    <p:extLst>
      <p:ext uri="{BB962C8B-B14F-4D97-AF65-F5344CB8AC3E}">
        <p14:creationId xmlns:p14="http://schemas.microsoft.com/office/powerpoint/2010/main" val="4090606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17</a:t>
            </a:fld>
            <a:endParaRPr lang="de-DE"/>
          </a:p>
        </p:txBody>
      </p:sp>
    </p:spTree>
    <p:extLst>
      <p:ext uri="{BB962C8B-B14F-4D97-AF65-F5344CB8AC3E}">
        <p14:creationId xmlns:p14="http://schemas.microsoft.com/office/powerpoint/2010/main" val="2793016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Der Anteil der chemisch-pharmazeutischen Industrie an den gesamten FuE-Aufwendungen der deutschen Industrie betrug 2017 rund 15 Prozent. </a:t>
            </a:r>
          </a:p>
          <a:p>
            <a:pPr lvl="0"/>
            <a:endParaRPr lang="de-DE" sz="1200"/>
          </a:p>
          <a:p>
            <a:pPr lvl="0"/>
            <a:r>
              <a:rPr lang="de-DE" sz="1200"/>
              <a:t>Damit liegt der Anteil der FuE Ausgaben weit über dem Umsatzanteil der Branche an der deutschen Industrie.</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18</a:t>
            </a:fld>
            <a:endParaRPr lang="de-DE"/>
          </a:p>
        </p:txBody>
      </p:sp>
    </p:spTree>
    <p:extLst>
      <p:ext uri="{BB962C8B-B14F-4D97-AF65-F5344CB8AC3E}">
        <p14:creationId xmlns:p14="http://schemas.microsoft.com/office/powerpoint/2010/main" val="2345856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Im Branchenvergleich ist die FuE Intensität der chemisch-pharmazeutischen</a:t>
            </a:r>
            <a:r>
              <a:rPr lang="de-DE" baseline="0"/>
              <a:t> Industrie überdurchschnittlich. Besonders forschungsintensiv ist die Pharmaindustrie.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19</a:t>
            </a:fld>
            <a:endParaRPr lang="de-DE"/>
          </a:p>
        </p:txBody>
      </p:sp>
    </p:spTree>
    <p:extLst>
      <p:ext uri="{BB962C8B-B14F-4D97-AF65-F5344CB8AC3E}">
        <p14:creationId xmlns:p14="http://schemas.microsoft.com/office/powerpoint/2010/main" val="413916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Über 60 Prozent der deutschen</a:t>
            </a:r>
            <a:r>
              <a:rPr lang="de-DE" baseline="0"/>
              <a:t> Chemie- und Pharmaunternehmen waren 2017 innovativ tätig, sei es durch permanente eigene FuE Abteilungen oder durch anlassbezogene FuE Aktivitäten. Dies ist weit mehr als in anderen Branchen und deutlich über dem Durchschnitt des Verarbeitenden Gewerbes.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20</a:t>
            </a:fld>
            <a:endParaRPr lang="de-DE"/>
          </a:p>
        </p:txBody>
      </p:sp>
    </p:spTree>
    <p:extLst>
      <p:ext uri="{BB962C8B-B14F-4D97-AF65-F5344CB8AC3E}">
        <p14:creationId xmlns:p14="http://schemas.microsoft.com/office/powerpoint/2010/main" val="833233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endParaRPr lang="de-DE" sz="1200"/>
          </a:p>
          <a:p>
            <a:pPr defTabSz="853621">
              <a:defRPr/>
            </a:pPr>
            <a:r>
              <a:rPr lang="de-DE" sz="1200" b="1"/>
              <a:t>Anmerkung</a:t>
            </a:r>
            <a:r>
              <a:rPr lang="de-DE" sz="1200"/>
              <a:t>:</a:t>
            </a:r>
            <a:r>
              <a:rPr lang="de-DE" sz="1200" baseline="0"/>
              <a:t> Laut Stifterverband sind die Beschäftigtenzahlen </a:t>
            </a:r>
            <a:r>
              <a:rPr lang="de-DE" sz="1200" b="1" baseline="0"/>
              <a:t>vor</a:t>
            </a:r>
            <a:r>
              <a:rPr lang="de-DE" sz="1200" baseline="0"/>
              <a:t> 2016 aufgrund einer fehlerhaften Meldung überschätzt. Demnach darf der Rückgang in 2016 nicht überbewertet werden, da die Vergleichsbasis zu hoch ist. Eine Korrektur der Vorjahre kann leider nicht durchgeführt werden.</a:t>
            </a:r>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21</a:t>
            </a:fld>
            <a:endParaRPr lang="de-DE"/>
          </a:p>
        </p:txBody>
      </p:sp>
    </p:spTree>
    <p:extLst>
      <p:ext uri="{BB962C8B-B14F-4D97-AF65-F5344CB8AC3E}">
        <p14:creationId xmlns:p14="http://schemas.microsoft.com/office/powerpoint/2010/main" val="41033871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Die Anzahl der Studienanfänger und Hochschulabsolventen in der Fachrichtung Chemie und anderen naturwissenschaftlich-technischen Kompetenzfeldern ist eine wesentliche Einflussgröße für das Fachkräftepotenzial, das für die Durchführung von Forschungs- und Innovationsprojekten in der Chemieindustrie zur Verfügung steht. </a:t>
            </a:r>
          </a:p>
          <a:p>
            <a:endParaRPr lang="de-DE" sz="1200"/>
          </a:p>
          <a:p>
            <a:r>
              <a:rPr lang="de-DE" sz="1200"/>
              <a:t>Ab 2000 stiegen die Studienanfängerzahlen im Studienbereich Chemie (Chemie, Wirtschaftschemie, Lebensmittelchemie und Chemie an Fachhochschulen) stark. 2003 war die Anfängerzahl mehr als eineinhalb Mal so hoch wie im Jahr 2000. Dieser beachtliche Zuwachs ist auch Folge des „Nachholbedarfs“ aus der ersten Hälfte der 1990er Jahre, als die Studiennachfrage in der Chemie stark eingebrochen war. 2011 stieg die Anfängerzahl beachtlich (+ 33 Prozent). Ursache hierfür war vermutlich die Aussetzung der Wehrpflicht und die doppelten Abiturjahrgänge in einigen Bundesländern. Dieser Sondereffekt blieb 2012 aus, so dass die Anfängerzahlen wieder leicht zurückgingen, aber immer noch deutlich über den Jahren vor 2011 liegen.  Erst die jüngsten Zahlen fallen wieder unter die 10.000 Grenze.</a:t>
            </a:r>
          </a:p>
          <a:p>
            <a:endParaRPr lang="de-DE" sz="1200"/>
          </a:p>
          <a:p>
            <a:pPr defTabSz="924733">
              <a:defRPr/>
            </a:pPr>
            <a:r>
              <a:rPr lang="de-DE" sz="1200"/>
              <a:t>Die Zahl der Absolventen im ersten Abschluss sind leicht rückläufig. Dies könnte ein Hinweis auf signifikante </a:t>
            </a:r>
            <a:r>
              <a:rPr lang="de-DE" sz="1200" err="1"/>
              <a:t>Abbrecherquoten</a:t>
            </a:r>
            <a:r>
              <a:rPr lang="de-DE" sz="1200"/>
              <a:t> im Bachelor-Studiengang sein, die genauso hoch sind wie in den früheren Diplom-Studiengängen. Die Zahlen für</a:t>
            </a:r>
            <a:r>
              <a:rPr lang="de-DE" sz="1200" baseline="0"/>
              <a:t> den zweiten Abschluss haben dagegen einen positiven Trend, auch die Promotionen steigen nahezu kontinuierlich. </a:t>
            </a:r>
          </a:p>
          <a:p>
            <a:pPr defTabSz="924733">
              <a:defRPr/>
            </a:pPr>
            <a:endParaRPr lang="de-DE" sz="1200" baseline="0"/>
          </a:p>
          <a:p>
            <a:r>
              <a:rPr lang="de-DE" sz="1200"/>
              <a:t>Traditionell ist unter den Chemieabsolventen der Anteil derjenigen, die sich über eine Promotion wissenschaftlich weiterqualifizieren, hoch (2018: 85 Prozent). Allerdings liegt der Anteil seit 2014 unter dem langjährigen Mittel von 90 Prozent.</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22</a:t>
            </a:fld>
            <a:endParaRPr lang="de-DE"/>
          </a:p>
        </p:txBody>
      </p:sp>
    </p:spTree>
    <p:extLst>
      <p:ext uri="{BB962C8B-B14F-4D97-AF65-F5344CB8AC3E}">
        <p14:creationId xmlns:p14="http://schemas.microsoft.com/office/powerpoint/2010/main" val="4689645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23</a:t>
            </a:fld>
            <a:endParaRPr lang="de-DE"/>
          </a:p>
        </p:txBody>
      </p:sp>
    </p:spTree>
    <p:extLst>
      <p:ext uri="{BB962C8B-B14F-4D97-AF65-F5344CB8AC3E}">
        <p14:creationId xmlns:p14="http://schemas.microsoft.com/office/powerpoint/2010/main" val="3287842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24</a:t>
            </a:fld>
            <a:endParaRPr lang="de-DE"/>
          </a:p>
        </p:txBody>
      </p:sp>
    </p:spTree>
    <p:extLst>
      <p:ext uri="{BB962C8B-B14F-4D97-AF65-F5344CB8AC3E}">
        <p14:creationId xmlns:p14="http://schemas.microsoft.com/office/powerpoint/2010/main" val="2668595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a:t>
            </a:fld>
            <a:endParaRPr lang="de-DE"/>
          </a:p>
        </p:txBody>
      </p:sp>
    </p:spTree>
    <p:extLst>
      <p:ext uri="{BB962C8B-B14F-4D97-AF65-F5344CB8AC3E}">
        <p14:creationId xmlns:p14="http://schemas.microsoft.com/office/powerpoint/2010/main" val="1495506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weltweiten </a:t>
            </a:r>
            <a:r>
              <a:rPr lang="de-DE" err="1"/>
              <a:t>FuE</a:t>
            </a:r>
            <a:r>
              <a:rPr lang="de-DE"/>
              <a:t>-Aufwendungen sind auf wenige</a:t>
            </a:r>
            <a:r>
              <a:rPr lang="de-DE" baseline="0"/>
              <a:t> Länder konzentriert. Über 80 Prozent der </a:t>
            </a:r>
            <a:r>
              <a:rPr lang="de-DE" baseline="0" err="1"/>
              <a:t>FuE</a:t>
            </a:r>
            <a:r>
              <a:rPr lang="de-DE" baseline="0"/>
              <a:t>-Aufwendungen entfallen auf die 6 </a:t>
            </a:r>
            <a:r>
              <a:rPr lang="de-DE" baseline="0" err="1"/>
              <a:t>FuE</a:t>
            </a:r>
            <a:r>
              <a:rPr lang="de-DE" baseline="0"/>
              <a:t>-stärksten Länder.</a:t>
            </a:r>
          </a:p>
          <a:p>
            <a:endParaRPr lang="de-DE" baseline="0"/>
          </a:p>
          <a:p>
            <a:r>
              <a:rPr lang="de-DE" b="1" baseline="0"/>
              <a:t>Anmerkung</a:t>
            </a:r>
            <a:r>
              <a:rPr lang="de-DE" baseline="0"/>
              <a:t>:</a:t>
            </a:r>
          </a:p>
          <a:p>
            <a:r>
              <a:rPr lang="de-DE" baseline="0"/>
              <a:t>Der hohe Anteil der USA ist zum Teil auch wechselkursbedingt, da die Angaben hier in Euro umgerechnet wurden.</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25</a:t>
            </a:fld>
            <a:endParaRPr lang="de-DE"/>
          </a:p>
        </p:txBody>
      </p:sp>
    </p:spTree>
    <p:extLst>
      <p:ext uri="{BB962C8B-B14F-4D97-AF65-F5344CB8AC3E}">
        <p14:creationId xmlns:p14="http://schemas.microsoft.com/office/powerpoint/2010/main" val="2238196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26</a:t>
            </a:fld>
            <a:endParaRPr lang="de-DE"/>
          </a:p>
        </p:txBody>
      </p:sp>
    </p:spTree>
    <p:extLst>
      <p:ext uri="{BB962C8B-B14F-4D97-AF65-F5344CB8AC3E}">
        <p14:creationId xmlns:p14="http://schemas.microsoft.com/office/powerpoint/2010/main" val="5281099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52BCA-B32B-E8AB-C81B-F196B93A2AE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1DD5B16-0A41-D9CD-D080-36591EE19B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545D379-5BE6-60B0-6154-4258BE852E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a:extLst>
              <a:ext uri="{FF2B5EF4-FFF2-40B4-BE49-F238E27FC236}">
                <a16:creationId xmlns:a16="http://schemas.microsoft.com/office/drawing/2014/main" id="{059B9524-2876-794B-7681-337ECF0AA5AC}"/>
              </a:ext>
            </a:extLst>
          </p:cNvPr>
          <p:cNvSpPr>
            <a:spLocks noGrp="1"/>
          </p:cNvSpPr>
          <p:nvPr>
            <p:ph type="sldNum" sz="quarter" idx="10"/>
          </p:nvPr>
        </p:nvSpPr>
        <p:spPr/>
        <p:txBody>
          <a:bodyPr/>
          <a:lstStyle/>
          <a:p>
            <a:fld id="{92DA5471-CC57-402A-9527-36A1D012F698}" type="slidenum">
              <a:rPr lang="de-DE" smtClean="0"/>
              <a:pPr/>
              <a:t>27</a:t>
            </a:fld>
            <a:endParaRPr lang="de-DE"/>
          </a:p>
        </p:txBody>
      </p:sp>
    </p:spTree>
    <p:extLst>
      <p:ext uri="{BB962C8B-B14F-4D97-AF65-F5344CB8AC3E}">
        <p14:creationId xmlns:p14="http://schemas.microsoft.com/office/powerpoint/2010/main" val="1107638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28</a:t>
            </a:fld>
            <a:endParaRPr lang="de-DE"/>
          </a:p>
        </p:txBody>
      </p:sp>
    </p:spTree>
    <p:extLst>
      <p:ext uri="{BB962C8B-B14F-4D97-AF65-F5344CB8AC3E}">
        <p14:creationId xmlns:p14="http://schemas.microsoft.com/office/powerpoint/2010/main" val="3112221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1CC88-EE6E-C428-2674-493F883F4BB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09357B7-37DB-3B38-7984-33FFB3AA37D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2D3352-983E-CBFF-F75B-5C4FA61317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a:extLst>
              <a:ext uri="{FF2B5EF4-FFF2-40B4-BE49-F238E27FC236}">
                <a16:creationId xmlns:a16="http://schemas.microsoft.com/office/drawing/2014/main" id="{DAF630E8-FF43-C830-0319-F25BDC2B2A35}"/>
              </a:ext>
            </a:extLst>
          </p:cNvPr>
          <p:cNvSpPr>
            <a:spLocks noGrp="1"/>
          </p:cNvSpPr>
          <p:nvPr>
            <p:ph type="sldNum" sz="quarter" idx="10"/>
          </p:nvPr>
        </p:nvSpPr>
        <p:spPr/>
        <p:txBody>
          <a:bodyPr/>
          <a:lstStyle/>
          <a:p>
            <a:fld id="{92DA5471-CC57-402A-9527-36A1D012F698}" type="slidenum">
              <a:rPr lang="de-DE" smtClean="0"/>
              <a:pPr/>
              <a:t>29</a:t>
            </a:fld>
            <a:endParaRPr lang="de-DE"/>
          </a:p>
        </p:txBody>
      </p:sp>
    </p:spTree>
    <p:extLst>
      <p:ext uri="{BB962C8B-B14F-4D97-AF65-F5344CB8AC3E}">
        <p14:creationId xmlns:p14="http://schemas.microsoft.com/office/powerpoint/2010/main" val="22712168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Für Chemie</a:t>
            </a:r>
            <a:r>
              <a:rPr lang="de-DE" baseline="0"/>
              <a:t> und </a:t>
            </a:r>
            <a:r>
              <a:rPr lang="de-DE" baseline="0" err="1"/>
              <a:t>Pharma</a:t>
            </a:r>
            <a:r>
              <a:rPr lang="de-DE" baseline="0"/>
              <a:t> fällt Deutschland i</a:t>
            </a:r>
            <a:r>
              <a:rPr lang="de-DE"/>
              <a:t>m Länderranking der </a:t>
            </a:r>
            <a:r>
              <a:rPr lang="de-DE" err="1"/>
              <a:t>FuE</a:t>
            </a:r>
            <a:r>
              <a:rPr lang="de-DE"/>
              <a:t>-Intensität</a:t>
            </a:r>
            <a:r>
              <a:rPr lang="de-DE" baseline="0"/>
              <a:t> gerade noch </a:t>
            </a:r>
            <a:r>
              <a:rPr lang="de-DE"/>
              <a:t>unter die Top 10.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30</a:t>
            </a:fld>
            <a:endParaRPr lang="de-DE"/>
          </a:p>
        </p:txBody>
      </p:sp>
    </p:spTree>
    <p:extLst>
      <p:ext uri="{BB962C8B-B14F-4D97-AF65-F5344CB8AC3E}">
        <p14:creationId xmlns:p14="http://schemas.microsoft.com/office/powerpoint/2010/main" val="14126002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31</a:t>
            </a:fld>
            <a:endParaRPr lang="de-DE"/>
          </a:p>
        </p:txBody>
      </p:sp>
    </p:spTree>
    <p:extLst>
      <p:ext uri="{BB962C8B-B14F-4D97-AF65-F5344CB8AC3E}">
        <p14:creationId xmlns:p14="http://schemas.microsoft.com/office/powerpoint/2010/main" val="7425036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EE87C-27FE-97DC-FE99-9C37737CA51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EFB8D2D-7A34-CA40-07D8-960DDE9A699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9722B29-CC30-BE85-2236-6527C33B6010}"/>
              </a:ext>
            </a:extLst>
          </p:cNvPr>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a:extLst>
              <a:ext uri="{FF2B5EF4-FFF2-40B4-BE49-F238E27FC236}">
                <a16:creationId xmlns:a16="http://schemas.microsoft.com/office/drawing/2014/main" id="{70EE6092-B01F-72F6-D489-E273F3017C23}"/>
              </a:ext>
            </a:extLst>
          </p:cNvPr>
          <p:cNvSpPr>
            <a:spLocks noGrp="1"/>
          </p:cNvSpPr>
          <p:nvPr>
            <p:ph type="sldNum" sz="quarter" idx="10"/>
          </p:nvPr>
        </p:nvSpPr>
        <p:spPr/>
        <p:txBody>
          <a:bodyPr/>
          <a:lstStyle/>
          <a:p>
            <a:fld id="{92DA5471-CC57-402A-9527-36A1D012F698}" type="slidenum">
              <a:rPr lang="de-DE" smtClean="0"/>
              <a:pPr/>
              <a:t>32</a:t>
            </a:fld>
            <a:endParaRPr lang="de-DE"/>
          </a:p>
        </p:txBody>
      </p:sp>
    </p:spTree>
    <p:extLst>
      <p:ext uri="{BB962C8B-B14F-4D97-AF65-F5344CB8AC3E}">
        <p14:creationId xmlns:p14="http://schemas.microsoft.com/office/powerpoint/2010/main" val="35249343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33</a:t>
            </a:fld>
            <a:endParaRPr lang="de-DE"/>
          </a:p>
        </p:txBody>
      </p:sp>
    </p:spTree>
    <p:extLst>
      <p:ext uri="{BB962C8B-B14F-4D97-AF65-F5344CB8AC3E}">
        <p14:creationId xmlns:p14="http://schemas.microsoft.com/office/powerpoint/2010/main" val="15063216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a:solidFill>
                  <a:schemeClr val="tx1">
                    <a:lumMod val="50000"/>
                  </a:schemeClr>
                </a:solidFill>
              </a:rPr>
              <a:t>Anmerkung: </a:t>
            </a:r>
            <a:r>
              <a:rPr lang="de-DE" sz="1200">
                <a:solidFill>
                  <a:schemeClr val="tx1">
                    <a:lumMod val="50000"/>
                  </a:schemeClr>
                </a:solidFill>
              </a:rPr>
              <a:t>Zu den forschungsintensiven Waren zählen alle Gütergruppen, bei deren Produktion der Anteil der internen </a:t>
            </a:r>
            <a:r>
              <a:rPr lang="de-DE" sz="1200" err="1">
                <a:solidFill>
                  <a:schemeClr val="tx1">
                    <a:lumMod val="50000"/>
                  </a:schemeClr>
                </a:solidFill>
              </a:rPr>
              <a:t>FuE</a:t>
            </a:r>
            <a:r>
              <a:rPr lang="de-DE" sz="1200">
                <a:solidFill>
                  <a:schemeClr val="tx1">
                    <a:lumMod val="50000"/>
                  </a:schemeClr>
                </a:solidFill>
              </a:rPr>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solidFill>
                <a:schemeClr val="tx1">
                  <a:lumMod val="50000"/>
                </a:schemeClr>
              </a:solidFill>
            </a:endParaRPr>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34</a:t>
            </a:fld>
            <a:endParaRPr lang="de-DE"/>
          </a:p>
        </p:txBody>
      </p:sp>
    </p:spTree>
    <p:extLst>
      <p:ext uri="{BB962C8B-B14F-4D97-AF65-F5344CB8AC3E}">
        <p14:creationId xmlns:p14="http://schemas.microsoft.com/office/powerpoint/2010/main" val="4002048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6</a:t>
            </a:fld>
            <a:endParaRPr lang="de-DE"/>
          </a:p>
        </p:txBody>
      </p:sp>
    </p:spTree>
    <p:extLst>
      <p:ext uri="{BB962C8B-B14F-4D97-AF65-F5344CB8AC3E}">
        <p14:creationId xmlns:p14="http://schemas.microsoft.com/office/powerpoint/2010/main" val="3012580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35</a:t>
            </a:fld>
            <a:endParaRPr lang="de-DE"/>
          </a:p>
        </p:txBody>
      </p:sp>
    </p:spTree>
    <p:extLst>
      <p:ext uri="{BB962C8B-B14F-4D97-AF65-F5344CB8AC3E}">
        <p14:creationId xmlns:p14="http://schemas.microsoft.com/office/powerpoint/2010/main" val="14785818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93E68-3783-4871-4AB9-3DB76CABB84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F54550D-9CA5-67B7-2493-79DA993B00E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63184FF-DF44-50AB-5959-C76D5D9BC5AA}"/>
              </a:ext>
            </a:extLst>
          </p:cNvPr>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a:extLst>
              <a:ext uri="{FF2B5EF4-FFF2-40B4-BE49-F238E27FC236}">
                <a16:creationId xmlns:a16="http://schemas.microsoft.com/office/drawing/2014/main" id="{BEC06397-3E64-E0F9-27BE-9A09620985B9}"/>
              </a:ext>
            </a:extLst>
          </p:cNvPr>
          <p:cNvSpPr>
            <a:spLocks noGrp="1"/>
          </p:cNvSpPr>
          <p:nvPr>
            <p:ph type="sldNum" sz="quarter" idx="10"/>
          </p:nvPr>
        </p:nvSpPr>
        <p:spPr/>
        <p:txBody>
          <a:bodyPr/>
          <a:lstStyle/>
          <a:p>
            <a:fld id="{92DA5471-CC57-402A-9527-36A1D012F698}" type="slidenum">
              <a:rPr lang="de-DE" smtClean="0"/>
              <a:pPr/>
              <a:t>36</a:t>
            </a:fld>
            <a:endParaRPr lang="de-DE"/>
          </a:p>
        </p:txBody>
      </p:sp>
    </p:spTree>
    <p:extLst>
      <p:ext uri="{BB962C8B-B14F-4D97-AF65-F5344CB8AC3E}">
        <p14:creationId xmlns:p14="http://schemas.microsoft.com/office/powerpoint/2010/main" val="36155243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37</a:t>
            </a:fld>
            <a:endParaRPr lang="de-DE"/>
          </a:p>
        </p:txBody>
      </p:sp>
    </p:spTree>
    <p:extLst>
      <p:ext uri="{BB962C8B-B14F-4D97-AF65-F5344CB8AC3E}">
        <p14:creationId xmlns:p14="http://schemas.microsoft.com/office/powerpoint/2010/main" val="12350375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Im Jahr 2017 betrug der gesamtwirtschaftliche Anteil der Aufwendungen für FuE am Bruttoinlandsprodukt (BIP) 3,03 Prozent. </a:t>
            </a:r>
          </a:p>
          <a:p>
            <a:pPr lvl="0"/>
            <a:endParaRPr lang="de-DE" sz="1200"/>
          </a:p>
          <a:p>
            <a:pPr lvl="0"/>
            <a:r>
              <a:rPr lang="de-DE" sz="1200"/>
              <a:t>Die Wirtschaft hat in den zurückliegenden Jahren ihre </a:t>
            </a:r>
            <a:r>
              <a:rPr lang="de-DE" sz="1200" err="1"/>
              <a:t>FuE</a:t>
            </a:r>
            <a:r>
              <a:rPr lang="de-DE" sz="1200"/>
              <a:t>-Aufwendungen sukzessive erhöht. Fast 70 Prozent der </a:t>
            </a:r>
            <a:r>
              <a:rPr lang="de-DE" sz="1200" err="1"/>
              <a:t>FuE</a:t>
            </a:r>
            <a:r>
              <a:rPr lang="de-DE" sz="1200"/>
              <a:t>-Aufwendungen trägt die Wirtschaft. Die </a:t>
            </a:r>
            <a:r>
              <a:rPr lang="de-DE" sz="1200" err="1"/>
              <a:t>FuE</a:t>
            </a:r>
            <a:r>
              <a:rPr lang="de-DE" sz="1200"/>
              <a:t>-Aufwendungen des Staates (Hochschulen und staatliche Forschungsinstitute) stagnierten bis 2007. Erst in den letzten Jahren ist der Anteil am BIP gestiegen, ging aber in 2014 wieder zurück.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41</a:t>
            </a:fld>
            <a:endParaRPr lang="de-DE"/>
          </a:p>
        </p:txBody>
      </p:sp>
    </p:spTree>
    <p:extLst>
      <p:ext uri="{BB962C8B-B14F-4D97-AF65-F5344CB8AC3E}">
        <p14:creationId xmlns:p14="http://schemas.microsoft.com/office/powerpoint/2010/main" val="40562913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2017 wendete Deutschland – die Wirtschaft und der Staat zusammen – 3,07 Prozent seines BIP für FuE auf, erneut leicht mehr als im Vorjahr. </a:t>
            </a:r>
          </a:p>
          <a:p>
            <a:pPr lvl="0"/>
            <a:r>
              <a:rPr lang="de-DE" sz="1200"/>
              <a:t>Der deutsche Anteil ist seit 2010 höher als der US-Anteil. Spitzenreiter bleiben Korea und Israel. </a:t>
            </a:r>
          </a:p>
          <a:p>
            <a:pPr lvl="0"/>
            <a:endParaRPr lang="de-DE" sz="1200"/>
          </a:p>
          <a:p>
            <a:pPr lvl="0"/>
            <a:r>
              <a:rPr lang="de-DE" sz="1200"/>
              <a:t>Fast 70 Prozent der FuE-Aufwendungen werden in Deutschland von der Wirtschaft finanziert. Nur in den asiatischen Ländern,</a:t>
            </a:r>
            <a:r>
              <a:rPr lang="de-DE" sz="1200" baseline="0"/>
              <a:t> wie Japan, Südkorea und China, steuert die Wirtschaft einen höheren Anteil bei. </a:t>
            </a:r>
            <a:r>
              <a:rPr lang="de-DE" sz="1200"/>
              <a:t>Im Rahmen des </a:t>
            </a:r>
            <a:r>
              <a:rPr lang="de-DE" sz="1200" err="1"/>
              <a:t>Lissabonziels</a:t>
            </a:r>
            <a:r>
              <a:rPr lang="de-DE" sz="1200"/>
              <a:t> der EU wurde vereinbart, dass die Wirtschaft zwei Drittel, der Staat ein Drittel zur FuE-Finanzierung beiträgt.</a:t>
            </a:r>
          </a:p>
          <a:p>
            <a:pPr lvl="0"/>
            <a:endParaRPr lang="de-DE" sz="1200"/>
          </a:p>
          <a:p>
            <a:pPr lvl="0"/>
            <a:r>
              <a:rPr lang="de-DE" sz="1200"/>
              <a:t>In den dynamisch wachsenden Ländern Asiens nimmt der Anteil der </a:t>
            </a:r>
            <a:r>
              <a:rPr lang="de-DE" sz="1200" err="1"/>
              <a:t>FuE</a:t>
            </a:r>
            <a:r>
              <a:rPr lang="de-DE" sz="1200"/>
              <a:t>-Aufwendungen am BIP besonders stark zu. Viele der dortigen Schwellen­länder investieren verstärkt sowohl in Grundlagenforschung als auch in angewandte Forschung.</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42</a:t>
            </a:fld>
            <a:endParaRPr lang="de-DE"/>
          </a:p>
        </p:txBody>
      </p:sp>
    </p:spTree>
    <p:extLst>
      <p:ext uri="{BB962C8B-B14F-4D97-AF65-F5344CB8AC3E}">
        <p14:creationId xmlns:p14="http://schemas.microsoft.com/office/powerpoint/2010/main" val="39565664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Die gesamtwirtschaftliche Rendite von </a:t>
            </a:r>
            <a:r>
              <a:rPr lang="de-DE" sz="1200" err="1"/>
              <a:t>FuE</a:t>
            </a:r>
            <a:r>
              <a:rPr lang="de-DE" sz="1200"/>
              <a:t>-Tätigkeit liegt erheblich über der privaten Ertragsrate. Ohne staatliche Eingriffe wird zu wenig in FuE investiert. Durch eine Subventionierung von </a:t>
            </a:r>
            <a:r>
              <a:rPr lang="de-DE" sz="1200" err="1"/>
              <a:t>FuE</a:t>
            </a:r>
            <a:r>
              <a:rPr lang="de-DE" sz="1200"/>
              <a:t>-Aktivitäten lassen sich gesamtwirtschaftliche Wohlfahrtsgewinne erzielen. Tatsächlich werden </a:t>
            </a:r>
            <a:r>
              <a:rPr lang="de-DE" sz="1200" err="1"/>
              <a:t>FuE</a:t>
            </a:r>
            <a:r>
              <a:rPr lang="de-DE" sz="1200"/>
              <a:t>-Aktivitäten weltweit auch in unterschiedlichen Formen durch staatliche Eingriffe gefördert.</a:t>
            </a:r>
          </a:p>
          <a:p>
            <a:pPr lvl="0"/>
            <a:endParaRPr lang="de-DE" sz="1200"/>
          </a:p>
          <a:p>
            <a:pPr defTabSz="853621">
              <a:defRPr/>
            </a:pPr>
            <a:r>
              <a:rPr lang="de-DE" sz="1200"/>
              <a:t>Zwei Drittel der OECD- und die Hälfte der EU-Länder machen von der Möglichkeit Gebrauch, FuE steuerlich zu fördern. </a:t>
            </a:r>
          </a:p>
          <a:p>
            <a:pPr lvl="0"/>
            <a:endParaRPr lang="de-DE" sz="1200"/>
          </a:p>
          <a:p>
            <a:pPr lvl="0"/>
            <a:r>
              <a:rPr lang="de-DE" sz="1200"/>
              <a:t>Deutschland setzt bislang ausschließlich auf die direkte Forschungsförderung. Die Projektförderung beinhaltet Nachteile: staatliche Institutionen haben gegenüber privaten Unternehmen keinen Informationsvorsprung bei der Identifizierung innovativer Projekte. Für KMU ist die Beantragung von Fördermitteln für </a:t>
            </a:r>
            <a:r>
              <a:rPr lang="de-DE" sz="1200" err="1"/>
              <a:t>FuE</a:t>
            </a:r>
            <a:r>
              <a:rPr lang="de-DE" sz="1200"/>
              <a:t>-Projekte mit hohem administrativen Aufwand, aber ungewissem Ausgang verbunden. Schließlich unterliegt die direkte Projektförderung Planungsunsicherheiten insofern, als sich die politischen Förderprioritäten ebenso wie die Fördervolumina kurzfristig ändern können. Diese Einwände sprechen nicht gegen eine direkte Projektförderung, sondern für eine ergänzende, breit angelegte und technologieoffene indirekte </a:t>
            </a:r>
            <a:r>
              <a:rPr lang="de-DE" sz="1200" err="1"/>
              <a:t>FuE</a:t>
            </a:r>
            <a:r>
              <a:rPr lang="de-DE" sz="1200"/>
              <a:t>-Förderung.</a:t>
            </a:r>
          </a:p>
          <a:p>
            <a:pPr lvl="0"/>
            <a:endParaRPr lang="de-DE" sz="1200"/>
          </a:p>
          <a:p>
            <a:pPr defTabSz="853621">
              <a:defRPr/>
            </a:pPr>
            <a:r>
              <a:rPr lang="de-DE" sz="1200"/>
              <a:t>Alle Evaluierungsstudien bescheinigen der steuerlichen Forschungsförderung eine Ausweitung der privaten </a:t>
            </a:r>
            <a:r>
              <a:rPr lang="de-DE" sz="1200" err="1"/>
              <a:t>FuE</a:t>
            </a:r>
            <a:r>
              <a:rPr lang="de-DE" sz="1200"/>
              <a:t>-Ausgaben und damit einen volkswirtschaftlichen Nutzen. Frankreich, Niederlande, Österreich, Großbritannien und die USA bauen nach positiver Evaluierung ihre steuerliche Förderung von </a:t>
            </a:r>
            <a:r>
              <a:rPr lang="de-DE" sz="1200" err="1"/>
              <a:t>FuE</a:t>
            </a:r>
            <a:r>
              <a:rPr lang="de-DE" sz="1200"/>
              <a:t>-Projekten weiter aus.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43</a:t>
            </a:fld>
            <a:endParaRPr lang="de-DE"/>
          </a:p>
        </p:txBody>
      </p:sp>
    </p:spTree>
    <p:extLst>
      <p:ext uri="{BB962C8B-B14F-4D97-AF65-F5344CB8AC3E}">
        <p14:creationId xmlns:p14="http://schemas.microsoft.com/office/powerpoint/2010/main" val="40752745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a:t>
            </a:r>
          </a:p>
          <a:p>
            <a:pPr lvl="0"/>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45</a:t>
            </a:fld>
            <a:endParaRPr lang="de-DE"/>
          </a:p>
        </p:txBody>
      </p:sp>
    </p:spTree>
    <p:extLst>
      <p:ext uri="{BB962C8B-B14F-4D97-AF65-F5344CB8AC3E}">
        <p14:creationId xmlns:p14="http://schemas.microsoft.com/office/powerpoint/2010/main" val="14670695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In Deutschland erwerben so viele junge Leute wie noch nie einen tertiären Abschluss, etwa an einer Hoch-, einer Fachschule oder als Meister. Gleichzeitig liegt der Anteil der Hochgebildeten aber immer noch deutlich niedriger als in vielen</a:t>
            </a:r>
            <a:r>
              <a:rPr lang="de-DE" sz="1200" baseline="0"/>
              <a:t> anderen Ländern</a:t>
            </a:r>
            <a:r>
              <a:rPr lang="de-DE" sz="1200"/>
              <a:t>. </a:t>
            </a:r>
          </a:p>
          <a:p>
            <a:endParaRPr lang="de-DE" sz="1200"/>
          </a:p>
          <a:p>
            <a:r>
              <a:rPr lang="de-DE" sz="1200"/>
              <a:t>In Deutschland verfügen 29 Prozent der </a:t>
            </a:r>
            <a:r>
              <a:rPr lang="de-DE" sz="1200" b="1"/>
              <a:t>25- bis 64-Jährigen </a:t>
            </a:r>
            <a:r>
              <a:rPr lang="de-DE" sz="1200"/>
              <a:t>über einen Tertiärabschluss, im Durchschnitt der OECD sind es 39 Prozent,</a:t>
            </a:r>
            <a:r>
              <a:rPr lang="de-DE" sz="1200" baseline="0"/>
              <a:t> bei den </a:t>
            </a:r>
            <a:r>
              <a:rPr lang="de-DE" sz="1200" b="1" baseline="0"/>
              <a:t>jüngeren Erwachsenen </a:t>
            </a:r>
            <a:r>
              <a:rPr lang="de-DE" sz="1200" baseline="0"/>
              <a:t>sind es in Deutschland 32 Prozent, im Durchschnitt der OECD 44 Prozent.</a:t>
            </a:r>
            <a:endParaRPr lang="de-DE" sz="1200"/>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46</a:t>
            </a:fld>
            <a:endParaRPr lang="de-DE"/>
          </a:p>
        </p:txBody>
      </p:sp>
    </p:spTree>
    <p:extLst>
      <p:ext uri="{BB962C8B-B14F-4D97-AF65-F5344CB8AC3E}">
        <p14:creationId xmlns:p14="http://schemas.microsoft.com/office/powerpoint/2010/main" val="4493916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(5,0).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47</a:t>
            </a:fld>
            <a:endParaRPr lang="de-DE"/>
          </a:p>
        </p:txBody>
      </p:sp>
    </p:spTree>
    <p:extLst>
      <p:ext uri="{BB962C8B-B14F-4D97-AF65-F5344CB8AC3E}">
        <p14:creationId xmlns:p14="http://schemas.microsoft.com/office/powerpoint/2010/main" val="4080705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a:effectLst/>
              </a:rPr>
              <a:t>Weit über 10 Milliarden</a:t>
            </a:r>
            <a:r>
              <a:rPr lang="de-DE" sz="1100" baseline="0">
                <a:effectLst/>
              </a:rPr>
              <a:t> Euro investierte die chemisch-pharmazeutische Industrie in den letzten Jahren in Forschung und Entwicklung. </a:t>
            </a:r>
          </a:p>
          <a:p>
            <a:pPr lvl="0"/>
            <a:endParaRPr lang="de-DE" sz="1100">
              <a:effectLst/>
            </a:endParaRPr>
          </a:p>
          <a:p>
            <a:pPr lvl="0"/>
            <a:r>
              <a:rPr lang="de-DE" sz="1100">
                <a:effectLst/>
              </a:rPr>
              <a:t>Die FuE-Aufwendungen der chemisch-pharmazeutischen Industrie wachsen dynamisch. Seit 2008 sind die Ausgaben um durchschnittlich</a:t>
            </a:r>
            <a:r>
              <a:rPr lang="de-DE" sz="1100" baseline="0">
                <a:effectLst/>
              </a:rPr>
              <a:t> 3,6 Prozent pro Jahr gestiegen. </a:t>
            </a:r>
            <a:r>
              <a:rPr lang="de-DE" sz="1100">
                <a:effectLst/>
              </a:rPr>
              <a:t>Getragen wird das Wachstum nicht mehr nur von den Aufwendungen der Pharmaindustrie. Auch </a:t>
            </a:r>
            <a:r>
              <a:rPr lang="de-DE" sz="1100" baseline="0">
                <a:effectLst/>
              </a:rPr>
              <a:t>die FuE-Ausgaben der Chemie stiegen. </a:t>
            </a:r>
          </a:p>
          <a:p>
            <a:pPr lvl="0"/>
            <a:endParaRPr lang="de-DE" sz="1100"/>
          </a:p>
          <a:p>
            <a:pPr lvl="0"/>
            <a:r>
              <a:rPr lang="de-DE" sz="110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a:p>
          <a:p>
            <a:r>
              <a:rPr lang="de-DE" sz="1100" b="1"/>
              <a:t>Anmerkung:</a:t>
            </a:r>
            <a:r>
              <a:rPr lang="de-DE" sz="1100"/>
              <a:t> Alle </a:t>
            </a:r>
            <a:r>
              <a:rPr lang="de-DE" sz="1100" err="1"/>
              <a:t>FuE</a:t>
            </a:r>
            <a:r>
              <a:rPr lang="de-DE" sz="1100"/>
              <a:t>-Aufwendungen (interne und externe), die von der Industrie geleistet werden, sind erfasst (Abgrenzung GERD).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7</a:t>
            </a:fld>
            <a:endParaRPr lang="de-DE"/>
          </a:p>
        </p:txBody>
      </p:sp>
    </p:spTree>
    <p:extLst>
      <p:ext uri="{BB962C8B-B14F-4D97-AF65-F5344CB8AC3E}">
        <p14:creationId xmlns:p14="http://schemas.microsoft.com/office/powerpoint/2010/main" val="122023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8</a:t>
            </a:fld>
            <a:endParaRPr lang="de-DE"/>
          </a:p>
        </p:txBody>
      </p:sp>
    </p:spTree>
    <p:extLst>
      <p:ext uri="{BB962C8B-B14F-4D97-AF65-F5344CB8AC3E}">
        <p14:creationId xmlns:p14="http://schemas.microsoft.com/office/powerpoint/2010/main" val="1071011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1A522CC-2A09-4A63-B0B7-E290477886C9}" type="slidenum">
              <a:rPr lang="de-DE" smtClean="0"/>
              <a:t>9</a:t>
            </a:fld>
            <a:endParaRPr lang="de-DE"/>
          </a:p>
        </p:txBody>
      </p:sp>
    </p:spTree>
    <p:extLst>
      <p:ext uri="{BB962C8B-B14F-4D97-AF65-F5344CB8AC3E}">
        <p14:creationId xmlns:p14="http://schemas.microsoft.com/office/powerpoint/2010/main" val="748490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11</a:t>
            </a:fld>
            <a:endParaRPr lang="de-DE"/>
          </a:p>
        </p:txBody>
      </p:sp>
    </p:spTree>
    <p:extLst>
      <p:ext uri="{BB962C8B-B14F-4D97-AF65-F5344CB8AC3E}">
        <p14:creationId xmlns:p14="http://schemas.microsoft.com/office/powerpoint/2010/main" val="1650921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Herkunft der Mittel: Der Großteil der FuE-Aufwendungen (87 Prozent) stammt aus eigenen Finanzmitteln. Der Staat steuert weniger als 1 Prozent, das Ausland dagegen mittlerweile</a:t>
            </a:r>
            <a:r>
              <a:rPr lang="de-DE" sz="1200" baseline="0"/>
              <a:t> fast 12</a:t>
            </a:r>
            <a:r>
              <a:rPr lang="de-DE" sz="1200"/>
              <a:t> Prozent bei. </a:t>
            </a:r>
          </a:p>
          <a:p>
            <a:endParaRPr lang="de-DE" sz="1200"/>
          </a:p>
          <a:p>
            <a:r>
              <a:rPr lang="de-DE" sz="1200"/>
              <a:t>Verwendung der Mittel: Rund 73 Prozent der Mittel finden in den internen FuE-Abteilungen Eingang, 27 Prozent gehen in externe Forschungsaufträge, wobei 19 Prozent der externen FuE-Aufwendungen an andere Wirtschaftszweige in Deutschland, 23 Prozent an die deutsche Wissenschaft und rund 58 Prozent ins Ausland  gehen.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12</a:t>
            </a:fld>
            <a:endParaRPr lang="de-DE"/>
          </a:p>
        </p:txBody>
      </p:sp>
    </p:spTree>
    <p:extLst>
      <p:ext uri="{BB962C8B-B14F-4D97-AF65-F5344CB8AC3E}">
        <p14:creationId xmlns:p14="http://schemas.microsoft.com/office/powerpoint/2010/main" val="1559920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3785644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a:solidFill>
                  <a:srgbClr val="FF3EB5"/>
                </a:solidFill>
                <a:latin typeface="Montserrat Black" pitchFamily="2" charset="0"/>
              </a:rPr>
              <a:t>Titel</a:t>
            </a:r>
          </a:p>
          <a:p>
            <a:pPr algn="ctr">
              <a:lnSpc>
                <a:spcPts val="10000"/>
              </a:lnSpc>
            </a:pPr>
            <a:r>
              <a:rPr lang="de-DE" sz="16600" cap="all" baseline="0">
                <a:solidFill>
                  <a:srgbClr val="FF3EB5"/>
                </a:solidFill>
                <a:latin typeface="Montserrat Black" pitchFamily="2" charset="0"/>
              </a:rPr>
              <a:t>+</a:t>
            </a:r>
          </a:p>
          <a:p>
            <a:pPr algn="ctr"/>
            <a:r>
              <a:rPr lang="de-DE" sz="9600" cap="all" baseline="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0942C92-7ED5-4DF2-B5A3-A0EBD6332542}"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EFDB28A1-B721-4F84-9365-E59E28578427}"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E4728A5-CBC7-49F4-95FE-06934F1E7FFF}"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9B5910CA-47A4-4D10-8706-BB2F867DBC79}"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AC1CF949-0DF8-4A27-B8C4-69DBC0268EA9}"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E2C9E96A-0185-44CA-84A0-B02A0358A188}"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67EAA382-781F-4CB8-9D4A-57120FC90ADE}"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B526809-0172-43A9-9505-CD143BE4656B}" type="datetime4">
              <a:rPr lang="de-DE" smtClean="0"/>
              <a:t>27. November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1AC0A8C-9A4F-4960-86D5-F0FF8012C639}" type="datetime4">
              <a:rPr lang="de-DE" smtClean="0"/>
              <a:t>27. November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011ABE9-C42E-4181-86B2-98C8DDF9C8EA}" type="datetime4">
              <a:rPr lang="de-DE" smtClean="0"/>
              <a:t>27. November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0EDA870-A8CA-484F-82E6-6240E52EE0A1}" type="datetime4">
              <a:rPr lang="de-DE" smtClean="0"/>
              <a:t>27. November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8124066-805D-4B9B-9B5B-26D6260D2348}"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B1AEB092-03E4-42D0-A793-C248C933B13D}"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3930512B-F8BD-4D78-B3E5-D85D9EDF905B}"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5138E1A9-8924-4A02-8D88-0267F2210032}"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B9780DC-F2A6-4649-B9B9-3DC246796D33}"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E4CDAFB9-40AE-4E15-AD68-8EE203CB2E7E}"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432B2FE2-E0C9-4246-AF59-0D7D80531548}"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59BE887A-68A0-4884-97F0-BE1E39CF2711}"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57B8F828-AB5A-4F27-958F-2010515A08BF}" type="datetime4">
              <a:rPr lang="de-DE" smtClean="0"/>
              <a:t>27. November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F5D80A4-C5D0-4C4C-BDD7-AF105F27CAFF}"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9D7FE15-192D-4B1D-8776-C458BBDE3D48}"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9F19F0-38E2-477D-AABD-11A5CF3FF12F}"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603EBA1-30AB-4900-AF62-D34D709792BC}"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5545151-DB4C-4D2F-829B-10D3AAC81F63}"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D1862C0-4167-4F19-B027-550274C2FF24}"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68171C8-1521-4938-8E29-3D02976DED84}"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C5526AC-BDE6-4C3B-AA3B-B5CE157F230D}"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80C05C0-5723-471F-B364-B128753CE1DC}"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4D56A9D-9E12-4C79-BBF0-9FEF332E2583}"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9AD8207-2C7A-4F5A-B9C8-4DEB05C56FA2}"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22468F8-24BD-4EB0-96E3-601E16272616}"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879507F-27A8-4529-9BEC-13A77F8206E5}"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6365B4A-A00D-4FAB-BD24-FB14AB43B4D0}"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AD6BC9C-CBDB-42C2-8364-7D36BFA4A330}"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D1AE9F8-28DA-48A8-B242-05BB111C5974}"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D052B88-8EED-4521-AC42-F4F374F59720}"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2415DA7-D493-494E-B7DB-24DA8C118551}"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ED047CF-BF91-4B70-81C3-79362801A869}" type="datetime4">
              <a:rPr lang="de-DE" smtClean="0"/>
              <a:t>27. November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84F7115-2047-4601-BFF4-E9CA8C8F70E0}"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D5427E1-23B2-44B7-9BB4-7A004A32BC67}"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7C531DB-3BE3-401D-999D-609ACD370BE6}"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725C16B-D70A-4ED7-96AC-61B232309FB9}"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57153EC-D25C-4585-A0E6-592A17A97EAE}"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A806DB3-4AA1-4166-B392-20142D1E094F}"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2D34187-06F8-41D2-92AC-42FC426E0A6D}"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4EC6B39-073F-4266-BA69-42252A7DD6B9}"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8077FEA-3674-4685-B335-150A55C41FC9}" type="datetime4">
              <a:rPr lang="de-DE" smtClean="0"/>
              <a:t>27. November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B9847F9-CA3B-494B-9187-835E05EF7464}"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F01838A-8A47-4864-9B33-C470EEA3460F}"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CC5C6DD-4462-4880-9BA2-1988BD78F398}"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39E9A47-1994-43EC-8623-022305EF66C5}"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C219C90-86F7-4B60-AF70-9906C34812E2}"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FC3B743-10AE-48C6-B056-F9846B9F1976}"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1C8D472-4B6B-439F-8BA4-C7CC8E2038C1}"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8FED3E9-EFCE-43B4-B050-95BD317AFC55}"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62D1A80-1CF0-492E-86E8-17E4F9BA455A}"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5EDD7EF-DD84-4711-B349-2482F7053ABC}" type="datetime4">
              <a:rPr lang="de-DE" smtClean="0"/>
              <a:t>27. November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5D525C-1B2B-4068-8CEC-715AB8458648}"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4945693-CC34-41B3-B3D9-EAE38DB9FC66}"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F4745F7-A372-4DF1-8500-ECC1E6AE479E}"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BF7837E-3795-4C27-8830-705F01D9F123}"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3D3FA1F-2FF1-473B-A89A-7C5504F9A022}"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63397BC-8B34-45AC-9693-423482125676}"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8A4BE25-69DD-46D5-80A3-8F37236AC88D}"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928675A-1A93-4D24-9C46-22D40030BB65}"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56FC029-C964-442B-956B-1C2C723534EF}"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705E0D3-C6A9-4D17-A4D0-6A7231E49AF7}" type="datetime4">
              <a:rPr lang="de-DE" smtClean="0"/>
              <a:t>27. November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6284E7E-9F50-4635-99E6-E26A29427659}"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E4631D3-6A60-4C0E-99FD-44FA359C73D1}"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069F"/>
                  </a:solidFill>
                  <a:latin typeface="Montserrat Black" panose="00000A00000000000000" pitchFamily="50" charset="0"/>
                  <a:sym typeface="Symbol" panose="05050102010706020507" pitchFamily="18" charset="2"/>
                </a:rPr>
                <a:t></a:t>
              </a:r>
              <a:endParaRPr lang="de-DE" sz="5400" b="1">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BF4DEA-EF41-495A-8C43-0A3EC6378657}"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3B3A8EE-A21C-40EE-BCE9-7E17C317F899}"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AD00"/>
                  </a:solidFill>
                  <a:latin typeface="Montserrat Black" panose="00000A00000000000000" pitchFamily="50" charset="0"/>
                  <a:sym typeface="Symbol" panose="05050102010706020507" pitchFamily="18" charset="2"/>
                </a:rPr>
                <a:t></a:t>
              </a:r>
              <a:endParaRPr lang="de-DE" sz="5400" b="1">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7408C3C-6438-453B-8533-C55FF019A85E}"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564E5B8-B8E0-404A-B899-CF9A7701A598}"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DD7536F-7735-47F4-A235-8171F15F5AF8}"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4414"/>
                  </a:solidFill>
                  <a:latin typeface="Montserrat Black" panose="00000A00000000000000" pitchFamily="50" charset="0"/>
                  <a:sym typeface="Symbol" panose="05050102010706020507" pitchFamily="18" charset="2"/>
                </a:rPr>
                <a:t></a:t>
              </a:r>
              <a:endParaRPr lang="de-DE" sz="5400" b="1">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19E8634-23E2-4054-9F73-2A62FF38F1F5}" type="datetime4">
              <a:rPr lang="de-DE" smtClean="0"/>
              <a:t>27. November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126E7900-AB96-477D-B363-9BAD5F6127E4}"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389E58-030B-48C7-A195-1758F18EF6FD}" type="datetime4">
              <a:rPr lang="de-DE" smtClean="0"/>
              <a:t>27. November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CE66B16-B912-4E87-A027-27BD0B7B6C8E}" type="datetime4">
              <a:rPr lang="de-DE" smtClean="0"/>
              <a:t>27. November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F1CB83-1134-4901-872D-843258CCC668}" type="datetime4">
              <a:rPr lang="de-DE" smtClean="0"/>
              <a:t>27. November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A8D273E-5525-4979-B6EB-00F390971C36}" type="datetime4">
              <a:rPr lang="de-DE" smtClean="0"/>
              <a:t>27. November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6A12D63-60AE-4651-AAD7-562241ADF5B3}" type="datetime4">
              <a:rPr lang="de-DE" smtClean="0"/>
              <a:t>27. November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2D4C9FC-E35E-48BC-BCB0-A817FD01BF68}" type="datetime4">
              <a:rPr lang="de-DE" smtClean="0"/>
              <a:t>27. November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5A555C1-FBCE-42FF-BE66-44D32198B8A7}" type="datetime4">
              <a:rPr lang="de-DE" smtClean="0"/>
              <a:t>27. November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73CDFD3-4809-48AC-9ED9-E088DA3C8CE5}" type="datetime4">
              <a:rPr lang="de-DE" smtClean="0"/>
              <a:t>27. November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B1296A9-0B79-40DC-8287-543F334CDB8E}" type="datetime4">
              <a:rPr lang="de-DE" smtClean="0"/>
              <a:t>27. November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088789C-A038-4551-A421-6628AC3BF945}"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5F6C32-8B2B-46C3-AE00-D8F582B260AE}" type="datetime4">
              <a:rPr lang="de-DE" smtClean="0"/>
              <a:t>27. November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01ED364E-0F38-4115-8906-616ED37382DE}"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AD8A81E-DB1E-48A4-A7FA-0486397D2ED2}"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0D63676-5231-4587-B74F-A6B64E082F88}"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A6D4EBC-A6CC-44E6-9819-0BA173723D55}"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91D1471-F0D7-40FC-9AFF-E9776F81171C}"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1805F269-F4BF-4C39-83DA-5C0300A2CFAE}"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0F2E5D3-8CDF-4574-885B-65D0EF1E742D}"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5C62533-9D72-4E0E-8AB0-239751E42D75}"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6E2CFBE7-2307-49BA-A41C-0769A4D6925D}"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FFF106F1-BE59-48EA-91CF-516C81A79648}"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3B548C8C-8B85-42A7-AC3D-21893CAF1ADF}"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CE1651A-11D5-4774-B215-2706848F101C}"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4FDF7970-79EA-4FB8-BAAD-544D07295B83}"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3AD5D5DB-E21C-4C3B-BE25-5AFB8D13B089}"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216A0388-1451-4BB6-8A27-EE0DAECFAAB8}"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52E9709E-FCEA-4E71-B71F-B032A042FC49}"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D9D08164-C665-41D0-9C25-CDA7BAAE1DB3}"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91C77A81-168E-48D5-BB44-ADEF73E04A8B}"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7FFB7F2-F263-4DFB-B81D-A14168B54313}"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6814578E-EAF9-4119-B688-B6916051FE3C}"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A21496F-1920-4068-9D1F-4C10B6D1AC8F}"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7EEB485-BF9B-49F9-A68D-770C4F2F549B}"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66E697E3-B8C2-4F3B-93A7-639F2A4E5F7F}"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502DC1C-E540-44E6-8803-299B397D42F7}"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85DCF92-68AF-4CD5-812E-ABD373C53337}"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22804FF4-CE9D-4D45-9C60-4852E868340F}" type="datetime4">
              <a:rPr lang="de-DE" smtClean="0"/>
              <a:t>27. November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7B935CAC-67AD-4812-B44F-70997D5CBABA}"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D8E255F1-41EC-4712-9919-6D9A02F2314C}"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2E37D6A-55D0-40DE-A4B8-5F3AC34CBB85}"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9C1C179-E81E-400B-A47E-CB556E0DFD75}"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21E5AA0D-0415-4F2C-BE2C-A3F65D80085F}"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FC31DEF-EBB5-4529-AA18-76ABF714496A}"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A62A6969-3FF8-465F-AD80-0545C95C4536}"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28DEF95-9CBC-4839-84A7-34B1B308CC2D}"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67415A3-1AB3-4657-A82D-11579BF30EE6}" type="datetime4">
              <a:rPr lang="de-DE" smtClean="0"/>
              <a:t>27. November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415A437B-CA13-4499-8A9B-690A3AEFD0EA}"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AF74363-14EB-4DAA-A8BF-60C8F7C7FD9A}"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54D34A74-8245-4CA0-A0B7-B91ABF4A81C9}"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01E12AAF-0AAB-4292-8734-5A0B414235F1}"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5E6CB0A9-F2AA-424D-89E9-3E9CC16A3105}"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28A64F1B-235D-4DE8-976F-ABE4FC29D0C8}"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61D2DEF-41A3-4244-A615-4E6CA9CD33F4}"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5D2281D-81A1-4D8A-83F0-D2BA9F33FF50}"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CC80EF0-07EE-4BB8-BCB9-70EA2BAFF223}" type="datetime4">
              <a:rPr lang="de-DE" smtClean="0"/>
              <a:t>27. November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0C0B0864-FC61-4327-A3A9-974423B16EB5}"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3EE26BD-02C1-4D65-8120-335A16A95605}"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230BB945-ADB1-4AD6-930B-7C2802049A5E}"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68F9F602-A46E-4D27-A9DE-B2645DAF9322}"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F189066F-B6D9-487F-BB5E-928578A5294D}"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4BF7B39-6966-468A-ABF5-E809E680FF4B}"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A07BE2F6-5C83-431F-98FE-E934AC227B58}"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D27F1A26-0B7B-4310-9BED-27907C21712B}" type="datetime4">
              <a:rPr lang="de-DE" smtClean="0"/>
              <a:t>27. November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7204DC1C-D84B-4E03-8DFA-81E0FDBA6EC7}"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9AD7B4A-1071-4AC3-8577-6E12CB1D39E2}"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80D4132E-857A-4DE0-93DB-3E7537B96D37}"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F4B3D4B-DE78-4CE7-B30F-E5A5448A9D22}"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chemeClr val="bg1"/>
                </a:solidFill>
              </a:rPr>
              <a:t>T</a:t>
            </a:r>
            <a:r>
              <a:rPr lang="de-DE" sz="2000">
                <a:solidFill>
                  <a:schemeClr val="bg1"/>
                </a:solidFill>
              </a:rPr>
              <a:t>	+49 (69) 2556-0</a:t>
            </a:r>
          </a:p>
          <a:p>
            <a:pPr lvl="0">
              <a:tabLst>
                <a:tab pos="444500" algn="l"/>
              </a:tabLst>
            </a:pPr>
            <a:r>
              <a:rPr lang="de-DE" sz="2000" b="1">
                <a:solidFill>
                  <a:schemeClr val="bg1"/>
                </a:solidFill>
              </a:rPr>
              <a:t>E</a:t>
            </a:r>
            <a:r>
              <a:rPr lang="de-DE" sz="200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5A"/>
                </a:solidFill>
              </a:rPr>
              <a:t>T </a:t>
            </a:r>
            <a:r>
              <a:rPr lang="de-DE" sz="2000">
                <a:solidFill>
                  <a:srgbClr val="10065A"/>
                </a:solidFill>
              </a:rPr>
              <a:t>	+49 (69) 2556-0</a:t>
            </a:r>
          </a:p>
          <a:p>
            <a:pPr lvl="0">
              <a:tabLst>
                <a:tab pos="444500" algn="l"/>
              </a:tabLst>
            </a:pPr>
            <a:r>
              <a:rPr lang="de-DE" sz="2000" b="1">
                <a:solidFill>
                  <a:srgbClr val="10065A"/>
                </a:solidFill>
              </a:rPr>
              <a:t>E</a:t>
            </a:r>
            <a:r>
              <a:rPr lang="de-DE" sz="200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9F"/>
                </a:solidFill>
              </a:rPr>
              <a:t>T </a:t>
            </a:r>
            <a:r>
              <a:rPr lang="de-DE" sz="2000">
                <a:solidFill>
                  <a:srgbClr val="10069F"/>
                </a:solidFill>
              </a:rPr>
              <a:t>	+49 (69) 2556-0</a:t>
            </a:r>
          </a:p>
          <a:p>
            <a:pPr lvl="0">
              <a:tabLst>
                <a:tab pos="444500" algn="l"/>
              </a:tabLst>
            </a:pPr>
            <a:r>
              <a:rPr lang="de-DE" sz="2000" b="1">
                <a:solidFill>
                  <a:srgbClr val="10069F"/>
                </a:solidFill>
              </a:rPr>
              <a:t>E</a:t>
            </a:r>
            <a:r>
              <a:rPr lang="de-DE" sz="200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4D9CDEC1-9A28-4994-9202-21E4469653EC}" type="datetime4">
              <a:rPr lang="de-DE" smtClean="0"/>
              <a:t>27. November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D68FF66F-8341-435C-986F-D431C611F71A}"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AA91FF57-5380-43CF-B627-001C0F77A648}" type="datetime4">
              <a:rPr lang="de-DE" smtClean="0"/>
              <a:t>27. November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a:t>Hintergrund-Bild einfügen!</a:t>
            </a:r>
            <a:br>
              <a:rPr lang="de-DE"/>
            </a:br>
            <a:endParaRPr lang="de-DE"/>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a:t>Titel | 1-zeilig</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D6D6B369-BA86-4F0A-8A65-1311ED369C34}" type="datetime4">
              <a:rPr lang="de-DE" smtClean="0"/>
              <a:t>27. November 2025</a:t>
            </a:fld>
            <a:endParaRPr lang="de-DE"/>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 Bildnachweis hier eingeben!</a:t>
            </a:r>
          </a:p>
        </p:txBody>
      </p:sp>
    </p:spTree>
    <p:extLst>
      <p:ext uri="{BB962C8B-B14F-4D97-AF65-F5344CB8AC3E}">
        <p14:creationId xmlns:p14="http://schemas.microsoft.com/office/powerpoint/2010/main" val="113598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54E9A4BA-B57D-4EB4-A4DA-F0005E09E6A6}" type="datetime4">
              <a:rPr lang="de-DE" smtClean="0"/>
              <a:t>27. November 2025</a:t>
            </a:fld>
            <a:endParaRPr lang="de-DE"/>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spcBef>
                <a:spcPts val="1000"/>
              </a:spcBef>
              <a:spcAft>
                <a:spcPts val="0"/>
              </a:spcAft>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346020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a:t>Zwischentitel</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727989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a:t>Diagramm</a:t>
            </a:r>
            <a:r>
              <a:rPr lang="de-DE"/>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fld id="{044AB5E6-1F27-4F54-A078-61BC5175E00D}" type="datetime4">
              <a:rPr lang="de-DE" smtClean="0"/>
              <a:t>27. November 2025</a:t>
            </a:fld>
            <a:endParaRPr lang="de-DE"/>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2871571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a:t>Text – erste Ebene</a:t>
            </a:r>
          </a:p>
          <a:p>
            <a:pPr lvl="1">
              <a:buClr>
                <a:srgbClr val="D6E6F0"/>
              </a:buClr>
            </a:pPr>
            <a:r>
              <a:rPr lang="de-DE"/>
              <a:t>Zweite Ebene</a:t>
            </a:r>
          </a:p>
          <a:p>
            <a:pPr lvl="2">
              <a:buClr>
                <a:srgbClr val="D6E6F0"/>
              </a:buClr>
            </a:pPr>
            <a:r>
              <a:rPr lang="de-DE"/>
              <a:t>Dritte Ebene</a:t>
            </a:r>
          </a:p>
          <a:p>
            <a:pPr lvl="3">
              <a:buClr>
                <a:srgbClr val="D6E6F0"/>
              </a:buClr>
            </a:pPr>
            <a:r>
              <a:rPr lang="de-DE"/>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a:t>Folien-Titel</a:t>
            </a:r>
          </a:p>
        </p:txBody>
      </p:sp>
      <p:sp>
        <p:nvSpPr>
          <p:cNvPr id="8" name="Datumsplatzhalter 7"/>
          <p:cNvSpPr>
            <a:spLocks noGrp="1"/>
          </p:cNvSpPr>
          <p:nvPr>
            <p:ph type="dt" sz="half" idx="21"/>
          </p:nvPr>
        </p:nvSpPr>
        <p:spPr/>
        <p:txBody>
          <a:bodyPr/>
          <a:lstStyle/>
          <a:p>
            <a:fld id="{E4853324-4E2E-40AA-843C-E4DC335ADE8C}" type="datetime4">
              <a:rPr lang="de-DE" smtClean="0"/>
              <a:t>27. November 2025</a:t>
            </a:fld>
            <a:endParaRPr lang="de-DE"/>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36000" rIns="540000" bIns="36000">
            <a:noAutofit/>
          </a:bodyPr>
          <a:lstStyle>
            <a:lvl1pPr marL="0" indent="0" algn="l">
              <a:spcBef>
                <a:spcPts val="0"/>
              </a:spcBef>
              <a:spcAft>
                <a:spcPts val="600"/>
              </a:spcAft>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TEXT= Zusatz-Erläuterung</a:t>
            </a:r>
          </a:p>
        </p:txBody>
      </p:sp>
    </p:spTree>
    <p:extLst>
      <p:ext uri="{BB962C8B-B14F-4D97-AF65-F5344CB8AC3E}">
        <p14:creationId xmlns:p14="http://schemas.microsoft.com/office/powerpoint/2010/main" val="11688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550278C1-D316-4B06-B5B5-53AC2492DAB5}" type="datetime4">
              <a:rPr lang="de-DE" smtClean="0"/>
              <a:t>27. November 2025</a:t>
            </a:fld>
            <a:endParaRPr lang="de-DE"/>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3954788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a:t>Text - erste Ebene </a:t>
            </a:r>
          </a:p>
          <a:p>
            <a:pPr lvl="2"/>
            <a:r>
              <a:rPr lang="de-DE"/>
              <a:t>Zweite Ebene</a:t>
            </a:r>
          </a:p>
          <a:p>
            <a:pPr lvl="3"/>
            <a:r>
              <a:rPr lang="de-DE"/>
              <a:t>Dritte Ebene</a:t>
            </a:r>
          </a:p>
          <a:p>
            <a:pPr lvl="0"/>
            <a:endParaRPr lang="de-DE" noProof="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a:t>Text - erste Ebene </a:t>
            </a:r>
          </a:p>
          <a:p>
            <a:pPr lvl="1"/>
            <a:r>
              <a:rPr lang="de-DE"/>
              <a:t>Zweite Ebene</a:t>
            </a:r>
          </a:p>
          <a:p>
            <a:pPr lvl="2"/>
            <a:r>
              <a:rPr lang="de-DE"/>
              <a:t>Dritte Ebene</a:t>
            </a:r>
          </a:p>
          <a:p>
            <a:pPr lvl="3"/>
            <a:r>
              <a:rPr lang="de-DE"/>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fld id="{E5CD058B-5C60-4182-957C-D0BBF3420138}" type="datetime4">
              <a:rPr lang="de-DE" smtClean="0"/>
              <a:t>27. November 2025</a:t>
            </a:fld>
            <a:endParaRPr lang="de-DE"/>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5847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a:t>Text - erste Ebene</a:t>
            </a:r>
          </a:p>
          <a:p>
            <a:pPr lvl="1"/>
            <a:r>
              <a:rPr lang="de-DE"/>
              <a:t>Zweite Ebene</a:t>
            </a:r>
          </a:p>
          <a:p>
            <a:pPr lvl="2"/>
            <a:r>
              <a:rPr lang="de-DE"/>
              <a:t>Dritte Ebene</a:t>
            </a:r>
          </a:p>
          <a:p>
            <a:pPr lvl="3"/>
            <a:r>
              <a:rPr lang="de-DE"/>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F97F6613-0F96-424D-9D42-BE97AE3E3D70}" type="datetime4">
              <a:rPr lang="de-DE" smtClean="0"/>
              <a:t>27. November 2025</a:t>
            </a:fld>
            <a:endParaRPr lang="de-DE"/>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61434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26FCA4EF-D890-4725-87D6-D739FF16BFFB}" type="datetime4">
              <a:rPr lang="de-DE" smtClean="0"/>
              <a:t>27. November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6CE6A0A9-E97B-478E-997A-D9412032666E}" type="datetime4">
              <a:rPr lang="de-DE" smtClean="0"/>
              <a:t>27. November 2025</a:t>
            </a:fld>
            <a:endParaRPr lang="de-DE"/>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Tree>
    <p:extLst>
      <p:ext uri="{BB962C8B-B14F-4D97-AF65-F5344CB8AC3E}">
        <p14:creationId xmlns:p14="http://schemas.microsoft.com/office/powerpoint/2010/main" val="147099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fld id="{82659BD5-2374-4DCD-9DE7-21CCD9DA4142}" type="datetime4">
              <a:rPr lang="de-DE" smtClean="0"/>
              <a:t>27. November 2025</a:t>
            </a:fld>
            <a:endParaRPr lang="de-DE"/>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92016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1F2D8DB-8C78-482B-992B-8FC343476CEC}"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307AB4D-817E-45C8-B19C-E623C66964AB}"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174592C-7A9A-4ED6-801F-BFD817A97A5C}"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650F6AC6-ECA0-47C9-A0EF-9738B48B5E66}"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C4B24AD-5386-4418-9554-7522F86A8A41}"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A097CC8C-D935-4F10-A56E-30FCCB12D9AB}"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D107D03-12F2-449F-9BC1-85B40308A60B}"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98D44361-D2CA-4A54-9B6F-967F371B304E}"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09B542C-AC43-47FD-977B-DF5DEFFBD6A5}"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EEACCD5-1FA1-4157-8EF6-35CDCBA8D27F}"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5B9C292A-70F6-4DCF-B078-8DD2345AB313}"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23F4AEA5-1D5B-4372-8AED-80082AFDB693}"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F927A65E-D9E8-4FAC-841B-77FF665A1C16}"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A3668C7-78A5-4D23-A5A4-AE8E4BA61DAD}"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7DA0F372-436C-43E8-97DB-A308299B7ABF}"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BE4D2EE-5B72-4332-9774-0AAEB4BEB0B6}"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CD50CA4-550A-4D80-B727-0B15C98C9F0D}"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30B1B7F-1373-4972-A848-D4E504B70FC3}"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F52D6DA-AFD2-4CD9-9FF4-979EB065E5A8}"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0756B60-E7ED-4367-AE77-51DB92F153F4}"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0864D1D-CC9C-4380-9DE7-E0C4F7BB54B3}"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9C257C1-0345-4738-9968-B54FAE9F9C4A}"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78C6382B-306E-4ACC-A9C9-B9CD268BBB93}"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0565DE2-1724-4C2C-91D5-B073AE6DFCDC}" type="datetime4">
              <a:rPr lang="de-DE" smtClean="0"/>
              <a:t>27. November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2524A935-BD1A-4A52-9C89-2524CA303D13}" type="datetime4">
              <a:rPr lang="de-DE" smtClean="0"/>
              <a:t>27. November 2025</a:t>
            </a:fld>
            <a:endParaRPr lang="de-DE"/>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C602A382-FDD0-4AF2-ADEE-25F4C5001991}" type="datetime4">
              <a:rPr lang="de-DE" smtClean="0"/>
              <a:t>27. November 2025</a:t>
            </a:fld>
            <a:endParaRPr lang="de-DE"/>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26ADC2F9-BD52-497D-9196-565D7A496045}" type="datetime4">
              <a:rPr lang="de-DE" smtClean="0"/>
              <a:t>27. November 2025</a:t>
            </a:fld>
            <a:endParaRPr lang="de-DE"/>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434B02D-14F7-4AEB-BABD-1578A31438DC}" type="datetime4">
              <a:rPr lang="de-DE" smtClean="0"/>
              <a:t>27. November 2025</a:t>
            </a:fld>
            <a:endParaRPr lang="de-DE"/>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B7F0846C-DFB8-4A22-A366-1494F631044F}" type="datetime4">
              <a:rPr lang="de-DE" smtClean="0"/>
              <a:t>27. November 2025</a:t>
            </a:fld>
            <a:endParaRPr lang="de-DE"/>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C7C91827-3997-4E75-96A6-8AADCB3A2873}" type="datetime4">
              <a:rPr lang="de-DE" smtClean="0"/>
              <a:t>27. November 2025</a:t>
            </a:fld>
            <a:endParaRPr lang="de-DE"/>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A896EB1-C542-4990-B1B9-40B2B3EEA612}" type="datetime4">
              <a:rPr lang="de-DE" smtClean="0"/>
              <a:t>27. November 2025</a:t>
            </a:fld>
            <a:endParaRPr lang="de-DE"/>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5B58DFC-CF67-42F4-881B-6AFE447D4CB0}" type="datetime4">
              <a:rPr lang="de-DE" smtClean="0"/>
              <a:t>27. November 2025</a:t>
            </a:fld>
            <a:endParaRPr lang="de-DE"/>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4B92BB0-E097-4336-A17E-2EED6BD07BB0}" type="datetime4">
              <a:rPr lang="de-DE" smtClean="0"/>
              <a:t>27. November 2025</a:t>
            </a:fld>
            <a:endParaRPr lang="de-DE"/>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2A204E4-55EF-4FEF-AEDC-6D11B15FBB8B}" type="datetime4">
              <a:rPr lang="de-DE" smtClean="0"/>
              <a:t>27. November 2025</a:t>
            </a:fld>
            <a:endParaRPr lang="de-DE"/>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0C0D0474-F7AA-41A8-B392-E8BA6D906CDB}" type="datetime4">
              <a:rPr lang="de-DE" smtClean="0"/>
              <a:t>27. November 2025</a:t>
            </a:fld>
            <a:endParaRPr lang="de-DE"/>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EFB714E-DBA5-48DC-B66D-F32B7A044805}" type="datetime4">
              <a:rPr lang="de-DE" smtClean="0"/>
              <a:t>27. November 2025</a:t>
            </a:fld>
            <a:endParaRPr lang="de-DE"/>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7BCF8D26-E8CE-4E91-93E0-DE15F975EFCD}" type="datetime4">
              <a:rPr lang="de-DE" smtClean="0"/>
              <a:t>27. November 2025</a:t>
            </a:fld>
            <a:endParaRPr lang="de-DE"/>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6752489-29F6-406A-8445-D596B74C4DB8}" type="datetime4">
              <a:rPr lang="de-DE" smtClean="0"/>
              <a:t>27. November 2025</a:t>
            </a:fld>
            <a:endParaRPr lang="de-DE"/>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1BDA634-417B-4C68-A0CB-D20C9607FF9E}" type="datetime4">
              <a:rPr lang="de-DE" smtClean="0"/>
              <a:t>27. November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6399592-DD08-4963-8615-895658D32F52}" type="datetime4">
              <a:rPr lang="de-DE" smtClean="0"/>
              <a:t>27. November 2025</a:t>
            </a:fld>
            <a:endParaRPr lang="de-DE"/>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3DD1C25C-2C94-4D0F-8464-1996C3EE9D2D}" type="datetime4">
              <a:rPr lang="de-DE" smtClean="0"/>
              <a:t>27. November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18D8A220-0458-4709-8026-4DAB455E6A4C}" type="datetime4">
              <a:rPr lang="de-DE" smtClean="0"/>
              <a:t>27. November 2025</a:t>
            </a:fld>
            <a:endParaRPr lang="de-DE"/>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1FAAB10-83CC-48A2-A518-E8DE8F70AE9D}" type="datetime4">
              <a:rPr lang="de-DE" smtClean="0"/>
              <a:t>27. November 2025</a:t>
            </a:fld>
            <a:endParaRPr lang="de-DE"/>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2F019DB-06AB-4050-AD28-247CF687C63E}" type="datetime4">
              <a:rPr lang="de-DE" smtClean="0"/>
              <a:t>27. November 2025</a:t>
            </a:fld>
            <a:endParaRPr lang="de-DE"/>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017A7F59-D257-4765-8E6B-49FECD245463}" type="datetime4">
              <a:rPr lang="de-DE" smtClean="0"/>
              <a:t>27. November 2025</a:t>
            </a:fld>
            <a:endParaRPr lang="de-DE"/>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05736D19-00B9-4CF5-9438-1C5BC156D887}" type="datetime4">
              <a:rPr lang="de-DE" smtClean="0"/>
              <a:t>27. November 2025</a:t>
            </a:fld>
            <a:endParaRPr lang="de-DE"/>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3399EF4E-B1EB-4653-B107-C1CA27BF394B}" type="datetime4">
              <a:rPr lang="de-DE" smtClean="0"/>
              <a:t>27. November 2025</a:t>
            </a:fld>
            <a:endParaRPr lang="de-DE"/>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9C498291-167C-4B5D-A911-A6B295FF8FC0}" type="datetime4">
              <a:rPr lang="de-DE" smtClean="0"/>
              <a:t>27. November 2025</a:t>
            </a:fld>
            <a:endParaRPr lang="de-DE"/>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097F3A5-0B0E-4F77-8EB8-580F2DDB283F}" type="datetime4">
              <a:rPr lang="de-DE" smtClean="0"/>
              <a:t>27. November 2025</a:t>
            </a:fld>
            <a:endParaRPr lang="de-DE"/>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26" Type="http://schemas.openxmlformats.org/officeDocument/2006/relationships/slideLayout" Target="../slideLayouts/slideLayout226.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theme" Target="../theme/theme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tags" Target="../tags/tag1.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oleObject" Target="../embeddings/oleObject1.bin"/><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image" Target="../media/image1.emf"/><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image" Target="../media/image2.png"/><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072F4A6-9B1A-9FEE-8FBA-37B302C211E7}"/>
              </a:ext>
            </a:extLst>
          </p:cNvPr>
          <p:cNvGraphicFramePr>
            <a:graphicFrameLocks noChangeAspect="1"/>
          </p:cNvGraphicFramePr>
          <p:nvPr userDrawn="1">
            <p:custDataLst>
              <p:tags r:id="rId393"/>
            </p:custDataLst>
            <p:extLst>
              <p:ext uri="{D42A27DB-BD31-4B8C-83A1-F6EECF244321}">
                <p14:modId xmlns:p14="http://schemas.microsoft.com/office/powerpoint/2010/main" val="25611460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4" imgW="498" imgH="499" progId="TCLayout.ActiveDocument.1">
                  <p:embed/>
                </p:oleObj>
              </mc:Choice>
              <mc:Fallback>
                <p:oleObj name="think-cell Folie" r:id="rId394" imgW="498" imgH="499" progId="TCLayout.ActiveDocument.1">
                  <p:embed/>
                  <p:pic>
                    <p:nvPicPr>
                      <p:cNvPr id="6" name="think-cell data - do not delete" hidden="1">
                        <a:extLst>
                          <a:ext uri="{FF2B5EF4-FFF2-40B4-BE49-F238E27FC236}">
                            <a16:creationId xmlns:a16="http://schemas.microsoft.com/office/drawing/2014/main" id="{4072F4A6-9B1A-9FEE-8FBA-37B302C211E7}"/>
                          </a:ext>
                        </a:extLst>
                      </p:cNvPr>
                      <p:cNvPicPr/>
                      <p:nvPr/>
                    </p:nvPicPr>
                    <p:blipFill>
                      <a:blip r:embed="rId395"/>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396">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88CE23E3-6BAC-4861-8AEA-9873603FDE94}" type="datetime4">
              <a:rPr lang="de-DE" smtClean="0"/>
              <a:t>27. November 2025</a:t>
            </a:fld>
            <a:endParaRPr lang="de-DE"/>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a:t>Text – erste Ebene</a:t>
            </a:r>
          </a:p>
          <a:p>
            <a:pPr lvl="1"/>
            <a:r>
              <a:rPr lang="de-DE"/>
              <a:t>Text – zweite Ebene</a:t>
            </a:r>
          </a:p>
          <a:p>
            <a:pPr lvl="2"/>
            <a:r>
              <a:rPr lang="de-DE"/>
              <a:t>Text – dritte Ebene</a:t>
            </a:r>
          </a:p>
          <a:p>
            <a:pPr lvl="3"/>
            <a:r>
              <a:rPr lang="de-DE"/>
              <a:t>Text – vierte Ebene</a:t>
            </a:r>
          </a:p>
          <a:p>
            <a:pPr lvl="4"/>
            <a:r>
              <a:rPr lang="de-DE"/>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1" r:id="rId391"/>
  </p:sldLayoutIdLst>
  <p:hf hdr="0" ftr="0" dt="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56.jpe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84.xml"/><Relationship Id="rId1" Type="http://schemas.openxmlformats.org/officeDocument/2006/relationships/tags" Target="../tags/tag13.xml"/><Relationship Id="rId5" Type="http://schemas.openxmlformats.org/officeDocument/2006/relationships/chart" Target="../charts/chart3.xml"/><Relationship Id="rId4" Type="http://schemas.openxmlformats.org/officeDocument/2006/relationships/image" Target="../media/image1.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5.xml"/><Relationship Id="rId2" Type="http://schemas.openxmlformats.org/officeDocument/2006/relationships/slideLayout" Target="../slideLayouts/slideLayout257.xml"/><Relationship Id="rId1" Type="http://schemas.openxmlformats.org/officeDocument/2006/relationships/tags" Target="../tags/tag1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79.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6.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58.emf"/><Relationship Id="rId5" Type="http://schemas.openxmlformats.org/officeDocument/2006/relationships/oleObject" Target="../embeddings/oleObject14.bin"/><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8" Type="http://schemas.openxmlformats.org/officeDocument/2006/relationships/chart" Target="../charts/chart8.xml"/><Relationship Id="rId3" Type="http://schemas.openxmlformats.org/officeDocument/2006/relationships/slideLayout" Target="../slideLayouts/slideLayout288.xml"/><Relationship Id="rId7" Type="http://schemas.openxmlformats.org/officeDocument/2006/relationships/chart" Target="../charts/chart7.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58.emf"/><Relationship Id="rId5" Type="http://schemas.openxmlformats.org/officeDocument/2006/relationships/oleObject" Target="../embeddings/oleObject15.bin"/><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17.xml"/><Relationship Id="rId1" Type="http://schemas.openxmlformats.org/officeDocument/2006/relationships/tags" Target="../tags/tag20.xml"/><Relationship Id="rId4" Type="http://schemas.openxmlformats.org/officeDocument/2006/relationships/image" Target="../media/image58.emf"/></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9.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8.emf"/><Relationship Id="rId5" Type="http://schemas.openxmlformats.org/officeDocument/2006/relationships/oleObject" Target="../embeddings/oleObject17.bin"/><Relationship Id="rId4"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0.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58.emf"/><Relationship Id="rId5" Type="http://schemas.openxmlformats.org/officeDocument/2006/relationships/oleObject" Target="../embeddings/oleObject18.bin"/><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58.emf"/><Relationship Id="rId5" Type="http://schemas.openxmlformats.org/officeDocument/2006/relationships/oleObject" Target="../embeddings/oleObject19.bin"/><Relationship Id="rId4"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0.bin"/><Relationship Id="rId4"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5.xml"/><Relationship Id="rId18" Type="http://schemas.openxmlformats.org/officeDocument/2006/relationships/slide" Target="slide21.xml"/><Relationship Id="rId3" Type="http://schemas.openxmlformats.org/officeDocument/2006/relationships/notesSlide" Target="../notesSlides/notesSlide2.xml"/><Relationship Id="rId7" Type="http://schemas.openxmlformats.org/officeDocument/2006/relationships/slide" Target="slide7.xml"/><Relationship Id="rId12" Type="http://schemas.openxmlformats.org/officeDocument/2006/relationships/slide" Target="slide13.xml"/><Relationship Id="rId17" Type="http://schemas.openxmlformats.org/officeDocument/2006/relationships/slide" Target="slide20.xml"/><Relationship Id="rId2" Type="http://schemas.openxmlformats.org/officeDocument/2006/relationships/slideLayout" Target="../slideLayouts/slideLayout217.xml"/><Relationship Id="rId16" Type="http://schemas.openxmlformats.org/officeDocument/2006/relationships/slide" Target="slide19.xml"/><Relationship Id="rId20" Type="http://schemas.openxmlformats.org/officeDocument/2006/relationships/slide" Target="slide23.xml"/><Relationship Id="rId1" Type="http://schemas.openxmlformats.org/officeDocument/2006/relationships/tags" Target="../tags/tag3.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image" Target="../media/image1.emf"/><Relationship Id="rId15" Type="http://schemas.openxmlformats.org/officeDocument/2006/relationships/slide" Target="slide18.xml"/><Relationship Id="rId10" Type="http://schemas.openxmlformats.org/officeDocument/2006/relationships/slide" Target="slide10.xml"/><Relationship Id="rId19" Type="http://schemas.openxmlformats.org/officeDocument/2006/relationships/slide" Target="slide22.xml"/><Relationship Id="rId4" Type="http://schemas.openxmlformats.org/officeDocument/2006/relationships/oleObject" Target="../embeddings/oleObject3.bin"/><Relationship Id="rId9" Type="http://schemas.openxmlformats.org/officeDocument/2006/relationships/slide" Target="slide9.xml"/><Relationship Id="rId14" Type="http://schemas.openxmlformats.org/officeDocument/2006/relationships/slide" Target="slide16.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3.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59.emf"/><Relationship Id="rId5" Type="http://schemas.openxmlformats.org/officeDocument/2006/relationships/oleObject" Target="../embeddings/oleObject21.bin"/><Relationship Id="rId4"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4.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59.emf"/><Relationship Id="rId5" Type="http://schemas.openxmlformats.org/officeDocument/2006/relationships/oleObject" Target="../embeddings/oleObject22.bin"/><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8" Type="http://schemas.openxmlformats.org/officeDocument/2006/relationships/chart" Target="../charts/chart16.xml"/><Relationship Id="rId3" Type="http://schemas.openxmlformats.org/officeDocument/2006/relationships/slideLayout" Target="../slideLayouts/slideLayout288.xml"/><Relationship Id="rId7" Type="http://schemas.openxmlformats.org/officeDocument/2006/relationships/chart" Target="../charts/chart1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58.emf"/><Relationship Id="rId5" Type="http://schemas.openxmlformats.org/officeDocument/2006/relationships/oleObject" Target="../embeddings/oleObject23.bin"/><Relationship Id="rId4"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58.emf"/><Relationship Id="rId5" Type="http://schemas.openxmlformats.org/officeDocument/2006/relationships/oleObject" Target="../embeddings/oleObject24.bin"/><Relationship Id="rId4"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13.xml"/><Relationship Id="rId1" Type="http://schemas.openxmlformats.org/officeDocument/2006/relationships/tags" Target="../tags/tag37.xml"/><Relationship Id="rId6" Type="http://schemas.openxmlformats.org/officeDocument/2006/relationships/image" Target="../media/image60.jpeg"/><Relationship Id="rId5" Type="http://schemas.openxmlformats.org/officeDocument/2006/relationships/image" Target="../media/image1.emf"/><Relationship Id="rId4" Type="http://schemas.openxmlformats.org/officeDocument/2006/relationships/oleObject" Target="../embeddings/oleObject25.bin"/></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18.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9.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9.emf"/><Relationship Id="rId5" Type="http://schemas.openxmlformats.org/officeDocument/2006/relationships/oleObject" Target="../embeddings/oleObject27.bin"/><Relationship Id="rId4"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8" Type="http://schemas.openxmlformats.org/officeDocument/2006/relationships/chart" Target="../charts/chart21.xml"/><Relationship Id="rId3" Type="http://schemas.openxmlformats.org/officeDocument/2006/relationships/slideLayout" Target="../slideLayouts/slideLayout288.xml"/><Relationship Id="rId7" Type="http://schemas.openxmlformats.org/officeDocument/2006/relationships/chart" Target="../charts/chart20.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59.emf"/><Relationship Id="rId5" Type="http://schemas.openxmlformats.org/officeDocument/2006/relationships/oleObject" Target="../embeddings/oleObject28.bin"/><Relationship Id="rId4"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chart" Target="../charts/chart23.xml"/><Relationship Id="rId2" Type="http://schemas.openxmlformats.org/officeDocument/2006/relationships/slideLayout" Target="../slideLayouts/slideLayout288.xml"/><Relationship Id="rId1" Type="http://schemas.openxmlformats.org/officeDocument/2006/relationships/tags" Target="../tags/tag44.xml"/><Relationship Id="rId6" Type="http://schemas.openxmlformats.org/officeDocument/2006/relationships/chart" Target="../charts/chart22.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chart" Target="../charts/chart25.xml"/><Relationship Id="rId2" Type="http://schemas.openxmlformats.org/officeDocument/2006/relationships/slideLayout" Target="../slideLayouts/slideLayout288.xml"/><Relationship Id="rId1" Type="http://schemas.openxmlformats.org/officeDocument/2006/relationships/tags" Target="../tags/tag45.xml"/><Relationship Id="rId6" Type="http://schemas.openxmlformats.org/officeDocument/2006/relationships/chart" Target="../charts/chart24.xml"/><Relationship Id="rId5" Type="http://schemas.openxmlformats.org/officeDocument/2006/relationships/image" Target="../media/image1.emf"/><Relationship Id="rId4" Type="http://schemas.openxmlformats.org/officeDocument/2006/relationships/oleObject" Target="../embeddings/oleObject30.bin"/></Relationships>
</file>

<file path=ppt/slides/_rels/slide3.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slide" Target="slide44.xml"/><Relationship Id="rId3" Type="http://schemas.openxmlformats.org/officeDocument/2006/relationships/oleObject" Target="../embeddings/oleObject4.bin"/><Relationship Id="rId7" Type="http://schemas.openxmlformats.org/officeDocument/2006/relationships/slide" Target="slide31.xml"/><Relationship Id="rId12" Type="http://schemas.openxmlformats.org/officeDocument/2006/relationships/slide" Target="slide41.xml"/><Relationship Id="rId2" Type="http://schemas.openxmlformats.org/officeDocument/2006/relationships/slideLayout" Target="../slideLayouts/slideLayout217.xml"/><Relationship Id="rId1" Type="http://schemas.openxmlformats.org/officeDocument/2006/relationships/tags" Target="../tags/tag4.xml"/><Relationship Id="rId6" Type="http://schemas.openxmlformats.org/officeDocument/2006/relationships/slide" Target="slide30.xml"/><Relationship Id="rId11" Type="http://schemas.openxmlformats.org/officeDocument/2006/relationships/slide" Target="slide40.xml"/><Relationship Id="rId5" Type="http://schemas.openxmlformats.org/officeDocument/2006/relationships/slide" Target="slide25.xml"/><Relationship Id="rId10" Type="http://schemas.openxmlformats.org/officeDocument/2006/relationships/slide" Target="slide39.xml"/><Relationship Id="rId4" Type="http://schemas.openxmlformats.org/officeDocument/2006/relationships/image" Target="../media/image1.emf"/><Relationship Id="rId9" Type="http://schemas.openxmlformats.org/officeDocument/2006/relationships/slide" Target="slide37.xml"/><Relationship Id="rId14" Type="http://schemas.openxmlformats.org/officeDocument/2006/relationships/slide" Target="slide4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chart" Target="../charts/chart27.xml"/><Relationship Id="rId2" Type="http://schemas.openxmlformats.org/officeDocument/2006/relationships/slideLayout" Target="../slideLayouts/slideLayout288.xml"/><Relationship Id="rId1" Type="http://schemas.openxmlformats.org/officeDocument/2006/relationships/tags" Target="../tags/tag46.xml"/><Relationship Id="rId6" Type="http://schemas.openxmlformats.org/officeDocument/2006/relationships/chart" Target="../charts/chart26.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31.xml.rels><?xml version="1.0" encoding="UTF-8" standalone="yes"?>
<Relationships xmlns="http://schemas.openxmlformats.org/package/2006/relationships"><Relationship Id="rId8" Type="http://schemas.openxmlformats.org/officeDocument/2006/relationships/chart" Target="../charts/chart29.xml"/><Relationship Id="rId3" Type="http://schemas.openxmlformats.org/officeDocument/2006/relationships/slideLayout" Target="../slideLayouts/slideLayout288.xml"/><Relationship Id="rId7" Type="http://schemas.openxmlformats.org/officeDocument/2006/relationships/chart" Target="../charts/chart2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32.bin"/><Relationship Id="rId4"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8" Type="http://schemas.openxmlformats.org/officeDocument/2006/relationships/chart" Target="../charts/chart31.xml"/><Relationship Id="rId3" Type="http://schemas.openxmlformats.org/officeDocument/2006/relationships/slideLayout" Target="../slideLayouts/slideLayout288.xml"/><Relationship Id="rId7" Type="http://schemas.openxmlformats.org/officeDocument/2006/relationships/chart" Target="../charts/chart30.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58.emf"/><Relationship Id="rId5" Type="http://schemas.openxmlformats.org/officeDocument/2006/relationships/oleObject" Target="../embeddings/oleObject34.bin"/><Relationship Id="rId4"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3.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4.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58.emf"/><Relationship Id="rId5" Type="http://schemas.openxmlformats.org/officeDocument/2006/relationships/oleObject" Target="../embeddings/oleObject36.bin"/><Relationship Id="rId4"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8" Type="http://schemas.openxmlformats.org/officeDocument/2006/relationships/chart" Target="../charts/chart36.xml"/><Relationship Id="rId3" Type="http://schemas.openxmlformats.org/officeDocument/2006/relationships/slideLayout" Target="../slideLayouts/slideLayout288.xml"/><Relationship Id="rId7" Type="http://schemas.openxmlformats.org/officeDocument/2006/relationships/chart" Target="../charts/chart35.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59.emf"/><Relationship Id="rId5" Type="http://schemas.openxmlformats.org/officeDocument/2006/relationships/oleObject" Target="../embeddings/oleObject37.bin"/><Relationship Id="rId4"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7.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58.emf"/><Relationship Id="rId5" Type="http://schemas.openxmlformats.org/officeDocument/2006/relationships/oleObject" Target="../embeddings/oleObject38.bin"/><Relationship Id="rId4" Type="http://schemas.openxmlformats.org/officeDocument/2006/relationships/notesSlide" Target="../notesSlides/notesSlide3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115.xml"/><Relationship Id="rId1" Type="http://schemas.openxmlformats.org/officeDocument/2006/relationships/tags" Target="../tags/tag61.xml"/><Relationship Id="rId5" Type="http://schemas.openxmlformats.org/officeDocument/2006/relationships/image" Target="../media/image61.jpeg"/><Relationship Id="rId4" Type="http://schemas.openxmlformats.org/officeDocument/2006/relationships/image" Target="../media/image1.emf"/></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90.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chart" Target="../charts/chart38.xml"/><Relationship Id="rId5" Type="http://schemas.openxmlformats.org/officeDocument/2006/relationships/image" Target="../media/image58.emf"/><Relationship Id="rId4" Type="http://schemas.openxmlformats.org/officeDocument/2006/relationships/oleObject" Target="../embeddings/oleObject40.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7.xml"/><Relationship Id="rId1" Type="http://schemas.openxmlformats.org/officeDocument/2006/relationships/tags" Target="../tags/tag5.xml"/><Relationship Id="rId4" Type="http://schemas.openxmlformats.org/officeDocument/2006/relationships/image" Target="../media/image1.e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84.xml"/><Relationship Id="rId1" Type="http://schemas.openxmlformats.org/officeDocument/2006/relationships/tags" Target="../tags/tag64.xml"/><Relationship Id="rId5" Type="http://schemas.openxmlformats.org/officeDocument/2006/relationships/chart" Target="../charts/chart39.xml"/><Relationship Id="rId4" Type="http://schemas.openxmlformats.org/officeDocument/2006/relationships/image" Target="../media/image1.emf"/></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0.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58.emf"/><Relationship Id="rId5" Type="http://schemas.openxmlformats.org/officeDocument/2006/relationships/oleObject" Target="../embeddings/oleObject42.bin"/><Relationship Id="rId4" Type="http://schemas.openxmlformats.org/officeDocument/2006/relationships/notesSlide" Target="../notesSlides/notesSlide33.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41.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43.bin"/><Relationship Id="rId4" Type="http://schemas.openxmlformats.org/officeDocument/2006/relationships/notesSlide" Target="../notesSlides/notesSlide3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chart" Target="../charts/chart43.xml"/><Relationship Id="rId2" Type="http://schemas.openxmlformats.org/officeDocument/2006/relationships/slideLayout" Target="../slideLayouts/slideLayout288.xml"/><Relationship Id="rId1" Type="http://schemas.openxmlformats.org/officeDocument/2006/relationships/tags" Target="../tags/tag69.xml"/><Relationship Id="rId6" Type="http://schemas.openxmlformats.org/officeDocument/2006/relationships/chart" Target="../charts/chart42.xml"/><Relationship Id="rId5" Type="http://schemas.openxmlformats.org/officeDocument/2006/relationships/image" Target="../media/image1.emf"/><Relationship Id="rId4" Type="http://schemas.openxmlformats.org/officeDocument/2006/relationships/oleObject" Target="../embeddings/oleObject44.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84.xml"/><Relationship Id="rId1" Type="http://schemas.openxmlformats.org/officeDocument/2006/relationships/tags" Target="../tags/tag70.xml"/><Relationship Id="rId5" Type="http://schemas.openxmlformats.org/officeDocument/2006/relationships/chart" Target="../charts/chart44.xml"/><Relationship Id="rId4" Type="http://schemas.openxmlformats.org/officeDocument/2006/relationships/image" Target="../media/image1.emf"/></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58.emf"/><Relationship Id="rId5" Type="http://schemas.openxmlformats.org/officeDocument/2006/relationships/oleObject" Target="../embeddings/oleObject46.bin"/><Relationship Id="rId4" Type="http://schemas.openxmlformats.org/officeDocument/2006/relationships/notesSlide" Target="../notesSlides/notesSlide3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84.xml"/><Relationship Id="rId1" Type="http://schemas.openxmlformats.org/officeDocument/2006/relationships/tags" Target="../tags/tag73.xml"/><Relationship Id="rId6" Type="http://schemas.openxmlformats.org/officeDocument/2006/relationships/chart" Target="../charts/chart46.xml"/><Relationship Id="rId5" Type="http://schemas.openxmlformats.org/officeDocument/2006/relationships/image" Target="../media/image1.emf"/><Relationship Id="rId4" Type="http://schemas.openxmlformats.org/officeDocument/2006/relationships/oleObject" Target="../embeddings/oleObject47.bin"/></Relationships>
</file>

<file path=ppt/slides/_rels/slide47.xml.rels><?xml version="1.0" encoding="UTF-8" standalone="yes"?>
<Relationships xmlns="http://schemas.openxmlformats.org/package/2006/relationships"><Relationship Id="rId8" Type="http://schemas.openxmlformats.org/officeDocument/2006/relationships/chart" Target="../charts/chart48.xml"/><Relationship Id="rId3" Type="http://schemas.openxmlformats.org/officeDocument/2006/relationships/slideLayout" Target="../slideLayouts/slideLayout288.xml"/><Relationship Id="rId7" Type="http://schemas.openxmlformats.org/officeDocument/2006/relationships/chart" Target="../charts/chart47.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58.emf"/><Relationship Id="rId5" Type="http://schemas.openxmlformats.org/officeDocument/2006/relationships/oleObject" Target="../embeddings/oleObject48.bin"/><Relationship Id="rId4" Type="http://schemas.openxmlformats.org/officeDocument/2006/relationships/notesSlide" Target="../notesSlides/notesSlide38.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357.xml"/><Relationship Id="rId1" Type="http://schemas.openxmlformats.org/officeDocument/2006/relationships/tags" Target="../tags/tag76.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17.xml"/><Relationship Id="rId1" Type="http://schemas.openxmlformats.org/officeDocument/2006/relationships/tags" Target="../tags/tag6.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2.xml"/><Relationship Id="rId1" Type="http://schemas.openxmlformats.org/officeDocument/2006/relationships/tags" Target="../tags/tag7.xml"/><Relationship Id="rId6" Type="http://schemas.openxmlformats.org/officeDocument/2006/relationships/image" Target="../media/image57.jpeg"/><Relationship Id="rId5" Type="http://schemas.openxmlformats.org/officeDocument/2006/relationships/image" Target="../media/image1.emf"/><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58.emf"/><Relationship Id="rId5" Type="http://schemas.openxmlformats.org/officeDocument/2006/relationships/oleObject" Target="../embeddings/oleObject8.bin"/><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217.xml"/><Relationship Id="rId7" Type="http://schemas.openxmlformats.org/officeDocument/2006/relationships/diagramData" Target="../diagrams/data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59.emf"/><Relationship Id="rId11" Type="http://schemas.microsoft.com/office/2007/relationships/diagramDrawing" Target="../diagrams/drawing1.xml"/><Relationship Id="rId5" Type="http://schemas.openxmlformats.org/officeDocument/2006/relationships/oleObject" Target="../embeddings/oleObject9.bin"/><Relationship Id="rId10" Type="http://schemas.openxmlformats.org/officeDocument/2006/relationships/diagramColors" Target="../diagrams/colors1.xml"/><Relationship Id="rId4" Type="http://schemas.openxmlformats.org/officeDocument/2006/relationships/notesSlide" Target="../notesSlides/notesSlide5.xml"/><Relationship Id="rId9"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90.xml"/><Relationship Id="rId1" Type="http://schemas.openxmlformats.org/officeDocument/2006/relationships/tags" Target="../tags/tag12.xml"/><Relationship Id="rId6" Type="http://schemas.openxmlformats.org/officeDocument/2006/relationships/chart" Target="../charts/chart2.xml"/><Relationship Id="rId5" Type="http://schemas.openxmlformats.org/officeDocument/2006/relationships/image" Target="../media/image58.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B1C737F-D2EC-4AE7-8DFF-0BDD04EE56FA}"/>
              </a:ext>
            </a:extLst>
          </p:cNvPr>
          <p:cNvGraphicFramePr>
            <a:graphicFrameLocks noChangeAspect="1"/>
          </p:cNvGraphicFramePr>
          <p:nvPr>
            <p:custDataLst>
              <p:tags r:id="rId1"/>
            </p:custDataLst>
            <p:extLst>
              <p:ext uri="{D42A27DB-BD31-4B8C-83A1-F6EECF244321}">
                <p14:modId xmlns:p14="http://schemas.microsoft.com/office/powerpoint/2010/main" val="1700214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FB1C737F-D2EC-4AE7-8DFF-0BDD04EE56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23" name="Bildplatzhalter 22" descr="Ein Bild, das Person, Kleidung, Computer, Im Haus enthält.&#10;&#10;KI-generierte Inhalte können fehlerhaft sein.">
            <a:extLst>
              <a:ext uri="{FF2B5EF4-FFF2-40B4-BE49-F238E27FC236}">
                <a16:creationId xmlns:a16="http://schemas.microsoft.com/office/drawing/2014/main" id="{C1891A2D-6D88-1A53-3BCB-F7DA443CF9B6}"/>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24204" b="24204"/>
          <a:stretch>
            <a:fillRect/>
          </a:stretch>
        </p:blipFill>
        <p:spPr>
          <a:xfrm>
            <a:off x="-17909" y="0"/>
            <a:ext cx="11841480" cy="4148894"/>
          </a:xfrm>
        </p:spPr>
      </p:pic>
      <p:sp>
        <p:nvSpPr>
          <p:cNvPr id="18" name="Untertitel 17">
            <a:extLst>
              <a:ext uri="{FF2B5EF4-FFF2-40B4-BE49-F238E27FC236}">
                <a16:creationId xmlns:a16="http://schemas.microsoft.com/office/drawing/2014/main" id="{47A15A6F-5D94-416F-97F3-A35284FFA030}"/>
              </a:ext>
            </a:extLst>
          </p:cNvPr>
          <p:cNvSpPr>
            <a:spLocks noGrp="1"/>
          </p:cNvSpPr>
          <p:nvPr>
            <p:ph type="body" sz="quarter" idx="27"/>
          </p:nvPr>
        </p:nvSpPr>
        <p:spPr/>
        <p:txBody>
          <a:bodyPr/>
          <a:lstStyle/>
          <a:p>
            <a:r>
              <a:rPr lang="de-DE"/>
              <a:t>© Alexander Raths/Fotolia</a:t>
            </a:r>
          </a:p>
        </p:txBody>
      </p:sp>
      <p:sp>
        <p:nvSpPr>
          <p:cNvPr id="22" name="Textplatzhalter 21">
            <a:extLst>
              <a:ext uri="{FF2B5EF4-FFF2-40B4-BE49-F238E27FC236}">
                <a16:creationId xmlns:a16="http://schemas.microsoft.com/office/drawing/2014/main" id="{35D61A41-228A-4BAA-8905-32F4D665BAB4}"/>
              </a:ext>
            </a:extLst>
          </p:cNvPr>
          <p:cNvSpPr>
            <a:spLocks noGrp="1"/>
          </p:cNvSpPr>
          <p:nvPr>
            <p:ph type="body" sz="quarter" idx="26"/>
          </p:nvPr>
        </p:nvSpPr>
        <p:spPr/>
        <p:txBody>
          <a:bodyPr/>
          <a:lstStyle/>
          <a:p>
            <a:r>
              <a:rPr lang="de-DE" dirty="0"/>
              <a:t>Stand: November 2025</a:t>
            </a:r>
          </a:p>
        </p:txBody>
      </p:sp>
      <p:sp>
        <p:nvSpPr>
          <p:cNvPr id="3" name="Titel 2"/>
          <p:cNvSpPr>
            <a:spLocks noGrp="1"/>
          </p:cNvSpPr>
          <p:nvPr>
            <p:ph type="title"/>
          </p:nvPr>
        </p:nvSpPr>
        <p:spPr/>
        <p:txBody>
          <a:bodyPr vert="horz"/>
          <a:lstStyle/>
          <a:p>
            <a:r>
              <a:rPr lang="de-DE"/>
              <a:t>Innovationsstandort im Wettbewerb</a:t>
            </a:r>
          </a:p>
        </p:txBody>
      </p:sp>
    </p:spTree>
    <p:extLst>
      <p:ext uri="{BB962C8B-B14F-4D97-AF65-F5344CB8AC3E}">
        <p14:creationId xmlns:p14="http://schemas.microsoft.com/office/powerpoint/2010/main" val="2743100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AA9F90FA-E637-4A3E-A4AA-DCDC5E20D30E}"/>
              </a:ext>
            </a:extLst>
          </p:cNvPr>
          <p:cNvGraphicFramePr>
            <a:graphicFrameLocks noChangeAspect="1"/>
          </p:cNvGraphicFramePr>
          <p:nvPr>
            <p:custDataLst>
              <p:tags r:id="rId1"/>
            </p:custDataLst>
            <p:extLst>
              <p:ext uri="{D42A27DB-BD31-4B8C-83A1-F6EECF244321}">
                <p14:modId xmlns:p14="http://schemas.microsoft.com/office/powerpoint/2010/main" val="10994590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3" name="Objekt 22" hidden="1">
                        <a:extLst>
                          <a:ext uri="{FF2B5EF4-FFF2-40B4-BE49-F238E27FC236}">
                            <a16:creationId xmlns:a16="http://schemas.microsoft.com/office/drawing/2014/main" id="{AA9F90FA-E637-4A3E-A4AA-DCDC5E20D3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10</a:t>
            </a:fld>
            <a:endParaRPr lang="de-DE"/>
          </a:p>
        </p:txBody>
      </p:sp>
      <p:sp>
        <p:nvSpPr>
          <p:cNvPr id="11" name="Inhaltsplatzhalter 10">
            <a:extLst>
              <a:ext uri="{FF2B5EF4-FFF2-40B4-BE49-F238E27FC236}">
                <a16:creationId xmlns:a16="http://schemas.microsoft.com/office/drawing/2014/main" id="{760FF5FD-1D37-46E1-BC82-1EC517E78653}"/>
              </a:ext>
            </a:extLst>
          </p:cNvPr>
          <p:cNvSpPr>
            <a:spLocks noGrp="1"/>
          </p:cNvSpPr>
          <p:nvPr>
            <p:ph type="body" sz="quarter" idx="43"/>
          </p:nvPr>
        </p:nvSpPr>
        <p:spPr/>
        <p:txBody>
          <a:bodyPr/>
          <a:lstStyle/>
          <a:p>
            <a:r>
              <a:rPr lang="de-DE" dirty="0"/>
              <a:t>73 Prozent der FuE-Ausgaben werden für Projekte verwendet, die von den Chemie- und Pharmaunternehmen selbst durchgeführt werden.</a:t>
            </a:r>
          </a:p>
          <a:p>
            <a:r>
              <a:rPr lang="de-DE" dirty="0"/>
              <a:t>27 Prozent der Ausgaben gehen an externe Dienstleister – hauptsächlich an Anbieter aus dem Ausland.</a:t>
            </a:r>
          </a:p>
          <a:p>
            <a:r>
              <a:rPr lang="de-DE" dirty="0"/>
              <a:t>Finanziert werden die Ausgaben zu 86 Prozent von der Wirtschaft.</a:t>
            </a:r>
          </a:p>
          <a:p>
            <a:endParaRPr lang="de-DE" dirty="0"/>
          </a:p>
        </p:txBody>
      </p:sp>
      <p:sp>
        <p:nvSpPr>
          <p:cNvPr id="7" name="Inhaltsplatzhalter 6"/>
          <p:cNvSpPr>
            <a:spLocks noGrp="1"/>
          </p:cNvSpPr>
          <p:nvPr>
            <p:ph type="body" sz="quarter" idx="40"/>
          </p:nvPr>
        </p:nvSpPr>
        <p:spPr/>
        <p:txBody>
          <a:bodyPr/>
          <a:lstStyle/>
          <a:p>
            <a:r>
              <a:rPr lang="de-DE"/>
              <a:t>Quelle: Stifterverband, VCI</a:t>
            </a:r>
          </a:p>
        </p:txBody>
      </p:sp>
      <p:sp>
        <p:nvSpPr>
          <p:cNvPr id="24" name="Textplatzhalter 23">
            <a:extLst>
              <a:ext uri="{FF2B5EF4-FFF2-40B4-BE49-F238E27FC236}">
                <a16:creationId xmlns:a16="http://schemas.microsoft.com/office/drawing/2014/main" id="{FEBD31A6-1DBE-467E-9B8A-A1A5336BD1A3}"/>
              </a:ext>
            </a:extLst>
          </p:cNvPr>
          <p:cNvSpPr>
            <a:spLocks noGrp="1"/>
          </p:cNvSpPr>
          <p:nvPr>
            <p:ph type="body" sz="quarter" idx="19"/>
          </p:nvPr>
        </p:nvSpPr>
        <p:spPr/>
        <p:txBody>
          <a:bodyPr/>
          <a:lstStyle/>
          <a:p>
            <a:r>
              <a:rPr lang="de-DE" dirty="0"/>
              <a:t>Chemie/</a:t>
            </a:r>
            <a:r>
              <a:rPr lang="de-DE" dirty="0" err="1"/>
              <a:t>Pharma</a:t>
            </a:r>
            <a:r>
              <a:rPr lang="de-DE" dirty="0"/>
              <a:t>, 2023, Anteile in Prozent</a:t>
            </a:r>
          </a:p>
        </p:txBody>
      </p:sp>
      <p:sp>
        <p:nvSpPr>
          <p:cNvPr id="6" name="Textplatzhalter 5"/>
          <p:cNvSpPr>
            <a:spLocks noGrp="1"/>
          </p:cNvSpPr>
          <p:nvPr>
            <p:ph type="body" sz="quarter" idx="13"/>
          </p:nvPr>
        </p:nvSpPr>
        <p:spPr/>
        <p:txBody>
          <a:bodyPr/>
          <a:lstStyle/>
          <a:p>
            <a:r>
              <a:rPr lang="de-DE"/>
              <a:t>Aufteilung interne und externe FuE-Aufwendungen &amp; Verteilung der externen FuE-Aufwendungen</a:t>
            </a:r>
          </a:p>
        </p:txBody>
      </p:sp>
      <p:sp>
        <p:nvSpPr>
          <p:cNvPr id="3" name="Titel 2"/>
          <p:cNvSpPr>
            <a:spLocks noGrp="1"/>
          </p:cNvSpPr>
          <p:nvPr>
            <p:ph type="title"/>
          </p:nvPr>
        </p:nvSpPr>
        <p:spPr>
          <a:noFill/>
        </p:spPr>
        <p:txBody>
          <a:bodyPr vert="horz"/>
          <a:lstStyle/>
          <a:p>
            <a:r>
              <a:rPr lang="de-DE" dirty="0"/>
              <a:t>hohe Auftragsvergabe an das Ausland</a:t>
            </a:r>
          </a:p>
        </p:txBody>
      </p:sp>
      <p:graphicFrame>
        <p:nvGraphicFramePr>
          <p:cNvPr id="13" name="Diagrammplatzhalter 12">
            <a:extLst>
              <a:ext uri="{FF2B5EF4-FFF2-40B4-BE49-F238E27FC236}">
                <a16:creationId xmlns:a16="http://schemas.microsoft.com/office/drawing/2014/main" id="{00000000-0008-0000-0B00-000004000000}"/>
              </a:ext>
            </a:extLst>
          </p:cNvPr>
          <p:cNvGraphicFramePr>
            <a:graphicFrameLocks noGrp="1"/>
          </p:cNvGraphicFramePr>
          <p:nvPr>
            <p:ph type="chart" sz="quarter" idx="18"/>
            <p:extLst>
              <p:ext uri="{D42A27DB-BD31-4B8C-83A1-F6EECF244321}">
                <p14:modId xmlns:p14="http://schemas.microsoft.com/office/powerpoint/2010/main" val="189973215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908092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2F76389-27F3-41E6-B9B5-F9C77A6D3905}"/>
              </a:ext>
            </a:extLst>
          </p:cNvPr>
          <p:cNvGraphicFramePr>
            <a:graphicFrameLocks noChangeAspect="1"/>
          </p:cNvGraphicFramePr>
          <p:nvPr>
            <p:custDataLst>
              <p:tags r:id="rId1"/>
            </p:custDataLst>
            <p:extLst>
              <p:ext uri="{D42A27DB-BD31-4B8C-83A1-F6EECF244321}">
                <p14:modId xmlns:p14="http://schemas.microsoft.com/office/powerpoint/2010/main" val="23143493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D2F76389-27F3-41E6-B9B5-F9C77A6D390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p:cNvSpPr>
            <a:spLocks noGrp="1"/>
          </p:cNvSpPr>
          <p:nvPr>
            <p:ph type="sldNum" sz="quarter" idx="10"/>
          </p:nvPr>
        </p:nvSpPr>
        <p:spPr/>
        <p:txBody>
          <a:bodyPr/>
          <a:lstStyle/>
          <a:p>
            <a:fld id="{02CEFE82-39F2-4F47-8A0C-D5AB3496FA5C}" type="slidenum">
              <a:rPr lang="de-DE" smtClean="0"/>
              <a:pPr/>
              <a:t>11</a:t>
            </a:fld>
            <a:endParaRPr lang="de-DE"/>
          </a:p>
        </p:txBody>
      </p:sp>
      <p:sp>
        <p:nvSpPr>
          <p:cNvPr id="5" name="Titel 4"/>
          <p:cNvSpPr>
            <a:spLocks noGrp="1"/>
          </p:cNvSpPr>
          <p:nvPr>
            <p:ph type="title"/>
          </p:nvPr>
        </p:nvSpPr>
        <p:spPr>
          <a:noFill/>
        </p:spPr>
        <p:txBody>
          <a:bodyPr vert="horz"/>
          <a:lstStyle/>
          <a:p>
            <a:r>
              <a:rPr lang="de-DE" dirty="0"/>
              <a:t>externe Auftragsvergabe bei </a:t>
            </a:r>
            <a:r>
              <a:rPr lang="de-DE" dirty="0" err="1"/>
              <a:t>Pharma</a:t>
            </a:r>
            <a:r>
              <a:rPr lang="de-DE" dirty="0"/>
              <a:t> bedeutend</a:t>
            </a:r>
          </a:p>
        </p:txBody>
      </p:sp>
      <p:graphicFrame>
        <p:nvGraphicFramePr>
          <p:cNvPr id="6" name="Inhaltsplatzhalter 7">
            <a:extLst>
              <a:ext uri="{FF2B5EF4-FFF2-40B4-BE49-F238E27FC236}">
                <a16:creationId xmlns:a16="http://schemas.microsoft.com/office/drawing/2014/main" id="{00000000-0008-0000-0B00-000002000000}"/>
              </a:ext>
            </a:extLst>
          </p:cNvPr>
          <p:cNvGraphicFramePr>
            <a:graphicFrameLocks noGrp="1"/>
          </p:cNvGraphicFramePr>
          <p:nvPr>
            <p:ph sz="quarter" idx="13"/>
            <p:extLst>
              <p:ext uri="{D42A27DB-BD31-4B8C-83A1-F6EECF244321}">
                <p14:modId xmlns:p14="http://schemas.microsoft.com/office/powerpoint/2010/main" val="1581330372"/>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Inhaltsplatzhalter 10">
            <a:extLst>
              <a:ext uri="{FF2B5EF4-FFF2-40B4-BE49-F238E27FC236}">
                <a16:creationId xmlns:a16="http://schemas.microsoft.com/office/drawing/2014/main" id="{00000000-0008-0000-0B00-000003000000}"/>
              </a:ext>
            </a:extLst>
          </p:cNvPr>
          <p:cNvGraphicFramePr>
            <a:graphicFrameLocks noGrp="1"/>
          </p:cNvGraphicFramePr>
          <p:nvPr>
            <p:ph sz="quarter" idx="12"/>
            <p:extLst>
              <p:ext uri="{D42A27DB-BD31-4B8C-83A1-F6EECF244321}">
                <p14:modId xmlns:p14="http://schemas.microsoft.com/office/powerpoint/2010/main" val="1770472918"/>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89111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F0ECA08-91E8-4DCC-990D-707C45E1859A}"/>
              </a:ext>
            </a:extLst>
          </p:cNvPr>
          <p:cNvGraphicFramePr>
            <a:graphicFrameLocks noChangeAspect="1"/>
          </p:cNvGraphicFramePr>
          <p:nvPr>
            <p:custDataLst>
              <p:tags r:id="rId1"/>
            </p:custDataLst>
            <p:extLst>
              <p:ext uri="{D42A27DB-BD31-4B8C-83A1-F6EECF244321}">
                <p14:modId xmlns:p14="http://schemas.microsoft.com/office/powerpoint/2010/main" val="24181782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5F0ECA08-91E8-4DCC-990D-707C45E185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Pfeil nach unten 14"/>
          <p:cNvSpPr/>
          <p:nvPr/>
        </p:nvSpPr>
        <p:spPr>
          <a:xfrm>
            <a:off x="8014249" y="2515603"/>
            <a:ext cx="431973" cy="503969"/>
          </a:xfrm>
          <a:prstGeom prst="downArrow">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10"/>
          </p:nvPr>
        </p:nvSpPr>
        <p:spPr/>
        <p:txBody>
          <a:bodyPr/>
          <a:lstStyle/>
          <a:p>
            <a:fld id="{02CEFE82-39F2-4F47-8A0C-D5AB3496FA5C}" type="slidenum">
              <a:rPr lang="de-DE" smtClean="0"/>
              <a:pPr/>
              <a:t>12</a:t>
            </a:fld>
            <a:endParaRPr lang="de-DE"/>
          </a:p>
        </p:txBody>
      </p:sp>
      <p:sp>
        <p:nvSpPr>
          <p:cNvPr id="6" name="Titel 5"/>
          <p:cNvSpPr>
            <a:spLocks noGrp="1"/>
          </p:cNvSpPr>
          <p:nvPr>
            <p:ph type="title"/>
          </p:nvPr>
        </p:nvSpPr>
        <p:spPr/>
        <p:txBody>
          <a:bodyPr vert="horz"/>
          <a:lstStyle/>
          <a:p>
            <a:r>
              <a:rPr lang="de-DE" dirty="0"/>
              <a:t>Hoher Finanzierungsanteil der Wirtschaft</a:t>
            </a:r>
          </a:p>
        </p:txBody>
      </p:sp>
      <p:grpSp>
        <p:nvGrpSpPr>
          <p:cNvPr id="51" name="Gruppieren 50">
            <a:extLst>
              <a:ext uri="{FF2B5EF4-FFF2-40B4-BE49-F238E27FC236}">
                <a16:creationId xmlns:a16="http://schemas.microsoft.com/office/drawing/2014/main" id="{99289981-60C1-4837-9FD8-3961063AFC1C}"/>
              </a:ext>
            </a:extLst>
          </p:cNvPr>
          <p:cNvGrpSpPr/>
          <p:nvPr/>
        </p:nvGrpSpPr>
        <p:grpSpPr>
          <a:xfrm>
            <a:off x="515937" y="2383452"/>
            <a:ext cx="6245989" cy="636120"/>
            <a:chOff x="515937" y="2383452"/>
            <a:chExt cx="5940103" cy="636120"/>
          </a:xfrm>
        </p:grpSpPr>
        <p:sp>
          <p:nvSpPr>
            <p:cNvPr id="10" name="Pfeil nach unten 12"/>
            <p:cNvSpPr/>
            <p:nvPr/>
          </p:nvSpPr>
          <p:spPr>
            <a:xfrm>
              <a:off x="3270002" y="2515603"/>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515937" y="2383452"/>
              <a:ext cx="5940103" cy="31843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86 %</a:t>
              </a:r>
            </a:p>
          </p:txBody>
        </p:sp>
      </p:grpSp>
      <p:sp>
        <p:nvSpPr>
          <p:cNvPr id="15" name="Rechteck 14"/>
          <p:cNvSpPr/>
          <p:nvPr/>
        </p:nvSpPr>
        <p:spPr>
          <a:xfrm>
            <a:off x="515938" y="1778360"/>
            <a:ext cx="6245988" cy="57600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Firmeninterne Mittel und Aufträge aus der Wirtschaft</a:t>
            </a:r>
          </a:p>
        </p:txBody>
      </p:sp>
      <p:sp>
        <p:nvSpPr>
          <p:cNvPr id="17" name="Rechteck 16"/>
          <p:cNvSpPr/>
          <p:nvPr/>
        </p:nvSpPr>
        <p:spPr>
          <a:xfrm>
            <a:off x="7172334" y="1778359"/>
            <a:ext cx="2115803" cy="923531"/>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Staatliche Zuschüsse  </a:t>
            </a:r>
          </a:p>
          <a:p>
            <a:pPr algn="ctr"/>
            <a:r>
              <a:rPr lang="de-DE" b="1" dirty="0"/>
              <a:t>2 %</a:t>
            </a:r>
          </a:p>
        </p:txBody>
      </p:sp>
      <p:grpSp>
        <p:nvGrpSpPr>
          <p:cNvPr id="50" name="Gruppieren 49">
            <a:extLst>
              <a:ext uri="{FF2B5EF4-FFF2-40B4-BE49-F238E27FC236}">
                <a16:creationId xmlns:a16="http://schemas.microsoft.com/office/drawing/2014/main" id="{99EC494A-1C81-46C1-BB94-B0DA782FB950}"/>
              </a:ext>
            </a:extLst>
          </p:cNvPr>
          <p:cNvGrpSpPr/>
          <p:nvPr/>
        </p:nvGrpSpPr>
        <p:grpSpPr>
          <a:xfrm>
            <a:off x="9612049" y="1778360"/>
            <a:ext cx="2057663" cy="1241212"/>
            <a:chOff x="9612049" y="1778360"/>
            <a:chExt cx="2057663" cy="1241212"/>
          </a:xfrm>
        </p:grpSpPr>
        <p:sp>
          <p:nvSpPr>
            <p:cNvPr id="12" name="Pfeil nach unten 15"/>
            <p:cNvSpPr/>
            <p:nvPr/>
          </p:nvSpPr>
          <p:spPr>
            <a:xfrm>
              <a:off x="10424894" y="2515603"/>
              <a:ext cx="431973" cy="503969"/>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9612049" y="1778360"/>
              <a:ext cx="2057663" cy="923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aus dem Ausland</a:t>
              </a:r>
            </a:p>
            <a:p>
              <a:pPr algn="ctr"/>
              <a:r>
                <a:rPr lang="de-DE" b="1"/>
                <a:t>12 %</a:t>
              </a:r>
            </a:p>
          </p:txBody>
        </p:sp>
      </p:grpSp>
      <p:grpSp>
        <p:nvGrpSpPr>
          <p:cNvPr id="49" name="Gruppieren 48">
            <a:extLst>
              <a:ext uri="{FF2B5EF4-FFF2-40B4-BE49-F238E27FC236}">
                <a16:creationId xmlns:a16="http://schemas.microsoft.com/office/drawing/2014/main" id="{BCDC35C2-FA2A-4E60-A330-6BA4F9344276}"/>
              </a:ext>
            </a:extLst>
          </p:cNvPr>
          <p:cNvGrpSpPr/>
          <p:nvPr/>
        </p:nvGrpSpPr>
        <p:grpSpPr>
          <a:xfrm>
            <a:off x="515938" y="3081817"/>
            <a:ext cx="11153775" cy="873095"/>
            <a:chOff x="515938" y="3068369"/>
            <a:chExt cx="11153775" cy="873095"/>
          </a:xfrm>
        </p:grpSpPr>
        <p:sp>
          <p:nvSpPr>
            <p:cNvPr id="20" name="Pfeil nach unten 17"/>
            <p:cNvSpPr/>
            <p:nvPr/>
          </p:nvSpPr>
          <p:spPr>
            <a:xfrm>
              <a:off x="7733940"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25" name="Pfeil nach unten 30"/>
            <p:cNvSpPr/>
            <p:nvPr/>
          </p:nvSpPr>
          <p:spPr>
            <a:xfrm>
              <a:off x="1898744"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19" name="Rechteck 18"/>
            <p:cNvSpPr/>
            <p:nvPr/>
          </p:nvSpPr>
          <p:spPr>
            <a:xfrm>
              <a:off x="515938" y="3068369"/>
              <a:ext cx="11153775" cy="52871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a:t>Gesamte F+E-Aufwendungen der Chemieunternehmen (GERD)</a:t>
              </a:r>
            </a:p>
          </p:txBody>
        </p:sp>
      </p:grpSp>
      <p:sp>
        <p:nvSpPr>
          <p:cNvPr id="21" name="Rechteck 20"/>
          <p:cNvSpPr/>
          <p:nvPr/>
        </p:nvSpPr>
        <p:spPr>
          <a:xfrm>
            <a:off x="6761926" y="5050603"/>
            <a:ext cx="2376000" cy="86937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die </a:t>
            </a:r>
            <a:br>
              <a:rPr lang="de-DE" dirty="0"/>
            </a:br>
            <a:r>
              <a:rPr lang="de-DE" dirty="0"/>
              <a:t>dt. Wissenschaft: </a:t>
            </a:r>
            <a:br>
              <a:rPr lang="de-DE" dirty="0"/>
            </a:br>
            <a:r>
              <a:rPr lang="de-DE" b="1" dirty="0"/>
              <a:t>25 %</a:t>
            </a:r>
          </a:p>
        </p:txBody>
      </p:sp>
      <p:sp>
        <p:nvSpPr>
          <p:cNvPr id="22" name="Rechteck 21"/>
          <p:cNvSpPr/>
          <p:nvPr/>
        </p:nvSpPr>
        <p:spPr>
          <a:xfrm>
            <a:off x="9300061" y="5050603"/>
            <a:ext cx="2376000" cy="8693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das Ausland:</a:t>
            </a:r>
            <a:br>
              <a:rPr lang="de-DE" dirty="0"/>
            </a:br>
            <a:r>
              <a:rPr lang="de-DE" b="1" dirty="0"/>
              <a:t>54 %</a:t>
            </a:r>
          </a:p>
        </p:txBody>
      </p:sp>
      <p:grpSp>
        <p:nvGrpSpPr>
          <p:cNvPr id="48" name="Gruppieren 47">
            <a:extLst>
              <a:ext uri="{FF2B5EF4-FFF2-40B4-BE49-F238E27FC236}">
                <a16:creationId xmlns:a16="http://schemas.microsoft.com/office/drawing/2014/main" id="{6E77F3BF-9B96-48F2-B876-340FD1C09E9A}"/>
              </a:ext>
            </a:extLst>
          </p:cNvPr>
          <p:cNvGrpSpPr/>
          <p:nvPr/>
        </p:nvGrpSpPr>
        <p:grpSpPr>
          <a:xfrm>
            <a:off x="4223792" y="4005420"/>
            <a:ext cx="7452269" cy="1018287"/>
            <a:chOff x="4223792" y="4032316"/>
            <a:chExt cx="7452269" cy="1018287"/>
          </a:xfrm>
        </p:grpSpPr>
        <p:sp>
          <p:nvSpPr>
            <p:cNvPr id="13" name="Pfeil nach unten 21"/>
            <p:cNvSpPr/>
            <p:nvPr/>
          </p:nvSpPr>
          <p:spPr>
            <a:xfrm>
              <a:off x="7733940"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34"/>
            <p:cNvSpPr/>
            <p:nvPr/>
          </p:nvSpPr>
          <p:spPr>
            <a:xfrm>
              <a:off x="5195806"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Pfeil nach unten 20"/>
            <p:cNvSpPr/>
            <p:nvPr/>
          </p:nvSpPr>
          <p:spPr>
            <a:xfrm>
              <a:off x="10272075"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4223792" y="4032316"/>
              <a:ext cx="7452269" cy="66042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Externe: </a:t>
              </a:r>
            </a:p>
            <a:p>
              <a:pPr algn="ctr"/>
              <a:r>
                <a:rPr lang="de-DE" b="1"/>
                <a:t>27 %</a:t>
              </a:r>
            </a:p>
          </p:txBody>
        </p:sp>
      </p:grpSp>
      <p:sp>
        <p:nvSpPr>
          <p:cNvPr id="26" name="Rechteck 25"/>
          <p:cNvSpPr/>
          <p:nvPr/>
        </p:nvSpPr>
        <p:spPr>
          <a:xfrm>
            <a:off x="515938" y="4005419"/>
            <a:ext cx="3184165" cy="1914553"/>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Interne F+E-Aufwendungen der Chemieunternehmen (BERD)</a:t>
            </a:r>
            <a:br>
              <a:rPr lang="de-DE"/>
            </a:br>
            <a:r>
              <a:rPr lang="de-DE" b="1"/>
              <a:t>73 %</a:t>
            </a:r>
          </a:p>
        </p:txBody>
      </p:sp>
      <p:sp>
        <p:nvSpPr>
          <p:cNvPr id="27" name="Rechteck 26"/>
          <p:cNvSpPr/>
          <p:nvPr/>
        </p:nvSpPr>
        <p:spPr>
          <a:xfrm>
            <a:off x="4223792" y="5050603"/>
            <a:ext cx="2376000" cy="86937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andere </a:t>
            </a:r>
            <a:br>
              <a:rPr lang="de-DE" dirty="0"/>
            </a:br>
            <a:r>
              <a:rPr lang="de-DE" dirty="0"/>
              <a:t>dt. Unternehmen:</a:t>
            </a:r>
            <a:br>
              <a:rPr lang="de-DE" dirty="0"/>
            </a:br>
            <a:r>
              <a:rPr lang="de-DE" dirty="0"/>
              <a:t>21</a:t>
            </a:r>
            <a:r>
              <a:rPr lang="de-DE" b="1" dirty="0"/>
              <a:t> %</a:t>
            </a:r>
          </a:p>
        </p:txBody>
      </p:sp>
      <p:sp>
        <p:nvSpPr>
          <p:cNvPr id="41" name="Textplatzhalter 6">
            <a:extLst>
              <a:ext uri="{FF2B5EF4-FFF2-40B4-BE49-F238E27FC236}">
                <a16:creationId xmlns:a16="http://schemas.microsoft.com/office/drawing/2014/main" id="{E6C7F777-316D-420C-AD71-40FD6EC633B3}"/>
              </a:ext>
            </a:extLst>
          </p:cNvPr>
          <p:cNvSpPr txBox="1">
            <a:spLocks/>
          </p:cNvSpPr>
          <p:nvPr/>
        </p:nvSpPr>
        <p:spPr>
          <a:xfrm>
            <a:off x="522288" y="1060450"/>
            <a:ext cx="11153775" cy="287338"/>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a:solidFill>
                  <a:schemeClr val="tx2"/>
                </a:solidFill>
              </a:rPr>
              <a:t>Finanzierung der Chemie/Pharma-</a:t>
            </a:r>
            <a:r>
              <a:rPr lang="de-DE" err="1">
                <a:solidFill>
                  <a:schemeClr val="tx2"/>
                </a:solidFill>
              </a:rPr>
              <a:t>FuE</a:t>
            </a:r>
            <a:endParaRPr lang="de-DE">
              <a:solidFill>
                <a:schemeClr val="tx2"/>
              </a:solidFill>
            </a:endParaRPr>
          </a:p>
        </p:txBody>
      </p:sp>
      <p:sp>
        <p:nvSpPr>
          <p:cNvPr id="42" name="Textplatzhalter 7">
            <a:extLst>
              <a:ext uri="{FF2B5EF4-FFF2-40B4-BE49-F238E27FC236}">
                <a16:creationId xmlns:a16="http://schemas.microsoft.com/office/drawing/2014/main" id="{6EB07B08-4A32-47C6-990D-A8E7C45E1552}"/>
              </a:ext>
            </a:extLst>
          </p:cNvPr>
          <p:cNvSpPr txBox="1">
            <a:spLocks/>
          </p:cNvSpPr>
          <p:nvPr/>
        </p:nvSpPr>
        <p:spPr>
          <a:xfrm>
            <a:off x="522288" y="1347788"/>
            <a:ext cx="11153775" cy="252412"/>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dirty="0"/>
              <a:t>Struktur der Aufwendungen für Forschung und Entwicklung 2023</a:t>
            </a:r>
          </a:p>
        </p:txBody>
      </p:sp>
      <p:sp>
        <p:nvSpPr>
          <p:cNvPr id="43" name="Inhaltsplatzhalter 7">
            <a:extLst>
              <a:ext uri="{FF2B5EF4-FFF2-40B4-BE49-F238E27FC236}">
                <a16:creationId xmlns:a16="http://schemas.microsoft.com/office/drawing/2014/main" id="{0311738B-0FA0-43A3-B21A-9F4A21AC70D3}"/>
              </a:ext>
            </a:extLst>
          </p:cNvPr>
          <p:cNvSpPr txBox="1">
            <a:spLocks/>
          </p:cNvSpPr>
          <p:nvPr/>
        </p:nvSpPr>
        <p:spPr>
          <a:xfrm>
            <a:off x="545461" y="5934462"/>
            <a:ext cx="5688013" cy="141287"/>
          </a:xfrm>
          <a:prstGeom prst="rect">
            <a:avLst/>
          </a:prstGeom>
        </p:spPr>
        <p:txBody>
          <a:bodyPr vert="horz" lIns="0" tIns="0" rIns="0" bIns="0" rtlCol="0">
            <a:noAutofit/>
          </a:bodyPr>
          <a:lstStyle>
            <a:lvl1pPr indent="0">
              <a:lnSpc>
                <a:spcPct val="100000"/>
              </a:lnSpc>
              <a:spcBef>
                <a:spcPts val="0"/>
              </a:spcBef>
              <a:spcAft>
                <a:spcPts val="0"/>
              </a:spcAft>
              <a:buClr>
                <a:schemeClr val="accent1"/>
              </a:buClr>
              <a:buSzPct val="90000"/>
              <a:buFontTx/>
              <a:buNone/>
              <a:defRPr sz="800" b="0" i="0">
                <a:solidFill>
                  <a:schemeClr val="tx1">
                    <a:lumMod val="60000"/>
                    <a:lumOff val="40000"/>
                  </a:schemeClr>
                </a:solidFill>
                <a:latin typeface="Source Sans Pro" panose="020B0503030403020204" pitchFamily="34" charset="0"/>
              </a:defRPr>
            </a:lvl1pPr>
            <a:lvl2pPr marL="648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2pPr>
            <a:lvl3pPr marL="972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3pPr>
            <a:lvl4pPr marL="1296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4pPr>
            <a:lvl5pPr marL="0" indent="0">
              <a:lnSpc>
                <a:spcPts val="2400"/>
              </a:lnSpc>
              <a:spcBef>
                <a:spcPts val="500"/>
              </a:spcBef>
              <a:buFontTx/>
              <a:buNone/>
              <a:defRPr sz="800" b="0" i="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de-DE" sz="800">
                <a:solidFill>
                  <a:schemeClr val="tx1">
                    <a:lumMod val="60000"/>
                    <a:lumOff val="40000"/>
                  </a:schemeClr>
                </a:solidFill>
              </a:rPr>
              <a:t>Quellen: Stifterverband, VCI </a:t>
            </a:r>
          </a:p>
        </p:txBody>
      </p:sp>
    </p:spTree>
    <p:extLst>
      <p:ext uri="{BB962C8B-B14F-4D97-AF65-F5344CB8AC3E}">
        <p14:creationId xmlns:p14="http://schemas.microsoft.com/office/powerpoint/2010/main" val="4079066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397570667"/>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13</a:t>
            </a:fld>
            <a:endParaRPr lang="de-DE"/>
          </a:p>
        </p:txBody>
      </p:sp>
      <p:sp>
        <p:nvSpPr>
          <p:cNvPr id="8" name="Inhaltsplatzhalter 7"/>
          <p:cNvSpPr>
            <a:spLocks noGrp="1"/>
          </p:cNvSpPr>
          <p:nvPr>
            <p:ph type="body" sz="quarter" idx="43"/>
          </p:nvPr>
        </p:nvSpPr>
        <p:spPr/>
        <p:txBody>
          <a:bodyPr/>
          <a:lstStyle/>
          <a:p>
            <a:r>
              <a:rPr lang="de-DE" sz="1800"/>
              <a:t>Künftige Herausforderungen – alternde Bevölkerung, Klimaschutz, veränderte Mobilität, Ressourcenschonung, Kreislaufwirtschaft, Ernährung einer zunehmenden Weltbevölkerung – sind nur mit Innovationen aus der Chemie- und Pharmaindustrie zu bewältigen.</a:t>
            </a:r>
          </a:p>
          <a:p>
            <a:r>
              <a:rPr lang="de-DE" sz="1800"/>
              <a:t>Unternehmen forschen in allen Zukunftsfeldern.</a:t>
            </a:r>
          </a:p>
          <a:p>
            <a:endParaRPr lang="de-DE"/>
          </a:p>
        </p:txBody>
      </p:sp>
      <p:sp>
        <p:nvSpPr>
          <p:cNvPr id="7" name="Inhaltsplatzhalter 6"/>
          <p:cNvSpPr>
            <a:spLocks noGrp="1"/>
          </p:cNvSpPr>
          <p:nvPr>
            <p:ph type="body" sz="quarter" idx="40"/>
          </p:nvPr>
        </p:nvSpPr>
        <p:spPr/>
        <p:txBody>
          <a:bodyPr/>
          <a:lstStyle/>
          <a:p>
            <a:r>
              <a:rPr lang="de-DE"/>
              <a:t>Quellen: Stifterverband, VCI</a:t>
            </a:r>
          </a:p>
        </p:txBody>
      </p:sp>
      <p:sp>
        <p:nvSpPr>
          <p:cNvPr id="9" name="Textplatzhalter 8"/>
          <p:cNvSpPr>
            <a:spLocks noGrp="1"/>
          </p:cNvSpPr>
          <p:nvPr>
            <p:ph type="body" sz="quarter" idx="19"/>
          </p:nvPr>
        </p:nvSpPr>
        <p:spPr/>
        <p:txBody>
          <a:bodyPr/>
          <a:lstStyle/>
          <a:p>
            <a:r>
              <a:rPr lang="de-DE"/>
              <a:t>Anteil der befragten Chemie- und Pharma-Unternehmen, die in den Forschungsfeldern agieren, 2021</a:t>
            </a:r>
          </a:p>
        </p:txBody>
      </p:sp>
      <p:sp>
        <p:nvSpPr>
          <p:cNvPr id="6" name="Textplatzhalter 5"/>
          <p:cNvSpPr>
            <a:spLocks noGrp="1"/>
          </p:cNvSpPr>
          <p:nvPr>
            <p:ph type="body" sz="quarter" idx="13"/>
          </p:nvPr>
        </p:nvSpPr>
        <p:spPr/>
        <p:txBody>
          <a:bodyPr/>
          <a:lstStyle/>
          <a:p>
            <a:r>
              <a:rPr lang="de-DE"/>
              <a:t>Forschungsfelder der Chemie- und Pharmaindustrie</a:t>
            </a:r>
          </a:p>
        </p:txBody>
      </p:sp>
      <p:sp>
        <p:nvSpPr>
          <p:cNvPr id="3" name="Titel 2"/>
          <p:cNvSpPr>
            <a:spLocks noGrp="1"/>
          </p:cNvSpPr>
          <p:nvPr>
            <p:ph type="title"/>
          </p:nvPr>
        </p:nvSpPr>
        <p:spPr>
          <a:noFill/>
        </p:spPr>
        <p:txBody>
          <a:bodyPr vert="horz"/>
          <a:lstStyle/>
          <a:p>
            <a:r>
              <a:rPr lang="de-DE"/>
              <a:t>Unternehmen forschen in allen Zukunftsfeldern</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246 Unternehmen, Mehrfachnennungen waren möglich</a:t>
            </a:r>
          </a:p>
          <a:p>
            <a:pPr algn="r"/>
            <a:endParaRPr lang="de-DE"/>
          </a:p>
        </p:txBody>
      </p:sp>
      <p:graphicFrame>
        <p:nvGraphicFramePr>
          <p:cNvPr id="14"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97113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86E41-2693-4CFE-76F3-2AAECEF9237C}"/>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E71AD38-35E8-DA39-C239-478CE35B9A08}"/>
              </a:ext>
            </a:extLst>
          </p:cNvPr>
          <p:cNvGraphicFramePr>
            <a:graphicFrameLocks noChangeAspect="1"/>
          </p:cNvGraphicFramePr>
          <p:nvPr>
            <p:custDataLst>
              <p:tags r:id="rId1"/>
            </p:custDataLst>
            <p:extLst>
              <p:ext uri="{D42A27DB-BD31-4B8C-83A1-F6EECF244321}">
                <p14:modId xmlns:p14="http://schemas.microsoft.com/office/powerpoint/2010/main" val="2218532752"/>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2E71AD38-35E8-DA39-C239-478CE35B9A08}"/>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65D87E46-A669-BD9C-6D7A-780E39A7AA80}"/>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77EE1C40-38F2-0A03-8B36-A13F454C082C}"/>
              </a:ext>
            </a:extLst>
          </p:cNvPr>
          <p:cNvSpPr>
            <a:spLocks noGrp="1"/>
          </p:cNvSpPr>
          <p:nvPr>
            <p:ph type="sldNum" sz="quarter" idx="10"/>
          </p:nvPr>
        </p:nvSpPr>
        <p:spPr/>
        <p:txBody>
          <a:bodyPr/>
          <a:lstStyle/>
          <a:p>
            <a:fld id="{02CEFE82-39F2-4F47-8A0C-D5AB3496FA5C}" type="slidenum">
              <a:rPr lang="de-DE" smtClean="0"/>
              <a:pPr/>
              <a:t>14</a:t>
            </a:fld>
            <a:endParaRPr lang="de-DE"/>
          </a:p>
        </p:txBody>
      </p:sp>
      <p:sp>
        <p:nvSpPr>
          <p:cNvPr id="19" name="Textplatzhalter 18">
            <a:extLst>
              <a:ext uri="{FF2B5EF4-FFF2-40B4-BE49-F238E27FC236}">
                <a16:creationId xmlns:a16="http://schemas.microsoft.com/office/drawing/2014/main" id="{5F076CD2-FB72-B915-0A3F-BC579BC0ABAF}"/>
              </a:ext>
            </a:extLst>
          </p:cNvPr>
          <p:cNvSpPr>
            <a:spLocks noGrp="1"/>
          </p:cNvSpPr>
          <p:nvPr>
            <p:ph type="body" sz="quarter" idx="44"/>
          </p:nvPr>
        </p:nvSpPr>
        <p:spPr>
          <a:xfrm>
            <a:off x="2364002" y="5985390"/>
            <a:ext cx="4644000" cy="115858"/>
          </a:xfrm>
        </p:spPr>
        <p:txBody>
          <a:bodyPr/>
          <a:lstStyle/>
          <a:p>
            <a:r>
              <a:rPr lang="de-DE" dirty="0"/>
              <a:t>Anmerkung: Angaben beruhen auf kleinen Teilnehmerkreis</a:t>
            </a:r>
          </a:p>
        </p:txBody>
      </p:sp>
      <p:sp>
        <p:nvSpPr>
          <p:cNvPr id="17" name="Textplatzhalter 16">
            <a:extLst>
              <a:ext uri="{FF2B5EF4-FFF2-40B4-BE49-F238E27FC236}">
                <a16:creationId xmlns:a16="http://schemas.microsoft.com/office/drawing/2014/main" id="{F4CA26E3-6FC0-C874-153E-D34EB20F7AF5}"/>
              </a:ext>
            </a:extLst>
          </p:cNvPr>
          <p:cNvSpPr>
            <a:spLocks noGrp="1"/>
          </p:cNvSpPr>
          <p:nvPr>
            <p:ph type="body" sz="quarter" idx="42"/>
          </p:nvPr>
        </p:nvSpPr>
        <p:spPr/>
        <p:txBody>
          <a:bodyPr/>
          <a:lstStyle/>
          <a:p>
            <a:r>
              <a:rPr lang="de-DE" dirty="0"/>
              <a:t>Anteil der internen FuE-Aufwendungen für das Feld, 2023</a:t>
            </a:r>
          </a:p>
        </p:txBody>
      </p:sp>
      <p:sp>
        <p:nvSpPr>
          <p:cNvPr id="18" name="Textplatzhalter 17">
            <a:extLst>
              <a:ext uri="{FF2B5EF4-FFF2-40B4-BE49-F238E27FC236}">
                <a16:creationId xmlns:a16="http://schemas.microsoft.com/office/drawing/2014/main" id="{0D940D79-BA4D-71FB-6B00-23FA8576CD50}"/>
              </a:ext>
            </a:extLst>
          </p:cNvPr>
          <p:cNvSpPr>
            <a:spLocks noGrp="1"/>
          </p:cNvSpPr>
          <p:nvPr>
            <p:ph type="body" sz="quarter" idx="43"/>
          </p:nvPr>
        </p:nvSpPr>
        <p:spPr/>
        <p:txBody>
          <a:bodyPr/>
          <a:lstStyle/>
          <a:p>
            <a:r>
              <a:rPr lang="de-DE" dirty="0"/>
              <a:t>Forschungsfelder der Pharmaindustrie</a:t>
            </a:r>
          </a:p>
        </p:txBody>
      </p:sp>
      <p:sp>
        <p:nvSpPr>
          <p:cNvPr id="7" name="Inhaltsplatzhalter 6">
            <a:extLst>
              <a:ext uri="{FF2B5EF4-FFF2-40B4-BE49-F238E27FC236}">
                <a16:creationId xmlns:a16="http://schemas.microsoft.com/office/drawing/2014/main" id="{1C12C0B9-517F-EACF-029B-7DD99EC7236E}"/>
              </a:ext>
            </a:extLst>
          </p:cNvPr>
          <p:cNvSpPr>
            <a:spLocks noGrp="1"/>
          </p:cNvSpPr>
          <p:nvPr>
            <p:ph type="body" sz="quarter" idx="40"/>
          </p:nvPr>
        </p:nvSpPr>
        <p:spPr/>
        <p:txBody>
          <a:bodyPr/>
          <a:lstStyle/>
          <a:p>
            <a:r>
              <a:rPr lang="de-DE" dirty="0"/>
              <a:t>Quellen: Stifterverband, VCI</a:t>
            </a:r>
          </a:p>
        </p:txBody>
      </p:sp>
      <p:sp>
        <p:nvSpPr>
          <p:cNvPr id="9" name="Textplatzhalter 8">
            <a:extLst>
              <a:ext uri="{FF2B5EF4-FFF2-40B4-BE49-F238E27FC236}">
                <a16:creationId xmlns:a16="http://schemas.microsoft.com/office/drawing/2014/main" id="{0C9DFE12-60F4-640A-9A39-B8D9E6DB2A22}"/>
              </a:ext>
            </a:extLst>
          </p:cNvPr>
          <p:cNvSpPr>
            <a:spLocks noGrp="1"/>
          </p:cNvSpPr>
          <p:nvPr>
            <p:ph type="body" sz="quarter" idx="19"/>
          </p:nvPr>
        </p:nvSpPr>
        <p:spPr/>
        <p:txBody>
          <a:bodyPr/>
          <a:lstStyle/>
          <a:p>
            <a:r>
              <a:rPr lang="de-DE" dirty="0"/>
              <a:t>Anteil der internen FuE-Aufwendungen für das Feld, 2023</a:t>
            </a:r>
          </a:p>
        </p:txBody>
      </p:sp>
      <p:sp>
        <p:nvSpPr>
          <p:cNvPr id="6" name="Textplatzhalter 5">
            <a:extLst>
              <a:ext uri="{FF2B5EF4-FFF2-40B4-BE49-F238E27FC236}">
                <a16:creationId xmlns:a16="http://schemas.microsoft.com/office/drawing/2014/main" id="{BB590A5B-383E-2367-D76B-D5B37123B998}"/>
              </a:ext>
            </a:extLst>
          </p:cNvPr>
          <p:cNvSpPr>
            <a:spLocks noGrp="1"/>
          </p:cNvSpPr>
          <p:nvPr>
            <p:ph type="body" sz="quarter" idx="13"/>
          </p:nvPr>
        </p:nvSpPr>
        <p:spPr/>
        <p:txBody>
          <a:bodyPr/>
          <a:lstStyle/>
          <a:p>
            <a:r>
              <a:rPr lang="de-DE" dirty="0"/>
              <a:t>Forschungsfelder der Chemieindustrie</a:t>
            </a:r>
          </a:p>
        </p:txBody>
      </p:sp>
      <p:sp>
        <p:nvSpPr>
          <p:cNvPr id="3" name="Titel 2">
            <a:extLst>
              <a:ext uri="{FF2B5EF4-FFF2-40B4-BE49-F238E27FC236}">
                <a16:creationId xmlns:a16="http://schemas.microsoft.com/office/drawing/2014/main" id="{B891FF0B-7E4E-C34F-4F1F-343BF7DA66A3}"/>
              </a:ext>
            </a:extLst>
          </p:cNvPr>
          <p:cNvSpPr>
            <a:spLocks noGrp="1"/>
          </p:cNvSpPr>
          <p:nvPr>
            <p:ph type="title"/>
          </p:nvPr>
        </p:nvSpPr>
        <p:spPr>
          <a:noFill/>
        </p:spPr>
        <p:txBody>
          <a:bodyPr vert="horz"/>
          <a:lstStyle/>
          <a:p>
            <a:r>
              <a:rPr lang="de-DE" dirty="0"/>
              <a:t>Neue Materialen und Biotechnologie sind bedeutende Forschungsfelder</a:t>
            </a:r>
          </a:p>
        </p:txBody>
      </p:sp>
      <p:graphicFrame>
        <p:nvGraphicFramePr>
          <p:cNvPr id="20" name="Diagrammplatzhalter 19">
            <a:extLst>
              <a:ext uri="{FF2B5EF4-FFF2-40B4-BE49-F238E27FC236}">
                <a16:creationId xmlns:a16="http://schemas.microsoft.com/office/drawing/2014/main" id="{724768C5-6965-B5C1-75A8-068B49006354}"/>
              </a:ext>
            </a:extLst>
          </p:cNvPr>
          <p:cNvGraphicFramePr>
            <a:graphicFrameLocks noGrp="1"/>
          </p:cNvGraphicFramePr>
          <p:nvPr>
            <p:ph type="chart" sz="quarter" idx="18"/>
            <p:extLst>
              <p:ext uri="{D42A27DB-BD31-4B8C-83A1-F6EECF244321}">
                <p14:modId xmlns:p14="http://schemas.microsoft.com/office/powerpoint/2010/main" val="1796638749"/>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20">
            <a:extLst>
              <a:ext uri="{FF2B5EF4-FFF2-40B4-BE49-F238E27FC236}">
                <a16:creationId xmlns:a16="http://schemas.microsoft.com/office/drawing/2014/main" id="{A7BA5880-7DC0-4D88-A3D9-6DA2760933FF}"/>
              </a:ext>
            </a:extLst>
          </p:cNvPr>
          <p:cNvGraphicFramePr>
            <a:graphicFrameLocks noGrp="1"/>
          </p:cNvGraphicFramePr>
          <p:nvPr>
            <p:ph type="chart" sz="quarter" idx="41"/>
            <p:extLst>
              <p:ext uri="{D42A27DB-BD31-4B8C-83A1-F6EECF244321}">
                <p14:modId xmlns:p14="http://schemas.microsoft.com/office/powerpoint/2010/main" val="1981544444"/>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4204424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403EC8EC-74BB-056D-CD61-E956D4C64CC6}"/>
              </a:ext>
            </a:extLst>
          </p:cNvPr>
          <p:cNvGraphicFramePr>
            <a:graphicFrameLocks noChangeAspect="1"/>
          </p:cNvGraphicFramePr>
          <p:nvPr>
            <p:custDataLst>
              <p:tags r:id="rId1"/>
            </p:custDataLst>
            <p:extLst>
              <p:ext uri="{D42A27DB-BD31-4B8C-83A1-F6EECF244321}">
                <p14:modId xmlns:p14="http://schemas.microsoft.com/office/powerpoint/2010/main" val="401418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think-cell data - do not delete" hidden="1">
                        <a:extLst>
                          <a:ext uri="{FF2B5EF4-FFF2-40B4-BE49-F238E27FC236}">
                            <a16:creationId xmlns:a16="http://schemas.microsoft.com/office/drawing/2014/main" id="{403EC8EC-74BB-056D-CD61-E956D4C64C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11928C82-799F-EE0B-F7C2-E94A7D2006D6}"/>
              </a:ext>
            </a:extLst>
          </p:cNvPr>
          <p:cNvSpPr>
            <a:spLocks noGrp="1"/>
          </p:cNvSpPr>
          <p:nvPr>
            <p:ph type="sldNum" sz="quarter" idx="10"/>
          </p:nvPr>
        </p:nvSpPr>
        <p:spPr/>
        <p:txBody>
          <a:bodyPr/>
          <a:lstStyle/>
          <a:p>
            <a:fld id="{B42D4303-B7FF-7540-9F33-74BBD7018147}" type="slidenum">
              <a:rPr lang="de-DE" smtClean="0"/>
              <a:pPr/>
              <a:t>15</a:t>
            </a:fld>
            <a:endParaRPr lang="de-DE"/>
          </a:p>
        </p:txBody>
      </p:sp>
      <p:sp>
        <p:nvSpPr>
          <p:cNvPr id="12" name="Inhaltsplatzhalter 11">
            <a:extLst>
              <a:ext uri="{FF2B5EF4-FFF2-40B4-BE49-F238E27FC236}">
                <a16:creationId xmlns:a16="http://schemas.microsoft.com/office/drawing/2014/main" id="{8732A9E9-27CB-AB7E-FFB6-EA960507A01E}"/>
              </a:ext>
            </a:extLst>
          </p:cNvPr>
          <p:cNvSpPr>
            <a:spLocks noGrp="1"/>
          </p:cNvSpPr>
          <p:nvPr>
            <p:ph sz="quarter" idx="12"/>
          </p:nvPr>
        </p:nvSpPr>
        <p:spPr/>
        <p:txBody>
          <a:bodyPr/>
          <a:lstStyle/>
          <a:p>
            <a:pPr marL="0" indent="0">
              <a:buNone/>
            </a:pPr>
            <a:r>
              <a:rPr lang="de-DE" sz="2000" b="1"/>
              <a:t>Genannte Schwerpunkte der Innovationsvorhaben</a:t>
            </a:r>
            <a:r>
              <a:rPr lang="de-DE" sz="2000"/>
              <a:t>:</a:t>
            </a:r>
          </a:p>
          <a:p>
            <a:r>
              <a:rPr lang="de-DE" sz="2000"/>
              <a:t>Nachhaltigkeit: Reduzierung des CO2-Fußabdrucks, die Entwicklung nachhaltiger Produkte, Einsatz nachwachsender Rohstoffe, Entwicklung von recyclingfähigen Produkten, Förderung der Kreislaufwirtschaft</a:t>
            </a:r>
          </a:p>
          <a:p>
            <a:r>
              <a:rPr lang="de-DE" sz="2000"/>
              <a:t>Digitalisierung: Nutzung digitaler Technologien zur Prozessoptimierung, Automatisierung und Effizienzsteigerung</a:t>
            </a:r>
          </a:p>
          <a:p>
            <a:r>
              <a:rPr lang="de-DE" sz="2000"/>
              <a:t>Produktentwicklung und -erweiterung: Erweiterung des bestehenden Portfolios, Entwicklung neuer Produkte</a:t>
            </a:r>
          </a:p>
          <a:p>
            <a:r>
              <a:rPr lang="de-DE" sz="2000"/>
              <a:t>Energieeffizienz: Reduzierung der Energiekosten, Steigerung der Energieeffizienz und Nutzung erneuerbarer Energien</a:t>
            </a:r>
          </a:p>
          <a:p>
            <a:r>
              <a:rPr lang="de-DE" sz="2000"/>
              <a:t>Optimierung von Prozessen und Technologien: Verbesserung bestehender Prozesse, die Entwicklung neuer Technologien</a:t>
            </a:r>
          </a:p>
          <a:p>
            <a:r>
              <a:rPr lang="de-DE" sz="2000"/>
              <a:t>Anpassung an regulatorische Anforderungen: Die Anpassung an veränderte Gesetze und Regularien – besonders im Bereich Umweltschutz und Sicherheit</a:t>
            </a:r>
          </a:p>
          <a:p>
            <a:endParaRPr lang="de-DE"/>
          </a:p>
        </p:txBody>
      </p:sp>
      <p:sp>
        <p:nvSpPr>
          <p:cNvPr id="11" name="Titel 10">
            <a:extLst>
              <a:ext uri="{FF2B5EF4-FFF2-40B4-BE49-F238E27FC236}">
                <a16:creationId xmlns:a16="http://schemas.microsoft.com/office/drawing/2014/main" id="{A562C439-9BC3-EB3E-6EBA-9DDFB3BE4600}"/>
              </a:ext>
            </a:extLst>
          </p:cNvPr>
          <p:cNvSpPr>
            <a:spLocks noGrp="1"/>
          </p:cNvSpPr>
          <p:nvPr>
            <p:ph type="title"/>
          </p:nvPr>
        </p:nvSpPr>
        <p:spPr>
          <a:noFill/>
        </p:spPr>
        <p:txBody>
          <a:bodyPr vert="horz"/>
          <a:lstStyle/>
          <a:p>
            <a:r>
              <a:rPr lang="de-DE"/>
              <a:t>Unternehmen investieren in Nachhaltigkeit, Digitalisierung und neue Produkte</a:t>
            </a:r>
          </a:p>
        </p:txBody>
      </p:sp>
      <p:sp>
        <p:nvSpPr>
          <p:cNvPr id="25" name="Textplatzhalter 10">
            <a:extLst>
              <a:ext uri="{FF2B5EF4-FFF2-40B4-BE49-F238E27FC236}">
                <a16:creationId xmlns:a16="http://schemas.microsoft.com/office/drawing/2014/main" id="{0B09E93A-66CD-E3BF-CC01-633325FDA271}"/>
              </a:ext>
            </a:extLst>
          </p:cNvPr>
          <p:cNvSpPr txBox="1">
            <a:spLocks/>
          </p:cNvSpPr>
          <p:nvPr/>
        </p:nvSpPr>
        <p:spPr>
          <a:xfrm>
            <a:off x="550863" y="6173244"/>
            <a:ext cx="360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VCI-Mitgliederumfrage, Juni 2024</a:t>
            </a:r>
          </a:p>
        </p:txBody>
      </p:sp>
    </p:spTree>
    <p:extLst>
      <p:ext uri="{BB962C8B-B14F-4D97-AF65-F5344CB8AC3E}">
        <p14:creationId xmlns:p14="http://schemas.microsoft.com/office/powerpoint/2010/main" val="1434267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5371555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16</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a:t>
            </a:r>
            <a:r>
              <a:rPr lang="de-DE" sz="1700" err="1"/>
              <a:t>Pharma</a:t>
            </a:r>
            <a:r>
              <a:rPr lang="de-DE" sz="1700"/>
              <a:t> tragen in vielfältiger Form zur Lösung gesellschaftlicher Herausforderungen bei. </a:t>
            </a:r>
          </a:p>
          <a:p>
            <a:r>
              <a:rPr lang="de-DE" sz="1700"/>
              <a:t>Der Anteil der Chemie- und Pharmapatente  an allen Patentanmeldungen zu einem SDG-Ziel zeigt, wie groß der Beitrag der Chemie/</a:t>
            </a:r>
            <a:r>
              <a:rPr lang="de-DE" sz="1700" err="1"/>
              <a:t>Pharma</a:t>
            </a:r>
            <a:r>
              <a:rPr lang="de-DE" sz="1700"/>
              <a:t>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p:txBody>
          <a:bodyPr/>
          <a:lstStyle/>
          <a:p>
            <a:r>
              <a:rPr lang="de-DE"/>
              <a:t>Anteile der Chemie/Pharmapatente 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Chemie/Pharmapatenten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dirty="0"/>
              <a:t>Chemie/Pharmapatente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3" name="Diagrammplatzhalter 12">
            <a:extLst>
              <a:ext uri="{FF2B5EF4-FFF2-40B4-BE49-F238E27FC236}">
                <a16:creationId xmlns:a16="http://schemas.microsoft.com/office/drawing/2014/main" id="{2A1EFED7-B771-4FBF-8C02-D7A09B3C70C2}"/>
              </a:ext>
            </a:extLst>
          </p:cNvPr>
          <p:cNvGraphicFramePr>
            <a:graphicFrameLocks noGrp="1"/>
          </p:cNvGraphicFramePr>
          <p:nvPr>
            <p:ph type="chart" sz="quarter" idx="18"/>
            <p:extLst>
              <p:ext uri="{D42A27DB-BD31-4B8C-83A1-F6EECF244321}">
                <p14:modId xmlns:p14="http://schemas.microsoft.com/office/powerpoint/2010/main" val="425523501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33855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046108025"/>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17</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 tragen in vielfältiger Form zur Lösung gesellschaftlicher Herausforderungen bei. </a:t>
            </a:r>
          </a:p>
          <a:p>
            <a:r>
              <a:rPr lang="de-DE" sz="1700"/>
              <a:t>Der Anteil der Chemiepatente  an allen Patentanmeldungen zu einem SDG-Ziel zeigt, wie groß der Beitrag der Chemie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a:xfrm>
            <a:off x="540000" y="1399449"/>
            <a:ext cx="11388648" cy="252000"/>
          </a:xfrm>
        </p:spPr>
        <p:txBody>
          <a:bodyPr/>
          <a:lstStyle/>
          <a:p>
            <a:r>
              <a:rPr lang="de-DE"/>
              <a:t>Anteile der Chemiepatente  </a:t>
            </a:r>
            <a:r>
              <a:rPr lang="de-DE" b="1"/>
              <a:t>(ohne </a:t>
            </a:r>
            <a:r>
              <a:rPr lang="de-DE" b="1" err="1"/>
              <a:t>Pharma</a:t>
            </a:r>
            <a:r>
              <a:rPr lang="de-DE" b="1"/>
              <a:t>) </a:t>
            </a:r>
            <a:r>
              <a:rPr lang="de-DE"/>
              <a:t>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a:t>Chemiepatente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5" name="Diagrammplatzhalter 14">
            <a:extLst>
              <a:ext uri="{FF2B5EF4-FFF2-40B4-BE49-F238E27FC236}">
                <a16:creationId xmlns:a16="http://schemas.microsoft.com/office/drawing/2014/main" id="{E7EFBD45-4D62-41D5-9A45-D5DB592BEAF2}"/>
              </a:ext>
            </a:extLst>
          </p:cNvPr>
          <p:cNvGraphicFramePr>
            <a:graphicFrameLocks noGrp="1"/>
          </p:cNvGraphicFramePr>
          <p:nvPr>
            <p:ph type="chart" sz="quarter" idx="18"/>
            <p:extLst>
              <p:ext uri="{D42A27DB-BD31-4B8C-83A1-F6EECF244321}">
                <p14:modId xmlns:p14="http://schemas.microsoft.com/office/powerpoint/2010/main" val="371397625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05690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213267-5FD7-4EBC-89E2-F44E777E659A}"/>
              </a:ext>
            </a:extLst>
          </p:cNvPr>
          <p:cNvGraphicFramePr>
            <a:graphicFrameLocks noChangeAspect="1"/>
          </p:cNvGraphicFramePr>
          <p:nvPr>
            <p:custDataLst>
              <p:tags r:id="rId1"/>
            </p:custDataLst>
            <p:extLst>
              <p:ext uri="{D42A27DB-BD31-4B8C-83A1-F6EECF244321}">
                <p14:modId xmlns:p14="http://schemas.microsoft.com/office/powerpoint/2010/main" val="3698683939"/>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3A213267-5FD7-4EBC-89E2-F44E777E659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13A46FA2-7308-4750-B06E-E63681A1EB66}"/>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18</a:t>
            </a:fld>
            <a:endParaRPr lang="de-DE"/>
          </a:p>
        </p:txBody>
      </p:sp>
      <p:sp>
        <p:nvSpPr>
          <p:cNvPr id="14" name="Inhaltsplatzhalter 13"/>
          <p:cNvSpPr>
            <a:spLocks noGrp="1"/>
          </p:cNvSpPr>
          <p:nvPr>
            <p:ph type="body" sz="quarter" idx="43"/>
          </p:nvPr>
        </p:nvSpPr>
        <p:spPr>
          <a:xfrm>
            <a:off x="8244013" y="1221138"/>
            <a:ext cx="3455987" cy="4573045"/>
          </a:xfrm>
        </p:spPr>
        <p:txBody>
          <a:bodyPr vert="horz" lIns="0" tIns="0" rIns="0" bIns="0" rtlCol="0">
            <a:noAutofit/>
          </a:bodyPr>
          <a:lstStyle/>
          <a:p>
            <a:r>
              <a:rPr lang="de-DE" sz="1800"/>
              <a:t>Im Branchenvergleich belegt die Chemie- und Pharmaindustrie mit ihren FuE-Ausgaben Platz 3. </a:t>
            </a:r>
          </a:p>
          <a:p>
            <a:r>
              <a:rPr lang="de-DE" sz="1800"/>
              <a:t>Rund 16 Prozent der Aufwendungen des Verarbeitenden Gewerbes werden von Chemie/</a:t>
            </a:r>
            <a:r>
              <a:rPr lang="de-DE" sz="1800" err="1"/>
              <a:t>Pharma</a:t>
            </a:r>
            <a:r>
              <a:rPr lang="de-DE" sz="1800"/>
              <a:t> erbracht. </a:t>
            </a:r>
          </a:p>
          <a:p>
            <a:r>
              <a:rPr lang="de-DE" sz="1800"/>
              <a:t>Damit liegt der Anteil der </a:t>
            </a:r>
            <a:r>
              <a:rPr lang="de-DE" sz="1800" err="1"/>
              <a:t>FuE</a:t>
            </a:r>
            <a:r>
              <a:rPr lang="de-DE" sz="1800"/>
              <a:t>-Ausgaben weit über dem Umsatzanteil der Branche an der deutschen Industrie.</a:t>
            </a:r>
          </a:p>
          <a:p>
            <a:r>
              <a:rPr lang="de-DE" sz="1800"/>
              <a:t>Die Innovationsorientierung der Branche ist hoch und ihre Innovationen werden in allen anderen Branchen benötigt. </a:t>
            </a:r>
          </a:p>
        </p:txBody>
      </p:sp>
      <p:sp>
        <p:nvSpPr>
          <p:cNvPr id="16" name="Inhaltsplatzhalter 15"/>
          <p:cNvSpPr>
            <a:spLocks noGrp="1"/>
          </p:cNvSpPr>
          <p:nvPr>
            <p:ph type="body" sz="quarter" idx="40"/>
          </p:nvPr>
        </p:nvSpPr>
        <p:spPr/>
        <p:txBody>
          <a:bodyPr vert="horz" lIns="0" tIns="0" rIns="0" bIns="0" rtlCol="0">
            <a:noAutofit/>
          </a:bodyPr>
          <a:lstStyle/>
          <a:p>
            <a:r>
              <a:rPr lang="de-DE"/>
              <a:t>Quellen: Stifterverband, VCI </a:t>
            </a:r>
          </a:p>
        </p:txBody>
      </p:sp>
      <p:sp>
        <p:nvSpPr>
          <p:cNvPr id="18" name="Textplatzhalter 6"/>
          <p:cNvSpPr>
            <a:spLocks noGrp="1"/>
          </p:cNvSpPr>
          <p:nvPr>
            <p:ph type="body" sz="quarter" idx="19"/>
          </p:nvPr>
        </p:nvSpPr>
        <p:spPr/>
        <p:txBody>
          <a:bodyPr/>
          <a:lstStyle/>
          <a:p>
            <a:r>
              <a:rPr lang="de-DE"/>
              <a:t>Interne FuE-Aufwendungen im deutschen Verarbeitenden Gewerbe in Prozent, 2023</a:t>
            </a:r>
          </a:p>
        </p:txBody>
      </p:sp>
      <p:sp>
        <p:nvSpPr>
          <p:cNvPr id="13" name="Textplatzhalter 12"/>
          <p:cNvSpPr>
            <a:spLocks noGrp="1"/>
          </p:cNvSpPr>
          <p:nvPr>
            <p:ph type="body" sz="quarter" idx="13"/>
          </p:nvPr>
        </p:nvSpPr>
        <p:spPr/>
        <p:txBody>
          <a:bodyPr/>
          <a:lstStyle/>
          <a:p>
            <a:r>
              <a:rPr lang="de-DE" err="1"/>
              <a:t>FuE</a:t>
            </a:r>
            <a:r>
              <a:rPr lang="de-DE"/>
              <a:t>-Aufwendungen im Branchenvergleich</a:t>
            </a:r>
          </a:p>
        </p:txBody>
      </p:sp>
      <p:sp>
        <p:nvSpPr>
          <p:cNvPr id="12" name="Titel 11"/>
          <p:cNvSpPr>
            <a:spLocks noGrp="1"/>
          </p:cNvSpPr>
          <p:nvPr>
            <p:ph type="title"/>
          </p:nvPr>
        </p:nvSpPr>
        <p:spPr>
          <a:noFill/>
        </p:spPr>
        <p:txBody>
          <a:bodyPr vert="horz"/>
          <a:lstStyle/>
          <a:p>
            <a:r>
              <a:rPr lang="de-DE" dirty="0"/>
              <a:t>Chemie &amp; </a:t>
            </a:r>
            <a:r>
              <a:rPr lang="de-DE" dirty="0" err="1"/>
              <a:t>Pharma</a:t>
            </a:r>
            <a:r>
              <a:rPr lang="de-DE" dirty="0"/>
              <a:t> liegt auf Platz 3 in der Industrie</a:t>
            </a:r>
          </a:p>
        </p:txBody>
      </p:sp>
      <p:graphicFrame>
        <p:nvGraphicFramePr>
          <p:cNvPr id="7" name="Diagrammplatzhalter 14">
            <a:extLst>
              <a:ext uri="{FF2B5EF4-FFF2-40B4-BE49-F238E27FC236}">
                <a16:creationId xmlns:a16="http://schemas.microsoft.com/office/drawing/2014/main" id="{EE69A9A0-290A-4F03-AE21-EF3EB7ECDC8A}"/>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20731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1490F344-8CC1-4545-B856-D896DECBD14D}"/>
              </a:ext>
            </a:extLst>
          </p:cNvPr>
          <p:cNvGraphicFramePr>
            <a:graphicFrameLocks noChangeAspect="1"/>
          </p:cNvGraphicFramePr>
          <p:nvPr>
            <p:custDataLst>
              <p:tags r:id="rId1"/>
            </p:custDataLst>
            <p:extLst>
              <p:ext uri="{D42A27DB-BD31-4B8C-83A1-F6EECF244321}">
                <p14:modId xmlns:p14="http://schemas.microsoft.com/office/powerpoint/2010/main" val="346369767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1" name="Objekt 10" hidden="1">
                        <a:extLst>
                          <a:ext uri="{FF2B5EF4-FFF2-40B4-BE49-F238E27FC236}">
                            <a16:creationId xmlns:a16="http://schemas.microsoft.com/office/drawing/2014/main" id="{1490F344-8CC1-4545-B856-D896DECBD14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F7FFEBE7-6C27-4F63-92E7-D08FB6D9EEA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19</a:t>
            </a:fld>
            <a:endParaRPr lang="de-DE"/>
          </a:p>
        </p:txBody>
      </p:sp>
      <p:sp>
        <p:nvSpPr>
          <p:cNvPr id="5" name="Inhaltsplatzhalter 4"/>
          <p:cNvSpPr>
            <a:spLocks noGrp="1"/>
          </p:cNvSpPr>
          <p:nvPr>
            <p:ph type="body" sz="quarter" idx="43"/>
          </p:nvPr>
        </p:nvSpPr>
        <p:spPr/>
        <p:txBody>
          <a:bodyPr/>
          <a:lstStyle/>
          <a:p>
            <a:r>
              <a:rPr lang="de-DE"/>
              <a:t>Fast 7 Prozent ihres Umsatzes investierte die Branche 2023 wieder in Forschung und Entwicklung.</a:t>
            </a:r>
          </a:p>
          <a:p>
            <a:r>
              <a:rPr lang="de-DE"/>
              <a:t>Besonders hoch ist die </a:t>
            </a:r>
            <a:r>
              <a:rPr lang="de-DE" err="1"/>
              <a:t>FuE</a:t>
            </a:r>
            <a:r>
              <a:rPr lang="de-DE"/>
              <a:t>-Quote in der Pharmaindustrie.</a:t>
            </a:r>
          </a:p>
        </p:txBody>
      </p:sp>
      <p:sp>
        <p:nvSpPr>
          <p:cNvPr id="2" name="Textplatzhalter 1">
            <a:extLst>
              <a:ext uri="{FF2B5EF4-FFF2-40B4-BE49-F238E27FC236}">
                <a16:creationId xmlns:a16="http://schemas.microsoft.com/office/drawing/2014/main" id="{9B3EB225-2B52-4CC8-AC61-01B763642FBF}"/>
              </a:ext>
            </a:extLst>
          </p:cNvPr>
          <p:cNvSpPr>
            <a:spLocks noGrp="1"/>
          </p:cNvSpPr>
          <p:nvPr>
            <p:ph type="body" sz="quarter" idx="40"/>
          </p:nvPr>
        </p:nvSpPr>
        <p:spPr/>
        <p:txBody>
          <a:bodyPr/>
          <a:lstStyle/>
          <a:p>
            <a:r>
              <a:rPr lang="de-DE"/>
              <a:t>Quellen: Stifterverband, Destatis, VCI</a:t>
            </a:r>
          </a:p>
        </p:txBody>
      </p:sp>
      <p:sp>
        <p:nvSpPr>
          <p:cNvPr id="12" name="Textplatzhalter 11"/>
          <p:cNvSpPr>
            <a:spLocks noGrp="1"/>
          </p:cNvSpPr>
          <p:nvPr>
            <p:ph type="body" sz="quarter" idx="19"/>
          </p:nvPr>
        </p:nvSpPr>
        <p:spPr/>
        <p:txBody>
          <a:bodyPr/>
          <a:lstStyle/>
          <a:p>
            <a:r>
              <a:rPr lang="de-DE"/>
              <a:t>Anteil der internen bzw. externen FuE-Aufwendungen am Umsatz in Prozent, 2023</a:t>
            </a:r>
          </a:p>
        </p:txBody>
      </p:sp>
      <p:sp>
        <p:nvSpPr>
          <p:cNvPr id="7" name="Textplatzhalter 6"/>
          <p:cNvSpPr>
            <a:spLocks noGrp="1"/>
          </p:cNvSpPr>
          <p:nvPr>
            <p:ph type="body" sz="quarter" idx="13"/>
          </p:nvPr>
        </p:nvSpPr>
        <p:spPr/>
        <p:txBody>
          <a:bodyPr/>
          <a:lstStyle/>
          <a:p>
            <a:r>
              <a:rPr lang="de-DE" err="1"/>
              <a:t>FuE</a:t>
            </a:r>
            <a:r>
              <a:rPr lang="de-DE"/>
              <a:t>-Quote im Branchenvergleich</a:t>
            </a:r>
          </a:p>
        </p:txBody>
      </p:sp>
      <p:sp>
        <p:nvSpPr>
          <p:cNvPr id="3" name="Titel 2"/>
          <p:cNvSpPr>
            <a:spLocks noGrp="1"/>
          </p:cNvSpPr>
          <p:nvPr>
            <p:ph type="title"/>
          </p:nvPr>
        </p:nvSpPr>
        <p:spPr>
          <a:noFill/>
        </p:spPr>
        <p:txBody>
          <a:bodyPr vert="horz"/>
          <a:lstStyle/>
          <a:p>
            <a:r>
              <a:rPr lang="de-DE" dirty="0"/>
              <a:t>Hohe Forschungsquote bei </a:t>
            </a:r>
            <a:r>
              <a:rPr lang="de-DE" dirty="0" err="1"/>
              <a:t>Pharma</a:t>
            </a:r>
            <a:endParaRPr lang="de-DE" dirty="0"/>
          </a:p>
        </p:txBody>
      </p:sp>
      <p:graphicFrame>
        <p:nvGraphicFramePr>
          <p:cNvPr id="10" name="Diagrammplatzhalter 10">
            <a:extLst>
              <a:ext uri="{FF2B5EF4-FFF2-40B4-BE49-F238E27FC236}">
                <a16:creationId xmlns:a16="http://schemas.microsoft.com/office/drawing/2014/main" id="{8D714EF3-70C4-447A-8692-8A7DCB9345A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5877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53527F1-84F9-4705-A07E-06EF62D06944}"/>
              </a:ext>
            </a:extLst>
          </p:cNvPr>
          <p:cNvGraphicFramePr>
            <a:graphicFrameLocks noChangeAspect="1"/>
          </p:cNvGraphicFramePr>
          <p:nvPr>
            <p:custDataLst>
              <p:tags r:id="rId1"/>
            </p:custDataLst>
            <p:extLst>
              <p:ext uri="{D42A27DB-BD31-4B8C-83A1-F6EECF244321}">
                <p14:modId xmlns:p14="http://schemas.microsoft.com/office/powerpoint/2010/main" val="924828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853527F1-84F9-4705-A07E-06EF62D069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a:t>
            </a:fld>
            <a:endParaRPr lang="de-DE"/>
          </a:p>
        </p:txBody>
      </p:sp>
      <p:sp>
        <p:nvSpPr>
          <p:cNvPr id="7" name="Inhaltsplatzhalter 6"/>
          <p:cNvSpPr>
            <a:spLocks noGrp="1"/>
          </p:cNvSpPr>
          <p:nvPr>
            <p:ph sz="quarter" idx="12"/>
          </p:nvPr>
        </p:nvSpPr>
        <p:spPr/>
        <p:txBody>
          <a:bodyPr/>
          <a:lstStyle/>
          <a:p>
            <a:r>
              <a:rPr lang="de-DE" sz="2000" b="1" dirty="0">
                <a:solidFill>
                  <a:schemeClr val="tx2"/>
                </a:solidFill>
              </a:rPr>
              <a:t>Kernbotschaften: </a:t>
            </a:r>
            <a:r>
              <a:rPr lang="de-DE" sz="2000" b="1" dirty="0">
                <a:solidFill>
                  <a:schemeClr val="tx2"/>
                </a:solidFill>
                <a:hlinkClick r:id="rId6" action="ppaction://hlinksldjump"/>
              </a:rPr>
              <a:t>Forschungsstark, aber… </a:t>
            </a:r>
            <a:endParaRPr lang="de-DE" sz="2000" b="1" dirty="0">
              <a:solidFill>
                <a:schemeClr val="tx2"/>
              </a:solidFill>
            </a:endParaRPr>
          </a:p>
          <a:p>
            <a:r>
              <a:rPr lang="de-DE" sz="2000" b="1" dirty="0">
                <a:solidFill>
                  <a:schemeClr val="tx2"/>
                </a:solidFill>
              </a:rPr>
              <a:t>Innovationsstandort Deutschland für Chemie &amp; </a:t>
            </a:r>
            <a:r>
              <a:rPr lang="de-DE" sz="2000" b="1" dirty="0" err="1">
                <a:solidFill>
                  <a:schemeClr val="tx2"/>
                </a:solidFill>
              </a:rPr>
              <a:t>Pharma</a:t>
            </a:r>
            <a:endParaRPr lang="de-DE" sz="2000" b="1" dirty="0">
              <a:solidFill>
                <a:schemeClr val="tx2"/>
              </a:solidFill>
            </a:endParaRPr>
          </a:p>
          <a:p>
            <a:pPr lvl="1"/>
            <a:r>
              <a:rPr lang="de-DE" sz="2000" dirty="0">
                <a:hlinkClick r:id="rId7" action="ppaction://hlinksldjump"/>
              </a:rPr>
              <a:t>FuE-Aufwendungen</a:t>
            </a:r>
            <a:r>
              <a:rPr lang="de-DE" sz="2000" dirty="0"/>
              <a:t> der Branche</a:t>
            </a:r>
          </a:p>
          <a:p>
            <a:pPr lvl="1"/>
            <a:r>
              <a:rPr lang="de-DE" sz="2000" dirty="0">
                <a:hlinkClick r:id="rId8" action="ppaction://hlinksldjump"/>
              </a:rPr>
              <a:t>Erfolgskennzahlen</a:t>
            </a:r>
            <a:r>
              <a:rPr lang="de-DE" sz="2000" dirty="0"/>
              <a:t> </a:t>
            </a:r>
          </a:p>
          <a:p>
            <a:pPr lvl="1"/>
            <a:r>
              <a:rPr lang="de-DE" sz="2000" dirty="0">
                <a:hlinkClick r:id="rId9" action="ppaction://hlinksldjump"/>
              </a:rPr>
              <a:t>Umsetzung</a:t>
            </a:r>
            <a:r>
              <a:rPr lang="de-DE" sz="2000" dirty="0"/>
              <a:t> von Forschung und Entwicklung in Patente</a:t>
            </a:r>
          </a:p>
          <a:p>
            <a:pPr lvl="1"/>
            <a:r>
              <a:rPr lang="de-DE" sz="2000" dirty="0">
                <a:hlinkClick r:id="rId10" action="ppaction://hlinksldjump"/>
              </a:rPr>
              <a:t>Interne und externen FuE-Aufwendungen</a:t>
            </a:r>
            <a:r>
              <a:rPr lang="de-DE" sz="2000" dirty="0"/>
              <a:t> der Branche</a:t>
            </a:r>
          </a:p>
          <a:p>
            <a:pPr lvl="1"/>
            <a:r>
              <a:rPr lang="de-DE" sz="2000" dirty="0">
                <a:hlinkClick r:id="rId11" action="ppaction://hlinksldjump"/>
              </a:rPr>
              <a:t>FuE-Finanzierung</a:t>
            </a:r>
            <a:r>
              <a:rPr lang="de-DE" sz="2000" dirty="0"/>
              <a:t> der Branche </a:t>
            </a:r>
          </a:p>
          <a:p>
            <a:pPr lvl="1"/>
            <a:r>
              <a:rPr lang="de-DE" sz="2000" dirty="0">
                <a:hlinkClick r:id="rId12" action="ppaction://hlinksldjump"/>
              </a:rPr>
              <a:t>Forschungsfelder</a:t>
            </a:r>
            <a:r>
              <a:rPr lang="de-DE" sz="2000" dirty="0"/>
              <a:t>, </a:t>
            </a:r>
            <a:r>
              <a:rPr lang="de-DE" sz="2000" dirty="0">
                <a:hlinkClick r:id="rId13" action="ppaction://hlinksldjump"/>
              </a:rPr>
              <a:t>Innovationsschwerpunkte</a:t>
            </a:r>
            <a:r>
              <a:rPr lang="de-DE" sz="2000" dirty="0"/>
              <a:t>, </a:t>
            </a:r>
            <a:r>
              <a:rPr lang="de-DE" sz="2000" dirty="0">
                <a:hlinkClick r:id="rId14" action="ppaction://hlinksldjump"/>
              </a:rPr>
              <a:t>Beitrag zu den SDGs</a:t>
            </a:r>
            <a:endParaRPr lang="de-DE" sz="2000" dirty="0"/>
          </a:p>
          <a:p>
            <a:pPr lvl="1"/>
            <a:r>
              <a:rPr lang="de-DE" sz="2000" dirty="0">
                <a:hlinkClick r:id="rId15" action="ppaction://hlinksldjump"/>
              </a:rPr>
              <a:t>Branchenvergleich</a:t>
            </a:r>
            <a:r>
              <a:rPr lang="de-DE" sz="2000" dirty="0"/>
              <a:t> der FuE-Aufwendungen</a:t>
            </a:r>
          </a:p>
          <a:p>
            <a:pPr lvl="1"/>
            <a:r>
              <a:rPr lang="de-DE" sz="2000" dirty="0">
                <a:hlinkClick r:id="rId16" action="ppaction://hlinksldjump"/>
              </a:rPr>
              <a:t>FuE-Intensität</a:t>
            </a:r>
            <a:r>
              <a:rPr lang="de-DE" sz="2000" dirty="0"/>
              <a:t> im Branchenvergleich</a:t>
            </a:r>
          </a:p>
          <a:p>
            <a:pPr lvl="1"/>
            <a:r>
              <a:rPr lang="de-DE" sz="2000" dirty="0"/>
              <a:t>Anteil </a:t>
            </a:r>
            <a:r>
              <a:rPr lang="de-DE" sz="2000" dirty="0">
                <a:hlinkClick r:id="rId17" action="ppaction://hlinksldjump"/>
              </a:rPr>
              <a:t>forschender Unternehmen </a:t>
            </a:r>
            <a:r>
              <a:rPr lang="de-DE" sz="2000" dirty="0"/>
              <a:t>in D</a:t>
            </a:r>
          </a:p>
          <a:p>
            <a:pPr lvl="1"/>
            <a:r>
              <a:rPr lang="de-DE" sz="2000" dirty="0">
                <a:hlinkClick r:id="rId18" action="ppaction://hlinksldjump"/>
              </a:rPr>
              <a:t>FuE-Beschäftigte</a:t>
            </a:r>
            <a:r>
              <a:rPr lang="de-DE" sz="2000" dirty="0"/>
              <a:t> der Branche</a:t>
            </a:r>
          </a:p>
          <a:p>
            <a:pPr lvl="1"/>
            <a:r>
              <a:rPr lang="de-DE" sz="2000" dirty="0"/>
              <a:t>Entwicklung der </a:t>
            </a:r>
            <a:r>
              <a:rPr lang="de-DE" sz="2000" dirty="0">
                <a:hlinkClick r:id="rId19" action="ppaction://hlinksldjump"/>
              </a:rPr>
              <a:t>Studierenden</a:t>
            </a:r>
            <a:r>
              <a:rPr lang="de-DE" sz="2000" dirty="0"/>
              <a:t> im Studienbereich Chemie und </a:t>
            </a:r>
            <a:r>
              <a:rPr lang="de-DE" sz="2000" dirty="0">
                <a:hlinkClick r:id="rId19" action="ppaction://hlinksldjump"/>
              </a:rPr>
              <a:t>Berufsweg</a:t>
            </a:r>
            <a:r>
              <a:rPr lang="de-DE" sz="2000" dirty="0"/>
              <a:t> promovierter Chemiker</a:t>
            </a:r>
          </a:p>
          <a:p>
            <a:pPr lvl="1"/>
            <a:r>
              <a:rPr lang="de-DE" sz="2000" dirty="0"/>
              <a:t>Ausgaben des </a:t>
            </a:r>
            <a:r>
              <a:rPr lang="de-DE" sz="2000" dirty="0">
                <a:hlinkClick r:id="rId20" action="ppaction://hlinksldjump"/>
              </a:rPr>
              <a:t>Fonds der Chemischen Industrie</a:t>
            </a:r>
            <a:endParaRPr lang="de-DE" sz="2000" dirty="0"/>
          </a:p>
          <a:p>
            <a:pPr marL="287338" lvl="1" indent="0">
              <a:buNone/>
            </a:pPr>
            <a:endParaRPr lang="de-DE" sz="2000" dirty="0"/>
          </a:p>
        </p:txBody>
      </p:sp>
      <p:sp>
        <p:nvSpPr>
          <p:cNvPr id="6" name="Titel 5"/>
          <p:cNvSpPr>
            <a:spLocks noGrp="1"/>
          </p:cNvSpPr>
          <p:nvPr>
            <p:ph type="title"/>
          </p:nvPr>
        </p:nvSpPr>
        <p:spPr/>
        <p:txBody>
          <a:bodyPr vert="horz"/>
          <a:lstStyle/>
          <a:p>
            <a:r>
              <a:rPr lang="de-DE"/>
              <a:t>Inhaltsübersicht I</a:t>
            </a:r>
          </a:p>
        </p:txBody>
      </p:sp>
    </p:spTree>
    <p:extLst>
      <p:ext uri="{BB962C8B-B14F-4D97-AF65-F5344CB8AC3E}">
        <p14:creationId xmlns:p14="http://schemas.microsoft.com/office/powerpoint/2010/main" val="1993241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7970AEF-BAF9-4CBD-AF85-AE3E2FC938B6}"/>
              </a:ext>
            </a:extLst>
          </p:cNvPr>
          <p:cNvGraphicFramePr>
            <a:graphicFrameLocks noChangeAspect="1"/>
          </p:cNvGraphicFramePr>
          <p:nvPr>
            <p:custDataLst>
              <p:tags r:id="rId1"/>
            </p:custDataLst>
            <p:extLst>
              <p:ext uri="{D42A27DB-BD31-4B8C-83A1-F6EECF244321}">
                <p14:modId xmlns:p14="http://schemas.microsoft.com/office/powerpoint/2010/main" val="101132499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5" name="Objekt 4" hidden="1">
                        <a:extLst>
                          <a:ext uri="{FF2B5EF4-FFF2-40B4-BE49-F238E27FC236}">
                            <a16:creationId xmlns:a16="http://schemas.microsoft.com/office/drawing/2014/main" id="{C7970AEF-BAF9-4CBD-AF85-AE3E2FC938B6}"/>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DF5A5A43-79B8-4548-964B-D44BC77680B7}"/>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20</a:t>
            </a:fld>
            <a:endParaRPr lang="de-DE"/>
          </a:p>
        </p:txBody>
      </p:sp>
      <p:sp>
        <p:nvSpPr>
          <p:cNvPr id="2" name="Textplatzhalter 1">
            <a:extLst>
              <a:ext uri="{FF2B5EF4-FFF2-40B4-BE49-F238E27FC236}">
                <a16:creationId xmlns:a16="http://schemas.microsoft.com/office/drawing/2014/main" id="{374598D1-2941-4810-AC6E-D4F541BA4477}"/>
              </a:ext>
            </a:extLst>
          </p:cNvPr>
          <p:cNvSpPr>
            <a:spLocks noGrp="1"/>
          </p:cNvSpPr>
          <p:nvPr>
            <p:ph type="body" sz="quarter" idx="43"/>
          </p:nvPr>
        </p:nvSpPr>
        <p:spPr/>
        <p:txBody>
          <a:bodyPr/>
          <a:lstStyle/>
          <a:p>
            <a:endParaRPr lang="de-DE"/>
          </a:p>
          <a:p>
            <a:endParaRPr lang="de-DE"/>
          </a:p>
        </p:txBody>
      </p:sp>
      <p:sp>
        <p:nvSpPr>
          <p:cNvPr id="10" name="Inhaltsplatzhalter 9"/>
          <p:cNvSpPr>
            <a:spLocks noGrp="1"/>
          </p:cNvSpPr>
          <p:nvPr>
            <p:ph type="body" sz="quarter" idx="40"/>
          </p:nvPr>
        </p:nvSpPr>
        <p:spPr/>
        <p:txBody>
          <a:bodyPr vert="horz" lIns="0" tIns="0" rIns="0" bIns="0" rtlCol="0">
            <a:noAutofit/>
          </a:bodyPr>
          <a:lstStyle/>
          <a:p>
            <a:r>
              <a:rPr lang="de-DE"/>
              <a:t>Quellen: ZEW, VCI</a:t>
            </a:r>
          </a:p>
        </p:txBody>
      </p:sp>
      <p:sp>
        <p:nvSpPr>
          <p:cNvPr id="12" name="Textplatzhalter 11"/>
          <p:cNvSpPr>
            <a:spLocks noGrp="1"/>
          </p:cNvSpPr>
          <p:nvPr>
            <p:ph type="body" sz="quarter" idx="19"/>
          </p:nvPr>
        </p:nvSpPr>
        <p:spPr/>
        <p:txBody>
          <a:bodyPr/>
          <a:lstStyle/>
          <a:p>
            <a:r>
              <a:rPr lang="de-DE"/>
              <a:t>Anteil forschender Unternehmen* an allen Unternehmen in Deutschland in Prozent, 2023</a:t>
            </a:r>
          </a:p>
        </p:txBody>
      </p:sp>
      <p:sp>
        <p:nvSpPr>
          <p:cNvPr id="7" name="Textplatzhalter 6"/>
          <p:cNvSpPr>
            <a:spLocks noGrp="1"/>
          </p:cNvSpPr>
          <p:nvPr>
            <p:ph type="body" sz="quarter" idx="13"/>
          </p:nvPr>
        </p:nvSpPr>
        <p:spPr/>
        <p:txBody>
          <a:bodyPr/>
          <a:lstStyle/>
          <a:p>
            <a:r>
              <a:rPr lang="de-DE" dirty="0"/>
              <a:t>Forschungsorientierung im Branchenvergleich</a:t>
            </a:r>
          </a:p>
        </p:txBody>
      </p:sp>
      <p:sp>
        <p:nvSpPr>
          <p:cNvPr id="3" name="Titel 2"/>
          <p:cNvSpPr>
            <a:spLocks noGrp="1"/>
          </p:cNvSpPr>
          <p:nvPr>
            <p:ph type="title"/>
          </p:nvPr>
        </p:nvSpPr>
        <p:spPr>
          <a:noFill/>
        </p:spPr>
        <p:txBody>
          <a:bodyPr vert="horz"/>
          <a:lstStyle/>
          <a:p>
            <a:r>
              <a:rPr lang="de-DE" dirty="0"/>
              <a:t>Hohe Forschungsorientierung der Branche</a:t>
            </a:r>
          </a:p>
        </p:txBody>
      </p:sp>
      <p:sp>
        <p:nvSpPr>
          <p:cNvPr id="15" name="Inhaltsplatzhalter 14">
            <a:extLst>
              <a:ext uri="{FF2B5EF4-FFF2-40B4-BE49-F238E27FC236}">
                <a16:creationId xmlns:a16="http://schemas.microsoft.com/office/drawing/2014/main" id="{D6DF8DF8-F978-41BE-B724-8D7076CEDCE7}"/>
              </a:ext>
            </a:extLst>
          </p:cNvPr>
          <p:cNvSpPr>
            <a:spLocks noGrp="1"/>
          </p:cNvSpPr>
          <p:nvPr>
            <p:ph idx="4294967295"/>
          </p:nvPr>
        </p:nvSpPr>
        <p:spPr>
          <a:xfrm>
            <a:off x="8488363" y="1743075"/>
            <a:ext cx="3703637" cy="4170363"/>
          </a:xfrm>
        </p:spPr>
        <p:txBody>
          <a:bodyPr/>
          <a:lstStyle/>
          <a:p>
            <a:r>
              <a:rPr lang="de-DE" sz="1900"/>
              <a:t>Drei Viertel der deutschen Chemie- und Pharma-unternehmen waren 2023 innovativ tätig, sei es durch permanente eigene FuE-Abteilungen oder durch anlassbezogene FuE-Aktivitäten.</a:t>
            </a:r>
          </a:p>
          <a:p>
            <a:r>
              <a:rPr lang="de-DE" sz="1900"/>
              <a:t>Dies ist weit mehr als in anderen Branchen und deutlich über dem Durchschnitt des Verarbeitenden Gewerbes insgesamt.</a:t>
            </a:r>
          </a:p>
        </p:txBody>
      </p:sp>
      <p:sp>
        <p:nvSpPr>
          <p:cNvPr id="13" name="Textplatzhalter 1">
            <a:extLst>
              <a:ext uri="{FF2B5EF4-FFF2-40B4-BE49-F238E27FC236}">
                <a16:creationId xmlns:a16="http://schemas.microsoft.com/office/drawing/2014/main" id="{137CA556-E8B8-4EDB-B178-04B95FF368C2}"/>
              </a:ext>
            </a:extLst>
          </p:cNvPr>
          <p:cNvSpPr txBox="1">
            <a:spLocks/>
          </p:cNvSpPr>
          <p:nvPr/>
        </p:nvSpPr>
        <p:spPr>
          <a:xfrm>
            <a:off x="4655840" y="5977438"/>
            <a:ext cx="306576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 Enthält kontinuierliche und gelegentliche Forschungstätigkeiten</a:t>
            </a:r>
          </a:p>
          <a:p>
            <a:pPr algn="r"/>
            <a:endParaRPr lang="de-DE"/>
          </a:p>
        </p:txBody>
      </p:sp>
      <p:graphicFrame>
        <p:nvGraphicFramePr>
          <p:cNvPr id="16" name="Diagrammplatzhalter 13">
            <a:extLst>
              <a:ext uri="{FF2B5EF4-FFF2-40B4-BE49-F238E27FC236}">
                <a16:creationId xmlns:a16="http://schemas.microsoft.com/office/drawing/2014/main" id="{9C734C0F-E118-438A-A9C6-B0A11A2345DA}"/>
              </a:ext>
            </a:extLst>
          </p:cNvPr>
          <p:cNvGraphicFramePr>
            <a:graphicFrameLocks noGrp="1"/>
          </p:cNvGraphicFramePr>
          <p:nvPr>
            <p:ph type="chart" sz="quarter" idx="18"/>
            <p:extLst>
              <p:ext uri="{D42A27DB-BD31-4B8C-83A1-F6EECF244321}">
                <p14:modId xmlns:p14="http://schemas.microsoft.com/office/powerpoint/2010/main" val="311688037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002474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63630234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21</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dirty="0"/>
              <a:t>47.565 Beschäftigte arbeiteten zuletzt in den Forschungs- und Entwicklungsabteilungen der Branche. </a:t>
            </a:r>
          </a:p>
          <a:p>
            <a:r>
              <a:rPr lang="de-DE" dirty="0"/>
              <a:t>Knapp jeder zehnte Beschäftigte der Branche ist in einer FuE-Abteilung tätig.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Destatis, VCI, * Schätzung VCI  ** Vollzeitäquivalente; Anmerkung: in 2016 Bruch in der Zeitreihe zu Vorjahren, da die Vorjahre nach oben verzerrt sind.</a:t>
            </a:r>
          </a:p>
          <a:p>
            <a:endParaRPr lang="de-DE"/>
          </a:p>
        </p:txBody>
      </p:sp>
      <p:sp>
        <p:nvSpPr>
          <p:cNvPr id="11" name="Textplatzhalter 11"/>
          <p:cNvSpPr>
            <a:spLocks noGrp="1"/>
          </p:cNvSpPr>
          <p:nvPr>
            <p:ph type="body" sz="quarter" idx="19"/>
          </p:nvPr>
        </p:nvSpPr>
        <p:spPr/>
        <p:txBody>
          <a:bodyPr/>
          <a:lstStyle/>
          <a:p>
            <a:r>
              <a:rPr lang="de-DE" err="1"/>
              <a:t>FuE</a:t>
            </a:r>
            <a:r>
              <a:rPr lang="de-DE"/>
              <a:t>-Personal** und Anteil des FuE-Personals an allen Beschäftigten der Branche in Prozent </a:t>
            </a:r>
          </a:p>
        </p:txBody>
      </p:sp>
      <p:sp>
        <p:nvSpPr>
          <p:cNvPr id="13" name="Textplatzhalter 12"/>
          <p:cNvSpPr>
            <a:spLocks noGrp="1"/>
          </p:cNvSpPr>
          <p:nvPr>
            <p:ph type="body" sz="quarter" idx="13"/>
          </p:nvPr>
        </p:nvSpPr>
        <p:spPr/>
        <p:txBody>
          <a:bodyPr/>
          <a:lstStyle/>
          <a:p>
            <a:r>
              <a:rPr lang="de-DE"/>
              <a:t>Beschäftigte in den Forschungs- und Entwicklungsabteilungen der Chemie- und Pharmaindustrie</a:t>
            </a:r>
          </a:p>
        </p:txBody>
      </p:sp>
      <p:sp>
        <p:nvSpPr>
          <p:cNvPr id="19" name="Titel 18"/>
          <p:cNvSpPr>
            <a:spLocks noGrp="1"/>
          </p:cNvSpPr>
          <p:nvPr>
            <p:ph type="title"/>
          </p:nvPr>
        </p:nvSpPr>
        <p:spPr>
          <a:noFill/>
        </p:spPr>
        <p:txBody>
          <a:bodyPr vert="horz"/>
          <a:lstStyle/>
          <a:p>
            <a:r>
              <a:rPr lang="de-DE" err="1"/>
              <a:t>FuE</a:t>
            </a:r>
            <a:r>
              <a:rPr lang="de-DE"/>
              <a:t>-Beschäftigtenzahlen: steigender Trend</a:t>
            </a:r>
          </a:p>
        </p:txBody>
      </p:sp>
      <p:graphicFrame>
        <p:nvGraphicFramePr>
          <p:cNvPr id="7" name="Diagrammplatzhalter 14">
            <a:extLst>
              <a:ext uri="{FF2B5EF4-FFF2-40B4-BE49-F238E27FC236}">
                <a16:creationId xmlns:a16="http://schemas.microsoft.com/office/drawing/2014/main" id="{574E034B-C85C-4C59-A35C-6EDB9BAD1A8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11254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5C0104A-8649-4BAE-9AFC-4C3546716B7F}"/>
              </a:ext>
            </a:extLst>
          </p:cNvPr>
          <p:cNvGraphicFramePr>
            <a:graphicFrameLocks noChangeAspect="1"/>
          </p:cNvGraphicFramePr>
          <p:nvPr>
            <p:custDataLst>
              <p:tags r:id="rId1"/>
            </p:custDataLst>
            <p:extLst>
              <p:ext uri="{D42A27DB-BD31-4B8C-83A1-F6EECF244321}">
                <p14:modId xmlns:p14="http://schemas.microsoft.com/office/powerpoint/2010/main" val="30260852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a:extLst>
                          <a:ext uri="{FF2B5EF4-FFF2-40B4-BE49-F238E27FC236}">
                            <a16:creationId xmlns:a16="http://schemas.microsoft.com/office/drawing/2014/main" id="{A5C0104A-8649-4BAE-9AFC-4C3546716B7F}"/>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9A626EFC-B719-4CE6-BF4F-AA2A244BC77B}"/>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22</a:t>
            </a:fld>
            <a:endParaRPr lang="de-DE"/>
          </a:p>
        </p:txBody>
      </p:sp>
      <p:sp>
        <p:nvSpPr>
          <p:cNvPr id="8" name="Textplatzhalter 7">
            <a:extLst>
              <a:ext uri="{FF2B5EF4-FFF2-40B4-BE49-F238E27FC236}">
                <a16:creationId xmlns:a16="http://schemas.microsoft.com/office/drawing/2014/main" id="{262BB420-2C98-5813-112C-48E8D350FAB7}"/>
              </a:ext>
            </a:extLst>
          </p:cNvPr>
          <p:cNvSpPr>
            <a:spLocks noGrp="1"/>
          </p:cNvSpPr>
          <p:nvPr>
            <p:ph type="body" sz="quarter" idx="44"/>
          </p:nvPr>
        </p:nvSpPr>
        <p:spPr/>
        <p:txBody>
          <a:bodyPr/>
          <a:lstStyle/>
          <a:p>
            <a:r>
              <a:rPr lang="de-DE"/>
              <a:t>Die Datenlage ist hier schwierig, da nur von etwa der Hälfte der promovierten Chemiker der weitere Berufsweg bekannt ist. Die Anteile beziehen sich auf diesen bekannten Teil.</a:t>
            </a:r>
            <a:br>
              <a:rPr lang="de-DE"/>
            </a:br>
            <a:endParaRPr lang="de-DE"/>
          </a:p>
          <a:p>
            <a:endParaRPr lang="de-DE"/>
          </a:p>
        </p:txBody>
      </p:sp>
      <p:sp>
        <p:nvSpPr>
          <p:cNvPr id="11" name="Textplatzhalter 10">
            <a:extLst>
              <a:ext uri="{FF2B5EF4-FFF2-40B4-BE49-F238E27FC236}">
                <a16:creationId xmlns:a16="http://schemas.microsoft.com/office/drawing/2014/main" id="{7210E218-0232-4568-85B5-434153F49A48}"/>
              </a:ext>
            </a:extLst>
          </p:cNvPr>
          <p:cNvSpPr>
            <a:spLocks noGrp="1"/>
          </p:cNvSpPr>
          <p:nvPr>
            <p:ph type="body" sz="quarter" idx="42"/>
          </p:nvPr>
        </p:nvSpPr>
        <p:spPr/>
        <p:txBody>
          <a:bodyPr/>
          <a:lstStyle/>
          <a:p>
            <a:r>
              <a:rPr lang="de-DE" dirty="0"/>
              <a:t>2024</a:t>
            </a:r>
          </a:p>
        </p:txBody>
      </p:sp>
      <p:sp>
        <p:nvSpPr>
          <p:cNvPr id="14" name="Textplatzhalter 13">
            <a:extLst>
              <a:ext uri="{FF2B5EF4-FFF2-40B4-BE49-F238E27FC236}">
                <a16:creationId xmlns:a16="http://schemas.microsoft.com/office/drawing/2014/main" id="{8BB02617-ABFF-4E80-BCF6-3407D2D060DC}"/>
              </a:ext>
            </a:extLst>
          </p:cNvPr>
          <p:cNvSpPr>
            <a:spLocks noGrp="1"/>
          </p:cNvSpPr>
          <p:nvPr>
            <p:ph type="body" sz="quarter" idx="43"/>
          </p:nvPr>
        </p:nvSpPr>
        <p:spPr/>
        <p:txBody>
          <a:bodyPr/>
          <a:lstStyle/>
          <a:p>
            <a:r>
              <a:rPr lang="de-DE"/>
              <a:t>Berufsweg promovierter Chemiker</a:t>
            </a:r>
          </a:p>
        </p:txBody>
      </p:sp>
      <p:sp>
        <p:nvSpPr>
          <p:cNvPr id="10" name="Inhaltsplatzhalter 9"/>
          <p:cNvSpPr>
            <a:spLocks noGrp="1"/>
          </p:cNvSpPr>
          <p:nvPr>
            <p:ph type="body" sz="quarter" idx="40"/>
          </p:nvPr>
        </p:nvSpPr>
        <p:spPr/>
        <p:txBody>
          <a:bodyPr vert="horz" lIns="0" tIns="0" rIns="0" bIns="0" rtlCol="0">
            <a:noAutofit/>
          </a:bodyPr>
          <a:lstStyle/>
          <a:p>
            <a:r>
              <a:rPr lang="de-DE" dirty="0"/>
              <a:t>Quellen: GDCh, VCI</a:t>
            </a:r>
          </a:p>
          <a:p>
            <a:r>
              <a:rPr lang="de-DE" dirty="0"/>
              <a:t>* Erster Abschluss: Diplom, Bachelor, 1. Staatsexamen</a:t>
            </a:r>
          </a:p>
          <a:p>
            <a:r>
              <a:rPr lang="de-DE" dirty="0"/>
              <a:t>** Chemie, Wirtschaftschemie, Lebensmittelchemie, Biochemie und Chemiestudiengänge an </a:t>
            </a:r>
            <a:r>
              <a:rPr lang="de-DE"/>
              <a:t>Universitäten und Hochschulen</a:t>
            </a:r>
            <a:br>
              <a:rPr lang="de-DE" dirty="0"/>
            </a:br>
            <a:endParaRPr lang="de-DE" dirty="0"/>
          </a:p>
        </p:txBody>
      </p:sp>
      <p:sp>
        <p:nvSpPr>
          <p:cNvPr id="7" name="Textplatzhalter 6"/>
          <p:cNvSpPr>
            <a:spLocks noGrp="1"/>
          </p:cNvSpPr>
          <p:nvPr>
            <p:ph type="body" sz="quarter" idx="13"/>
          </p:nvPr>
        </p:nvSpPr>
        <p:spPr>
          <a:xfrm>
            <a:off x="569022" y="1103362"/>
            <a:ext cx="5508000" cy="288000"/>
          </a:xfrm>
        </p:spPr>
        <p:txBody>
          <a:bodyPr/>
          <a:lstStyle/>
          <a:p>
            <a:r>
              <a:rPr lang="de-DE"/>
              <a:t>Studienanfänger, Absolventen* und promovierte Absolventen im Fachbereich Chemie**</a:t>
            </a:r>
          </a:p>
          <a:p>
            <a:endParaRPr lang="de-DE"/>
          </a:p>
        </p:txBody>
      </p:sp>
      <p:sp>
        <p:nvSpPr>
          <p:cNvPr id="3" name="Titel 2"/>
          <p:cNvSpPr>
            <a:spLocks noGrp="1"/>
          </p:cNvSpPr>
          <p:nvPr>
            <p:ph type="title"/>
          </p:nvPr>
        </p:nvSpPr>
        <p:spPr>
          <a:noFill/>
        </p:spPr>
        <p:txBody>
          <a:bodyPr vert="horz"/>
          <a:lstStyle/>
          <a:p>
            <a:r>
              <a:rPr lang="de-DE" sz="2400" dirty="0"/>
              <a:t>Studienanfängerzahlen bleiben unter 10.000-Marke</a:t>
            </a:r>
            <a:br>
              <a:rPr lang="de-DE" sz="2400" dirty="0"/>
            </a:br>
            <a:r>
              <a:rPr lang="de-DE" sz="2400" dirty="0"/>
              <a:t>Branche ist wichtigster Arbeitgeber</a:t>
            </a:r>
          </a:p>
        </p:txBody>
      </p:sp>
      <p:graphicFrame>
        <p:nvGraphicFramePr>
          <p:cNvPr id="29" name="Diagrammplatzhalter 12">
            <a:extLst>
              <a:ext uri="{FF2B5EF4-FFF2-40B4-BE49-F238E27FC236}">
                <a16:creationId xmlns:a16="http://schemas.microsoft.com/office/drawing/2014/main" id="{00000000-0008-0000-00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2" name="Diagrammplatzhalter 10">
            <a:extLst>
              <a:ext uri="{FF2B5EF4-FFF2-40B4-BE49-F238E27FC236}">
                <a16:creationId xmlns:a16="http://schemas.microsoft.com/office/drawing/2014/main" id="{78F168DF-4EFD-438C-A6A1-DA73BA3C37F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724936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4322631-6E0F-45A6-807C-B36D5CE0D5A9}"/>
              </a:ext>
            </a:extLst>
          </p:cNvPr>
          <p:cNvGraphicFramePr>
            <a:graphicFrameLocks noChangeAspect="1"/>
          </p:cNvGraphicFramePr>
          <p:nvPr>
            <p:custDataLst>
              <p:tags r:id="rId1"/>
            </p:custDataLst>
            <p:extLst>
              <p:ext uri="{D42A27DB-BD31-4B8C-83A1-F6EECF244321}">
                <p14:modId xmlns:p14="http://schemas.microsoft.com/office/powerpoint/2010/main" val="556785637"/>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64322631-6E0F-45A6-807C-B36D5CE0D5A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2136C721-5EEA-4713-84B6-6EBE610DBA0E}"/>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23</a:t>
            </a:fld>
            <a:endParaRPr lang="de-DE"/>
          </a:p>
        </p:txBody>
      </p:sp>
      <p:sp>
        <p:nvSpPr>
          <p:cNvPr id="17" name="Inhaltsplatzhalter 15"/>
          <p:cNvSpPr>
            <a:spLocks noGrp="1"/>
          </p:cNvSpPr>
          <p:nvPr>
            <p:ph type="body" sz="quarter" idx="43"/>
          </p:nvPr>
        </p:nvSpPr>
        <p:spPr/>
        <p:txBody>
          <a:bodyPr vert="horz" lIns="0" tIns="0" rIns="0" bIns="0" rtlCol="0">
            <a:noAutofit/>
          </a:bodyPr>
          <a:lstStyle/>
          <a:p>
            <a:r>
              <a:rPr lang="de-DE" dirty="0"/>
              <a:t>Die chemisch-pharmazeutische Industrie unterstützt mit ihrem Förderetat die Schul- und Universitäts-Ausbildung.</a:t>
            </a:r>
          </a:p>
          <a:p>
            <a:r>
              <a:rPr lang="de-DE" dirty="0"/>
              <a:t>Im Jahr 2025 stellt der Fonds der Chemie- und Pharma-industrie 14 Millionen Euro zur Verfügung – ein Plus von mehr als </a:t>
            </a:r>
            <a:r>
              <a:rPr lang="de-DE"/>
              <a:t>9 Prozent.</a:t>
            </a:r>
            <a:endParaRPr lang="de-DE" dirty="0"/>
          </a:p>
          <a:p>
            <a:endParaRPr lang="de-DE" dirty="0"/>
          </a:p>
        </p:txBody>
      </p:sp>
      <p:sp>
        <p:nvSpPr>
          <p:cNvPr id="3" name="Textplatzhalter 2">
            <a:extLst>
              <a:ext uri="{FF2B5EF4-FFF2-40B4-BE49-F238E27FC236}">
                <a16:creationId xmlns:a16="http://schemas.microsoft.com/office/drawing/2014/main" id="{94C617F0-531D-4CC6-B8AB-D207BD0F39B9}"/>
              </a:ext>
            </a:extLst>
          </p:cNvPr>
          <p:cNvSpPr>
            <a:spLocks noGrp="1"/>
          </p:cNvSpPr>
          <p:nvPr>
            <p:ph type="body" sz="quarter" idx="40"/>
          </p:nvPr>
        </p:nvSpPr>
        <p:spPr/>
        <p:txBody>
          <a:bodyPr/>
          <a:lstStyle/>
          <a:p>
            <a:r>
              <a:rPr lang="de-DE"/>
              <a:t>Quellen: VCI</a:t>
            </a:r>
          </a:p>
          <a:p>
            <a:endParaRPr lang="de-DE"/>
          </a:p>
        </p:txBody>
      </p:sp>
      <p:sp>
        <p:nvSpPr>
          <p:cNvPr id="18" name="Textplatzhalter 6"/>
          <p:cNvSpPr>
            <a:spLocks noGrp="1"/>
          </p:cNvSpPr>
          <p:nvPr>
            <p:ph type="body" sz="quarter" idx="19"/>
          </p:nvPr>
        </p:nvSpPr>
        <p:spPr/>
        <p:txBody>
          <a:bodyPr/>
          <a:lstStyle/>
          <a:p>
            <a:r>
              <a:rPr lang="de-DE" dirty="0"/>
              <a:t>Förderetat des Fonds der Chemischen Industrie, in Millionen Euro, 2025</a:t>
            </a:r>
          </a:p>
          <a:p>
            <a:endParaRPr lang="de-DE" dirty="0"/>
          </a:p>
        </p:txBody>
      </p:sp>
      <p:sp>
        <p:nvSpPr>
          <p:cNvPr id="13" name="Textplatzhalter 12"/>
          <p:cNvSpPr>
            <a:spLocks noGrp="1"/>
          </p:cNvSpPr>
          <p:nvPr>
            <p:ph type="body" sz="quarter" idx="13"/>
          </p:nvPr>
        </p:nvSpPr>
        <p:spPr/>
        <p:txBody>
          <a:bodyPr/>
          <a:lstStyle/>
          <a:p>
            <a:r>
              <a:rPr lang="de-DE"/>
              <a:t>Die Branche investiert in die Bildung</a:t>
            </a:r>
          </a:p>
        </p:txBody>
      </p:sp>
      <p:sp>
        <p:nvSpPr>
          <p:cNvPr id="12" name="Titel 11"/>
          <p:cNvSpPr>
            <a:spLocks noGrp="1"/>
          </p:cNvSpPr>
          <p:nvPr>
            <p:ph type="title"/>
          </p:nvPr>
        </p:nvSpPr>
        <p:spPr>
          <a:noFill/>
        </p:spPr>
        <p:txBody>
          <a:bodyPr vert="horz"/>
          <a:lstStyle/>
          <a:p>
            <a:r>
              <a:rPr lang="de-DE"/>
              <a:t>Die Branche investiert in die Bildung</a:t>
            </a:r>
          </a:p>
        </p:txBody>
      </p:sp>
      <p:graphicFrame>
        <p:nvGraphicFramePr>
          <p:cNvPr id="9" name="Diagrammplatzhalter 9">
            <a:extLst>
              <a:ext uri="{FF2B5EF4-FFF2-40B4-BE49-F238E27FC236}">
                <a16:creationId xmlns:a16="http://schemas.microsoft.com/office/drawing/2014/main" id="{4CAD5AA5-9183-4478-8CB2-DCF232509EF5}"/>
              </a:ext>
            </a:extLst>
          </p:cNvPr>
          <p:cNvGraphicFramePr>
            <a:graphicFrameLocks noGrp="1"/>
          </p:cNvGraphicFramePr>
          <p:nvPr>
            <p:ph type="chart" sz="quarter" idx="18"/>
            <p:extLst>
              <p:ext uri="{D42A27DB-BD31-4B8C-83A1-F6EECF244321}">
                <p14:modId xmlns:p14="http://schemas.microsoft.com/office/powerpoint/2010/main" val="307357652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5146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47D8C82-850D-4E89-92EF-13DEDDA080F0}"/>
              </a:ext>
            </a:extLst>
          </p:cNvPr>
          <p:cNvGraphicFramePr>
            <a:graphicFrameLocks noChangeAspect="1"/>
          </p:cNvGraphicFramePr>
          <p:nvPr>
            <p:custDataLst>
              <p:tags r:id="rId1"/>
            </p:custDataLst>
            <p:extLst>
              <p:ext uri="{D42A27DB-BD31-4B8C-83A1-F6EECF244321}">
                <p14:modId xmlns:p14="http://schemas.microsoft.com/office/powerpoint/2010/main" val="3201611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A47D8C82-850D-4E89-92EF-13DEDDA080F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Person, Kleidung, Job, Im Haus enthält.&#10;&#10;KI-generierte Inhalte können fehlerhaft sein.">
            <a:extLst>
              <a:ext uri="{FF2B5EF4-FFF2-40B4-BE49-F238E27FC236}">
                <a16:creationId xmlns:a16="http://schemas.microsoft.com/office/drawing/2014/main" id="{69509EFE-B93B-043D-78E5-F0D6277282D6}"/>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40" r="11440"/>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a:t>
            </a:r>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dirty="0"/>
              <a:t>Innovations-standort Deutschland im internationalen Vergleich: Fokus Chemie &amp; </a:t>
            </a:r>
            <a:r>
              <a:rPr lang="de-DE" sz="4000" dirty="0" err="1"/>
              <a:t>Pharma</a:t>
            </a:r>
            <a:endParaRPr lang="de-DE" sz="4000" dirty="0"/>
          </a:p>
        </p:txBody>
      </p:sp>
      <p:sp>
        <p:nvSpPr>
          <p:cNvPr id="6" name="Textplatzhalter 5">
            <a:extLst>
              <a:ext uri="{FF2B5EF4-FFF2-40B4-BE49-F238E27FC236}">
                <a16:creationId xmlns:a16="http://schemas.microsoft.com/office/drawing/2014/main" id="{0C641847-C373-2A79-DCA9-970CC6808419}"/>
              </a:ext>
            </a:extLst>
          </p:cNvPr>
          <p:cNvSpPr>
            <a:spLocks noGrp="1"/>
          </p:cNvSpPr>
          <p:nvPr>
            <p:ph type="body" sz="quarter" idx="25"/>
          </p:nvPr>
        </p:nvSpPr>
        <p:spPr/>
        <p:txBody>
          <a:bodyPr/>
          <a:lstStyle/>
          <a:p>
            <a:r>
              <a:rPr lang="de-DE"/>
              <a:t>© micromonkey/stock.adobe.com</a:t>
            </a:r>
          </a:p>
        </p:txBody>
      </p:sp>
    </p:spTree>
    <p:extLst>
      <p:ext uri="{BB962C8B-B14F-4D97-AF65-F5344CB8AC3E}">
        <p14:creationId xmlns:p14="http://schemas.microsoft.com/office/powerpoint/2010/main" val="1320868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D171FAB-56A7-4AD7-94B6-99DADE2D0FE9}"/>
              </a:ext>
            </a:extLst>
          </p:cNvPr>
          <p:cNvGraphicFramePr>
            <a:graphicFrameLocks noChangeAspect="1"/>
          </p:cNvGraphicFramePr>
          <p:nvPr>
            <p:custDataLst>
              <p:tags r:id="rId1"/>
            </p:custDataLst>
            <p:extLst>
              <p:ext uri="{D42A27DB-BD31-4B8C-83A1-F6EECF244321}">
                <p14:modId xmlns:p14="http://schemas.microsoft.com/office/powerpoint/2010/main" val="30465353"/>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4D171FAB-56A7-4AD7-94B6-99DADE2D0FE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CFD3EBF-0FE3-4D3E-8A83-9816D57E7927}"/>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25</a:t>
            </a:fld>
            <a:endParaRPr lang="de-DE"/>
          </a:p>
        </p:txBody>
      </p:sp>
      <p:sp>
        <p:nvSpPr>
          <p:cNvPr id="19" name="Inhaltsplatzhalter 13"/>
          <p:cNvSpPr>
            <a:spLocks noGrp="1"/>
          </p:cNvSpPr>
          <p:nvPr>
            <p:ph sz="quarter" idx="42"/>
          </p:nvPr>
        </p:nvSpPr>
        <p:spPr/>
        <p:txBody>
          <a:bodyPr vert="horz" lIns="0" tIns="0" rIns="0" bIns="0" rtlCol="0">
            <a:noAutofit/>
          </a:bodyPr>
          <a:lstStyle/>
          <a:p>
            <a:r>
              <a:rPr lang="de-DE" dirty="0"/>
              <a:t>Fast 82 Prozent der weltweiten internen FuE-Ausgaben werden von den sechs größten FuE-Ländern erbracht. </a:t>
            </a:r>
          </a:p>
          <a:p>
            <a:r>
              <a:rPr lang="de-DE" dirty="0"/>
              <a:t>Deutschland ist der viertgrößte Chemie- und Pharma-Forschungsstandort.</a:t>
            </a:r>
          </a:p>
          <a:p>
            <a:r>
              <a:rPr lang="de-DE" dirty="0"/>
              <a:t>Der Anteil Deutschlands an den FuE-Aufwendungen liegt bei 5,2 Prozent. Betrachtet man nur die Chemie, kommt Deutschland auf einen FuE-Anteil von 8,7 Prozent. </a:t>
            </a:r>
          </a:p>
          <a:p>
            <a:endParaRPr lang="de-DE" dirty="0"/>
          </a:p>
        </p:txBody>
      </p:sp>
      <p:sp>
        <p:nvSpPr>
          <p:cNvPr id="17" name="Inhaltsplatzhalter 15"/>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a:t>
            </a:r>
          </a:p>
          <a:p>
            <a:endParaRPr lang="de-DE"/>
          </a:p>
        </p:txBody>
      </p:sp>
      <p:sp>
        <p:nvSpPr>
          <p:cNvPr id="18" name="Textplatzhalter 6"/>
          <p:cNvSpPr>
            <a:spLocks noGrp="1"/>
          </p:cNvSpPr>
          <p:nvPr>
            <p:ph type="body" sz="quarter" idx="19"/>
          </p:nvPr>
        </p:nvSpPr>
        <p:spPr/>
        <p:txBody>
          <a:bodyPr/>
          <a:lstStyle/>
          <a:p>
            <a:r>
              <a:rPr lang="de-DE" dirty="0"/>
              <a:t>Anteile der internen FuE-Aufwendungen (Chemie &amp; </a:t>
            </a:r>
            <a:r>
              <a:rPr lang="de-DE" dirty="0" err="1"/>
              <a:t>Pharma</a:t>
            </a:r>
            <a:r>
              <a:rPr lang="de-DE" dirty="0"/>
              <a:t>) der Länder an der Welt, 2024, in Prozent</a:t>
            </a:r>
          </a:p>
          <a:p>
            <a:endParaRPr lang="de-DE" dirty="0"/>
          </a:p>
        </p:txBody>
      </p:sp>
      <p:sp>
        <p:nvSpPr>
          <p:cNvPr id="13" name="Textplatzhalter 12"/>
          <p:cNvSpPr>
            <a:spLocks noGrp="1"/>
          </p:cNvSpPr>
          <p:nvPr>
            <p:ph type="body" sz="quarter" idx="13"/>
          </p:nvPr>
        </p:nvSpPr>
        <p:spPr>
          <a:xfrm>
            <a:off x="516000" y="1067124"/>
            <a:ext cx="11160000" cy="288000"/>
          </a:xfrm>
        </p:spPr>
        <p:txBody>
          <a:bodyPr/>
          <a:lstStyle/>
          <a:p>
            <a:r>
              <a:rPr lang="de-DE" dirty="0"/>
              <a:t>Interne FuE-Ausgaben nach Ländern</a:t>
            </a:r>
          </a:p>
        </p:txBody>
      </p:sp>
      <p:sp>
        <p:nvSpPr>
          <p:cNvPr id="12" name="Titel 11"/>
          <p:cNvSpPr>
            <a:spLocks noGrp="1"/>
          </p:cNvSpPr>
          <p:nvPr>
            <p:ph type="title"/>
          </p:nvPr>
        </p:nvSpPr>
        <p:spPr>
          <a:noFill/>
        </p:spPr>
        <p:txBody>
          <a:bodyPr vert="horz"/>
          <a:lstStyle/>
          <a:p>
            <a:r>
              <a:rPr lang="de-DE" dirty="0"/>
              <a:t>6 Länder erbringen 82 Prozent der globalen </a:t>
            </a:r>
            <a:br>
              <a:rPr lang="de-DE" dirty="0"/>
            </a:br>
            <a:r>
              <a:rPr lang="de-DE" dirty="0"/>
              <a:t>FuE-Ausgaben – Deutschland auf Platz 4</a:t>
            </a:r>
          </a:p>
        </p:txBody>
      </p:sp>
      <p:sp>
        <p:nvSpPr>
          <p:cNvPr id="31" name="Textplatzhalter 1">
            <a:extLst>
              <a:ext uri="{FF2B5EF4-FFF2-40B4-BE49-F238E27FC236}">
                <a16:creationId xmlns:a16="http://schemas.microsoft.com/office/drawing/2014/main" id="{C8FC22A5-4975-4EDC-A395-AAB3FF84F906}"/>
              </a:ext>
            </a:extLst>
          </p:cNvPr>
          <p:cNvSpPr txBox="1">
            <a:spLocks/>
          </p:cNvSpPr>
          <p:nvPr/>
        </p:nvSpPr>
        <p:spPr>
          <a:xfrm>
            <a:off x="4121375"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7" name="Diagrammplatzhalter 13">
            <a:extLst>
              <a:ext uri="{FF2B5EF4-FFF2-40B4-BE49-F238E27FC236}">
                <a16:creationId xmlns:a16="http://schemas.microsoft.com/office/drawing/2014/main" id="{8DA2375A-8EF8-4BDA-8BD4-D5856ECD340A}"/>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9141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429143598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26</a:t>
            </a:fld>
            <a:endParaRPr lang="de-DE"/>
          </a:p>
        </p:txBody>
      </p:sp>
      <p:sp>
        <p:nvSpPr>
          <p:cNvPr id="10" name="Inhaltsplatzhalter 9"/>
          <p:cNvSpPr>
            <a:spLocks noGrp="1"/>
          </p:cNvSpPr>
          <p:nvPr>
            <p:ph type="body" sz="quarter" idx="43"/>
          </p:nvPr>
        </p:nvSpPr>
        <p:spPr/>
        <p:txBody>
          <a:bodyPr vert="horz" lIns="0" tIns="0" rIns="0" bIns="0" rtlCol="0">
            <a:noAutofit/>
          </a:bodyPr>
          <a:lstStyle/>
          <a:p>
            <a:r>
              <a:rPr lang="de-DE" dirty="0"/>
              <a:t>Tendenziell verlieren die Industrieländer FuE-Anteile. Gewinner sind die Schwellenländer – allen voran China. </a:t>
            </a:r>
          </a:p>
          <a:p>
            <a:r>
              <a:rPr lang="de-DE" dirty="0"/>
              <a:t>Die Dynamik der Verschiebungen hat aber zuletzt abgenommen.</a:t>
            </a:r>
          </a:p>
          <a:p>
            <a:endParaRPr lang="de-DE" dirty="0"/>
          </a:p>
        </p:txBody>
      </p:sp>
      <p:sp>
        <p:nvSpPr>
          <p:cNvPr id="8" name="Textplatzhalter 7">
            <a:extLst>
              <a:ext uri="{FF2B5EF4-FFF2-40B4-BE49-F238E27FC236}">
                <a16:creationId xmlns:a16="http://schemas.microsoft.com/office/drawing/2014/main" id="{DA88642E-0C9A-4BAC-A7BF-79BEA8773518}"/>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err="1"/>
              <a:t>FuE</a:t>
            </a:r>
            <a:r>
              <a:rPr lang="de-DE"/>
              <a:t>-Anteile der Chemie- und Pharmaindustrie an den weltweiten </a:t>
            </a:r>
            <a:r>
              <a:rPr lang="de-DE" err="1"/>
              <a:t>FuE</a:t>
            </a:r>
            <a:r>
              <a:rPr lang="de-DE"/>
              <a:t>-Ausgaben in Prozent</a:t>
            </a:r>
          </a:p>
        </p:txBody>
      </p:sp>
      <p:sp>
        <p:nvSpPr>
          <p:cNvPr id="7" name="Textplatzhalter 6"/>
          <p:cNvSpPr>
            <a:spLocks noGrp="1"/>
          </p:cNvSpPr>
          <p:nvPr>
            <p:ph type="body" sz="quarter" idx="13"/>
          </p:nvPr>
        </p:nvSpPr>
        <p:spPr/>
        <p:txBody>
          <a:bodyPr/>
          <a:lstStyle/>
          <a:p>
            <a:r>
              <a:rPr lang="de-DE" err="1"/>
              <a:t>FuE</a:t>
            </a:r>
            <a:r>
              <a:rPr lang="de-DE"/>
              <a:t>-Anteile der Länder im Zeitvergleich</a:t>
            </a:r>
          </a:p>
        </p:txBody>
      </p:sp>
      <p:sp>
        <p:nvSpPr>
          <p:cNvPr id="3" name="Titel 2"/>
          <p:cNvSpPr>
            <a:spLocks noGrp="1"/>
          </p:cNvSpPr>
          <p:nvPr>
            <p:ph type="title"/>
          </p:nvPr>
        </p:nvSpPr>
        <p:spPr>
          <a:noFill/>
        </p:spPr>
        <p:txBody>
          <a:bodyPr vert="horz"/>
          <a:lstStyle/>
          <a:p>
            <a:r>
              <a:rPr lang="de-DE" dirty="0"/>
              <a:t>Dynamik der Anteilsverschiebungen lässt nach</a:t>
            </a:r>
          </a:p>
        </p:txBody>
      </p:sp>
      <p:graphicFrame>
        <p:nvGraphicFramePr>
          <p:cNvPr id="11" name="Diagrammplatzhalter 12">
            <a:extLst>
              <a:ext uri="{FF2B5EF4-FFF2-40B4-BE49-F238E27FC236}">
                <a16:creationId xmlns:a16="http://schemas.microsoft.com/office/drawing/2014/main" id="{FF271856-4E5E-4E72-B04E-E54C08E05555}"/>
              </a:ext>
            </a:extLst>
          </p:cNvPr>
          <p:cNvGraphicFramePr>
            <a:graphicFrameLocks noGrp="1"/>
          </p:cNvGraphicFramePr>
          <p:nvPr>
            <p:ph type="chart" sz="quarter" idx="18"/>
            <p:extLst>
              <p:ext uri="{D42A27DB-BD31-4B8C-83A1-F6EECF244321}">
                <p14:modId xmlns:p14="http://schemas.microsoft.com/office/powerpoint/2010/main" val="379415127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009017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DAC0B-9DB6-2F3A-6FE1-7A89888F9A3A}"/>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80F850B-E2DA-6BF3-7B4E-7D519BCE8974}"/>
              </a:ext>
            </a:extLst>
          </p:cNvPr>
          <p:cNvGraphicFramePr>
            <a:graphicFrameLocks noChangeAspect="1"/>
          </p:cNvGraphicFramePr>
          <p:nvPr>
            <p:custDataLst>
              <p:tags r:id="rId1"/>
            </p:custDataLst>
            <p:extLst>
              <p:ext uri="{D42A27DB-BD31-4B8C-83A1-F6EECF244321}">
                <p14:modId xmlns:p14="http://schemas.microsoft.com/office/powerpoint/2010/main" val="101315502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a:extLst>
                          <a:ext uri="{FF2B5EF4-FFF2-40B4-BE49-F238E27FC236}">
                            <a16:creationId xmlns:a16="http://schemas.microsoft.com/office/drawing/2014/main" id="{180F850B-E2DA-6BF3-7B4E-7D519BCE897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087AB649-11BF-A10C-9F75-E7D73C805E0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BEA0E947-3BC9-F680-9665-AB37A9302603}"/>
              </a:ext>
            </a:extLst>
          </p:cNvPr>
          <p:cNvSpPr>
            <a:spLocks noGrp="1"/>
          </p:cNvSpPr>
          <p:nvPr>
            <p:ph type="sldNum" sz="quarter" idx="10"/>
          </p:nvPr>
        </p:nvSpPr>
        <p:spPr/>
        <p:txBody>
          <a:bodyPr/>
          <a:lstStyle/>
          <a:p>
            <a:fld id="{02CEFE82-39F2-4F47-8A0C-D5AB3496FA5C}" type="slidenum">
              <a:rPr lang="de-DE" smtClean="0"/>
              <a:pPr/>
              <a:t>27</a:t>
            </a:fld>
            <a:endParaRPr lang="de-DE"/>
          </a:p>
        </p:txBody>
      </p:sp>
      <p:sp>
        <p:nvSpPr>
          <p:cNvPr id="11" name="Textplatzhalter 10">
            <a:extLst>
              <a:ext uri="{FF2B5EF4-FFF2-40B4-BE49-F238E27FC236}">
                <a16:creationId xmlns:a16="http://schemas.microsoft.com/office/drawing/2014/main" id="{BE7BC86F-5F42-BDBD-B96D-65B3BBA58C75}"/>
              </a:ext>
            </a:extLst>
          </p:cNvPr>
          <p:cNvSpPr>
            <a:spLocks noGrp="1"/>
          </p:cNvSpPr>
          <p:nvPr>
            <p:ph type="body" sz="quarter" idx="44"/>
          </p:nvPr>
        </p:nvSpPr>
        <p:spPr/>
        <p:txBody>
          <a:bodyPr/>
          <a:lstStyle/>
          <a:p>
            <a:r>
              <a:rPr lang="de-DE"/>
              <a:t>Interne FuE-Ausgaben</a:t>
            </a:r>
          </a:p>
          <a:p>
            <a:endParaRPr lang="de-DE"/>
          </a:p>
          <a:p>
            <a:endParaRPr lang="de-DE"/>
          </a:p>
        </p:txBody>
      </p:sp>
      <p:sp>
        <p:nvSpPr>
          <p:cNvPr id="8" name="Textplatzhalter 7">
            <a:extLst>
              <a:ext uri="{FF2B5EF4-FFF2-40B4-BE49-F238E27FC236}">
                <a16:creationId xmlns:a16="http://schemas.microsoft.com/office/drawing/2014/main" id="{7FCABA94-BB80-460A-D01F-4DF71F0F88A7}"/>
              </a:ext>
            </a:extLst>
          </p:cNvPr>
          <p:cNvSpPr>
            <a:spLocks noGrp="1"/>
          </p:cNvSpPr>
          <p:nvPr>
            <p:ph type="body" sz="quarter" idx="42"/>
          </p:nvPr>
        </p:nvSpPr>
        <p:spPr/>
        <p:txBody>
          <a:bodyPr/>
          <a:lstStyle/>
          <a:p>
            <a:r>
              <a:rPr lang="de-DE" dirty="0"/>
              <a:t>Anteile an den weltweiten FuE-Aufwendungen in Prozent</a:t>
            </a:r>
          </a:p>
        </p:txBody>
      </p:sp>
      <p:sp>
        <p:nvSpPr>
          <p:cNvPr id="10" name="Textplatzhalter 9">
            <a:extLst>
              <a:ext uri="{FF2B5EF4-FFF2-40B4-BE49-F238E27FC236}">
                <a16:creationId xmlns:a16="http://schemas.microsoft.com/office/drawing/2014/main" id="{BAB98BBB-3B21-62E1-8526-746131C7F2A5}"/>
              </a:ext>
            </a:extLst>
          </p:cNvPr>
          <p:cNvSpPr>
            <a:spLocks noGrp="1"/>
          </p:cNvSpPr>
          <p:nvPr>
            <p:ph type="body" sz="quarter" idx="43"/>
          </p:nvPr>
        </p:nvSpPr>
        <p:spPr/>
        <p:txBody>
          <a:bodyPr/>
          <a:lstStyle/>
          <a:p>
            <a:r>
              <a:rPr lang="de-DE" dirty="0"/>
              <a:t>FuE-Anteile Chemie &amp; </a:t>
            </a:r>
            <a:r>
              <a:rPr lang="de-DE" dirty="0" err="1"/>
              <a:t>Pharma</a:t>
            </a:r>
            <a:r>
              <a:rPr lang="de-DE" dirty="0"/>
              <a:t> an der Welt</a:t>
            </a:r>
          </a:p>
        </p:txBody>
      </p:sp>
      <p:sp>
        <p:nvSpPr>
          <p:cNvPr id="18" name="Textplatzhalter 17">
            <a:extLst>
              <a:ext uri="{FF2B5EF4-FFF2-40B4-BE49-F238E27FC236}">
                <a16:creationId xmlns:a16="http://schemas.microsoft.com/office/drawing/2014/main" id="{AE5DDC1B-5741-C134-0C76-3A2F7DEE6050}"/>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a:extLst>
              <a:ext uri="{FF2B5EF4-FFF2-40B4-BE49-F238E27FC236}">
                <a16:creationId xmlns:a16="http://schemas.microsoft.com/office/drawing/2014/main" id="{886F1114-CC39-BCE9-1E20-9EDB69D8916F}"/>
              </a:ext>
            </a:extLst>
          </p:cNvPr>
          <p:cNvSpPr>
            <a:spLocks noGrp="1"/>
          </p:cNvSpPr>
          <p:nvPr>
            <p:ph type="body" sz="quarter" idx="19"/>
          </p:nvPr>
        </p:nvSpPr>
        <p:spPr/>
        <p:txBody>
          <a:bodyPr/>
          <a:lstStyle/>
          <a:p>
            <a:r>
              <a:rPr lang="de-DE" dirty="0"/>
              <a:t>in Mrd. Euro</a:t>
            </a:r>
          </a:p>
        </p:txBody>
      </p:sp>
      <p:sp>
        <p:nvSpPr>
          <p:cNvPr id="7" name="Textplatzhalter 6">
            <a:extLst>
              <a:ext uri="{FF2B5EF4-FFF2-40B4-BE49-F238E27FC236}">
                <a16:creationId xmlns:a16="http://schemas.microsoft.com/office/drawing/2014/main" id="{0CA2E862-C828-B50D-26C5-26B622F514C8}"/>
              </a:ext>
            </a:extLst>
          </p:cNvPr>
          <p:cNvSpPr>
            <a:spLocks noGrp="1"/>
          </p:cNvSpPr>
          <p:nvPr>
            <p:ph type="body" sz="quarter" idx="13"/>
          </p:nvPr>
        </p:nvSpPr>
        <p:spPr/>
        <p:txBody>
          <a:bodyPr/>
          <a:lstStyle/>
          <a:p>
            <a:r>
              <a:rPr lang="de-DE" dirty="0"/>
              <a:t>Interne FuE-Ausgaben Chemie &amp; </a:t>
            </a:r>
            <a:r>
              <a:rPr lang="de-DE" dirty="0" err="1"/>
              <a:t>Pharma</a:t>
            </a:r>
            <a:endParaRPr lang="de-DE" dirty="0"/>
          </a:p>
        </p:txBody>
      </p:sp>
      <p:sp>
        <p:nvSpPr>
          <p:cNvPr id="3" name="Titel 2">
            <a:extLst>
              <a:ext uri="{FF2B5EF4-FFF2-40B4-BE49-F238E27FC236}">
                <a16:creationId xmlns:a16="http://schemas.microsoft.com/office/drawing/2014/main" id="{03D69BFA-6395-8C7B-B294-4D326BC549F0}"/>
              </a:ext>
            </a:extLst>
          </p:cNvPr>
          <p:cNvSpPr>
            <a:spLocks noGrp="1"/>
          </p:cNvSpPr>
          <p:nvPr>
            <p:ph type="title"/>
          </p:nvPr>
        </p:nvSpPr>
        <p:spPr>
          <a:noFill/>
        </p:spPr>
        <p:txBody>
          <a:bodyPr vert="horz"/>
          <a:lstStyle/>
          <a:p>
            <a:r>
              <a:rPr lang="de-DE" dirty="0"/>
              <a:t>EU investiert in FuE – Anteile bleiben stabil</a:t>
            </a:r>
          </a:p>
        </p:txBody>
      </p:sp>
      <p:graphicFrame>
        <p:nvGraphicFramePr>
          <p:cNvPr id="13" name="Diagrammplatzhalter 14">
            <a:extLst>
              <a:ext uri="{FF2B5EF4-FFF2-40B4-BE49-F238E27FC236}">
                <a16:creationId xmlns:a16="http://schemas.microsoft.com/office/drawing/2014/main" id="{1AC4308C-7ABA-7DDD-AE8F-9882C7507D31}"/>
              </a:ext>
            </a:extLst>
          </p:cNvPr>
          <p:cNvGraphicFramePr>
            <a:graphicFrameLocks noGrp="1"/>
          </p:cNvGraphicFramePr>
          <p:nvPr>
            <p:ph type="chart" sz="quarter" idx="18"/>
            <p:extLst>
              <p:ext uri="{D42A27DB-BD31-4B8C-83A1-F6EECF244321}">
                <p14:modId xmlns:p14="http://schemas.microsoft.com/office/powerpoint/2010/main" val="223522945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2">
            <a:extLst>
              <a:ext uri="{FF2B5EF4-FFF2-40B4-BE49-F238E27FC236}">
                <a16:creationId xmlns:a16="http://schemas.microsoft.com/office/drawing/2014/main" id="{184478D7-C0E2-B637-B4B2-501E8D66B413}"/>
              </a:ext>
            </a:extLst>
          </p:cNvPr>
          <p:cNvGraphicFramePr>
            <a:graphicFrameLocks noGrp="1"/>
          </p:cNvGraphicFramePr>
          <p:nvPr>
            <p:ph type="chart" sz="quarter" idx="41"/>
            <p:extLst>
              <p:ext uri="{D42A27DB-BD31-4B8C-83A1-F6EECF244321}">
                <p14:modId xmlns:p14="http://schemas.microsoft.com/office/powerpoint/2010/main" val="1694763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066721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8B8254-2217-4687-9C36-F5B2C621F041}"/>
              </a:ext>
            </a:extLst>
          </p:cNvPr>
          <p:cNvGraphicFramePr>
            <a:graphicFrameLocks noChangeAspect="1"/>
          </p:cNvGraphicFramePr>
          <p:nvPr>
            <p:custDataLst>
              <p:tags r:id="rId1"/>
            </p:custDataLst>
            <p:extLst>
              <p:ext uri="{D42A27DB-BD31-4B8C-83A1-F6EECF244321}">
                <p14:modId xmlns:p14="http://schemas.microsoft.com/office/powerpoint/2010/main" val="392675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8B8254-2217-4687-9C36-F5B2C621F04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28</a:t>
            </a:fld>
            <a:endParaRPr lang="de-DE"/>
          </a:p>
        </p:txBody>
      </p:sp>
      <p:sp>
        <p:nvSpPr>
          <p:cNvPr id="4" name="Textplatzhalter 3">
            <a:extLst>
              <a:ext uri="{FF2B5EF4-FFF2-40B4-BE49-F238E27FC236}">
                <a16:creationId xmlns:a16="http://schemas.microsoft.com/office/drawing/2014/main" id="{4CAA188A-B1B3-4D72-84AB-68CFC2BD9442}"/>
              </a:ext>
            </a:extLst>
          </p:cNvPr>
          <p:cNvSpPr>
            <a:spLocks noGrp="1"/>
          </p:cNvSpPr>
          <p:nvPr>
            <p:ph type="body" sz="quarter" idx="44"/>
          </p:nvPr>
        </p:nvSpPr>
        <p:spPr/>
        <p:txBody>
          <a:bodyPr/>
          <a:lstStyle/>
          <a:p>
            <a:endParaRPr lang="de-DE"/>
          </a:p>
        </p:txBody>
      </p:sp>
      <p:sp>
        <p:nvSpPr>
          <p:cNvPr id="17" name="Inhaltsplatzhalter 15"/>
          <p:cNvSpPr>
            <a:spLocks noGrp="1"/>
          </p:cNvSpPr>
          <p:nvPr>
            <p:ph type="body" sz="quarter" idx="42"/>
          </p:nvPr>
        </p:nvSpPr>
        <p:spPr/>
        <p:txBody>
          <a:bodyPr vert="horz" lIns="0" tIns="0" rIns="0" bIns="0" rtlCol="0">
            <a:noAutofit/>
          </a:bodyPr>
          <a:lstStyle/>
          <a:p>
            <a:r>
              <a:rPr lang="de-DE" dirty="0"/>
              <a:t>Anteile an den weltweiten FuE-Aufwendungen in Prozent</a:t>
            </a:r>
          </a:p>
          <a:p>
            <a:endParaRPr lang="de-DE" dirty="0"/>
          </a:p>
        </p:txBody>
      </p:sp>
      <p:sp>
        <p:nvSpPr>
          <p:cNvPr id="3" name="Textplatzhalter 2">
            <a:extLst>
              <a:ext uri="{FF2B5EF4-FFF2-40B4-BE49-F238E27FC236}">
                <a16:creationId xmlns:a16="http://schemas.microsoft.com/office/drawing/2014/main" id="{8F319B05-8980-439D-8BF9-C66037C48ED8}"/>
              </a:ext>
            </a:extLst>
          </p:cNvPr>
          <p:cNvSpPr>
            <a:spLocks noGrp="1"/>
          </p:cNvSpPr>
          <p:nvPr>
            <p:ph type="body" sz="quarter" idx="43"/>
          </p:nvPr>
        </p:nvSpPr>
        <p:spPr/>
        <p:txBody>
          <a:bodyPr/>
          <a:lstStyle/>
          <a:p>
            <a:r>
              <a:rPr lang="de-DE" sz="1800" dirty="0"/>
              <a:t>FuE-Anteile Chemie an der Welt</a:t>
            </a:r>
          </a:p>
        </p:txBody>
      </p:sp>
      <p:sp>
        <p:nvSpPr>
          <p:cNvPr id="19" name="Inhaltsplatzhalter 13"/>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p:cNvSpPr>
            <a:spLocks noGrp="1"/>
          </p:cNvSpPr>
          <p:nvPr>
            <p:ph type="body" sz="quarter" idx="19"/>
          </p:nvPr>
        </p:nvSpPr>
        <p:spPr/>
        <p:txBody>
          <a:bodyPr/>
          <a:lstStyle/>
          <a:p>
            <a:r>
              <a:rPr lang="de-DE" dirty="0"/>
              <a:t>Anteile der Länder an den weltweiten FuE-Aufwendungen*, 2024</a:t>
            </a:r>
          </a:p>
          <a:p>
            <a:endParaRPr lang="de-DE" dirty="0"/>
          </a:p>
        </p:txBody>
      </p:sp>
      <p:sp>
        <p:nvSpPr>
          <p:cNvPr id="13" name="Textplatzhalter 12"/>
          <p:cNvSpPr>
            <a:spLocks noGrp="1"/>
          </p:cNvSpPr>
          <p:nvPr>
            <p:ph type="body" sz="quarter" idx="13"/>
          </p:nvPr>
        </p:nvSpPr>
        <p:spPr/>
        <p:txBody>
          <a:bodyPr/>
          <a:lstStyle/>
          <a:p>
            <a:r>
              <a:rPr lang="de-DE" sz="1800"/>
              <a:t>Interne </a:t>
            </a:r>
            <a:r>
              <a:rPr lang="de-DE" sz="1800" err="1"/>
              <a:t>FuE</a:t>
            </a:r>
            <a:r>
              <a:rPr lang="de-DE" sz="1800"/>
              <a:t>-Aufwendungen Chemie (ohne </a:t>
            </a:r>
            <a:r>
              <a:rPr lang="de-DE" sz="1800" err="1"/>
              <a:t>Pharma</a:t>
            </a:r>
            <a:r>
              <a:rPr lang="de-DE" sz="1800"/>
              <a:t>) </a:t>
            </a:r>
          </a:p>
        </p:txBody>
      </p:sp>
      <p:sp>
        <p:nvSpPr>
          <p:cNvPr id="12" name="Titel 11"/>
          <p:cNvSpPr>
            <a:spLocks noGrp="1"/>
          </p:cNvSpPr>
          <p:nvPr>
            <p:ph type="title"/>
          </p:nvPr>
        </p:nvSpPr>
        <p:spPr>
          <a:noFill/>
        </p:spPr>
        <p:txBody>
          <a:bodyPr vert="horz"/>
          <a:lstStyle/>
          <a:p>
            <a:r>
              <a:rPr lang="de-DE" dirty="0"/>
              <a:t>China ist Spitzenreiter bei Chemieforschung</a:t>
            </a:r>
          </a:p>
        </p:txBody>
      </p:sp>
      <p:graphicFrame>
        <p:nvGraphicFramePr>
          <p:cNvPr id="8" name="Diagrammplatzhalter 12">
            <a:extLst>
              <a:ext uri="{FF2B5EF4-FFF2-40B4-BE49-F238E27FC236}">
                <a16:creationId xmlns:a16="http://schemas.microsoft.com/office/drawing/2014/main" id="{27DC157E-8BB9-C58C-1ED3-20DE77FCE3E2}"/>
              </a:ext>
            </a:extLst>
          </p:cNvPr>
          <p:cNvGraphicFramePr>
            <a:graphicFrameLocks noGrp="1"/>
          </p:cNvGraphicFramePr>
          <p:nvPr>
            <p:ph type="chart" sz="quarter" idx="41"/>
            <p:extLst>
              <p:ext uri="{D42A27DB-BD31-4B8C-83A1-F6EECF244321}">
                <p14:modId xmlns:p14="http://schemas.microsoft.com/office/powerpoint/2010/main" val="657788477"/>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Diagrammplatzhalter 13">
            <a:extLst>
              <a:ext uri="{FF2B5EF4-FFF2-40B4-BE49-F238E27FC236}">
                <a16:creationId xmlns:a16="http://schemas.microsoft.com/office/drawing/2014/main" id="{00000000-0008-0000-0100-000005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2500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9035F-E247-39E2-5949-2EECC7290541}"/>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8DC88E9-650B-54E2-830E-28EE34F80EC5}"/>
              </a:ext>
            </a:extLst>
          </p:cNvPr>
          <p:cNvGraphicFramePr>
            <a:graphicFrameLocks noChangeAspect="1"/>
          </p:cNvGraphicFramePr>
          <p:nvPr>
            <p:custDataLst>
              <p:tags r:id="rId1"/>
            </p:custDataLst>
            <p:extLst>
              <p:ext uri="{D42A27DB-BD31-4B8C-83A1-F6EECF244321}">
                <p14:modId xmlns:p14="http://schemas.microsoft.com/office/powerpoint/2010/main" val="40855377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B8DC88E9-650B-54E2-830E-28EE34F80EC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B9CD67C8-466E-6D67-5104-C8C09C0DEBA0}"/>
              </a:ext>
            </a:extLst>
          </p:cNvPr>
          <p:cNvSpPr>
            <a:spLocks noGrp="1"/>
          </p:cNvSpPr>
          <p:nvPr>
            <p:ph type="sldNum" sz="quarter" idx="10"/>
          </p:nvPr>
        </p:nvSpPr>
        <p:spPr/>
        <p:txBody>
          <a:bodyPr/>
          <a:lstStyle/>
          <a:p>
            <a:fld id="{02CEFE82-39F2-4F47-8A0C-D5AB3496FA5C}" type="slidenum">
              <a:rPr lang="de-DE" smtClean="0"/>
              <a:pPr/>
              <a:t>29</a:t>
            </a:fld>
            <a:endParaRPr lang="de-DE"/>
          </a:p>
        </p:txBody>
      </p:sp>
      <p:sp>
        <p:nvSpPr>
          <p:cNvPr id="4" name="Textplatzhalter 3">
            <a:extLst>
              <a:ext uri="{FF2B5EF4-FFF2-40B4-BE49-F238E27FC236}">
                <a16:creationId xmlns:a16="http://schemas.microsoft.com/office/drawing/2014/main" id="{75A19E80-FCA0-37FF-D035-D977B7F30426}"/>
              </a:ext>
            </a:extLst>
          </p:cNvPr>
          <p:cNvSpPr>
            <a:spLocks noGrp="1"/>
          </p:cNvSpPr>
          <p:nvPr>
            <p:ph type="body" sz="quarter" idx="44"/>
          </p:nvPr>
        </p:nvSpPr>
        <p:spPr/>
        <p:txBody>
          <a:bodyPr/>
          <a:lstStyle/>
          <a:p>
            <a:endParaRPr lang="de-DE"/>
          </a:p>
        </p:txBody>
      </p:sp>
      <p:sp>
        <p:nvSpPr>
          <p:cNvPr id="17" name="Inhaltsplatzhalter 15">
            <a:extLst>
              <a:ext uri="{FF2B5EF4-FFF2-40B4-BE49-F238E27FC236}">
                <a16:creationId xmlns:a16="http://schemas.microsoft.com/office/drawing/2014/main" id="{F0C737F1-79F8-AE5A-78BB-B7769E4DFFB8}"/>
              </a:ext>
            </a:extLst>
          </p:cNvPr>
          <p:cNvSpPr>
            <a:spLocks noGrp="1"/>
          </p:cNvSpPr>
          <p:nvPr>
            <p:ph type="body" sz="quarter" idx="42"/>
          </p:nvPr>
        </p:nvSpPr>
        <p:spPr/>
        <p:txBody>
          <a:bodyPr vert="horz" lIns="0" tIns="0" rIns="0" bIns="0" rtlCol="0">
            <a:noAutofit/>
          </a:bodyPr>
          <a:lstStyle/>
          <a:p>
            <a:r>
              <a:rPr lang="de-DE" dirty="0"/>
              <a:t>Anteile an den weltweiten FuE-Aufwendungen in Prozent</a:t>
            </a:r>
          </a:p>
          <a:p>
            <a:endParaRPr lang="de-DE" dirty="0"/>
          </a:p>
        </p:txBody>
      </p:sp>
      <p:sp>
        <p:nvSpPr>
          <p:cNvPr id="3" name="Textplatzhalter 2">
            <a:extLst>
              <a:ext uri="{FF2B5EF4-FFF2-40B4-BE49-F238E27FC236}">
                <a16:creationId xmlns:a16="http://schemas.microsoft.com/office/drawing/2014/main" id="{BEC478C6-6A4C-178A-C03E-E4A2EFEF84FF}"/>
              </a:ext>
            </a:extLst>
          </p:cNvPr>
          <p:cNvSpPr>
            <a:spLocks noGrp="1"/>
          </p:cNvSpPr>
          <p:nvPr>
            <p:ph type="body" sz="quarter" idx="43"/>
          </p:nvPr>
        </p:nvSpPr>
        <p:spPr/>
        <p:txBody>
          <a:bodyPr/>
          <a:lstStyle/>
          <a:p>
            <a:r>
              <a:rPr lang="de-DE" sz="1800" dirty="0"/>
              <a:t>FuE-Anteile </a:t>
            </a:r>
            <a:r>
              <a:rPr lang="de-DE" sz="1800" dirty="0" err="1"/>
              <a:t>Pharma</a:t>
            </a:r>
            <a:r>
              <a:rPr lang="de-DE" sz="1800" dirty="0"/>
              <a:t> an der Welt</a:t>
            </a:r>
          </a:p>
        </p:txBody>
      </p:sp>
      <p:sp>
        <p:nvSpPr>
          <p:cNvPr id="19" name="Inhaltsplatzhalter 13">
            <a:extLst>
              <a:ext uri="{FF2B5EF4-FFF2-40B4-BE49-F238E27FC236}">
                <a16:creationId xmlns:a16="http://schemas.microsoft.com/office/drawing/2014/main" id="{DEEBF268-E10F-7BDE-D841-CE501E484F1B}"/>
              </a:ext>
            </a:extLst>
          </p:cNvPr>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a:extLst>
              <a:ext uri="{FF2B5EF4-FFF2-40B4-BE49-F238E27FC236}">
                <a16:creationId xmlns:a16="http://schemas.microsoft.com/office/drawing/2014/main" id="{0CA392EF-809B-819F-F9B3-262E1D35628D}"/>
              </a:ext>
            </a:extLst>
          </p:cNvPr>
          <p:cNvSpPr>
            <a:spLocks noGrp="1"/>
          </p:cNvSpPr>
          <p:nvPr>
            <p:ph type="body" sz="quarter" idx="19"/>
          </p:nvPr>
        </p:nvSpPr>
        <p:spPr/>
        <p:txBody>
          <a:bodyPr/>
          <a:lstStyle/>
          <a:p>
            <a:r>
              <a:rPr lang="de-DE" dirty="0"/>
              <a:t>Anteile der Länder an den weltweiten FuE-Aufwendungen*, 2024</a:t>
            </a:r>
          </a:p>
          <a:p>
            <a:endParaRPr lang="de-DE" dirty="0"/>
          </a:p>
        </p:txBody>
      </p:sp>
      <p:sp>
        <p:nvSpPr>
          <p:cNvPr id="13" name="Textplatzhalter 12">
            <a:extLst>
              <a:ext uri="{FF2B5EF4-FFF2-40B4-BE49-F238E27FC236}">
                <a16:creationId xmlns:a16="http://schemas.microsoft.com/office/drawing/2014/main" id="{FFEF8962-8000-F4B6-284A-C4337B9E71A6}"/>
              </a:ext>
            </a:extLst>
          </p:cNvPr>
          <p:cNvSpPr>
            <a:spLocks noGrp="1"/>
          </p:cNvSpPr>
          <p:nvPr>
            <p:ph type="body" sz="quarter" idx="13"/>
          </p:nvPr>
        </p:nvSpPr>
        <p:spPr/>
        <p:txBody>
          <a:bodyPr/>
          <a:lstStyle/>
          <a:p>
            <a:r>
              <a:rPr lang="de-DE" sz="1800" dirty="0"/>
              <a:t>Interne FuE-Aufwendungen </a:t>
            </a:r>
            <a:r>
              <a:rPr lang="de-DE" sz="1800" dirty="0" err="1"/>
              <a:t>Pharma</a:t>
            </a:r>
            <a:r>
              <a:rPr lang="de-DE" sz="1800" dirty="0"/>
              <a:t> </a:t>
            </a:r>
          </a:p>
        </p:txBody>
      </p:sp>
      <p:sp>
        <p:nvSpPr>
          <p:cNvPr id="12" name="Titel 11">
            <a:extLst>
              <a:ext uri="{FF2B5EF4-FFF2-40B4-BE49-F238E27FC236}">
                <a16:creationId xmlns:a16="http://schemas.microsoft.com/office/drawing/2014/main" id="{007DE53B-7866-8CFA-A263-B6501245BFEA}"/>
              </a:ext>
            </a:extLst>
          </p:cNvPr>
          <p:cNvSpPr>
            <a:spLocks noGrp="1"/>
          </p:cNvSpPr>
          <p:nvPr>
            <p:ph type="title"/>
          </p:nvPr>
        </p:nvSpPr>
        <p:spPr>
          <a:noFill/>
        </p:spPr>
        <p:txBody>
          <a:bodyPr vert="horz"/>
          <a:lstStyle/>
          <a:p>
            <a:r>
              <a:rPr lang="de-DE" dirty="0"/>
              <a:t>USA</a:t>
            </a:r>
            <a:r>
              <a:rPr lang="de-DE" sz="2000" dirty="0"/>
              <a:t> </a:t>
            </a:r>
            <a:r>
              <a:rPr lang="de-DE" dirty="0"/>
              <a:t>dominiert die Innovationstätigkeit bei </a:t>
            </a:r>
            <a:r>
              <a:rPr lang="de-DE" dirty="0" err="1"/>
              <a:t>Pharma</a:t>
            </a:r>
            <a:endParaRPr lang="de-DE" dirty="0"/>
          </a:p>
        </p:txBody>
      </p:sp>
      <p:graphicFrame>
        <p:nvGraphicFramePr>
          <p:cNvPr id="16" name="Diagrammplatzhalter 12">
            <a:extLst>
              <a:ext uri="{FF2B5EF4-FFF2-40B4-BE49-F238E27FC236}">
                <a16:creationId xmlns:a16="http://schemas.microsoft.com/office/drawing/2014/main" id="{F0338C8C-3766-4C8E-B3CF-D1169203215E}"/>
              </a:ext>
            </a:extLst>
          </p:cNvPr>
          <p:cNvGraphicFramePr>
            <a:graphicFrameLocks noGrp="1"/>
          </p:cNvGraphicFramePr>
          <p:nvPr>
            <p:ph type="chart" sz="quarter" idx="41"/>
            <p:extLst>
              <p:ext uri="{D42A27DB-BD31-4B8C-83A1-F6EECF244321}">
                <p14:modId xmlns:p14="http://schemas.microsoft.com/office/powerpoint/2010/main" val="2133407223"/>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Diagrammplatzhalter 13">
            <a:extLst>
              <a:ext uri="{FF2B5EF4-FFF2-40B4-BE49-F238E27FC236}">
                <a16:creationId xmlns:a16="http://schemas.microsoft.com/office/drawing/2014/main" id="{69CAA876-99EB-4629-86DC-A4C2C70F3C01}"/>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856745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CD6CB95-96DE-43CA-91CD-4C4F8A05EFD0}"/>
              </a:ext>
            </a:extLst>
          </p:cNvPr>
          <p:cNvGraphicFramePr>
            <a:graphicFrameLocks noChangeAspect="1"/>
          </p:cNvGraphicFramePr>
          <p:nvPr>
            <p:custDataLst>
              <p:tags r:id="rId1"/>
            </p:custDataLst>
            <p:extLst>
              <p:ext uri="{D42A27DB-BD31-4B8C-83A1-F6EECF244321}">
                <p14:modId xmlns:p14="http://schemas.microsoft.com/office/powerpoint/2010/main" val="24192432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CD6CB95-96DE-43CA-91CD-4C4F8A05EF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3</a:t>
            </a:fld>
            <a:endParaRPr lang="de-DE"/>
          </a:p>
        </p:txBody>
      </p:sp>
      <p:sp>
        <p:nvSpPr>
          <p:cNvPr id="7" name="Inhaltsplatzhalter 6"/>
          <p:cNvSpPr>
            <a:spLocks noGrp="1"/>
          </p:cNvSpPr>
          <p:nvPr>
            <p:ph sz="quarter" idx="12"/>
          </p:nvPr>
        </p:nvSpPr>
        <p:spPr/>
        <p:txBody>
          <a:bodyPr vert="horz" lIns="0" tIns="0" rIns="0" bIns="0" rtlCol="0">
            <a:noAutofit/>
          </a:bodyPr>
          <a:lstStyle/>
          <a:p>
            <a:r>
              <a:rPr lang="de-DE" sz="2000" b="1" dirty="0">
                <a:solidFill>
                  <a:schemeClr val="tx2"/>
                </a:solidFill>
              </a:rPr>
              <a:t>Innovationsstandort im internationalen Vergleich für Chemie &amp; </a:t>
            </a:r>
            <a:r>
              <a:rPr lang="de-DE" sz="2000" b="1" dirty="0" err="1">
                <a:solidFill>
                  <a:schemeClr val="tx2"/>
                </a:solidFill>
              </a:rPr>
              <a:t>Pharma</a:t>
            </a:r>
            <a:endParaRPr lang="de-DE" sz="2000" b="1" dirty="0">
              <a:solidFill>
                <a:schemeClr val="tx2"/>
              </a:solidFill>
            </a:endParaRPr>
          </a:p>
          <a:p>
            <a:pPr lvl="1"/>
            <a:r>
              <a:rPr lang="de-DE" sz="2000" dirty="0">
                <a:hlinkClick r:id="rId5" action="ppaction://hlinksldjump"/>
              </a:rPr>
              <a:t>FuE-Aufwendungen der Branche im Ländervergleich</a:t>
            </a:r>
            <a:r>
              <a:rPr lang="de-DE" sz="2000" dirty="0"/>
              <a:t> </a:t>
            </a:r>
          </a:p>
          <a:p>
            <a:pPr lvl="1"/>
            <a:r>
              <a:rPr lang="de-DE" sz="2000" dirty="0">
                <a:hlinkClick r:id="rId6" action="ppaction://hlinksldjump"/>
              </a:rPr>
              <a:t>FuE-Intensitäten der Branche im Ländervergleich</a:t>
            </a:r>
            <a:endParaRPr lang="de-DE" sz="2000" dirty="0"/>
          </a:p>
          <a:p>
            <a:pPr lvl="1"/>
            <a:r>
              <a:rPr lang="de-DE" sz="2000" dirty="0">
                <a:hlinkClick r:id="rId7" action="ppaction://hlinksldjump"/>
              </a:rPr>
              <a:t>Außenhandel mit forschungsintensiven Chemiewaren</a:t>
            </a:r>
            <a:endParaRPr lang="de-DE" sz="2000" dirty="0"/>
          </a:p>
          <a:p>
            <a:pPr lvl="1"/>
            <a:r>
              <a:rPr lang="de-DE" sz="2000" dirty="0">
                <a:hlinkClick r:id="rId8" action="ppaction://hlinksldjump"/>
              </a:rPr>
              <a:t>Patente</a:t>
            </a:r>
            <a:r>
              <a:rPr lang="de-DE" sz="2000" dirty="0"/>
              <a:t>, </a:t>
            </a:r>
            <a:r>
              <a:rPr lang="de-DE" sz="2000" dirty="0">
                <a:hlinkClick r:id="rId9" action="ppaction://hlinksldjump"/>
              </a:rPr>
              <a:t>Patentspezialisierungen</a:t>
            </a:r>
            <a:r>
              <a:rPr lang="de-DE" sz="2000" dirty="0"/>
              <a:t> und </a:t>
            </a:r>
            <a:r>
              <a:rPr lang="de-DE" sz="2000" dirty="0">
                <a:hlinkClick r:id="rId9" action="ppaction://hlinksldjump"/>
              </a:rPr>
              <a:t>Publikationen</a:t>
            </a:r>
            <a:r>
              <a:rPr lang="de-DE" sz="2000" dirty="0"/>
              <a:t> der Branche im Ländervergleich</a:t>
            </a:r>
          </a:p>
          <a:p>
            <a:r>
              <a:rPr lang="de-DE" sz="2000" b="1" dirty="0">
                <a:solidFill>
                  <a:schemeClr val="tx2"/>
                </a:solidFill>
              </a:rPr>
              <a:t>Innovationsstandort Deutschland (Gesamtwirtschaft/Rahmenbedingungen)</a:t>
            </a:r>
          </a:p>
          <a:p>
            <a:pPr lvl="1"/>
            <a:r>
              <a:rPr lang="de-DE" sz="2000" dirty="0">
                <a:hlinkClick r:id="rId10" action="ppaction://hlinksldjump"/>
              </a:rPr>
              <a:t>Ranking</a:t>
            </a:r>
            <a:r>
              <a:rPr lang="de-DE" sz="2000" dirty="0"/>
              <a:t> der Innovationsstandorte und Verbesserungspotenziale (BDI-Innovationsindikator)</a:t>
            </a:r>
          </a:p>
          <a:p>
            <a:pPr lvl="1"/>
            <a:r>
              <a:rPr lang="de-DE" sz="2000" dirty="0">
                <a:hlinkClick r:id="rId11" action="ppaction://hlinksldjump"/>
              </a:rPr>
              <a:t>Innovationshemmnisse</a:t>
            </a:r>
            <a:endParaRPr lang="de-DE" sz="2000" dirty="0"/>
          </a:p>
          <a:p>
            <a:pPr lvl="1"/>
            <a:r>
              <a:rPr lang="de-DE" sz="2000" dirty="0">
                <a:hlinkClick r:id="rId12" action="ppaction://hlinksldjump"/>
              </a:rPr>
              <a:t>3,5-Prozent Ziel</a:t>
            </a:r>
            <a:r>
              <a:rPr lang="de-DE" sz="2000" dirty="0"/>
              <a:t>: FuE-Aufwendungen in Deutschland (Anteile am BIP) und im Ländervergleich</a:t>
            </a:r>
          </a:p>
          <a:p>
            <a:pPr lvl="1"/>
            <a:r>
              <a:rPr lang="de-DE" sz="2000" dirty="0">
                <a:hlinkClick r:id="rId13" action="ppaction://hlinksldjump"/>
              </a:rPr>
              <a:t>Forschungsförderung</a:t>
            </a:r>
            <a:r>
              <a:rPr lang="de-DE" sz="2000" dirty="0"/>
              <a:t>: Finanzierung von FuE-Ausgaben (national und internationaler Vergleich)</a:t>
            </a:r>
          </a:p>
          <a:p>
            <a:pPr lvl="1"/>
            <a:r>
              <a:rPr lang="de-DE" sz="2000" dirty="0">
                <a:hlinkClick r:id="rId14" action="ppaction://hlinksldjump"/>
              </a:rPr>
              <a:t>Bildung</a:t>
            </a:r>
            <a:r>
              <a:rPr lang="de-DE" sz="2000" dirty="0"/>
              <a:t>: Ausgaben, Akademikerquote, MINT-Absolventen</a:t>
            </a:r>
          </a:p>
          <a:p>
            <a:pPr lvl="1"/>
            <a:endParaRPr lang="de-DE" dirty="0"/>
          </a:p>
        </p:txBody>
      </p:sp>
      <p:sp>
        <p:nvSpPr>
          <p:cNvPr id="6" name="Titel 5"/>
          <p:cNvSpPr>
            <a:spLocks noGrp="1"/>
          </p:cNvSpPr>
          <p:nvPr>
            <p:ph type="title"/>
          </p:nvPr>
        </p:nvSpPr>
        <p:spPr/>
        <p:txBody>
          <a:bodyPr vert="horz"/>
          <a:lstStyle/>
          <a:p>
            <a:r>
              <a:rPr lang="de-DE"/>
              <a:t>Inhaltsübersicht II</a:t>
            </a:r>
          </a:p>
        </p:txBody>
      </p:sp>
    </p:spTree>
    <p:extLst>
      <p:ext uri="{BB962C8B-B14F-4D97-AF65-F5344CB8AC3E}">
        <p14:creationId xmlns:p14="http://schemas.microsoft.com/office/powerpoint/2010/main" val="942731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4C38398-B61D-4E0A-9283-23248800D093}"/>
              </a:ext>
            </a:extLst>
          </p:cNvPr>
          <p:cNvGraphicFramePr>
            <a:graphicFrameLocks noChangeAspect="1"/>
          </p:cNvGraphicFramePr>
          <p:nvPr>
            <p:custDataLst>
              <p:tags r:id="rId1"/>
            </p:custDataLst>
            <p:extLst>
              <p:ext uri="{D42A27DB-BD31-4B8C-83A1-F6EECF244321}">
                <p14:modId xmlns:p14="http://schemas.microsoft.com/office/powerpoint/2010/main" val="5603570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74C38398-B61D-4E0A-9283-23248800D0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30</a:t>
            </a:fld>
            <a:endParaRPr lang="de-DE"/>
          </a:p>
        </p:txBody>
      </p:sp>
      <p:sp>
        <p:nvSpPr>
          <p:cNvPr id="14" name="Inhaltsplatzhalter 13"/>
          <p:cNvSpPr>
            <a:spLocks noGrp="1"/>
          </p:cNvSpPr>
          <p:nvPr>
            <p:ph type="body" sz="quarter" idx="42"/>
          </p:nvPr>
        </p:nvSpPr>
        <p:spPr/>
        <p:txBody>
          <a:bodyPr vert="horz" lIns="0" tIns="0" rIns="0" bIns="0" rtlCol="0">
            <a:noAutofit/>
          </a:bodyPr>
          <a:lstStyle/>
          <a:p>
            <a:r>
              <a:rPr lang="de-DE" dirty="0"/>
              <a:t>Anteile der Internen FuE-Aufwendungen am Umsatz, 2024</a:t>
            </a:r>
          </a:p>
        </p:txBody>
      </p:sp>
      <p:sp>
        <p:nvSpPr>
          <p:cNvPr id="3" name="Textplatzhalter 2">
            <a:extLst>
              <a:ext uri="{FF2B5EF4-FFF2-40B4-BE49-F238E27FC236}">
                <a16:creationId xmlns:a16="http://schemas.microsoft.com/office/drawing/2014/main" id="{B63C8864-5BDD-4E28-A04D-D197DA07E639}"/>
              </a:ext>
            </a:extLst>
          </p:cNvPr>
          <p:cNvSpPr>
            <a:spLocks noGrp="1"/>
          </p:cNvSpPr>
          <p:nvPr>
            <p:ph type="body" sz="quarter" idx="43"/>
          </p:nvPr>
        </p:nvSpPr>
        <p:spPr>
          <a:xfrm>
            <a:off x="6173306" y="1111449"/>
            <a:ext cx="5508000" cy="288000"/>
          </a:xfrm>
        </p:spPr>
        <p:txBody>
          <a:bodyPr/>
          <a:lstStyle/>
          <a:p>
            <a:r>
              <a:rPr lang="de-DE" sz="1800" dirty="0"/>
              <a:t>Forschungsintensität </a:t>
            </a:r>
            <a:r>
              <a:rPr lang="de-DE" sz="1800" dirty="0" err="1"/>
              <a:t>Pharma</a:t>
            </a:r>
            <a:r>
              <a:rPr lang="de-DE" sz="1800" dirty="0"/>
              <a:t>: Top 10 + EU</a:t>
            </a:r>
          </a:p>
        </p:txBody>
      </p:sp>
      <p:sp>
        <p:nvSpPr>
          <p:cNvPr id="16" name="Inhaltsplatzhalter 15"/>
          <p:cNvSpPr>
            <a:spLocks noGrp="1"/>
          </p:cNvSpPr>
          <p:nvPr>
            <p:ph type="body" sz="quarter" idx="40"/>
          </p:nvPr>
        </p:nvSpPr>
        <p:spPr/>
        <p:txBody>
          <a:bodyPr vert="horz" lIns="0" tIns="0" rIns="0" bIns="0" rtlCol="0">
            <a:noAutofit/>
          </a:bodyPr>
          <a:lstStyle/>
          <a:p>
            <a:r>
              <a:rPr lang="de-DE" dirty="0"/>
              <a:t>Quellen: </a:t>
            </a:r>
            <a:r>
              <a:rPr lang="de-DE" dirty="0" err="1"/>
              <a:t>Chemdata</a:t>
            </a:r>
            <a:r>
              <a:rPr lang="de-DE" dirty="0"/>
              <a:t> International, VCI   Anmerkung: * Intensität in D weicht von oben genannter Intensität ab, da im internationalen Vergleich eine erweiterte Umsatzdefinition genutzt wird.</a:t>
            </a:r>
          </a:p>
          <a:p>
            <a:endParaRPr lang="de-DE" dirty="0"/>
          </a:p>
        </p:txBody>
      </p:sp>
      <p:sp>
        <p:nvSpPr>
          <p:cNvPr id="11" name="Textplatzhalter 11"/>
          <p:cNvSpPr>
            <a:spLocks noGrp="1"/>
          </p:cNvSpPr>
          <p:nvPr>
            <p:ph type="body" sz="quarter" idx="19"/>
          </p:nvPr>
        </p:nvSpPr>
        <p:spPr/>
        <p:txBody>
          <a:bodyPr/>
          <a:lstStyle/>
          <a:p>
            <a:r>
              <a:rPr lang="de-DE" dirty="0"/>
              <a:t>Anteile der Internen FuE-Aufwendungen am Umsatz, 2024</a:t>
            </a:r>
          </a:p>
        </p:txBody>
      </p:sp>
      <p:sp>
        <p:nvSpPr>
          <p:cNvPr id="13" name="Textplatzhalter 12"/>
          <p:cNvSpPr>
            <a:spLocks noGrp="1"/>
          </p:cNvSpPr>
          <p:nvPr>
            <p:ph type="body" sz="quarter" idx="13"/>
          </p:nvPr>
        </p:nvSpPr>
        <p:spPr/>
        <p:txBody>
          <a:bodyPr/>
          <a:lstStyle/>
          <a:p>
            <a:r>
              <a:rPr lang="de-DE" sz="1800" dirty="0"/>
              <a:t>Forschungsintensität Chemie: Top 10 + EU</a:t>
            </a:r>
          </a:p>
        </p:txBody>
      </p:sp>
      <p:sp>
        <p:nvSpPr>
          <p:cNvPr id="19" name="Titel 18"/>
          <p:cNvSpPr>
            <a:spLocks noGrp="1"/>
          </p:cNvSpPr>
          <p:nvPr>
            <p:ph type="title"/>
          </p:nvPr>
        </p:nvSpPr>
        <p:spPr>
          <a:noFill/>
        </p:spPr>
        <p:txBody>
          <a:bodyPr vert="horz"/>
          <a:lstStyle/>
          <a:p>
            <a:r>
              <a:rPr lang="de-DE" dirty="0"/>
              <a:t>Hohe Forschungsintensität bei </a:t>
            </a:r>
            <a:r>
              <a:rPr lang="de-DE" dirty="0" err="1"/>
              <a:t>Pharma</a:t>
            </a:r>
            <a:r>
              <a:rPr lang="de-DE" dirty="0"/>
              <a:t> – auch kleinere Länder erreichen hohe Forschungsquoten</a:t>
            </a:r>
          </a:p>
        </p:txBody>
      </p:sp>
      <p:graphicFrame>
        <p:nvGraphicFramePr>
          <p:cNvPr id="18" name="Diagrammplatzhalter 15">
            <a:extLst>
              <a:ext uri="{FF2B5EF4-FFF2-40B4-BE49-F238E27FC236}">
                <a16:creationId xmlns:a16="http://schemas.microsoft.com/office/drawing/2014/main" id="{4DA0865A-1BF0-4198-BCE6-9718BDE9807B}"/>
              </a:ext>
            </a:extLst>
          </p:cNvPr>
          <p:cNvGraphicFramePr>
            <a:graphicFrameLocks noGrp="1"/>
          </p:cNvGraphicFramePr>
          <p:nvPr>
            <p:ph type="chart" sz="quarter" idx="18"/>
            <p:extLst>
              <p:ext uri="{D42A27DB-BD31-4B8C-83A1-F6EECF244321}">
                <p14:modId xmlns:p14="http://schemas.microsoft.com/office/powerpoint/2010/main" val="169093335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Diagrammplatzhalter 15">
            <a:extLst>
              <a:ext uri="{FF2B5EF4-FFF2-40B4-BE49-F238E27FC236}">
                <a16:creationId xmlns:a16="http://schemas.microsoft.com/office/drawing/2014/main" id="{03009AF1-B0D5-456B-8084-1BDB5711E19A}"/>
              </a:ext>
            </a:extLst>
          </p:cNvPr>
          <p:cNvGraphicFramePr>
            <a:graphicFrameLocks noGrp="1"/>
          </p:cNvGraphicFramePr>
          <p:nvPr>
            <p:ph type="chart" sz="quarter" idx="41"/>
            <p:extLst>
              <p:ext uri="{D42A27DB-BD31-4B8C-83A1-F6EECF244321}">
                <p14:modId xmlns:p14="http://schemas.microsoft.com/office/powerpoint/2010/main" val="141676090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
        <p:nvSpPr>
          <p:cNvPr id="24" name="Textplatzhalter 23">
            <a:extLst>
              <a:ext uri="{FF2B5EF4-FFF2-40B4-BE49-F238E27FC236}">
                <a16:creationId xmlns:a16="http://schemas.microsoft.com/office/drawing/2014/main" id="{D66EB65B-81CF-E30F-D6AF-F1401A209A7F}"/>
              </a:ext>
            </a:extLst>
          </p:cNvPr>
          <p:cNvSpPr>
            <a:spLocks noGrp="1"/>
          </p:cNvSpPr>
          <p:nvPr>
            <p:ph type="body" sz="quarter" idx="44"/>
          </p:nvPr>
        </p:nvSpPr>
        <p:spPr/>
        <p:txBody>
          <a:bodyPr/>
          <a:lstStyle/>
          <a:p>
            <a:r>
              <a:rPr lang="de-DE" dirty="0"/>
              <a:t>Quellen: </a:t>
            </a:r>
            <a:r>
              <a:rPr lang="de-DE" dirty="0" err="1"/>
              <a:t>Chemdata</a:t>
            </a:r>
            <a:r>
              <a:rPr lang="de-DE" dirty="0"/>
              <a:t> International, VCI   Anmerkung: * Intensität in D weicht von oben genannter Intensität ab, da im internationalen Vergleich eine erweiterte Umsatzdefinition genutzt wird.</a:t>
            </a:r>
          </a:p>
          <a:p>
            <a:endParaRPr lang="de-DE" dirty="0"/>
          </a:p>
        </p:txBody>
      </p:sp>
    </p:spTree>
    <p:extLst>
      <p:ext uri="{BB962C8B-B14F-4D97-AF65-F5344CB8AC3E}">
        <p14:creationId xmlns:p14="http://schemas.microsoft.com/office/powerpoint/2010/main" val="2366067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extLst>
              <p:ext uri="{D42A27DB-BD31-4B8C-83A1-F6EECF244321}">
                <p14:modId xmlns:p14="http://schemas.microsoft.com/office/powerpoint/2010/main" val="29519974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31</a:t>
            </a:fld>
            <a:endParaRPr lang="de-DE"/>
          </a:p>
        </p:txBody>
      </p:sp>
      <p:sp>
        <p:nvSpPr>
          <p:cNvPr id="8" name="Textplatzhalter 7">
            <a:extLst>
              <a:ext uri="{FF2B5EF4-FFF2-40B4-BE49-F238E27FC236}">
                <a16:creationId xmlns:a16="http://schemas.microsoft.com/office/drawing/2014/main" id="{34ACE529-248A-FC29-C41A-5A1F126B2093}"/>
              </a:ext>
            </a:extLst>
          </p:cNvPr>
          <p:cNvSpPr>
            <a:spLocks noGrp="1"/>
          </p:cNvSpPr>
          <p:nvPr>
            <p:ph type="body" sz="quarter" idx="44"/>
          </p:nvPr>
        </p:nvSpPr>
        <p:spPr/>
        <p:txBody>
          <a:bodyPr/>
          <a:lstStyle/>
          <a:p>
            <a:r>
              <a:rPr lang="de-DE" dirty="0"/>
              <a:t>Quellen: ZEW, VCI	</a:t>
            </a:r>
          </a:p>
        </p:txBody>
      </p:sp>
      <p:sp>
        <p:nvSpPr>
          <p:cNvPr id="7" name="Textplatzhalter 6">
            <a:extLst>
              <a:ext uri="{FF2B5EF4-FFF2-40B4-BE49-F238E27FC236}">
                <a16:creationId xmlns:a16="http://schemas.microsoft.com/office/drawing/2014/main" id="{E0F5335D-5089-151A-5C7C-2397AC346E4D}"/>
              </a:ext>
            </a:extLst>
          </p:cNvPr>
          <p:cNvSpPr>
            <a:spLocks noGrp="1"/>
          </p:cNvSpPr>
          <p:nvPr>
            <p:ph type="body" sz="quarter" idx="43"/>
          </p:nvPr>
        </p:nvSpPr>
        <p:spPr/>
        <p:txBody>
          <a:bodyPr/>
          <a:lstStyle/>
          <a:p>
            <a:r>
              <a:rPr lang="de-DE" dirty="0"/>
              <a:t>Deutscher Handel mit forschungsintensiven Pharmazeutika, </a:t>
            </a:r>
            <a:r>
              <a:rPr lang="de-DE" sz="1600" b="0" dirty="0">
                <a:solidFill>
                  <a:schemeClr val="tx1"/>
                </a:solidFill>
              </a:rPr>
              <a:t>in Mrd. Euro</a:t>
            </a:r>
            <a:endParaRPr lang="de-DE" sz="1400" b="0" dirty="0">
              <a:solidFill>
                <a:schemeClr val="tx1"/>
              </a:solidFill>
            </a:endParaRPr>
          </a:p>
        </p:txBody>
      </p:sp>
      <p:sp>
        <p:nvSpPr>
          <p:cNvPr id="2" name="Textplatzhalter 1">
            <a:extLst>
              <a:ext uri="{FF2B5EF4-FFF2-40B4-BE49-F238E27FC236}">
                <a16:creationId xmlns:a16="http://schemas.microsoft.com/office/drawing/2014/main" id="{CB33A30A-4310-46A7-AF14-816A61C7EF79}"/>
              </a:ext>
            </a:extLst>
          </p:cNvPr>
          <p:cNvSpPr>
            <a:spLocks noGrp="1"/>
          </p:cNvSpPr>
          <p:nvPr>
            <p:ph type="body" sz="quarter" idx="40"/>
          </p:nvPr>
        </p:nvSpPr>
        <p:spPr/>
        <p:txBody>
          <a:bodyPr/>
          <a:lstStyle/>
          <a:p>
            <a:r>
              <a:rPr lang="de-DE" dirty="0"/>
              <a:t>Quellen: ZEW, VCI		</a:t>
            </a:r>
          </a:p>
        </p:txBody>
      </p:sp>
      <p:sp>
        <p:nvSpPr>
          <p:cNvPr id="13" name="Textplatzhalter 12"/>
          <p:cNvSpPr>
            <a:spLocks noGrp="1"/>
          </p:cNvSpPr>
          <p:nvPr>
            <p:ph type="body" sz="quarter" idx="13"/>
          </p:nvPr>
        </p:nvSpPr>
        <p:spPr/>
        <p:txBody>
          <a:bodyPr/>
          <a:lstStyle/>
          <a:p>
            <a:r>
              <a:rPr lang="de-DE" dirty="0"/>
              <a:t>Deutscher Handel mit forschungsintensiven Chemiewaren, </a:t>
            </a:r>
            <a:r>
              <a:rPr lang="de-DE" sz="1600" b="0" dirty="0">
                <a:solidFill>
                  <a:schemeClr val="tx1"/>
                </a:solidFill>
              </a:rPr>
              <a:t>in Mrd. Euro</a:t>
            </a:r>
            <a:endParaRPr lang="de-DE" sz="1400" b="0" dirty="0">
              <a:solidFill>
                <a:schemeClr val="tx1"/>
              </a:solidFill>
            </a:endParaRPr>
          </a:p>
          <a:p>
            <a:endParaRPr lang="de-DE" dirty="0"/>
          </a:p>
        </p:txBody>
      </p:sp>
      <p:sp>
        <p:nvSpPr>
          <p:cNvPr id="19" name="Titel 18"/>
          <p:cNvSpPr>
            <a:spLocks noGrp="1"/>
          </p:cNvSpPr>
          <p:nvPr>
            <p:ph type="title"/>
          </p:nvPr>
        </p:nvSpPr>
        <p:spPr>
          <a:noFill/>
        </p:spPr>
        <p:txBody>
          <a:bodyPr vert="horz"/>
          <a:lstStyle/>
          <a:p>
            <a:r>
              <a:rPr lang="de-DE" dirty="0"/>
              <a:t>Deutschland ist stark im Pharmahandel – Chemiehandel ist (wieder) ausgeglichen</a:t>
            </a:r>
          </a:p>
        </p:txBody>
      </p:sp>
      <p:graphicFrame>
        <p:nvGraphicFramePr>
          <p:cNvPr id="11" name="Diagrammplatzhalter 14">
            <a:extLst>
              <a:ext uri="{FF2B5EF4-FFF2-40B4-BE49-F238E27FC236}">
                <a16:creationId xmlns:a16="http://schemas.microsoft.com/office/drawing/2014/main" id="{00000000-0008-0000-08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14">
            <a:extLst>
              <a:ext uri="{FF2B5EF4-FFF2-40B4-BE49-F238E27FC236}">
                <a16:creationId xmlns:a16="http://schemas.microsoft.com/office/drawing/2014/main" id="{D212C7B6-DBB1-4A9D-9817-6AC07D01C33E}"/>
              </a:ext>
            </a:extLst>
          </p:cNvPr>
          <p:cNvGraphicFramePr>
            <a:graphicFrameLocks noGrp="1"/>
          </p:cNvGraphicFramePr>
          <p:nvPr>
            <p:ph type="chart" sz="quarter" idx="41"/>
            <p:extLst>
              <p:ext uri="{D42A27DB-BD31-4B8C-83A1-F6EECF244321}">
                <p14:modId xmlns:p14="http://schemas.microsoft.com/office/powerpoint/2010/main" val="197467457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7852807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B112C-38DA-BD28-ADE2-0AB1B5842CB9}"/>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ADE23C89-9A3C-2A05-08BF-40BA334B82A4}"/>
              </a:ext>
            </a:extLst>
          </p:cNvPr>
          <p:cNvGraphicFramePr>
            <a:graphicFrameLocks noChangeAspect="1"/>
          </p:cNvGraphicFramePr>
          <p:nvPr>
            <p:custDataLst>
              <p:tags r:id="rId1"/>
            </p:custDataLst>
            <p:extLst>
              <p:ext uri="{D42A27DB-BD31-4B8C-83A1-F6EECF244321}">
                <p14:modId xmlns:p14="http://schemas.microsoft.com/office/powerpoint/2010/main" val="1050170927"/>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ADE23C89-9A3C-2A05-08BF-40BA334B82A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2347820-11FC-A9AD-71DC-FF035EF00B1C}"/>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A6C5E9D-C7CC-171D-E818-F4BF3FCDAEA9}"/>
              </a:ext>
            </a:extLst>
          </p:cNvPr>
          <p:cNvSpPr>
            <a:spLocks noGrp="1"/>
          </p:cNvSpPr>
          <p:nvPr>
            <p:ph type="sldNum" sz="quarter" idx="10"/>
          </p:nvPr>
        </p:nvSpPr>
        <p:spPr/>
        <p:txBody>
          <a:bodyPr/>
          <a:lstStyle/>
          <a:p>
            <a:fld id="{02CEFE82-39F2-4F47-8A0C-D5AB3496FA5C}" type="slidenum">
              <a:rPr lang="de-DE" smtClean="0"/>
              <a:pPr/>
              <a:t>32</a:t>
            </a:fld>
            <a:endParaRPr lang="de-DE"/>
          </a:p>
        </p:txBody>
      </p:sp>
      <p:sp>
        <p:nvSpPr>
          <p:cNvPr id="8" name="Textplatzhalter 7">
            <a:extLst>
              <a:ext uri="{FF2B5EF4-FFF2-40B4-BE49-F238E27FC236}">
                <a16:creationId xmlns:a16="http://schemas.microsoft.com/office/drawing/2014/main" id="{BFAD7DF7-003B-7418-A749-A12DD42D744E}"/>
              </a:ext>
            </a:extLst>
          </p:cNvPr>
          <p:cNvSpPr>
            <a:spLocks noGrp="1"/>
          </p:cNvSpPr>
          <p:nvPr>
            <p:ph type="body" sz="quarter" idx="44"/>
          </p:nvPr>
        </p:nvSpPr>
        <p:spPr/>
        <p:txBody>
          <a:bodyPr/>
          <a:lstStyle/>
          <a:p>
            <a:r>
              <a:rPr lang="de-DE" dirty="0"/>
              <a:t>Quellen: ZEW, VCI	</a:t>
            </a:r>
          </a:p>
        </p:txBody>
      </p:sp>
      <p:sp>
        <p:nvSpPr>
          <p:cNvPr id="7" name="Textplatzhalter 6">
            <a:extLst>
              <a:ext uri="{FF2B5EF4-FFF2-40B4-BE49-F238E27FC236}">
                <a16:creationId xmlns:a16="http://schemas.microsoft.com/office/drawing/2014/main" id="{8BA1E60B-C438-950D-B400-C565678610BF}"/>
              </a:ext>
            </a:extLst>
          </p:cNvPr>
          <p:cNvSpPr>
            <a:spLocks noGrp="1"/>
          </p:cNvSpPr>
          <p:nvPr>
            <p:ph type="body" sz="quarter" idx="43"/>
          </p:nvPr>
        </p:nvSpPr>
        <p:spPr>
          <a:xfrm>
            <a:off x="6197824" y="1090901"/>
            <a:ext cx="5689376" cy="288000"/>
          </a:xfrm>
        </p:spPr>
        <p:txBody>
          <a:bodyPr/>
          <a:lstStyle/>
          <a:p>
            <a:r>
              <a:rPr lang="de-DE" dirty="0"/>
              <a:t>Deutsche Handelsbilanz mit forschungs-intensiven Pharmazeutika nach Ländern, </a:t>
            </a:r>
            <a:r>
              <a:rPr lang="de-DE" sz="1600" b="0" dirty="0">
                <a:solidFill>
                  <a:schemeClr val="tx1"/>
                </a:solidFill>
              </a:rPr>
              <a:t>in Mrd. Euro</a:t>
            </a:r>
            <a:endParaRPr lang="de-DE" sz="1400" b="0" dirty="0">
              <a:solidFill>
                <a:schemeClr val="tx1"/>
              </a:solidFill>
            </a:endParaRPr>
          </a:p>
        </p:txBody>
      </p:sp>
      <p:sp>
        <p:nvSpPr>
          <p:cNvPr id="2" name="Textplatzhalter 1">
            <a:extLst>
              <a:ext uri="{FF2B5EF4-FFF2-40B4-BE49-F238E27FC236}">
                <a16:creationId xmlns:a16="http://schemas.microsoft.com/office/drawing/2014/main" id="{7C3EBB31-28AA-D80E-4B99-6078EA2E0603}"/>
              </a:ext>
            </a:extLst>
          </p:cNvPr>
          <p:cNvSpPr>
            <a:spLocks noGrp="1"/>
          </p:cNvSpPr>
          <p:nvPr>
            <p:ph type="body" sz="quarter" idx="40"/>
          </p:nvPr>
        </p:nvSpPr>
        <p:spPr/>
        <p:txBody>
          <a:bodyPr/>
          <a:lstStyle/>
          <a:p>
            <a:r>
              <a:rPr lang="de-DE" dirty="0"/>
              <a:t>Quellen: ZEW, VCI		</a:t>
            </a:r>
          </a:p>
        </p:txBody>
      </p:sp>
      <p:sp>
        <p:nvSpPr>
          <p:cNvPr id="13" name="Textplatzhalter 12">
            <a:extLst>
              <a:ext uri="{FF2B5EF4-FFF2-40B4-BE49-F238E27FC236}">
                <a16:creationId xmlns:a16="http://schemas.microsoft.com/office/drawing/2014/main" id="{FE47644E-8DFE-C098-E367-6C4667E3A2D4}"/>
              </a:ext>
            </a:extLst>
          </p:cNvPr>
          <p:cNvSpPr>
            <a:spLocks noGrp="1"/>
          </p:cNvSpPr>
          <p:nvPr>
            <p:ph type="body" sz="quarter" idx="13"/>
          </p:nvPr>
        </p:nvSpPr>
        <p:spPr>
          <a:xfrm>
            <a:off x="540000" y="1090901"/>
            <a:ext cx="5556000" cy="288000"/>
          </a:xfrm>
        </p:spPr>
        <p:txBody>
          <a:bodyPr/>
          <a:lstStyle/>
          <a:p>
            <a:r>
              <a:rPr lang="de-DE" dirty="0"/>
              <a:t>Deutsche Handelsbilanz mit forschungs-intensiven Chemiewaren nach Ländern, </a:t>
            </a:r>
            <a:r>
              <a:rPr lang="de-DE" sz="1600" b="0" dirty="0">
                <a:solidFill>
                  <a:schemeClr val="tx1"/>
                </a:solidFill>
              </a:rPr>
              <a:t>in Mrd. Euro</a:t>
            </a:r>
            <a:endParaRPr lang="de-DE" sz="1400" b="0" dirty="0">
              <a:solidFill>
                <a:schemeClr val="tx1"/>
              </a:solidFill>
            </a:endParaRPr>
          </a:p>
          <a:p>
            <a:endParaRPr lang="de-DE" dirty="0"/>
          </a:p>
        </p:txBody>
      </p:sp>
      <p:sp>
        <p:nvSpPr>
          <p:cNvPr id="19" name="Titel 18">
            <a:extLst>
              <a:ext uri="{FF2B5EF4-FFF2-40B4-BE49-F238E27FC236}">
                <a16:creationId xmlns:a16="http://schemas.microsoft.com/office/drawing/2014/main" id="{4E09D887-29D3-F41D-0E54-78F56F59EC34}"/>
              </a:ext>
            </a:extLst>
          </p:cNvPr>
          <p:cNvSpPr>
            <a:spLocks noGrp="1"/>
          </p:cNvSpPr>
          <p:nvPr>
            <p:ph type="title"/>
          </p:nvPr>
        </p:nvSpPr>
        <p:spPr>
          <a:xfrm>
            <a:off x="540000" y="139663"/>
            <a:ext cx="11347200" cy="900000"/>
          </a:xfrm>
          <a:noFill/>
        </p:spPr>
        <p:txBody>
          <a:bodyPr vert="horz"/>
          <a:lstStyle/>
          <a:p>
            <a:r>
              <a:rPr lang="de-DE" sz="2400" dirty="0"/>
              <a:t>AH-Saldo </a:t>
            </a:r>
            <a:r>
              <a:rPr lang="de-DE" sz="2400" dirty="0" err="1"/>
              <a:t>Pharma</a:t>
            </a:r>
            <a:r>
              <a:rPr lang="de-DE" sz="2400" dirty="0"/>
              <a:t>: positiv und steigend – </a:t>
            </a:r>
            <a:br>
              <a:rPr lang="de-DE" sz="2400" dirty="0"/>
            </a:br>
            <a:r>
              <a:rPr lang="de-DE" sz="2400" dirty="0"/>
              <a:t>AH-Saldo Chemie: insg. ausgeglichen, aber negativ mit China</a:t>
            </a:r>
          </a:p>
        </p:txBody>
      </p:sp>
      <p:graphicFrame>
        <p:nvGraphicFramePr>
          <p:cNvPr id="10" name="Diagrammplatzhalter 11">
            <a:extLst>
              <a:ext uri="{FF2B5EF4-FFF2-40B4-BE49-F238E27FC236}">
                <a16:creationId xmlns:a16="http://schemas.microsoft.com/office/drawing/2014/main" id="{888CA59E-48EA-42F9-86FE-86C3408B28D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1">
            <a:extLst>
              <a:ext uri="{FF2B5EF4-FFF2-40B4-BE49-F238E27FC236}">
                <a16:creationId xmlns:a16="http://schemas.microsoft.com/office/drawing/2014/main" id="{5103C477-4907-42B9-95A4-A36B371AED7E}"/>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0140303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374858637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33</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dirty="0"/>
              <a:t>Deutschland ist mit einem Welthandelsanteil von über 15 Prozent der größte Exporteur forschungsintensiver Pharmazeutika. </a:t>
            </a:r>
          </a:p>
          <a:p>
            <a:r>
              <a:rPr lang="de-DE" sz="1800" dirty="0"/>
              <a:t>In den letzten Jahren hat der Standort keine Handelsanteile eingebüßt.</a:t>
            </a:r>
          </a:p>
        </p:txBody>
      </p:sp>
      <p:sp>
        <p:nvSpPr>
          <p:cNvPr id="14" name="Inhaltsplatzhalter 13"/>
          <p:cNvSpPr>
            <a:spLocks noGrp="1"/>
          </p:cNvSpPr>
          <p:nvPr>
            <p:ph type="body" sz="quarter" idx="40"/>
          </p:nvPr>
        </p:nvSpPr>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Anteile in Prozent </a:t>
            </a:r>
          </a:p>
        </p:txBody>
      </p:sp>
      <p:sp>
        <p:nvSpPr>
          <p:cNvPr id="13" name="Textplatzhalter 12"/>
          <p:cNvSpPr>
            <a:spLocks noGrp="1"/>
          </p:cNvSpPr>
          <p:nvPr>
            <p:ph type="body" sz="quarter" idx="13"/>
          </p:nvPr>
        </p:nvSpPr>
        <p:spPr/>
        <p:txBody>
          <a:bodyPr/>
          <a:lstStyle/>
          <a:p>
            <a:r>
              <a:rPr lang="de-DE"/>
              <a:t>Welthandelsanteil bei forschungsintensiven Pharmazeutika</a:t>
            </a:r>
          </a:p>
        </p:txBody>
      </p:sp>
      <p:sp>
        <p:nvSpPr>
          <p:cNvPr id="19" name="Titel 18"/>
          <p:cNvSpPr>
            <a:spLocks noGrp="1"/>
          </p:cNvSpPr>
          <p:nvPr>
            <p:ph type="title"/>
          </p:nvPr>
        </p:nvSpPr>
        <p:spPr>
          <a:noFill/>
        </p:spPr>
        <p:txBody>
          <a:bodyPr vert="horz"/>
          <a:lstStyle/>
          <a:p>
            <a:r>
              <a:rPr lang="de-DE" dirty="0"/>
              <a:t>Deutschland ist besonders stark im Pharmahandel</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8" name="Diagrammplatzhalter 14">
            <a:extLst>
              <a:ext uri="{FF2B5EF4-FFF2-40B4-BE49-F238E27FC236}">
                <a16:creationId xmlns:a16="http://schemas.microsoft.com/office/drawing/2014/main" id="{E04D08A1-803A-4982-926C-56C5E05B5F8D}"/>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467295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906770315"/>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34</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dirty="0"/>
              <a:t>Deutschland ist mit einem Welthandelsanteil von 7,7 Prozent hinter China und den USA 2022 erneut drittgrößter Exporteur forschungsintensiver Chemiewaren. </a:t>
            </a:r>
          </a:p>
          <a:p>
            <a:r>
              <a:rPr lang="de-DE" sz="1800" dirty="0"/>
              <a:t>Wie alle anderen traditionellen Chemienationen hat Deutschland Anteile verloren. Wettbewerber holen stark auf.</a:t>
            </a:r>
          </a:p>
        </p:txBody>
      </p:sp>
      <p:sp>
        <p:nvSpPr>
          <p:cNvPr id="14" name="Inhaltsplatzhalter 13"/>
          <p:cNvSpPr>
            <a:spLocks noGrp="1"/>
          </p:cNvSpPr>
          <p:nvPr>
            <p:ph type="body" sz="quarter" idx="40"/>
          </p:nvPr>
        </p:nvSpPr>
        <p:spPr>
          <a:xfrm>
            <a:off x="540000" y="5977438"/>
            <a:ext cx="5826000" cy="124912"/>
          </a:xfrm>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Chemie (ohne </a:t>
            </a:r>
            <a:r>
              <a:rPr lang="de-DE" err="1"/>
              <a:t>Pharma</a:t>
            </a:r>
            <a:r>
              <a:rPr lang="de-DE"/>
              <a:t>), Anteile in Prozent </a:t>
            </a:r>
          </a:p>
        </p:txBody>
      </p:sp>
      <p:sp>
        <p:nvSpPr>
          <p:cNvPr id="13" name="Textplatzhalter 12"/>
          <p:cNvSpPr>
            <a:spLocks noGrp="1"/>
          </p:cNvSpPr>
          <p:nvPr>
            <p:ph type="body" sz="quarter" idx="13"/>
          </p:nvPr>
        </p:nvSpPr>
        <p:spPr/>
        <p:txBody>
          <a:bodyPr/>
          <a:lstStyle/>
          <a:p>
            <a:r>
              <a:rPr lang="de-DE"/>
              <a:t>Welthandelsanteil bei forschungsintensiven Chemiewaren</a:t>
            </a:r>
          </a:p>
        </p:txBody>
      </p:sp>
      <p:sp>
        <p:nvSpPr>
          <p:cNvPr id="19" name="Titel 18"/>
          <p:cNvSpPr>
            <a:spLocks noGrp="1"/>
          </p:cNvSpPr>
          <p:nvPr>
            <p:ph type="title"/>
          </p:nvPr>
        </p:nvSpPr>
        <p:spPr>
          <a:noFill/>
        </p:spPr>
        <p:txBody>
          <a:bodyPr vert="horz"/>
          <a:lstStyle/>
          <a:p>
            <a:r>
              <a:rPr lang="de-DE" dirty="0"/>
              <a:t>Deutschland zählt auch in der Chemie zu den führenden Exportnationen</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10065A"/>
              </a:buClr>
            </a:pPr>
            <a:r>
              <a:rPr lang="de-DE"/>
              <a:t>* </a:t>
            </a:r>
            <a:r>
              <a:rPr lang="de-DE">
                <a:solidFill>
                  <a:srgbClr val="8C3E9F"/>
                </a:solidFill>
              </a:rPr>
              <a:t>Inklusive Hongkong</a:t>
            </a:r>
          </a:p>
          <a:p>
            <a:endParaRPr lang="de-DE"/>
          </a:p>
        </p:txBody>
      </p:sp>
      <p:graphicFrame>
        <p:nvGraphicFramePr>
          <p:cNvPr id="8" name="Diagrammplatzhalter 14">
            <a:extLst>
              <a:ext uri="{FF2B5EF4-FFF2-40B4-BE49-F238E27FC236}">
                <a16:creationId xmlns:a16="http://schemas.microsoft.com/office/drawing/2014/main" id="{6976F062-372F-4735-AAFD-CC20A20CE3B0}"/>
              </a:ext>
            </a:extLst>
          </p:cNvPr>
          <p:cNvGraphicFramePr>
            <a:graphicFrameLocks noGrp="1"/>
          </p:cNvGraphicFramePr>
          <p:nvPr>
            <p:ph type="chart" sz="quarter" idx="18"/>
            <p:extLst>
              <p:ext uri="{D42A27DB-BD31-4B8C-83A1-F6EECF244321}">
                <p14:modId xmlns:p14="http://schemas.microsoft.com/office/powerpoint/2010/main" val="28421633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059764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23011524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35</a:t>
            </a:fld>
            <a:endParaRPr lang="de-DE"/>
          </a:p>
        </p:txBody>
      </p:sp>
      <p:sp>
        <p:nvSpPr>
          <p:cNvPr id="14" name="Inhaltsplatzhalter 13"/>
          <p:cNvSpPr>
            <a:spLocks noGrp="1"/>
          </p:cNvSpPr>
          <p:nvPr>
            <p:ph type="body" sz="quarter" idx="43"/>
          </p:nvPr>
        </p:nvSpPr>
        <p:spPr>
          <a:xfrm>
            <a:off x="8244013" y="1762183"/>
            <a:ext cx="3586037" cy="4032000"/>
          </a:xfrm>
        </p:spPr>
        <p:txBody>
          <a:bodyPr vert="horz" lIns="0" tIns="0" rIns="0" bIns="0" rtlCol="0">
            <a:noAutofit/>
          </a:bodyPr>
          <a:lstStyle/>
          <a:p>
            <a:r>
              <a:rPr lang="de-DE" sz="1600" dirty="0"/>
              <a:t>Patentgeschützte Erfindungen sind das Ergebnis von Forschung und Entwicklung und zielen auf die Märkte der Zukunft. Sie sind ein guter „Frühindikator“ dafür, wo und wie viel neues Wissen entstanden ist und kommerziell verwertet werden soll. </a:t>
            </a:r>
          </a:p>
          <a:p>
            <a:r>
              <a:rPr lang="de-DE" sz="1600" dirty="0"/>
              <a:t>7,3 Prozent der Patente in der Chemie und Pharmazie kommen aus Deutschland.</a:t>
            </a:r>
          </a:p>
          <a:p>
            <a:r>
              <a:rPr lang="de-DE" sz="1600" dirty="0"/>
              <a:t>Anmeldezahlen in Chemie und </a:t>
            </a:r>
            <a:r>
              <a:rPr lang="de-DE" sz="1600" dirty="0" err="1"/>
              <a:t>Pharma</a:t>
            </a:r>
            <a:r>
              <a:rPr lang="de-DE" sz="1600" dirty="0"/>
              <a:t> in Deutschland sind seit 2010 rückläufig.</a:t>
            </a:r>
          </a:p>
          <a:p>
            <a:r>
              <a:rPr lang="de-DE" sz="1600" dirty="0"/>
              <a:t>China ist inzwischen an Deutschland vorbeigezogen. Korea überholte Deutschland 2021.</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a:p>
            <a:endParaRPr lang="de-DE" dirty="0"/>
          </a:p>
        </p:txBody>
      </p:sp>
      <p:sp>
        <p:nvSpPr>
          <p:cNvPr id="11" name="Textplatzhalter 11"/>
          <p:cNvSpPr>
            <a:spLocks noGrp="1"/>
          </p:cNvSpPr>
          <p:nvPr>
            <p:ph type="body" sz="quarter" idx="19"/>
          </p:nvPr>
        </p:nvSpPr>
        <p:spPr/>
        <p:txBody>
          <a:bodyPr/>
          <a:lstStyle/>
          <a:p>
            <a:r>
              <a:rPr lang="de-DE" dirty="0"/>
              <a:t>Anteile an den weltweiten Patentanmeldungen in Prozent </a:t>
            </a:r>
          </a:p>
        </p:txBody>
      </p:sp>
      <p:sp>
        <p:nvSpPr>
          <p:cNvPr id="13" name="Textplatzhalter 12"/>
          <p:cNvSpPr>
            <a:spLocks noGrp="1"/>
          </p:cNvSpPr>
          <p:nvPr>
            <p:ph type="body" sz="quarter" idx="13"/>
          </p:nvPr>
        </p:nvSpPr>
        <p:spPr/>
        <p:txBody>
          <a:bodyPr/>
          <a:lstStyle/>
          <a:p>
            <a:r>
              <a:rPr lang="de-DE" dirty="0"/>
              <a:t>Chemie- und Pharmapatentanmeldungen</a:t>
            </a:r>
          </a:p>
        </p:txBody>
      </p:sp>
      <p:sp>
        <p:nvSpPr>
          <p:cNvPr id="19" name="Titel 18"/>
          <p:cNvSpPr>
            <a:spLocks noGrp="1"/>
          </p:cNvSpPr>
          <p:nvPr>
            <p:ph type="title"/>
          </p:nvPr>
        </p:nvSpPr>
        <p:spPr>
          <a:noFill/>
        </p:spPr>
        <p:txBody>
          <a:bodyPr vert="horz"/>
          <a:lstStyle/>
          <a:p>
            <a:r>
              <a:rPr lang="de-DE" dirty="0"/>
              <a:t>China gewinnt bei Patenten hinzu – Industrieländer verlieren</a:t>
            </a:r>
          </a:p>
        </p:txBody>
      </p:sp>
      <p:graphicFrame>
        <p:nvGraphicFramePr>
          <p:cNvPr id="9" name="Diagrammplatzhalter 11">
            <a:extLst>
              <a:ext uri="{FF2B5EF4-FFF2-40B4-BE49-F238E27FC236}">
                <a16:creationId xmlns:a16="http://schemas.microsoft.com/office/drawing/2014/main" id="{1929A9DA-F104-42F3-87F1-F8B3A1E68B9A}"/>
              </a:ext>
            </a:extLst>
          </p:cNvPr>
          <p:cNvGraphicFramePr>
            <a:graphicFrameLocks noGrp="1"/>
          </p:cNvGraphicFramePr>
          <p:nvPr>
            <p:ph type="chart" sz="quarter" idx="18"/>
            <p:extLst>
              <p:ext uri="{D42A27DB-BD31-4B8C-83A1-F6EECF244321}">
                <p14:modId xmlns:p14="http://schemas.microsoft.com/office/powerpoint/2010/main" val="343430288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811485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0FAA1-B6C4-0D09-E6E4-96AB0801565A}"/>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6C3F66C-2C24-699B-5F32-FEF2C0489F1E}"/>
              </a:ext>
            </a:extLst>
          </p:cNvPr>
          <p:cNvGraphicFramePr>
            <a:graphicFrameLocks noChangeAspect="1"/>
          </p:cNvGraphicFramePr>
          <p:nvPr>
            <p:custDataLst>
              <p:tags r:id="rId1"/>
            </p:custDataLst>
            <p:extLst>
              <p:ext uri="{D42A27DB-BD31-4B8C-83A1-F6EECF244321}">
                <p14:modId xmlns:p14="http://schemas.microsoft.com/office/powerpoint/2010/main" val="280989281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86C3F66C-2C24-699B-5F32-FEF2C0489F1E}"/>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895408C-C24D-9BC9-4A24-4B023D02C50D}"/>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B26557A-5613-E96D-55CD-12D73019C89E}"/>
              </a:ext>
            </a:extLst>
          </p:cNvPr>
          <p:cNvSpPr>
            <a:spLocks noGrp="1"/>
          </p:cNvSpPr>
          <p:nvPr>
            <p:ph type="sldNum" sz="quarter" idx="10"/>
          </p:nvPr>
        </p:nvSpPr>
        <p:spPr/>
        <p:txBody>
          <a:bodyPr/>
          <a:lstStyle/>
          <a:p>
            <a:fld id="{02CEFE82-39F2-4F47-8A0C-D5AB3496FA5C}" type="slidenum">
              <a:rPr lang="de-DE" smtClean="0"/>
              <a:pPr/>
              <a:t>36</a:t>
            </a:fld>
            <a:endParaRPr lang="de-DE"/>
          </a:p>
        </p:txBody>
      </p:sp>
      <p:sp>
        <p:nvSpPr>
          <p:cNvPr id="8" name="Textplatzhalter 7">
            <a:extLst>
              <a:ext uri="{FF2B5EF4-FFF2-40B4-BE49-F238E27FC236}">
                <a16:creationId xmlns:a16="http://schemas.microsoft.com/office/drawing/2014/main" id="{35F0F48C-9742-6378-3282-5D3703CC4F26}"/>
              </a:ext>
            </a:extLst>
          </p:cNvPr>
          <p:cNvSpPr>
            <a:spLocks noGrp="1"/>
          </p:cNvSpPr>
          <p:nvPr>
            <p:ph type="body" sz="quarter" idx="44"/>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p:txBody>
      </p:sp>
      <p:sp>
        <p:nvSpPr>
          <p:cNvPr id="9" name="Textplatzhalter 8">
            <a:extLst>
              <a:ext uri="{FF2B5EF4-FFF2-40B4-BE49-F238E27FC236}">
                <a16:creationId xmlns:a16="http://schemas.microsoft.com/office/drawing/2014/main" id="{12CA57AF-8754-1ADD-B548-D5422559262A}"/>
              </a:ext>
            </a:extLst>
          </p:cNvPr>
          <p:cNvSpPr>
            <a:spLocks noGrp="1"/>
          </p:cNvSpPr>
          <p:nvPr>
            <p:ph type="body" sz="quarter" idx="42"/>
          </p:nvPr>
        </p:nvSpPr>
        <p:spPr/>
        <p:txBody>
          <a:bodyPr/>
          <a:lstStyle/>
          <a:p>
            <a:r>
              <a:rPr lang="de-DE" dirty="0"/>
              <a:t>Anteile an den weltweiten Anmeldungen in Prozent</a:t>
            </a:r>
          </a:p>
        </p:txBody>
      </p:sp>
      <p:sp>
        <p:nvSpPr>
          <p:cNvPr id="7" name="Textplatzhalter 6">
            <a:extLst>
              <a:ext uri="{FF2B5EF4-FFF2-40B4-BE49-F238E27FC236}">
                <a16:creationId xmlns:a16="http://schemas.microsoft.com/office/drawing/2014/main" id="{09EC3CAF-5D0F-621A-334C-28B2BF7C0613}"/>
              </a:ext>
            </a:extLst>
          </p:cNvPr>
          <p:cNvSpPr>
            <a:spLocks noGrp="1"/>
          </p:cNvSpPr>
          <p:nvPr>
            <p:ph type="body" sz="quarter" idx="43"/>
          </p:nvPr>
        </p:nvSpPr>
        <p:spPr/>
        <p:txBody>
          <a:bodyPr/>
          <a:lstStyle/>
          <a:p>
            <a:r>
              <a:rPr lang="de-DE" dirty="0"/>
              <a:t>Pharmapatentanmeldungen</a:t>
            </a:r>
            <a:endParaRPr lang="de-DE" sz="1400" b="0" dirty="0">
              <a:solidFill>
                <a:schemeClr val="tx1"/>
              </a:solidFill>
            </a:endParaRPr>
          </a:p>
        </p:txBody>
      </p:sp>
      <p:sp>
        <p:nvSpPr>
          <p:cNvPr id="2" name="Textplatzhalter 1">
            <a:extLst>
              <a:ext uri="{FF2B5EF4-FFF2-40B4-BE49-F238E27FC236}">
                <a16:creationId xmlns:a16="http://schemas.microsoft.com/office/drawing/2014/main" id="{3A6FD71F-E444-C0F8-8BA2-D2187B64F568}"/>
              </a:ext>
            </a:extLst>
          </p:cNvPr>
          <p:cNvSpPr>
            <a:spLocks noGrp="1"/>
          </p:cNvSpPr>
          <p:nvPr>
            <p:ph type="body" sz="quarter" idx="40"/>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p:txBody>
      </p:sp>
      <p:sp>
        <p:nvSpPr>
          <p:cNvPr id="4" name="Textplatzhalter 3">
            <a:extLst>
              <a:ext uri="{FF2B5EF4-FFF2-40B4-BE49-F238E27FC236}">
                <a16:creationId xmlns:a16="http://schemas.microsoft.com/office/drawing/2014/main" id="{587A5281-A21B-44CD-0AA1-EE29C0D5FF9D}"/>
              </a:ext>
            </a:extLst>
          </p:cNvPr>
          <p:cNvSpPr>
            <a:spLocks noGrp="1"/>
          </p:cNvSpPr>
          <p:nvPr>
            <p:ph type="body" sz="quarter" idx="19"/>
          </p:nvPr>
        </p:nvSpPr>
        <p:spPr/>
        <p:txBody>
          <a:bodyPr/>
          <a:lstStyle/>
          <a:p>
            <a:r>
              <a:rPr lang="de-DE" dirty="0"/>
              <a:t>Anteile an den weltweiten Anmeldungen in Prozent</a:t>
            </a:r>
          </a:p>
        </p:txBody>
      </p:sp>
      <p:sp>
        <p:nvSpPr>
          <p:cNvPr id="13" name="Textplatzhalter 12">
            <a:extLst>
              <a:ext uri="{FF2B5EF4-FFF2-40B4-BE49-F238E27FC236}">
                <a16:creationId xmlns:a16="http://schemas.microsoft.com/office/drawing/2014/main" id="{7C5D1828-352D-8D0F-3C6A-CB512658FCF6}"/>
              </a:ext>
            </a:extLst>
          </p:cNvPr>
          <p:cNvSpPr>
            <a:spLocks noGrp="1"/>
          </p:cNvSpPr>
          <p:nvPr>
            <p:ph type="body" sz="quarter" idx="13"/>
          </p:nvPr>
        </p:nvSpPr>
        <p:spPr/>
        <p:txBody>
          <a:bodyPr/>
          <a:lstStyle/>
          <a:p>
            <a:r>
              <a:rPr lang="de-DE" dirty="0"/>
              <a:t>Chemiepatentanmeldungen</a:t>
            </a:r>
          </a:p>
        </p:txBody>
      </p:sp>
      <p:sp>
        <p:nvSpPr>
          <p:cNvPr id="19" name="Titel 18">
            <a:extLst>
              <a:ext uri="{FF2B5EF4-FFF2-40B4-BE49-F238E27FC236}">
                <a16:creationId xmlns:a16="http://schemas.microsoft.com/office/drawing/2014/main" id="{05E2A574-9907-962C-A59E-E5A7BCBB0248}"/>
              </a:ext>
            </a:extLst>
          </p:cNvPr>
          <p:cNvSpPr>
            <a:spLocks noGrp="1"/>
          </p:cNvSpPr>
          <p:nvPr>
            <p:ph type="title"/>
          </p:nvPr>
        </p:nvSpPr>
        <p:spPr>
          <a:noFill/>
        </p:spPr>
        <p:txBody>
          <a:bodyPr vert="horz"/>
          <a:lstStyle/>
          <a:p>
            <a:r>
              <a:rPr lang="de-DE" dirty="0"/>
              <a:t>China mit starken Zugewinnen bei Chemie und </a:t>
            </a:r>
            <a:r>
              <a:rPr lang="de-DE" dirty="0" err="1"/>
              <a:t>Pharma</a:t>
            </a:r>
            <a:endParaRPr lang="de-DE" dirty="0"/>
          </a:p>
        </p:txBody>
      </p:sp>
      <p:graphicFrame>
        <p:nvGraphicFramePr>
          <p:cNvPr id="12" name="Diagrammplatzhalter 11">
            <a:extLst>
              <a:ext uri="{FF2B5EF4-FFF2-40B4-BE49-F238E27FC236}">
                <a16:creationId xmlns:a16="http://schemas.microsoft.com/office/drawing/2014/main" id="{00000000-0008-0000-0000-000007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1">
            <a:extLst>
              <a:ext uri="{FF2B5EF4-FFF2-40B4-BE49-F238E27FC236}">
                <a16:creationId xmlns:a16="http://schemas.microsoft.com/office/drawing/2014/main" id="{71955777-08D6-45E2-8EF1-852CBA18FF40}"/>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5205232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86946908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37</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Anzahl der wissenschaftlichen Publikationen in internationalen, referierten Zeitschriften ist ein wichtiger Indikator für den Forschungsoutput von Hoch-schulen und außeruniversitären Forschungseinrichtungen und damit für die Leistungsfähigkeit der wissenschaftlichen Forschung.</a:t>
            </a:r>
          </a:p>
          <a:p>
            <a:r>
              <a:rPr lang="de-DE" sz="1800"/>
              <a:t>China dominiert im weltweiten Vergleich – Deutschland liegt auf Platz 4.</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Web of Science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dirty="0"/>
              <a:t>2024, in Prozent </a:t>
            </a:r>
          </a:p>
        </p:txBody>
      </p:sp>
      <p:sp>
        <p:nvSpPr>
          <p:cNvPr id="13" name="Textplatzhalter 12"/>
          <p:cNvSpPr>
            <a:spLocks noGrp="1"/>
          </p:cNvSpPr>
          <p:nvPr>
            <p:ph type="body" sz="quarter" idx="13"/>
          </p:nvPr>
        </p:nvSpPr>
        <p:spPr/>
        <p:txBody>
          <a:bodyPr/>
          <a:lstStyle/>
          <a:p>
            <a:r>
              <a:rPr lang="de-DE"/>
              <a:t>Anteile an allen Chemie- und Pharmapublikationen weltweit</a:t>
            </a:r>
          </a:p>
        </p:txBody>
      </p:sp>
      <p:sp>
        <p:nvSpPr>
          <p:cNvPr id="19" name="Titel 18"/>
          <p:cNvSpPr>
            <a:spLocks noGrp="1"/>
          </p:cNvSpPr>
          <p:nvPr>
            <p:ph type="title"/>
          </p:nvPr>
        </p:nvSpPr>
        <p:spPr>
          <a:noFill/>
        </p:spPr>
        <p:txBody>
          <a:bodyPr vert="horz"/>
          <a:lstStyle/>
          <a:p>
            <a:r>
              <a:rPr lang="de-DE" dirty="0"/>
              <a:t>China auch bei Publikationen stark vertreten – Deutschland liegt auf Platz 4</a:t>
            </a:r>
          </a:p>
        </p:txBody>
      </p:sp>
      <p:graphicFrame>
        <p:nvGraphicFramePr>
          <p:cNvPr id="9" name="Diagrammplatzhalter 15">
            <a:extLst>
              <a:ext uri="{FF2B5EF4-FFF2-40B4-BE49-F238E27FC236}">
                <a16:creationId xmlns:a16="http://schemas.microsoft.com/office/drawing/2014/main" id="{00000000-0008-0000-04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327462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78FB6F3-542C-473B-B9E9-BECC22073205}"/>
              </a:ext>
            </a:extLst>
          </p:cNvPr>
          <p:cNvGraphicFramePr>
            <a:graphicFrameLocks noChangeAspect="1"/>
          </p:cNvGraphicFramePr>
          <p:nvPr>
            <p:custDataLst>
              <p:tags r:id="rId1"/>
            </p:custDataLst>
            <p:extLst>
              <p:ext uri="{D42A27DB-BD31-4B8C-83A1-F6EECF244321}">
                <p14:modId xmlns:p14="http://schemas.microsoft.com/office/powerpoint/2010/main" val="23409331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5" name="Objekt 4" hidden="1">
                        <a:extLst>
                          <a:ext uri="{FF2B5EF4-FFF2-40B4-BE49-F238E27FC236}">
                            <a16:creationId xmlns:a16="http://schemas.microsoft.com/office/drawing/2014/main" id="{278FB6F3-542C-473B-B9E9-BECC220732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computer, Person, Computer enthält.&#10;&#10;KI-generierte Inhalte können fehlerhaft sein.">
            <a:extLst>
              <a:ext uri="{FF2B5EF4-FFF2-40B4-BE49-F238E27FC236}">
                <a16:creationId xmlns:a16="http://schemas.microsoft.com/office/drawing/2014/main" id="{359AC6CD-6B19-8175-BC1C-1F79ABBAB963}"/>
              </a:ext>
            </a:extLst>
          </p:cNvPr>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1201" b="1201"/>
          <a:stretch>
            <a:fillRect/>
          </a:stretch>
        </p:blipFill>
        <p:spPr/>
      </p:pic>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a:t>Innovations-standort Deutschland </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 – Gesamtwirtschaft </a:t>
            </a:r>
            <a:endParaRPr lang="de-DE"/>
          </a:p>
        </p:txBody>
      </p:sp>
      <p:sp>
        <p:nvSpPr>
          <p:cNvPr id="6" name="Textplatzhalter 5">
            <a:extLst>
              <a:ext uri="{FF2B5EF4-FFF2-40B4-BE49-F238E27FC236}">
                <a16:creationId xmlns:a16="http://schemas.microsoft.com/office/drawing/2014/main" id="{C7CCE550-D4E8-F895-CACD-CD23D16208B0}"/>
              </a:ext>
            </a:extLst>
          </p:cNvPr>
          <p:cNvSpPr>
            <a:spLocks noGrp="1"/>
          </p:cNvSpPr>
          <p:nvPr>
            <p:ph type="body" sz="quarter" idx="25"/>
          </p:nvPr>
        </p:nvSpPr>
        <p:spPr/>
        <p:txBody>
          <a:bodyPr/>
          <a:lstStyle/>
          <a:p>
            <a:r>
              <a:rPr lang="de-DE"/>
              <a:t>© </a:t>
            </a:r>
            <a:r>
              <a:rPr lang="de-DE" err="1"/>
              <a:t>rawpixel</a:t>
            </a:r>
            <a:r>
              <a:rPr lang="de-DE"/>
              <a:t>/</a:t>
            </a:r>
            <a:r>
              <a:rPr lang="de-DE" err="1"/>
              <a:t>fotolia</a:t>
            </a:r>
            <a:endParaRPr lang="de-DE"/>
          </a:p>
        </p:txBody>
      </p:sp>
    </p:spTree>
    <p:extLst>
      <p:ext uri="{BB962C8B-B14F-4D97-AF65-F5344CB8AC3E}">
        <p14:creationId xmlns:p14="http://schemas.microsoft.com/office/powerpoint/2010/main" val="1486078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271502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p:cNvPicPr/>
                      <p:nvPr/>
                    </p:nvPicPr>
                    <p:blipFill>
                      <a:blip r:embed="rId5"/>
                      <a:stretch>
                        <a:fillRect/>
                      </a:stretch>
                    </p:blipFill>
                    <p:spPr>
                      <a:xfrm>
                        <a:off x="1525587" y="2183"/>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39</a:t>
            </a:fld>
            <a:endParaRPr lang="de-DE"/>
          </a:p>
        </p:txBody>
      </p:sp>
      <p:sp>
        <p:nvSpPr>
          <p:cNvPr id="2" name="Inhaltsplatzhalter 1">
            <a:extLst>
              <a:ext uri="{FF2B5EF4-FFF2-40B4-BE49-F238E27FC236}">
                <a16:creationId xmlns:a16="http://schemas.microsoft.com/office/drawing/2014/main" id="{FA66FA74-AC62-48B3-B756-07D243992059}"/>
              </a:ext>
            </a:extLst>
          </p:cNvPr>
          <p:cNvSpPr>
            <a:spLocks noGrp="1"/>
          </p:cNvSpPr>
          <p:nvPr>
            <p:ph sz="quarter" idx="42"/>
          </p:nvPr>
        </p:nvSpPr>
        <p:spPr>
          <a:xfrm>
            <a:off x="6312024" y="1090901"/>
            <a:ext cx="5666616" cy="4703531"/>
          </a:xfrm>
        </p:spPr>
        <p:txBody>
          <a:bodyPr/>
          <a:lstStyle/>
          <a:p>
            <a:r>
              <a:rPr lang="de-DE" sz="1800" dirty="0"/>
              <a:t>Deutschland behauptet Platz 12 bei </a:t>
            </a:r>
            <a:r>
              <a:rPr lang="de-DE" sz="1800" b="1" dirty="0"/>
              <a:t>Innovations-fähigkeit</a:t>
            </a:r>
            <a:r>
              <a:rPr lang="de-DE" sz="1800" dirty="0"/>
              <a:t>, aber: FuE-Ausgaben, internationale Patente, Digitalisierung, Hochtechnologie-Wertschöpfung schlechter bewertet. Wettbewerbsfähigkeit in Gefahr. Der Abstand zur Spitzengruppe bleibt, andere holen auf.</a:t>
            </a:r>
          </a:p>
          <a:p>
            <a:r>
              <a:rPr lang="de-DE" sz="1800" dirty="0"/>
              <a:t>Bei </a:t>
            </a:r>
            <a:r>
              <a:rPr lang="de-DE" sz="1800" b="1" dirty="0"/>
              <a:t>Schlüsseltechnologien</a:t>
            </a:r>
            <a:r>
              <a:rPr lang="de-DE" sz="1800" dirty="0"/>
              <a:t> ist Deutschland gut aufgestellt – insbesondere bei Kreislaufwirtschaft, in wichtigen Zukunftsfeldern fällt D aber zurück (Digitalisierung, Biotechnologie).</a:t>
            </a:r>
          </a:p>
          <a:p>
            <a:r>
              <a:rPr lang="de-DE" sz="1800" dirty="0"/>
              <a:t>Bei </a:t>
            </a:r>
            <a:r>
              <a:rPr lang="de-DE" sz="1800" b="1" dirty="0"/>
              <a:t>Nachhaltigkeit</a:t>
            </a:r>
            <a:r>
              <a:rPr lang="de-DE" sz="1800" dirty="0"/>
              <a:t> hat D 4 Plätze verloren. Trotz politischem Fokus auf Nachhaltigkeit: Mängel bei Innovationskraft &amp; Ausgaben für umweltfreundliche Technologien.</a:t>
            </a:r>
          </a:p>
          <a:p>
            <a:r>
              <a:rPr lang="de-DE" sz="1800" b="1" dirty="0"/>
              <a:t>Effizienz</a:t>
            </a:r>
            <a:r>
              <a:rPr lang="de-DE" sz="1800" dirty="0"/>
              <a:t> ausbaubar: Wissensgenerierung exzellent, Kommerzialisierung aber nur Mittelmaß. </a:t>
            </a:r>
          </a:p>
          <a:p>
            <a:r>
              <a:rPr lang="de-DE" sz="1800" dirty="0"/>
              <a:t>Mangel in D: gesellschaftliche </a:t>
            </a:r>
            <a:r>
              <a:rPr lang="de-DE" sz="1800" b="1" dirty="0"/>
              <a:t>Offenheit</a:t>
            </a:r>
          </a:p>
          <a:p>
            <a:pPr marL="0" indent="0">
              <a:buNone/>
            </a:pPr>
            <a:endParaRPr lang="de-DE" dirty="0"/>
          </a:p>
        </p:txBody>
      </p:sp>
      <p:sp>
        <p:nvSpPr>
          <p:cNvPr id="27" name="Textplatzhalter 26">
            <a:extLst>
              <a:ext uri="{FF2B5EF4-FFF2-40B4-BE49-F238E27FC236}">
                <a16:creationId xmlns:a16="http://schemas.microsoft.com/office/drawing/2014/main" id="{D683DF3F-6B74-4C07-9FB3-34143F0F6598}"/>
              </a:ext>
            </a:extLst>
          </p:cNvPr>
          <p:cNvSpPr>
            <a:spLocks noGrp="1"/>
          </p:cNvSpPr>
          <p:nvPr>
            <p:ph type="body" sz="quarter" idx="40"/>
          </p:nvPr>
        </p:nvSpPr>
        <p:spPr/>
        <p:txBody>
          <a:bodyPr/>
          <a:lstStyle/>
          <a:p>
            <a:r>
              <a:rPr lang="it-IT" dirty="0"/>
              <a:t>Quelle: BDI </a:t>
            </a:r>
            <a:r>
              <a:rPr lang="it-IT" dirty="0" err="1"/>
              <a:t>Innovationsindikator</a:t>
            </a:r>
            <a:r>
              <a:rPr lang="it-IT" dirty="0"/>
              <a:t> 2025, VCI</a:t>
            </a:r>
          </a:p>
        </p:txBody>
      </p:sp>
      <p:sp>
        <p:nvSpPr>
          <p:cNvPr id="11" name="Textplatzhalter 11"/>
          <p:cNvSpPr>
            <a:spLocks noGrp="1"/>
          </p:cNvSpPr>
          <p:nvPr>
            <p:ph type="body" sz="quarter" idx="19"/>
          </p:nvPr>
        </p:nvSpPr>
        <p:spPr/>
        <p:txBody>
          <a:bodyPr/>
          <a:lstStyle/>
          <a:p>
            <a:r>
              <a:rPr lang="de-DE" dirty="0"/>
              <a:t>Rangplätze Deutschlands unter 35 Volkswirtschaften, 2024 </a:t>
            </a:r>
          </a:p>
        </p:txBody>
      </p:sp>
      <p:sp>
        <p:nvSpPr>
          <p:cNvPr id="13" name="Textplatzhalter 12"/>
          <p:cNvSpPr>
            <a:spLocks noGrp="1"/>
          </p:cNvSpPr>
          <p:nvPr>
            <p:ph type="body" sz="quarter" idx="13"/>
          </p:nvPr>
        </p:nvSpPr>
        <p:spPr/>
        <p:txBody>
          <a:bodyPr/>
          <a:lstStyle/>
          <a:p>
            <a:r>
              <a:rPr lang="de-DE" dirty="0"/>
              <a:t>Innovationsstandort Deutschland im Vergleich</a:t>
            </a:r>
          </a:p>
        </p:txBody>
      </p:sp>
      <p:sp>
        <p:nvSpPr>
          <p:cNvPr id="19" name="Titel 18"/>
          <p:cNvSpPr>
            <a:spLocks noGrp="1"/>
          </p:cNvSpPr>
          <p:nvPr>
            <p:ph type="title"/>
          </p:nvPr>
        </p:nvSpPr>
        <p:spPr>
          <a:noFill/>
        </p:spPr>
        <p:txBody>
          <a:bodyPr vert="horz"/>
          <a:lstStyle/>
          <a:p>
            <a:r>
              <a:rPr lang="de-DE"/>
              <a:t>Innovationsstandort D: Andere Länder holen auf</a:t>
            </a:r>
          </a:p>
        </p:txBody>
      </p:sp>
      <p:graphicFrame>
        <p:nvGraphicFramePr>
          <p:cNvPr id="8" name="Diagrammplatzhalter 14">
            <a:extLst>
              <a:ext uri="{FF2B5EF4-FFF2-40B4-BE49-F238E27FC236}">
                <a16:creationId xmlns:a16="http://schemas.microsoft.com/office/drawing/2014/main" id="{512E36AF-F258-4D50-8B53-7DFD85E6A7ED}"/>
              </a:ext>
            </a:extLst>
          </p:cNvPr>
          <p:cNvGraphicFramePr>
            <a:graphicFrameLocks noGrp="1"/>
          </p:cNvGraphicFramePr>
          <p:nvPr>
            <p:ph type="chart" sz="quarter" idx="18"/>
            <p:extLst>
              <p:ext uri="{D42A27DB-BD31-4B8C-83A1-F6EECF244321}">
                <p14:modId xmlns:p14="http://schemas.microsoft.com/office/powerpoint/2010/main" val="2695202802"/>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08970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A5EA7A5D-5F37-49B5-A6D3-C6C749CF3766}"/>
              </a:ext>
            </a:extLst>
          </p:cNvPr>
          <p:cNvGraphicFramePr>
            <a:graphicFrameLocks noChangeAspect="1"/>
          </p:cNvGraphicFramePr>
          <p:nvPr>
            <p:custDataLst>
              <p:tags r:id="rId1"/>
            </p:custDataLst>
            <p:extLst>
              <p:ext uri="{D42A27DB-BD31-4B8C-83A1-F6EECF244321}">
                <p14:modId xmlns:p14="http://schemas.microsoft.com/office/powerpoint/2010/main" val="2376118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A5EA7A5D-5F37-49B5-A6D3-C6C749CF376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a:t>
            </a:fld>
            <a:endParaRPr lang="de-DE"/>
          </a:p>
        </p:txBody>
      </p:sp>
      <p:sp>
        <p:nvSpPr>
          <p:cNvPr id="7" name="Inhaltsplatzhalter 6"/>
          <p:cNvSpPr>
            <a:spLocks noGrp="1"/>
          </p:cNvSpPr>
          <p:nvPr>
            <p:ph sz="quarter" idx="12"/>
          </p:nvPr>
        </p:nvSpPr>
        <p:spPr/>
        <p:txBody>
          <a:bodyPr/>
          <a:lstStyle/>
          <a:p>
            <a:r>
              <a:rPr lang="de-DE" sz="1800" dirty="0"/>
              <a:t>Trotz schwieriger Ertragslage und schlechter Standortbedingungen stiegen die FuE-Budgets nahezu stetig.</a:t>
            </a:r>
          </a:p>
          <a:p>
            <a:r>
              <a:rPr lang="de-DE" sz="1800" dirty="0"/>
              <a:t>Zwischen 6 und 7  Prozent ihrer Umsätze investieren die Unternehmen der Branche jedes Jahr wieder in Forschung und Entwicklung. Besonders hoch ist die Forschungsquote in der Pharmaindustrie. </a:t>
            </a:r>
          </a:p>
          <a:p>
            <a:r>
              <a:rPr lang="de-DE" sz="1800" dirty="0"/>
              <a:t>Im Branchenvergleich belegt die Chemie- und Pharmaindustrie mit ihren FuE-Ausgaben Platz 3. Rund 16 Prozent der FuE-Aufwendungen des Verarbeitenden Gewerbes werden von der Branche erbracht. </a:t>
            </a:r>
          </a:p>
          <a:p>
            <a:r>
              <a:rPr lang="de-DE" sz="1800" dirty="0"/>
              <a:t>Dreiviertel der Unternehmen der Chemie- und Pharmaindustrie investieren kontinuierlich oder gelegentlich in FuE – mehr als alle anderen Branchen. </a:t>
            </a:r>
          </a:p>
          <a:p>
            <a:r>
              <a:rPr lang="de-DE" sz="1800" dirty="0"/>
              <a:t>Knapp jeder zehnte Beschäftigte der Branche arbeitet in einer Forschungs- und Entwicklungsabteilung. </a:t>
            </a:r>
          </a:p>
          <a:p>
            <a:r>
              <a:rPr lang="de-DE" sz="1800" dirty="0"/>
              <a:t>Gemessen an den FuE-Ausgaben ist Deutschland im internationalen Vergleich der viertgrößte Standort. Bei den FuE-Ausgaben, Patenten, Publikationen und beim Handel mit forschungsintensiven Waren ist die deutsche Chemie- und Pharmaindustrie ein wichtiger Player. </a:t>
            </a:r>
          </a:p>
          <a:p>
            <a:r>
              <a:rPr lang="de-DE" sz="1800" dirty="0"/>
              <a:t>Innovationen aus der Chemie werden in allen anderen Branchen benötigt. Pharmainnovationen leisten einen wichtigen Beitrag für die Gesundheit.</a:t>
            </a:r>
          </a:p>
        </p:txBody>
      </p:sp>
      <p:sp>
        <p:nvSpPr>
          <p:cNvPr id="6" name="Titel 5"/>
          <p:cNvSpPr>
            <a:spLocks noGrp="1"/>
          </p:cNvSpPr>
          <p:nvPr>
            <p:ph type="title"/>
          </p:nvPr>
        </p:nvSpPr>
        <p:spPr/>
        <p:txBody>
          <a:bodyPr vert="horz"/>
          <a:lstStyle/>
          <a:p>
            <a:r>
              <a:rPr lang="de-DE" dirty="0"/>
              <a:t>Die deutsche chemisch-pharmazeutische Industrie ist forschungsstark…</a:t>
            </a:r>
          </a:p>
        </p:txBody>
      </p:sp>
    </p:spTree>
    <p:extLst>
      <p:ext uri="{BB962C8B-B14F-4D97-AF65-F5344CB8AC3E}">
        <p14:creationId xmlns:p14="http://schemas.microsoft.com/office/powerpoint/2010/main" val="42670640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19522470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10"/>
          </p:nvPr>
        </p:nvSpPr>
        <p:spPr/>
        <p:txBody>
          <a:bodyPr/>
          <a:lstStyle/>
          <a:p>
            <a:fld id="{B42D4303-B7FF-7540-9F33-74BBD7018147}" type="slidenum">
              <a:rPr lang="de-DE" smtClean="0"/>
              <a:pPr/>
              <a:t>40</a:t>
            </a:fld>
            <a:endParaRPr lang="de-DE"/>
          </a:p>
        </p:txBody>
      </p:sp>
      <p:sp>
        <p:nvSpPr>
          <p:cNvPr id="3" name="Inhaltsplatzhalter 2">
            <a:extLst>
              <a:ext uri="{FF2B5EF4-FFF2-40B4-BE49-F238E27FC236}">
                <a16:creationId xmlns:a16="http://schemas.microsoft.com/office/drawing/2014/main" id="{5CB8B377-2235-4360-AA35-772B4790D525}"/>
              </a:ext>
            </a:extLst>
          </p:cNvPr>
          <p:cNvSpPr>
            <a:spLocks noGrp="1"/>
          </p:cNvSpPr>
          <p:nvPr>
            <p:ph type="body" sz="quarter" idx="43"/>
          </p:nvPr>
        </p:nvSpPr>
        <p:spPr/>
        <p:txBody>
          <a:bodyPr/>
          <a:lstStyle/>
          <a:p>
            <a:pPr>
              <a:buClr>
                <a:schemeClr val="accent1"/>
              </a:buClr>
            </a:pPr>
            <a:r>
              <a:rPr lang="de-DE" dirty="0"/>
              <a:t>Die Politik ist unmittelbar gefragt, um Innovationshemmnisse abzubauen: Regulierungsvorhaben und politische Rahmenbedingungen sind die wichtigsten Bremsfaktoren für Innovationen. </a:t>
            </a:r>
            <a:endParaRPr lang="de-DE" sz="1800" dirty="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a:t>Quelle: VCI-Mitgliederumfrage, Juni 2023</a:t>
            </a:r>
          </a:p>
        </p:txBody>
      </p:sp>
      <p:graphicFrame>
        <p:nvGraphicFramePr>
          <p:cNvPr id="11" name="Diagrammplatzhalter 10">
            <a:extLst>
              <a:ext uri="{FF2B5EF4-FFF2-40B4-BE49-F238E27FC236}">
                <a16:creationId xmlns:a16="http://schemas.microsoft.com/office/drawing/2014/main" id="{21535A80-5E28-4299-B5FB-98CD24E4CECA}"/>
              </a:ext>
            </a:extLst>
          </p:cNvPr>
          <p:cNvGraphicFramePr>
            <a:graphicFrameLocks noGrp="1"/>
          </p:cNvGraphicFramePr>
          <p:nvPr>
            <p:ph type="chart" sz="quarter" idx="18"/>
            <p:extLst>
              <p:ext uri="{D42A27DB-BD31-4B8C-83A1-F6EECF244321}">
                <p14:modId xmlns:p14="http://schemas.microsoft.com/office/powerpoint/2010/main" val="245419461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19"/>
          </p:nvPr>
        </p:nvSpPr>
        <p:spPr/>
        <p:txBody>
          <a:bodyPr/>
          <a:lstStyle/>
          <a:p>
            <a:r>
              <a:rPr lang="de-DE"/>
              <a:t>Welches sind die drei wichtigsten Hemmnisse für Innovationen?  Anteile der Unternehmen in Prozent</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a:t>Ranking der wichtigsten Innovationshemmnisse</a:t>
            </a:r>
          </a:p>
        </p:txBody>
      </p:sp>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noFill/>
        </p:spPr>
        <p:txBody>
          <a:bodyPr vert="horz"/>
          <a:lstStyle/>
          <a:p>
            <a:r>
              <a:rPr lang="de-DE"/>
              <a:t>Innovationshemmnis Nr. 1: Regulierungen</a:t>
            </a:r>
          </a:p>
        </p:txBody>
      </p:sp>
    </p:spTree>
    <p:extLst>
      <p:ext uri="{BB962C8B-B14F-4D97-AF65-F5344CB8AC3E}">
        <p14:creationId xmlns:p14="http://schemas.microsoft.com/office/powerpoint/2010/main" val="21062150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1"/>
            </p:custDataLst>
            <p:extLst>
              <p:ext uri="{D42A27DB-BD31-4B8C-83A1-F6EECF244321}">
                <p14:modId xmlns:p14="http://schemas.microsoft.com/office/powerpoint/2010/main" val="1988477463"/>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41</a:t>
            </a:fld>
            <a:endParaRPr lang="de-DE"/>
          </a:p>
        </p:txBody>
      </p:sp>
      <p:sp>
        <p:nvSpPr>
          <p:cNvPr id="9" name="Inhaltsplatzhalter 8">
            <a:extLst>
              <a:ext uri="{FF2B5EF4-FFF2-40B4-BE49-F238E27FC236}">
                <a16:creationId xmlns:a16="http://schemas.microsoft.com/office/drawing/2014/main" id="{64AB70BA-159F-4A25-944A-DDC1ED88152E}"/>
              </a:ext>
            </a:extLst>
          </p:cNvPr>
          <p:cNvSpPr>
            <a:spLocks noGrp="1"/>
          </p:cNvSpPr>
          <p:nvPr>
            <p:ph type="body" sz="quarter" idx="43"/>
          </p:nvPr>
        </p:nvSpPr>
        <p:spPr/>
        <p:txBody>
          <a:bodyPr/>
          <a:lstStyle/>
          <a:p>
            <a:r>
              <a:rPr lang="de-DE" sz="1800"/>
              <a:t>Das </a:t>
            </a:r>
            <a:r>
              <a:rPr lang="de-DE" sz="1800" err="1"/>
              <a:t>Lissabonziel</a:t>
            </a:r>
            <a:r>
              <a:rPr lang="de-DE" sz="1800"/>
              <a:t> – 3 Prozent des Bruttoinlandsproduktes für Forschung und Entwicklung zur Verfügung zu stellen – ist in Deutschland 2018 erstmals erreicht worden. </a:t>
            </a:r>
          </a:p>
          <a:p>
            <a:r>
              <a:rPr lang="de-DE" sz="1800"/>
              <a:t>Die Wirtschaft trägt einen Großteil der </a:t>
            </a:r>
            <a:r>
              <a:rPr lang="de-DE" sz="1800" err="1"/>
              <a:t>FuE</a:t>
            </a:r>
            <a:r>
              <a:rPr lang="de-DE" sz="1800"/>
              <a:t>-Aufwendungen in Deutschland.</a:t>
            </a:r>
          </a:p>
          <a:p>
            <a:r>
              <a:rPr lang="de-DE" sz="1800"/>
              <a:t>Nun gilt es das neue Ziel, </a:t>
            </a:r>
            <a:br>
              <a:rPr lang="de-DE" sz="1800"/>
            </a:br>
            <a:r>
              <a:rPr lang="de-DE" sz="1800"/>
              <a:t>3,5 Prozent Anteil am BIP, zu verfolgen und dauerhaft zu halten.</a:t>
            </a:r>
          </a:p>
          <a:p>
            <a:endParaRPr lang="de-DE" sz="180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p:txBody>
          <a:bodyPr/>
          <a:lstStyle/>
          <a:p>
            <a:r>
              <a:rPr lang="de-DE" dirty="0"/>
              <a:t>Quellen: Stifterverband, Destatis, VCI		</a:t>
            </a:r>
          </a:p>
        </p:txBody>
      </p:sp>
      <p:sp>
        <p:nvSpPr>
          <p:cNvPr id="11" name="Textplatzhalter 11"/>
          <p:cNvSpPr>
            <a:spLocks noGrp="1"/>
          </p:cNvSpPr>
          <p:nvPr>
            <p:ph type="body" sz="quarter" idx="19"/>
          </p:nvPr>
        </p:nvSpPr>
        <p:spPr/>
        <p:txBody>
          <a:bodyPr/>
          <a:lstStyle/>
          <a:p>
            <a:r>
              <a:rPr lang="de-DE"/>
              <a:t>Anteil der internen FuE-Aufwendungen am BIP in Deutschland in Prozent</a:t>
            </a:r>
          </a:p>
        </p:txBody>
      </p:sp>
      <p:sp>
        <p:nvSpPr>
          <p:cNvPr id="13" name="Textplatzhalter 12"/>
          <p:cNvSpPr>
            <a:spLocks noGrp="1"/>
          </p:cNvSpPr>
          <p:nvPr>
            <p:ph type="body" sz="quarter" idx="13"/>
          </p:nvPr>
        </p:nvSpPr>
        <p:spPr/>
        <p:txBody>
          <a:bodyPr/>
          <a:lstStyle/>
          <a:p>
            <a:r>
              <a:rPr lang="de-DE" dirty="0"/>
              <a:t>FuE-Anteil am BIP</a:t>
            </a:r>
          </a:p>
        </p:txBody>
      </p:sp>
      <p:sp>
        <p:nvSpPr>
          <p:cNvPr id="19" name="Titel 18"/>
          <p:cNvSpPr>
            <a:spLocks noGrp="1"/>
          </p:cNvSpPr>
          <p:nvPr>
            <p:ph type="title"/>
          </p:nvPr>
        </p:nvSpPr>
        <p:spPr>
          <a:noFill/>
        </p:spPr>
        <p:txBody>
          <a:bodyPr vert="horz"/>
          <a:lstStyle/>
          <a:p>
            <a:r>
              <a:rPr lang="de-DE" dirty="0"/>
              <a:t>Wirtschaft trägt Großteil der FuE-Aufwendungen</a:t>
            </a:r>
          </a:p>
        </p:txBody>
      </p:sp>
      <p:graphicFrame>
        <p:nvGraphicFramePr>
          <p:cNvPr id="8" name="Diagrammplatzhalter 7">
            <a:extLst>
              <a:ext uri="{FF2B5EF4-FFF2-40B4-BE49-F238E27FC236}">
                <a16:creationId xmlns:a16="http://schemas.microsoft.com/office/drawing/2014/main" id="{DCA90148-166B-C4E3-5006-0157798B5026}"/>
              </a:ext>
            </a:extLst>
          </p:cNvPr>
          <p:cNvGraphicFramePr>
            <a:graphicFrameLocks noGrp="1"/>
          </p:cNvGraphicFramePr>
          <p:nvPr>
            <p:ph type="chart" sz="quarter" idx="18"/>
            <p:extLst>
              <p:ext uri="{D42A27DB-BD31-4B8C-83A1-F6EECF244321}">
                <p14:modId xmlns:p14="http://schemas.microsoft.com/office/powerpoint/2010/main" val="197802338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340585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84038276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42</a:t>
            </a:fld>
            <a:endParaRPr lang="de-DE"/>
          </a:p>
        </p:txBody>
      </p:sp>
      <p:sp>
        <p:nvSpPr>
          <p:cNvPr id="8" name="Inhaltsplatzhalter 7">
            <a:extLst>
              <a:ext uri="{FF2B5EF4-FFF2-40B4-BE49-F238E27FC236}">
                <a16:creationId xmlns:a16="http://schemas.microsoft.com/office/drawing/2014/main" id="{24FC2D5F-3B99-4D9E-BBD1-42F6A7FB0CD6}"/>
              </a:ext>
            </a:extLst>
          </p:cNvPr>
          <p:cNvSpPr>
            <a:spLocks noGrp="1"/>
          </p:cNvSpPr>
          <p:nvPr>
            <p:ph sz="quarter" idx="42"/>
          </p:nvPr>
        </p:nvSpPr>
        <p:spPr>
          <a:xfrm>
            <a:off x="6312024" y="1090901"/>
            <a:ext cx="5489451" cy="4703531"/>
          </a:xfrm>
        </p:spPr>
        <p:txBody>
          <a:bodyPr/>
          <a:lstStyle/>
          <a:p>
            <a:r>
              <a:rPr lang="de-DE" sz="1800" dirty="0"/>
              <a:t>Deutschland landet im internationalen Vergleich auf Platz 10. Der Rang blieb damit zwar seit 2019 konstant. Aber während andere Länder ihren FuE-Anteil kräftig erhöhten, legte er in Deutschland kaum zu.</a:t>
            </a:r>
          </a:p>
          <a:p>
            <a:r>
              <a:rPr lang="de-DE" sz="1800" dirty="0"/>
              <a:t>Der Innovationswettbewerb ist hoch. In den dynamisch wachsenden Ländern Asiens nimmt der Anteil der FuE-Aufwendungen am BIP besonders stark zu. Auch in den USA stieg der Anteil massiv.</a:t>
            </a:r>
          </a:p>
          <a:p>
            <a:r>
              <a:rPr lang="de-DE" sz="1800" dirty="0"/>
              <a:t>Viele Länder investieren verstärkt sowohl in Grundlagenforschung als auch in angewandte Forschung sowie in neue Technologien.</a:t>
            </a:r>
          </a:p>
          <a:p>
            <a:r>
              <a:rPr lang="de-DE" sz="1800" dirty="0"/>
              <a:t>Deutschlands Innovationspolitik sollte technologieoffen und effektiv sein. Eine ausreichende und verlässliche Finanzierung von Förderprogrammen, ausreichend Wagniskapital und eine bürokratiearme, effiziente steuerliche Forschungsförderung sind entscheidend.</a:t>
            </a:r>
          </a:p>
          <a:p>
            <a:endParaRPr lang="de-DE" dirty="0"/>
          </a:p>
        </p:txBody>
      </p:sp>
      <p:sp>
        <p:nvSpPr>
          <p:cNvPr id="2" name="Textplatzhalter 1">
            <a:extLst>
              <a:ext uri="{FF2B5EF4-FFF2-40B4-BE49-F238E27FC236}">
                <a16:creationId xmlns:a16="http://schemas.microsoft.com/office/drawing/2014/main" id="{42C57A15-284F-4BDB-A069-35EBBAED4D63}"/>
              </a:ext>
            </a:extLst>
          </p:cNvPr>
          <p:cNvSpPr>
            <a:spLocks noGrp="1"/>
          </p:cNvSpPr>
          <p:nvPr>
            <p:ph type="body" sz="quarter" idx="40"/>
          </p:nvPr>
        </p:nvSpPr>
        <p:spPr/>
        <p:txBody>
          <a:bodyPr/>
          <a:lstStyle/>
          <a:p>
            <a:r>
              <a:rPr lang="de-DE"/>
              <a:t>Quellen: OECD, VCI 		Schweiz, UK: Wert für 2021</a:t>
            </a:r>
          </a:p>
          <a:p>
            <a:endParaRPr lang="de-DE"/>
          </a:p>
          <a:p>
            <a:endParaRPr lang="de-DE"/>
          </a:p>
        </p:txBody>
      </p:sp>
      <p:sp>
        <p:nvSpPr>
          <p:cNvPr id="11" name="Textplatzhalter 11"/>
          <p:cNvSpPr>
            <a:spLocks noGrp="1"/>
          </p:cNvSpPr>
          <p:nvPr>
            <p:ph type="body" sz="quarter" idx="19"/>
          </p:nvPr>
        </p:nvSpPr>
        <p:spPr/>
        <p:txBody>
          <a:bodyPr/>
          <a:lstStyle/>
          <a:p>
            <a:r>
              <a:rPr lang="de-DE" dirty="0"/>
              <a:t>Anteile der gesamten FuE-Aufwendungen am BIP in Prozent, 2023</a:t>
            </a:r>
          </a:p>
        </p:txBody>
      </p:sp>
      <p:sp>
        <p:nvSpPr>
          <p:cNvPr id="13" name="Textplatzhalter 12"/>
          <p:cNvSpPr>
            <a:spLocks noGrp="1"/>
          </p:cNvSpPr>
          <p:nvPr>
            <p:ph type="body" sz="quarter" idx="13"/>
          </p:nvPr>
        </p:nvSpPr>
        <p:spPr/>
        <p:txBody>
          <a:bodyPr/>
          <a:lstStyle/>
          <a:p>
            <a:r>
              <a:rPr lang="de-DE"/>
              <a:t>Ranking </a:t>
            </a:r>
            <a:r>
              <a:rPr lang="de-DE" err="1"/>
              <a:t>FuE</a:t>
            </a:r>
            <a:r>
              <a:rPr lang="de-DE"/>
              <a:t>-Intensität (Top 20 + EU)</a:t>
            </a:r>
          </a:p>
        </p:txBody>
      </p:sp>
      <p:sp>
        <p:nvSpPr>
          <p:cNvPr id="19" name="Titel 18"/>
          <p:cNvSpPr>
            <a:spLocks noGrp="1"/>
          </p:cNvSpPr>
          <p:nvPr>
            <p:ph type="title"/>
          </p:nvPr>
        </p:nvSpPr>
        <p:spPr>
          <a:noFill/>
        </p:spPr>
        <p:txBody>
          <a:bodyPr vert="horz"/>
          <a:lstStyle/>
          <a:p>
            <a:r>
              <a:rPr lang="de-DE" dirty="0"/>
              <a:t>Innovationswettbewerb ist hoch</a:t>
            </a:r>
          </a:p>
        </p:txBody>
      </p:sp>
      <p:graphicFrame>
        <p:nvGraphicFramePr>
          <p:cNvPr id="10" name="Diagrammplatzhalter 11">
            <a:extLst>
              <a:ext uri="{FF2B5EF4-FFF2-40B4-BE49-F238E27FC236}">
                <a16:creationId xmlns:a16="http://schemas.microsoft.com/office/drawing/2014/main" id="{439DFD51-CFEA-49FF-9865-21266F43262C}"/>
              </a:ext>
            </a:extLst>
          </p:cNvPr>
          <p:cNvGraphicFramePr>
            <a:graphicFrameLocks noGrp="1"/>
          </p:cNvGraphicFramePr>
          <p:nvPr>
            <p:ph type="chart" sz="quarter" idx="18"/>
            <p:extLst>
              <p:ext uri="{D42A27DB-BD31-4B8C-83A1-F6EECF244321}">
                <p14:modId xmlns:p14="http://schemas.microsoft.com/office/powerpoint/2010/main" val="4180982520"/>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810398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00912315-D4AD-4CFF-A682-AE31BA819189}"/>
              </a:ext>
            </a:extLst>
          </p:cNvPr>
          <p:cNvGraphicFramePr>
            <a:graphicFrameLocks noChangeAspect="1"/>
          </p:cNvGraphicFramePr>
          <p:nvPr>
            <p:custDataLst>
              <p:tags r:id="rId1"/>
            </p:custDataLst>
            <p:extLst>
              <p:ext uri="{D42A27DB-BD31-4B8C-83A1-F6EECF244321}">
                <p14:modId xmlns:p14="http://schemas.microsoft.com/office/powerpoint/2010/main" val="1970893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5" name="Objekt 14" hidden="1">
                        <a:extLst>
                          <a:ext uri="{FF2B5EF4-FFF2-40B4-BE49-F238E27FC236}">
                            <a16:creationId xmlns:a16="http://schemas.microsoft.com/office/drawing/2014/main" id="{00912315-D4AD-4CFF-A682-AE31BA8191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43</a:t>
            </a:fld>
            <a:endParaRPr lang="de-DE"/>
          </a:p>
        </p:txBody>
      </p:sp>
      <p:sp>
        <p:nvSpPr>
          <p:cNvPr id="7" name="Textplatzhalter 6">
            <a:extLst>
              <a:ext uri="{FF2B5EF4-FFF2-40B4-BE49-F238E27FC236}">
                <a16:creationId xmlns:a16="http://schemas.microsoft.com/office/drawing/2014/main" id="{04D8E10F-16F2-33B5-0280-2556EE2FB20E}"/>
              </a:ext>
            </a:extLst>
          </p:cNvPr>
          <p:cNvSpPr>
            <a:spLocks noGrp="1"/>
          </p:cNvSpPr>
          <p:nvPr>
            <p:ph type="body" sz="quarter" idx="44"/>
          </p:nvPr>
        </p:nvSpPr>
        <p:spPr/>
        <p:txBody>
          <a:bodyPr/>
          <a:lstStyle/>
          <a:p>
            <a:endParaRPr lang="de-DE"/>
          </a:p>
        </p:txBody>
      </p:sp>
      <p:sp>
        <p:nvSpPr>
          <p:cNvPr id="41" name="Textplatzhalter 40">
            <a:extLst>
              <a:ext uri="{FF2B5EF4-FFF2-40B4-BE49-F238E27FC236}">
                <a16:creationId xmlns:a16="http://schemas.microsoft.com/office/drawing/2014/main" id="{87334FD9-73EE-40B1-B2A4-E9F6516DBCE2}"/>
              </a:ext>
            </a:extLst>
          </p:cNvPr>
          <p:cNvSpPr>
            <a:spLocks noGrp="1"/>
          </p:cNvSpPr>
          <p:nvPr>
            <p:ph type="body" sz="quarter" idx="43"/>
          </p:nvPr>
        </p:nvSpPr>
        <p:spPr/>
        <p:txBody>
          <a:bodyPr/>
          <a:lstStyle/>
          <a:p>
            <a:r>
              <a:rPr lang="de-DE"/>
              <a:t>FuE-Aufwendungen der Wirtschaft nach finanzierenden Sektoren</a:t>
            </a:r>
            <a:r>
              <a:rPr lang="de-DE" b="0">
                <a:solidFill>
                  <a:schemeClr val="tx2"/>
                </a:solidFill>
              </a:rPr>
              <a:t> in Mio. Euro</a:t>
            </a:r>
          </a:p>
        </p:txBody>
      </p:sp>
      <p:sp>
        <p:nvSpPr>
          <p:cNvPr id="3" name="Textplatzhalter 2">
            <a:extLst>
              <a:ext uri="{FF2B5EF4-FFF2-40B4-BE49-F238E27FC236}">
                <a16:creationId xmlns:a16="http://schemas.microsoft.com/office/drawing/2014/main" id="{B45234E2-15DA-A695-0D4C-A66D6436B0E0}"/>
              </a:ext>
            </a:extLst>
          </p:cNvPr>
          <p:cNvSpPr>
            <a:spLocks noGrp="1"/>
          </p:cNvSpPr>
          <p:nvPr>
            <p:ph type="body" sz="quarter" idx="40"/>
          </p:nvPr>
        </p:nvSpPr>
        <p:spPr/>
        <p:txBody>
          <a:bodyPr/>
          <a:lstStyle/>
          <a:p>
            <a:r>
              <a:rPr lang="de-DE"/>
              <a:t>Quelle: Stifterverband, VCI</a:t>
            </a:r>
          </a:p>
          <a:p>
            <a:endParaRPr lang="de-DE"/>
          </a:p>
        </p:txBody>
      </p:sp>
      <p:sp>
        <p:nvSpPr>
          <p:cNvPr id="8" name="Textplatzhalter 7">
            <a:extLst>
              <a:ext uri="{FF2B5EF4-FFF2-40B4-BE49-F238E27FC236}">
                <a16:creationId xmlns:a16="http://schemas.microsoft.com/office/drawing/2014/main" id="{FC81A4B6-209E-4F6D-8D00-8B7AB1411661}"/>
              </a:ext>
            </a:extLst>
          </p:cNvPr>
          <p:cNvSpPr>
            <a:spLocks noGrp="1"/>
          </p:cNvSpPr>
          <p:nvPr>
            <p:ph type="body" sz="quarter" idx="13"/>
          </p:nvPr>
        </p:nvSpPr>
        <p:spPr>
          <a:xfrm>
            <a:off x="587306" y="1090901"/>
            <a:ext cx="5508000" cy="288000"/>
          </a:xfrm>
        </p:spPr>
        <p:txBody>
          <a:bodyPr/>
          <a:lstStyle/>
          <a:p>
            <a:r>
              <a:rPr lang="de-DE"/>
              <a:t>Anteil der vom Staat finanzierten internen </a:t>
            </a:r>
            <a:r>
              <a:rPr lang="de-DE" err="1"/>
              <a:t>FuE</a:t>
            </a:r>
            <a:r>
              <a:rPr lang="de-DE"/>
              <a:t>-Aufwendungen der deutschen Wirtschaft</a:t>
            </a:r>
          </a:p>
          <a:p>
            <a:endParaRPr lang="de-DE"/>
          </a:p>
        </p:txBody>
      </p:sp>
      <p:sp>
        <p:nvSpPr>
          <p:cNvPr id="19" name="Titel 18"/>
          <p:cNvSpPr>
            <a:spLocks noGrp="1"/>
          </p:cNvSpPr>
          <p:nvPr>
            <p:ph type="title"/>
          </p:nvPr>
        </p:nvSpPr>
        <p:spPr>
          <a:noFill/>
        </p:spPr>
        <p:txBody>
          <a:bodyPr vert="horz"/>
          <a:lstStyle/>
          <a:p>
            <a:r>
              <a:rPr lang="de-DE"/>
              <a:t>Anteil vom Staat finanzierter FuE der Wirtschaft ist gesunken – Stabilisierung am aktuellen Rand</a:t>
            </a:r>
          </a:p>
        </p:txBody>
      </p:sp>
      <p:graphicFrame>
        <p:nvGraphicFramePr>
          <p:cNvPr id="12" name="Diagrammplatzhalter 9">
            <a:extLst>
              <a:ext uri="{FF2B5EF4-FFF2-40B4-BE49-F238E27FC236}">
                <a16:creationId xmlns:a16="http://schemas.microsoft.com/office/drawing/2014/main" id="{88E18200-C0EB-47A1-B45F-6BA1D7BB4B40}"/>
              </a:ext>
            </a:extLst>
          </p:cNvPr>
          <p:cNvGraphicFramePr>
            <a:graphicFrameLocks noGrp="1"/>
          </p:cNvGraphicFramePr>
          <p:nvPr>
            <p:ph type="chart" sz="quarter" idx="18"/>
            <p:extLst>
              <p:ext uri="{D42A27DB-BD31-4B8C-83A1-F6EECF244321}">
                <p14:modId xmlns:p14="http://schemas.microsoft.com/office/powerpoint/2010/main" val="4184610966"/>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Diagrammplatzhalter 37">
            <a:extLst>
              <a:ext uri="{FF2B5EF4-FFF2-40B4-BE49-F238E27FC236}">
                <a16:creationId xmlns:a16="http://schemas.microsoft.com/office/drawing/2014/main" id="{9E85548B-C92C-4570-A324-0720687A41F0}"/>
              </a:ext>
            </a:extLst>
          </p:cNvPr>
          <p:cNvGraphicFramePr>
            <a:graphicFrameLocks noGrp="1"/>
          </p:cNvGraphicFramePr>
          <p:nvPr>
            <p:ph type="chart" sz="quarter" idx="41"/>
            <p:extLst>
              <p:ext uri="{D42A27DB-BD31-4B8C-83A1-F6EECF244321}">
                <p14:modId xmlns:p14="http://schemas.microsoft.com/office/powerpoint/2010/main" val="2643941071"/>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890735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972F42CA-28F5-4A50-A9EE-474E5066CC1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Objekt 10" hidden="1">
                        <a:extLst>
                          <a:ext uri="{FF2B5EF4-FFF2-40B4-BE49-F238E27FC236}">
                            <a16:creationId xmlns:a16="http://schemas.microsoft.com/office/drawing/2014/main" id="{972F42CA-28F5-4A50-A9EE-474E5066CC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9329F07F-B450-40C7-92F8-DBC455A94F19}"/>
              </a:ext>
            </a:extLst>
          </p:cNvPr>
          <p:cNvSpPr>
            <a:spLocks noGrp="1"/>
          </p:cNvSpPr>
          <p:nvPr>
            <p:ph type="sldNum" sz="quarter" idx="10"/>
          </p:nvPr>
        </p:nvSpPr>
        <p:spPr/>
        <p:txBody>
          <a:bodyPr/>
          <a:lstStyle/>
          <a:p>
            <a:fld id="{B42D4303-B7FF-7540-9F33-74BBD7018147}" type="slidenum">
              <a:rPr lang="de-DE" smtClean="0"/>
              <a:pPr/>
              <a:t>44</a:t>
            </a:fld>
            <a:endParaRPr lang="de-DE"/>
          </a:p>
        </p:txBody>
      </p:sp>
      <p:sp>
        <p:nvSpPr>
          <p:cNvPr id="3" name="Inhaltsplatzhalter 2">
            <a:extLst>
              <a:ext uri="{FF2B5EF4-FFF2-40B4-BE49-F238E27FC236}">
                <a16:creationId xmlns:a16="http://schemas.microsoft.com/office/drawing/2014/main" id="{2C4146F6-5A97-4779-9926-3A85A54CFDF3}"/>
              </a:ext>
            </a:extLst>
          </p:cNvPr>
          <p:cNvSpPr>
            <a:spLocks noGrp="1"/>
          </p:cNvSpPr>
          <p:nvPr>
            <p:ph type="body" sz="quarter" idx="43"/>
          </p:nvPr>
        </p:nvSpPr>
        <p:spPr/>
        <p:txBody>
          <a:bodyPr/>
          <a:lstStyle/>
          <a:p>
            <a:r>
              <a:rPr lang="de-DE" dirty="0"/>
              <a:t>Auch im internationalen Vergleich ist der Anteil der vom Staat finanzierten FuE-Aufwendungen der Wirtschaft niedrig. </a:t>
            </a:r>
          </a:p>
          <a:p>
            <a:r>
              <a:rPr lang="de-DE" dirty="0"/>
              <a:t>Er liegt sowohl unter dem Anteil der EU als auch unter dem Anteil der OECD.</a:t>
            </a:r>
          </a:p>
          <a:p>
            <a:pPr marL="0" indent="0">
              <a:buNone/>
            </a:pPr>
            <a:endParaRPr lang="de-DE" dirty="0"/>
          </a:p>
        </p:txBody>
      </p:sp>
      <p:sp>
        <p:nvSpPr>
          <p:cNvPr id="9" name="Textplatzhalter 8">
            <a:extLst>
              <a:ext uri="{FF2B5EF4-FFF2-40B4-BE49-F238E27FC236}">
                <a16:creationId xmlns:a16="http://schemas.microsoft.com/office/drawing/2014/main" id="{2141B976-FDED-4AF4-B9DD-89C56163C5F9}"/>
              </a:ext>
            </a:extLst>
          </p:cNvPr>
          <p:cNvSpPr>
            <a:spLocks noGrp="1"/>
          </p:cNvSpPr>
          <p:nvPr>
            <p:ph type="body" sz="quarter" idx="40"/>
          </p:nvPr>
        </p:nvSpPr>
        <p:spPr/>
        <p:txBody>
          <a:bodyPr/>
          <a:lstStyle/>
          <a:p>
            <a:r>
              <a:rPr lang="de-DE"/>
              <a:t>Quelle: OECD, VCI</a:t>
            </a:r>
          </a:p>
        </p:txBody>
      </p:sp>
      <p:sp>
        <p:nvSpPr>
          <p:cNvPr id="6" name="Textplatzhalter 5">
            <a:extLst>
              <a:ext uri="{FF2B5EF4-FFF2-40B4-BE49-F238E27FC236}">
                <a16:creationId xmlns:a16="http://schemas.microsoft.com/office/drawing/2014/main" id="{7ECB09A9-F1BC-44C8-87C0-EBC085594DB9}"/>
              </a:ext>
            </a:extLst>
          </p:cNvPr>
          <p:cNvSpPr>
            <a:spLocks noGrp="1"/>
          </p:cNvSpPr>
          <p:nvPr>
            <p:ph type="body" sz="quarter" idx="19"/>
          </p:nvPr>
        </p:nvSpPr>
        <p:spPr/>
        <p:txBody>
          <a:bodyPr/>
          <a:lstStyle/>
          <a:p>
            <a:r>
              <a:rPr lang="de-DE"/>
              <a:t>2021, in Prozent</a:t>
            </a:r>
          </a:p>
          <a:p>
            <a:endParaRPr lang="de-DE"/>
          </a:p>
        </p:txBody>
      </p:sp>
      <p:sp>
        <p:nvSpPr>
          <p:cNvPr id="5" name="Textplatzhalter 4">
            <a:extLst>
              <a:ext uri="{FF2B5EF4-FFF2-40B4-BE49-F238E27FC236}">
                <a16:creationId xmlns:a16="http://schemas.microsoft.com/office/drawing/2014/main" id="{0B21DF37-62EC-49DA-8230-705F5E2F012E}"/>
              </a:ext>
            </a:extLst>
          </p:cNvPr>
          <p:cNvSpPr>
            <a:spLocks noGrp="1"/>
          </p:cNvSpPr>
          <p:nvPr>
            <p:ph type="body" sz="quarter" idx="13"/>
          </p:nvPr>
        </p:nvSpPr>
        <p:spPr/>
        <p:txBody>
          <a:bodyPr/>
          <a:lstStyle/>
          <a:p>
            <a:r>
              <a:rPr lang="de-DE"/>
              <a:t>Anteil der vom Staat finanzierten internen </a:t>
            </a:r>
            <a:r>
              <a:rPr lang="de-DE" err="1"/>
              <a:t>FuE</a:t>
            </a:r>
            <a:r>
              <a:rPr lang="de-DE"/>
              <a:t>-Aufwendungen der Wirtschaft</a:t>
            </a:r>
          </a:p>
        </p:txBody>
      </p:sp>
      <p:sp>
        <p:nvSpPr>
          <p:cNvPr id="2" name="Titel 1">
            <a:extLst>
              <a:ext uri="{FF2B5EF4-FFF2-40B4-BE49-F238E27FC236}">
                <a16:creationId xmlns:a16="http://schemas.microsoft.com/office/drawing/2014/main" id="{41F52131-B369-4FF1-9785-1211B668968B}"/>
              </a:ext>
            </a:extLst>
          </p:cNvPr>
          <p:cNvSpPr>
            <a:spLocks noGrp="1"/>
          </p:cNvSpPr>
          <p:nvPr>
            <p:ph type="title"/>
          </p:nvPr>
        </p:nvSpPr>
        <p:spPr>
          <a:noFill/>
        </p:spPr>
        <p:txBody>
          <a:bodyPr vert="horz"/>
          <a:lstStyle/>
          <a:p>
            <a:r>
              <a:rPr lang="de-DE"/>
              <a:t>Internationaler Vergleich: Niedriger Finanzierungsanteil des Staates in Deutschland</a:t>
            </a:r>
          </a:p>
        </p:txBody>
      </p:sp>
      <p:graphicFrame>
        <p:nvGraphicFramePr>
          <p:cNvPr id="10" name="Diagrammplatzhalter 9">
            <a:extLst>
              <a:ext uri="{FF2B5EF4-FFF2-40B4-BE49-F238E27FC236}">
                <a16:creationId xmlns:a16="http://schemas.microsoft.com/office/drawing/2014/main" id="{2FA02796-B95B-4F31-ACCD-83F4C0732D28}"/>
              </a:ext>
            </a:extLst>
          </p:cNvPr>
          <p:cNvGraphicFramePr>
            <a:graphicFrameLocks noGrp="1" noChangeAspect="1"/>
          </p:cNvGraphicFramePr>
          <p:nvPr>
            <p:ph type="chart" sz="quarter" idx="18"/>
            <p:extLst>
              <p:ext uri="{D42A27DB-BD31-4B8C-83A1-F6EECF244321}">
                <p14:modId xmlns:p14="http://schemas.microsoft.com/office/powerpoint/2010/main" val="76033173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7590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3935086552"/>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45</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Bildungsausgaben in Prozent des BIP liegen in Deutschland immer noch unter dem OECD-Durchschnitt. </a:t>
            </a:r>
          </a:p>
          <a:p>
            <a:r>
              <a:rPr lang="de-DE" sz="1800"/>
              <a:t>Es gilt: mehr in Bildung investieren, den MINT-Unterricht stärken, Hochschulen besser ausstatten, Weiterbildung ausbauen.</a:t>
            </a:r>
          </a:p>
          <a:p>
            <a:endParaRPr lang="de-DE" sz="1800"/>
          </a:p>
          <a:p>
            <a:endParaRPr lang="de-DE" sz="1800"/>
          </a:p>
          <a:p>
            <a:endParaRPr lang="de-DE" sz="1800"/>
          </a:p>
        </p:txBody>
      </p:sp>
      <p:sp>
        <p:nvSpPr>
          <p:cNvPr id="2" name="Textplatzhalter 1">
            <a:extLst>
              <a:ext uri="{FF2B5EF4-FFF2-40B4-BE49-F238E27FC236}">
                <a16:creationId xmlns:a16="http://schemas.microsoft.com/office/drawing/2014/main" id="{0373E25D-3733-41A8-BB4E-BD24511043BA}"/>
              </a:ext>
            </a:extLst>
          </p:cNvPr>
          <p:cNvSpPr>
            <a:spLocks noGrp="1"/>
          </p:cNvSpPr>
          <p:nvPr>
            <p:ph type="body" sz="quarter" idx="40"/>
          </p:nvPr>
        </p:nvSpPr>
        <p:spPr/>
        <p:txBody>
          <a:bodyPr/>
          <a:lstStyle/>
          <a:p>
            <a:r>
              <a:rPr lang="de-DE"/>
              <a:t>Quellen: OECD, VCI</a:t>
            </a:r>
          </a:p>
          <a:p>
            <a:endParaRPr lang="de-DE"/>
          </a:p>
        </p:txBody>
      </p:sp>
      <p:sp>
        <p:nvSpPr>
          <p:cNvPr id="11" name="Textplatzhalter 11"/>
          <p:cNvSpPr>
            <a:spLocks noGrp="1"/>
          </p:cNvSpPr>
          <p:nvPr>
            <p:ph type="body" sz="quarter" idx="19"/>
          </p:nvPr>
        </p:nvSpPr>
        <p:spPr/>
        <p:txBody>
          <a:bodyPr/>
          <a:lstStyle/>
          <a:p>
            <a:r>
              <a:rPr lang="de-DE" dirty="0"/>
              <a:t>Ausgaben für Bildungseinrichtungen in Prozent des BIP, 2022</a:t>
            </a:r>
          </a:p>
        </p:txBody>
      </p:sp>
      <p:sp>
        <p:nvSpPr>
          <p:cNvPr id="13" name="Textplatzhalter 12"/>
          <p:cNvSpPr>
            <a:spLocks noGrp="1"/>
          </p:cNvSpPr>
          <p:nvPr>
            <p:ph type="body" sz="quarter" idx="13"/>
          </p:nvPr>
        </p:nvSpPr>
        <p:spPr/>
        <p:txBody>
          <a:bodyPr/>
          <a:lstStyle/>
          <a:p>
            <a:r>
              <a:rPr lang="de-DE"/>
              <a:t>Deutschland unter OECD-Durchschnitt</a:t>
            </a:r>
          </a:p>
        </p:txBody>
      </p:sp>
      <p:sp>
        <p:nvSpPr>
          <p:cNvPr id="19" name="Titel 18"/>
          <p:cNvSpPr>
            <a:spLocks noGrp="1"/>
          </p:cNvSpPr>
          <p:nvPr>
            <p:ph type="title"/>
          </p:nvPr>
        </p:nvSpPr>
        <p:spPr>
          <a:noFill/>
        </p:spPr>
        <p:txBody>
          <a:bodyPr vert="horz"/>
          <a:lstStyle/>
          <a:p>
            <a:r>
              <a:rPr lang="de-DE" dirty="0"/>
              <a:t>Deutschland investiert im </a:t>
            </a:r>
            <a:r>
              <a:rPr lang="de-DE"/>
              <a:t>internationalen vergleich wenig </a:t>
            </a:r>
            <a:r>
              <a:rPr lang="de-DE" dirty="0"/>
              <a:t>in Bildung</a:t>
            </a:r>
          </a:p>
        </p:txBody>
      </p:sp>
      <p:graphicFrame>
        <p:nvGraphicFramePr>
          <p:cNvPr id="9" name="Object 2">
            <a:extLst>
              <a:ext uri="{FF2B5EF4-FFF2-40B4-BE49-F238E27FC236}">
                <a16:creationId xmlns:a16="http://schemas.microsoft.com/office/drawing/2014/main" id="{00000000-0008-0000-0500-000003000000}"/>
              </a:ext>
            </a:extLst>
          </p:cNvPr>
          <p:cNvGraphicFramePr>
            <a:graphicFrameLocks noGrp="1"/>
          </p:cNvGraphicFramePr>
          <p:nvPr>
            <p:ph type="chart" sz="quarter" idx="18"/>
            <p:extLst>
              <p:ext uri="{D42A27DB-BD31-4B8C-83A1-F6EECF244321}">
                <p14:modId xmlns:p14="http://schemas.microsoft.com/office/powerpoint/2010/main" val="99082095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687246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2C6C94-F3A8-4D7D-A5A1-158DE1268203}"/>
              </a:ext>
            </a:extLst>
          </p:cNvPr>
          <p:cNvGraphicFramePr>
            <a:graphicFrameLocks noChangeAspect="1"/>
          </p:cNvGraphicFramePr>
          <p:nvPr>
            <p:custDataLst>
              <p:tags r:id="rId1"/>
            </p:custDataLst>
            <p:extLst>
              <p:ext uri="{D42A27DB-BD31-4B8C-83A1-F6EECF244321}">
                <p14:modId xmlns:p14="http://schemas.microsoft.com/office/powerpoint/2010/main" val="3392391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4F2C6C94-F3A8-4D7D-A5A1-158DE126820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46</a:t>
            </a:fld>
            <a:endParaRPr lang="de-DE"/>
          </a:p>
        </p:txBody>
      </p:sp>
      <p:sp>
        <p:nvSpPr>
          <p:cNvPr id="7" name="Inhaltsplatzhalter 6">
            <a:extLst>
              <a:ext uri="{FF2B5EF4-FFF2-40B4-BE49-F238E27FC236}">
                <a16:creationId xmlns:a16="http://schemas.microsoft.com/office/drawing/2014/main" id="{5CC0615F-9232-4130-A808-8B541216B0F3}"/>
              </a:ext>
            </a:extLst>
          </p:cNvPr>
          <p:cNvSpPr>
            <a:spLocks noGrp="1"/>
          </p:cNvSpPr>
          <p:nvPr>
            <p:ph type="body" sz="quarter" idx="43"/>
          </p:nvPr>
        </p:nvSpPr>
        <p:spPr/>
        <p:txBody>
          <a:bodyPr/>
          <a:lstStyle/>
          <a:p>
            <a:r>
              <a:rPr lang="de-DE" sz="2000" dirty="0"/>
              <a:t>Insgesamt kommt Deutschland nur auf Rang 22 von 38 OECD-Staaten.</a:t>
            </a:r>
          </a:p>
          <a:p>
            <a:endParaRPr lang="de-DE" dirty="0"/>
          </a:p>
        </p:txBody>
      </p:sp>
      <p:sp>
        <p:nvSpPr>
          <p:cNvPr id="25" name="Textplatzhalter 24">
            <a:extLst>
              <a:ext uri="{FF2B5EF4-FFF2-40B4-BE49-F238E27FC236}">
                <a16:creationId xmlns:a16="http://schemas.microsoft.com/office/drawing/2014/main" id="{FB8E8748-8191-4A16-B8AA-C8D75A5A7905}"/>
              </a:ext>
            </a:extLst>
          </p:cNvPr>
          <p:cNvSpPr>
            <a:spLocks noGrp="1"/>
          </p:cNvSpPr>
          <p:nvPr>
            <p:ph type="body" sz="quarter" idx="40"/>
          </p:nvPr>
        </p:nvSpPr>
        <p:spPr/>
        <p:txBody>
          <a:bodyPr/>
          <a:lstStyle/>
          <a:p>
            <a:r>
              <a:rPr lang="de-DE"/>
              <a:t>Quellen: OECD, VCI</a:t>
            </a:r>
          </a:p>
        </p:txBody>
      </p:sp>
      <p:sp>
        <p:nvSpPr>
          <p:cNvPr id="11" name="Textplatzhalter 11"/>
          <p:cNvSpPr>
            <a:spLocks noGrp="1"/>
          </p:cNvSpPr>
          <p:nvPr>
            <p:ph type="body" sz="quarter" idx="19"/>
          </p:nvPr>
        </p:nvSpPr>
        <p:spPr/>
        <p:txBody>
          <a:bodyPr/>
          <a:lstStyle/>
          <a:p>
            <a:r>
              <a:rPr lang="de-DE" dirty="0"/>
              <a:t>Rangplätze unter 38 OECD-Ländern, 2022</a:t>
            </a:r>
          </a:p>
        </p:txBody>
      </p:sp>
      <p:sp>
        <p:nvSpPr>
          <p:cNvPr id="13" name="Textplatzhalter 12"/>
          <p:cNvSpPr>
            <a:spLocks noGrp="1"/>
          </p:cNvSpPr>
          <p:nvPr>
            <p:ph type="body" sz="quarter" idx="13"/>
          </p:nvPr>
        </p:nvSpPr>
        <p:spPr/>
        <p:txBody>
          <a:bodyPr/>
          <a:lstStyle/>
          <a:p>
            <a:r>
              <a:rPr lang="de-DE"/>
              <a:t>Ausgaben für Bildung in Prozent des BIP</a:t>
            </a:r>
          </a:p>
        </p:txBody>
      </p:sp>
      <p:sp>
        <p:nvSpPr>
          <p:cNvPr id="19" name="Titel 18"/>
          <p:cNvSpPr>
            <a:spLocks noGrp="1"/>
          </p:cNvSpPr>
          <p:nvPr>
            <p:ph type="title"/>
          </p:nvPr>
        </p:nvSpPr>
        <p:spPr>
          <a:xfrm>
            <a:off x="540000" y="139663"/>
            <a:ext cx="11244632" cy="900000"/>
          </a:xfrm>
          <a:noFill/>
        </p:spPr>
        <p:txBody>
          <a:bodyPr vert="horz"/>
          <a:lstStyle/>
          <a:p>
            <a:r>
              <a:rPr lang="de-DE" dirty="0"/>
              <a:t>Deutschland: nur auf Rang 22 unter den OECD-Ländern</a:t>
            </a:r>
          </a:p>
        </p:txBody>
      </p:sp>
      <p:graphicFrame>
        <p:nvGraphicFramePr>
          <p:cNvPr id="8" name="Diagrammplatzhalter 15">
            <a:extLst>
              <a:ext uri="{FF2B5EF4-FFF2-40B4-BE49-F238E27FC236}">
                <a16:creationId xmlns:a16="http://schemas.microsoft.com/office/drawing/2014/main" id="{00000000-0008-0000-0600-000002000000}"/>
              </a:ext>
            </a:extLst>
          </p:cNvPr>
          <p:cNvGraphicFramePr>
            <a:graphicFrameLocks noGrp="1"/>
          </p:cNvGraphicFramePr>
          <p:nvPr>
            <p:ph type="chart" sz="quarter" idx="18"/>
            <p:extLst>
              <p:ext uri="{D42A27DB-BD31-4B8C-83A1-F6EECF244321}">
                <p14:modId xmlns:p14="http://schemas.microsoft.com/office/powerpoint/2010/main" val="1058909602"/>
              </p:ext>
            </p:extLst>
          </p:nvPr>
        </p:nvGraphicFramePr>
        <p:xfrm>
          <a:off x="539750" y="1816100"/>
          <a:ext cx="7272338"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29450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417389767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47</a:t>
            </a:fld>
            <a:endParaRPr lang="de-DE"/>
          </a:p>
        </p:txBody>
      </p:sp>
      <p:sp>
        <p:nvSpPr>
          <p:cNvPr id="9" name="Textplatzhalter 8">
            <a:extLst>
              <a:ext uri="{FF2B5EF4-FFF2-40B4-BE49-F238E27FC236}">
                <a16:creationId xmlns:a16="http://schemas.microsoft.com/office/drawing/2014/main" id="{C27C77D5-6C35-4210-9D36-75FF2764A2DA}"/>
              </a:ext>
            </a:extLst>
          </p:cNvPr>
          <p:cNvSpPr>
            <a:spLocks noGrp="1"/>
          </p:cNvSpPr>
          <p:nvPr>
            <p:ph type="body" sz="quarter" idx="44"/>
          </p:nvPr>
        </p:nvSpPr>
        <p:spPr/>
        <p:txBody>
          <a:bodyPr/>
          <a:lstStyle/>
          <a:p>
            <a:r>
              <a:rPr lang="de-DE" dirty="0"/>
              <a:t>* 2017 ** 2021</a:t>
            </a:r>
          </a:p>
        </p:txBody>
      </p:sp>
      <p:sp>
        <p:nvSpPr>
          <p:cNvPr id="2" name="Textplatzhalter 1">
            <a:extLst>
              <a:ext uri="{FF2B5EF4-FFF2-40B4-BE49-F238E27FC236}">
                <a16:creationId xmlns:a16="http://schemas.microsoft.com/office/drawing/2014/main" id="{0F2E07D2-0C30-C841-D7C7-AC696C2CBF1C}"/>
              </a:ext>
            </a:extLst>
          </p:cNvPr>
          <p:cNvSpPr>
            <a:spLocks noGrp="1"/>
          </p:cNvSpPr>
          <p:nvPr>
            <p:ph type="body" sz="quarter" idx="42"/>
          </p:nvPr>
        </p:nvSpPr>
        <p:spPr/>
        <p:txBody>
          <a:bodyPr/>
          <a:lstStyle/>
          <a:p>
            <a:r>
              <a:rPr lang="de-DE" dirty="0"/>
              <a:t>in Prozent, 2024</a:t>
            </a:r>
          </a:p>
          <a:p>
            <a:endParaRPr lang="de-DE" dirty="0"/>
          </a:p>
        </p:txBody>
      </p:sp>
      <p:sp>
        <p:nvSpPr>
          <p:cNvPr id="8" name="Textplatzhalter 7">
            <a:extLst>
              <a:ext uri="{FF2B5EF4-FFF2-40B4-BE49-F238E27FC236}">
                <a16:creationId xmlns:a16="http://schemas.microsoft.com/office/drawing/2014/main" id="{1512CE41-72FA-4CA0-B934-41823D136391}"/>
              </a:ext>
            </a:extLst>
          </p:cNvPr>
          <p:cNvSpPr>
            <a:spLocks noGrp="1"/>
          </p:cNvSpPr>
          <p:nvPr>
            <p:ph type="body" sz="quarter" idx="43"/>
          </p:nvPr>
        </p:nvSpPr>
        <p:spPr/>
        <p:txBody>
          <a:bodyPr/>
          <a:lstStyle/>
          <a:p>
            <a:r>
              <a:rPr lang="de-DE" sz="1800"/>
              <a:t>Anteil der MINT-Absolventen im Tertiärbereich</a:t>
            </a:r>
          </a:p>
        </p:txBody>
      </p:sp>
      <p:sp>
        <p:nvSpPr>
          <p:cNvPr id="35" name="Textplatzhalter 34">
            <a:extLst>
              <a:ext uri="{FF2B5EF4-FFF2-40B4-BE49-F238E27FC236}">
                <a16:creationId xmlns:a16="http://schemas.microsoft.com/office/drawing/2014/main" id="{5644A02E-DECA-4D33-9C3F-22D6037DDAD4}"/>
              </a:ext>
            </a:extLst>
          </p:cNvPr>
          <p:cNvSpPr>
            <a:spLocks noGrp="1"/>
          </p:cNvSpPr>
          <p:nvPr>
            <p:ph type="body" sz="quarter" idx="40"/>
          </p:nvPr>
        </p:nvSpPr>
        <p:spPr/>
        <p:txBody>
          <a:bodyPr/>
          <a:lstStyle/>
          <a:p>
            <a:r>
              <a:rPr lang="de-DE" dirty="0"/>
              <a:t>Quellen: OECD, VCI		* 2020, ** 2022</a:t>
            </a:r>
          </a:p>
        </p:txBody>
      </p:sp>
      <p:sp>
        <p:nvSpPr>
          <p:cNvPr id="26" name="Textplatzhalter 25">
            <a:extLst>
              <a:ext uri="{FF2B5EF4-FFF2-40B4-BE49-F238E27FC236}">
                <a16:creationId xmlns:a16="http://schemas.microsoft.com/office/drawing/2014/main" id="{EB55AEE7-ABF6-41EA-AC53-890ADEC3D02F}"/>
              </a:ext>
            </a:extLst>
          </p:cNvPr>
          <p:cNvSpPr>
            <a:spLocks noGrp="1"/>
          </p:cNvSpPr>
          <p:nvPr>
            <p:ph type="body" sz="quarter" idx="19"/>
          </p:nvPr>
        </p:nvSpPr>
        <p:spPr/>
        <p:txBody>
          <a:bodyPr/>
          <a:lstStyle/>
          <a:p>
            <a:r>
              <a:rPr lang="de-DE" dirty="0"/>
              <a:t>in Prozent, 2024</a:t>
            </a:r>
          </a:p>
        </p:txBody>
      </p:sp>
      <p:sp>
        <p:nvSpPr>
          <p:cNvPr id="13" name="Textplatzhalter 12"/>
          <p:cNvSpPr>
            <a:spLocks noGrp="1"/>
          </p:cNvSpPr>
          <p:nvPr>
            <p:ph type="body" sz="quarter" idx="13"/>
          </p:nvPr>
        </p:nvSpPr>
        <p:spPr/>
        <p:txBody>
          <a:bodyPr/>
          <a:lstStyle/>
          <a:p>
            <a:r>
              <a:rPr lang="de-DE" sz="1800"/>
              <a:t>Anteil der 25- bis 64-Jährigen mit Tertiärabschluss</a:t>
            </a:r>
          </a:p>
        </p:txBody>
      </p:sp>
      <p:sp>
        <p:nvSpPr>
          <p:cNvPr id="19" name="Titel 18"/>
          <p:cNvSpPr>
            <a:spLocks noGrp="1"/>
          </p:cNvSpPr>
          <p:nvPr>
            <p:ph type="title"/>
          </p:nvPr>
        </p:nvSpPr>
        <p:spPr>
          <a:noFill/>
        </p:spPr>
        <p:txBody>
          <a:bodyPr vert="horz"/>
          <a:lstStyle/>
          <a:p>
            <a:r>
              <a:rPr lang="de-DE" dirty="0"/>
              <a:t>Niedrige Akademikerquote in Deutschland, aber hoher MINT-Anteil bei den Absolventen</a:t>
            </a:r>
          </a:p>
        </p:txBody>
      </p:sp>
      <p:graphicFrame>
        <p:nvGraphicFramePr>
          <p:cNvPr id="10" name="Object 2">
            <a:extLst>
              <a:ext uri="{FF2B5EF4-FFF2-40B4-BE49-F238E27FC236}">
                <a16:creationId xmlns:a16="http://schemas.microsoft.com/office/drawing/2014/main" id="{E12FA5A0-3FBC-4CDD-890A-013E1B60289A}"/>
              </a:ext>
            </a:extLst>
          </p:cNvPr>
          <p:cNvGraphicFramePr>
            <a:graphicFrameLocks noGrp="1"/>
          </p:cNvGraphicFramePr>
          <p:nvPr>
            <p:ph type="chart" sz="quarter" idx="18"/>
            <p:extLst>
              <p:ext uri="{D42A27DB-BD31-4B8C-83A1-F6EECF244321}">
                <p14:modId xmlns:p14="http://schemas.microsoft.com/office/powerpoint/2010/main" val="3722329988"/>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2">
            <a:extLst>
              <a:ext uri="{FF2B5EF4-FFF2-40B4-BE49-F238E27FC236}">
                <a16:creationId xmlns:a16="http://schemas.microsoft.com/office/drawing/2014/main" id="{F9BAB3CB-A030-450B-8949-7CE2683A5DF4}"/>
              </a:ext>
            </a:extLst>
          </p:cNvPr>
          <p:cNvGraphicFramePr>
            <a:graphicFrameLocks noGrp="1"/>
          </p:cNvGraphicFramePr>
          <p:nvPr>
            <p:ph type="chart" sz="quarter" idx="41"/>
            <p:extLst>
              <p:ext uri="{D42A27DB-BD31-4B8C-83A1-F6EECF244321}">
                <p14:modId xmlns:p14="http://schemas.microsoft.com/office/powerpoint/2010/main" val="3331291648"/>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681875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663874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a:t>VCI-Ansprechpartnerin</a:t>
            </a:r>
          </a:p>
        </p:txBody>
      </p:sp>
      <p:sp>
        <p:nvSpPr>
          <p:cNvPr id="8" name="Inhaltsplatzhalter 7">
            <a:extLst>
              <a:ext uri="{FF2B5EF4-FFF2-40B4-BE49-F238E27FC236}">
                <a16:creationId xmlns:a16="http://schemas.microsoft.com/office/drawing/2014/main" id="{43F9239C-7DF6-4C6C-AD6D-DBDA9D92BAD3}"/>
              </a:ext>
            </a:extLst>
          </p:cNvPr>
          <p:cNvSpPr>
            <a:spLocks noGrp="1"/>
          </p:cNvSpPr>
          <p:nvPr>
            <p:ph type="body" sz="quarter" idx="10"/>
          </p:nvPr>
        </p:nvSpPr>
        <p:spPr/>
        <p:txBody>
          <a:bodyPr/>
          <a:lstStyle/>
          <a:p>
            <a:endParaRPr lang="de-DE"/>
          </a:p>
          <a:p>
            <a:pPr marL="176213" indent="0">
              <a:buNone/>
            </a:pPr>
            <a:endParaRPr lang="de-DE"/>
          </a:p>
          <a:p>
            <a:pPr marL="176213" indent="0">
              <a:buNone/>
            </a:pPr>
            <a:endParaRPr lang="de-DE"/>
          </a:p>
        </p:txBody>
      </p:sp>
      <p:sp>
        <p:nvSpPr>
          <p:cNvPr id="12" name="Textplatzhalter 11">
            <a:extLst>
              <a:ext uri="{FF2B5EF4-FFF2-40B4-BE49-F238E27FC236}">
                <a16:creationId xmlns:a16="http://schemas.microsoft.com/office/drawing/2014/main" id="{A32AC32C-83E8-34C5-526F-1E1FC3E61BE2}"/>
              </a:ext>
            </a:extLst>
          </p:cNvPr>
          <p:cNvSpPr>
            <a:spLocks noGrp="1"/>
          </p:cNvSpPr>
          <p:nvPr>
            <p:ph type="body" sz="quarter" idx="11"/>
          </p:nvPr>
        </p:nvSpPr>
        <p:spPr/>
        <p:txBody>
          <a:bodyPr/>
          <a:lstStyle/>
          <a:p>
            <a:r>
              <a:rPr lang="de-DE"/>
              <a:t>Christiane Kellermann</a:t>
            </a:r>
          </a:p>
          <a:p>
            <a:r>
              <a:rPr lang="de-DE"/>
              <a:t>Senior-Managerin, Abteilung Volkswirtschaft</a:t>
            </a:r>
          </a:p>
          <a:p>
            <a:r>
              <a:rPr lang="de-DE"/>
              <a:t>+49 69 2556 1585</a:t>
            </a:r>
          </a:p>
          <a:p>
            <a:r>
              <a:rPr lang="de-DE"/>
              <a:t>kellermann@vci.de</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4294967295"/>
          </p:nvPr>
        </p:nvSpPr>
        <p:spPr>
          <a:xfrm>
            <a:off x="0" y="6291263"/>
            <a:ext cx="539750" cy="250825"/>
          </a:xfrm>
        </p:spPr>
        <p:txBody>
          <a:bodyPr/>
          <a:lstStyle/>
          <a:p>
            <a:fld id="{B42D4303-B7FF-7540-9F33-74BBD7018147}" type="slidenum">
              <a:rPr lang="de-DE" smtClean="0"/>
              <a:pPr/>
              <a:t>48</a:t>
            </a:fld>
            <a:endParaRPr lang="de-DE"/>
          </a:p>
        </p:txBody>
      </p:sp>
    </p:spTree>
    <p:extLst>
      <p:ext uri="{BB962C8B-B14F-4D97-AF65-F5344CB8AC3E}">
        <p14:creationId xmlns:p14="http://schemas.microsoft.com/office/powerpoint/2010/main" val="3304697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F1B2D-B4C7-FAD5-BFF9-3BAD47D3A991}"/>
            </a:ext>
          </a:extLst>
        </p:cNvPr>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34FC39C-714D-4D5A-5145-74A1E3A3D2E5}"/>
              </a:ext>
            </a:extLst>
          </p:cNvPr>
          <p:cNvGraphicFramePr>
            <a:graphicFrameLocks noChangeAspect="1"/>
          </p:cNvGraphicFramePr>
          <p:nvPr>
            <p:custDataLst>
              <p:tags r:id="rId1"/>
            </p:custDataLst>
            <p:extLst>
              <p:ext uri="{D42A27DB-BD31-4B8C-83A1-F6EECF244321}">
                <p14:modId xmlns:p14="http://schemas.microsoft.com/office/powerpoint/2010/main" val="1110831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634FC39C-714D-4D5A-5145-74A1E3A3D2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CCEB722-D680-298E-FA2F-98A9CE1AF988}"/>
              </a:ext>
            </a:extLst>
          </p:cNvPr>
          <p:cNvSpPr>
            <a:spLocks noGrp="1"/>
          </p:cNvSpPr>
          <p:nvPr>
            <p:ph type="sldNum" sz="quarter" idx="10"/>
          </p:nvPr>
        </p:nvSpPr>
        <p:spPr/>
        <p:txBody>
          <a:bodyPr/>
          <a:lstStyle/>
          <a:p>
            <a:fld id="{02CEFE82-39F2-4F47-8A0C-D5AB3496FA5C}" type="slidenum">
              <a:rPr lang="de-DE" smtClean="0"/>
              <a:pPr/>
              <a:t>5</a:t>
            </a:fld>
            <a:endParaRPr lang="de-DE"/>
          </a:p>
        </p:txBody>
      </p:sp>
      <p:sp>
        <p:nvSpPr>
          <p:cNvPr id="7" name="Inhaltsplatzhalter 6">
            <a:extLst>
              <a:ext uri="{FF2B5EF4-FFF2-40B4-BE49-F238E27FC236}">
                <a16:creationId xmlns:a16="http://schemas.microsoft.com/office/drawing/2014/main" id="{FE823D44-60A6-7153-B82F-E4A8326418A9}"/>
              </a:ext>
            </a:extLst>
          </p:cNvPr>
          <p:cNvSpPr>
            <a:spLocks noGrp="1"/>
          </p:cNvSpPr>
          <p:nvPr>
            <p:ph sz="quarter" idx="12"/>
          </p:nvPr>
        </p:nvSpPr>
        <p:spPr/>
        <p:txBody>
          <a:bodyPr/>
          <a:lstStyle/>
          <a:p>
            <a:r>
              <a:rPr lang="de-DE" sz="1800" dirty="0"/>
              <a:t>Die schwierige Lage am Standort macht sich immer stärker bremsend bemerkbar – besonders in der Chemieindustrie nimmt die Dynamik bei den FuE-Ausgaben ab. </a:t>
            </a:r>
          </a:p>
          <a:p>
            <a:r>
              <a:rPr lang="de-DE" sz="1800" dirty="0"/>
              <a:t>Zudem fällt es immer schwerer, Forschung in Innovationen und innovative Produkte umzusetzen:</a:t>
            </a:r>
          </a:p>
          <a:p>
            <a:pPr lvl="1"/>
            <a:r>
              <a:rPr lang="de-DE" sz="1800" dirty="0"/>
              <a:t>Trotz steigender FuE-Budgets nimmt die Anzahl der Patente ab. </a:t>
            </a:r>
          </a:p>
          <a:p>
            <a:pPr lvl="1"/>
            <a:r>
              <a:rPr lang="de-DE" sz="1800" dirty="0"/>
              <a:t>Obwohl der Anteil der FuE-Ausgaben am Umsatz tendenziell steigt, sinkt der Anteil innovativer Produkte (Markt- und Produktneuheiten sowie Nachahmer-Innovationen) am Umsatz. </a:t>
            </a:r>
          </a:p>
          <a:p>
            <a:r>
              <a:rPr lang="de-DE" sz="1800" dirty="0"/>
              <a:t>Die Weltanteile Deutschlands bei Chemie-/Pharma-FuE-Ausgaben, bei Chemie-/Pharmapatenten sowie bei Chemie-/Pharmapublikationen gehen zurück. </a:t>
            </a:r>
          </a:p>
          <a:p>
            <a:r>
              <a:rPr lang="de-DE" sz="1800" dirty="0"/>
              <a:t>Die Handelsbilanz mit forschungsintensiven Chemiewaren weist immer häufiger einen negativen Saldo auf.</a:t>
            </a:r>
          </a:p>
          <a:p>
            <a:r>
              <a:rPr lang="de-DE" sz="1800" dirty="0"/>
              <a:t>Während die Innovationsdynamik in Deutschland schwach ist, investieren Wettbewerber in ihr Innovationssystem und holen auf. Der Innovationsstandort Deutschland verliert in internationalen Rankings Rangplätze.</a:t>
            </a:r>
          </a:p>
          <a:p>
            <a:endParaRPr lang="de-DE" sz="1800" dirty="0"/>
          </a:p>
        </p:txBody>
      </p:sp>
      <p:sp>
        <p:nvSpPr>
          <p:cNvPr id="6" name="Titel 5">
            <a:extLst>
              <a:ext uri="{FF2B5EF4-FFF2-40B4-BE49-F238E27FC236}">
                <a16:creationId xmlns:a16="http://schemas.microsoft.com/office/drawing/2014/main" id="{ACC13DDA-40FC-3B1A-3979-C6F0568D891C}"/>
              </a:ext>
            </a:extLst>
          </p:cNvPr>
          <p:cNvSpPr>
            <a:spLocks noGrp="1"/>
          </p:cNvSpPr>
          <p:nvPr>
            <p:ph type="title"/>
          </p:nvPr>
        </p:nvSpPr>
        <p:spPr/>
        <p:txBody>
          <a:bodyPr vert="horz"/>
          <a:lstStyle/>
          <a:p>
            <a:r>
              <a:rPr lang="de-DE" dirty="0"/>
              <a:t>…Aber das Innovationssystem läuft nicht mehr reibungslos</a:t>
            </a:r>
          </a:p>
        </p:txBody>
      </p:sp>
    </p:spTree>
    <p:extLst>
      <p:ext uri="{BB962C8B-B14F-4D97-AF65-F5344CB8AC3E}">
        <p14:creationId xmlns:p14="http://schemas.microsoft.com/office/powerpoint/2010/main" val="3169810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22A45165-CE98-4811-B4E0-5DC1FDE9144D}"/>
              </a:ext>
            </a:extLst>
          </p:cNvPr>
          <p:cNvGraphicFramePr>
            <a:graphicFrameLocks noChangeAspect="1"/>
          </p:cNvGraphicFramePr>
          <p:nvPr>
            <p:custDataLst>
              <p:tags r:id="rId1"/>
            </p:custDataLst>
            <p:extLst>
              <p:ext uri="{D42A27DB-BD31-4B8C-83A1-F6EECF244321}">
                <p14:modId xmlns:p14="http://schemas.microsoft.com/office/powerpoint/2010/main" val="2773549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22A45165-CE98-4811-B4E0-5DC1FDE914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1" name="Bildplatzhalter 10" descr="Ein Bild, das Laborausstattung, medizinische Ausrüstung, Chemie, Labor enthält.&#10;&#10;KI-generierte Inhalte können fehlerhaft sein.">
            <a:extLst>
              <a:ext uri="{FF2B5EF4-FFF2-40B4-BE49-F238E27FC236}">
                <a16:creationId xmlns:a16="http://schemas.microsoft.com/office/drawing/2014/main" id="{96281C68-6AD2-1445-73C7-CCE8F736448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075" r="11075"/>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800"/>
              <a:t>Daten und Fakten</a:t>
            </a:r>
            <a:endParaRPr lang="de-DE" sz="1600"/>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a:xfrm>
            <a:off x="539997" y="1038757"/>
            <a:ext cx="6044968" cy="3901771"/>
          </a:xfrm>
        </p:spPr>
        <p:txBody>
          <a:bodyPr vert="horz"/>
          <a:lstStyle/>
          <a:p>
            <a:r>
              <a:rPr lang="de-DE" sz="4000" dirty="0"/>
              <a:t>Innovations-standort Deutschland: Fokus Chemie &amp; </a:t>
            </a:r>
            <a:r>
              <a:rPr lang="de-DE" sz="4000" dirty="0" err="1"/>
              <a:t>Pharma</a:t>
            </a:r>
            <a:endParaRPr lang="de-DE" sz="4000" dirty="0"/>
          </a:p>
        </p:txBody>
      </p:sp>
      <p:sp>
        <p:nvSpPr>
          <p:cNvPr id="8" name="Textplatzhalter 7">
            <a:extLst>
              <a:ext uri="{FF2B5EF4-FFF2-40B4-BE49-F238E27FC236}">
                <a16:creationId xmlns:a16="http://schemas.microsoft.com/office/drawing/2014/main" id="{C220D37D-E681-B447-83A6-1F11A0E399CC}"/>
              </a:ext>
            </a:extLst>
          </p:cNvPr>
          <p:cNvSpPr>
            <a:spLocks noGrp="1"/>
          </p:cNvSpPr>
          <p:nvPr>
            <p:ph type="body" sz="quarter" idx="25"/>
          </p:nvPr>
        </p:nvSpPr>
        <p:spPr/>
        <p:txBody>
          <a:bodyPr/>
          <a:lstStyle/>
          <a:p>
            <a:r>
              <a:rPr lang="de-DE"/>
              <a:t>© Alexander Raths/Fotolia</a:t>
            </a:r>
          </a:p>
        </p:txBody>
      </p:sp>
    </p:spTree>
    <p:extLst>
      <p:ext uri="{BB962C8B-B14F-4D97-AF65-F5344CB8AC3E}">
        <p14:creationId xmlns:p14="http://schemas.microsoft.com/office/powerpoint/2010/main" val="134508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117659409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7</a:t>
            </a:fld>
            <a:endParaRPr lang="de-DE"/>
          </a:p>
        </p:txBody>
      </p:sp>
      <p:sp>
        <p:nvSpPr>
          <p:cNvPr id="16" name="Inhaltsplatzhalter 15"/>
          <p:cNvSpPr>
            <a:spLocks noGrp="1"/>
          </p:cNvSpPr>
          <p:nvPr>
            <p:ph type="body" sz="quarter" idx="43"/>
          </p:nvPr>
        </p:nvSpPr>
        <p:spPr>
          <a:xfrm>
            <a:off x="8215438" y="1110927"/>
            <a:ext cx="3684635" cy="4841683"/>
          </a:xfrm>
        </p:spPr>
        <p:txBody>
          <a:bodyPr vert="horz" lIns="0" tIns="0" rIns="0" bIns="0" rtlCol="0">
            <a:noAutofit/>
          </a:bodyPr>
          <a:lstStyle/>
          <a:p>
            <a:r>
              <a:rPr lang="de-DE" sz="1800" dirty="0"/>
              <a:t>Die Corona-Maßnahmen bremsten Forschung und Entwicklung. 2021 wurde der Rückgang mehr als wettgemacht. </a:t>
            </a:r>
          </a:p>
          <a:p>
            <a:r>
              <a:rPr lang="de-DE" sz="1800" dirty="0"/>
              <a:t>Trotz schwieriger Ertragslage konnten die FuE-Budgets in den letzten Jahren gesteigert werden. Die Dynamik lässt aber nach – insbesondere in der Chemie.</a:t>
            </a:r>
          </a:p>
          <a:p>
            <a:r>
              <a:rPr lang="de-DE" sz="1800" dirty="0"/>
              <a:t>Zwischen 6 und 7 Prozent ihrer Umsätze investiert die Branche jedes Jahr wieder in FuE.</a:t>
            </a:r>
          </a:p>
          <a:p>
            <a:r>
              <a:rPr lang="de-DE" sz="1800" dirty="0"/>
              <a:t>Nur der Fahrzeugbau und die Elektroindustrie investieren mehr in Forschung und Entwicklung.</a:t>
            </a:r>
          </a:p>
        </p:txBody>
      </p:sp>
      <p:sp>
        <p:nvSpPr>
          <p:cNvPr id="14" name="Inhaltsplatzhalter 13"/>
          <p:cNvSpPr>
            <a:spLocks noGrp="1"/>
          </p:cNvSpPr>
          <p:nvPr>
            <p:ph type="body" sz="quarter" idx="40"/>
          </p:nvPr>
        </p:nvSpPr>
        <p:spPr/>
        <p:txBody>
          <a:bodyPr vert="horz" lIns="0" tIns="0" rIns="0" bIns="0" rtlCol="0">
            <a:noAutofit/>
          </a:bodyPr>
          <a:lstStyle/>
          <a:p>
            <a:r>
              <a:rPr lang="de-DE" dirty="0"/>
              <a:t>Quellen: Stifterverband, VCI	</a:t>
            </a:r>
          </a:p>
        </p:txBody>
      </p:sp>
      <p:sp>
        <p:nvSpPr>
          <p:cNvPr id="11" name="Textplatzhalter 11"/>
          <p:cNvSpPr>
            <a:spLocks noGrp="1"/>
          </p:cNvSpPr>
          <p:nvPr>
            <p:ph type="body" sz="quarter" idx="19"/>
          </p:nvPr>
        </p:nvSpPr>
        <p:spPr/>
        <p:txBody>
          <a:bodyPr/>
          <a:lstStyle/>
          <a:p>
            <a:r>
              <a:rPr lang="de-DE"/>
              <a:t>Externe und interne </a:t>
            </a:r>
            <a:r>
              <a:rPr lang="de-DE" err="1"/>
              <a:t>FuE</a:t>
            </a:r>
            <a:r>
              <a:rPr lang="de-DE"/>
              <a:t>-Aufwendungen der Chemie- und Pharmaindustrie in Mrd. Euro</a:t>
            </a:r>
          </a:p>
        </p:txBody>
      </p:sp>
      <p:sp>
        <p:nvSpPr>
          <p:cNvPr id="13" name="Textplatzhalter 12"/>
          <p:cNvSpPr>
            <a:spLocks noGrp="1"/>
          </p:cNvSpPr>
          <p:nvPr>
            <p:ph type="body" sz="quarter" idx="13"/>
          </p:nvPr>
        </p:nvSpPr>
        <p:spPr/>
        <p:txBody>
          <a:bodyPr/>
          <a:lstStyle/>
          <a:p>
            <a:r>
              <a:rPr lang="de-DE"/>
              <a:t>Forschungs- und Entwicklungsaufwendungen</a:t>
            </a:r>
          </a:p>
        </p:txBody>
      </p:sp>
      <p:sp>
        <p:nvSpPr>
          <p:cNvPr id="19" name="Titel 18"/>
          <p:cNvSpPr>
            <a:spLocks noGrp="1"/>
          </p:cNvSpPr>
          <p:nvPr>
            <p:ph type="title"/>
          </p:nvPr>
        </p:nvSpPr>
        <p:spPr>
          <a:noFill/>
        </p:spPr>
        <p:txBody>
          <a:bodyPr vert="horz"/>
          <a:lstStyle/>
          <a:p>
            <a:r>
              <a:rPr lang="de-DE" dirty="0"/>
              <a:t>Chemie- und Pharmaindustrie ist forschungsstark – die innovationsdynamik lässt aber nach</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8" name="Object 2">
            <a:extLst>
              <a:ext uri="{FF2B5EF4-FFF2-40B4-BE49-F238E27FC236}">
                <a16:creationId xmlns:a16="http://schemas.microsoft.com/office/drawing/2014/main" id="{1EAFBBE6-7975-4D6B-ABD5-190D7FA6490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E150122-D8C1-44F8-B02F-A3727C32A334}"/>
              </a:ext>
            </a:extLst>
          </p:cNvPr>
          <p:cNvGraphicFramePr>
            <a:graphicFrameLocks noChangeAspect="1"/>
          </p:cNvGraphicFramePr>
          <p:nvPr>
            <p:custDataLst>
              <p:tags r:id="rId1"/>
            </p:custDataLst>
            <p:extLst>
              <p:ext uri="{D42A27DB-BD31-4B8C-83A1-F6EECF244321}">
                <p14:modId xmlns:p14="http://schemas.microsoft.com/office/powerpoint/2010/main" val="103209432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0" name="Objekt 9" hidden="1">
                        <a:extLst>
                          <a:ext uri="{FF2B5EF4-FFF2-40B4-BE49-F238E27FC236}">
                            <a16:creationId xmlns:a16="http://schemas.microsoft.com/office/drawing/2014/main" id="{9E150122-D8C1-44F8-B02F-A3727C32A33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037A6F43-1389-4666-83DA-76C597EC2C34}"/>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02BEAB1A-AEAB-448F-82D9-51E772609EE7}"/>
              </a:ext>
            </a:extLst>
          </p:cNvPr>
          <p:cNvSpPr>
            <a:spLocks noGrp="1"/>
          </p:cNvSpPr>
          <p:nvPr>
            <p:ph type="sldNum" sz="quarter" idx="10"/>
          </p:nvPr>
        </p:nvSpPr>
        <p:spPr/>
        <p:txBody>
          <a:bodyPr/>
          <a:lstStyle/>
          <a:p>
            <a:fld id="{02CEFE82-39F2-4F47-8A0C-D5AB3496FA5C}" type="slidenum">
              <a:rPr lang="en-US" smtClean="0"/>
              <a:pPr/>
              <a:t>8</a:t>
            </a:fld>
            <a:endParaRPr lang="en-US"/>
          </a:p>
        </p:txBody>
      </p:sp>
      <p:graphicFrame>
        <p:nvGraphicFramePr>
          <p:cNvPr id="7" name="Inhaltsplatzhalter 6">
            <a:extLst>
              <a:ext uri="{FF2B5EF4-FFF2-40B4-BE49-F238E27FC236}">
                <a16:creationId xmlns:a16="http://schemas.microsoft.com/office/drawing/2014/main" id="{2E27DA8B-BC0A-4105-953F-B3FB6EE072C8}"/>
              </a:ext>
            </a:extLst>
          </p:cNvPr>
          <p:cNvGraphicFramePr>
            <a:graphicFrameLocks noGrp="1"/>
          </p:cNvGraphicFramePr>
          <p:nvPr>
            <p:ph sz="quarter" idx="12"/>
            <p:extLst>
              <p:ext uri="{D42A27DB-BD31-4B8C-83A1-F6EECF244321}">
                <p14:modId xmlns:p14="http://schemas.microsoft.com/office/powerpoint/2010/main" val="2937353143"/>
              </p:ext>
            </p:extLst>
          </p:nvPr>
        </p:nvGraphicFramePr>
        <p:xfrm>
          <a:off x="550863" y="1196975"/>
          <a:ext cx="11161712" cy="47529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el 5">
            <a:extLst>
              <a:ext uri="{FF2B5EF4-FFF2-40B4-BE49-F238E27FC236}">
                <a16:creationId xmlns:a16="http://schemas.microsoft.com/office/drawing/2014/main" id="{45712E32-7A3E-426C-9E71-378B188C733C}"/>
              </a:ext>
            </a:extLst>
          </p:cNvPr>
          <p:cNvSpPr>
            <a:spLocks noGrp="1"/>
          </p:cNvSpPr>
          <p:nvPr>
            <p:ph type="title"/>
          </p:nvPr>
        </p:nvSpPr>
        <p:spPr>
          <a:xfrm>
            <a:off x="539999" y="139663"/>
            <a:ext cx="11261475" cy="900000"/>
          </a:xfrm>
          <a:noFill/>
        </p:spPr>
        <p:txBody>
          <a:bodyPr vert="horz"/>
          <a:lstStyle/>
          <a:p>
            <a:r>
              <a:rPr lang="de-DE" dirty="0"/>
              <a:t>Erfolgskennzahlen von Chemie/</a:t>
            </a:r>
            <a:r>
              <a:rPr lang="de-DE" dirty="0" err="1"/>
              <a:t>Pharma</a:t>
            </a:r>
            <a:r>
              <a:rPr lang="de-DE" dirty="0"/>
              <a:t> in Deutschland</a:t>
            </a:r>
          </a:p>
        </p:txBody>
      </p:sp>
      <p:sp>
        <p:nvSpPr>
          <p:cNvPr id="13" name="Textplatzhalter 1">
            <a:extLst>
              <a:ext uri="{FF2B5EF4-FFF2-40B4-BE49-F238E27FC236}">
                <a16:creationId xmlns:a16="http://schemas.microsoft.com/office/drawing/2014/main" id="{F05E5B76-92D0-4966-8D10-DC104F11DAA6}"/>
              </a:ext>
            </a:extLst>
          </p:cNvPr>
          <p:cNvSpPr txBox="1">
            <a:spLocks/>
          </p:cNvSpPr>
          <p:nvPr/>
        </p:nvSpPr>
        <p:spPr>
          <a:xfrm>
            <a:off x="540000" y="6024577"/>
            <a:ext cx="6036916"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800">
                <a:solidFill>
                  <a:srgbClr val="8C3E9F"/>
                </a:solidFill>
                <a:latin typeface="Source Sans Pro" panose="020B0503030403020204" pitchFamily="34" charset="0"/>
              </a:rPr>
              <a:t>Quellen: ZEW, </a:t>
            </a:r>
            <a:r>
              <a:rPr lang="de-DE" sz="800" err="1">
                <a:solidFill>
                  <a:srgbClr val="8C3E9F"/>
                </a:solidFill>
                <a:latin typeface="Source Sans Pro" panose="020B0503030403020204" pitchFamily="34" charset="0"/>
              </a:rPr>
              <a:t>Frauenhofer</a:t>
            </a:r>
            <a:r>
              <a:rPr lang="de-DE" sz="800">
                <a:solidFill>
                  <a:srgbClr val="8C3E9F"/>
                </a:solidFill>
                <a:latin typeface="Source Sans Pro" panose="020B0503030403020204" pitchFamily="34" charset="0"/>
              </a:rPr>
              <a:t>-ISI, VCI	Anmerkung: Erfolgskennzahlen von Industrie und Wissenschaft </a:t>
            </a:r>
          </a:p>
        </p:txBody>
      </p:sp>
      <p:sp>
        <p:nvSpPr>
          <p:cNvPr id="11" name="Textplatzhalter 1">
            <a:extLst>
              <a:ext uri="{FF2B5EF4-FFF2-40B4-BE49-F238E27FC236}">
                <a16:creationId xmlns:a16="http://schemas.microsoft.com/office/drawing/2014/main" id="{67F5813C-3C2E-4AB9-A9F3-D34C47628AA0}"/>
              </a:ext>
            </a:extLst>
          </p:cNvPr>
          <p:cNvSpPr txBox="1">
            <a:spLocks/>
          </p:cNvSpPr>
          <p:nvPr/>
        </p:nvSpPr>
        <p:spPr>
          <a:xfrm>
            <a:off x="3071664" y="5949280"/>
            <a:ext cx="1417894"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spcAft>
                <a:spcPts val="0"/>
              </a:spcAft>
              <a:buNone/>
            </a:pPr>
            <a:endParaRPr lang="de-DE" sz="800">
              <a:solidFill>
                <a:schemeClr val="tx1">
                  <a:lumMod val="60000"/>
                  <a:lumOff val="40000"/>
                </a:schemeClr>
              </a:solidFill>
            </a:endParaRPr>
          </a:p>
        </p:txBody>
      </p:sp>
    </p:spTree>
    <p:extLst>
      <p:ext uri="{BB962C8B-B14F-4D97-AF65-F5344CB8AC3E}">
        <p14:creationId xmlns:p14="http://schemas.microsoft.com/office/powerpoint/2010/main" val="1253431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CE4F4489-C4E6-094C-63D9-6195EDF51EF0}"/>
              </a:ext>
            </a:extLst>
          </p:cNvPr>
          <p:cNvGraphicFramePr>
            <a:graphicFrameLocks noChangeAspect="1"/>
          </p:cNvGraphicFramePr>
          <p:nvPr>
            <p:custDataLst>
              <p:tags r:id="rId1"/>
            </p:custDataLst>
            <p:extLst>
              <p:ext uri="{D42A27DB-BD31-4B8C-83A1-F6EECF244321}">
                <p14:modId xmlns:p14="http://schemas.microsoft.com/office/powerpoint/2010/main" val="35569507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1" name="think-cell data - do not delete" hidden="1">
                        <a:extLst>
                          <a:ext uri="{FF2B5EF4-FFF2-40B4-BE49-F238E27FC236}">
                            <a16:creationId xmlns:a16="http://schemas.microsoft.com/office/drawing/2014/main" id="{CE4F4489-C4E6-094C-63D9-6195EDF51EF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1079350D-7592-EE64-4A9B-0A63EC27D4BB}"/>
              </a:ext>
            </a:extLst>
          </p:cNvPr>
          <p:cNvSpPr>
            <a:spLocks noGrp="1"/>
          </p:cNvSpPr>
          <p:nvPr>
            <p:ph type="sldNum" sz="quarter" idx="10"/>
          </p:nvPr>
        </p:nvSpPr>
        <p:spPr/>
        <p:txBody>
          <a:bodyPr/>
          <a:lstStyle/>
          <a:p>
            <a:fld id="{0EDB35FF-48FE-4539-886A-6B3E6CAB12DA}" type="slidenum">
              <a:rPr lang="de-DE" smtClean="0"/>
              <a:pPr/>
              <a:t>9</a:t>
            </a:fld>
            <a:endParaRPr lang="de-DE"/>
          </a:p>
        </p:txBody>
      </p:sp>
      <p:sp>
        <p:nvSpPr>
          <p:cNvPr id="4" name="Inhaltsplatzhalter 3">
            <a:extLst>
              <a:ext uri="{FF2B5EF4-FFF2-40B4-BE49-F238E27FC236}">
                <a16:creationId xmlns:a16="http://schemas.microsoft.com/office/drawing/2014/main" id="{D8615719-AB7D-0B81-8F65-9C6358831E47}"/>
              </a:ext>
            </a:extLst>
          </p:cNvPr>
          <p:cNvSpPr>
            <a:spLocks noGrp="1"/>
          </p:cNvSpPr>
          <p:nvPr>
            <p:ph sz="quarter" idx="42"/>
          </p:nvPr>
        </p:nvSpPr>
        <p:spPr/>
        <p:txBody>
          <a:bodyPr/>
          <a:lstStyle/>
          <a:p>
            <a:r>
              <a:rPr lang="de-DE" dirty="0"/>
              <a:t>Es wird immer schwieriger Forschungsergebnisse in Innovationen umzusetzen.</a:t>
            </a:r>
          </a:p>
          <a:p>
            <a:r>
              <a:rPr lang="de-DE" dirty="0"/>
              <a:t>Trotz steigender FuE-Ausgaben sinken die Patente.</a:t>
            </a:r>
          </a:p>
          <a:p>
            <a:r>
              <a:rPr lang="de-DE" dirty="0"/>
              <a:t>Auch der Anteil des Umsatzes, der mit Markt- und Produktneuheiten erzielt wird, geht tendenziell zurück. Und dies obwohl die Unternehmen eher einen größeren Teil ihres Umsatzes in FuE stecken. </a:t>
            </a:r>
          </a:p>
        </p:txBody>
      </p:sp>
      <p:sp>
        <p:nvSpPr>
          <p:cNvPr id="5" name="Textplatzhalter 4">
            <a:extLst>
              <a:ext uri="{FF2B5EF4-FFF2-40B4-BE49-F238E27FC236}">
                <a16:creationId xmlns:a16="http://schemas.microsoft.com/office/drawing/2014/main" id="{2E507D86-DAA6-5127-6999-0F4741105BF9}"/>
              </a:ext>
            </a:extLst>
          </p:cNvPr>
          <p:cNvSpPr>
            <a:spLocks noGrp="1"/>
          </p:cNvSpPr>
          <p:nvPr>
            <p:ph type="body" sz="quarter" idx="40"/>
          </p:nvPr>
        </p:nvSpPr>
        <p:spPr/>
        <p:txBody>
          <a:bodyPr/>
          <a:lstStyle/>
          <a:p>
            <a:r>
              <a:rPr lang="de-DE" dirty="0"/>
              <a:t>Quellen: Stifterverband, ZEW, VCI</a:t>
            </a:r>
          </a:p>
        </p:txBody>
      </p:sp>
      <p:sp>
        <p:nvSpPr>
          <p:cNvPr id="7" name="Textplatzhalter 6">
            <a:extLst>
              <a:ext uri="{FF2B5EF4-FFF2-40B4-BE49-F238E27FC236}">
                <a16:creationId xmlns:a16="http://schemas.microsoft.com/office/drawing/2014/main" id="{AFBBCB04-5BDF-46A2-D381-0ED3464F73C1}"/>
              </a:ext>
            </a:extLst>
          </p:cNvPr>
          <p:cNvSpPr>
            <a:spLocks noGrp="1"/>
          </p:cNvSpPr>
          <p:nvPr>
            <p:ph type="body" sz="quarter" idx="19"/>
          </p:nvPr>
        </p:nvSpPr>
        <p:spPr/>
        <p:txBody>
          <a:bodyPr/>
          <a:lstStyle/>
          <a:p>
            <a:r>
              <a:rPr lang="de-DE" dirty="0"/>
              <a:t>Index 2010=100</a:t>
            </a:r>
          </a:p>
        </p:txBody>
      </p:sp>
      <p:sp>
        <p:nvSpPr>
          <p:cNvPr id="8" name="Textplatzhalter 7">
            <a:extLst>
              <a:ext uri="{FF2B5EF4-FFF2-40B4-BE49-F238E27FC236}">
                <a16:creationId xmlns:a16="http://schemas.microsoft.com/office/drawing/2014/main" id="{0A25AE19-F340-AC5F-8784-6E5B913F4826}"/>
              </a:ext>
            </a:extLst>
          </p:cNvPr>
          <p:cNvSpPr>
            <a:spLocks noGrp="1"/>
          </p:cNvSpPr>
          <p:nvPr>
            <p:ph type="body" sz="quarter" idx="13"/>
          </p:nvPr>
        </p:nvSpPr>
        <p:spPr/>
        <p:txBody>
          <a:bodyPr/>
          <a:lstStyle/>
          <a:p>
            <a:r>
              <a:rPr lang="de-DE" dirty="0"/>
              <a:t>Dynamik der FuE-Ausgaben und der Patentanmeldungen</a:t>
            </a:r>
          </a:p>
        </p:txBody>
      </p:sp>
      <p:sp>
        <p:nvSpPr>
          <p:cNvPr id="9" name="Titel 8">
            <a:extLst>
              <a:ext uri="{FF2B5EF4-FFF2-40B4-BE49-F238E27FC236}">
                <a16:creationId xmlns:a16="http://schemas.microsoft.com/office/drawing/2014/main" id="{CE1E0E34-C1EF-C352-BE34-FB197C99FB31}"/>
              </a:ext>
            </a:extLst>
          </p:cNvPr>
          <p:cNvSpPr>
            <a:spLocks noGrp="1"/>
          </p:cNvSpPr>
          <p:nvPr>
            <p:ph type="title"/>
          </p:nvPr>
        </p:nvSpPr>
        <p:spPr/>
        <p:txBody>
          <a:bodyPr vert="horz"/>
          <a:lstStyle/>
          <a:p>
            <a:r>
              <a:rPr lang="de-DE" dirty="0"/>
              <a:t>Umsetzung von Forschung in Innovation wird schwieriger</a:t>
            </a:r>
          </a:p>
        </p:txBody>
      </p:sp>
      <p:graphicFrame>
        <p:nvGraphicFramePr>
          <p:cNvPr id="10" name="Diagrammplatzhalter 9">
            <a:extLst>
              <a:ext uri="{FF2B5EF4-FFF2-40B4-BE49-F238E27FC236}">
                <a16:creationId xmlns:a16="http://schemas.microsoft.com/office/drawing/2014/main" id="{EF7D8506-C593-4D5C-8E8F-9F762DACAD30}"/>
              </a:ext>
            </a:extLst>
          </p:cNvPr>
          <p:cNvGraphicFramePr>
            <a:graphicFrameLocks noGrp="1"/>
          </p:cNvGraphicFramePr>
          <p:nvPr>
            <p:ph type="chart" sz="quarter" idx="18"/>
            <p:extLst>
              <p:ext uri="{D42A27DB-BD31-4B8C-83A1-F6EECF244321}">
                <p14:modId xmlns:p14="http://schemas.microsoft.com/office/powerpoint/2010/main" val="130396248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7568197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NwQwfQgCGMBWcgybRgF4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LFy_KAvery7uRKgkkwZzE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wit1V9IaCzeoQg7eI8Ta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A3s38m.fwNNOdW8aqCE.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wto5od98u4jD4P.ow9.z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wHq3eYeiQKcasjDd5l9qR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muAHJDovQfurneynPSyQE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NXJnTtwS7lQlie0xC6asn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5vWAkeAITLaaAVu54.A3N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wB01cT4nSGOl1X7BkG.6tA"/>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nIsvATxpQRaztW.Ul_HOD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WachZ5knTzu64wM65oI6h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b73a4e8282c4c29ca828cd1057a068f0">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0037804c7bca2bafa2d2c72adb076c93"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FB297C-99E1-4283-8C83-D94C231B8B07}">
  <ds:schemaRefs>
    <ds:schemaRef ds:uri="http://schemas.microsoft.com/sharepoint/v3/contenttype/forms"/>
  </ds:schemaRefs>
</ds:datastoreItem>
</file>

<file path=customXml/itemProps2.xml><?xml version="1.0" encoding="utf-8"?>
<ds:datastoreItem xmlns:ds="http://schemas.openxmlformats.org/officeDocument/2006/customXml" ds:itemID="{9F471855-59D8-4300-88DB-2D81C3195EDC}">
  <ds:schemaRefs>
    <ds:schemaRef ds:uri="http://purl.org/dc/terms/"/>
    <ds:schemaRef ds:uri="f419676e-231e-4a92-8714-0ff896738fc6"/>
    <ds:schemaRef ds:uri="568dfcef-6e46-41c2-bd36-2f30ecf621fc"/>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7CC55749-E5E6-478B-9BCE-C0A7FD9A82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5845</Words>
  <Application>Microsoft Office PowerPoint</Application>
  <PresentationFormat>Breitbild</PresentationFormat>
  <Paragraphs>528</Paragraphs>
  <Slides>48</Slides>
  <Notes>38</Notes>
  <HiddenSlides>0</HiddenSlides>
  <MMClips>0</MMClips>
  <ScaleCrop>false</ScaleCrop>
  <HeadingPairs>
    <vt:vector size="8" baseType="variant">
      <vt:variant>
        <vt:lpstr>Verwendete Schriftarten</vt:lpstr>
      </vt:variant>
      <vt:variant>
        <vt:i4>13</vt:i4>
      </vt:variant>
      <vt:variant>
        <vt:lpstr>Design</vt:lpstr>
      </vt:variant>
      <vt:variant>
        <vt:i4>1</vt:i4>
      </vt:variant>
      <vt:variant>
        <vt:lpstr>Eingebettete OLE-Server</vt:lpstr>
      </vt:variant>
      <vt:variant>
        <vt:i4>1</vt:i4>
      </vt:variant>
      <vt:variant>
        <vt:lpstr>Folientitel</vt:lpstr>
      </vt:variant>
      <vt:variant>
        <vt:i4>48</vt:i4>
      </vt:variant>
    </vt:vector>
  </HeadingPairs>
  <TitlesOfParts>
    <vt:vector size="63" baseType="lpstr">
      <vt:lpstr>Arial</vt:lpstr>
      <vt:lpstr>Bahnschrift SemiBold</vt:lpstr>
      <vt:lpstr>Bookman Old Style</vt:lpstr>
      <vt:lpstr>Calibri</vt:lpstr>
      <vt:lpstr>Georgia</vt:lpstr>
      <vt:lpstr>Gotham Black</vt:lpstr>
      <vt:lpstr>Montserrat</vt:lpstr>
      <vt:lpstr>Montserrat Black</vt:lpstr>
      <vt:lpstr>Source Sans Pro</vt:lpstr>
      <vt:lpstr>Source Sans Pro </vt:lpstr>
      <vt:lpstr>STIXGeneral-Regular</vt:lpstr>
      <vt:lpstr>VCI_Symbole</vt:lpstr>
      <vt:lpstr>Wingdings 2</vt:lpstr>
      <vt:lpstr>VCI-Layouts</vt:lpstr>
      <vt:lpstr>think-cell Folie</vt:lpstr>
      <vt:lpstr>Innovationsstandort im Wettbewerb</vt:lpstr>
      <vt:lpstr>Inhaltsübersicht I</vt:lpstr>
      <vt:lpstr>Inhaltsübersicht II</vt:lpstr>
      <vt:lpstr>Die deutsche chemisch-pharmazeutische Industrie ist forschungsstark…</vt:lpstr>
      <vt:lpstr>…Aber das Innovationssystem läuft nicht mehr reibungslos</vt:lpstr>
      <vt:lpstr>Innovations-standort Deutschland: Fokus Chemie &amp; Pharma</vt:lpstr>
      <vt:lpstr>Chemie- und Pharmaindustrie ist forschungsstark – die innovationsdynamik lässt aber nach</vt:lpstr>
      <vt:lpstr>Erfolgskennzahlen von Chemie/Pharma in Deutschland</vt:lpstr>
      <vt:lpstr>Umsetzung von Forschung in Innovation wird schwieriger</vt:lpstr>
      <vt:lpstr>hohe Auftragsvergabe an das Ausland</vt:lpstr>
      <vt:lpstr>externe Auftragsvergabe bei Pharma bedeutend</vt:lpstr>
      <vt:lpstr>Hoher Finanzierungsanteil der Wirtschaft</vt:lpstr>
      <vt:lpstr>Unternehmen forschen in allen Zukunftsfeldern</vt:lpstr>
      <vt:lpstr>Neue Materialen und Biotechnologie sind bedeutende Forschungsfelder</vt:lpstr>
      <vt:lpstr>Unternehmen investieren in Nachhaltigkeit, Digitalisierung und neue Produkte</vt:lpstr>
      <vt:lpstr>Chemie/Pharmapatente setzen Technologieimpulse</vt:lpstr>
      <vt:lpstr>Chemiepatente setzen Technologieimpulse</vt:lpstr>
      <vt:lpstr>Chemie &amp; Pharma liegt auf Platz 3 in der Industrie</vt:lpstr>
      <vt:lpstr>Hohe Forschungsquote bei Pharma</vt:lpstr>
      <vt:lpstr>Hohe Forschungsorientierung der Branche</vt:lpstr>
      <vt:lpstr>FuE-Beschäftigtenzahlen: steigender Trend</vt:lpstr>
      <vt:lpstr>Studienanfängerzahlen bleiben unter 10.000-Marke Branche ist wichtigster Arbeitgeber</vt:lpstr>
      <vt:lpstr>Die Branche investiert in die Bildung</vt:lpstr>
      <vt:lpstr>Innovations-standort Deutschland im internationalen Vergleich: Fokus Chemie &amp; Pharma</vt:lpstr>
      <vt:lpstr>6 Länder erbringen 82 Prozent der globalen  FuE-Ausgaben – Deutschland auf Platz 4</vt:lpstr>
      <vt:lpstr>Dynamik der Anteilsverschiebungen lässt nach</vt:lpstr>
      <vt:lpstr>EU investiert in FuE – Anteile bleiben stabil</vt:lpstr>
      <vt:lpstr>China ist Spitzenreiter bei Chemieforschung</vt:lpstr>
      <vt:lpstr>USA dominiert die Innovationstätigkeit bei Pharma</vt:lpstr>
      <vt:lpstr>Hohe Forschungsintensität bei Pharma – auch kleinere Länder erreichen hohe Forschungsquoten</vt:lpstr>
      <vt:lpstr>Deutschland ist stark im Pharmahandel – Chemiehandel ist (wieder) ausgeglichen</vt:lpstr>
      <vt:lpstr>AH-Saldo Pharma: positiv und steigend –  AH-Saldo Chemie: insg. ausgeglichen, aber negativ mit China</vt:lpstr>
      <vt:lpstr>Deutschland ist besonders stark im Pharmahandel</vt:lpstr>
      <vt:lpstr>Deutschland zählt auch in der Chemie zu den führenden Exportnationen</vt:lpstr>
      <vt:lpstr>China gewinnt bei Patenten hinzu – Industrieländer verlieren</vt:lpstr>
      <vt:lpstr>China mit starken Zugewinnen bei Chemie und Pharma</vt:lpstr>
      <vt:lpstr>China auch bei Publikationen stark vertreten – Deutschland liegt auf Platz 4</vt:lpstr>
      <vt:lpstr>Innovations-standort Deutschland </vt:lpstr>
      <vt:lpstr>Innovationsstandort D: Andere Länder holen auf</vt:lpstr>
      <vt:lpstr>Innovationshemmnis Nr. 1: Regulierungen</vt:lpstr>
      <vt:lpstr>Wirtschaft trägt Großteil der FuE-Aufwendungen</vt:lpstr>
      <vt:lpstr>Innovationswettbewerb ist hoch</vt:lpstr>
      <vt:lpstr>Anteil vom Staat finanzierter FuE der Wirtschaft ist gesunken – Stabilisierung am aktuellen Rand</vt:lpstr>
      <vt:lpstr>Internationaler Vergleich: Niedriger Finanzierungsanteil des Staates in Deutschland</vt:lpstr>
      <vt:lpstr>Deutschland investiert im internationalen vergleich wenig in Bildung</vt:lpstr>
      <vt:lpstr>Deutschland: nur auf Rang 22 unter den OECD-Ländern</vt:lpstr>
      <vt:lpstr>Niedrige Akademikerquote in Deutschland, aber hoher MINT-Anteil bei den Absolventen</vt:lpstr>
      <vt:lpstr>VCI-Ansprechpartnerin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3</cp:revision>
  <dcterms:created xsi:type="dcterms:W3CDTF">2025-04-30T13:50:47Z</dcterms:created>
  <dcterms:modified xsi:type="dcterms:W3CDTF">2025-11-27T13:51:50Z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