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tags/tag12.xml" ContentType="application/vnd.openxmlformats-officedocument.presentationml.tags+xml"/>
  <Override PartName="/ppt/notesSlides/notesSlide6.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drawings/drawing2.xml" ContentType="application/vnd.openxmlformats-officedocument.drawingml.chartshape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6.xml" ContentType="application/vnd.openxmlformats-officedocument.themeOverride+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7.xml" ContentType="application/vnd.openxmlformats-officedocument.themeOverride+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8.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9.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0.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4.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1.xml" ContentType="application/vnd.openxmlformats-officedocument.themeOverride+xml"/>
  <Override PartName="/ppt/drawings/drawing3.xml" ContentType="application/vnd.openxmlformats-officedocument.drawingml.chartshapes+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2.xml" ContentType="application/vnd.openxmlformats-officedocument.themeOverride+xml"/>
  <Override PartName="/ppt/charts/chart13.xml" ContentType="application/vnd.openxmlformats-officedocument.drawingml.chart+xml"/>
  <Override PartName="/ppt/theme/themeOverride13.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16.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charts/chart15.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5.xml" ContentType="application/vnd.openxmlformats-officedocument.themeOverride+xml"/>
  <Override PartName="/ppt/drawings/drawing4.xml" ContentType="application/vnd.openxmlformats-officedocument.drawingml.chartshapes+xml"/>
  <Override PartName="/ppt/tags/tag36.xml" ContentType="application/vnd.openxmlformats-officedocument.presentationml.tags+xml"/>
  <Override PartName="/ppt/tags/tag37.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6.xml" ContentType="application/vnd.openxmlformats-officedocument.themeOverride+xml"/>
  <Override PartName="/ppt/tags/tag38.xml" ContentType="application/vnd.openxmlformats-officedocument.presentationml.tags+xml"/>
  <Override PartName="/ppt/tags/tag39.xml" ContentType="application/vnd.openxmlformats-officedocument.presentationml.tags+xml"/>
  <Override PartName="/ppt/notesSlides/notesSlide20.xml" ContentType="application/vnd.openxmlformats-officedocument.presentationml.notesSlide+xml"/>
  <Override PartName="/ppt/charts/chart17.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7.xml" ContentType="application/vnd.openxmlformats-officedocument.themeOverride+xml"/>
  <Override PartName="/ppt/charts/chart18.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8.xml" ContentType="application/vnd.openxmlformats-officedocument.themeOverride+xml"/>
  <Override PartName="/ppt/tags/tag40.xml" ContentType="application/vnd.openxmlformats-officedocument.presentationml.tags+xml"/>
  <Override PartName="/ppt/notesSlides/notesSlide21.xml" ContentType="application/vnd.openxmlformats-officedocument.presentationml.notesSlide+xml"/>
  <Override PartName="/ppt/charts/chart19.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9.xml" ContentType="application/vnd.openxmlformats-officedocument.themeOverride+xml"/>
  <Override PartName="/ppt/charts/chart20.xml" ContentType="application/vnd.openxmlformats-officedocument.drawingml.chart+xml"/>
  <Override PartName="/ppt/theme/themeOverride20.xml" ContentType="application/vnd.openxmlformats-officedocument.themeOverride+xml"/>
  <Override PartName="/ppt/drawings/drawing5.xml" ContentType="application/vnd.openxmlformats-officedocument.drawingml.chartshapes+xml"/>
  <Override PartName="/ppt/tags/tag41.xml" ContentType="application/vnd.openxmlformats-officedocument.presentationml.tags+xml"/>
  <Override PartName="/ppt/notesSlides/notesSlide22.xml" ContentType="application/vnd.openxmlformats-officedocument.presentationml.notesSlide+xml"/>
  <Override PartName="/ppt/charts/chart21.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1.xml" ContentType="application/vnd.openxmlformats-officedocument.themeOverrid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2.xml" ContentType="application/vnd.openxmlformats-officedocument.themeOverride+xml"/>
  <Override PartName="/ppt/drawings/drawing6.xml" ContentType="application/vnd.openxmlformats-officedocument.drawingml.chartshapes+xml"/>
  <Override PartName="/ppt/tags/tag42.xml" ContentType="application/vnd.openxmlformats-officedocument.presentationml.tags+xml"/>
  <Override PartName="/ppt/notesSlides/notesSlide23.xml" ContentType="application/vnd.openxmlformats-officedocument.presentationml.notesSlide+xml"/>
  <Override PartName="/ppt/charts/chart23.xml" ContentType="application/vnd.openxmlformats-officedocument.drawingml.chart+xml"/>
  <Override PartName="/ppt/theme/themeOverride23.xml" ContentType="application/vnd.openxmlformats-officedocument.themeOverride+xml"/>
  <Override PartName="/ppt/charts/chart24.xml" ContentType="application/vnd.openxmlformats-officedocument.drawingml.chart+xml"/>
  <Override PartName="/ppt/theme/themeOverride24.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4.xml" ContentType="application/vnd.openxmlformats-officedocument.presentationml.notesSlide+xml"/>
  <Override PartName="/ppt/charts/chart25.xml" ContentType="application/vnd.openxmlformats-officedocument.drawingml.chart+xml"/>
  <Override PartName="/ppt/theme/themeOverride25.xml" ContentType="application/vnd.openxmlformats-officedocument.themeOverride+xml"/>
  <Override PartName="/ppt/charts/chart26.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6.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5.xml" ContentType="application/vnd.openxmlformats-officedocument.presentationml.notesSlide+xml"/>
  <Override PartName="/ppt/charts/chart27.xml" ContentType="application/vnd.openxmlformats-officedocument.drawingml.chart+xml"/>
  <Override PartName="/ppt/theme/themeOverride27.xml" ContentType="application/vnd.openxmlformats-officedocument.themeOverride+xml"/>
  <Override PartName="/ppt/charts/chart28.xml" ContentType="application/vnd.openxmlformats-officedocument.drawingml.chart+xml"/>
  <Override PartName="/ppt/theme/themeOverride28.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notesSlides/notesSlide26.xml" ContentType="application/vnd.openxmlformats-officedocument.presentationml.notesSlide+xml"/>
  <Override PartName="/ppt/charts/chart29.xml" ContentType="application/vnd.openxmlformats-officedocument.drawingml.chart+xml"/>
  <Override PartName="/ppt/theme/themeOverride29.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1.xml" ContentType="application/vnd.openxmlformats-officedocument.themeOverride+xml"/>
  <Override PartName="/ppt/tags/tag53.xml" ContentType="application/vnd.openxmlformats-officedocument.presentationml.tags+xml"/>
  <Override PartName="/ppt/tags/tag54.xml" ContentType="application/vnd.openxmlformats-officedocument.presentationml.tags+xml"/>
  <Override PartName="/ppt/notesSlides/notesSlide29.xml" ContentType="application/vnd.openxmlformats-officedocument.presentationml.notesSlide+xml"/>
  <Override PartName="/ppt/charts/chart32.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2.xml" ContentType="application/vnd.openxmlformats-officedocument.themeOverride+xml"/>
  <Override PartName="/ppt/charts/chart33.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3.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30.xml" ContentType="application/vnd.openxmlformats-officedocument.presentationml.notesSlide+xml"/>
  <Override PartName="/ppt/charts/chart34.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4.xml" ContentType="application/vnd.openxmlformats-officedocument.themeOverr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charts/chart35.xml" ContentType="application/vnd.openxmlformats-officedocument.drawingml.chart+xml"/>
  <Override PartName="/ppt/theme/themeOverride35.xml" ContentType="application/vnd.openxmlformats-officedocument.themeOverride+xml"/>
  <Override PartName="/ppt/tags/tag60.xml" ContentType="application/vnd.openxmlformats-officedocument.presentationml.tags+xml"/>
  <Override PartName="/ppt/charts/chart36.xml" ContentType="application/vnd.openxmlformats-officedocument.drawingml.chart+xml"/>
  <Override PartName="/ppt/charts/style24.xml" ContentType="application/vnd.ms-office.chartstyle+xml"/>
  <Override PartName="/ppt/charts/colors24.xml" ContentType="application/vnd.ms-office.chartcolorstyle+xml"/>
  <Override PartName="/ppt/tags/tag61.xml" ContentType="application/vnd.openxmlformats-officedocument.presentationml.tags+xml"/>
  <Override PartName="/ppt/tags/tag62.xml" ContentType="application/vnd.openxmlformats-officedocument.presentationml.tags+xml"/>
  <Override PartName="/ppt/notesSlides/notesSlide31.xml" ContentType="application/vnd.openxmlformats-officedocument.presentationml.notesSlide+xml"/>
  <Override PartName="/ppt/charts/chart37.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6.xml" ContentType="application/vnd.openxmlformats-officedocument.themeOverride+xml"/>
  <Override PartName="/ppt/drawings/drawing7.xml" ContentType="application/vnd.openxmlformats-officedocument.drawingml.chartshapes+xml"/>
  <Override PartName="/ppt/tags/tag63.xml" ContentType="application/vnd.openxmlformats-officedocument.presentationml.tags+xml"/>
  <Override PartName="/ppt/tags/tag64.xml" ContentType="application/vnd.openxmlformats-officedocument.presentationml.tags+xml"/>
  <Override PartName="/ppt/notesSlides/notesSlide32.xml" ContentType="application/vnd.openxmlformats-officedocument.presentationml.notesSlide+xml"/>
  <Override PartName="/ppt/charts/chart38.xml" ContentType="application/vnd.openxmlformats-officedocument.drawingml.chart+xml"/>
  <Override PartName="/ppt/theme/themeOverride37.xml" ContentType="application/vnd.openxmlformats-officedocument.themeOverride+xml"/>
  <Override PartName="/ppt/tags/tag65.xml" ContentType="application/vnd.openxmlformats-officedocument.presentationml.tags+xml"/>
  <Override PartName="/ppt/notesSlides/notesSlide33.xml" ContentType="application/vnd.openxmlformats-officedocument.presentationml.notesSlide+xml"/>
  <Override PartName="/ppt/charts/chart39.xml" ContentType="application/vnd.openxmlformats-officedocument.drawingml.chart+xml"/>
  <Override PartName="/ppt/theme/themeOverride38.xml" ContentType="application/vnd.openxmlformats-officedocument.themeOverride+xml"/>
  <Override PartName="/ppt/charts/chart40.xml" ContentType="application/vnd.openxmlformats-officedocument.drawingml.chart+xml"/>
  <Override PartName="/ppt/theme/themeOverride39.xml" ContentType="application/vnd.openxmlformats-officedocument.themeOverride+xml"/>
  <Override PartName="/ppt/tags/tag66.xml" ContentType="application/vnd.openxmlformats-officedocument.presentationml.tags+xml"/>
  <Override PartName="/ppt/charts/chart41.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40.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notesSlides/notesSlide34.xml" ContentType="application/vnd.openxmlformats-officedocument.presentationml.notesSlide+xml"/>
  <Override PartName="/ppt/charts/chart42.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1.xml" ContentType="application/vnd.openxmlformats-officedocument.themeOverride+xml"/>
  <Override PartName="/ppt/drawings/drawing8.xml" ContentType="application/vnd.openxmlformats-officedocument.drawingml.chartshapes+xml"/>
  <Override PartName="/ppt/tags/tag69.xml" ContentType="application/vnd.openxmlformats-officedocument.presentationml.tags+xml"/>
  <Override PartName="/ppt/notesSlides/notesSlide35.xml" ContentType="application/vnd.openxmlformats-officedocument.presentationml.notesSlide+xml"/>
  <Override PartName="/ppt/charts/chart43.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2.xml" ContentType="application/vnd.openxmlformats-officedocument.themeOverride+xml"/>
  <Override PartName="/ppt/tags/tag70.xml" ContentType="application/vnd.openxmlformats-officedocument.presentationml.tags+xml"/>
  <Override PartName="/ppt/tags/tag71.xml" ContentType="application/vnd.openxmlformats-officedocument.presentationml.tags+xml"/>
  <Override PartName="/ppt/notesSlides/notesSlide36.xml" ContentType="application/vnd.openxmlformats-officedocument.presentationml.notesSlide+xml"/>
  <Override PartName="/ppt/charts/chart44.xml" ContentType="application/vnd.openxmlformats-officedocument.drawingml.chart+xml"/>
  <Override PartName="/ppt/theme/themeOverride43.xml" ContentType="application/vnd.openxmlformats-officedocument.themeOverride+xml"/>
  <Override PartName="/ppt/charts/chart45.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4.xml" ContentType="application/vnd.openxmlformats-officedocument.themeOverride+xml"/>
  <Override PartName="/ppt/tags/tag72.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0"/>
  </p:notesMasterIdLst>
  <p:sldIdLst>
    <p:sldId id="728" r:id="rId5"/>
    <p:sldId id="661" r:id="rId6"/>
    <p:sldId id="663" r:id="rId7"/>
    <p:sldId id="667" r:id="rId8"/>
    <p:sldId id="825" r:id="rId9"/>
    <p:sldId id="810" r:id="rId10"/>
    <p:sldId id="817" r:id="rId11"/>
    <p:sldId id="748" r:id="rId12"/>
    <p:sldId id="739" r:id="rId13"/>
    <p:sldId id="720" r:id="rId14"/>
    <p:sldId id="813" r:id="rId15"/>
    <p:sldId id="955" r:id="rId16"/>
    <p:sldId id="956" r:id="rId17"/>
    <p:sldId id="958" r:id="rId18"/>
    <p:sldId id="811" r:id="rId19"/>
    <p:sldId id="796" r:id="rId20"/>
    <p:sldId id="797" r:id="rId21"/>
    <p:sldId id="818" r:id="rId22"/>
    <p:sldId id="679" r:id="rId23"/>
    <p:sldId id="819" r:id="rId24"/>
    <p:sldId id="826" r:id="rId25"/>
    <p:sldId id="799" r:id="rId26"/>
    <p:sldId id="820" r:id="rId27"/>
    <p:sldId id="960" r:id="rId28"/>
    <p:sldId id="731" r:id="rId29"/>
    <p:sldId id="961" r:id="rId30"/>
    <p:sldId id="693" r:id="rId31"/>
    <p:sldId id="697" r:id="rId32"/>
    <p:sldId id="962" r:id="rId33"/>
    <p:sldId id="829" r:id="rId34"/>
    <p:sldId id="808" r:id="rId35"/>
    <p:sldId id="809" r:id="rId36"/>
    <p:sldId id="959" r:id="rId37"/>
    <p:sldId id="831" r:id="rId38"/>
    <p:sldId id="827" r:id="rId39"/>
    <p:sldId id="718" r:id="rId40"/>
    <p:sldId id="946" r:id="rId41"/>
    <p:sldId id="812" r:id="rId42"/>
    <p:sldId id="823" r:id="rId43"/>
    <p:sldId id="836" r:id="rId44"/>
    <p:sldId id="839" r:id="rId45"/>
    <p:sldId id="806" r:id="rId46"/>
    <p:sldId id="828" r:id="rId47"/>
    <p:sldId id="754" r:id="rId48"/>
    <p:sldId id="443" r:id="rId4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272ABE-CE95-489C-B85C-8972E46C7AE9}" v="443" dt="2025-09-22T13:41:03.021"/>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8" autoAdjust="0"/>
    <p:restoredTop sz="94660"/>
  </p:normalViewPr>
  <p:slideViewPr>
    <p:cSldViewPr snapToGrid="0">
      <p:cViewPr varScale="1">
        <p:scale>
          <a:sx n="101" d="100"/>
          <a:sy n="101" d="100"/>
        </p:scale>
        <p:origin x="104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DD2C8521-FCC5-4842-9E43-D4C3CF86393A}"/>
    <pc:docChg chg="undo custSel addSld delSld modSld sldOrd">
      <pc:chgData name="Kellermann, Christiane" userId="ad71d5e9-8c27-4886-9d0d-7f91d24f4470" providerId="ADAL" clId="{DD2C8521-FCC5-4842-9E43-D4C3CF86393A}" dt="2025-09-22T13:43:22.194" v="4009" actId="27918"/>
      <pc:docMkLst>
        <pc:docMk/>
      </pc:docMkLst>
      <pc:sldChg chg="modSp mod">
        <pc:chgData name="Kellermann, Christiane" userId="ad71d5e9-8c27-4886-9d0d-7f91d24f4470" providerId="ADAL" clId="{DD2C8521-FCC5-4842-9E43-D4C3CF86393A}" dt="2025-09-17T09:43:04.081" v="175" actId="6549"/>
        <pc:sldMkLst>
          <pc:docMk/>
          <pc:sldMk cId="4267064048" sldId="667"/>
        </pc:sldMkLst>
        <pc:spChg chg="mod">
          <ac:chgData name="Kellermann, Christiane" userId="ad71d5e9-8c27-4886-9d0d-7f91d24f4470" providerId="ADAL" clId="{DD2C8521-FCC5-4842-9E43-D4C3CF86393A}" dt="2025-09-17T09:43:04.081" v="175" actId="6549"/>
          <ac:spMkLst>
            <pc:docMk/>
            <pc:sldMk cId="4267064048" sldId="667"/>
            <ac:spMk id="7" creationId="{00000000-0000-0000-0000-000000000000}"/>
          </ac:spMkLst>
        </pc:spChg>
      </pc:sldChg>
      <pc:sldChg chg="add del">
        <pc:chgData name="Kellermann, Christiane" userId="ad71d5e9-8c27-4886-9d0d-7f91d24f4470" providerId="ADAL" clId="{DD2C8521-FCC5-4842-9E43-D4C3CF86393A}" dt="2025-09-17T09:50:22.633" v="751"/>
        <pc:sldMkLst>
          <pc:docMk/>
          <pc:sldMk cId="1296386938" sldId="718"/>
        </pc:sldMkLst>
      </pc:sldChg>
      <pc:sldChg chg="modSp add del mod">
        <pc:chgData name="Kellermann, Christiane" userId="ad71d5e9-8c27-4886-9d0d-7f91d24f4470" providerId="ADAL" clId="{DD2C8521-FCC5-4842-9E43-D4C3CF86393A}" dt="2025-09-17T09:50:32.422" v="761" actId="1076"/>
        <pc:sldMkLst>
          <pc:docMk/>
          <pc:sldMk cId="2908970567" sldId="718"/>
        </pc:sldMkLst>
        <pc:graphicFrameChg chg="mod">
          <ac:chgData name="Kellermann, Christiane" userId="ad71d5e9-8c27-4886-9d0d-7f91d24f4470" providerId="ADAL" clId="{DD2C8521-FCC5-4842-9E43-D4C3CF86393A}" dt="2025-09-17T09:50:32.422" v="761" actId="1076"/>
          <ac:graphicFrameMkLst>
            <pc:docMk/>
            <pc:sldMk cId="2908970567" sldId="718"/>
            <ac:graphicFrameMk id="4" creationId="{00000000-0000-0000-0000-000000000000}"/>
          </ac:graphicFrameMkLst>
        </pc:graphicFrameChg>
      </pc:sldChg>
      <pc:sldChg chg="addSp delSp modSp mod">
        <pc:chgData name="Kellermann, Christiane" userId="ad71d5e9-8c27-4886-9d0d-7f91d24f4470" providerId="ADAL" clId="{DD2C8521-FCC5-4842-9E43-D4C3CF86393A}" dt="2025-09-17T09:54:10.083" v="1722"/>
        <pc:sldMkLst>
          <pc:docMk/>
          <pc:sldMk cId="4079066446" sldId="720"/>
        </pc:sldMkLst>
        <pc:spChg chg="mod">
          <ac:chgData name="Kellermann, Christiane" userId="ad71d5e9-8c27-4886-9d0d-7f91d24f4470" providerId="ADAL" clId="{DD2C8521-FCC5-4842-9E43-D4C3CF86393A}" dt="2025-09-17T09:54:10.020" v="1697" actId="948"/>
          <ac:spMkLst>
            <pc:docMk/>
            <pc:sldMk cId="4079066446" sldId="720"/>
            <ac:spMk id="6" creationId="{00000000-0000-0000-0000-000000000000}"/>
          </ac:spMkLst>
        </pc:spChg>
        <pc:graphicFrameChg chg="mod">
          <ac:chgData name="Kellermann, Christiane" userId="ad71d5e9-8c27-4886-9d0d-7f91d24f4470" providerId="ADAL" clId="{DD2C8521-FCC5-4842-9E43-D4C3CF86393A}" dt="2025-09-17T09:54:10.083" v="1722"/>
          <ac:graphicFrameMkLst>
            <pc:docMk/>
            <pc:sldMk cId="4079066446" sldId="720"/>
            <ac:graphicFrameMk id="3" creationId="{5F0ECA08-91E8-4DCC-990D-707C45E1859A}"/>
          </ac:graphicFrameMkLst>
        </pc:graphicFrameChg>
      </pc:sldChg>
      <pc:sldChg chg="addSp delSp modSp mod">
        <pc:chgData name="Kellermann, Christiane" userId="ad71d5e9-8c27-4886-9d0d-7f91d24f4470" providerId="ADAL" clId="{DD2C8521-FCC5-4842-9E43-D4C3CF86393A}" dt="2025-09-17T09:56:45.150" v="2104"/>
        <pc:sldMkLst>
          <pc:docMk/>
          <pc:sldMk cId="2632500411" sldId="731"/>
        </pc:sldMkLst>
        <pc:spChg chg="mod">
          <ac:chgData name="Kellermann, Christiane" userId="ad71d5e9-8c27-4886-9d0d-7f91d24f4470" providerId="ADAL" clId="{DD2C8521-FCC5-4842-9E43-D4C3CF86393A}" dt="2025-09-17T09:56:45.097" v="2079" actId="948"/>
          <ac:spMkLst>
            <pc:docMk/>
            <pc:sldMk cId="2632500411" sldId="731"/>
            <ac:spMk id="12" creationId="{00000000-0000-0000-0000-000000000000}"/>
          </ac:spMkLst>
        </pc:spChg>
        <pc:graphicFrameChg chg="mod">
          <ac:chgData name="Kellermann, Christiane" userId="ad71d5e9-8c27-4886-9d0d-7f91d24f4470" providerId="ADAL" clId="{DD2C8521-FCC5-4842-9E43-D4C3CF86393A}" dt="2025-09-17T09:56:45.150" v="2104"/>
          <ac:graphicFrameMkLst>
            <pc:docMk/>
            <pc:sldMk cId="2632500411" sldId="731"/>
            <ac:graphicFrameMk id="6" creationId="{178B8254-2217-4687-9C36-F5B2C621F041}"/>
          </ac:graphicFrameMkLst>
        </pc:graphicFrameChg>
      </pc:sldChg>
      <pc:sldChg chg="addSp delSp modSp mod">
        <pc:chgData name="Kellermann, Christiane" userId="ad71d5e9-8c27-4886-9d0d-7f91d24f4470" providerId="ADAL" clId="{DD2C8521-FCC5-4842-9E43-D4C3CF86393A}" dt="2025-09-17T09:53:37.791" v="1477"/>
        <pc:sldMkLst>
          <pc:docMk/>
          <pc:sldMk cId="489111031" sldId="739"/>
        </pc:sldMkLst>
        <pc:spChg chg="mod">
          <ac:chgData name="Kellermann, Christiane" userId="ad71d5e9-8c27-4886-9d0d-7f91d24f4470" providerId="ADAL" clId="{DD2C8521-FCC5-4842-9E43-D4C3CF86393A}" dt="2025-09-17T09:53:37.746" v="1452" actId="948"/>
          <ac:spMkLst>
            <pc:docMk/>
            <pc:sldMk cId="489111031" sldId="739"/>
            <ac:spMk id="5" creationId="{00000000-0000-0000-0000-000000000000}"/>
          </ac:spMkLst>
        </pc:spChg>
        <pc:graphicFrameChg chg="mod">
          <ac:chgData name="Kellermann, Christiane" userId="ad71d5e9-8c27-4886-9d0d-7f91d24f4470" providerId="ADAL" clId="{DD2C8521-FCC5-4842-9E43-D4C3CF86393A}" dt="2025-09-17T09:53:37.791" v="1477"/>
          <ac:graphicFrameMkLst>
            <pc:docMk/>
            <pc:sldMk cId="489111031" sldId="739"/>
            <ac:graphicFrameMk id="3" creationId="{D2F76389-27F3-41E6-B9B5-F9C77A6D3905}"/>
          </ac:graphicFrameMkLst>
        </pc:graphicFrameChg>
      </pc:sldChg>
      <pc:sldChg chg="addSp delSp modSp mod">
        <pc:chgData name="Kellermann, Christiane" userId="ad71d5e9-8c27-4886-9d0d-7f91d24f4470" providerId="ADAL" clId="{DD2C8521-FCC5-4842-9E43-D4C3CF86393A}" dt="2025-09-17T09:53:17.150" v="1302"/>
        <pc:sldMkLst>
          <pc:docMk/>
          <pc:sldMk cId="3908092754" sldId="748"/>
        </pc:sldMkLst>
        <pc:spChg chg="mod">
          <ac:chgData name="Kellermann, Christiane" userId="ad71d5e9-8c27-4886-9d0d-7f91d24f4470" providerId="ADAL" clId="{DD2C8521-FCC5-4842-9E43-D4C3CF86393A}" dt="2025-09-17T09:53:17.093" v="1277" actId="948"/>
          <ac:spMkLst>
            <pc:docMk/>
            <pc:sldMk cId="3908092754" sldId="748"/>
            <ac:spMk id="3" creationId="{00000000-0000-0000-0000-000000000000}"/>
          </ac:spMkLst>
        </pc:spChg>
        <pc:graphicFrameChg chg="mod">
          <ac:chgData name="Kellermann, Christiane" userId="ad71d5e9-8c27-4886-9d0d-7f91d24f4470" providerId="ADAL" clId="{DD2C8521-FCC5-4842-9E43-D4C3CF86393A}" dt="2025-09-17T09:53:17.150" v="1302"/>
          <ac:graphicFrameMkLst>
            <pc:docMk/>
            <pc:sldMk cId="3908092754" sldId="748"/>
            <ac:graphicFrameMk id="23" creationId="{AA9F90FA-E637-4A3E-A4AA-DCDC5E20D30E}"/>
          </ac:graphicFrameMkLst>
        </pc:graphicFrameChg>
      </pc:sldChg>
      <pc:sldChg chg="addSp delSp modSp mod ord">
        <pc:chgData name="Kellermann, Christiane" userId="ad71d5e9-8c27-4886-9d0d-7f91d24f4470" providerId="ADAL" clId="{DD2C8521-FCC5-4842-9E43-D4C3CF86393A}" dt="2025-09-22T13:42:25.649" v="4007" actId="20577"/>
        <pc:sldMkLst>
          <pc:docMk/>
          <pc:sldMk cId="2168187511" sldId="754"/>
        </pc:sldMkLst>
        <pc:spChg chg="mod">
          <ac:chgData name="Kellermann, Christiane" userId="ad71d5e9-8c27-4886-9d0d-7f91d24f4470" providerId="ADAL" clId="{DD2C8521-FCC5-4842-9E43-D4C3CF86393A}" dt="2025-09-22T13:41:07.419" v="3987" actId="6549"/>
          <ac:spMkLst>
            <pc:docMk/>
            <pc:sldMk cId="2168187511" sldId="754"/>
            <ac:spMk id="2" creationId="{0F2E07D2-0C30-C841-D7C7-AC696C2CBF1C}"/>
          </ac:spMkLst>
        </pc:spChg>
        <pc:spChg chg="add del mod">
          <ac:chgData name="Kellermann, Christiane" userId="ad71d5e9-8c27-4886-9d0d-7f91d24f4470" providerId="ADAL" clId="{DD2C8521-FCC5-4842-9E43-D4C3CF86393A}" dt="2025-09-22T13:35:36.738" v="3944"/>
          <ac:spMkLst>
            <pc:docMk/>
            <pc:sldMk cId="2168187511" sldId="754"/>
            <ac:spMk id="4" creationId="{86DB5274-5E63-907B-D893-FAB7159B6A71}"/>
          </ac:spMkLst>
        </pc:spChg>
        <pc:spChg chg="mod">
          <ac:chgData name="Kellermann, Christiane" userId="ad71d5e9-8c27-4886-9d0d-7f91d24f4470" providerId="ADAL" clId="{DD2C8521-FCC5-4842-9E43-D4C3CF86393A}" dt="2025-09-22T13:42:25.649" v="4007" actId="20577"/>
          <ac:spMkLst>
            <pc:docMk/>
            <pc:sldMk cId="2168187511" sldId="754"/>
            <ac:spMk id="9" creationId="{C27C77D5-6C35-4210-9D36-75FF2764A2DA}"/>
          </ac:spMkLst>
        </pc:spChg>
        <pc:spChg chg="add del mod">
          <ac:chgData name="Kellermann, Christiane" userId="ad71d5e9-8c27-4886-9d0d-7f91d24f4470" providerId="ADAL" clId="{DD2C8521-FCC5-4842-9E43-D4C3CF86393A}" dt="2025-09-22T13:41:03.021" v="3985"/>
          <ac:spMkLst>
            <pc:docMk/>
            <pc:sldMk cId="2168187511" sldId="754"/>
            <ac:spMk id="14" creationId="{66B3AD5A-073C-AE48-D6C1-F069F8FFF81C}"/>
          </ac:spMkLst>
        </pc:spChg>
        <pc:spChg chg="mod">
          <ac:chgData name="Kellermann, Christiane" userId="ad71d5e9-8c27-4886-9d0d-7f91d24f4470" providerId="ADAL" clId="{DD2C8521-FCC5-4842-9E43-D4C3CF86393A}" dt="2025-09-22T13:35:39.194" v="3946" actId="6549"/>
          <ac:spMkLst>
            <pc:docMk/>
            <pc:sldMk cId="2168187511" sldId="754"/>
            <ac:spMk id="26" creationId="{EB55AEE7-ABF6-41EA-AC53-890ADEC3D02F}"/>
          </ac:spMkLst>
        </pc:spChg>
        <pc:spChg chg="mod">
          <ac:chgData name="Kellermann, Christiane" userId="ad71d5e9-8c27-4886-9d0d-7f91d24f4470" providerId="ADAL" clId="{DD2C8521-FCC5-4842-9E43-D4C3CF86393A}" dt="2025-09-22T13:35:53.255" v="3963" actId="20577"/>
          <ac:spMkLst>
            <pc:docMk/>
            <pc:sldMk cId="2168187511" sldId="754"/>
            <ac:spMk id="35" creationId="{5644A02E-DECA-4D33-9C3F-22D6037DDAD4}"/>
          </ac:spMkLst>
        </pc:spChg>
        <pc:graphicFrameChg chg="add mod">
          <ac:chgData name="Kellermann, Christiane" userId="ad71d5e9-8c27-4886-9d0d-7f91d24f4470" providerId="ADAL" clId="{DD2C8521-FCC5-4842-9E43-D4C3CF86393A}" dt="2025-09-22T13:35:36.738" v="3944"/>
          <ac:graphicFrameMkLst>
            <pc:docMk/>
            <pc:sldMk cId="2168187511" sldId="754"/>
            <ac:graphicFrameMk id="10" creationId="{E12FA5A0-3FBC-4CDD-890A-013E1B60289A}"/>
          </ac:graphicFrameMkLst>
        </pc:graphicFrameChg>
        <pc:graphicFrameChg chg="del">
          <ac:chgData name="Kellermann, Christiane" userId="ad71d5e9-8c27-4886-9d0d-7f91d24f4470" providerId="ADAL" clId="{DD2C8521-FCC5-4842-9E43-D4C3CF86393A}" dt="2025-09-22T13:35:32.878" v="3942" actId="478"/>
          <ac:graphicFrameMkLst>
            <pc:docMk/>
            <pc:sldMk cId="2168187511" sldId="754"/>
            <ac:graphicFrameMk id="11" creationId="{E12FA5A0-3FBC-4CDD-890A-013E1B60289A}"/>
          </ac:graphicFrameMkLst>
        </pc:graphicFrameChg>
        <pc:graphicFrameChg chg="add mod">
          <ac:chgData name="Kellermann, Christiane" userId="ad71d5e9-8c27-4886-9d0d-7f91d24f4470" providerId="ADAL" clId="{DD2C8521-FCC5-4842-9E43-D4C3CF86393A}" dt="2025-09-22T13:41:03.021" v="3985"/>
          <ac:graphicFrameMkLst>
            <pc:docMk/>
            <pc:sldMk cId="2168187511" sldId="754"/>
            <ac:graphicFrameMk id="15" creationId="{F9BAB3CB-A030-450B-8949-7CE2683A5DF4}"/>
          </ac:graphicFrameMkLst>
        </pc:graphicFrameChg>
        <pc:graphicFrameChg chg="del">
          <ac:chgData name="Kellermann, Christiane" userId="ad71d5e9-8c27-4886-9d0d-7f91d24f4470" providerId="ADAL" clId="{DD2C8521-FCC5-4842-9E43-D4C3CF86393A}" dt="2025-09-22T13:40:59.640" v="3983" actId="478"/>
          <ac:graphicFrameMkLst>
            <pc:docMk/>
            <pc:sldMk cId="2168187511" sldId="754"/>
            <ac:graphicFrameMk id="16" creationId="{F9BAB3CB-A030-450B-8949-7CE2683A5DF4}"/>
          </ac:graphicFrameMkLst>
        </pc:graphicFrameChg>
      </pc:sldChg>
      <pc:sldChg chg="addSp delSp modSp mod">
        <pc:chgData name="Kellermann, Christiane" userId="ad71d5e9-8c27-4886-9d0d-7f91d24f4470" providerId="ADAL" clId="{DD2C8521-FCC5-4842-9E43-D4C3CF86393A}" dt="2025-09-17T09:55:16.759" v="1860"/>
        <pc:sldMkLst>
          <pc:docMk/>
          <pc:sldMk cId="1065877453" sldId="796"/>
        </pc:sldMkLst>
        <pc:spChg chg="mod">
          <ac:chgData name="Kellermann, Christiane" userId="ad71d5e9-8c27-4886-9d0d-7f91d24f4470" providerId="ADAL" clId="{DD2C8521-FCC5-4842-9E43-D4C3CF86393A}" dt="2025-09-17T09:55:16.699" v="1835" actId="948"/>
          <ac:spMkLst>
            <pc:docMk/>
            <pc:sldMk cId="1065877453" sldId="796"/>
            <ac:spMk id="3" creationId="{00000000-0000-0000-0000-000000000000}"/>
          </ac:spMkLst>
        </pc:spChg>
        <pc:graphicFrameChg chg="mod">
          <ac:chgData name="Kellermann, Christiane" userId="ad71d5e9-8c27-4886-9d0d-7f91d24f4470" providerId="ADAL" clId="{DD2C8521-FCC5-4842-9E43-D4C3CF86393A}" dt="2025-09-17T09:55:16.759" v="1860"/>
          <ac:graphicFrameMkLst>
            <pc:docMk/>
            <pc:sldMk cId="1065877453" sldId="796"/>
            <ac:graphicFrameMk id="11" creationId="{1490F344-8CC1-4545-B856-D896DECBD14D}"/>
          </ac:graphicFrameMkLst>
        </pc:graphicFrameChg>
      </pc:sldChg>
      <pc:sldChg chg="addSp delSp modSp mod">
        <pc:chgData name="Kellermann, Christiane" userId="ad71d5e9-8c27-4886-9d0d-7f91d24f4470" providerId="ADAL" clId="{DD2C8521-FCC5-4842-9E43-D4C3CF86393A}" dt="2025-09-17T09:56:05.584" v="1939"/>
        <pc:sldMkLst>
          <pc:docMk/>
          <pc:sldMk cId="199141870" sldId="799"/>
        </pc:sldMkLst>
        <pc:spChg chg="mod">
          <ac:chgData name="Kellermann, Christiane" userId="ad71d5e9-8c27-4886-9d0d-7f91d24f4470" providerId="ADAL" clId="{DD2C8521-FCC5-4842-9E43-D4C3CF86393A}" dt="2025-09-17T09:56:05.527" v="1914" actId="948"/>
          <ac:spMkLst>
            <pc:docMk/>
            <pc:sldMk cId="199141870" sldId="799"/>
            <ac:spMk id="12" creationId="{00000000-0000-0000-0000-000000000000}"/>
          </ac:spMkLst>
        </pc:spChg>
        <pc:graphicFrameChg chg="mod">
          <ac:chgData name="Kellermann, Christiane" userId="ad71d5e9-8c27-4886-9d0d-7f91d24f4470" providerId="ADAL" clId="{DD2C8521-FCC5-4842-9E43-D4C3CF86393A}" dt="2025-09-17T09:56:05.584" v="1939"/>
          <ac:graphicFrameMkLst>
            <pc:docMk/>
            <pc:sldMk cId="199141870" sldId="799"/>
            <ac:graphicFrameMk id="4" creationId="{4D171FAB-56A7-4AD7-94B6-99DADE2D0FE9}"/>
          </ac:graphicFrameMkLst>
        </pc:graphicFrameChg>
      </pc:sldChg>
      <pc:sldChg chg="addSp delSp modSp mod ord">
        <pc:chgData name="Kellermann, Christiane" userId="ad71d5e9-8c27-4886-9d0d-7f91d24f4470" providerId="ADAL" clId="{DD2C8521-FCC5-4842-9E43-D4C3CF86393A}" dt="2025-09-22T13:42:46.977" v="4008" actId="27918"/>
        <pc:sldMkLst>
          <pc:docMk/>
          <pc:sldMk cId="68724645" sldId="806"/>
        </pc:sldMkLst>
        <pc:spChg chg="add del mod">
          <ac:chgData name="Kellermann, Christiane" userId="ad71d5e9-8c27-4886-9d0d-7f91d24f4470" providerId="ADAL" clId="{DD2C8521-FCC5-4842-9E43-D4C3CF86393A}" dt="2025-09-22T13:26:15.249" v="3938"/>
          <ac:spMkLst>
            <pc:docMk/>
            <pc:sldMk cId="68724645" sldId="806"/>
            <ac:spMk id="4" creationId="{DF0C86F4-7BCA-DE50-1684-B566FF9F3547}"/>
          </ac:spMkLst>
        </pc:spChg>
        <pc:spChg chg="mod">
          <ac:chgData name="Kellermann, Christiane" userId="ad71d5e9-8c27-4886-9d0d-7f91d24f4470" providerId="ADAL" clId="{DD2C8521-FCC5-4842-9E43-D4C3CF86393A}" dt="2025-09-22T13:26:18.355" v="3940" actId="6549"/>
          <ac:spMkLst>
            <pc:docMk/>
            <pc:sldMk cId="68724645" sldId="806"/>
            <ac:spMk id="11" creationId="{00000000-0000-0000-0000-000000000000}"/>
          </ac:spMkLst>
        </pc:spChg>
        <pc:spChg chg="mod">
          <ac:chgData name="Kellermann, Christiane" userId="ad71d5e9-8c27-4886-9d0d-7f91d24f4470" providerId="ADAL" clId="{DD2C8521-FCC5-4842-9E43-D4C3CF86393A}" dt="2025-09-17T14:28:20.517" v="3847" actId="948"/>
          <ac:spMkLst>
            <pc:docMk/>
            <pc:sldMk cId="68724645" sldId="806"/>
            <ac:spMk id="19" creationId="{00000000-0000-0000-0000-000000000000}"/>
          </ac:spMkLst>
        </pc:spChg>
        <pc:graphicFrameChg chg="mod">
          <ac:chgData name="Kellermann, Christiane" userId="ad71d5e9-8c27-4886-9d0d-7f91d24f4470" providerId="ADAL" clId="{DD2C8521-FCC5-4842-9E43-D4C3CF86393A}" dt="2025-09-17T14:28:20.584" v="3872"/>
          <ac:graphicFrameMkLst>
            <pc:docMk/>
            <pc:sldMk cId="68724645" sldId="806"/>
            <ac:graphicFrameMk id="7" creationId="{00000000-0000-0000-0000-000000000000}"/>
          </ac:graphicFrameMkLst>
        </pc:graphicFrameChg>
        <pc:graphicFrameChg chg="del">
          <ac:chgData name="Kellermann, Christiane" userId="ad71d5e9-8c27-4886-9d0d-7f91d24f4470" providerId="ADAL" clId="{DD2C8521-FCC5-4842-9E43-D4C3CF86393A}" dt="2025-09-22T13:26:12.270" v="3936" actId="478"/>
          <ac:graphicFrameMkLst>
            <pc:docMk/>
            <pc:sldMk cId="68724645" sldId="806"/>
            <ac:graphicFrameMk id="8" creationId="{00000000-0008-0000-0500-000003000000}"/>
          </ac:graphicFrameMkLst>
        </pc:graphicFrameChg>
        <pc:graphicFrameChg chg="add mod">
          <ac:chgData name="Kellermann, Christiane" userId="ad71d5e9-8c27-4886-9d0d-7f91d24f4470" providerId="ADAL" clId="{DD2C8521-FCC5-4842-9E43-D4C3CF86393A}" dt="2025-09-22T13:26:41.925" v="3941"/>
          <ac:graphicFrameMkLst>
            <pc:docMk/>
            <pc:sldMk cId="68724645" sldId="806"/>
            <ac:graphicFrameMk id="9" creationId="{00000000-0008-0000-0500-000003000000}"/>
          </ac:graphicFrameMkLst>
        </pc:graphicFrameChg>
      </pc:sldChg>
      <pc:sldChg chg="modSp mod">
        <pc:chgData name="Kellermann, Christiane" userId="ad71d5e9-8c27-4886-9d0d-7f91d24f4470" providerId="ADAL" clId="{DD2C8521-FCC5-4842-9E43-D4C3CF86393A}" dt="2025-09-17T10:03:28.665" v="2514" actId="255"/>
        <pc:sldMkLst>
          <pc:docMk/>
          <pc:sldMk cId="3281148559" sldId="809"/>
        </pc:sldMkLst>
        <pc:spChg chg="mod">
          <ac:chgData name="Kellermann, Christiane" userId="ad71d5e9-8c27-4886-9d0d-7f91d24f4470" providerId="ADAL" clId="{DD2C8521-FCC5-4842-9E43-D4C3CF86393A}" dt="2025-09-17T10:03:28.665" v="2514" actId="255"/>
          <ac:spMkLst>
            <pc:docMk/>
            <pc:sldMk cId="3281148559" sldId="809"/>
            <ac:spMk id="14" creationId="{00000000-0000-0000-0000-000000000000}"/>
          </ac:spMkLst>
        </pc:spChg>
      </pc:sldChg>
      <pc:sldChg chg="addSp delSp modSp mod">
        <pc:chgData name="Kellermann, Christiane" userId="ad71d5e9-8c27-4886-9d0d-7f91d24f4470" providerId="ADAL" clId="{DD2C8521-FCC5-4842-9E43-D4C3CF86393A}" dt="2025-09-17T14:25:09.138" v="3496"/>
        <pc:sldMkLst>
          <pc:docMk/>
          <pc:sldMk cId="799582273" sldId="810"/>
        </pc:sldMkLst>
        <pc:spChg chg="mod">
          <ac:chgData name="Kellermann, Christiane" userId="ad71d5e9-8c27-4886-9d0d-7f91d24f4470" providerId="ADAL" clId="{DD2C8521-FCC5-4842-9E43-D4C3CF86393A}" dt="2025-09-17T14:25:09.087" v="3471" actId="948"/>
          <ac:spMkLst>
            <pc:docMk/>
            <pc:sldMk cId="799582273" sldId="810"/>
            <ac:spMk id="19" creationId="{00000000-0000-0000-0000-000000000000}"/>
          </ac:spMkLst>
        </pc:spChg>
        <pc:graphicFrameChg chg="mod">
          <ac:chgData name="Kellermann, Christiane" userId="ad71d5e9-8c27-4886-9d0d-7f91d24f4470" providerId="ADAL" clId="{DD2C8521-FCC5-4842-9E43-D4C3CF86393A}" dt="2025-09-17T14:25:09.138" v="3496"/>
          <ac:graphicFrameMkLst>
            <pc:docMk/>
            <pc:sldMk cId="799582273" sldId="810"/>
            <ac:graphicFrameMk id="4" creationId="{5785379C-AC82-4DE2-A4F0-72ACB4C84E12}"/>
          </ac:graphicFrameMkLst>
        </pc:graphicFrameChg>
      </pc:sldChg>
      <pc:sldChg chg="addSp delSp modSp mod">
        <pc:chgData name="Kellermann, Christiane" userId="ad71d5e9-8c27-4886-9d0d-7f91d24f4470" providerId="ADAL" clId="{DD2C8521-FCC5-4842-9E43-D4C3CF86393A}" dt="2025-09-17T14:26:02.470" v="3591"/>
        <pc:sldMkLst>
          <pc:docMk/>
          <pc:sldMk cId="3620731407" sldId="811"/>
        </pc:sldMkLst>
        <pc:spChg chg="mod">
          <ac:chgData name="Kellermann, Christiane" userId="ad71d5e9-8c27-4886-9d0d-7f91d24f4470" providerId="ADAL" clId="{DD2C8521-FCC5-4842-9E43-D4C3CF86393A}" dt="2025-09-17T14:26:02.401" v="3566" actId="948"/>
          <ac:spMkLst>
            <pc:docMk/>
            <pc:sldMk cId="3620731407" sldId="811"/>
            <ac:spMk id="12" creationId="{00000000-0000-0000-0000-000000000000}"/>
          </ac:spMkLst>
        </pc:spChg>
        <pc:graphicFrameChg chg="mod">
          <ac:chgData name="Kellermann, Christiane" userId="ad71d5e9-8c27-4886-9d0d-7f91d24f4470" providerId="ADAL" clId="{DD2C8521-FCC5-4842-9E43-D4C3CF86393A}" dt="2025-09-17T14:26:02.470" v="3591"/>
          <ac:graphicFrameMkLst>
            <pc:docMk/>
            <pc:sldMk cId="3620731407" sldId="811"/>
            <ac:graphicFrameMk id="4" creationId="{3A213267-5FD7-4EBC-89E2-F44E777E659A}"/>
          </ac:graphicFrameMkLst>
        </pc:graphicFrameChg>
      </pc:sldChg>
      <pc:sldChg chg="add del">
        <pc:chgData name="Kellermann, Christiane" userId="ad71d5e9-8c27-4886-9d0d-7f91d24f4470" providerId="ADAL" clId="{DD2C8521-FCC5-4842-9E43-D4C3CF86393A}" dt="2025-09-17T09:50:22.633" v="751"/>
        <pc:sldMkLst>
          <pc:docMk/>
          <pc:sldMk cId="1519435718" sldId="812"/>
        </pc:sldMkLst>
      </pc:sldChg>
      <pc:sldChg chg="addSp delSp modSp add del mod">
        <pc:chgData name="Kellermann, Christiane" userId="ad71d5e9-8c27-4886-9d0d-7f91d24f4470" providerId="ADAL" clId="{DD2C8521-FCC5-4842-9E43-D4C3CF86393A}" dt="2025-09-17T12:57:48.313" v="3208" actId="27918"/>
        <pc:sldMkLst>
          <pc:docMk/>
          <pc:sldMk cId="1834058536" sldId="812"/>
        </pc:sldMkLst>
        <pc:spChg chg="mod">
          <ac:chgData name="Kellermann, Christiane" userId="ad71d5e9-8c27-4886-9d0d-7f91d24f4470" providerId="ADAL" clId="{DD2C8521-FCC5-4842-9E43-D4C3CF86393A}" dt="2025-09-17T11:58:51.550" v="3097" actId="6549"/>
          <ac:spMkLst>
            <pc:docMk/>
            <pc:sldMk cId="1834058536" sldId="812"/>
            <ac:spMk id="3" creationId="{7BA7F319-E072-4D34-AE07-7355C14E537F}"/>
          </ac:spMkLst>
        </pc:spChg>
        <pc:graphicFrameChg chg="mod">
          <ac:chgData name="Kellermann, Christiane" userId="ad71d5e9-8c27-4886-9d0d-7f91d24f4470" providerId="ADAL" clId="{DD2C8521-FCC5-4842-9E43-D4C3CF86393A}" dt="2025-09-17T09:50:32.420" v="759" actId="1076"/>
          <ac:graphicFrameMkLst>
            <pc:docMk/>
            <pc:sldMk cId="1834058536" sldId="812"/>
            <ac:graphicFrameMk id="7" creationId="{1EDD7EE9-C0FD-42F4-9F0B-584D0C8DAD14}"/>
          </ac:graphicFrameMkLst>
        </pc:graphicFrameChg>
        <pc:graphicFrameChg chg="add mod">
          <ac:chgData name="Kellermann, Christiane" userId="ad71d5e9-8c27-4886-9d0d-7f91d24f4470" providerId="ADAL" clId="{DD2C8521-FCC5-4842-9E43-D4C3CF86393A}" dt="2025-09-17T11:58:35.645" v="3096"/>
          <ac:graphicFrameMkLst>
            <pc:docMk/>
            <pc:sldMk cId="1834058536" sldId="812"/>
            <ac:graphicFrameMk id="8" creationId="{DCA90148-166B-C4E3-5006-0157798B5026}"/>
          </ac:graphicFrameMkLst>
        </pc:graphicFrameChg>
      </pc:sldChg>
      <pc:sldChg chg="modSp mod">
        <pc:chgData name="Kellermann, Christiane" userId="ad71d5e9-8c27-4886-9d0d-7f91d24f4470" providerId="ADAL" clId="{DD2C8521-FCC5-4842-9E43-D4C3CF86393A}" dt="2025-09-17T10:05:13.371" v="2587" actId="20577"/>
        <pc:sldMkLst>
          <pc:docMk/>
          <pc:sldMk cId="4011254379" sldId="818"/>
        </pc:sldMkLst>
        <pc:spChg chg="mod">
          <ac:chgData name="Kellermann, Christiane" userId="ad71d5e9-8c27-4886-9d0d-7f91d24f4470" providerId="ADAL" clId="{DD2C8521-FCC5-4842-9E43-D4C3CF86393A}" dt="2025-09-17T10:05:13.371" v="2587" actId="20577"/>
          <ac:spMkLst>
            <pc:docMk/>
            <pc:sldMk cId="4011254379" sldId="818"/>
            <ac:spMk id="16" creationId="{00000000-0000-0000-0000-000000000000}"/>
          </ac:spMkLst>
        </pc:spChg>
      </pc:sldChg>
      <pc:sldChg chg="addSp delSp modSp mod ord">
        <pc:chgData name="Kellermann, Christiane" userId="ad71d5e9-8c27-4886-9d0d-7f91d24f4470" providerId="ADAL" clId="{DD2C8521-FCC5-4842-9E43-D4C3CF86393A}" dt="2025-09-17T12:00:47.606" v="3173" actId="20577"/>
        <pc:sldMkLst>
          <pc:docMk/>
          <pc:sldMk cId="2581039841" sldId="823"/>
        </pc:sldMkLst>
        <pc:spChg chg="mod">
          <ac:chgData name="Kellermann, Christiane" userId="ad71d5e9-8c27-4886-9d0d-7f91d24f4470" providerId="ADAL" clId="{DD2C8521-FCC5-4842-9E43-D4C3CF86393A}" dt="2025-09-17T12:00:47.606" v="3173" actId="20577"/>
          <ac:spMkLst>
            <pc:docMk/>
            <pc:sldMk cId="2581039841" sldId="823"/>
            <ac:spMk id="8" creationId="{24FC2D5F-3B99-4D9E-BBD1-42F6A7FB0CD6}"/>
          </ac:spMkLst>
        </pc:spChg>
        <pc:spChg chg="mod">
          <ac:chgData name="Kellermann, Christiane" userId="ad71d5e9-8c27-4886-9d0d-7f91d24f4470" providerId="ADAL" clId="{DD2C8521-FCC5-4842-9E43-D4C3CF86393A}" dt="2025-09-17T10:38:27.088" v="2960" actId="6549"/>
          <ac:spMkLst>
            <pc:docMk/>
            <pc:sldMk cId="2581039841" sldId="823"/>
            <ac:spMk id="11" creationId="{00000000-0000-0000-0000-000000000000}"/>
          </ac:spMkLst>
        </pc:spChg>
        <pc:spChg chg="mod">
          <ac:chgData name="Kellermann, Christiane" userId="ad71d5e9-8c27-4886-9d0d-7f91d24f4470" providerId="ADAL" clId="{DD2C8521-FCC5-4842-9E43-D4C3CF86393A}" dt="2025-09-16T15:48:08.812" v="64" actId="948"/>
          <ac:spMkLst>
            <pc:docMk/>
            <pc:sldMk cId="2581039841" sldId="823"/>
            <ac:spMk id="19" creationId="{00000000-0000-0000-0000-000000000000}"/>
          </ac:spMkLst>
        </pc:spChg>
        <pc:graphicFrameChg chg="mod">
          <ac:chgData name="Kellermann, Christiane" userId="ad71d5e9-8c27-4886-9d0d-7f91d24f4470" providerId="ADAL" clId="{DD2C8521-FCC5-4842-9E43-D4C3CF86393A}" dt="2025-09-16T15:48:08.852" v="89"/>
          <ac:graphicFrameMkLst>
            <pc:docMk/>
            <pc:sldMk cId="2581039841" sldId="823"/>
            <ac:graphicFrameMk id="4" creationId="{00000000-0000-0000-0000-000000000000}"/>
          </ac:graphicFrameMkLst>
        </pc:graphicFrameChg>
        <pc:graphicFrameChg chg="add mod">
          <ac:chgData name="Kellermann, Christiane" userId="ad71d5e9-8c27-4886-9d0d-7f91d24f4470" providerId="ADAL" clId="{DD2C8521-FCC5-4842-9E43-D4C3CF86393A}" dt="2025-09-17T11:59:20.150" v="3101" actId="20577"/>
          <ac:graphicFrameMkLst>
            <pc:docMk/>
            <pc:sldMk cId="2581039841" sldId="823"/>
            <ac:graphicFrameMk id="10" creationId="{439DFD51-CFEA-49FF-9865-21266F43262C}"/>
          </ac:graphicFrameMkLst>
        </pc:graphicFrameChg>
      </pc:sldChg>
      <pc:sldChg chg="addSp delSp modSp mod">
        <pc:chgData name="Kellermann, Christiane" userId="ad71d5e9-8c27-4886-9d0d-7f91d24f4470" providerId="ADAL" clId="{DD2C8521-FCC5-4842-9E43-D4C3CF86393A}" dt="2025-09-17T09:51:29.777" v="987"/>
        <pc:sldMkLst>
          <pc:docMk/>
          <pc:sldMk cId="134508063" sldId="825"/>
        </pc:sldMkLst>
        <pc:spChg chg="mod">
          <ac:chgData name="Kellermann, Christiane" userId="ad71d5e9-8c27-4886-9d0d-7f91d24f4470" providerId="ADAL" clId="{DD2C8521-FCC5-4842-9E43-D4C3CF86393A}" dt="2025-09-17T09:51:29.730" v="962" actId="948"/>
          <ac:spMkLst>
            <pc:docMk/>
            <pc:sldMk cId="134508063" sldId="825"/>
            <ac:spMk id="3" creationId="{7158F0B1-3B21-420E-8738-EA91043454D0}"/>
          </ac:spMkLst>
        </pc:spChg>
        <pc:graphicFrameChg chg="mod">
          <ac:chgData name="Kellermann, Christiane" userId="ad71d5e9-8c27-4886-9d0d-7f91d24f4470" providerId="ADAL" clId="{DD2C8521-FCC5-4842-9E43-D4C3CF86393A}" dt="2025-09-17T09:51:29.777" v="987"/>
          <ac:graphicFrameMkLst>
            <pc:docMk/>
            <pc:sldMk cId="134508063" sldId="825"/>
            <ac:graphicFrameMk id="2" creationId="{22A45165-CE98-4811-B4E0-5DC1FDE9144D}"/>
          </ac:graphicFrameMkLst>
        </pc:graphicFrameChg>
      </pc:sldChg>
      <pc:sldChg chg="addSp delSp modSp mod">
        <pc:chgData name="Kellermann, Christiane" userId="ad71d5e9-8c27-4886-9d0d-7f91d24f4470" providerId="ADAL" clId="{DD2C8521-FCC5-4842-9E43-D4C3CF86393A}" dt="2025-09-17T09:52:03.618" v="1240"/>
        <pc:sldMkLst>
          <pc:docMk/>
          <pc:sldMk cId="1320868039" sldId="826"/>
        </pc:sldMkLst>
        <pc:spChg chg="mod">
          <ac:chgData name="Kellermann, Christiane" userId="ad71d5e9-8c27-4886-9d0d-7f91d24f4470" providerId="ADAL" clId="{DD2C8521-FCC5-4842-9E43-D4C3CF86393A}" dt="2025-09-17T09:52:03.563" v="1215" actId="948"/>
          <ac:spMkLst>
            <pc:docMk/>
            <pc:sldMk cId="1320868039" sldId="826"/>
            <ac:spMk id="3" creationId="{7158F0B1-3B21-420E-8738-EA91043454D0}"/>
          </ac:spMkLst>
        </pc:spChg>
        <pc:graphicFrameChg chg="mod">
          <ac:chgData name="Kellermann, Christiane" userId="ad71d5e9-8c27-4886-9d0d-7f91d24f4470" providerId="ADAL" clId="{DD2C8521-FCC5-4842-9E43-D4C3CF86393A}" dt="2025-09-17T09:52:03.618" v="1240"/>
          <ac:graphicFrameMkLst>
            <pc:docMk/>
            <pc:sldMk cId="1320868039" sldId="826"/>
            <ac:graphicFrameMk id="5" creationId="{A47D8C82-850D-4E89-92EF-13DEDDA080F0}"/>
          </ac:graphicFrameMkLst>
        </pc:graphicFrameChg>
      </pc:sldChg>
      <pc:sldChg chg="modSp add del mod">
        <pc:chgData name="Kellermann, Christiane" userId="ad71d5e9-8c27-4886-9d0d-7f91d24f4470" providerId="ADAL" clId="{DD2C8521-FCC5-4842-9E43-D4C3CF86393A}" dt="2025-09-17T09:50:18.403" v="742"/>
        <pc:sldMkLst>
          <pc:docMk/>
          <pc:sldMk cId="1486078314" sldId="827"/>
        </pc:sldMkLst>
        <pc:graphicFrameChg chg="mod">
          <ac:chgData name="Kellermann, Christiane" userId="ad71d5e9-8c27-4886-9d0d-7f91d24f4470" providerId="ADAL" clId="{DD2C8521-FCC5-4842-9E43-D4C3CF86393A}" dt="2025-09-17T09:50:18.403" v="742"/>
          <ac:graphicFrameMkLst>
            <pc:docMk/>
            <pc:sldMk cId="1486078314" sldId="827"/>
            <ac:graphicFrameMk id="5" creationId="{278FB6F3-542C-473B-B9E9-BECC22073205}"/>
          </ac:graphicFrameMkLst>
        </pc:graphicFrameChg>
      </pc:sldChg>
      <pc:sldChg chg="addSp delSp modSp mod ord">
        <pc:chgData name="Kellermann, Christiane" userId="ad71d5e9-8c27-4886-9d0d-7f91d24f4470" providerId="ADAL" clId="{DD2C8521-FCC5-4842-9E43-D4C3CF86393A}" dt="2025-09-22T13:43:22.194" v="4009" actId="27918"/>
        <pc:sldMkLst>
          <pc:docMk/>
          <pc:sldMk cId="3472945050" sldId="828"/>
        </pc:sldMkLst>
        <pc:spChg chg="add del mod">
          <ac:chgData name="Kellermann, Christiane" userId="ad71d5e9-8c27-4886-9d0d-7f91d24f4470" providerId="ADAL" clId="{DD2C8521-FCC5-4842-9E43-D4C3CF86393A}" dt="2025-09-22T13:25:41.428" v="3879"/>
          <ac:spMkLst>
            <pc:docMk/>
            <pc:sldMk cId="3472945050" sldId="828"/>
            <ac:spMk id="3" creationId="{526A8D09-5D12-F2E5-08BA-632B222999F9}"/>
          </ac:spMkLst>
        </pc:spChg>
        <pc:spChg chg="mod">
          <ac:chgData name="Kellermann, Christiane" userId="ad71d5e9-8c27-4886-9d0d-7f91d24f4470" providerId="ADAL" clId="{DD2C8521-FCC5-4842-9E43-D4C3CF86393A}" dt="2025-09-22T13:25:48.125" v="3881" actId="6549"/>
          <ac:spMkLst>
            <pc:docMk/>
            <pc:sldMk cId="3472945050" sldId="828"/>
            <ac:spMk id="7" creationId="{5CC0615F-9232-4130-A808-8B541216B0F3}"/>
          </ac:spMkLst>
        </pc:spChg>
        <pc:spChg chg="add del mod modVis">
          <ac:chgData name="Kellermann, Christiane" userId="ad71d5e9-8c27-4886-9d0d-7f91d24f4470" providerId="ADAL" clId="{DD2C8521-FCC5-4842-9E43-D4C3CF86393A}" dt="2025-09-22T13:25:54.150" v="3906"/>
          <ac:spMkLst>
            <pc:docMk/>
            <pc:sldMk cId="3472945050" sldId="828"/>
            <ac:spMk id="9" creationId="{BFE8FF21-B2E6-57A7-F05A-C9E792642D1A}"/>
          </ac:spMkLst>
        </pc:spChg>
        <pc:spChg chg="add del mod modVis">
          <ac:chgData name="Kellermann, Christiane" userId="ad71d5e9-8c27-4886-9d0d-7f91d24f4470" providerId="ADAL" clId="{DD2C8521-FCC5-4842-9E43-D4C3CF86393A}" dt="2025-09-22T13:25:54.763" v="3933"/>
          <ac:spMkLst>
            <pc:docMk/>
            <pc:sldMk cId="3472945050" sldId="828"/>
            <ac:spMk id="10" creationId="{35B7D204-EF62-2E9F-08B9-EB7AFD0573FE}"/>
          </ac:spMkLst>
        </pc:spChg>
        <pc:spChg chg="mod">
          <ac:chgData name="Kellermann, Christiane" userId="ad71d5e9-8c27-4886-9d0d-7f91d24f4470" providerId="ADAL" clId="{DD2C8521-FCC5-4842-9E43-D4C3CF86393A}" dt="2025-09-22T13:24:00.496" v="3874" actId="6549"/>
          <ac:spMkLst>
            <pc:docMk/>
            <pc:sldMk cId="3472945050" sldId="828"/>
            <ac:spMk id="11" creationId="{00000000-0000-0000-0000-000000000000}"/>
          </ac:spMkLst>
        </pc:spChg>
        <pc:spChg chg="mod">
          <ac:chgData name="Kellermann, Christiane" userId="ad71d5e9-8c27-4886-9d0d-7f91d24f4470" providerId="ADAL" clId="{DD2C8521-FCC5-4842-9E43-D4C3CF86393A}" dt="2025-09-22T13:25:54.713" v="3910" actId="948"/>
          <ac:spMkLst>
            <pc:docMk/>
            <pc:sldMk cId="3472945050" sldId="828"/>
            <ac:spMk id="19" creationId="{00000000-0000-0000-0000-000000000000}"/>
          </ac:spMkLst>
        </pc:spChg>
        <pc:graphicFrameChg chg="del">
          <ac:chgData name="Kellermann, Christiane" userId="ad71d5e9-8c27-4886-9d0d-7f91d24f4470" providerId="ADAL" clId="{DD2C8521-FCC5-4842-9E43-D4C3CF86393A}" dt="2025-09-22T13:25:27.428" v="3875" actId="478"/>
          <ac:graphicFrameMkLst>
            <pc:docMk/>
            <pc:sldMk cId="3472945050" sldId="828"/>
            <ac:graphicFrameMk id="4" creationId="{00000000-0008-0000-0600-000002000000}"/>
          </ac:graphicFrameMkLst>
        </pc:graphicFrameChg>
        <pc:graphicFrameChg chg="mod">
          <ac:chgData name="Kellermann, Christiane" userId="ad71d5e9-8c27-4886-9d0d-7f91d24f4470" providerId="ADAL" clId="{DD2C8521-FCC5-4842-9E43-D4C3CF86393A}" dt="2025-09-22T13:25:54.764" v="3935"/>
          <ac:graphicFrameMkLst>
            <pc:docMk/>
            <pc:sldMk cId="3472945050" sldId="828"/>
            <ac:graphicFrameMk id="6" creationId="{4F2C6C94-F3A8-4D7D-A5A1-158DE1268203}"/>
          </ac:graphicFrameMkLst>
        </pc:graphicFrameChg>
        <pc:graphicFrameChg chg="add mod">
          <ac:chgData name="Kellermann, Christiane" userId="ad71d5e9-8c27-4886-9d0d-7f91d24f4470" providerId="ADAL" clId="{DD2C8521-FCC5-4842-9E43-D4C3CF86393A}" dt="2025-09-22T13:25:41.428" v="3879"/>
          <ac:graphicFrameMkLst>
            <pc:docMk/>
            <pc:sldMk cId="3472945050" sldId="828"/>
            <ac:graphicFrameMk id="8" creationId="{00000000-0008-0000-0600-000002000000}"/>
          </ac:graphicFrameMkLst>
        </pc:graphicFrameChg>
      </pc:sldChg>
      <pc:sldChg chg="add del">
        <pc:chgData name="Kellermann, Christiane" userId="ad71d5e9-8c27-4886-9d0d-7f91d24f4470" providerId="ADAL" clId="{DD2C8521-FCC5-4842-9E43-D4C3CF86393A}" dt="2025-09-17T09:50:18.403" v="742"/>
        <pc:sldMkLst>
          <pc:docMk/>
          <pc:sldMk cId="263022362" sldId="836"/>
        </pc:sldMkLst>
      </pc:sldChg>
      <pc:sldChg chg="addSp delSp modSp add del mod">
        <pc:chgData name="Kellermann, Christiane" userId="ad71d5e9-8c27-4886-9d0d-7f91d24f4470" providerId="ADAL" clId="{DD2C8521-FCC5-4842-9E43-D4C3CF86393A}" dt="2025-09-17T12:57:48.259" v="3207" actId="27918"/>
        <pc:sldMkLst>
          <pc:docMk/>
          <pc:sldMk cId="3589073579" sldId="836"/>
        </pc:sldMkLst>
        <pc:graphicFrameChg chg="add mod">
          <ac:chgData name="Kellermann, Christiane" userId="ad71d5e9-8c27-4886-9d0d-7f91d24f4470" providerId="ADAL" clId="{DD2C8521-FCC5-4842-9E43-D4C3CF86393A}" dt="2025-09-17T12:07:02.212" v="3179"/>
          <ac:graphicFrameMkLst>
            <pc:docMk/>
            <pc:sldMk cId="3589073579" sldId="836"/>
            <ac:graphicFrameMk id="12" creationId="{88E18200-C0EB-47A1-B45F-6BA1D7BB4B40}"/>
          </ac:graphicFrameMkLst>
        </pc:graphicFrameChg>
        <pc:graphicFrameChg chg="mod">
          <ac:chgData name="Kellermann, Christiane" userId="ad71d5e9-8c27-4886-9d0d-7f91d24f4470" providerId="ADAL" clId="{DD2C8521-FCC5-4842-9E43-D4C3CF86393A}" dt="2025-09-17T09:50:19.697" v="747"/>
          <ac:graphicFrameMkLst>
            <pc:docMk/>
            <pc:sldMk cId="3589073579" sldId="836"/>
            <ac:graphicFrameMk id="15" creationId="{00912315-D4AD-4CFF-A682-AE31BA819189}"/>
          </ac:graphicFrameMkLst>
        </pc:graphicFrameChg>
        <pc:graphicFrameChg chg="add mod">
          <ac:chgData name="Kellermann, Christiane" userId="ad71d5e9-8c27-4886-9d0d-7f91d24f4470" providerId="ADAL" clId="{DD2C8521-FCC5-4842-9E43-D4C3CF86393A}" dt="2025-09-17T12:19:18.917" v="3205"/>
          <ac:graphicFrameMkLst>
            <pc:docMk/>
            <pc:sldMk cId="3589073579" sldId="836"/>
            <ac:graphicFrameMk id="17" creationId="{9E85548B-C92C-4570-A324-0720687A41F0}"/>
          </ac:graphicFrameMkLst>
        </pc:graphicFrameChg>
      </pc:sldChg>
      <pc:sldChg chg="modSp mod ord">
        <pc:chgData name="Kellermann, Christiane" userId="ad71d5e9-8c27-4886-9d0d-7f91d24f4470" providerId="ADAL" clId="{DD2C8521-FCC5-4842-9E43-D4C3CF86393A}" dt="2025-09-17T09:50:21.158" v="749" actId="20578"/>
        <pc:sldMkLst>
          <pc:docMk/>
          <pc:sldMk cId="949759066" sldId="839"/>
        </pc:sldMkLst>
        <pc:spChg chg="mod">
          <ac:chgData name="Kellermann, Christiane" userId="ad71d5e9-8c27-4886-9d0d-7f91d24f4470" providerId="ADAL" clId="{DD2C8521-FCC5-4842-9E43-D4C3CF86393A}" dt="2025-09-17T09:50:15.060" v="608" actId="20577"/>
          <ac:spMkLst>
            <pc:docMk/>
            <pc:sldMk cId="949759066" sldId="839"/>
            <ac:spMk id="3" creationId="{2C4146F6-5A97-4779-9926-3A85A54CFDF3}"/>
          </ac:spMkLst>
        </pc:spChg>
      </pc:sldChg>
      <pc:sldChg chg="del">
        <pc:chgData name="Kellermann, Christiane" userId="ad71d5e9-8c27-4886-9d0d-7f91d24f4470" providerId="ADAL" clId="{DD2C8521-FCC5-4842-9E43-D4C3CF86393A}" dt="2025-09-16T15:50:17.346" v="162" actId="47"/>
        <pc:sldMkLst>
          <pc:docMk/>
          <pc:sldMk cId="3565251399" sldId="840"/>
        </pc:sldMkLst>
      </pc:sldChg>
      <pc:sldChg chg="modSp add del mod">
        <pc:chgData name="Kellermann, Christiane" userId="ad71d5e9-8c27-4886-9d0d-7f91d24f4470" providerId="ADAL" clId="{DD2C8521-FCC5-4842-9E43-D4C3CF86393A}" dt="2025-09-17T09:50:32.422" v="760" actId="1076"/>
        <pc:sldMkLst>
          <pc:docMk/>
          <pc:sldMk cId="2106215009" sldId="946"/>
        </pc:sldMkLst>
        <pc:spChg chg="mod">
          <ac:chgData name="Kellermann, Christiane" userId="ad71d5e9-8c27-4886-9d0d-7f91d24f4470" providerId="ADAL" clId="{DD2C8521-FCC5-4842-9E43-D4C3CF86393A}" dt="2025-09-16T15:47:42.594" v="1" actId="12"/>
          <ac:spMkLst>
            <pc:docMk/>
            <pc:sldMk cId="2106215009" sldId="946"/>
            <ac:spMk id="3" creationId="{5CB8B377-2235-4360-AA35-772B4790D525}"/>
          </ac:spMkLst>
        </pc:spChg>
        <pc:graphicFrameChg chg="mod">
          <ac:chgData name="Kellermann, Christiane" userId="ad71d5e9-8c27-4886-9d0d-7f91d24f4470" providerId="ADAL" clId="{DD2C8521-FCC5-4842-9E43-D4C3CF86393A}" dt="2025-09-17T09:50:32.422" v="760" actId="1076"/>
          <ac:graphicFrameMkLst>
            <pc:docMk/>
            <pc:sldMk cId="2106215009" sldId="946"/>
            <ac:graphicFrameMk id="12" creationId="{8E7C1162-04B4-43E0-BBAF-310A8690569A}"/>
          </ac:graphicFrameMkLst>
        </pc:graphicFrameChg>
      </pc:sldChg>
      <pc:sldChg chg="add del">
        <pc:chgData name="Kellermann, Christiane" userId="ad71d5e9-8c27-4886-9d0d-7f91d24f4470" providerId="ADAL" clId="{DD2C8521-FCC5-4842-9E43-D4C3CF86393A}" dt="2025-09-17T09:50:22.633" v="751"/>
        <pc:sldMkLst>
          <pc:docMk/>
          <pc:sldMk cId="2211896295" sldId="946"/>
        </pc:sldMkLst>
      </pc:sldChg>
      <pc:sldChg chg="addSp delSp modSp mod">
        <pc:chgData name="Kellermann, Christiane" userId="ad71d5e9-8c27-4886-9d0d-7f91d24f4470" providerId="ADAL" clId="{DD2C8521-FCC5-4842-9E43-D4C3CF86393A}" dt="2025-09-17T10:11:23.361" v="2954"/>
        <pc:sldMkLst>
          <pc:docMk/>
          <pc:sldMk cId="3433855453" sldId="956"/>
        </pc:sldMkLst>
        <pc:spChg chg="mod">
          <ac:chgData name="Kellermann, Christiane" userId="ad71d5e9-8c27-4886-9d0d-7f91d24f4470" providerId="ADAL" clId="{DD2C8521-FCC5-4842-9E43-D4C3CF86393A}" dt="2025-09-17T10:11:23.309" v="2929" actId="948"/>
          <ac:spMkLst>
            <pc:docMk/>
            <pc:sldMk cId="3433855453" sldId="956"/>
            <ac:spMk id="3" creationId="{00000000-0000-0000-0000-000000000000}"/>
          </ac:spMkLst>
        </pc:spChg>
        <pc:graphicFrameChg chg="mod">
          <ac:chgData name="Kellermann, Christiane" userId="ad71d5e9-8c27-4886-9d0d-7f91d24f4470" providerId="ADAL" clId="{DD2C8521-FCC5-4842-9E43-D4C3CF86393A}" dt="2025-09-17T10:11:23.361" v="2954"/>
          <ac:graphicFrameMkLst>
            <pc:docMk/>
            <pc:sldMk cId="3433855453" sldId="956"/>
            <ac:graphicFrameMk id="12" creationId="{E155DA37-206F-432E-A1A5-557E73D6EADA}"/>
          </ac:graphicFrameMkLst>
        </pc:graphicFrameChg>
      </pc:sldChg>
      <pc:sldChg chg="del">
        <pc:chgData name="Kellermann, Christiane" userId="ad71d5e9-8c27-4886-9d0d-7f91d24f4470" providerId="ADAL" clId="{DD2C8521-FCC5-4842-9E43-D4C3CF86393A}" dt="2025-09-16T15:46:52.757" v="0" actId="47"/>
        <pc:sldMkLst>
          <pc:docMk/>
          <pc:sldMk cId="1174472064" sldId="957"/>
        </pc:sldMkLst>
      </pc:sldChg>
      <pc:sldChg chg="addSp delSp modSp mod">
        <pc:chgData name="Kellermann, Christiane" userId="ad71d5e9-8c27-4886-9d0d-7f91d24f4470" providerId="ADAL" clId="{DD2C8521-FCC5-4842-9E43-D4C3CF86393A}" dt="2025-09-17T09:58:59.966" v="2505"/>
        <pc:sldMkLst>
          <pc:docMk/>
          <pc:sldMk cId="2014030316" sldId="962"/>
        </pc:sldMkLst>
        <pc:spChg chg="mod">
          <ac:chgData name="Kellermann, Christiane" userId="ad71d5e9-8c27-4886-9d0d-7f91d24f4470" providerId="ADAL" clId="{DD2C8521-FCC5-4842-9E43-D4C3CF86393A}" dt="2025-09-17T09:58:59.922" v="2480" actId="948"/>
          <ac:spMkLst>
            <pc:docMk/>
            <pc:sldMk cId="2014030316" sldId="962"/>
            <ac:spMk id="19" creationId="{4E09D887-29D3-F41D-0E54-78F56F59EC34}"/>
          </ac:spMkLst>
        </pc:spChg>
        <pc:graphicFrameChg chg="mod">
          <ac:chgData name="Kellermann, Christiane" userId="ad71d5e9-8c27-4886-9d0d-7f91d24f4470" providerId="ADAL" clId="{DD2C8521-FCC5-4842-9E43-D4C3CF86393A}" dt="2025-09-17T09:58:59.966" v="2505"/>
          <ac:graphicFrameMkLst>
            <pc:docMk/>
            <pc:sldMk cId="2014030316" sldId="962"/>
            <ac:graphicFrameMk id="6" creationId="{ADE23C89-9A3C-2A05-08BF-40BA334B82A4}"/>
          </ac:graphicFrameMkLst>
        </pc:graphicFrameChg>
      </pc:sldChg>
      <pc:sldMasterChg chg="delSldLayout">
        <pc:chgData name="Kellermann, Christiane" userId="ad71d5e9-8c27-4886-9d0d-7f91d24f4470" providerId="ADAL" clId="{DD2C8521-FCC5-4842-9E43-D4C3CF86393A}" dt="2025-09-16T15:50:17.346" v="162" actId="47"/>
        <pc:sldMasterMkLst>
          <pc:docMk/>
          <pc:sldMasterMk cId="2288315163" sldId="2147483648"/>
        </pc:sldMasterMkLst>
        <pc:sldLayoutChg chg="del">
          <pc:chgData name="Kellermann, Christiane" userId="ad71d5e9-8c27-4886-9d0d-7f91d24f4470" providerId="ADAL" clId="{DD2C8521-FCC5-4842-9E43-D4C3CF86393A}" dt="2025-09-16T15:50:17.346" v="162" actId="47"/>
          <pc:sldLayoutMkLst>
            <pc:docMk/>
            <pc:sldMasterMk cId="2288315163" sldId="2147483648"/>
            <pc:sldLayoutMk cId="3049277592" sldId="2147484150"/>
          </pc:sldLayoutMkLst>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0.xml"/><Relationship Id="rId1" Type="http://schemas.microsoft.com/office/2011/relationships/chartStyle" Target="style10.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1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2.xml"/><Relationship Id="rId1" Type="http://schemas.microsoft.com/office/2011/relationships/chartStyle" Target="style12.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20.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0.xm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8.xml"/><Relationship Id="rId1" Type="http://schemas.microsoft.com/office/2011/relationships/chartStyle" Target="style18.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3.xml"/></Relationships>
</file>

<file path=ppt/charts/_rels/chart2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9.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3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5%20Rankings/Internationales%20Ranking%20WEF_Telekom_2018.xlsx" TargetMode="External"/><Relationship Id="rId1" Type="http://schemas.openxmlformats.org/officeDocument/2006/relationships/themeOverride" Target="../theme/themeOverride35.xml"/></Relationships>
</file>

<file path=ppt/charts/_rels/chart36.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24.xml"/><Relationship Id="rId1" Type="http://schemas.microsoft.com/office/2011/relationships/chartStyle" Target="style24.xm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5.xml"/><Relationship Id="rId1" Type="http://schemas.microsoft.com/office/2011/relationships/chartStyle" Target="style25.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3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7.xml"/></Relationships>
</file>

<file path=ppt/charts/_rels/chart3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38.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FuE,%20Innovation%20und%20Bildung/Finanzierung/BERD%20nach%20Finanzierung%20international.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7.xml"/><Relationship Id="rId1" Type="http://schemas.microsoft.com/office/2011/relationships/chartStyle" Target="style27.xml"/><Relationship Id="rId5" Type="http://schemas.openxmlformats.org/officeDocument/2006/relationships/chartUserShapes" Target="../drawings/drawing8.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43.xm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10272.08</c:v>
                </c:pt>
              </c:numCache>
            </c:numRef>
          </c:val>
          <c:extLst>
            <c:ext xmlns:c16="http://schemas.microsoft.com/office/drawing/2014/chart" uri="{C3380CC4-5D6E-409C-BE32-E72D297353CC}">
              <c16:uniqueId val="{00000001-5F55-4488-A93A-854A4D3939A5}"/>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5834.4000000000005</c:v>
                </c:pt>
              </c:numCache>
            </c:numRef>
          </c:val>
          <c:extLst>
            <c:ext xmlns:c16="http://schemas.microsoft.com/office/drawing/2014/chart" uri="{C3380CC4-5D6E-409C-BE32-E72D297353CC}">
              <c16:uniqueId val="{00000003-5F55-4488-A93A-854A4D3939A5}"/>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800" b="0">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AE5D-4E41-A38D-D989475E4E40}"/>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E5D-4E41-A38D-D989475E4E40}"/>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AE5D-4E41-A38D-D989475E4E40}"/>
              </c:ext>
            </c:extLst>
          </c:dPt>
          <c:dPt>
            <c:idx val="6"/>
            <c:invertIfNegative val="0"/>
            <c:bubble3D val="0"/>
            <c:extLst>
              <c:ext xmlns:c16="http://schemas.microsoft.com/office/drawing/2014/chart" uri="{C3380CC4-5D6E-409C-BE32-E72D297353CC}">
                <c16:uniqueId val="{00000005-AE5D-4E41-A38D-D989475E4E40}"/>
              </c:ext>
            </c:extLst>
          </c:dPt>
          <c:dPt>
            <c:idx val="7"/>
            <c:invertIfNegative val="0"/>
            <c:bubble3D val="0"/>
            <c:extLst>
              <c:ext xmlns:c16="http://schemas.microsoft.com/office/drawing/2014/chart" uri="{C3380CC4-5D6E-409C-BE32-E72D297353CC}">
                <c16:uniqueId val="{00000006-AE5D-4E41-A38D-D989475E4E40}"/>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'Forschende UN'!$AI$3:$AI$7</c:f>
              <c:strCache>
                <c:ptCount val="5"/>
                <c:pt idx="0">
                  <c:v>Verarbeitendes Gewerbe</c:v>
                </c:pt>
                <c:pt idx="1">
                  <c:v>Fahrzeugbau</c:v>
                </c:pt>
                <c:pt idx="2">
                  <c:v>Maschinenbau</c:v>
                </c:pt>
                <c:pt idx="3">
                  <c:v>Elektroindustrie</c:v>
                </c:pt>
                <c:pt idx="4">
                  <c:v>Chemie &amp; Pharma</c:v>
                </c:pt>
              </c:strCache>
            </c:strRef>
          </c:cat>
          <c:val>
            <c:numRef>
              <c:f>'Forschende UN'!$AJ$3:$AJ$7</c:f>
              <c:numCache>
                <c:formatCode>0</c:formatCode>
                <c:ptCount val="5"/>
                <c:pt idx="0">
                  <c:v>33</c:v>
                </c:pt>
                <c:pt idx="1">
                  <c:v>54</c:v>
                </c:pt>
                <c:pt idx="2">
                  <c:v>65</c:v>
                </c:pt>
                <c:pt idx="3">
                  <c:v>65</c:v>
                </c:pt>
                <c:pt idx="4">
                  <c:v>75</c:v>
                </c:pt>
              </c:numCache>
            </c:numRef>
          </c:val>
          <c:extLst>
            <c:ext xmlns:c16="http://schemas.microsoft.com/office/drawing/2014/chart" uri="{C3380CC4-5D6E-409C-BE32-E72D297353CC}">
              <c16:uniqueId val="{00000007-AE5D-4E41-A38D-D989475E4E4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chemeClr val="accent2"/>
            </a:solidFill>
            <a:ln>
              <a:noFill/>
            </a:ln>
            <a:effectLst/>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9.9188392257612473E-2</c:v>
                </c:pt>
              </c:numCache>
            </c:numRef>
          </c:val>
          <c:extLst>
            <c:ext xmlns:c16="http://schemas.microsoft.com/office/drawing/2014/chart" uri="{C3380CC4-5D6E-409C-BE32-E72D297353CC}">
              <c16:uniqueId val="{00000000-2EB4-4A2A-BF86-856FC4B0162B}"/>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38100" cap="rnd" cmpd="sng" algn="ctr">
              <a:solidFill>
                <a:schemeClr val="accent1">
                  <a:shade val="95000"/>
                  <a:satMod val="105000"/>
                </a:schemeClr>
              </a:solidFill>
              <a:prstDash val="solid"/>
              <a:round/>
            </a:ln>
            <a:effectLst/>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47565</c:v>
                </c:pt>
              </c:numCache>
            </c:numRef>
          </c:val>
          <c:smooth val="0"/>
          <c:extLst>
            <c:ext xmlns:c16="http://schemas.microsoft.com/office/drawing/2014/chart" uri="{C3380CC4-5D6E-409C-BE32-E72D297353CC}">
              <c16:uniqueId val="{00000001-2EB4-4A2A-BF86-856FC4B0162B}"/>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noFill/>
          <a:ln w="9525" cap="flat" cmpd="sng" algn="ctr">
            <a:solidFill>
              <a:srgbClr val="B2B2B2"/>
            </a:solidFill>
            <a:prstDash val="solid"/>
            <a:round/>
          </a:ln>
          <a:effectLst/>
        </c:spPr>
        <c:txPr>
          <a:bodyPr rot="-540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w="9525" cap="flat" cmpd="sng" algn="ctr">
              <a:solidFill>
                <a:srgbClr val="B2B2B2"/>
              </a:solidFill>
              <a:prstDash val="dash"/>
              <a:round/>
            </a:ln>
            <a:effectLst/>
          </c:spPr>
        </c:majorGridlines>
        <c:numFmt formatCode="#,##0" sourceLinked="1"/>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1"/>
                </a:solidFill>
                <a:latin typeface="Source Sans Pro" panose="020B0503030403020204" pitchFamily="34" charset="0"/>
                <a:ea typeface="Arial"/>
                <a:cs typeface="Aria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2"/>
                </a:solidFill>
                <a:latin typeface="Source Sans Pro" panose="020B0503030403020204" pitchFamily="34" charset="0"/>
                <a:ea typeface="Arial"/>
                <a:cs typeface="Aria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noFill/>
        <a:ln w="25400">
          <a:noFill/>
        </a:ln>
        <a:effectLst/>
      </c:spPr>
    </c:plotArea>
    <c:plotVisOnly val="1"/>
    <c:dispBlanksAs val="gap"/>
    <c:showDLblsOverMax val="0"/>
  </c:chart>
  <c:spPr>
    <a:noFill/>
    <a:ln w="9525" cap="flat" cmpd="sng" algn="ctr">
      <a:noFill/>
      <a:prstDash val="solid"/>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Studienanfänger</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8FE6-4664-8AB5-6A8EBCF0A26A}"/>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GDCH'!$C$50:$AF$50</c:f>
              <c:numCache>
                <c:formatCode>_-* #,##0\ _€_-;\-* #,##0\ _€_-;_-* "-"??\ _€_-;_-@_-</c:formatCode>
                <c:ptCount val="30"/>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pt idx="29">
                  <c:v>8004</c:v>
                </c:pt>
              </c:numCache>
            </c:numRef>
          </c:val>
          <c:smooth val="0"/>
          <c:extLst>
            <c:ext xmlns:c16="http://schemas.microsoft.com/office/drawing/2014/chart" uri="{C3380CC4-5D6E-409C-BE32-E72D297353CC}">
              <c16:uniqueId val="{00000004-8FE6-4664-8AB5-6A8EBCF0A26A}"/>
            </c:ext>
          </c:extLst>
        </c:ser>
        <c:ser>
          <c:idx val="1"/>
          <c:order val="1"/>
          <c:tx>
            <c:strRef>
              <c:f>'Daten GDCH'!$A$51</c:f>
              <c:strCache>
                <c:ptCount val="1"/>
                <c:pt idx="0">
                  <c:v>Absolventen</c:v>
                </c:pt>
              </c:strCache>
            </c:strRef>
          </c:tx>
          <c:spPr>
            <a:ln w="28575" cap="rnd" cmpd="sng" algn="ctr">
              <a:solidFill>
                <a:schemeClr val="accent2">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6-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7-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8-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GDCH'!$C$51:$AF$51</c:f>
              <c:numCache>
                <c:formatCode>_-* #,##0\ _€_-;\-* #,##0\ _€_-;_-* "-"??\ _€_-;_-@_-</c:formatCode>
                <c:ptCount val="30"/>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pt idx="29">
                  <c:v>3588</c:v>
                </c:pt>
              </c:numCache>
            </c:numRef>
          </c:val>
          <c:smooth val="0"/>
          <c:extLst>
            <c:ext xmlns:c16="http://schemas.microsoft.com/office/drawing/2014/chart" uri="{C3380CC4-5D6E-409C-BE32-E72D297353CC}">
              <c16:uniqueId val="{0000000A-8FE6-4664-8AB5-6A8EBCF0A26A}"/>
            </c:ext>
          </c:extLst>
        </c:ser>
        <c:ser>
          <c:idx val="2"/>
          <c:order val="2"/>
          <c:tx>
            <c:strRef>
              <c:f>'Daten GDCH'!$A$55</c:f>
              <c:strCache>
                <c:ptCount val="1"/>
                <c:pt idx="0">
                  <c:v>Promotionen</c:v>
                </c:pt>
              </c:strCache>
            </c:strRef>
          </c:tx>
          <c:spPr>
            <a:ln w="28575" cap="rnd" cmpd="sng" algn="ctr">
              <a:solidFill>
                <a:schemeClr val="accent3">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C-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D-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E-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GDCH'!$C$55:$AF$55</c:f>
              <c:numCache>
                <c:formatCode>_-* #,##0\ _€_-;\-* #,##0\ _€_-;_-* "-"??\ _€_-;_-@_-</c:formatCode>
                <c:ptCount val="30"/>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pt idx="29">
                  <c:v>2117</c:v>
                </c:pt>
              </c:numCache>
            </c:numRef>
          </c:val>
          <c:smooth val="0"/>
          <c:extLst>
            <c:ext xmlns:c16="http://schemas.microsoft.com/office/drawing/2014/chart" uri="{C3380CC4-5D6E-409C-BE32-E72D297353CC}">
              <c16:uniqueId val="{00000010-8FE6-4664-8AB5-6A8EBCF0A26A}"/>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_-* #,##0\ _€_-;\-* #,##0\ _€_-;_-* &quot;-&quot;??\ _€_-;_-@_-"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'Verbleib Chemiker'!$O$2</c:f>
              <c:strCache>
                <c:ptCount val="1"/>
                <c:pt idx="0">
                  <c:v>2024</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35D8-4DB7-81E3-E52D2FED617F}"/>
              </c:ext>
            </c:extLst>
          </c:dPt>
          <c:dPt>
            <c:idx val="1"/>
            <c:bubble3D val="0"/>
            <c:spPr>
              <a:solidFill>
                <a:schemeClr val="accent2"/>
              </a:solidFill>
              <a:ln w="19050">
                <a:noFill/>
              </a:ln>
              <a:effectLst/>
            </c:spPr>
            <c:extLst>
              <c:ext xmlns:c16="http://schemas.microsoft.com/office/drawing/2014/chart" uri="{C3380CC4-5D6E-409C-BE32-E72D297353CC}">
                <c16:uniqueId val="{00000003-35D8-4DB7-81E3-E52D2FED617F}"/>
              </c:ext>
            </c:extLst>
          </c:dPt>
          <c:dPt>
            <c:idx val="2"/>
            <c:bubble3D val="0"/>
            <c:spPr>
              <a:solidFill>
                <a:schemeClr val="accent3"/>
              </a:solidFill>
              <a:ln w="19050">
                <a:noFill/>
              </a:ln>
              <a:effectLst/>
            </c:spPr>
            <c:extLst>
              <c:ext xmlns:c16="http://schemas.microsoft.com/office/drawing/2014/chart" uri="{C3380CC4-5D6E-409C-BE32-E72D297353CC}">
                <c16:uniqueId val="{00000005-35D8-4DB7-81E3-E52D2FED617F}"/>
              </c:ext>
            </c:extLst>
          </c:dPt>
          <c:dPt>
            <c:idx val="3"/>
            <c:bubble3D val="0"/>
            <c:spPr>
              <a:solidFill>
                <a:schemeClr val="accent4"/>
              </a:solidFill>
              <a:ln w="19050">
                <a:noFill/>
              </a:ln>
              <a:effectLst/>
            </c:spPr>
            <c:extLst>
              <c:ext xmlns:c16="http://schemas.microsoft.com/office/drawing/2014/chart" uri="{C3380CC4-5D6E-409C-BE32-E72D297353CC}">
                <c16:uniqueId val="{00000007-35D8-4DB7-81E3-E52D2FED617F}"/>
              </c:ext>
            </c:extLst>
          </c:dPt>
          <c:dPt>
            <c:idx val="4"/>
            <c:bubble3D val="0"/>
            <c:spPr>
              <a:solidFill>
                <a:schemeClr val="accent5"/>
              </a:solidFill>
              <a:ln w="19050">
                <a:noFill/>
              </a:ln>
              <a:effectLst/>
            </c:spPr>
            <c:extLst>
              <c:ext xmlns:c16="http://schemas.microsoft.com/office/drawing/2014/chart" uri="{C3380CC4-5D6E-409C-BE32-E72D297353CC}">
                <c16:uniqueId val="{00000009-35D8-4DB7-81E3-E52D2FED617F}"/>
              </c:ext>
            </c:extLst>
          </c:dPt>
          <c:dPt>
            <c:idx val="5"/>
            <c:bubble3D val="0"/>
            <c:spPr>
              <a:solidFill>
                <a:schemeClr val="accent6"/>
              </a:solidFill>
              <a:ln w="19050">
                <a:noFill/>
              </a:ln>
              <a:effectLst/>
            </c:spPr>
            <c:extLst>
              <c:ext xmlns:c16="http://schemas.microsoft.com/office/drawing/2014/chart" uri="{C3380CC4-5D6E-409C-BE32-E72D297353CC}">
                <c16:uniqueId val="{0000000B-35D8-4DB7-81E3-E52D2FED61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5D8-4DB7-81E3-E52D2FED61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5D8-4DB7-81E3-E52D2FED61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5D8-4DB7-81E3-E52D2FED61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35D8-4DB7-81E3-E52D2FED61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5D8-4DB7-81E3-E52D2FED617F}"/>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5D8-4DB7-81E3-E52D2FED617F}"/>
                </c:ext>
              </c:extLst>
            </c:dLbl>
            <c:numFmt formatCode="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Chemiker'!$O$3:$O$8</c:f>
              <c:numCache>
                <c:formatCode>General</c:formatCode>
                <c:ptCount val="6"/>
                <c:pt idx="0">
                  <c:v>346</c:v>
                </c:pt>
                <c:pt idx="1">
                  <c:v>121</c:v>
                </c:pt>
                <c:pt idx="2">
                  <c:v>144</c:v>
                </c:pt>
                <c:pt idx="3">
                  <c:v>78</c:v>
                </c:pt>
                <c:pt idx="4">
                  <c:v>36</c:v>
                </c:pt>
                <c:pt idx="5">
                  <c:v>92</c:v>
                </c:pt>
              </c:numCache>
            </c:numRef>
          </c:val>
          <c:extLst>
            <c:ext xmlns:c16="http://schemas.microsoft.com/office/drawing/2014/chart" uri="{C3380CC4-5D6E-409C-BE32-E72D297353CC}">
              <c16:uniqueId val="{0000000C-35D8-4DB7-81E3-E52D2FED617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Fonds!$A$13</c:f>
              <c:strCache>
                <c:ptCount val="1"/>
                <c:pt idx="0">
                  <c:v>2025</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F93-44A5-B56C-913FA591DBC7}"/>
              </c:ext>
            </c:extLst>
          </c:dPt>
          <c:dPt>
            <c:idx val="1"/>
            <c:bubble3D val="0"/>
            <c:spPr>
              <a:solidFill>
                <a:schemeClr val="accent2"/>
              </a:solidFill>
              <a:ln w="19050">
                <a:noFill/>
              </a:ln>
              <a:effectLst/>
            </c:spPr>
            <c:extLst>
              <c:ext xmlns:c16="http://schemas.microsoft.com/office/drawing/2014/chart" uri="{C3380CC4-5D6E-409C-BE32-E72D297353CC}">
                <c16:uniqueId val="{00000003-6F93-44A5-B56C-913FA591DBC7}"/>
              </c:ext>
            </c:extLst>
          </c:dPt>
          <c:dPt>
            <c:idx val="2"/>
            <c:bubble3D val="0"/>
            <c:spPr>
              <a:solidFill>
                <a:schemeClr val="accent3"/>
              </a:solidFill>
              <a:ln w="19050">
                <a:noFill/>
              </a:ln>
              <a:effectLst/>
            </c:spPr>
            <c:extLst>
              <c:ext xmlns:c16="http://schemas.microsoft.com/office/drawing/2014/chart" uri="{C3380CC4-5D6E-409C-BE32-E72D297353CC}">
                <c16:uniqueId val="{00000005-6F93-44A5-B56C-913FA591DBC7}"/>
              </c:ext>
            </c:extLst>
          </c:dPt>
          <c:dPt>
            <c:idx val="3"/>
            <c:bubble3D val="0"/>
            <c:spPr>
              <a:solidFill>
                <a:schemeClr val="accent4"/>
              </a:solidFill>
              <a:ln w="19050">
                <a:noFill/>
              </a:ln>
              <a:effectLst/>
            </c:spPr>
            <c:extLst>
              <c:ext xmlns:c16="http://schemas.microsoft.com/office/drawing/2014/chart" uri="{C3380CC4-5D6E-409C-BE32-E72D297353CC}">
                <c16:uniqueId val="{00000007-6F93-44A5-B56C-913FA591DBC7}"/>
              </c:ext>
            </c:extLst>
          </c:dPt>
          <c:dPt>
            <c:idx val="4"/>
            <c:bubble3D val="0"/>
            <c:spPr>
              <a:solidFill>
                <a:schemeClr val="accent5"/>
              </a:solidFill>
              <a:ln w="19050">
                <a:noFill/>
              </a:ln>
              <a:effectLst/>
            </c:spPr>
            <c:extLst>
              <c:ext xmlns:c16="http://schemas.microsoft.com/office/drawing/2014/chart" uri="{C3380CC4-5D6E-409C-BE32-E72D297353CC}">
                <c16:uniqueId val="{00000009-6F93-44A5-B56C-913FA591DBC7}"/>
              </c:ext>
            </c:extLst>
          </c:dPt>
          <c:dPt>
            <c:idx val="5"/>
            <c:bubble3D val="0"/>
            <c:spPr>
              <a:solidFill>
                <a:schemeClr val="accent6"/>
              </a:solidFill>
              <a:ln w="19050">
                <a:noFill/>
              </a:ln>
              <a:effectLst/>
            </c:spPr>
            <c:extLst>
              <c:ext xmlns:c16="http://schemas.microsoft.com/office/drawing/2014/chart" uri="{C3380CC4-5D6E-409C-BE32-E72D297353CC}">
                <c16:uniqueId val="{0000000B-6F93-44A5-B56C-913FA591DBC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93-44A5-B56C-913FA591DBC7}"/>
                </c:ext>
              </c:extLst>
            </c:dLbl>
            <c:dLbl>
              <c:idx val="1"/>
              <c:layout>
                <c:manualLayout>
                  <c:x val="-1.9482204975901647E-2"/>
                  <c:y val="6.07832294702048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93-44A5-B56C-913FA591DBC7}"/>
                </c:ext>
              </c:extLst>
            </c:dLbl>
            <c:dLbl>
              <c:idx val="2"/>
              <c:layout>
                <c:manualLayout>
                  <c:x val="-6.3340241138093487E-2"/>
                  <c:y val="4.749652696517854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694119978"/>
                      <c:h val="0.18926262126282012"/>
                    </c:manualLayout>
                  </c15:layout>
                </c:ext>
                <c:ext xmlns:c16="http://schemas.microsoft.com/office/drawing/2014/chart" uri="{C3380CC4-5D6E-409C-BE32-E72D297353CC}">
                  <c16:uniqueId val="{00000005-6F93-44A5-B56C-913FA591DBC7}"/>
                </c:ext>
              </c:extLst>
            </c:dLbl>
            <c:dLbl>
              <c:idx val="3"/>
              <c:layout>
                <c:manualLayout>
                  <c:x val="0.12801671267223222"/>
                  <c:y val="3.293941918335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498641818245"/>
                      <c:h val="0.21584562851973604"/>
                    </c:manualLayout>
                  </c15:layout>
                </c:ext>
                <c:ext xmlns:c16="http://schemas.microsoft.com/office/drawing/2014/chart" uri="{C3380CC4-5D6E-409C-BE32-E72D297353CC}">
                  <c16:uniqueId val="{00000007-6F93-44A5-B56C-913FA591DBC7}"/>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93-44A5-B56C-913FA591DBC7}"/>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93-44A5-B56C-913FA591DBC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Fonds!$B$13:$E$13</c:f>
              <c:numCache>
                <c:formatCode>General</c:formatCode>
                <c:ptCount val="4"/>
                <c:pt idx="0">
                  <c:v>8.5</c:v>
                </c:pt>
                <c:pt idx="1">
                  <c:v>2.7</c:v>
                </c:pt>
                <c:pt idx="2">
                  <c:v>1.4</c:v>
                </c:pt>
                <c:pt idx="3">
                  <c:v>1.4</c:v>
                </c:pt>
              </c:numCache>
            </c:numRef>
          </c:val>
          <c:extLst>
            <c:ext xmlns:c16="http://schemas.microsoft.com/office/drawing/2014/chart" uri="{C3380CC4-5D6E-409C-BE32-E72D297353CC}">
              <c16:uniqueId val="{0000000C-6F93-44A5-B56C-913FA591DBC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E40-44D8-A889-AD9004DFD35B}"/>
              </c:ext>
            </c:extLst>
          </c:dPt>
          <c:dPt>
            <c:idx val="1"/>
            <c:bubble3D val="0"/>
            <c:spPr>
              <a:solidFill>
                <a:schemeClr val="accent2"/>
              </a:solidFill>
              <a:ln w="19050">
                <a:noFill/>
              </a:ln>
              <a:effectLst/>
            </c:spPr>
            <c:extLst>
              <c:ext xmlns:c16="http://schemas.microsoft.com/office/drawing/2014/chart" uri="{C3380CC4-5D6E-409C-BE32-E72D297353CC}">
                <c16:uniqueId val="{00000003-5E40-44D8-A889-AD9004DFD35B}"/>
              </c:ext>
            </c:extLst>
          </c:dPt>
          <c:dPt>
            <c:idx val="2"/>
            <c:bubble3D val="0"/>
            <c:spPr>
              <a:solidFill>
                <a:schemeClr val="accent3"/>
              </a:solidFill>
              <a:ln w="19050">
                <a:noFill/>
              </a:ln>
              <a:effectLst/>
            </c:spPr>
            <c:extLst>
              <c:ext xmlns:c16="http://schemas.microsoft.com/office/drawing/2014/chart" uri="{C3380CC4-5D6E-409C-BE32-E72D297353CC}">
                <c16:uniqueId val="{00000005-5E40-44D8-A889-AD9004DFD35B}"/>
              </c:ext>
            </c:extLst>
          </c:dPt>
          <c:dPt>
            <c:idx val="3"/>
            <c:bubble3D val="0"/>
            <c:explosion val="9"/>
            <c:spPr>
              <a:solidFill>
                <a:schemeClr val="accent4"/>
              </a:solidFill>
              <a:ln w="19050">
                <a:noFill/>
              </a:ln>
              <a:effectLst/>
            </c:spPr>
            <c:extLst>
              <c:ext xmlns:c16="http://schemas.microsoft.com/office/drawing/2014/chart" uri="{C3380CC4-5D6E-409C-BE32-E72D297353CC}">
                <c16:uniqueId val="{00000007-5E40-44D8-A889-AD9004DFD35B}"/>
              </c:ext>
            </c:extLst>
          </c:dPt>
          <c:dPt>
            <c:idx val="4"/>
            <c:bubble3D val="0"/>
            <c:spPr>
              <a:solidFill>
                <a:schemeClr val="accent5"/>
              </a:solidFill>
              <a:ln w="19050">
                <a:noFill/>
              </a:ln>
              <a:effectLst/>
            </c:spPr>
            <c:extLst>
              <c:ext xmlns:c16="http://schemas.microsoft.com/office/drawing/2014/chart" uri="{C3380CC4-5D6E-409C-BE32-E72D297353CC}">
                <c16:uniqueId val="{00000009-5E40-44D8-A889-AD9004DFD35B}"/>
              </c:ext>
            </c:extLst>
          </c:dPt>
          <c:dPt>
            <c:idx val="5"/>
            <c:bubble3D val="0"/>
            <c:spPr>
              <a:solidFill>
                <a:schemeClr val="accent6"/>
              </a:solidFill>
              <a:ln w="19050">
                <a:noFill/>
              </a:ln>
              <a:effectLst/>
            </c:spPr>
            <c:extLst>
              <c:ext xmlns:c16="http://schemas.microsoft.com/office/drawing/2014/chart" uri="{C3380CC4-5D6E-409C-BE32-E72D297353CC}">
                <c16:uniqueId val="{0000000B-5E40-44D8-A889-AD9004DFD35B}"/>
              </c:ext>
            </c:extLst>
          </c:dPt>
          <c:dPt>
            <c:idx val="6"/>
            <c:bubble3D val="0"/>
            <c:spPr>
              <a:solidFill>
                <a:srgbClr val="FF3EB5">
                  <a:lumMod val="20000"/>
                  <a:lumOff val="80000"/>
                </a:srgbClr>
              </a:solidFill>
              <a:ln w="19050">
                <a:noFill/>
              </a:ln>
              <a:effectLst/>
            </c:spPr>
            <c:extLst>
              <c:ext xmlns:c16="http://schemas.microsoft.com/office/drawing/2014/chart" uri="{C3380CC4-5D6E-409C-BE32-E72D297353CC}">
                <c16:uniqueId val="{0000000D-5E40-44D8-A889-AD9004DFD35B}"/>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E40-44D8-A889-AD9004DFD35B}"/>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E40-44D8-A889-AD9004DFD35B}"/>
                </c:ext>
              </c:extLst>
            </c:dLbl>
            <c:dLbl>
              <c:idx val="2"/>
              <c:layout>
                <c:manualLayout>
                  <c:x val="1.6733214816577868E-2"/>
                  <c:y val="0.1039824880218735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5E40-44D8-A889-AD9004DFD35B}"/>
                </c:ext>
              </c:extLst>
            </c:dLbl>
            <c:dLbl>
              <c:idx val="3"/>
              <c:layout>
                <c:manualLayout>
                  <c:x val="0"/>
                  <c:y val="0.1185618554544174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E40-44D8-A889-AD9004DFD35B}"/>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E40-44D8-A889-AD9004DFD35B}"/>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E40-44D8-A889-AD9004DFD35B}"/>
                </c:ext>
              </c:extLst>
            </c:dLbl>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48.868838120845822</c:v>
                </c:pt>
                <c:pt idx="1">
                  <c:v>12.811502858919704</c:v>
                </c:pt>
                <c:pt idx="2">
                  <c:v>6.8825487142835238</c:v>
                </c:pt>
                <c:pt idx="3">
                  <c:v>5.184067447312783</c:v>
                </c:pt>
                <c:pt idx="4">
                  <c:v>4.5724932164961247</c:v>
                </c:pt>
                <c:pt idx="5">
                  <c:v>3.6011543941202331</c:v>
                </c:pt>
                <c:pt idx="6">
                  <c:v>18.079395248021825</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Ref>
                </c15:tx>
              </c15:filteredSeriesTitle>
            </c:ext>
            <c:ext xmlns:c16="http://schemas.microsoft.com/office/drawing/2014/chart" uri="{C3380CC4-5D6E-409C-BE32-E72D297353CC}">
              <c16:uniqueId val="{0000000E-5E40-44D8-A889-AD9004DFD35B}"/>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strRef>
              <c:f>'Anteile lange Reihe'!$C$171</c:f>
              <c:strCache>
                <c:ptCount val="1"/>
                <c:pt idx="0">
                  <c:v>2010</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Reihe'!$C$172:$C$178</c:f>
              <c:numCache>
                <c:formatCode>0.0</c:formatCode>
                <c:ptCount val="7"/>
                <c:pt idx="0">
                  <c:v>41.880512181254218</c:v>
                </c:pt>
                <c:pt idx="1">
                  <c:v>18.654865961673952</c:v>
                </c:pt>
                <c:pt idx="2">
                  <c:v>5.8615920907484425</c:v>
                </c:pt>
                <c:pt idx="3">
                  <c:v>16.608843899572996</c:v>
                </c:pt>
                <c:pt idx="4">
                  <c:v>6.5696953108371812</c:v>
                </c:pt>
                <c:pt idx="5">
                  <c:v>5.9585844924062519</c:v>
                </c:pt>
                <c:pt idx="6">
                  <c:v>1.544273961680678</c:v>
                </c:pt>
              </c:numCache>
            </c:numRef>
          </c:val>
          <c:extLst>
            <c:ext xmlns:c16="http://schemas.microsoft.com/office/drawing/2014/chart" uri="{C3380CC4-5D6E-409C-BE32-E72D297353CC}">
              <c16:uniqueId val="{00000000-9C7A-45B2-A7A5-46B6691F5C8B}"/>
            </c:ext>
          </c:extLst>
        </c:ser>
        <c:ser>
          <c:idx val="0"/>
          <c:order val="1"/>
          <c:tx>
            <c:strRef>
              <c:f>'Anteile lange Reihe'!$D$171</c:f>
              <c:strCache>
                <c:ptCount val="1"/>
                <c:pt idx="0">
                  <c:v>2015</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Reihe'!$D$172:$D$178</c:f>
              <c:numCache>
                <c:formatCode>0.0</c:formatCode>
                <c:ptCount val="7"/>
                <c:pt idx="0">
                  <c:v>48.162680206629965</c:v>
                </c:pt>
                <c:pt idx="1">
                  <c:v>13.902796045785696</c:v>
                </c:pt>
                <c:pt idx="2">
                  <c:v>12.218769138781301</c:v>
                </c:pt>
                <c:pt idx="3">
                  <c:v>10.978189647853375</c:v>
                </c:pt>
                <c:pt idx="4">
                  <c:v>5.0185811770049389</c:v>
                </c:pt>
                <c:pt idx="5">
                  <c:v>4.4669433992067455</c:v>
                </c:pt>
                <c:pt idx="6">
                  <c:v>2.0854612356358309</c:v>
                </c:pt>
              </c:numCache>
            </c:numRef>
          </c:val>
          <c:extLst>
            <c:ext xmlns:c16="http://schemas.microsoft.com/office/drawing/2014/chart" uri="{C3380CC4-5D6E-409C-BE32-E72D297353CC}">
              <c16:uniqueId val="{00000001-9C7A-45B2-A7A5-46B6691F5C8B}"/>
            </c:ext>
          </c:extLst>
        </c:ser>
        <c:ser>
          <c:idx val="1"/>
          <c:order val="2"/>
          <c:tx>
            <c:strRef>
              <c:f>'Anteile lange Reihe'!$E$171</c:f>
              <c:strCache>
                <c:ptCount val="1"/>
                <c:pt idx="0">
                  <c:v>2024</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Reihe'!$E$172:$E$178</c:f>
              <c:numCache>
                <c:formatCode>0.0</c:formatCode>
                <c:ptCount val="7"/>
                <c:pt idx="0">
                  <c:v>48.868838318415989</c:v>
                </c:pt>
                <c:pt idx="1">
                  <c:v>15.653839130945791</c:v>
                </c:pt>
                <c:pt idx="2">
                  <c:v>12.811502870264771</c:v>
                </c:pt>
                <c:pt idx="3">
                  <c:v>6.8825488896050464</c:v>
                </c:pt>
                <c:pt idx="4">
                  <c:v>5.184067456125983</c:v>
                </c:pt>
                <c:pt idx="5">
                  <c:v>4.5724931762991332</c:v>
                </c:pt>
                <c:pt idx="6">
                  <c:v>2.3169082820495333</c:v>
                </c:pt>
              </c:numCache>
            </c:numRef>
          </c:val>
          <c:extLst>
            <c:ext xmlns:c16="http://schemas.microsoft.com/office/drawing/2014/chart" uri="{C3380CC4-5D6E-409C-BE32-E72D297353CC}">
              <c16:uniqueId val="{00000002-9C7A-45B2-A7A5-46B6691F5C8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660-4328-8656-268022EF4CD5}"/>
              </c:ext>
            </c:extLst>
          </c:dPt>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Reihe'!$L$3:$AJ$3</c:f>
              <c:numCache>
                <c:formatCode>#,##0.0</c:formatCode>
                <c:ptCount val="25"/>
                <c:pt idx="0">
                  <c:v>15.6307357315799</c:v>
                </c:pt>
                <c:pt idx="1">
                  <c:v>16.2265445556359</c:v>
                </c:pt>
                <c:pt idx="2">
                  <c:v>16.802172039889101</c:v>
                </c:pt>
                <c:pt idx="3">
                  <c:v>17.8416486050141</c:v>
                </c:pt>
                <c:pt idx="4">
                  <c:v>18.018611618158602</c:v>
                </c:pt>
                <c:pt idx="5">
                  <c:v>18.116397145555801</c:v>
                </c:pt>
                <c:pt idx="6">
                  <c:v>19.706493188420801</c:v>
                </c:pt>
                <c:pt idx="7">
                  <c:v>19.600211819858199</c:v>
                </c:pt>
                <c:pt idx="8">
                  <c:v>19.7684668465001</c:v>
                </c:pt>
                <c:pt idx="9">
                  <c:v>19.7165104592981</c:v>
                </c:pt>
                <c:pt idx="10">
                  <c:v>19.481467303168301</c:v>
                </c:pt>
                <c:pt idx="11">
                  <c:v>20.199688607077501</c:v>
                </c:pt>
                <c:pt idx="12">
                  <c:v>20.8254562550323</c:v>
                </c:pt>
                <c:pt idx="13">
                  <c:v>20.725851221427799</c:v>
                </c:pt>
                <c:pt idx="14" formatCode="General">
                  <c:v>20.933093038957601</c:v>
                </c:pt>
                <c:pt idx="15" formatCode="General">
                  <c:v>21.447939915544001</c:v>
                </c:pt>
                <c:pt idx="16" formatCode="General">
                  <c:v>22.932063576291199</c:v>
                </c:pt>
                <c:pt idx="17" formatCode="General">
                  <c:v>23.664000825398201</c:v>
                </c:pt>
                <c:pt idx="18" formatCode="General">
                  <c:v>24.858600288422799</c:v>
                </c:pt>
                <c:pt idx="19" formatCode="General">
                  <c:v>25.507424826998601</c:v>
                </c:pt>
                <c:pt idx="20" formatCode="General">
                  <c:v>25.945448874815099</c:v>
                </c:pt>
                <c:pt idx="21" formatCode="General">
                  <c:v>27.525264546025898</c:v>
                </c:pt>
                <c:pt idx="22" formatCode="General">
                  <c:v>31.537905718789599</c:v>
                </c:pt>
                <c:pt idx="23" formatCode="General">
                  <c:v>33.526946403989797</c:v>
                </c:pt>
                <c:pt idx="24" formatCode="General">
                  <c:v>35.4394199699111</c:v>
                </c:pt>
              </c:numCache>
            </c:numRef>
          </c:val>
          <c:smooth val="0"/>
          <c:extLst>
            <c:ext xmlns:c16="http://schemas.microsoft.com/office/drawing/2014/chart" uri="{C3380CC4-5D6E-409C-BE32-E72D297353CC}">
              <c16:uniqueId val="{00000001-A660-4328-8656-268022EF4CD5}"/>
            </c:ext>
          </c:extLst>
        </c:ser>
        <c:ser>
          <c:idx val="1"/>
          <c:order val="1"/>
          <c:tx>
            <c:strRef>
              <c:f>'Anteile lange Reihe'!$A$4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Reihe'!$L$4:$AJ$4</c:f>
              <c:numCache>
                <c:formatCode>#,##0.0</c:formatCode>
                <c:ptCount val="25"/>
                <c:pt idx="0">
                  <c:v>6.03</c:v>
                </c:pt>
                <c:pt idx="1">
                  <c:v>5.92</c:v>
                </c:pt>
                <c:pt idx="2">
                  <c:v>5.94</c:v>
                </c:pt>
                <c:pt idx="3">
                  <c:v>6.3490000000000002</c:v>
                </c:pt>
                <c:pt idx="4">
                  <c:v>6.32</c:v>
                </c:pt>
                <c:pt idx="5">
                  <c:v>6.3630000000000004</c:v>
                </c:pt>
                <c:pt idx="6">
                  <c:v>7.0659999999999998</c:v>
                </c:pt>
                <c:pt idx="7">
                  <c:v>6.45461829</c:v>
                </c:pt>
                <c:pt idx="8">
                  <c:v>6.6404503799999999</c:v>
                </c:pt>
                <c:pt idx="9">
                  <c:v>7.09374226</c:v>
                </c:pt>
                <c:pt idx="10">
                  <c:v>6.8608000000000002</c:v>
                </c:pt>
                <c:pt idx="11">
                  <c:v>7.3663999999999996</c:v>
                </c:pt>
                <c:pt idx="12">
                  <c:v>7.5877999999999997</c:v>
                </c:pt>
                <c:pt idx="13">
                  <c:v>7.4215</c:v>
                </c:pt>
                <c:pt idx="14" formatCode="General">
                  <c:v>7.6637000000000004</c:v>
                </c:pt>
                <c:pt idx="15" formatCode="General">
                  <c:v>7.7422000000000004</c:v>
                </c:pt>
                <c:pt idx="16" formatCode="General">
                  <c:v>8.4312000000000005</c:v>
                </c:pt>
                <c:pt idx="17" formatCode="General">
                  <c:v>8.6959999999999997</c:v>
                </c:pt>
                <c:pt idx="18" formatCode="General">
                  <c:v>9.4198000000000004</c:v>
                </c:pt>
                <c:pt idx="19" formatCode="General">
                  <c:v>9.8449000000000009</c:v>
                </c:pt>
                <c:pt idx="20" formatCode="General">
                  <c:v>9.5139999999999993</c:v>
                </c:pt>
                <c:pt idx="21" formatCode="General">
                  <c:v>10.125999999999999</c:v>
                </c:pt>
                <c:pt idx="22" formatCode="General">
                  <c:v>10.805</c:v>
                </c:pt>
                <c:pt idx="23" formatCode="General">
                  <c:v>11.379</c:v>
                </c:pt>
                <c:pt idx="24" formatCode="General">
                  <c:v>11.73644</c:v>
                </c:pt>
              </c:numCache>
            </c:numRef>
          </c:val>
          <c:smooth val="0"/>
          <c:extLst>
            <c:ext xmlns:c16="http://schemas.microsoft.com/office/drawing/2014/chart" uri="{C3380CC4-5D6E-409C-BE32-E72D297353CC}">
              <c16:uniqueId val="{00000002-A660-4328-8656-268022EF4CD5}"/>
            </c:ext>
          </c:extLst>
        </c:ser>
        <c:ser>
          <c:idx val="2"/>
          <c:order val="2"/>
          <c:tx>
            <c:strRef>
              <c:f>'Anteile lange Reihe'!$A$5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Reihe'!$L$5:$AJ$5</c:f>
              <c:numCache>
                <c:formatCode>#,##0.0</c:formatCode>
                <c:ptCount val="25"/>
                <c:pt idx="0">
                  <c:v>22.638528138528098</c:v>
                </c:pt>
                <c:pt idx="1">
                  <c:v>19.96875</c:v>
                </c:pt>
                <c:pt idx="2">
                  <c:v>21.842328042327999</c:v>
                </c:pt>
                <c:pt idx="3">
                  <c:v>20.336870026525201</c:v>
                </c:pt>
                <c:pt idx="4">
                  <c:v>31.6234915526951</c:v>
                </c:pt>
                <c:pt idx="5">
                  <c:v>34.534136546184698</c:v>
                </c:pt>
                <c:pt idx="6">
                  <c:v>36.8861464968153</c:v>
                </c:pt>
                <c:pt idx="7">
                  <c:v>40.533983305616303</c:v>
                </c:pt>
                <c:pt idx="8">
                  <c:v>39.598912304554702</c:v>
                </c:pt>
                <c:pt idx="9">
                  <c:v>38.282842785355399</c:v>
                </c:pt>
                <c:pt idx="10">
                  <c:v>43.736247174076901</c:v>
                </c:pt>
                <c:pt idx="11">
                  <c:v>39.744252873563198</c:v>
                </c:pt>
                <c:pt idx="12">
                  <c:v>44.499222395023303</c:v>
                </c:pt>
                <c:pt idx="13">
                  <c:v>55.363704819277103</c:v>
                </c:pt>
                <c:pt idx="14" formatCode="General">
                  <c:v>58.811136192626002</c:v>
                </c:pt>
                <c:pt idx="15" formatCode="General">
                  <c:v>74.300900900900899</c:v>
                </c:pt>
                <c:pt idx="16" formatCode="General">
                  <c:v>75.741644083107502</c:v>
                </c:pt>
                <c:pt idx="17" formatCode="General">
                  <c:v>74.748449955712999</c:v>
                </c:pt>
                <c:pt idx="18" formatCode="General">
                  <c:v>80.233700254021997</c:v>
                </c:pt>
                <c:pt idx="19" formatCode="General">
                  <c:v>99.557142857142793</c:v>
                </c:pt>
                <c:pt idx="20" formatCode="General">
                  <c:v>105.552147239264</c:v>
                </c:pt>
                <c:pt idx="21" formatCode="General">
                  <c:v>113.465371621622</c:v>
                </c:pt>
                <c:pt idx="22" formatCode="General">
                  <c:v>126.632827324478</c:v>
                </c:pt>
                <c:pt idx="23" formatCode="General">
                  <c:v>103.860029476196</c:v>
                </c:pt>
                <c:pt idx="24" formatCode="General">
                  <c:v>110.6363282592</c:v>
                </c:pt>
              </c:numCache>
            </c:numRef>
          </c:val>
          <c:smooth val="0"/>
          <c:extLst>
            <c:ext xmlns:c16="http://schemas.microsoft.com/office/drawing/2014/chart" uri="{C3380CC4-5D6E-409C-BE32-E72D297353CC}">
              <c16:uniqueId val="{00000003-A660-4328-8656-268022EF4CD5}"/>
            </c:ext>
          </c:extLst>
        </c:ser>
        <c:ser>
          <c:idx val="3"/>
          <c:order val="3"/>
          <c:tx>
            <c:strRef>
              <c:f>'Anteile lange Reihe'!$A$6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Reihe'!$L$6:$AJ$6</c:f>
              <c:numCache>
                <c:formatCode>#,##0.0</c:formatCode>
                <c:ptCount val="25"/>
                <c:pt idx="0">
                  <c:v>0.89198273607114797</c:v>
                </c:pt>
                <c:pt idx="1">
                  <c:v>1.34898151895319</c:v>
                </c:pt>
                <c:pt idx="2">
                  <c:v>1.7900524229638199</c:v>
                </c:pt>
                <c:pt idx="3">
                  <c:v>1.92307692307692</c:v>
                </c:pt>
                <c:pt idx="4">
                  <c:v>2.13779030220581</c:v>
                </c:pt>
                <c:pt idx="5">
                  <c:v>2.3522493384298699</c:v>
                </c:pt>
                <c:pt idx="6">
                  <c:v>2.7974822659606402</c:v>
                </c:pt>
                <c:pt idx="7">
                  <c:v>3.07131202610615</c:v>
                </c:pt>
                <c:pt idx="8">
                  <c:v>3.53961662591687</c:v>
                </c:pt>
                <c:pt idx="9">
                  <c:v>4.5875874750446597</c:v>
                </c:pt>
                <c:pt idx="10">
                  <c:v>6.1213205656385696</c:v>
                </c:pt>
                <c:pt idx="11">
                  <c:v>8.2250300133392606</c:v>
                </c:pt>
                <c:pt idx="12">
                  <c:v>11.102997903563899</c:v>
                </c:pt>
                <c:pt idx="13">
                  <c:v>13.163720636864699</c:v>
                </c:pt>
                <c:pt idx="14" formatCode="General">
                  <c:v>14.800430630190499</c:v>
                </c:pt>
                <c:pt idx="15" formatCode="General">
                  <c:v>18.849979922558401</c:v>
                </c:pt>
                <c:pt idx="16" formatCode="General">
                  <c:v>19.225087755101999</c:v>
                </c:pt>
                <c:pt idx="17" formatCode="General">
                  <c:v>20.360873983739801</c:v>
                </c:pt>
                <c:pt idx="18" formatCode="General">
                  <c:v>20.403834507493301</c:v>
                </c:pt>
                <c:pt idx="19" formatCode="General">
                  <c:v>21.420378329454401</c:v>
                </c:pt>
                <c:pt idx="20" formatCode="General">
                  <c:v>21.778531698640599</c:v>
                </c:pt>
                <c:pt idx="21" formatCode="General">
                  <c:v>25.791562614618801</c:v>
                </c:pt>
                <c:pt idx="22" formatCode="General">
                  <c:v>31.422714406779701</c:v>
                </c:pt>
                <c:pt idx="23" formatCode="General">
                  <c:v>28.434985888636401</c:v>
                </c:pt>
                <c:pt idx="24" formatCode="General">
                  <c:v>29.004528976375301</c:v>
                </c:pt>
              </c:numCache>
            </c:numRef>
          </c:val>
          <c:smooth val="0"/>
          <c:extLst>
            <c:ext xmlns:c16="http://schemas.microsoft.com/office/drawing/2014/chart" uri="{C3380CC4-5D6E-409C-BE32-E72D297353CC}">
              <c16:uniqueId val="{00000004-A660-4328-8656-268022EF4CD5}"/>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Reihe'!$L$7:$AJ$7</c15:sqref>
                        </c15:formulaRef>
                      </c:ext>
                    </c:extLst>
                    <c:numCache>
                      <c:formatCode>#,##0.0</c:formatCode>
                      <c:ptCount val="25"/>
                      <c:pt idx="0">
                        <c:v>15.8525268763187</c:v>
                      </c:pt>
                      <c:pt idx="1">
                        <c:v>14.956940395280199</c:v>
                      </c:pt>
                      <c:pt idx="2">
                        <c:v>14.993512048447901</c:v>
                      </c:pt>
                      <c:pt idx="3">
                        <c:v>13.0284429308818</c:v>
                      </c:pt>
                      <c:pt idx="4">
                        <c:v>12.4328330034673</c:v>
                      </c:pt>
                      <c:pt idx="5">
                        <c:v>13.499031935179801</c:v>
                      </c:pt>
                      <c:pt idx="6">
                        <c:v>13.473504402240099</c:v>
                      </c:pt>
                      <c:pt idx="7">
                        <c:v>12.8735433295502</c:v>
                      </c:pt>
                      <c:pt idx="8">
                        <c:v>13.927243962161301</c:v>
                      </c:pt>
                      <c:pt idx="9">
                        <c:v>14.964348787566999</c:v>
                      </c:pt>
                      <c:pt idx="10">
                        <c:v>17.344785539478799</c:v>
                      </c:pt>
                      <c:pt idx="11">
                        <c:v>17.781023409985501</c:v>
                      </c:pt>
                      <c:pt idx="12">
                        <c:v>20.005612886251399</c:v>
                      </c:pt>
                      <c:pt idx="13">
                        <c:v>16.882585222890601</c:v>
                      </c:pt>
                      <c:pt idx="14" formatCode="General">
                        <c:v>16.019305156827699</c:v>
                      </c:pt>
                      <c:pt idx="15" formatCode="General">
                        <c:v>16.936129334931898</c:v>
                      </c:pt>
                      <c:pt idx="16" formatCode="General">
                        <c:v>18.293340758349</c:v>
                      </c:pt>
                      <c:pt idx="17" formatCode="General">
                        <c:v>18.300027634124199</c:v>
                      </c:pt>
                      <c:pt idx="18" formatCode="General">
                        <c:v>17.188858216394401</c:v>
                      </c:pt>
                      <c:pt idx="19" formatCode="General">
                        <c:v>18.778634397325799</c:v>
                      </c:pt>
                      <c:pt idx="20" formatCode="General">
                        <c:v>18.871172243892399</c:v>
                      </c:pt>
                      <c:pt idx="21" formatCode="General">
                        <c:v>18.033490685908301</c:v>
                      </c:pt>
                      <c:pt idx="22" formatCode="General">
                        <c:v>17.288779392051001</c:v>
                      </c:pt>
                      <c:pt idx="23" formatCode="General">
                        <c:v>16.717993018330802</c:v>
                      </c:pt>
                      <c:pt idx="24" formatCode="General">
                        <c:v>15.581707370428401</c:v>
                      </c:pt>
                    </c:numCache>
                  </c:numRef>
                </c:val>
                <c:smooth val="0"/>
                <c:extLst>
                  <c:ext xmlns:c16="http://schemas.microsoft.com/office/drawing/2014/chart" uri="{C3380CC4-5D6E-409C-BE32-E72D297353CC}">
                    <c16:uniqueId val="{00000005-A660-4328-8656-268022EF4CD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Reihe'!$L$8:$AJ$8</c15:sqref>
                        </c15:formulaRef>
                      </c:ext>
                    </c:extLst>
                    <c:numCache>
                      <c:formatCode>#,##0.0</c:formatCode>
                      <c:ptCount val="25"/>
                      <c:pt idx="0">
                        <c:v>0.58908391873813504</c:v>
                      </c:pt>
                      <c:pt idx="1">
                        <c:v>0.74126995439440202</c:v>
                      </c:pt>
                      <c:pt idx="2">
                        <c:v>0.77565957336625202</c:v>
                      </c:pt>
                      <c:pt idx="3">
                        <c:v>0.72266685239241901</c:v>
                      </c:pt>
                      <c:pt idx="4">
                        <c:v>0.81851119567678599</c:v>
                      </c:pt>
                      <c:pt idx="5">
                        <c:v>1.0611760311616201</c:v>
                      </c:pt>
                      <c:pt idx="6">
                        <c:v>1.3445492543492099</c:v>
                      </c:pt>
                      <c:pt idx="7">
                        <c:v>1.47193473349077</c:v>
                      </c:pt>
                      <c:pt idx="8">
                        <c:v>1.2061406103372601</c:v>
                      </c:pt>
                      <c:pt idx="9">
                        <c:v>1.2096969710644301</c:v>
                      </c:pt>
                      <c:pt idx="10">
                        <c:v>1.61270109114827</c:v>
                      </c:pt>
                      <c:pt idx="11">
                        <c:v>2.0734876048717501</c:v>
                      </c:pt>
                      <c:pt idx="12">
                        <c:v>2.2983424193565098</c:v>
                      </c:pt>
                      <c:pt idx="13">
                        <c:v>2.5722365832654699</c:v>
                      </c:pt>
                      <c:pt idx="14" formatCode="General">
                        <c:v>2.5002797652659301</c:v>
                      </c:pt>
                      <c:pt idx="15" formatCode="General">
                        <c:v>3.2172555168621599</c:v>
                      </c:pt>
                      <c:pt idx="16" formatCode="General">
                        <c:v>3.1979107385852301</c:v>
                      </c:pt>
                      <c:pt idx="17" formatCode="General">
                        <c:v>3.8984200114121599</c:v>
                      </c:pt>
                      <c:pt idx="18" formatCode="General">
                        <c:v>3.9541597780876998</c:v>
                      </c:pt>
                      <c:pt idx="19" formatCode="General">
                        <c:v>4.2534173142902301</c:v>
                      </c:pt>
                      <c:pt idx="20" formatCode="General">
                        <c:v>4.3567666786111996</c:v>
                      </c:pt>
                      <c:pt idx="21" formatCode="General">
                        <c:v>4.4682431943371403</c:v>
                      </c:pt>
                      <c:pt idx="22" formatCode="General">
                        <c:v>4.6539724359035697</c:v>
                      </c:pt>
                      <c:pt idx="23" formatCode="General">
                        <c:v>5.0023386081327299</c:v>
                      </c:pt>
                      <c:pt idx="24" formatCode="General">
                        <c:v>5.2453513130205298</c:v>
                      </c:pt>
                    </c:numCache>
                  </c:numRef>
                </c:val>
                <c:smooth val="0"/>
                <c:extLst xmlns:c15="http://schemas.microsoft.com/office/drawing/2012/chart">
                  <c:ext xmlns:c16="http://schemas.microsoft.com/office/drawing/2014/chart" uri="{C3380CC4-5D6E-409C-BE32-E72D297353CC}">
                    <c16:uniqueId val="{00000006-A660-4328-8656-268022EF4CD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Reihe'!$L$9:$AJ$9</c15:sqref>
                        </c15:formulaRef>
                      </c:ext>
                    </c:extLst>
                    <c:numCache>
                      <c:formatCode>#,##0.0</c:formatCode>
                      <c:ptCount val="25"/>
                      <c:pt idx="0">
                        <c:v>1.100385648</c:v>
                      </c:pt>
                      <c:pt idx="1">
                        <c:v>1.07033752</c:v>
                      </c:pt>
                      <c:pt idx="2">
                        <c:v>1.0748347680000001</c:v>
                      </c:pt>
                      <c:pt idx="3">
                        <c:v>1.052052896</c:v>
                      </c:pt>
                      <c:pt idx="4">
                        <c:v>1.12802008</c:v>
                      </c:pt>
                      <c:pt idx="5">
                        <c:v>1.347595664</c:v>
                      </c:pt>
                      <c:pt idx="6">
                        <c:v>1.5735176799999999</c:v>
                      </c:pt>
                      <c:pt idx="7">
                        <c:v>1.7001700639999999</c:v>
                      </c:pt>
                      <c:pt idx="8">
                        <c:v>2.0072125920000001</c:v>
                      </c:pt>
                      <c:pt idx="9">
                        <c:v>1.990270336</c:v>
                      </c:pt>
                      <c:pt idx="10">
                        <c:v>2.720498976</c:v>
                      </c:pt>
                      <c:pt idx="11">
                        <c:v>3.3838534400000002</c:v>
                      </c:pt>
                      <c:pt idx="12">
                        <c:v>3.320732896</c:v>
                      </c:pt>
                      <c:pt idx="13">
                        <c:v>3.2600289760000001</c:v>
                      </c:pt>
                      <c:pt idx="14" formatCode="General">
                        <c:v>3.3875623680000002</c:v>
                      </c:pt>
                      <c:pt idx="15" formatCode="General">
                        <c:v>4.3564103840000001</c:v>
                      </c:pt>
                      <c:pt idx="16" formatCode="General">
                        <c:v>4.1805795200000002</c:v>
                      </c:pt>
                      <c:pt idx="17" formatCode="General">
                        <c:v>4.5423150720000001</c:v>
                      </c:pt>
                      <c:pt idx="18" formatCode="General">
                        <c:v>5.018868704</c:v>
                      </c:pt>
                      <c:pt idx="19" formatCode="General">
                        <c:v>5.1467436319999997</c:v>
                      </c:pt>
                      <c:pt idx="20" formatCode="General">
                        <c:v>5.3212590239999997</c:v>
                      </c:pt>
                      <c:pt idx="21" formatCode="General">
                        <c:v>6.4536838239999996</c:v>
                      </c:pt>
                      <c:pt idx="22" formatCode="General">
                        <c:v>7.1457953439999997</c:v>
                      </c:pt>
                      <c:pt idx="23" formatCode="General">
                        <c:v>6.9841955840000001</c:v>
                      </c:pt>
                      <c:pt idx="24" formatCode="General">
                        <c:v>6.9776125279999999</c:v>
                      </c:pt>
                    </c:numCache>
                  </c:numRef>
                </c:val>
                <c:smooth val="0"/>
                <c:extLst xmlns:c15="http://schemas.microsoft.com/office/drawing/2012/chart">
                  <c:ext xmlns:c16="http://schemas.microsoft.com/office/drawing/2014/chart" uri="{C3380CC4-5D6E-409C-BE32-E72D297353CC}">
                    <c16:uniqueId val="{00000007-A660-4328-8656-268022EF4CD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Reihe'!$L$10:$AJ$10</c15:sqref>
                        </c15:formulaRef>
                      </c:ext>
                    </c:extLst>
                    <c:numCache>
                      <c:formatCode>General</c:formatCode>
                      <c:ptCount val="25"/>
                      <c:pt idx="0">
                        <c:v>0.18453847400000001</c:v>
                      </c:pt>
                      <c:pt idx="1">
                        <c:v>0.162578845</c:v>
                      </c:pt>
                      <c:pt idx="2">
                        <c:v>0.14453022200000001</c:v>
                      </c:pt>
                      <c:pt idx="3">
                        <c:v>0.13913750499999999</c:v>
                      </c:pt>
                      <c:pt idx="4">
                        <c:v>0.164575371</c:v>
                      </c:pt>
                      <c:pt idx="5">
                        <c:v>0.19248891400000001</c:v>
                      </c:pt>
                      <c:pt idx="6">
                        <c:v>0.224851525</c:v>
                      </c:pt>
                      <c:pt idx="7">
                        <c:v>0.251816388</c:v>
                      </c:pt>
                      <c:pt idx="8">
                        <c:v>0.28850990900000001</c:v>
                      </c:pt>
                      <c:pt idx="9">
                        <c:v>0.25595482800000002</c:v>
                      </c:pt>
                      <c:pt idx="10">
                        <c:v>0.32429227300000002</c:v>
                      </c:pt>
                      <c:pt idx="11">
                        <c:v>0.36271193699999998</c:v>
                      </c:pt>
                      <c:pt idx="12">
                        <c:v>0.37386704799999998</c:v>
                      </c:pt>
                      <c:pt idx="13">
                        <c:v>0.35821718800000002</c:v>
                      </c:pt>
                      <c:pt idx="14">
                        <c:v>0.36263035599999999</c:v>
                      </c:pt>
                      <c:pt idx="15">
                        <c:v>0.325109445</c:v>
                      </c:pt>
                      <c:pt idx="16">
                        <c:v>0.32889533399999998</c:v>
                      </c:pt>
                      <c:pt idx="17">
                        <c:v>0.360262313</c:v>
                      </c:pt>
                      <c:pt idx="18">
                        <c:v>0.35271406599999999</c:v>
                      </c:pt>
                      <c:pt idx="19">
                        <c:v>0.360482735</c:v>
                      </c:pt>
                      <c:pt idx="20">
                        <c:v>0.30962505800000001</c:v>
                      </c:pt>
                      <c:pt idx="21">
                        <c:v>0.376002218</c:v>
                      </c:pt>
                      <c:pt idx="22">
                        <c:v>0.52886438800000002</c:v>
                      </c:pt>
                      <c:pt idx="23">
                        <c:v>0.44715845799999998</c:v>
                      </c:pt>
                      <c:pt idx="24">
                        <c:v>0.431630825</c:v>
                      </c:pt>
                    </c:numCache>
                  </c:numRef>
                </c:val>
                <c:smooth val="0"/>
                <c:extLst xmlns:c15="http://schemas.microsoft.com/office/drawing/2012/chart">
                  <c:ext xmlns:c16="http://schemas.microsoft.com/office/drawing/2014/chart" uri="{C3380CC4-5D6E-409C-BE32-E72D297353CC}">
                    <c16:uniqueId val="{00000008-A660-4328-8656-268022EF4CD5}"/>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spPr>
                  <a:ln w="28575" cap="rnd" cmpd="sng" algn="ctr">
                    <a:solidFill>
                      <a:schemeClr val="accent3">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Reihe'!$L$11:$AJ$11</c15:sqref>
                        </c15:formulaRef>
                      </c:ext>
                    </c:extLst>
                    <c:numCache>
                      <c:formatCode>General</c:formatCode>
                      <c:ptCount val="25"/>
                      <c:pt idx="0">
                        <c:v>3.3781290260589E-2</c:v>
                      </c:pt>
                      <c:pt idx="1">
                        <c:v>3.6375105130361997E-2</c:v>
                      </c:pt>
                      <c:pt idx="2">
                        <c:v>3.1757109467654997E-2</c:v>
                      </c:pt>
                      <c:pt idx="3">
                        <c:v>2.7690754363191E-2</c:v>
                      </c:pt>
                      <c:pt idx="4">
                        <c:v>2.9821865849231001E-2</c:v>
                      </c:pt>
                      <c:pt idx="5">
                        <c:v>3.6342461083967999E-2</c:v>
                      </c:pt>
                      <c:pt idx="6">
                        <c:v>4.6903683278612003E-2</c:v>
                      </c:pt>
                      <c:pt idx="7">
                        <c:v>5.4480296973158003E-2</c:v>
                      </c:pt>
                      <c:pt idx="8">
                        <c:v>5.279811544903E-2</c:v>
                      </c:pt>
                      <c:pt idx="9">
                        <c:v>4.1158612564852003E-2</c:v>
                      </c:pt>
                      <c:pt idx="10">
                        <c:v>6.1658864561059998E-2</c:v>
                      </c:pt>
                      <c:pt idx="11">
                        <c:v>6.8539475048602999E-2</c:v>
                      </c:pt>
                      <c:pt idx="12">
                        <c:v>7.7178441574538001E-2</c:v>
                      </c:pt>
                      <c:pt idx="13">
                        <c:v>7.9492659499609E-2</c:v>
                      </c:pt>
                      <c:pt idx="14">
                        <c:v>7.3274584719353997E-2</c:v>
                      </c:pt>
                      <c:pt idx="15">
                        <c:v>7.3160641491940001E-2</c:v>
                      </c:pt>
                      <c:pt idx="16">
                        <c:v>6.9917423236969006E-2</c:v>
                      </c:pt>
                      <c:pt idx="17">
                        <c:v>8.4634982040262E-2</c:v>
                      </c:pt>
                      <c:pt idx="18">
                        <c:v>8.8498601104612995E-2</c:v>
                      </c:pt>
                      <c:pt idx="19">
                        <c:v>9.5555098408733996E-2</c:v>
                      </c:pt>
                      <c:pt idx="20">
                        <c:v>9.8794178259380999E-2</c:v>
                      </c:pt>
                      <c:pt idx="21">
                        <c:v>0.13906383160066699</c:v>
                      </c:pt>
                      <c:pt idx="22">
                        <c:v>0.18249478049173501</c:v>
                      </c:pt>
                      <c:pt idx="23">
                        <c:v>0.141956010367877</c:v>
                      </c:pt>
                      <c:pt idx="24">
                        <c:v>0.150255367639967</c:v>
                      </c:pt>
                    </c:numCache>
                  </c:numRef>
                </c:val>
                <c:smooth val="0"/>
                <c:extLst xmlns:c15="http://schemas.microsoft.com/office/drawing/2012/chart">
                  <c:ext xmlns:c16="http://schemas.microsoft.com/office/drawing/2014/chart" uri="{C3380CC4-5D6E-409C-BE32-E72D297353CC}">
                    <c16:uniqueId val="{00000009-A660-4328-8656-268022EF4CD5}"/>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Reihe'!$A$18</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79EB-4C50-A4CA-0F4C75062C0D}"/>
              </c:ext>
            </c:extLst>
          </c:dPt>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Reihe'!$L$18:$AJ$18</c:f>
              <c:numCache>
                <c:formatCode>0.0%</c:formatCode>
                <c:ptCount val="25"/>
                <c:pt idx="0">
                  <c:v>0.23536483009295336</c:v>
                </c:pt>
                <c:pt idx="1">
                  <c:v>0.25121050535105593</c:v>
                </c:pt>
                <c:pt idx="2">
                  <c:v>0.24690649795263392</c:v>
                </c:pt>
                <c:pt idx="3">
                  <c:v>0.27398713834213467</c:v>
                </c:pt>
                <c:pt idx="4">
                  <c:v>0.23373079783501582</c:v>
                </c:pt>
                <c:pt idx="5">
                  <c:v>0.22019526609318457</c:v>
                </c:pt>
                <c:pt idx="6">
                  <c:v>0.22436145610740274</c:v>
                </c:pt>
                <c:pt idx="7">
                  <c:v>0.21302333923942723</c:v>
                </c:pt>
                <c:pt idx="8">
                  <c:v>0.21362968726927956</c:v>
                </c:pt>
                <c:pt idx="9">
                  <c:v>0.21311901367569366</c:v>
                </c:pt>
                <c:pt idx="10">
                  <c:v>0.18654865961673953</c:v>
                </c:pt>
                <c:pt idx="11">
                  <c:v>0.19127115605418996</c:v>
                </c:pt>
                <c:pt idx="12">
                  <c:v>0.18063297460004549</c:v>
                </c:pt>
                <c:pt idx="13">
                  <c:v>0.16637633023420831</c:v>
                </c:pt>
                <c:pt idx="14">
                  <c:v>0.16207935487327702</c:v>
                </c:pt>
                <c:pt idx="15">
                  <c:v>0.13902796045785695</c:v>
                </c:pt>
                <c:pt idx="16">
                  <c:v>0.14498550692151155</c:v>
                </c:pt>
                <c:pt idx="17">
                  <c:v>0.14766303493827995</c:v>
                </c:pt>
                <c:pt idx="18">
                  <c:v>0.14919071313016935</c:v>
                </c:pt>
                <c:pt idx="19">
                  <c:v>0.13408011243382548</c:v>
                </c:pt>
                <c:pt idx="20">
                  <c:v>0.1309750871162641</c:v>
                </c:pt>
                <c:pt idx="21">
                  <c:v>0.12733694258020314</c:v>
                </c:pt>
                <c:pt idx="22">
                  <c:v>0.12970345204235312</c:v>
                </c:pt>
                <c:pt idx="23">
                  <c:v>0.15408307588324907</c:v>
                </c:pt>
                <c:pt idx="24">
                  <c:v>0.1565383913094579</c:v>
                </c:pt>
              </c:numCache>
            </c:numRef>
          </c:val>
          <c:smooth val="0"/>
          <c:extLst>
            <c:ext xmlns:c16="http://schemas.microsoft.com/office/drawing/2014/chart" uri="{C3380CC4-5D6E-409C-BE32-E72D297353CC}">
              <c16:uniqueId val="{00000002-79EB-4C50-A4CA-0F4C75062C0D}"/>
            </c:ext>
          </c:extLst>
        </c:ser>
        <c:ser>
          <c:idx val="1"/>
          <c:order val="1"/>
          <c:tx>
            <c:strRef>
              <c:f>'Anteile lange Reihe'!$A$19</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Reihe'!$L$19:$AJ$19</c:f>
              <c:numCache>
                <c:formatCode>0.0%</c:formatCode>
                <c:ptCount val="25"/>
                <c:pt idx="0">
                  <c:v>9.0798664236456647E-2</c:v>
                </c:pt>
                <c:pt idx="1">
                  <c:v>9.1650208495050137E-2</c:v>
                </c:pt>
                <c:pt idx="2">
                  <c:v>8.7287797932125308E-2</c:v>
                </c:pt>
                <c:pt idx="3">
                  <c:v>9.7499080933885388E-2</c:v>
                </c:pt>
                <c:pt idx="4">
                  <c:v>8.198071380975018E-2</c:v>
                </c:pt>
                <c:pt idx="5">
                  <c:v>7.7338913852120036E-2</c:v>
                </c:pt>
                <c:pt idx="6">
                  <c:v>8.0447496857859277E-2</c:v>
                </c:pt>
                <c:pt idx="7">
                  <c:v>7.0151504192347502E-2</c:v>
                </c:pt>
                <c:pt idx="8">
                  <c:v>7.1760614974434575E-2</c:v>
                </c:pt>
                <c:pt idx="9">
                  <c:v>7.6677430158937271E-2</c:v>
                </c:pt>
                <c:pt idx="10">
                  <c:v>6.5696953108371814E-2</c:v>
                </c:pt>
                <c:pt idx="11">
                  <c:v>6.9752552693505929E-2</c:v>
                </c:pt>
                <c:pt idx="12">
                  <c:v>6.5814014727241771E-2</c:v>
                </c:pt>
                <c:pt idx="13">
                  <c:v>5.9575933535438864E-2</c:v>
                </c:pt>
                <c:pt idx="14">
                  <c:v>5.9337984579281598E-2</c:v>
                </c:pt>
                <c:pt idx="15">
                  <c:v>5.0185811770049389E-2</c:v>
                </c:pt>
                <c:pt idx="16">
                  <c:v>5.3305355703812646E-2</c:v>
                </c:pt>
                <c:pt idx="17">
                  <c:v>5.4262918654275141E-2</c:v>
                </c:pt>
                <c:pt idx="18">
                  <c:v>5.6533620688131433E-2</c:v>
                </c:pt>
                <c:pt idx="19">
                  <c:v>5.1749845696010641E-2</c:v>
                </c:pt>
                <c:pt idx="20">
                  <c:v>4.8027574502043258E-2</c:v>
                </c:pt>
                <c:pt idx="21">
                  <c:v>4.6844740707616656E-2</c:v>
                </c:pt>
                <c:pt idx="22">
                  <c:v>4.4436869455243333E-2</c:v>
                </c:pt>
                <c:pt idx="23">
                  <c:v>5.2295586342657269E-2</c:v>
                </c:pt>
                <c:pt idx="24">
                  <c:v>5.1840674561259834E-2</c:v>
                </c:pt>
              </c:numCache>
            </c:numRef>
          </c:val>
          <c:smooth val="0"/>
          <c:extLst>
            <c:ext xmlns:c16="http://schemas.microsoft.com/office/drawing/2014/chart" uri="{C3380CC4-5D6E-409C-BE32-E72D297353CC}">
              <c16:uniqueId val="{00000003-79EB-4C50-A4CA-0F4C75062C0D}"/>
            </c:ext>
          </c:extLst>
        </c:ser>
        <c:ser>
          <c:idx val="2"/>
          <c:order val="2"/>
          <c:tx>
            <c:strRef>
              <c:f>'Anteile lange Reihe'!$A$20</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Reihe'!$L$20:$AJ$20</c:f>
              <c:numCache>
                <c:formatCode>0.0%</c:formatCode>
                <c:ptCount val="25"/>
                <c:pt idx="0">
                  <c:v>0.34088691795319875</c:v>
                </c:pt>
                <c:pt idx="1">
                  <c:v>0.30914528731174534</c:v>
                </c:pt>
                <c:pt idx="2">
                  <c:v>0.32097116439830309</c:v>
                </c:pt>
                <c:pt idx="3">
                  <c:v>0.31230526644480833</c:v>
                </c:pt>
                <c:pt idx="4">
                  <c:v>0.4102082928238211</c:v>
                </c:pt>
                <c:pt idx="5">
                  <c:v>0.41974424191462023</c:v>
                </c:pt>
                <c:pt idx="6">
                  <c:v>0.41995445151444749</c:v>
                </c:pt>
                <c:pt idx="7">
                  <c:v>0.44054036536938052</c:v>
                </c:pt>
                <c:pt idx="8">
                  <c:v>0.42792915189188563</c:v>
                </c:pt>
                <c:pt idx="9">
                  <c:v>0.41380556219414488</c:v>
                </c:pt>
                <c:pt idx="10">
                  <c:v>0.4188051218125422</c:v>
                </c:pt>
                <c:pt idx="11">
                  <c:v>0.37633892984731232</c:v>
                </c:pt>
                <c:pt idx="12">
                  <c:v>0.38597122724068517</c:v>
                </c:pt>
                <c:pt idx="13">
                  <c:v>0.44443096390068171</c:v>
                </c:pt>
                <c:pt idx="14">
                  <c:v>0.45535893791354981</c:v>
                </c:pt>
                <c:pt idx="15">
                  <c:v>0.48162680206629965</c:v>
                </c:pt>
                <c:pt idx="16">
                  <c:v>0.47886840300806782</c:v>
                </c:pt>
                <c:pt idx="17">
                  <c:v>0.4664292846688145</c:v>
                </c:pt>
                <c:pt idx="18">
                  <c:v>0.48152843760654301</c:v>
                </c:pt>
                <c:pt idx="19">
                  <c:v>0.52332342439159629</c:v>
                </c:pt>
                <c:pt idx="20">
                  <c:v>0.53283725198490561</c:v>
                </c:pt>
                <c:pt idx="21">
                  <c:v>0.52491170382265928</c:v>
                </c:pt>
                <c:pt idx="22">
                  <c:v>0.52079281967294766</c:v>
                </c:pt>
                <c:pt idx="23">
                  <c:v>0.47731972396724998</c:v>
                </c:pt>
                <c:pt idx="24">
                  <c:v>0.48868838318415991</c:v>
                </c:pt>
              </c:numCache>
            </c:numRef>
          </c:val>
          <c:smooth val="0"/>
          <c:extLst>
            <c:ext xmlns:c16="http://schemas.microsoft.com/office/drawing/2014/chart" uri="{C3380CC4-5D6E-409C-BE32-E72D297353CC}">
              <c16:uniqueId val="{00000004-79EB-4C50-A4CA-0F4C75062C0D}"/>
            </c:ext>
          </c:extLst>
        </c:ser>
        <c:ser>
          <c:idx val="3"/>
          <c:order val="3"/>
          <c:tx>
            <c:strRef>
              <c:f>'Anteile lange Reihe'!$A$21</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Reihe'!$L$21:$AJ$21</c:f>
              <c:numCache>
                <c:formatCode>0.0%</c:formatCode>
                <c:ptCount val="25"/>
                <c:pt idx="0">
                  <c:v>1.343131690833169E-2</c:v>
                </c:pt>
                <c:pt idx="1">
                  <c:v>2.0884195518248192E-2</c:v>
                </c:pt>
                <c:pt idx="2">
                  <c:v>2.6304669054474279E-2</c:v>
                </c:pt>
                <c:pt idx="3">
                  <c:v>2.9531931416784358E-2</c:v>
                </c:pt>
                <c:pt idx="4">
                  <c:v>2.7730628947847131E-2</c:v>
                </c:pt>
                <c:pt idx="5">
                  <c:v>2.8590351869170839E-2</c:v>
                </c:pt>
                <c:pt idx="6">
                  <c:v>3.1849765893119962E-2</c:v>
                </c:pt>
                <c:pt idx="7">
                  <c:v>3.3380309848716538E-2</c:v>
                </c:pt>
                <c:pt idx="8">
                  <c:v>3.825118046428768E-2</c:v>
                </c:pt>
                <c:pt idx="9">
                  <c:v>4.9587989713028038E-2</c:v>
                </c:pt>
                <c:pt idx="10">
                  <c:v>5.8615920907484423E-2</c:v>
                </c:pt>
                <c:pt idx="11">
                  <c:v>7.7882933238911087E-2</c:v>
                </c:pt>
                <c:pt idx="12">
                  <c:v>9.6303654226744126E-2</c:v>
                </c:pt>
                <c:pt idx="13">
                  <c:v>0.10567148766973473</c:v>
                </c:pt>
                <c:pt idx="14">
                  <c:v>0.11459578591293643</c:v>
                </c:pt>
                <c:pt idx="15">
                  <c:v>0.12218769138781302</c:v>
                </c:pt>
                <c:pt idx="16">
                  <c:v>0.12154855076652492</c:v>
                </c:pt>
                <c:pt idx="17">
                  <c:v>0.12705156953882474</c:v>
                </c:pt>
                <c:pt idx="18">
                  <c:v>0.12245510951719073</c:v>
                </c:pt>
                <c:pt idx="19">
                  <c:v>0.11259649902989724</c:v>
                </c:pt>
                <c:pt idx="20">
                  <c:v>0.10994009393541856</c:v>
                </c:pt>
                <c:pt idx="21">
                  <c:v>0.11931651818349569</c:v>
                </c:pt>
                <c:pt idx="22">
                  <c:v>0.12922971383835849</c:v>
                </c:pt>
                <c:pt idx="23">
                  <c:v>0.13068145352767607</c:v>
                </c:pt>
                <c:pt idx="24">
                  <c:v>0.12811502870264771</c:v>
                </c:pt>
              </c:numCache>
            </c:numRef>
          </c:val>
          <c:smooth val="0"/>
          <c:extLst>
            <c:ext xmlns:c16="http://schemas.microsoft.com/office/drawing/2014/chart" uri="{C3380CC4-5D6E-409C-BE32-E72D297353CC}">
              <c16:uniqueId val="{00000005-79EB-4C50-A4CA-0F4C75062C0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Reihe'!$L$22:$AJ$22</c15:sqref>
                        </c15:formulaRef>
                      </c:ext>
                    </c:extLst>
                    <c:numCache>
                      <c:formatCode>0.0%</c:formatCode>
                      <c:ptCount val="25"/>
                      <c:pt idx="0">
                        <c:v>0.23870452158246541</c:v>
                      </c:pt>
                      <c:pt idx="1">
                        <c:v>0.23155518676950471</c:v>
                      </c:pt>
                      <c:pt idx="2">
                        <c:v>0.22032839225215597</c:v>
                      </c:pt>
                      <c:pt idx="3">
                        <c:v>0.20007264321319129</c:v>
                      </c:pt>
                      <c:pt idx="4">
                        <c:v>0.16127413359203632</c:v>
                      </c:pt>
                      <c:pt idx="5">
                        <c:v>0.16407362375010023</c:v>
                      </c:pt>
                      <c:pt idx="6">
                        <c:v>0.15339792004862207</c:v>
                      </c:pt>
                      <c:pt idx="7">
                        <c:v>0.13991507913836809</c:v>
                      </c:pt>
                      <c:pt idx="8">
                        <c:v>0.15050599499000786</c:v>
                      </c:pt>
                      <c:pt idx="9">
                        <c:v>0.16175211432514694</c:v>
                      </c:pt>
                      <c:pt idx="10">
                        <c:v>0.16608843899572998</c:v>
                      </c:pt>
                      <c:pt idx="11">
                        <c:v>0.16836877882676426</c:v>
                      </c:pt>
                      <c:pt idx="12">
                        <c:v>0.17352193008820047</c:v>
                      </c:pt>
                      <c:pt idx="13">
                        <c:v>0.13552459410433373</c:v>
                      </c:pt>
                      <c:pt idx="14">
                        <c:v>0.12403320620152775</c:v>
                      </c:pt>
                      <c:pt idx="15">
                        <c:v>0.10978189647853374</c:v>
                      </c:pt>
                      <c:pt idx="16">
                        <c:v>0.11565768053596726</c:v>
                      </c:pt>
                      <c:pt idx="17">
                        <c:v>0.1141919170746859</c:v>
                      </c:pt>
                      <c:pt idx="18">
                        <c:v>0.10316019347201771</c:v>
                      </c:pt>
                      <c:pt idx="19">
                        <c:v>9.8710137476602886E-2</c:v>
                      </c:pt>
                      <c:pt idx="20">
                        <c:v>9.5263467614508421E-2</c:v>
                      </c:pt>
                      <c:pt idx="21">
                        <c:v>8.3426248788721555E-2</c:v>
                      </c:pt>
                      <c:pt idx="22">
                        <c:v>7.1102196472473067E-2</c:v>
                      </c:pt>
                      <c:pt idx="23">
                        <c:v>7.6832520200901658E-2</c:v>
                      </c:pt>
                      <c:pt idx="24">
                        <c:v>6.882548889605046E-2</c:v>
                      </c:pt>
                    </c:numCache>
                  </c:numRef>
                </c:val>
                <c:smooth val="0"/>
                <c:extLst>
                  <c:ext xmlns:c16="http://schemas.microsoft.com/office/drawing/2014/chart" uri="{C3380CC4-5D6E-409C-BE32-E72D297353CC}">
                    <c16:uniqueId val="{00000006-79EB-4C50-A4CA-0F4C75062C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Reihe'!$L$23:$AJ$23</c15:sqref>
                        </c15:formulaRef>
                      </c:ext>
                    </c:extLst>
                    <c:numCache>
                      <c:formatCode>0.0%</c:formatCode>
                      <c:ptCount val="25"/>
                      <c:pt idx="0">
                        <c:v>8.8703205546600376E-3</c:v>
                      </c:pt>
                      <c:pt idx="1">
                        <c:v>1.1475936802595144E-2</c:v>
                      </c:pt>
                      <c:pt idx="2">
                        <c:v>1.1398251869379114E-2</c:v>
                      </c:pt>
                      <c:pt idx="3">
                        <c:v>1.1097708919458917E-2</c:v>
                      </c:pt>
                      <c:pt idx="4">
                        <c:v>1.061742596247706E-2</c:v>
                      </c:pt>
                      <c:pt idx="5">
                        <c:v>1.2898035778083166E-2</c:v>
                      </c:pt>
                      <c:pt idx="6">
                        <c:v>1.5307900072812779E-2</c:v>
                      </c:pt>
                      <c:pt idx="7">
                        <c:v>1.5997605278582579E-2</c:v>
                      </c:pt>
                      <c:pt idx="8">
                        <c:v>1.303426529684296E-2</c:v>
                      </c:pt>
                      <c:pt idx="9">
                        <c:v>1.3075814092556388E-2</c:v>
                      </c:pt>
                      <c:pt idx="10">
                        <c:v>1.544273961680678E-2</c:v>
                      </c:pt>
                      <c:pt idx="11">
                        <c:v>1.9633885401030105E-2</c:v>
                      </c:pt>
                      <c:pt idx="12">
                        <c:v>1.9935045973243078E-2</c:v>
                      </c:pt>
                      <c:pt idx="13">
                        <c:v>2.0648574509472207E-2</c:v>
                      </c:pt>
                      <c:pt idx="14">
                        <c:v>1.9358999198199247E-2</c:v>
                      </c:pt>
                      <c:pt idx="15">
                        <c:v>2.0854612356358309E-2</c:v>
                      </c:pt>
                      <c:pt idx="16">
                        <c:v>2.0218446891228755E-2</c:v>
                      </c:pt>
                      <c:pt idx="17">
                        <c:v>2.4326086471878609E-2</c:v>
                      </c:pt>
                      <c:pt idx="18">
                        <c:v>2.3731179965039172E-2</c:v>
                      </c:pt>
                      <c:pt idx="19">
                        <c:v>2.2358143779546705E-2</c:v>
                      </c:pt>
                      <c:pt idx="20">
                        <c:v>2.1993371478349691E-2</c:v>
                      </c:pt>
                      <c:pt idx="21">
                        <c:v>2.0670915846069143E-2</c:v>
                      </c:pt>
                      <c:pt idx="22">
                        <c:v>1.9140024579597199E-2</c:v>
                      </c:pt>
                      <c:pt idx="23">
                        <c:v>2.2989738166518427E-2</c:v>
                      </c:pt>
                      <c:pt idx="24">
                        <c:v>2.3169082820495332E-2</c:v>
                      </c:pt>
                    </c:numCache>
                  </c:numRef>
                </c:val>
                <c:smooth val="0"/>
                <c:extLst xmlns:c15="http://schemas.microsoft.com/office/drawing/2012/chart">
                  <c:ext xmlns:c16="http://schemas.microsoft.com/office/drawing/2014/chart" uri="{C3380CC4-5D6E-409C-BE32-E72D297353CC}">
                    <c16:uniqueId val="{00000007-79EB-4C50-A4CA-0F4C75062C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Reihe'!$L$24:$AJ$24</c15:sqref>
                        </c15:formulaRef>
                      </c:ext>
                    </c:extLst>
                    <c:numCache>
                      <c:formatCode>0.0%</c:formatCode>
                      <c:ptCount val="25"/>
                      <c:pt idx="0">
                        <c:v>1.6569410776677906E-2</c:v>
                      </c:pt>
                      <c:pt idx="1">
                        <c:v>1.6570381227715356E-2</c:v>
                      </c:pt>
                      <c:pt idx="2">
                        <c:v>1.579460606727387E-2</c:v>
                      </c:pt>
                      <c:pt idx="3">
                        <c:v>1.6155960065180736E-2</c:v>
                      </c:pt>
                      <c:pt idx="4">
                        <c:v>1.463226128957777E-2</c:v>
                      </c:pt>
                      <c:pt idx="5">
                        <c:v>1.6379315569006205E-2</c:v>
                      </c:pt>
                      <c:pt idx="6">
                        <c:v>1.7914740817660063E-2</c:v>
                      </c:pt>
                      <c:pt idx="7">
                        <c:v>1.8478162768692512E-2</c:v>
                      </c:pt>
                      <c:pt idx="8">
                        <c:v>2.1691120593291573E-2</c:v>
                      </c:pt>
                      <c:pt idx="9">
                        <c:v>2.1513160345079215E-2</c:v>
                      </c:pt>
                      <c:pt idx="10">
                        <c:v>2.6050678296648429E-2</c:v>
                      </c:pt>
                      <c:pt idx="11">
                        <c:v>3.2041759255633871E-2</c:v>
                      </c:pt>
                      <c:pt idx="12">
                        <c:v>2.8802915696589292E-2</c:v>
                      </c:pt>
                      <c:pt idx="13">
                        <c:v>2.6169813325847988E-2</c:v>
                      </c:pt>
                      <c:pt idx="14">
                        <c:v>2.6228991682051575E-2</c:v>
                      </c:pt>
                      <c:pt idx="15">
                        <c:v>2.8238742414883698E-2</c:v>
                      </c:pt>
                      <c:pt idx="16">
                        <c:v>2.6431264631567787E-2</c:v>
                      </c:pt>
                      <c:pt idx="17">
                        <c:v>2.8343982664906158E-2</c:v>
                      </c:pt>
                      <c:pt idx="18">
                        <c:v>3.0121108685478439E-2</c:v>
                      </c:pt>
                      <c:pt idx="19">
                        <c:v>2.7053925260076318E-2</c:v>
                      </c:pt>
                      <c:pt idx="20">
                        <c:v>2.6862220330022075E-2</c:v>
                      </c:pt>
                      <c:pt idx="21">
                        <c:v>2.9855929818706294E-2</c:v>
                      </c:pt>
                      <c:pt idx="22">
                        <c:v>2.9387947695993854E-2</c:v>
                      </c:pt>
                      <c:pt idx="23">
                        <c:v>3.2097952649360897E-2</c:v>
                      </c:pt>
                      <c:pt idx="24">
                        <c:v>3.0820601500848428E-2</c:v>
                      </c:pt>
                    </c:numCache>
                  </c:numRef>
                </c:val>
                <c:smooth val="0"/>
                <c:extLst xmlns:c15="http://schemas.microsoft.com/office/drawing/2012/chart">
                  <c:ext xmlns:c16="http://schemas.microsoft.com/office/drawing/2014/chart" uri="{C3380CC4-5D6E-409C-BE32-E72D297353CC}">
                    <c16:uniqueId val="{00000008-79EB-4C50-A4CA-0F4C75062C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Reihe'!$L$25:$AJ$25</c15:sqref>
                        </c15:formulaRef>
                      </c:ext>
                    </c:extLst>
                    <c:numCache>
                      <c:formatCode>0.0%</c:formatCode>
                      <c:ptCount val="25"/>
                      <c:pt idx="0">
                        <c:v>2.7787474194749724E-3</c:v>
                      </c:pt>
                      <c:pt idx="1">
                        <c:v>2.5169569326240608E-3</c:v>
                      </c:pt>
                      <c:pt idx="2">
                        <c:v>2.1238593961315174E-3</c:v>
                      </c:pt>
                      <c:pt idx="3">
                        <c:v>2.1366796126844985E-3</c:v>
                      </c:pt>
                      <c:pt idx="4">
                        <c:v>2.1348111376715915E-3</c:v>
                      </c:pt>
                      <c:pt idx="5">
                        <c:v>2.3396013731469658E-3</c:v>
                      </c:pt>
                      <c:pt idx="6">
                        <c:v>2.5599691976963442E-3</c:v>
                      </c:pt>
                      <c:pt idx="7">
                        <c:v>2.7368463330902574E-3</c:v>
                      </c:pt>
                      <c:pt idx="8">
                        <c:v>3.1178078761667002E-3</c:v>
                      </c:pt>
                      <c:pt idx="9">
                        <c:v>2.7666579540786421E-3</c:v>
                      </c:pt>
                      <c:pt idx="10">
                        <c:v>3.1053250718120792E-3</c:v>
                      </c:pt>
                      <c:pt idx="11">
                        <c:v>3.4345248015524685E-3</c:v>
                      </c:pt>
                      <c:pt idx="12">
                        <c:v>3.242796515867894E-3</c:v>
                      </c:pt>
                      <c:pt idx="13">
                        <c:v>2.8755808641837649E-3</c:v>
                      </c:pt>
                      <c:pt idx="14">
                        <c:v>2.8077501040368745E-3</c:v>
                      </c:pt>
                      <c:pt idx="15">
                        <c:v>2.1073960129466074E-3</c:v>
                      </c:pt>
                      <c:pt idx="16">
                        <c:v>2.0794053952218265E-3</c:v>
                      </c:pt>
                      <c:pt idx="17">
                        <c:v>2.2480318059475632E-3</c:v>
                      </c:pt>
                      <c:pt idx="18">
                        <c:v>2.1168393403907253E-3</c:v>
                      </c:pt>
                      <c:pt idx="19">
                        <c:v>1.8948822143775856E-3</c:v>
                      </c:pt>
                      <c:pt idx="20">
                        <c:v>1.5630166639472847E-3</c:v>
                      </c:pt>
                      <c:pt idx="21">
                        <c:v>1.7394555014515853E-3</c:v>
                      </c:pt>
                      <c:pt idx="22">
                        <c:v>2.1750187662270392E-3</c:v>
                      </c:pt>
                      <c:pt idx="23">
                        <c:v>2.0550499823524461E-3</c:v>
                      </c:pt>
                      <c:pt idx="24">
                        <c:v>1.9065434773605195E-3</c:v>
                      </c:pt>
                    </c:numCache>
                  </c:numRef>
                </c:val>
                <c:smooth val="0"/>
                <c:extLst xmlns:c15="http://schemas.microsoft.com/office/drawing/2012/chart">
                  <c:ext xmlns:c16="http://schemas.microsoft.com/office/drawing/2014/chart" uri="{C3380CC4-5D6E-409C-BE32-E72D297353CC}">
                    <c16:uniqueId val="{00000009-79EB-4C50-A4CA-0F4C75062C0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6806654417148072E-2"/>
          <c:y val="2.8470810080778737E-2"/>
          <c:w val="0.9756618723257372"/>
          <c:h val="0.84167757099322049"/>
        </c:manualLayout>
      </c:layout>
      <c:lineChart>
        <c:grouping val="standard"/>
        <c:varyColors val="0"/>
        <c:ser>
          <c:idx val="0"/>
          <c:order val="0"/>
          <c:tx>
            <c:strRef>
              <c:f>'Anteile lange Reihe'!$B$71</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44E-4355-A2CF-A2A986E6976A}"/>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Reihe'!$L$71:$AJ$71</c:f>
              <c:numCache>
                <c:formatCode>0.0%</c:formatCode>
                <c:ptCount val="25"/>
                <c:pt idx="0">
                  <c:v>0.24811508362169371</c:v>
                </c:pt>
                <c:pt idx="1">
                  <c:v>0.25329721315866294</c:v>
                </c:pt>
                <c:pt idx="2">
                  <c:v>0.27035063701763418</c:v>
                </c:pt>
                <c:pt idx="3">
                  <c:v>0.28362658923297274</c:v>
                </c:pt>
                <c:pt idx="4">
                  <c:v>0.28704947753343846</c:v>
                </c:pt>
                <c:pt idx="5">
                  <c:v>0.27044366783986362</c:v>
                </c:pt>
                <c:pt idx="6">
                  <c:v>0.29078976352048824</c:v>
                </c:pt>
                <c:pt idx="7">
                  <c:v>0.29083991856573077</c:v>
                </c:pt>
                <c:pt idx="8">
                  <c:v>0.27646455365022177</c:v>
                </c:pt>
                <c:pt idx="9">
                  <c:v>0.27547883719693417</c:v>
                </c:pt>
                <c:pt idx="10">
                  <c:v>0.24441994941868961</c:v>
                </c:pt>
                <c:pt idx="11">
                  <c:v>0.22745041497886706</c:v>
                </c:pt>
                <c:pt idx="12">
                  <c:v>0.21437353069974716</c:v>
                </c:pt>
                <c:pt idx="13">
                  <c:v>0.20719842198311705</c:v>
                </c:pt>
                <c:pt idx="14">
                  <c:v>0.20628544977676613</c:v>
                </c:pt>
                <c:pt idx="15">
                  <c:v>0.18214490351774187</c:v>
                </c:pt>
                <c:pt idx="16">
                  <c:v>0.18681349021654889</c:v>
                </c:pt>
                <c:pt idx="17">
                  <c:v>0.18754637674179139</c:v>
                </c:pt>
                <c:pt idx="18">
                  <c:v>0.19552027709621431</c:v>
                </c:pt>
                <c:pt idx="19">
                  <c:v>0.19319652629148959</c:v>
                </c:pt>
                <c:pt idx="20">
                  <c:v>0.19938567998130277</c:v>
                </c:pt>
                <c:pt idx="21">
                  <c:v>0.19574629442579206</c:v>
                </c:pt>
                <c:pt idx="22">
                  <c:v>0.18699224139777681</c:v>
                </c:pt>
                <c:pt idx="23">
                  <c:v>0.18107296185395991</c:v>
                </c:pt>
                <c:pt idx="24">
                  <c:v>0.18120205230356734</c:v>
                </c:pt>
              </c:numCache>
            </c:numRef>
          </c:val>
          <c:smooth val="0"/>
          <c:extLst>
            <c:ext xmlns:c16="http://schemas.microsoft.com/office/drawing/2014/chart" uri="{C3380CC4-5D6E-409C-BE32-E72D297353CC}">
              <c16:uniqueId val="{00000002-244E-4355-A2CF-A2A986E6976A}"/>
            </c:ext>
          </c:extLst>
        </c:ser>
        <c:ser>
          <c:idx val="1"/>
          <c:order val="1"/>
          <c:tx>
            <c:strRef>
              <c:f>'Anteile lange Reihe'!$B$72</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Reihe'!$L$72:$AJ$72</c:f>
              <c:numCache>
                <c:formatCode>0.0%</c:formatCode>
                <c:ptCount val="25"/>
                <c:pt idx="0">
                  <c:v>0.13748628163772497</c:v>
                </c:pt>
                <c:pt idx="1">
                  <c:v>0.13404712247741726</c:v>
                </c:pt>
                <c:pt idx="2">
                  <c:v>0.13926636281976784</c:v>
                </c:pt>
                <c:pt idx="3">
                  <c:v>0.13927744326035674</c:v>
                </c:pt>
                <c:pt idx="4">
                  <c:v>0.13477326226524175</c:v>
                </c:pt>
                <c:pt idx="5">
                  <c:v>0.12244022405997398</c:v>
                </c:pt>
                <c:pt idx="6">
                  <c:v>0.13970639768927495</c:v>
                </c:pt>
                <c:pt idx="7">
                  <c:v>0.12985732340108819</c:v>
                </c:pt>
                <c:pt idx="8">
                  <c:v>0.12330037970972051</c:v>
                </c:pt>
                <c:pt idx="9">
                  <c:v>0.12419879665290361</c:v>
                </c:pt>
                <c:pt idx="10">
                  <c:v>0.10836069787831989</c:v>
                </c:pt>
                <c:pt idx="11">
                  <c:v>0.10382761692156794</c:v>
                </c:pt>
                <c:pt idx="12">
                  <c:v>9.946891805550602E-2</c:v>
                </c:pt>
                <c:pt idx="13">
                  <c:v>9.2248485597619265E-2</c:v>
                </c:pt>
                <c:pt idx="14">
                  <c:v>9.5633943531168858E-2</c:v>
                </c:pt>
                <c:pt idx="15">
                  <c:v>8.4321470164670939E-2</c:v>
                </c:pt>
                <c:pt idx="16">
                  <c:v>8.7807124919353524E-2</c:v>
                </c:pt>
                <c:pt idx="17">
                  <c:v>8.8704855952996542E-2</c:v>
                </c:pt>
                <c:pt idx="18">
                  <c:v>9.2129370373437727E-2</c:v>
                </c:pt>
                <c:pt idx="19">
                  <c:v>9.2049482626172158E-2</c:v>
                </c:pt>
                <c:pt idx="20">
                  <c:v>9.4445583269457123E-2</c:v>
                </c:pt>
                <c:pt idx="21">
                  <c:v>9.2742430118279345E-2</c:v>
                </c:pt>
                <c:pt idx="22">
                  <c:v>8.3327909542131678E-2</c:v>
                </c:pt>
                <c:pt idx="23">
                  <c:v>8.5209614869278527E-2</c:v>
                </c:pt>
                <c:pt idx="24">
                  <c:v>8.721011707075059E-2</c:v>
                </c:pt>
              </c:numCache>
            </c:numRef>
          </c:val>
          <c:smooth val="0"/>
          <c:extLst>
            <c:ext xmlns:c16="http://schemas.microsoft.com/office/drawing/2014/chart" uri="{C3380CC4-5D6E-409C-BE32-E72D297353CC}">
              <c16:uniqueId val="{00000003-244E-4355-A2CF-A2A986E6976A}"/>
            </c:ext>
          </c:extLst>
        </c:ser>
        <c:ser>
          <c:idx val="2"/>
          <c:order val="2"/>
          <c:tx>
            <c:strRef>
              <c:f>'Anteile lange Reihe'!$B$73</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Reihe'!$L$73:$AJ$73</c:f>
              <c:numCache>
                <c:formatCode>0.0%</c:formatCode>
                <c:ptCount val="25"/>
                <c:pt idx="0">
                  <c:v>0.3123919254299683</c:v>
                </c:pt>
                <c:pt idx="1">
                  <c:v>0.31847263183685542</c:v>
                </c:pt>
                <c:pt idx="2">
                  <c:v>0.27509883464315238</c:v>
                </c:pt>
                <c:pt idx="3">
                  <c:v>0.2633313369762077</c:v>
                </c:pt>
                <c:pt idx="4">
                  <c:v>0.26725917370174668</c:v>
                </c:pt>
                <c:pt idx="5">
                  <c:v>0.26970625404999909</c:v>
                </c:pt>
                <c:pt idx="6">
                  <c:v>0.2417277400917803</c:v>
                </c:pt>
                <c:pt idx="7">
                  <c:v>0.23629783431085966</c:v>
                </c:pt>
                <c:pt idx="8">
                  <c:v>0.26288411651818794</c:v>
                </c:pt>
                <c:pt idx="9">
                  <c:v>0.23398270476391311</c:v>
                </c:pt>
                <c:pt idx="10">
                  <c:v>0.22539705192287074</c:v>
                </c:pt>
                <c:pt idx="11">
                  <c:v>0.21211212706953292</c:v>
                </c:pt>
                <c:pt idx="12">
                  <c:v>0.20090266416656088</c:v>
                </c:pt>
                <c:pt idx="13">
                  <c:v>0.22693250734938769</c:v>
                </c:pt>
                <c:pt idx="14">
                  <c:v>0.23481422347556594</c:v>
                </c:pt>
                <c:pt idx="15">
                  <c:v>0.244402730632239</c:v>
                </c:pt>
                <c:pt idx="16">
                  <c:v>0.21923847378070888</c:v>
                </c:pt>
                <c:pt idx="17">
                  <c:v>0.21001577640666538</c:v>
                </c:pt>
                <c:pt idx="18">
                  <c:v>0.20943205733201126</c:v>
                </c:pt>
                <c:pt idx="19">
                  <c:v>0.19537820926944841</c:v>
                </c:pt>
                <c:pt idx="20">
                  <c:v>0.19653582613690274</c:v>
                </c:pt>
                <c:pt idx="21">
                  <c:v>0.2187578550491262</c:v>
                </c:pt>
                <c:pt idx="22">
                  <c:v>0.22485471773763263</c:v>
                </c:pt>
                <c:pt idx="23">
                  <c:v>0.22455878967864834</c:v>
                </c:pt>
                <c:pt idx="24">
                  <c:v>0.22841355867773414</c:v>
                </c:pt>
              </c:numCache>
            </c:numRef>
          </c:val>
          <c:smooth val="0"/>
          <c:extLst>
            <c:ext xmlns:c16="http://schemas.microsoft.com/office/drawing/2014/chart" uri="{C3380CC4-5D6E-409C-BE32-E72D297353CC}">
              <c16:uniqueId val="{00000004-244E-4355-A2CF-A2A986E6976A}"/>
            </c:ext>
          </c:extLst>
        </c:ser>
        <c:ser>
          <c:idx val="3"/>
          <c:order val="3"/>
          <c:tx>
            <c:strRef>
              <c:f>'Anteile lange Reihe'!$B$74</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Reihe'!$L$74:$AJ$74</c:f>
              <c:numCache>
                <c:formatCode>0.0%</c:formatCode>
                <c:ptCount val="25"/>
                <c:pt idx="0">
                  <c:v>2.0788803836682388E-2</c:v>
                </c:pt>
                <c:pt idx="1">
                  <c:v>2.978211763231798E-2</c:v>
                </c:pt>
                <c:pt idx="2">
                  <c:v>4.6452314944636454E-2</c:v>
                </c:pt>
                <c:pt idx="3">
                  <c:v>5.4273806897496883E-2</c:v>
                </c:pt>
                <c:pt idx="4">
                  <c:v>6.1832984176168483E-2</c:v>
                </c:pt>
                <c:pt idx="5">
                  <c:v>7.2631961005954954E-2</c:v>
                </c:pt>
                <c:pt idx="6">
                  <c:v>8.5757644085062423E-2</c:v>
                </c:pt>
                <c:pt idx="7">
                  <c:v>9.121717358164988E-2</c:v>
                </c:pt>
                <c:pt idx="8">
                  <c:v>9.682893028571439E-2</c:v>
                </c:pt>
                <c:pt idx="9">
                  <c:v>0.12327235988493626</c:v>
                </c:pt>
                <c:pt idx="10">
                  <c:v>0.14799068188705339</c:v>
                </c:pt>
                <c:pt idx="11">
                  <c:v>0.18508654087428919</c:v>
                </c:pt>
                <c:pt idx="12">
                  <c:v>0.21651323096320843</c:v>
                </c:pt>
                <c:pt idx="13">
                  <c:v>0.24548826443570948</c:v>
                </c:pt>
                <c:pt idx="14">
                  <c:v>0.26443171686169886</c:v>
                </c:pt>
                <c:pt idx="15">
                  <c:v>0.27881525685728886</c:v>
                </c:pt>
                <c:pt idx="16">
                  <c:v>0.2822613752446369</c:v>
                </c:pt>
                <c:pt idx="17">
                  <c:v>0.29144651417923773</c:v>
                </c:pt>
                <c:pt idx="18">
                  <c:v>0.28480396821423998</c:v>
                </c:pt>
                <c:pt idx="19">
                  <c:v>0.28253014313056635</c:v>
                </c:pt>
                <c:pt idx="20">
                  <c:v>0.26147059828650343</c:v>
                </c:pt>
                <c:pt idx="21">
                  <c:v>0.27115528489854773</c:v>
                </c:pt>
                <c:pt idx="22">
                  <c:v>0.29344869315868338</c:v>
                </c:pt>
                <c:pt idx="23">
                  <c:v>0.30184044715368619</c:v>
                </c:pt>
                <c:pt idx="24">
                  <c:v>0.31093048563758785</c:v>
                </c:pt>
              </c:numCache>
            </c:numRef>
          </c:val>
          <c:smooth val="0"/>
          <c:extLst>
            <c:ext xmlns:c16="http://schemas.microsoft.com/office/drawing/2014/chart" uri="{C3380CC4-5D6E-409C-BE32-E72D297353CC}">
              <c16:uniqueId val="{00000005-244E-4355-A2CF-A2A986E6976A}"/>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Reihe'!$L$75:$AJ$75</c15:sqref>
                        </c15:formulaRef>
                      </c:ext>
                    </c:extLst>
                    <c:numCache>
                      <c:formatCode>0.0%</c:formatCode>
                      <c:ptCount val="25"/>
                      <c:pt idx="0">
                        <c:v>0.29682645896839782</c:v>
                      </c:pt>
                      <c:pt idx="1">
                        <c:v>0.27592810809596502</c:v>
                      </c:pt>
                      <c:pt idx="2">
                        <c:v>0.27505811195730134</c:v>
                      </c:pt>
                      <c:pt idx="3">
                        <c:v>0.26590332844373021</c:v>
                      </c:pt>
                      <c:pt idx="4">
                        <c:v>0.24121267370503718</c:v>
                      </c:pt>
                      <c:pt idx="5">
                        <c:v>0.24060021227746869</c:v>
                      </c:pt>
                      <c:pt idx="6">
                        <c:v>0.22231269792033956</c:v>
                      </c:pt>
                      <c:pt idx="7">
                        <c:v>0.21065777261651933</c:v>
                      </c:pt>
                      <c:pt idx="8">
                        <c:v>0.20720973061692236</c:v>
                      </c:pt>
                      <c:pt idx="9">
                        <c:v>0.22522300595655406</c:v>
                      </c:pt>
                      <c:pt idx="10">
                        <c:v>0.22156722111980809</c:v>
                      </c:pt>
                      <c:pt idx="11">
                        <c:v>0.2110951737116247</c:v>
                      </c:pt>
                      <c:pt idx="12">
                        <c:v>0.20708323316823038</c:v>
                      </c:pt>
                      <c:pt idx="13">
                        <c:v>0.15985735002426074</c:v>
                      </c:pt>
                      <c:pt idx="14">
                        <c:v>0.14144712270310925</c:v>
                      </c:pt>
                      <c:pt idx="15">
                        <c:v>0.13542841410917381</c:v>
                      </c:pt>
                      <c:pt idx="16">
                        <c:v>0.15840979915339312</c:v>
                      </c:pt>
                      <c:pt idx="17">
                        <c:v>0.14687373338243831</c:v>
                      </c:pt>
                      <c:pt idx="18">
                        <c:v>0.14099806947182378</c:v>
                      </c:pt>
                      <c:pt idx="19">
                        <c:v>0.16291791435547867</c:v>
                      </c:pt>
                      <c:pt idx="20">
                        <c:v>0.17751292884543998</c:v>
                      </c:pt>
                      <c:pt idx="21">
                        <c:v>0.14646276955639606</c:v>
                      </c:pt>
                      <c:pt idx="22">
                        <c:v>0.12234025383365674</c:v>
                      </c:pt>
                      <c:pt idx="23">
                        <c:v>0.12660082436649675</c:v>
                      </c:pt>
                      <c:pt idx="24">
                        <c:v>0.11832338785780838</c:v>
                      </c:pt>
                    </c:numCache>
                  </c:numRef>
                </c:val>
                <c:smooth val="0"/>
                <c:extLst>
                  <c:ext xmlns:c16="http://schemas.microsoft.com/office/drawing/2014/chart" uri="{C3380CC4-5D6E-409C-BE32-E72D297353CC}">
                    <c16:uniqueId val="{00000006-244E-4355-A2CF-A2A986E6976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Reihe'!$L$76:$AJ$76</c15:sqref>
                        </c15:formulaRef>
                      </c:ext>
                    </c:extLst>
                    <c:numCache>
                      <c:formatCode>0.0%</c:formatCode>
                      <c:ptCount val="25"/>
                      <c:pt idx="0">
                        <c:v>1.6230260085372046E-2</c:v>
                      </c:pt>
                      <c:pt idx="1">
                        <c:v>1.8589345484952429E-2</c:v>
                      </c:pt>
                      <c:pt idx="2">
                        <c:v>2.2602791277893931E-2</c:v>
                      </c:pt>
                      <c:pt idx="3">
                        <c:v>2.2934249406354947E-2</c:v>
                      </c:pt>
                      <c:pt idx="4">
                        <c:v>2.53896377501883E-2</c:v>
                      </c:pt>
                      <c:pt idx="5">
                        <c:v>3.2373359719287426E-2</c:v>
                      </c:pt>
                      <c:pt idx="6">
                        <c:v>3.9345961320143404E-2</c:v>
                      </c:pt>
                      <c:pt idx="7">
                        <c:v>4.1456088771578546E-2</c:v>
                      </c:pt>
                      <c:pt idx="8">
                        <c:v>3.099425884547246E-2</c:v>
                      </c:pt>
                      <c:pt idx="9">
                        <c:v>3.1872664738035371E-2</c:v>
                      </c:pt>
                      <c:pt idx="10">
                        <c:v>3.9237489055915516E-2</c:v>
                      </c:pt>
                      <c:pt idx="11">
                        <c:v>4.7662012118803061E-2</c:v>
                      </c:pt>
                      <c:pt idx="12">
                        <c:v>4.4873378136555932E-2</c:v>
                      </c:pt>
                      <c:pt idx="13">
                        <c:v>5.0374415599877369E-2</c:v>
                      </c:pt>
                      <c:pt idx="14">
                        <c:v>4.4754547174499344E-2</c:v>
                      </c:pt>
                      <c:pt idx="15">
                        <c:v>4.7681273178331707E-2</c:v>
                      </c:pt>
                      <c:pt idx="16">
                        <c:v>4.9085077761205451E-2</c:v>
                      </c:pt>
                      <c:pt idx="17">
                        <c:v>6.0746022326498068E-2</c:v>
                      </c:pt>
                      <c:pt idx="18">
                        <c:v>6.0155151947392904E-2</c:v>
                      </c:pt>
                      <c:pt idx="19">
                        <c:v>6.0449746640924493E-2</c:v>
                      </c:pt>
                      <c:pt idx="20">
                        <c:v>6.0772688190688443E-2</c:v>
                      </c:pt>
                      <c:pt idx="21">
                        <c:v>5.4694700465895467E-2</c:v>
                      </c:pt>
                      <c:pt idx="22">
                        <c:v>4.9025085926373342E-2</c:v>
                      </c:pt>
                      <c:pt idx="23">
                        <c:v>5.4338964416719121E-2</c:v>
                      </c:pt>
                      <c:pt idx="24">
                        <c:v>5.4058344831624902E-2</c:v>
                      </c:pt>
                    </c:numCache>
                  </c:numRef>
                </c:val>
                <c:smooth val="0"/>
                <c:extLst xmlns:c15="http://schemas.microsoft.com/office/drawing/2012/chart">
                  <c:ext xmlns:c16="http://schemas.microsoft.com/office/drawing/2014/chart" uri="{C3380CC4-5D6E-409C-BE32-E72D297353CC}">
                    <c16:uniqueId val="{00000007-244E-4355-A2CF-A2A986E6976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Reihe'!$L$77:$AJ$77</c15:sqref>
                        </c15:formulaRef>
                      </c:ext>
                    </c:extLst>
                    <c:numCache>
                      <c:formatCode>0.0%</c:formatCode>
                      <c:ptCount val="25"/>
                      <c:pt idx="0">
                        <c:v>1.7354072960790078E-2</c:v>
                      </c:pt>
                      <c:pt idx="1">
                        <c:v>1.6828341252350238E-2</c:v>
                      </c:pt>
                      <c:pt idx="2">
                        <c:v>1.7915104134886367E-2</c:v>
                      </c:pt>
                      <c:pt idx="3">
                        <c:v>1.7811948207873116E-2</c:v>
                      </c:pt>
                      <c:pt idx="4">
                        <c:v>1.9827676051988936E-2</c:v>
                      </c:pt>
                      <c:pt idx="5">
                        <c:v>2.2390362334247012E-2</c:v>
                      </c:pt>
                      <c:pt idx="6">
                        <c:v>2.3491013578179169E-2</c:v>
                      </c:pt>
                      <c:pt idx="7">
                        <c:v>2.639364050528548E-2</c:v>
                      </c:pt>
                      <c:pt idx="8">
                        <c:v>2.7769173345401525E-2</c:v>
                      </c:pt>
                      <c:pt idx="9">
                        <c:v>2.5769437710863874E-2</c:v>
                      </c:pt>
                      <c:pt idx="10">
                        <c:v>3.2246368293594341E-2</c:v>
                      </c:pt>
                      <c:pt idx="11">
                        <c:v>3.6060362168854922E-2</c:v>
                      </c:pt>
                      <c:pt idx="12">
                        <c:v>3.1374886193994492E-2</c:v>
                      </c:pt>
                      <c:pt idx="13">
                        <c:v>2.9104318811650671E-2</c:v>
                      </c:pt>
                      <c:pt idx="14">
                        <c:v>2.8984935164558141E-2</c:v>
                      </c:pt>
                      <c:pt idx="15">
                        <c:v>3.0500627936407194E-2</c:v>
                      </c:pt>
                      <c:pt idx="16">
                        <c:v>2.815014568533071E-2</c:v>
                      </c:pt>
                      <c:pt idx="17">
                        <c:v>3.1423132172125591E-2</c:v>
                      </c:pt>
                      <c:pt idx="18">
                        <c:v>3.5755169695245392E-2</c:v>
                      </c:pt>
                      <c:pt idx="19">
                        <c:v>3.3583626898172257E-2</c:v>
                      </c:pt>
                      <c:pt idx="20">
                        <c:v>3.2729141077171439E-2</c:v>
                      </c:pt>
                      <c:pt idx="21">
                        <c:v>4.0491332567519217E-2</c:v>
                      </c:pt>
                      <c:pt idx="22">
                        <c:v>4.4965553272095594E-2</c:v>
                      </c:pt>
                      <c:pt idx="23">
                        <c:v>4.1002228806313878E-2</c:v>
                      </c:pt>
                      <c:pt idx="24">
                        <c:v>3.9680200230219863E-2</c:v>
                      </c:pt>
                    </c:numCache>
                  </c:numRef>
                </c:val>
                <c:smooth val="0"/>
                <c:extLst xmlns:c15="http://schemas.microsoft.com/office/drawing/2012/chart">
                  <c:ext xmlns:c16="http://schemas.microsoft.com/office/drawing/2014/chart" uri="{C3380CC4-5D6E-409C-BE32-E72D297353CC}">
                    <c16:uniqueId val="{00000008-244E-4355-A2CF-A2A986E6976A}"/>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62E-4E0C-96DC-74DDE1CDEBC8}"/>
              </c:ext>
            </c:extLst>
          </c:dPt>
          <c:dPt>
            <c:idx val="1"/>
            <c:bubble3D val="0"/>
            <c:spPr>
              <a:solidFill>
                <a:schemeClr val="accent5"/>
              </a:solidFill>
              <a:ln w="19050">
                <a:noFill/>
              </a:ln>
              <a:effectLst/>
            </c:spPr>
            <c:extLst>
              <c:ext xmlns:c16="http://schemas.microsoft.com/office/drawing/2014/chart" uri="{C3380CC4-5D6E-409C-BE32-E72D297353CC}">
                <c16:uniqueId val="{00000003-962E-4E0C-96DC-74DDE1CDEBC8}"/>
              </c:ext>
            </c:extLst>
          </c:dPt>
          <c:dPt>
            <c:idx val="2"/>
            <c:bubble3D val="0"/>
            <c:spPr>
              <a:solidFill>
                <a:schemeClr val="accent3"/>
              </a:solidFill>
              <a:ln w="19050">
                <a:noFill/>
              </a:ln>
              <a:effectLst/>
            </c:spPr>
            <c:extLst>
              <c:ext xmlns:c16="http://schemas.microsoft.com/office/drawing/2014/chart" uri="{C3380CC4-5D6E-409C-BE32-E72D297353CC}">
                <c16:uniqueId val="{00000005-962E-4E0C-96DC-74DDE1CDEBC8}"/>
              </c:ext>
            </c:extLst>
          </c:dPt>
          <c:dPt>
            <c:idx val="3"/>
            <c:bubble3D val="0"/>
            <c:spPr>
              <a:solidFill>
                <a:schemeClr val="accent4"/>
              </a:solidFill>
              <a:ln w="19050">
                <a:noFill/>
              </a:ln>
              <a:effectLst/>
            </c:spPr>
            <c:extLst>
              <c:ext xmlns:c16="http://schemas.microsoft.com/office/drawing/2014/chart" uri="{C3380CC4-5D6E-409C-BE32-E72D297353CC}">
                <c16:uniqueId val="{00000007-962E-4E0C-96DC-74DDE1CDEBC8}"/>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962E-4E0C-96DC-74DDE1CDEBC8}"/>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62E-4E0C-96DC-74DDE1CDEBC8}"/>
                </c:ext>
              </c:extLst>
            </c:dLbl>
            <c:dLbl>
              <c:idx val="1"/>
              <c:tx>
                <c:rich>
                  <a:bodyPr/>
                  <a:lstStyle/>
                  <a:p>
                    <a:r>
                      <a:rPr lang="en-US"/>
                      <a:t>21%</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962E-4E0C-96DC-74DDE1CDEBC8}"/>
                </c:ext>
              </c:extLst>
            </c:dLbl>
            <c:dLbl>
              <c:idx val="2"/>
              <c:tx>
                <c:rich>
                  <a:bodyPr/>
                  <a:lstStyle/>
                  <a:p>
                    <a:r>
                      <a:rPr lang="en-US"/>
                      <a:t>25%</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962E-4E0C-96DC-74DDE1CDEBC8}"/>
                </c:ext>
              </c:extLst>
            </c:dLbl>
            <c:dLbl>
              <c:idx val="3"/>
              <c:tx>
                <c:rich>
                  <a:bodyPr/>
                  <a:lstStyle/>
                  <a:p>
                    <a:r>
                      <a:rPr lang="en-US"/>
                      <a:t>54%</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962E-4E0C-96DC-74DDE1CDEBC8}"/>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62E-4E0C-96DC-74DDE1CDEBC8}"/>
                </c:ext>
              </c:extLst>
            </c:dLbl>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11379603</c:v>
                </c:pt>
                <c:pt idx="1">
                  <c:v>898409</c:v>
                </c:pt>
                <c:pt idx="2">
                  <c:v>1047718</c:v>
                </c:pt>
                <c:pt idx="3">
                  <c:v>2272502</c:v>
                </c:pt>
              </c:numCache>
              <c:extLst/>
            </c:numRef>
          </c:val>
          <c:extLst>
            <c:ext xmlns:c16="http://schemas.microsoft.com/office/drawing/2014/chart" uri="{C3380CC4-5D6E-409C-BE32-E72D297353CC}">
              <c16:uniqueId val="{0000000A-962E-4E0C-96DC-74DDE1CDEBC8}"/>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accent1"/>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600" b="0">
          <a:solidFill>
            <a:schemeClr val="accent1"/>
          </a:solidFill>
          <a:latin typeface="Source Sans Pro" panose="020B0503030403020204" pitchFamily="34" charset="0"/>
          <a:ea typeface="Arial"/>
          <a:cs typeface="Arial"/>
        </a:defRPr>
      </a:pPr>
      <a:endParaRPr lang="de-DE"/>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133-43A4-94E4-DD7A62F416C3}"/>
              </c:ext>
            </c:extLst>
          </c:dPt>
          <c:dPt>
            <c:idx val="1"/>
            <c:bubble3D val="0"/>
            <c:spPr>
              <a:solidFill>
                <a:schemeClr val="accent2"/>
              </a:solidFill>
              <a:ln w="19050">
                <a:noFill/>
              </a:ln>
              <a:effectLst/>
            </c:spPr>
            <c:extLst>
              <c:ext xmlns:c16="http://schemas.microsoft.com/office/drawing/2014/chart" uri="{C3380CC4-5D6E-409C-BE32-E72D297353CC}">
                <c16:uniqueId val="{00000003-7133-43A4-94E4-DD7A62F416C3}"/>
              </c:ext>
            </c:extLst>
          </c:dPt>
          <c:dPt>
            <c:idx val="2"/>
            <c:bubble3D val="0"/>
            <c:spPr>
              <a:solidFill>
                <a:schemeClr val="accent3"/>
              </a:solidFill>
              <a:ln w="19050">
                <a:noFill/>
              </a:ln>
              <a:effectLst/>
            </c:spPr>
            <c:extLst>
              <c:ext xmlns:c16="http://schemas.microsoft.com/office/drawing/2014/chart" uri="{C3380CC4-5D6E-409C-BE32-E72D297353CC}">
                <c16:uniqueId val="{00000005-7133-43A4-94E4-DD7A62F416C3}"/>
              </c:ext>
            </c:extLst>
          </c:dPt>
          <c:dPt>
            <c:idx val="3"/>
            <c:bubble3D val="0"/>
            <c:explosion val="11"/>
            <c:spPr>
              <a:solidFill>
                <a:schemeClr val="accent4"/>
              </a:solidFill>
              <a:ln w="19050">
                <a:noFill/>
              </a:ln>
              <a:effectLst/>
            </c:spPr>
            <c:extLst>
              <c:ext xmlns:c16="http://schemas.microsoft.com/office/drawing/2014/chart" uri="{C3380CC4-5D6E-409C-BE32-E72D297353CC}">
                <c16:uniqueId val="{00000007-7133-43A4-94E4-DD7A62F416C3}"/>
              </c:ext>
            </c:extLst>
          </c:dPt>
          <c:dPt>
            <c:idx val="4"/>
            <c:bubble3D val="0"/>
            <c:spPr>
              <a:solidFill>
                <a:schemeClr val="accent5"/>
              </a:solidFill>
              <a:ln w="19050">
                <a:noFill/>
              </a:ln>
              <a:effectLst/>
            </c:spPr>
            <c:extLst>
              <c:ext xmlns:c16="http://schemas.microsoft.com/office/drawing/2014/chart" uri="{C3380CC4-5D6E-409C-BE32-E72D297353CC}">
                <c16:uniqueId val="{00000009-7133-43A4-94E4-DD7A62F416C3}"/>
              </c:ext>
            </c:extLst>
          </c:dPt>
          <c:dPt>
            <c:idx val="5"/>
            <c:bubble3D val="0"/>
            <c:spPr>
              <a:solidFill>
                <a:schemeClr val="accent6"/>
              </a:solidFill>
              <a:ln w="19050">
                <a:noFill/>
              </a:ln>
              <a:effectLst/>
            </c:spPr>
            <c:extLst>
              <c:ext xmlns:c16="http://schemas.microsoft.com/office/drawing/2014/chart" uri="{C3380CC4-5D6E-409C-BE32-E72D297353CC}">
                <c16:uniqueId val="{0000000B-7133-43A4-94E4-DD7A62F416C3}"/>
              </c:ext>
            </c:extLst>
          </c:dPt>
          <c:dPt>
            <c:idx val="7"/>
            <c:bubble3D val="0"/>
            <c:spPr>
              <a:solidFill>
                <a:srgbClr val="FF3EB5">
                  <a:lumMod val="20000"/>
                  <a:lumOff val="80000"/>
                </a:srgbClr>
              </a:solidFill>
              <a:ln>
                <a:noFill/>
              </a:ln>
            </c:spPr>
            <c:extLst>
              <c:ext xmlns:c16="http://schemas.microsoft.com/office/drawing/2014/chart" uri="{C3380CC4-5D6E-409C-BE32-E72D297353CC}">
                <c16:uniqueId val="{0000000D-7133-43A4-94E4-DD7A62F416C3}"/>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133-43A4-94E4-DD7A62F416C3}"/>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133-43A4-94E4-DD7A62F416C3}"/>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133-43A4-94E4-DD7A62F416C3}"/>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133-43A4-94E4-DD7A62F416C3}"/>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7133-43A4-94E4-DD7A62F416C3}"/>
                </c:ext>
              </c:extLst>
            </c:dLbl>
            <c:dLbl>
              <c:idx val="5"/>
              <c:layout>
                <c:manualLayout>
                  <c:x val="0"/>
                  <c:y val="-3.68517504980155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7133-43A4-94E4-DD7A62F416C3}"/>
                </c:ext>
              </c:extLst>
            </c:dLbl>
            <c:dLbl>
              <c:idx val="6"/>
              <c:layout>
                <c:manualLayout>
                  <c:x val="-5.5963515083518017E-2"/>
                  <c:y val="-0.1034792060339667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E-7133-43A4-94E4-DD7A62F416C3}"/>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17768.472000000002</c:v>
                </c:pt>
                <c:pt idx="1">
                  <c:v>13052.949000000001</c:v>
                </c:pt>
                <c:pt idx="2">
                  <c:v>6761.723</c:v>
                </c:pt>
                <c:pt idx="3">
                  <c:v>4983.72</c:v>
                </c:pt>
                <c:pt idx="4">
                  <c:v>3089.2249999999999</c:v>
                </c:pt>
                <c:pt idx="5">
                  <c:v>2011.22</c:v>
                </c:pt>
                <c:pt idx="6">
                  <c:v>3360.0550000000003</c:v>
                </c:pt>
                <c:pt idx="7">
                  <c:v>6118.7580000000016</c:v>
                </c:pt>
              </c:numCache>
            </c:numRef>
          </c:val>
          <c:extLst>
            <c:ext xmlns:c16="http://schemas.microsoft.com/office/drawing/2014/chart" uri="{C3380CC4-5D6E-409C-BE32-E72D297353CC}">
              <c16:uniqueId val="{0000000F-7133-43A4-94E4-DD7A62F416C3}"/>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Reihe'!$B$123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6BEA-4B18-A4CB-D36BBA4AF88D}"/>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Reihe'!$L$123:$AJ$123</c:f>
              <c:numCache>
                <c:formatCode>0.0%</c:formatCode>
                <c:ptCount val="25"/>
                <c:pt idx="0">
                  <c:v>0.22598493142517079</c:v>
                </c:pt>
                <c:pt idx="1">
                  <c:v>0.24969484721969179</c:v>
                </c:pt>
                <c:pt idx="2">
                  <c:v>0.23348690929935956</c:v>
                </c:pt>
                <c:pt idx="3">
                  <c:v>0.26849989271920338</c:v>
                </c:pt>
                <c:pt idx="4">
                  <c:v>0.21024583254729873</c:v>
                </c:pt>
                <c:pt idx="5">
                  <c:v>0.1991575232410896</c:v>
                </c:pt>
                <c:pt idx="6">
                  <c:v>0.19872544642243256</c:v>
                </c:pt>
                <c:pt idx="7">
                  <c:v>0.1852665282216098</c:v>
                </c:pt>
                <c:pt idx="8">
                  <c:v>0.18887423506934864</c:v>
                </c:pt>
                <c:pt idx="9">
                  <c:v>0.18909268085961067</c:v>
                </c:pt>
                <c:pt idx="10">
                  <c:v>0.1644958753787375</c:v>
                </c:pt>
                <c:pt idx="11">
                  <c:v>0.17573507037323799</c:v>
                </c:pt>
                <c:pt idx="12">
                  <c:v>0.16584841554057214</c:v>
                </c:pt>
                <c:pt idx="13">
                  <c:v>0.14962193642952715</c:v>
                </c:pt>
                <c:pt idx="14">
                  <c:v>0.14370023839395046</c:v>
                </c:pt>
                <c:pt idx="15">
                  <c:v>0.12132667873242654</c:v>
                </c:pt>
                <c:pt idx="16">
                  <c:v>0.12857647995372745</c:v>
                </c:pt>
                <c:pt idx="17">
                  <c:v>0.13169039610141986</c:v>
                </c:pt>
                <c:pt idx="18">
                  <c:v>0.13177828983222428</c:v>
                </c:pt>
                <c:pt idx="19">
                  <c:v>0.11417533314072363</c:v>
                </c:pt>
                <c:pt idx="20">
                  <c:v>0.11076899299954177</c:v>
                </c:pt>
                <c:pt idx="21">
                  <c:v>0.10697127623081903</c:v>
                </c:pt>
                <c:pt idx="22">
                  <c:v>0.11232398637120647</c:v>
                </c:pt>
                <c:pt idx="23">
                  <c:v>0.14442545254173456</c:v>
                </c:pt>
                <c:pt idx="24">
                  <c:v>0.14821078912812632</c:v>
                </c:pt>
              </c:numCache>
            </c:numRef>
          </c:val>
          <c:smooth val="0"/>
          <c:extLst>
            <c:ext xmlns:c16="http://schemas.microsoft.com/office/drawing/2014/chart" uri="{C3380CC4-5D6E-409C-BE32-E72D297353CC}">
              <c16:uniqueId val="{00000002-6BEA-4B18-A4CB-D36BBA4AF88D}"/>
            </c:ext>
          </c:extLst>
        </c:ser>
        <c:ser>
          <c:idx val="1"/>
          <c:order val="1"/>
          <c:tx>
            <c:strRef>
              <c:f>'Anteile lange Reihe'!$B$124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Reihe'!$L$124:$AJ$124</c:f>
              <c:numCache>
                <c:formatCode>0.0%</c:formatCode>
                <c:ptCount val="25"/>
                <c:pt idx="0">
                  <c:v>5.64522789448232E-2</c:v>
                </c:pt>
                <c:pt idx="1">
                  <c:v>6.0855658732103635E-2</c:v>
                </c:pt>
                <c:pt idx="2">
                  <c:v>5.7534904996038562E-2</c:v>
                </c:pt>
                <c:pt idx="3">
                  <c:v>7.3716799307548361E-2</c:v>
                </c:pt>
                <c:pt idx="4">
                  <c:v>5.872749045650881E-2</c:v>
                </c:pt>
                <c:pt idx="5">
                  <c:v>5.844552169467606E-2</c:v>
                </c:pt>
                <c:pt idx="6">
                  <c:v>5.7567610150435926E-2</c:v>
                </c:pt>
                <c:pt idx="7">
                  <c:v>4.8842051862677129E-2</c:v>
                </c:pt>
                <c:pt idx="8">
                  <c:v>5.1438697229464016E-2</c:v>
                </c:pt>
                <c:pt idx="9">
                  <c:v>5.8350270022597031E-2</c:v>
                </c:pt>
                <c:pt idx="10">
                  <c:v>4.9426738722625541E-2</c:v>
                </c:pt>
                <c:pt idx="11">
                  <c:v>5.5102026473765761E-2</c:v>
                </c:pt>
                <c:pt idx="12">
                  <c:v>5.1055584492737026E-2</c:v>
                </c:pt>
                <c:pt idx="13">
                  <c:v>4.6150482436073233E-2</c:v>
                </c:pt>
                <c:pt idx="14">
                  <c:v>4.42381486360326E-2</c:v>
                </c:pt>
                <c:pt idx="15">
                  <c:v>3.6171741254221755E-2</c:v>
                </c:pt>
                <c:pt idx="16">
                  <c:v>3.977038731595843E-2</c:v>
                </c:pt>
                <c:pt idx="17">
                  <c:v>4.046945320829376E-2</c:v>
                </c:pt>
                <c:pt idx="18">
                  <c:v>4.3155389631686594E-2</c:v>
                </c:pt>
                <c:pt idx="19">
                  <c:v>3.8180779739383379E-2</c:v>
                </c:pt>
                <c:pt idx="20">
                  <c:v>3.4317326551302478E-2</c:v>
                </c:pt>
                <c:pt idx="21">
                  <c:v>3.3180862838183063E-2</c:v>
                </c:pt>
                <c:pt idx="22">
                  <c:v>3.2638621797735523E-2</c:v>
                </c:pt>
                <c:pt idx="23">
                  <c:v>4.051816384791506E-2</c:v>
                </c:pt>
                <c:pt idx="24">
                  <c:v>3.9898301258899052E-2</c:v>
                </c:pt>
              </c:numCache>
            </c:numRef>
          </c:val>
          <c:smooth val="0"/>
          <c:extLst>
            <c:ext xmlns:c16="http://schemas.microsoft.com/office/drawing/2014/chart" uri="{C3380CC4-5D6E-409C-BE32-E72D297353CC}">
              <c16:uniqueId val="{00000003-6BEA-4B18-A4CB-D36BBA4AF88D}"/>
            </c:ext>
          </c:extLst>
        </c:ser>
        <c:ser>
          <c:idx val="2"/>
          <c:order val="2"/>
          <c:tx>
            <c:strRef>
              <c:f>'Anteile lange Reihe'!$B$125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Reihe'!$L$125:$AJ$125</c:f>
              <c:numCache>
                <c:formatCode>0.0%</c:formatCode>
                <c:ptCount val="25"/>
                <c:pt idx="0">
                  <c:v>0.36184964954160825</c:v>
                </c:pt>
                <c:pt idx="1">
                  <c:v>0.3023704693319727</c:v>
                </c:pt>
                <c:pt idx="2">
                  <c:v>0.34722880577190024</c:v>
                </c:pt>
                <c:pt idx="3">
                  <c:v>0.34018361586092866</c:v>
                </c:pt>
                <c:pt idx="4">
                  <c:v>0.47317225066149132</c:v>
                </c:pt>
                <c:pt idx="5">
                  <c:v>0.48258742383421455</c:v>
                </c:pt>
                <c:pt idx="6">
                  <c:v>0.48875869564295527</c:v>
                </c:pt>
                <c:pt idx="7">
                  <c:v>0.5134232605130753</c:v>
                </c:pt>
                <c:pt idx="8">
                  <c:v>0.49299062013043671</c:v>
                </c:pt>
                <c:pt idx="9">
                  <c:v>0.48313771092868485</c:v>
                </c:pt>
                <c:pt idx="10">
                  <c:v>0.49254960862961938</c:v>
                </c:pt>
                <c:pt idx="11">
                  <c:v>0.44693256895913869</c:v>
                </c:pt>
                <c:pt idx="12">
                  <c:v>0.46711828773879532</c:v>
                </c:pt>
                <c:pt idx="13">
                  <c:v>0.53378475539384607</c:v>
                </c:pt>
                <c:pt idx="14">
                  <c:v>0.54709959401382435</c:v>
                </c:pt>
                <c:pt idx="15">
                  <c:v>0.57901691969887725</c:v>
                </c:pt>
                <c:pt idx="16">
                  <c:v>0.58072065560591024</c:v>
                </c:pt>
                <c:pt idx="17">
                  <c:v>0.56911892161750677</c:v>
                </c:pt>
                <c:pt idx="18">
                  <c:v>0.58379258204042794</c:v>
                </c:pt>
                <c:pt idx="19">
                  <c:v>0.63374404987226873</c:v>
                </c:pt>
                <c:pt idx="20">
                  <c:v>0.6321688797548638</c:v>
                </c:pt>
                <c:pt idx="21">
                  <c:v>0.61605460998226413</c:v>
                </c:pt>
                <c:pt idx="22">
                  <c:v>0.61057122259422014</c:v>
                </c:pt>
                <c:pt idx="23">
                  <c:v>0.56776359992351655</c:v>
                </c:pt>
                <c:pt idx="24">
                  <c:v>0.57656930227493308</c:v>
                </c:pt>
              </c:numCache>
            </c:numRef>
          </c:val>
          <c:smooth val="0"/>
          <c:extLst>
            <c:ext xmlns:c16="http://schemas.microsoft.com/office/drawing/2014/chart" uri="{C3380CC4-5D6E-409C-BE32-E72D297353CC}">
              <c16:uniqueId val="{00000004-6BEA-4B18-A4CB-D36BBA4AF88D}"/>
            </c:ext>
          </c:extLst>
        </c:ser>
        <c:ser>
          <c:idx val="3"/>
          <c:order val="3"/>
          <c:tx>
            <c:strRef>
              <c:f>'Anteile lange Reihe'!$B$126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Reihe'!$L$126:$AJ$126</c:f>
              <c:numCache>
                <c:formatCode>0.0%</c:formatCode>
                <c:ptCount val="25"/>
                <c:pt idx="0">
                  <c:v>8.0186808629458123E-3</c:v>
                </c:pt>
                <c:pt idx="1">
                  <c:v>1.442128396193766E-2</c:v>
                </c:pt>
                <c:pt idx="2">
                  <c:v>1.4772016077617859E-2</c:v>
                </c:pt>
                <c:pt idx="3">
                  <c:v>1.5447649078286928E-2</c:v>
                </c:pt>
                <c:pt idx="4">
                  <c:v>1.2709765091193436E-2</c:v>
                </c:pt>
                <c:pt idx="5">
                  <c:v>1.0141519603163949E-2</c:v>
                </c:pt>
                <c:pt idx="6">
                  <c:v>1.103648358618284E-2</c:v>
                </c:pt>
                <c:pt idx="7">
                  <c:v>1.2738551398228652E-2</c:v>
                </c:pt>
                <c:pt idx="8">
                  <c:v>1.5155209140971362E-2</c:v>
                </c:pt>
                <c:pt idx="9">
                  <c:v>2.1172598154106166E-2</c:v>
                </c:pt>
                <c:pt idx="10">
                  <c:v>2.4533513074412944E-2</c:v>
                </c:pt>
                <c:pt idx="11">
                  <c:v>3.1793960734650094E-2</c:v>
                </c:pt>
                <c:pt idx="12">
                  <c:v>4.359084951801958E-2</c:v>
                </c:pt>
                <c:pt idx="13">
                  <c:v>4.8222743854765063E-2</c:v>
                </c:pt>
                <c:pt idx="14">
                  <c:v>5.2262724636525128E-2</c:v>
                </c:pt>
                <c:pt idx="15">
                  <c:v>5.7885727682725992E-2</c:v>
                </c:pt>
                <c:pt idx="16">
                  <c:v>5.8501262108327803E-2</c:v>
                </c:pt>
                <c:pt idx="17">
                  <c:v>6.1213929715078816E-2</c:v>
                </c:pt>
                <c:pt idx="18">
                  <c:v>6.1438256163904276E-2</c:v>
                </c:pt>
                <c:pt idx="19">
                  <c:v>5.5379087233275261E-2</c:v>
                </c:pt>
                <c:pt idx="20">
                  <c:v>6.5183309553441732E-2</c:v>
                </c:pt>
                <c:pt idx="21">
                  <c:v>7.4113668304130895E-2</c:v>
                </c:pt>
                <c:pt idx="22">
                  <c:v>7.9411096329735684E-2</c:v>
                </c:pt>
                <c:pt idx="23">
                  <c:v>6.9436693407291389E-2</c:v>
                </c:pt>
                <c:pt idx="24">
                  <c:v>6.6388004546898166E-2</c:v>
                </c:pt>
              </c:numCache>
            </c:numRef>
          </c:val>
          <c:smooth val="0"/>
          <c:extLst>
            <c:ext xmlns:c16="http://schemas.microsoft.com/office/drawing/2014/chart" uri="{C3380CC4-5D6E-409C-BE32-E72D297353CC}">
              <c16:uniqueId val="{00000005-6BEA-4B18-A4CB-D36BBA4AF88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Reihe'!$B$127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Reihe'!$L$127:$AJ$127</c15:sqref>
                        </c15:formulaRef>
                      </c:ext>
                    </c:extLst>
                    <c:numCache>
                      <c:formatCode>0.0%</c:formatCode>
                      <c:ptCount val="25"/>
                      <c:pt idx="0">
                        <c:v>0.19594632216106572</c:v>
                      </c:pt>
                      <c:pt idx="1">
                        <c:v>0.19932538498526831</c:v>
                      </c:pt>
                      <c:pt idx="2">
                        <c:v>0.18900071911748742</c:v>
                      </c:pt>
                      <c:pt idx="3">
                        <c:v>0.16259860620874236</c:v>
                      </c:pt>
                      <c:pt idx="4">
                        <c:v>0.12606407493486088</c:v>
                      </c:pt>
                      <c:pt idx="5">
                        <c:v>0.13201541839239439</c:v>
                      </c:pt>
                      <c:pt idx="6">
                        <c:v>0.12678906656745995</c:v>
                      </c:pt>
                      <c:pt idx="7">
                        <c:v>0.11466541675202903</c:v>
                      </c:pt>
                      <c:pt idx="8">
                        <c:v>0.12814630065347377</c:v>
                      </c:pt>
                      <c:pt idx="9">
                        <c:v>0.13727226905302514</c:v>
                      </c:pt>
                      <c:pt idx="10">
                        <c:v>0.14492957499348577</c:v>
                      </c:pt>
                      <c:pt idx="11">
                        <c:v>0.14999687128232703</c:v>
                      </c:pt>
                      <c:pt idx="12">
                        <c:v>0.15880315254824226</c:v>
                      </c:pt>
                      <c:pt idx="13">
                        <c:v>0.1255240562766182</c:v>
                      </c:pt>
                      <c:pt idx="14">
                        <c:v>0.11678746631084422</c:v>
                      </c:pt>
                      <c:pt idx="15">
                        <c:v>9.9252964461724907E-2</c:v>
                      </c:pt>
                      <c:pt idx="16">
                        <c:v>9.888611822057955E-2</c:v>
                      </c:pt>
                      <c:pt idx="17">
                        <c:v>0.1011033512437869</c:v>
                      </c:pt>
                      <c:pt idx="18">
                        <c:v>8.8939287267767286E-2</c:v>
                      </c:pt>
                      <c:pt idx="19">
                        <c:v>7.7091095447455613E-2</c:v>
                      </c:pt>
                      <c:pt idx="20">
                        <c:v>7.0969868379512052E-2</c:v>
                      </c:pt>
                      <c:pt idx="21">
                        <c:v>6.4660090140146551E-2</c:v>
                      </c:pt>
                      <c:pt idx="22">
                        <c:v>5.5558283750162328E-2</c:v>
                      </c:pt>
                      <c:pt idx="23">
                        <c:v>5.9024236886965273E-2</c:v>
                      </c:pt>
                      <c:pt idx="24">
                        <c:v>5.2112689791987001E-2</c:v>
                      </c:pt>
                    </c:numCache>
                  </c:numRef>
                </c:val>
                <c:smooth val="0"/>
                <c:extLst>
                  <c:ext xmlns:c16="http://schemas.microsoft.com/office/drawing/2014/chart" uri="{C3380CC4-5D6E-409C-BE32-E72D297353CC}">
                    <c16:uniqueId val="{00000006-6BEA-4B18-A4CB-D36BBA4AF88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Reihe'!$B$128</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Reihe'!$L$128:$AJ$128</c15:sqref>
                        </c15:formulaRef>
                      </c:ext>
                    </c:extLst>
                    <c:numCache>
                      <c:formatCode>0.0%</c:formatCode>
                      <c:ptCount val="25"/>
                      <c:pt idx="0">
                        <c:v>3.4558802187500859E-3</c:v>
                      </c:pt>
                      <c:pt idx="1">
                        <c:v>6.3091876909939625E-3</c:v>
                      </c:pt>
                      <c:pt idx="2">
                        <c:v>4.9846953939297013E-3</c:v>
                      </c:pt>
                      <c:pt idx="3">
                        <c:v>4.3597727327515864E-3</c:v>
                      </c:pt>
                      <c:pt idx="4">
                        <c:v>4.1107967094749006E-3</c:v>
                      </c:pt>
                      <c:pt idx="5">
                        <c:v>4.7399065634087358E-3</c:v>
                      </c:pt>
                      <c:pt idx="6">
                        <c:v>6.0270343259758441E-3</c:v>
                      </c:pt>
                      <c:pt idx="7">
                        <c:v>6.9115440628127996E-3</c:v>
                      </c:pt>
                      <c:pt idx="8">
                        <c:v>5.9529886087373854E-3</c:v>
                      </c:pt>
                      <c:pt idx="9">
                        <c:v>5.827048864064004E-3</c:v>
                      </c:pt>
                      <c:pt idx="10">
                        <c:v>6.3687899687043014E-3</c:v>
                      </c:pt>
                      <c:pt idx="11">
                        <c:v>7.5840496035173522E-3</c:v>
                      </c:pt>
                      <c:pt idx="12">
                        <c:v>8.9994000726479739E-3</c:v>
                      </c:pt>
                      <c:pt idx="13">
                        <c:v>8.4346847791534098E-3</c:v>
                      </c:pt>
                      <c:pt idx="14">
                        <c:v>8.7942293358443616E-3</c:v>
                      </c:pt>
                      <c:pt idx="15">
                        <c:v>9.8411808080489278E-3</c:v>
                      </c:pt>
                      <c:pt idx="16">
                        <c:v>8.89413089340357E-3</c:v>
                      </c:pt>
                      <c:pt idx="17">
                        <c:v>9.7404639816381922E-3</c:v>
                      </c:pt>
                      <c:pt idx="18">
                        <c:v>1.0041670923683355E-2</c:v>
                      </c:pt>
                      <c:pt idx="19">
                        <c:v>9.5325320559861201E-3</c:v>
                      </c:pt>
                      <c:pt idx="20">
                        <c:v>1.0539324427622941E-2</c:v>
                      </c:pt>
                      <c:pt idx="21">
                        <c:v>1.0541934547214969E-2</c:v>
                      </c:pt>
                      <c:pt idx="22">
                        <c:v>1.007388025954945E-2</c:v>
                      </c:pt>
                      <c:pt idx="23">
                        <c:v>1.1772239155929246E-2</c:v>
                      </c:pt>
                      <c:pt idx="24">
                        <c:v>1.2739427394844851E-2</c:v>
                      </c:pt>
                    </c:numCache>
                  </c:numRef>
                </c:val>
                <c:smooth val="0"/>
                <c:extLst xmlns:c15="http://schemas.microsoft.com/office/drawing/2012/chart">
                  <c:ext xmlns:c16="http://schemas.microsoft.com/office/drawing/2014/chart" uri="{C3380CC4-5D6E-409C-BE32-E72D297353CC}">
                    <c16:uniqueId val="{00000007-6BEA-4B18-A4CB-D36BBA4AF88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Reihe'!$B$129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Reihe'!$L$129:$AJ$129</c15:sqref>
                        </c15:formulaRef>
                      </c:ext>
                    </c:extLst>
                    <c:numCache>
                      <c:formatCode>0.0%</c:formatCode>
                      <c:ptCount val="25"/>
                      <c:pt idx="0">
                        <c:v>1.5992163292239792E-2</c:v>
                      </c:pt>
                      <c:pt idx="1">
                        <c:v>1.6383014693944199E-2</c:v>
                      </c:pt>
                      <c:pt idx="2">
                        <c:v>1.458081818926627E-2</c:v>
                      </c:pt>
                      <c:pt idx="3">
                        <c:v>1.5213290841537394E-2</c:v>
                      </c:pt>
                      <c:pt idx="4">
                        <c:v>1.2343867502622643E-2</c:v>
                      </c:pt>
                      <c:pt idx="5">
                        <c:v>1.3861144803479906E-2</c:v>
                      </c:pt>
                      <c:pt idx="6">
                        <c:v>1.5761596313931911E-2</c:v>
                      </c:pt>
                      <c:pt idx="7">
                        <c:v>1.5652897241671647E-2</c:v>
                      </c:pt>
                      <c:pt idx="8">
                        <c:v>1.9294265397121015E-2</c:v>
                      </c:pt>
                      <c:pt idx="9">
                        <c:v>1.9871291206338019E-2</c:v>
                      </c:pt>
                      <c:pt idx="10">
                        <c:v>2.3687584116227574E-2</c:v>
                      </c:pt>
                      <c:pt idx="11">
                        <c:v>3.0313450304715328E-2</c:v>
                      </c:pt>
                      <c:pt idx="12">
                        <c:v>2.7674741958922139E-2</c:v>
                      </c:pt>
                      <c:pt idx="13">
                        <c:v>2.4963544681762085E-2</c:v>
                      </c:pt>
                      <c:pt idx="14">
                        <c:v>2.5082190464440764E-2</c:v>
                      </c:pt>
                      <c:pt idx="15">
                        <c:v>2.7310147595137176E-2</c:v>
                      </c:pt>
                      <c:pt idx="16">
                        <c:v>2.5756951386712541E-2</c:v>
                      </c:pt>
                      <c:pt idx="17">
                        <c:v>2.7110830059699626E-2</c:v>
                      </c:pt>
                      <c:pt idx="18">
                        <c:v>2.8003615564499418E-2</c:v>
                      </c:pt>
                      <c:pt idx="19">
                        <c:v>2.4855346267605043E-2</c:v>
                      </c:pt>
                      <c:pt idx="20">
                        <c:v>2.5129338415471141E-2</c:v>
                      </c:pt>
                      <c:pt idx="21">
                        <c:v>2.6689738968622773E-2</c:v>
                      </c:pt>
                      <c:pt idx="22">
                        <c:v>2.4662228913136158E-2</c:v>
                      </c:pt>
                      <c:pt idx="23">
                        <c:v>2.8911790790581607E-2</c:v>
                      </c:pt>
                      <c:pt idx="24">
                        <c:v>2.7829187788096742E-2</c:v>
                      </c:pt>
                    </c:numCache>
                  </c:numRef>
                </c:val>
                <c:smooth val="0"/>
                <c:extLst xmlns:c15="http://schemas.microsoft.com/office/drawing/2012/chart">
                  <c:ext xmlns:c16="http://schemas.microsoft.com/office/drawing/2014/chart" uri="{C3380CC4-5D6E-409C-BE32-E72D297353CC}">
                    <c16:uniqueId val="{00000008-6BEA-4B18-A4CB-D36BBA4AF88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8430786886054271"/>
          <c:y val="0.18906833282635271"/>
          <c:w val="0.53649052130521058"/>
          <c:h val="0.65237051307602023"/>
        </c:manualLayout>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38A5-47B1-963C-2F0528250BC2}"/>
              </c:ext>
            </c:extLst>
          </c:dPt>
          <c:dPt>
            <c:idx val="1"/>
            <c:bubble3D val="0"/>
            <c:spPr>
              <a:solidFill>
                <a:schemeClr val="accent2"/>
              </a:solidFill>
              <a:ln>
                <a:noFill/>
              </a:ln>
              <a:effectLst/>
            </c:spPr>
            <c:extLst>
              <c:ext xmlns:c16="http://schemas.microsoft.com/office/drawing/2014/chart" uri="{C3380CC4-5D6E-409C-BE32-E72D297353CC}">
                <c16:uniqueId val="{00000003-38A5-47B1-963C-2F0528250BC2}"/>
              </c:ext>
            </c:extLst>
          </c:dPt>
          <c:dPt>
            <c:idx val="2"/>
            <c:bubble3D val="0"/>
            <c:spPr>
              <a:solidFill>
                <a:schemeClr val="accent3"/>
              </a:solidFill>
              <a:ln>
                <a:noFill/>
              </a:ln>
              <a:effectLst/>
            </c:spPr>
            <c:extLst>
              <c:ext xmlns:c16="http://schemas.microsoft.com/office/drawing/2014/chart" uri="{C3380CC4-5D6E-409C-BE32-E72D297353CC}">
                <c16:uniqueId val="{00000005-38A5-47B1-963C-2F0528250BC2}"/>
              </c:ext>
            </c:extLst>
          </c:dPt>
          <c:dPt>
            <c:idx val="3"/>
            <c:bubble3D val="0"/>
            <c:spPr>
              <a:solidFill>
                <a:schemeClr val="accent4"/>
              </a:solidFill>
              <a:ln>
                <a:noFill/>
              </a:ln>
              <a:effectLst/>
            </c:spPr>
            <c:extLst>
              <c:ext xmlns:c16="http://schemas.microsoft.com/office/drawing/2014/chart" uri="{C3380CC4-5D6E-409C-BE32-E72D297353CC}">
                <c16:uniqueId val="{00000007-38A5-47B1-963C-2F0528250BC2}"/>
              </c:ext>
            </c:extLst>
          </c:dPt>
          <c:dPt>
            <c:idx val="4"/>
            <c:bubble3D val="0"/>
            <c:spPr>
              <a:solidFill>
                <a:schemeClr val="accent5"/>
              </a:solidFill>
              <a:ln>
                <a:noFill/>
              </a:ln>
              <a:effectLst/>
            </c:spPr>
            <c:extLst>
              <c:ext xmlns:c16="http://schemas.microsoft.com/office/drawing/2014/chart" uri="{C3380CC4-5D6E-409C-BE32-E72D297353CC}">
                <c16:uniqueId val="{00000009-38A5-47B1-963C-2F0528250BC2}"/>
              </c:ext>
            </c:extLst>
          </c:dPt>
          <c:dPt>
            <c:idx val="5"/>
            <c:bubble3D val="0"/>
            <c:spPr>
              <a:solidFill>
                <a:schemeClr val="accent6"/>
              </a:solidFill>
              <a:ln>
                <a:noFill/>
              </a:ln>
              <a:effectLst/>
            </c:spPr>
            <c:extLst>
              <c:ext xmlns:c16="http://schemas.microsoft.com/office/drawing/2014/chart" uri="{C3380CC4-5D6E-409C-BE32-E72D297353CC}">
                <c16:uniqueId val="{0000000B-38A5-47B1-963C-2F0528250BC2}"/>
              </c:ext>
            </c:extLst>
          </c:dPt>
          <c:dPt>
            <c:idx val="6"/>
            <c:bubble3D val="0"/>
            <c:spPr>
              <a:solidFill>
                <a:schemeClr val="accent2">
                  <a:lumMod val="20000"/>
                  <a:lumOff val="80000"/>
                </a:schemeClr>
              </a:solidFill>
              <a:ln>
                <a:noFill/>
              </a:ln>
              <a:effectLst/>
            </c:spPr>
            <c:extLst>
              <c:ext xmlns:c16="http://schemas.microsoft.com/office/drawing/2014/chart" uri="{C3380CC4-5D6E-409C-BE32-E72D297353CC}">
                <c16:uniqueId val="{0000000D-38A5-47B1-963C-2F0528250BC2}"/>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38A5-47B1-963C-2F0528250BC2}"/>
              </c:ext>
            </c:extLst>
          </c:dPt>
          <c:dLbls>
            <c:dLbl>
              <c:idx val="0"/>
              <c:layout>
                <c:manualLayout>
                  <c:x val="1.3576071854671259E-2"/>
                  <c:y val="-0.27574779638260605"/>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38A5-47B1-963C-2F0528250BC2}"/>
                </c:ext>
              </c:extLst>
            </c:dLbl>
            <c:dLbl>
              <c:idx val="1"/>
              <c:layout>
                <c:manualLayout>
                  <c:x val="3.287778100260285E-2"/>
                  <c:y val="4.5679476822521208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38A5-47B1-963C-2F0528250BC2}"/>
                </c:ext>
              </c:extLst>
            </c:dLbl>
            <c:dLbl>
              <c:idx val="2"/>
              <c:layout>
                <c:manualLayout>
                  <c:x val="-6.0522640216762576E-2"/>
                  <c:y val="4.872477527735594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38A5-47B1-963C-2F0528250BC2}"/>
                </c:ext>
              </c:extLst>
            </c:dLbl>
            <c:dLbl>
              <c:idx val="3"/>
              <c:layout>
                <c:manualLayout>
                  <c:x val="-6.7158338768712841E-2"/>
                  <c:y val="2.644661867564046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38A5-47B1-963C-2F0528250BC2}"/>
                </c:ext>
              </c:extLst>
            </c:dLbl>
            <c:dLbl>
              <c:idx val="4"/>
              <c:layout>
                <c:manualLayout>
                  <c:x val="-0.11544512956375756"/>
                  <c:y val="1.12201264014667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38A5-47B1-963C-2F0528250BC2}"/>
                </c:ext>
              </c:extLst>
            </c:dLbl>
            <c:dLbl>
              <c:idx val="5"/>
              <c:layout>
                <c:manualLayout>
                  <c:x val="-6.4881082862080344E-2"/>
                  <c:y val="-6.83602362672026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38A5-47B1-963C-2F0528250BC2}"/>
                </c:ext>
              </c:extLst>
            </c:dLbl>
            <c:dLbl>
              <c:idx val="6"/>
              <c:layout>
                <c:manualLayout>
                  <c:x val="-2.7939329957794558E-2"/>
                  <c:y val="-7.821669240783116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38A5-47B1-963C-2F0528250BC2}"/>
                </c:ext>
              </c:extLst>
            </c:dLbl>
            <c:dLbl>
              <c:idx val="7"/>
              <c:layout>
                <c:manualLayout>
                  <c:x val="1.9452470841722084E-2"/>
                  <c:y val="-1.93456303966139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38A5-47B1-963C-2F0528250BC2}"/>
                </c:ext>
              </c:extLst>
            </c:dLbl>
            <c:numFmt formatCode="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extLst>
          </c:dLbls>
          <c:cat>
            <c:strRef>
              <c:f>'Anteil an Welt'!$N$116:$N$122</c:f>
              <c:strCache>
                <c:ptCount val="7"/>
                <c:pt idx="0">
                  <c:v>USA</c:v>
                </c:pt>
                <c:pt idx="1">
                  <c:v> China </c:v>
                </c:pt>
                <c:pt idx="2">
                  <c:v> UK </c:v>
                </c:pt>
                <c:pt idx="3">
                  <c:v> Japan </c:v>
                </c:pt>
                <c:pt idx="4">
                  <c:v> Schweiz </c:v>
                </c:pt>
                <c:pt idx="5">
                  <c:v> Deutschland </c:v>
                </c:pt>
                <c:pt idx="6">
                  <c:v>übrige Länder</c:v>
                </c:pt>
              </c:strCache>
            </c:strRef>
          </c:cat>
          <c:val>
            <c:numRef>
              <c:f>'Anteil an Welt'!$O$116:$O$122</c:f>
              <c:numCache>
                <c:formatCode>0%</c:formatCode>
                <c:ptCount val="7"/>
                <c:pt idx="0">
                  <c:v>0.57656930313300392</c:v>
                </c:pt>
                <c:pt idx="1">
                  <c:v>6.6388001940911587E-2</c:v>
                </c:pt>
                <c:pt idx="2">
                  <c:v>5.5348151545479563E-2</c:v>
                </c:pt>
                <c:pt idx="3">
                  <c:v>5.2112692317136791E-2</c:v>
                </c:pt>
                <c:pt idx="4">
                  <c:v>4.4537485125109792E-2</c:v>
                </c:pt>
                <c:pt idx="5">
                  <c:v>3.9898301376224105E-2</c:v>
                </c:pt>
                <c:pt idx="6">
                  <c:v>0.16514606456213432</c:v>
                </c:pt>
              </c:numCache>
            </c:numRef>
          </c:val>
          <c:extLst>
            <c:ext xmlns:c16="http://schemas.microsoft.com/office/drawing/2014/chart" uri="{C3380CC4-5D6E-409C-BE32-E72D297353CC}">
              <c16:uniqueId val="{00000010-38A5-47B1-963C-2F0528250BC2}"/>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10069F"/>
              </a:solidFill>
              <a:ln>
                <a:noFill/>
              </a:ln>
              <a:effectLst/>
            </c:spPr>
            <c:extLst>
              <c:ext xmlns:c16="http://schemas.microsoft.com/office/drawing/2014/chart" uri="{C3380CC4-5D6E-409C-BE32-E72D297353CC}">
                <c16:uniqueId val="{00000001-A6A6-46DC-AD80-9C74D37BBC08}"/>
              </c:ext>
            </c:extLst>
          </c:dPt>
          <c:dPt>
            <c:idx val="2"/>
            <c:invertIfNegative val="0"/>
            <c:bubble3D val="0"/>
            <c:spPr>
              <a:solidFill>
                <a:srgbClr val="FF3EB5"/>
              </a:solidFill>
              <a:ln>
                <a:noFill/>
              </a:ln>
              <a:effectLst/>
            </c:spPr>
            <c:extLst>
              <c:ext xmlns:c16="http://schemas.microsoft.com/office/drawing/2014/chart" uri="{C3380CC4-5D6E-409C-BE32-E72D297353CC}">
                <c16:uniqueId val="{00000003-A6A6-46DC-AD80-9C74D37BBC08}"/>
              </c:ext>
            </c:extLst>
          </c:dPt>
          <c:dPt>
            <c:idx val="3"/>
            <c:invertIfNegative val="0"/>
            <c:bubble3D val="0"/>
            <c:spPr>
              <a:solidFill>
                <a:srgbClr val="10069F"/>
              </a:solidFill>
              <a:ln>
                <a:noFill/>
              </a:ln>
              <a:effectLst/>
            </c:spPr>
            <c:extLst>
              <c:ext xmlns:c16="http://schemas.microsoft.com/office/drawing/2014/chart" uri="{C3380CC4-5D6E-409C-BE32-E72D297353CC}">
                <c16:uniqueId val="{00000005-A6A6-46DC-AD80-9C74D37BBC08}"/>
              </c:ext>
            </c:extLst>
          </c:dPt>
          <c:dPt>
            <c:idx val="8"/>
            <c:invertIfNegative val="0"/>
            <c:bubble3D val="0"/>
            <c:spPr>
              <a:solidFill>
                <a:srgbClr val="10069F"/>
              </a:solidFill>
              <a:ln>
                <a:noFill/>
              </a:ln>
              <a:effectLst/>
            </c:spPr>
            <c:extLst>
              <c:ext xmlns:c16="http://schemas.microsoft.com/office/drawing/2014/chart" uri="{C3380CC4-5D6E-409C-BE32-E72D297353CC}">
                <c16:uniqueId val="{00000007-A6A6-46DC-AD80-9C74D37BBC08}"/>
              </c:ext>
            </c:extLst>
          </c:dPt>
          <c:dPt>
            <c:idx val="9"/>
            <c:invertIfNegative val="0"/>
            <c:bubble3D val="0"/>
            <c:spPr>
              <a:solidFill>
                <a:srgbClr val="8C3E9F"/>
              </a:solidFill>
              <a:ln>
                <a:noFill/>
              </a:ln>
              <a:effectLst/>
            </c:spPr>
            <c:extLst>
              <c:ext xmlns:c16="http://schemas.microsoft.com/office/drawing/2014/chart" uri="{C3380CC4-5D6E-409C-BE32-E72D297353CC}">
                <c16:uniqueId val="{00000009-A6A6-46DC-AD80-9C74D37BBC0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Länder'!$X$109:$X$119</c:f>
              <c:strCache>
                <c:ptCount val="11"/>
                <c:pt idx="0">
                  <c:v>Dänemark</c:v>
                </c:pt>
                <c:pt idx="1">
                  <c:v>Japan</c:v>
                </c:pt>
                <c:pt idx="2">
                  <c:v>Deutschland</c:v>
                </c:pt>
                <c:pt idx="3">
                  <c:v>UK</c:v>
                </c:pt>
                <c:pt idx="4">
                  <c:v>Korea</c:v>
                </c:pt>
                <c:pt idx="5">
                  <c:v>Frankreich</c:v>
                </c:pt>
                <c:pt idx="6">
                  <c:v>USA</c:v>
                </c:pt>
                <c:pt idx="7">
                  <c:v>Norwegen</c:v>
                </c:pt>
                <c:pt idx="8">
                  <c:v>Schweiz</c:v>
                </c:pt>
                <c:pt idx="9">
                  <c:v>EU</c:v>
                </c:pt>
                <c:pt idx="10">
                  <c:v>Irland</c:v>
                </c:pt>
              </c:strCache>
            </c:strRef>
          </c:cat>
          <c:val>
            <c:numRef>
              <c:f>'Intensität Länder'!$Y$109:$Y$119</c:f>
              <c:numCache>
                <c:formatCode>0.0%</c:formatCode>
                <c:ptCount val="11"/>
                <c:pt idx="0">
                  <c:v>5.5468218224701688E-2</c:v>
                </c:pt>
                <c:pt idx="1">
                  <c:v>4.347649463275733E-2</c:v>
                </c:pt>
                <c:pt idx="2">
                  <c:v>2.4395850473250043E-2</c:v>
                </c:pt>
                <c:pt idx="3">
                  <c:v>2.3398915531467029E-2</c:v>
                </c:pt>
                <c:pt idx="4">
                  <c:v>2.1659566050614334E-2</c:v>
                </c:pt>
                <c:pt idx="5">
                  <c:v>2.1186076007157099E-2</c:v>
                </c:pt>
                <c:pt idx="6">
                  <c:v>2.1000866058634975E-2</c:v>
                </c:pt>
                <c:pt idx="7">
                  <c:v>1.8367773239667665E-2</c:v>
                </c:pt>
                <c:pt idx="8">
                  <c:v>1.7168283908686202E-2</c:v>
                </c:pt>
                <c:pt idx="9">
                  <c:v>1.6303882229250562E-2</c:v>
                </c:pt>
                <c:pt idx="10">
                  <c:v>1.5776485986209534E-2</c:v>
                </c:pt>
              </c:numCache>
            </c:numRef>
          </c:val>
          <c:extLst>
            <c:ext xmlns:c16="http://schemas.microsoft.com/office/drawing/2014/chart" uri="{C3380CC4-5D6E-409C-BE32-E72D297353CC}">
              <c16:uniqueId val="{0000000A-A6A6-46DC-AD80-9C74D37BBC08}"/>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0475869364183918E-2"/>
          <c:y val="2.3866167214535071E-2"/>
          <c:w val="0.94864912650216004"/>
          <c:h val="0.74984617128326703"/>
        </c:manualLayout>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9421-421A-BAD1-2E270EFEDE64}"/>
              </c:ext>
            </c:extLst>
          </c:dPt>
          <c:dPt>
            <c:idx val="3"/>
            <c:invertIfNegative val="0"/>
            <c:bubble3D val="0"/>
            <c:extLst>
              <c:ext xmlns:c16="http://schemas.microsoft.com/office/drawing/2014/chart" uri="{C3380CC4-5D6E-409C-BE32-E72D297353CC}">
                <c16:uniqueId val="{00000001-9421-421A-BAD1-2E270EFEDE64}"/>
              </c:ext>
            </c:extLst>
          </c:dPt>
          <c:dPt>
            <c:idx val="6"/>
            <c:invertIfNegative val="0"/>
            <c:bubble3D val="0"/>
            <c:extLst>
              <c:ext xmlns:c16="http://schemas.microsoft.com/office/drawing/2014/chart" uri="{C3380CC4-5D6E-409C-BE32-E72D297353CC}">
                <c16:uniqueId val="{00000002-9421-421A-BAD1-2E270EFEDE64}"/>
              </c:ext>
            </c:extLst>
          </c:dPt>
          <c:dPt>
            <c:idx val="7"/>
            <c:invertIfNegative val="0"/>
            <c:bubble3D val="0"/>
            <c:extLst>
              <c:ext xmlns:c16="http://schemas.microsoft.com/office/drawing/2014/chart" uri="{C3380CC4-5D6E-409C-BE32-E72D297353CC}">
                <c16:uniqueId val="{00000003-9421-421A-BAD1-2E270EFEDE64}"/>
              </c:ext>
            </c:extLst>
          </c:dPt>
          <c:dPt>
            <c:idx val="8"/>
            <c:invertIfNegative val="0"/>
            <c:bubble3D val="0"/>
            <c:spPr>
              <a:solidFill>
                <a:srgbClr val="FF3EB5"/>
              </a:solidFill>
              <a:ln>
                <a:noFill/>
              </a:ln>
              <a:effectLst/>
            </c:spPr>
            <c:extLst>
              <c:ext xmlns:c16="http://schemas.microsoft.com/office/drawing/2014/chart" uri="{C3380CC4-5D6E-409C-BE32-E72D297353CC}">
                <c16:uniqueId val="{00000005-9421-421A-BAD1-2E270EFEDE64}"/>
              </c:ext>
            </c:extLst>
          </c:dPt>
          <c:dPt>
            <c:idx val="10"/>
            <c:invertIfNegative val="0"/>
            <c:bubble3D val="0"/>
            <c:spPr>
              <a:solidFill>
                <a:srgbClr val="8C3E9F"/>
              </a:solidFill>
              <a:ln>
                <a:noFill/>
              </a:ln>
              <a:effectLst/>
            </c:spPr>
            <c:extLst>
              <c:ext xmlns:c16="http://schemas.microsoft.com/office/drawing/2014/chart" uri="{C3380CC4-5D6E-409C-BE32-E72D297353CC}">
                <c16:uniqueId val="{00000007-9421-421A-BAD1-2E270EFEDE6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Länder'!$AE$109:$AE$114,'Intensität Länder'!$AE$117:$AE$121)</c:f>
              <c:strCache>
                <c:ptCount val="11"/>
                <c:pt idx="0">
                  <c:v>USA</c:v>
                </c:pt>
                <c:pt idx="1">
                  <c:v>UK</c:v>
                </c:pt>
                <c:pt idx="2">
                  <c:v>Japan</c:v>
                </c:pt>
                <c:pt idx="3">
                  <c:v>Belgien</c:v>
                </c:pt>
                <c:pt idx="4">
                  <c:v>Slowenien</c:v>
                </c:pt>
                <c:pt idx="5">
                  <c:v>Korea</c:v>
                </c:pt>
                <c:pt idx="6">
                  <c:v>Schweden</c:v>
                </c:pt>
                <c:pt idx="7">
                  <c:v>Dänemark</c:v>
                </c:pt>
                <c:pt idx="8">
                  <c:v>Deutschland</c:v>
                </c:pt>
                <c:pt idx="9">
                  <c:v>Frankreich</c:v>
                </c:pt>
                <c:pt idx="10">
                  <c:v>EU</c:v>
                </c:pt>
              </c:strCache>
              <c:extLst/>
            </c:strRef>
          </c:cat>
          <c:val>
            <c:numRef>
              <c:f>('Intensität Länder'!$AF$109:$AF$114,'Intensität Länder'!$AF$117:$AF$121)</c:f>
              <c:numCache>
                <c:formatCode>0.0%</c:formatCode>
                <c:ptCount val="11"/>
                <c:pt idx="0">
                  <c:v>0.41068062342122746</c:v>
                </c:pt>
                <c:pt idx="1">
                  <c:v>0.25378700168266033</c:v>
                </c:pt>
                <c:pt idx="2">
                  <c:v>0.17635212019797061</c:v>
                </c:pt>
                <c:pt idx="3">
                  <c:v>9.0371349618906069E-2</c:v>
                </c:pt>
                <c:pt idx="4">
                  <c:v>8.7259157911696444E-2</c:v>
                </c:pt>
                <c:pt idx="5">
                  <c:v>8.0812737855996436E-2</c:v>
                </c:pt>
                <c:pt idx="6">
                  <c:v>6.8437346890811643E-2</c:v>
                </c:pt>
                <c:pt idx="7">
                  <c:v>6.7786712468568086E-2</c:v>
                </c:pt>
                <c:pt idx="8">
                  <c:v>6.4035521055587366E-2</c:v>
                </c:pt>
                <c:pt idx="9">
                  <c:v>6.0257162621213306E-2</c:v>
                </c:pt>
                <c:pt idx="10">
                  <c:v>4.1942197354552256E-2</c:v>
                </c:pt>
              </c:numCache>
              <c:extLst/>
            </c:numRef>
          </c:val>
          <c:extLst>
            <c:ext xmlns:c16="http://schemas.microsoft.com/office/drawing/2014/chart" uri="{C3380CC4-5D6E-409C-BE32-E72D297353CC}">
              <c16:uniqueId val="{00000008-35BA-4361-9372-85FB2E364DCA}"/>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0"/>
          <c:order val="0"/>
          <c:tx>
            <c:strRef>
              <c:f>'AH Deutschlands'!$A$6</c:f>
              <c:strCache>
                <c:ptCount val="1"/>
                <c:pt idx="0">
                  <c:v> Saldo</c:v>
                </c:pt>
              </c:strCache>
            </c:strRef>
          </c:tx>
          <c:spPr>
            <a:solidFill>
              <a:srgbClr val="10069F"/>
            </a:solidFill>
            <a:ln w="28575">
              <a:noFill/>
            </a:ln>
          </c:spPr>
          <c:invertIfNegative val="0"/>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Deutschlands'!$L$6:$Z$6</c:f>
              <c:numCache>
                <c:formatCode>0.0</c:formatCode>
                <c:ptCount val="15"/>
                <c:pt idx="0">
                  <c:v>1.0985339177006104</c:v>
                </c:pt>
                <c:pt idx="1">
                  <c:v>0.83598946597064483</c:v>
                </c:pt>
                <c:pt idx="2">
                  <c:v>0.98101509419401722</c:v>
                </c:pt>
                <c:pt idx="3">
                  <c:v>2.3429137176090116</c:v>
                </c:pt>
                <c:pt idx="4">
                  <c:v>1.6371997320797149</c:v>
                </c:pt>
                <c:pt idx="5">
                  <c:v>-1.2436165608190421</c:v>
                </c:pt>
                <c:pt idx="6">
                  <c:v>-0.59027625273058959</c:v>
                </c:pt>
                <c:pt idx="7">
                  <c:v>-0.54642879324175908</c:v>
                </c:pt>
                <c:pt idx="8">
                  <c:v>-6.3571596049546599</c:v>
                </c:pt>
                <c:pt idx="9">
                  <c:v>-6.2412044797511115</c:v>
                </c:pt>
                <c:pt idx="10">
                  <c:v>-2.8048353122380476</c:v>
                </c:pt>
                <c:pt idx="11">
                  <c:v>3.4791433126306899</c:v>
                </c:pt>
                <c:pt idx="12">
                  <c:v>-19.257318395109721</c:v>
                </c:pt>
                <c:pt idx="13">
                  <c:v>-6.3689370017126734</c:v>
                </c:pt>
                <c:pt idx="14">
                  <c:v>0.11776153460348837</c:v>
                </c:pt>
              </c:numCache>
            </c:numRef>
          </c:val>
          <c:extLst>
            <c:ext xmlns:c16="http://schemas.microsoft.com/office/drawing/2014/chart" uri="{C3380CC4-5D6E-409C-BE32-E72D297353CC}">
              <c16:uniqueId val="{00000000-81CF-4205-AE49-DC28F8A47271}"/>
            </c:ext>
          </c:extLst>
        </c:ser>
        <c:dLbls>
          <c:showLegendKey val="0"/>
          <c:showVal val="0"/>
          <c:showCatName val="0"/>
          <c:showSerName val="0"/>
          <c:showPercent val="0"/>
          <c:showBubbleSize val="0"/>
        </c:dLbls>
        <c:gapWidth val="20"/>
        <c:axId val="608674632"/>
        <c:axId val="608675024"/>
      </c:barChart>
      <c:lineChart>
        <c:grouping val="standard"/>
        <c:varyColors val="0"/>
        <c:ser>
          <c:idx val="1"/>
          <c:order val="1"/>
          <c:tx>
            <c:strRef>
              <c:f>'AH Deutschlands'!$A$4</c:f>
              <c:strCache>
                <c:ptCount val="1"/>
                <c:pt idx="0">
                  <c:v> Ausfuhr</c:v>
                </c:pt>
              </c:strCache>
            </c:strRef>
          </c:tx>
          <c:spPr>
            <a:ln w="28575">
              <a:solidFill>
                <a:srgbClr val="FF3EB5"/>
              </a:solidFill>
            </a:ln>
          </c:spPr>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Deutschlands'!$L$4:$Z$4</c:f>
              <c:numCache>
                <c:formatCode>0.0</c:formatCode>
                <c:ptCount val="15"/>
                <c:pt idx="0">
                  <c:v>26.8418522301621</c:v>
                </c:pt>
                <c:pt idx="1">
                  <c:v>30.538834391622135</c:v>
                </c:pt>
                <c:pt idx="2">
                  <c:v>31.439963896665791</c:v>
                </c:pt>
                <c:pt idx="3">
                  <c:v>31.89189200186317</c:v>
                </c:pt>
                <c:pt idx="4">
                  <c:v>32.787983957392548</c:v>
                </c:pt>
                <c:pt idx="5">
                  <c:v>32.105724738602028</c:v>
                </c:pt>
                <c:pt idx="6">
                  <c:v>31.133663312475068</c:v>
                </c:pt>
                <c:pt idx="7">
                  <c:v>33.662650699455767</c:v>
                </c:pt>
                <c:pt idx="8">
                  <c:v>34.515307773793602</c:v>
                </c:pt>
                <c:pt idx="9">
                  <c:v>35.342540915901765</c:v>
                </c:pt>
                <c:pt idx="10">
                  <c:v>33.904920326500012</c:v>
                </c:pt>
                <c:pt idx="11">
                  <c:v>42.462424568160472</c:v>
                </c:pt>
                <c:pt idx="12">
                  <c:v>51.757905170132005</c:v>
                </c:pt>
                <c:pt idx="13">
                  <c:v>40.727399960994688</c:v>
                </c:pt>
                <c:pt idx="14">
                  <c:v>39.197615212179812</c:v>
                </c:pt>
              </c:numCache>
            </c:numRef>
          </c:val>
          <c:smooth val="0"/>
          <c:extLst>
            <c:ext xmlns:c16="http://schemas.microsoft.com/office/drawing/2014/chart" uri="{C3380CC4-5D6E-409C-BE32-E72D297353CC}">
              <c16:uniqueId val="{00000001-81CF-4205-AE49-DC28F8A47271}"/>
            </c:ext>
          </c:extLst>
        </c:ser>
        <c:ser>
          <c:idx val="2"/>
          <c:order val="2"/>
          <c:tx>
            <c:strRef>
              <c:f>'AH Deutschlands'!$A$5</c:f>
              <c:strCache>
                <c:ptCount val="1"/>
                <c:pt idx="0">
                  <c:v> Einfuhr</c:v>
                </c:pt>
              </c:strCache>
            </c:strRef>
          </c:tx>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Deutschlands'!$L$5:$Z$5</c:f>
              <c:numCache>
                <c:formatCode>0.0</c:formatCode>
                <c:ptCount val="15"/>
                <c:pt idx="0">
                  <c:v>25.74331831246149</c:v>
                </c:pt>
                <c:pt idx="1">
                  <c:v>29.70284492565149</c:v>
                </c:pt>
                <c:pt idx="2">
                  <c:v>30.458948802471774</c:v>
                </c:pt>
                <c:pt idx="3">
                  <c:v>29.548978284254158</c:v>
                </c:pt>
                <c:pt idx="4">
                  <c:v>31.150784225312833</c:v>
                </c:pt>
                <c:pt idx="5">
                  <c:v>33.34934129942107</c:v>
                </c:pt>
                <c:pt idx="6">
                  <c:v>31.723939565205658</c:v>
                </c:pt>
                <c:pt idx="7">
                  <c:v>34.209079492697526</c:v>
                </c:pt>
                <c:pt idx="8">
                  <c:v>40.872467378748262</c:v>
                </c:pt>
                <c:pt idx="9">
                  <c:v>41.583745395652876</c:v>
                </c:pt>
                <c:pt idx="10">
                  <c:v>36.709755638738059</c:v>
                </c:pt>
                <c:pt idx="11">
                  <c:v>38.983281255529782</c:v>
                </c:pt>
                <c:pt idx="12">
                  <c:v>71.015223565241726</c:v>
                </c:pt>
                <c:pt idx="13">
                  <c:v>47.096336962707362</c:v>
                </c:pt>
                <c:pt idx="14">
                  <c:v>39.079853677576324</c:v>
                </c:pt>
              </c:numCache>
            </c:numRef>
          </c:val>
          <c:smooth val="0"/>
          <c:extLst>
            <c:ext xmlns:c16="http://schemas.microsoft.com/office/drawing/2014/chart" uri="{C3380CC4-5D6E-409C-BE32-E72D297353CC}">
              <c16:uniqueId val="{00000002-81CF-4205-AE49-DC28F8A47271}"/>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3"/>
          <c:order val="2"/>
          <c:tx>
            <c:strRef>
              <c:f>'AH Deutschlands'!$K$13</c:f>
              <c:strCache>
                <c:ptCount val="1"/>
                <c:pt idx="0">
                  <c:v>Saldo</c:v>
                </c:pt>
              </c:strCache>
            </c:strRef>
          </c:tx>
          <c:spPr>
            <a:solidFill>
              <a:schemeClr val="accent1"/>
            </a:solidFill>
            <a:ln>
              <a:noFill/>
            </a:ln>
            <a:effectLst/>
          </c:spPr>
          <c:invertIfNegative val="0"/>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Deutschlands'!$L$13:$Z$13</c:f>
              <c:numCache>
                <c:formatCode>0.0</c:formatCode>
                <c:ptCount val="15"/>
                <c:pt idx="0">
                  <c:v>13.595337614795191</c:v>
                </c:pt>
                <c:pt idx="1">
                  <c:v>12.959102738824114</c:v>
                </c:pt>
                <c:pt idx="2">
                  <c:v>17.392865541992222</c:v>
                </c:pt>
                <c:pt idx="3">
                  <c:v>21.23760495678907</c:v>
                </c:pt>
                <c:pt idx="4">
                  <c:v>22.122145129807208</c:v>
                </c:pt>
                <c:pt idx="5">
                  <c:v>25.96578154808418</c:v>
                </c:pt>
                <c:pt idx="6">
                  <c:v>24.573332830849068</c:v>
                </c:pt>
                <c:pt idx="7">
                  <c:v>26.968946197721309</c:v>
                </c:pt>
                <c:pt idx="8">
                  <c:v>32.735667875724388</c:v>
                </c:pt>
                <c:pt idx="9">
                  <c:v>28.639353142838409</c:v>
                </c:pt>
                <c:pt idx="10">
                  <c:v>27.648871742157567</c:v>
                </c:pt>
                <c:pt idx="11">
                  <c:v>32.527277341627553</c:v>
                </c:pt>
                <c:pt idx="12">
                  <c:v>42.630092441690863</c:v>
                </c:pt>
                <c:pt idx="13">
                  <c:v>41.973161233513068</c:v>
                </c:pt>
                <c:pt idx="14">
                  <c:v>41.383270929199284</c:v>
                </c:pt>
              </c:numCache>
            </c:numRef>
          </c:val>
          <c:extLst>
            <c:ext xmlns:c16="http://schemas.microsoft.com/office/drawing/2014/chart" uri="{C3380CC4-5D6E-409C-BE32-E72D297353CC}">
              <c16:uniqueId val="{00000000-4DD4-4EDC-866C-2C51C9FB14DD}"/>
            </c:ext>
          </c:extLst>
        </c:ser>
        <c:dLbls>
          <c:showLegendKey val="0"/>
          <c:showVal val="0"/>
          <c:showCatName val="0"/>
          <c:showSerName val="0"/>
          <c:showPercent val="0"/>
          <c:showBubbleSize val="0"/>
        </c:dLbls>
        <c:gapWidth val="50"/>
        <c:axId val="608674632"/>
        <c:axId val="608675024"/>
      </c:barChart>
      <c:lineChart>
        <c:grouping val="standard"/>
        <c:varyColors val="0"/>
        <c:ser>
          <c:idx val="1"/>
          <c:order val="0"/>
          <c:tx>
            <c:strRef>
              <c:f>'AH Deutschlands'!$K$11</c:f>
              <c:strCache>
                <c:ptCount val="1"/>
                <c:pt idx="0">
                  <c:v>Ausfuhr</c:v>
                </c:pt>
              </c:strCache>
            </c:strRef>
          </c:tx>
          <c:spPr>
            <a:ln w="28575" cap="rnd" cmpd="sng" algn="ctr">
              <a:solidFill>
                <a:schemeClr val="accent2">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Deutschlands'!$L$11:$Z$11</c:f>
              <c:numCache>
                <c:formatCode>0.0</c:formatCode>
                <c:ptCount val="15"/>
                <c:pt idx="0">
                  <c:v>48.830638779292983</c:v>
                </c:pt>
                <c:pt idx="1">
                  <c:v>49.552237409745651</c:v>
                </c:pt>
                <c:pt idx="2">
                  <c:v>52.730321164896566</c:v>
                </c:pt>
                <c:pt idx="3">
                  <c:v>56.044484896948468</c:v>
                </c:pt>
                <c:pt idx="4">
                  <c:v>59.754134416346901</c:v>
                </c:pt>
                <c:pt idx="5">
                  <c:v>68.151775381439691</c:v>
                </c:pt>
                <c:pt idx="6">
                  <c:v>68.998353840218726</c:v>
                </c:pt>
                <c:pt idx="7">
                  <c:v>74.088994532413054</c:v>
                </c:pt>
                <c:pt idx="8">
                  <c:v>81.663756686141809</c:v>
                </c:pt>
                <c:pt idx="9">
                  <c:v>81.494664641503263</c:v>
                </c:pt>
                <c:pt idx="10">
                  <c:v>86.408640580072017</c:v>
                </c:pt>
                <c:pt idx="11">
                  <c:v>100.45753302760468</c:v>
                </c:pt>
                <c:pt idx="12">
                  <c:v>119.67574776922019</c:v>
                </c:pt>
                <c:pt idx="13">
                  <c:v>111.57193221607423</c:v>
                </c:pt>
                <c:pt idx="14">
                  <c:v>115.68427456266265</c:v>
                </c:pt>
              </c:numCache>
            </c:numRef>
          </c:val>
          <c:smooth val="0"/>
          <c:extLst>
            <c:ext xmlns:c16="http://schemas.microsoft.com/office/drawing/2014/chart" uri="{C3380CC4-5D6E-409C-BE32-E72D297353CC}">
              <c16:uniqueId val="{00000001-4DD4-4EDC-866C-2C51C9FB14DD}"/>
            </c:ext>
          </c:extLst>
        </c:ser>
        <c:ser>
          <c:idx val="2"/>
          <c:order val="1"/>
          <c:tx>
            <c:strRef>
              <c:f>'AH Deutschlands'!$K$12</c:f>
              <c:strCache>
                <c:ptCount val="1"/>
                <c:pt idx="0">
                  <c:v>Einfuhr</c:v>
                </c:pt>
              </c:strCache>
            </c:strRef>
          </c:tx>
          <c:spPr>
            <a:ln w="28575" cap="rnd" cmpd="sng" algn="ctr">
              <a:solidFill>
                <a:schemeClr val="accent3">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Deutschlands'!$L$12:$Z$12</c:f>
              <c:numCache>
                <c:formatCode>0.0</c:formatCode>
                <c:ptCount val="15"/>
                <c:pt idx="0">
                  <c:v>35.235301164497791</c:v>
                </c:pt>
                <c:pt idx="1">
                  <c:v>36.593134670921536</c:v>
                </c:pt>
                <c:pt idx="2">
                  <c:v>35.337455622904343</c:v>
                </c:pt>
                <c:pt idx="3">
                  <c:v>34.806879940159398</c:v>
                </c:pt>
                <c:pt idx="4">
                  <c:v>37.631989286539692</c:v>
                </c:pt>
                <c:pt idx="5">
                  <c:v>42.185993833355511</c:v>
                </c:pt>
                <c:pt idx="6">
                  <c:v>44.425021009369658</c:v>
                </c:pt>
                <c:pt idx="7">
                  <c:v>47.120048334691745</c:v>
                </c:pt>
                <c:pt idx="8">
                  <c:v>48.928088810417421</c:v>
                </c:pt>
                <c:pt idx="9">
                  <c:v>52.855311498664854</c:v>
                </c:pt>
                <c:pt idx="10">
                  <c:v>58.75976883791445</c:v>
                </c:pt>
                <c:pt idx="11">
                  <c:v>67.93025568597713</c:v>
                </c:pt>
                <c:pt idx="12">
                  <c:v>77.045655327529332</c:v>
                </c:pt>
                <c:pt idx="13">
                  <c:v>69.598770982561163</c:v>
                </c:pt>
                <c:pt idx="14">
                  <c:v>74.301003633463367</c:v>
                </c:pt>
              </c:numCache>
            </c:numRef>
          </c:val>
          <c:smooth val="0"/>
          <c:extLst>
            <c:ext xmlns:c16="http://schemas.microsoft.com/office/drawing/2014/chart" uri="{C3380CC4-5D6E-409C-BE32-E72D297353CC}">
              <c16:uniqueId val="{00000002-4DD4-4EDC-866C-2C51C9FB14DD}"/>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w="9525" cap="flat" cmpd="sng" algn="ctr">
              <a:solidFill>
                <a:srgbClr val="969696"/>
              </a:solidFill>
              <a:prstDash val="solid"/>
              <a:round/>
            </a:ln>
            <a:effectLst/>
          </c:spPr>
        </c:majorGridlines>
        <c:numFmt formatCode="General" sourceLinked="1"/>
        <c:majorTickMark val="out"/>
        <c:minorTickMark val="none"/>
        <c:tickLblPos val="low"/>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5024"/>
        <c:crosses val="autoZero"/>
        <c:auto val="1"/>
        <c:lblAlgn val="ctr"/>
        <c:lblOffset val="100"/>
        <c:tickMarkSkip val="1"/>
        <c:noMultiLvlLbl val="0"/>
      </c:catAx>
      <c:valAx>
        <c:axId val="608675024"/>
        <c:scaling>
          <c:orientation val="minMax"/>
        </c:scaling>
        <c:delete val="0"/>
        <c:axPos val="l"/>
        <c:majorGridlines>
          <c:spPr>
            <a:ln w="9525" cap="flat" cmpd="sng" algn="ctr">
              <a:solidFill>
                <a:srgbClr val="969696"/>
              </a:solidFill>
              <a:prstDash val="solid"/>
              <a:round/>
            </a:ln>
            <a:effectLst/>
          </c:spPr>
        </c:majorGridlines>
        <c:numFmt formatCode="0" sourceLinked="0"/>
        <c:majorTickMark val="out"/>
        <c:minorTickMark val="none"/>
        <c:tickLblPos val="nextTo"/>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4632"/>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D.'!$C$11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D.'!$D$11:$J$11</c:f>
              <c:numCache>
                <c:formatCode>0.0</c:formatCode>
                <c:ptCount val="7"/>
                <c:pt idx="0">
                  <c:v>0.63583044596074867</c:v>
                </c:pt>
                <c:pt idx="1">
                  <c:v>-0.70375231059107235</c:v>
                </c:pt>
                <c:pt idx="2">
                  <c:v>-0.72763278177833746</c:v>
                </c:pt>
                <c:pt idx="3">
                  <c:v>-4.0094308590087557E-2</c:v>
                </c:pt>
                <c:pt idx="4">
                  <c:v>0.15724992521974968</c:v>
                </c:pt>
                <c:pt idx="5">
                  <c:v>0.39911186134017584</c:v>
                </c:pt>
                <c:pt idx="6">
                  <c:v>0.29423494523930471</c:v>
                </c:pt>
              </c:numCache>
            </c:numRef>
          </c:val>
          <c:extLst>
            <c:ext xmlns:c16="http://schemas.microsoft.com/office/drawing/2014/chart" uri="{C3380CC4-5D6E-409C-BE32-E72D297353CC}">
              <c16:uniqueId val="{00000000-C16B-4715-988A-EEB0B6303A95}"/>
            </c:ext>
          </c:extLst>
        </c:ser>
        <c:ser>
          <c:idx val="1"/>
          <c:order val="1"/>
          <c:tx>
            <c:strRef>
              <c:f>'Außenhandelssaldo gegenüber D.'!$C$15</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D.'!$D$15:$J$15</c:f>
              <c:numCache>
                <c:formatCode>0.0</c:formatCode>
                <c:ptCount val="7"/>
                <c:pt idx="0">
                  <c:v>0.81564021598134717</c:v>
                </c:pt>
                <c:pt idx="1">
                  <c:v>0.7534913169326094</c:v>
                </c:pt>
                <c:pt idx="2">
                  <c:v>-3.2564715390817436</c:v>
                </c:pt>
                <c:pt idx="3">
                  <c:v>1.0114512536009137</c:v>
                </c:pt>
                <c:pt idx="4">
                  <c:v>-4.6009715374331406E-2</c:v>
                </c:pt>
                <c:pt idx="5">
                  <c:v>0.45570050784561894</c:v>
                </c:pt>
                <c:pt idx="6">
                  <c:v>-0.65896690605449693</c:v>
                </c:pt>
              </c:numCache>
            </c:numRef>
          </c:val>
          <c:extLst>
            <c:ext xmlns:c16="http://schemas.microsoft.com/office/drawing/2014/chart" uri="{C3380CC4-5D6E-409C-BE32-E72D297353CC}">
              <c16:uniqueId val="{00000001-C16B-4715-988A-EEB0B6303A9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max val="16"/>
          <c:min val="-4"/>
        </c:scaling>
        <c:delete val="0"/>
        <c:axPos val="l"/>
        <c:numFmt formatCode="0.0" sourceLinked="1"/>
        <c:majorTickMark val="out"/>
        <c:minorTickMark val="none"/>
        <c:tickLblPos val="nextTo"/>
        <c:crossAx val="1044398008"/>
        <c:crosses val="autoZero"/>
        <c:crossBetween val="between"/>
        <c:majorUnit val="2"/>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D.'!$C$26</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D.'!$D$26:$J$26</c:f>
              <c:numCache>
                <c:formatCode>0.0</c:formatCode>
                <c:ptCount val="7"/>
                <c:pt idx="0">
                  <c:v>0.28129634530650316</c:v>
                </c:pt>
                <c:pt idx="1">
                  <c:v>0.25951088324924676</c:v>
                </c:pt>
                <c:pt idx="2">
                  <c:v>-1.7975999630958048</c:v>
                </c:pt>
                <c:pt idx="3">
                  <c:v>-2.3540017810330394</c:v>
                </c:pt>
                <c:pt idx="4">
                  <c:v>0.79598364125785448</c:v>
                </c:pt>
                <c:pt idx="5">
                  <c:v>0.19471893787608913</c:v>
                </c:pt>
                <c:pt idx="6">
                  <c:v>0.29653780590471773</c:v>
                </c:pt>
              </c:numCache>
            </c:numRef>
          </c:val>
          <c:extLst>
            <c:ext xmlns:c16="http://schemas.microsoft.com/office/drawing/2014/chart" uri="{C3380CC4-5D6E-409C-BE32-E72D297353CC}">
              <c16:uniqueId val="{00000000-0C8F-4D77-BC37-4E972FC8A585}"/>
            </c:ext>
          </c:extLst>
        </c:ser>
        <c:ser>
          <c:idx val="1"/>
          <c:order val="1"/>
          <c:tx>
            <c:strRef>
              <c:f>'Außenhandelssaldo gegenüber D.'!$C$30</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D.'!$D$30:$J$30</c:f>
              <c:numCache>
                <c:formatCode>0.0</c:formatCode>
                <c:ptCount val="7"/>
                <c:pt idx="0">
                  <c:v>0.73996862219313186</c:v>
                </c:pt>
                <c:pt idx="1">
                  <c:v>1.2335936849857427</c:v>
                </c:pt>
                <c:pt idx="2">
                  <c:v>-2.9436896315883363</c:v>
                </c:pt>
                <c:pt idx="3">
                  <c:v>13.814115836313118</c:v>
                </c:pt>
                <c:pt idx="4">
                  <c:v>5.0650783520920362</c:v>
                </c:pt>
                <c:pt idx="5">
                  <c:v>-9.8661958638541991E-2</c:v>
                </c:pt>
                <c:pt idx="6">
                  <c:v>3.5317554208599926</c:v>
                </c:pt>
              </c:numCache>
            </c:numRef>
          </c:val>
          <c:extLst>
            <c:ext xmlns:c16="http://schemas.microsoft.com/office/drawing/2014/chart" uri="{C3380CC4-5D6E-409C-BE32-E72D297353CC}">
              <c16:uniqueId val="{00000001-0C8F-4D77-BC37-4E972FC8A58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0"/>
        <c:axPos val="l"/>
        <c:numFmt formatCode="0.0" sourceLinked="1"/>
        <c:majorTickMark val="out"/>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'!$C$37</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'!$C$38:$C$50</c:f>
              <c:numCache>
                <c:formatCode>0.0</c:formatCode>
                <c:ptCount val="13"/>
                <c:pt idx="0">
                  <c:v>14.5</c:v>
                </c:pt>
                <c:pt idx="1">
                  <c:v>11</c:v>
                </c:pt>
                <c:pt idx="2">
                  <c:v>9.8000000000000007</c:v>
                </c:pt>
                <c:pt idx="3">
                  <c:v>7.2</c:v>
                </c:pt>
                <c:pt idx="4">
                  <c:v>11.5</c:v>
                </c:pt>
                <c:pt idx="5">
                  <c:v>7.6</c:v>
                </c:pt>
                <c:pt idx="6">
                  <c:v>7.6</c:v>
                </c:pt>
                <c:pt idx="7">
                  <c:v>3.1</c:v>
                </c:pt>
                <c:pt idx="8">
                  <c:v>1.5</c:v>
                </c:pt>
                <c:pt idx="9">
                  <c:v>2</c:v>
                </c:pt>
                <c:pt idx="10" formatCode="General">
                  <c:v>1.3</c:v>
                </c:pt>
                <c:pt idx="11" formatCode="General">
                  <c:v>0.9</c:v>
                </c:pt>
                <c:pt idx="12" formatCode="General">
                  <c:v>0.3</c:v>
                </c:pt>
              </c:numCache>
            </c:numRef>
          </c:val>
          <c:extLst>
            <c:ext xmlns:c16="http://schemas.microsoft.com/office/drawing/2014/chart" uri="{C3380CC4-5D6E-409C-BE32-E72D297353CC}">
              <c16:uniqueId val="{00000000-40CF-4BCE-9C32-397DE93131D5}"/>
            </c:ext>
          </c:extLst>
        </c:ser>
        <c:ser>
          <c:idx val="1"/>
          <c:order val="1"/>
          <c:tx>
            <c:strRef>
              <c:f>'Anteil Handel '!$G$37</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'!$G$38:$G$50</c:f>
              <c:numCache>
                <c:formatCode>0.0</c:formatCode>
                <c:ptCount val="13"/>
                <c:pt idx="0">
                  <c:v>15.039311680671585</c:v>
                </c:pt>
                <c:pt idx="1">
                  <c:v>12.142738956732575</c:v>
                </c:pt>
                <c:pt idx="2">
                  <c:v>10.321718844213935</c:v>
                </c:pt>
                <c:pt idx="3">
                  <c:v>9.6523652922203063</c:v>
                </c:pt>
                <c:pt idx="4">
                  <c:v>9.2743662260570954</c:v>
                </c:pt>
                <c:pt idx="5">
                  <c:v>4.5437084152177905</c:v>
                </c:pt>
                <c:pt idx="6">
                  <c:v>3.4855370704891895</c:v>
                </c:pt>
                <c:pt idx="7">
                  <c:v>3.1667077358356455</c:v>
                </c:pt>
                <c:pt idx="8">
                  <c:v>2.5076269731185024</c:v>
                </c:pt>
                <c:pt idx="9">
                  <c:v>2.3616806405944644</c:v>
                </c:pt>
                <c:pt idx="10">
                  <c:v>1.2278866163176176</c:v>
                </c:pt>
                <c:pt idx="11">
                  <c:v>0.91789642847378183</c:v>
                </c:pt>
                <c:pt idx="12">
                  <c:v>0.8208236010621297</c:v>
                </c:pt>
              </c:numCache>
            </c:numRef>
          </c:val>
          <c:extLst>
            <c:ext xmlns:c16="http://schemas.microsoft.com/office/drawing/2014/chart" uri="{C3380CC4-5D6E-409C-BE32-E72D297353CC}">
              <c16:uniqueId val="{00000001-40CF-4BCE-9C32-397DE93131D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48B-4FED-AFE9-554C79AC4F5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48B-4FED-AFE9-554C79AC4F5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48B-4FED-AFE9-554C79AC4F5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48B-4FED-AFE9-554C79AC4F5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48B-4FED-AFE9-554C79AC4F5E}"/>
              </c:ext>
            </c:extLst>
          </c:dPt>
          <c:dLbls>
            <c:dLbl>
              <c:idx val="1"/>
              <c:tx>
                <c:rich>
                  <a:bodyPr/>
                  <a:lstStyle/>
                  <a:p>
                    <a:r>
                      <a:rPr lang="en-US"/>
                      <a:t>18%</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448B-4FED-AFE9-554C79AC4F5E}"/>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448B-4FED-AFE9-554C79AC4F5E}"/>
                </c:ext>
              </c:extLst>
            </c:dLbl>
            <c:dLbl>
              <c:idx val="3"/>
              <c:tx>
                <c:rich>
                  <a:bodyPr/>
                  <a:lstStyle/>
                  <a:p>
                    <a:r>
                      <a:rPr lang="en-US" baseline="0"/>
                      <a:t>57%</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448B-4FED-AFE9-554C79AC4F5E}"/>
                </c:ext>
              </c:extLst>
            </c:dLbl>
            <c:dLbl>
              <c:idx val="4"/>
              <c:layout>
                <c:manualLayout>
                  <c:x val="-0.13408655944977368"/>
                  <c:y val="7.6701547050326731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448B-4FED-AFE9-554C79AC4F5E}"/>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4886167</c:v>
                </c:pt>
                <c:pt idx="1">
                  <c:v>152054</c:v>
                </c:pt>
                <c:pt idx="2">
                  <c:v>205613</c:v>
                </c:pt>
                <c:pt idx="3">
                  <c:v>476656</c:v>
                </c:pt>
              </c:numCache>
              <c:extLst/>
            </c:numRef>
          </c:val>
          <c:extLst>
            <c:ext xmlns:c16="http://schemas.microsoft.com/office/drawing/2014/chart" uri="{C3380CC4-5D6E-409C-BE32-E72D297353CC}">
              <c16:uniqueId val="{0000000A-448B-4FED-AFE9-554C79AC4F5E}"/>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9322649045939334"/>
          <c:w val="0.24777643535298829"/>
          <c:h val="0.3510842545272747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'!$D$1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'!$D$2:$D$13</c:f>
              <c:numCache>
                <c:formatCode>#,##0.0</c:formatCode>
                <c:ptCount val="12"/>
                <c:pt idx="0">
                  <c:v>8.1999999999999993</c:v>
                </c:pt>
                <c:pt idx="1">
                  <c:v>13.6</c:v>
                </c:pt>
                <c:pt idx="2">
                  <c:v>9.4</c:v>
                </c:pt>
                <c:pt idx="3">
                  <c:v>6.1</c:v>
                </c:pt>
                <c:pt idx="4">
                  <c:v>6</c:v>
                </c:pt>
                <c:pt idx="5">
                  <c:v>8.8000000000000007</c:v>
                </c:pt>
                <c:pt idx="6">
                  <c:v>4.2</c:v>
                </c:pt>
                <c:pt idx="7">
                  <c:v>2</c:v>
                </c:pt>
                <c:pt idx="8">
                  <c:v>7.8</c:v>
                </c:pt>
                <c:pt idx="9">
                  <c:v>3.2</c:v>
                </c:pt>
                <c:pt idx="10">
                  <c:v>3.6</c:v>
                </c:pt>
                <c:pt idx="11">
                  <c:v>4</c:v>
                </c:pt>
              </c:numCache>
            </c:numRef>
          </c:val>
          <c:extLst>
            <c:ext xmlns:c16="http://schemas.microsoft.com/office/drawing/2014/chart" uri="{C3380CC4-5D6E-409C-BE32-E72D297353CC}">
              <c16:uniqueId val="{00000000-7A4A-4EB1-8C62-3019D2904AF2}"/>
            </c:ext>
          </c:extLst>
        </c:ser>
        <c:ser>
          <c:idx val="1"/>
          <c:order val="1"/>
          <c:tx>
            <c:strRef>
              <c:f>'Anteil Handel '!$L$1</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'!$L$2:$L$13</c:f>
              <c:numCache>
                <c:formatCode>#,##0.0</c:formatCode>
                <c:ptCount val="12"/>
                <c:pt idx="0">
                  <c:v>15.459057646130915</c:v>
                </c:pt>
                <c:pt idx="1">
                  <c:v>10.141414802699289</c:v>
                </c:pt>
                <c:pt idx="2">
                  <c:v>7.744925246364426</c:v>
                </c:pt>
                <c:pt idx="3">
                  <c:v>6.2247296345642011</c:v>
                </c:pt>
                <c:pt idx="4">
                  <c:v>5.2396227140015652</c:v>
                </c:pt>
                <c:pt idx="5">
                  <c:v>5.1899530235790099</c:v>
                </c:pt>
                <c:pt idx="6">
                  <c:v>3.7021817473788556</c:v>
                </c:pt>
                <c:pt idx="7">
                  <c:v>3.6551621093318287</c:v>
                </c:pt>
                <c:pt idx="8">
                  <c:v>3.4771940121509011</c:v>
                </c:pt>
                <c:pt idx="9">
                  <c:v>3.2638378565866843</c:v>
                </c:pt>
                <c:pt idx="10">
                  <c:v>3.2039905276962135</c:v>
                </c:pt>
                <c:pt idx="11">
                  <c:v>2.5771916674942581</c:v>
                </c:pt>
              </c:numCache>
            </c:numRef>
          </c:val>
          <c:extLst>
            <c:ext xmlns:c16="http://schemas.microsoft.com/office/drawing/2014/chart" uri="{C3380CC4-5D6E-409C-BE32-E72D297353CC}">
              <c16:uniqueId val="{00000001-7A4A-4EB1-8C62-3019D2904AF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CUP an Welt'!$H$5</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4.9380596801419046</c:v>
                </c:pt>
                <c:pt idx="2">
                  <c:v>20.378794381025951</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0-6CAD-41AB-B011-EE792AEB85E4}"/>
            </c:ext>
          </c:extLst>
        </c:ser>
        <c:ser>
          <c:idx val="1"/>
          <c:order val="1"/>
          <c:tx>
            <c:strRef>
              <c:f>'Anteil CUP an Welt'!$U$5</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Welt'!$U$6:$U$15</c:f>
              <c:numCache>
                <c:formatCode>0.0</c:formatCode>
                <c:ptCount val="10"/>
                <c:pt idx="0">
                  <c:v>28.775870207955478</c:v>
                </c:pt>
                <c:pt idx="1">
                  <c:v>18.484931302641058</c:v>
                </c:pt>
                <c:pt idx="2">
                  <c:v>17.478695122860195</c:v>
                </c:pt>
                <c:pt idx="3">
                  <c:v>7.7716216551964017</c:v>
                </c:pt>
                <c:pt idx="4">
                  <c:v>7.3467663792889253</c:v>
                </c:pt>
                <c:pt idx="5">
                  <c:v>4.3007279683967301</c:v>
                </c:pt>
                <c:pt idx="6">
                  <c:v>3.5305224974533536</c:v>
                </c:pt>
                <c:pt idx="7">
                  <c:v>2.5242863176724883</c:v>
                </c:pt>
                <c:pt idx="8">
                  <c:v>2.1615443861959305</c:v>
                </c:pt>
                <c:pt idx="9">
                  <c:v>2.0621630351064622</c:v>
                </c:pt>
              </c:numCache>
            </c:numRef>
          </c:val>
          <c:extLst>
            <c:ext xmlns:c16="http://schemas.microsoft.com/office/drawing/2014/chart" uri="{C3380CC4-5D6E-409C-BE32-E72D297353CC}">
              <c16:uniqueId val="{00000001-6CAD-41AB-B011-EE792AEB85E4}"/>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3.3507667759950359</c:v>
                </c:pt>
                <c:pt idx="9">
                  <c:v>2.9602056190729416</c:v>
                </c:pt>
              </c:numCache>
            </c:numRef>
          </c:val>
          <c:extLst>
            <c:ext xmlns:c16="http://schemas.microsoft.com/office/drawing/2014/chart" uri="{C3380CC4-5D6E-409C-BE32-E72D297353CC}">
              <c16:uniqueId val="{00000000-0A0F-492A-A7D5-C765F0FDB450}"/>
            </c:ext>
          </c:extLst>
        </c:ser>
        <c:ser>
          <c:idx val="1"/>
          <c:order val="1"/>
          <c:tx>
            <c:strRef>
              <c:f>'Anteil Patente an Welt'!$AJ$2</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Welt'!$AJ$3:$AJ$12</c:f>
              <c:numCache>
                <c:formatCode>0.0</c:formatCode>
                <c:ptCount val="10"/>
                <c:pt idx="0">
                  <c:v>26.22511485451761</c:v>
                </c:pt>
                <c:pt idx="1">
                  <c:v>19.014803471158753</c:v>
                </c:pt>
                <c:pt idx="2">
                  <c:v>14.595031478645568</c:v>
                </c:pt>
                <c:pt idx="3">
                  <c:v>9.4478475412625489</c:v>
                </c:pt>
                <c:pt idx="4">
                  <c:v>8.7417049515058718</c:v>
                </c:pt>
                <c:pt idx="5">
                  <c:v>5.1854687765866947</c:v>
                </c:pt>
                <c:pt idx="6">
                  <c:v>3.0117406840224605</c:v>
                </c:pt>
                <c:pt idx="7">
                  <c:v>2.7309851965288412</c:v>
                </c:pt>
                <c:pt idx="8">
                  <c:v>2.326867449378935</c:v>
                </c:pt>
                <c:pt idx="9">
                  <c:v>2.0163348647269013</c:v>
                </c:pt>
              </c:numCache>
            </c:numRef>
          </c:val>
          <c:extLst>
            <c:ext xmlns:c16="http://schemas.microsoft.com/office/drawing/2014/chart" uri="{C3380CC4-5D6E-409C-BE32-E72D297353CC}">
              <c16:uniqueId val="{00000001-0A0F-492A-A7D5-C765F0FDB45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Welt'!$W$24</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Welt'!$W$25:$W$34</c:f>
              <c:numCache>
                <c:formatCode>0.0</c:formatCode>
                <c:ptCount val="10"/>
                <c:pt idx="0">
                  <c:v>44.441753451198842</c:v>
                </c:pt>
                <c:pt idx="1">
                  <c:v>5.6833777347218861</c:v>
                </c:pt>
                <c:pt idx="2">
                  <c:v>4.4966497134092194</c:v>
                </c:pt>
                <c:pt idx="3">
                  <c:v>9.6068458868168243</c:v>
                </c:pt>
                <c:pt idx="4">
                  <c:v>10.801646887866312</c:v>
                </c:pt>
                <c:pt idx="5">
                  <c:v>7.3706304997174454</c:v>
                </c:pt>
                <c:pt idx="6">
                  <c:v>6.7570840397190608</c:v>
                </c:pt>
                <c:pt idx="7">
                  <c:v>5.2393638491967387</c:v>
                </c:pt>
                <c:pt idx="8">
                  <c:v>3.9880519899895051</c:v>
                </c:pt>
                <c:pt idx="9">
                  <c:v>2.1716315492048115</c:v>
                </c:pt>
              </c:numCache>
            </c:numRef>
          </c:val>
          <c:extLst>
            <c:ext xmlns:c16="http://schemas.microsoft.com/office/drawing/2014/chart" uri="{C3380CC4-5D6E-409C-BE32-E72D297353CC}">
              <c16:uniqueId val="{00000000-9400-4E10-90D9-D67C707499F0}"/>
            </c:ext>
          </c:extLst>
        </c:ser>
        <c:ser>
          <c:idx val="1"/>
          <c:order val="1"/>
          <c:tx>
            <c:strRef>
              <c:f>'Anteil Patente an Welt'!$AJ$24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Welt'!$AJ$25:$AJ$34</c:f>
              <c:numCache>
                <c:formatCode>0.0</c:formatCode>
                <c:ptCount val="10"/>
                <c:pt idx="0">
                  <c:v>42.482527925452487</c:v>
                </c:pt>
                <c:pt idx="1">
                  <c:v>23.94719550803417</c:v>
                </c:pt>
                <c:pt idx="2">
                  <c:v>6.4094140134997923</c:v>
                </c:pt>
                <c:pt idx="3">
                  <c:v>5.1968221731079396</c:v>
                </c:pt>
                <c:pt idx="4">
                  <c:v>4.396392091272924</c:v>
                </c:pt>
                <c:pt idx="5">
                  <c:v>4.259004838420644</c:v>
                </c:pt>
                <c:pt idx="6">
                  <c:v>3.0583597156681201</c:v>
                </c:pt>
                <c:pt idx="7">
                  <c:v>2.8015052864225556</c:v>
                </c:pt>
                <c:pt idx="8">
                  <c:v>2.3654500925870621</c:v>
                </c:pt>
                <c:pt idx="9">
                  <c:v>1.1229914580968881</c:v>
                </c:pt>
              </c:numCache>
            </c:numRef>
          </c:val>
          <c:extLst>
            <c:ext xmlns:c16="http://schemas.microsoft.com/office/drawing/2014/chart" uri="{C3380CC4-5D6E-409C-BE32-E72D297353CC}">
              <c16:uniqueId val="{00000001-9400-4E10-90D9-D67C707499F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8A02-4F9F-86CA-F21B986DF46F}"/>
              </c:ext>
            </c:extLst>
          </c:dPt>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CUP'!$J$7:$J$16</c:f>
              <c:numCache>
                <c:formatCode>0.0</c:formatCode>
                <c:ptCount val="10"/>
                <c:pt idx="0">
                  <c:v>45.789192948341402</c:v>
                </c:pt>
                <c:pt idx="1">
                  <c:v>10.587615710263526</c:v>
                </c:pt>
                <c:pt idx="2">
                  <c:v>7.8938425147584743</c:v>
                </c:pt>
                <c:pt idx="3">
                  <c:v>4.1623060805138623</c:v>
                </c:pt>
                <c:pt idx="4">
                  <c:v>4.0504500124909697</c:v>
                </c:pt>
                <c:pt idx="5">
                  <c:v>3.5841204894659495</c:v>
                </c:pt>
                <c:pt idx="6">
                  <c:v>3.4123977934871408</c:v>
                </c:pt>
                <c:pt idx="7">
                  <c:v>2.5526590010375383</c:v>
                </c:pt>
                <c:pt idx="8">
                  <c:v>1.0262850506728243</c:v>
                </c:pt>
                <c:pt idx="9">
                  <c:v>0.93108360847225324</c:v>
                </c:pt>
              </c:numCache>
            </c:numRef>
          </c:val>
          <c:extLst>
            <c:ext xmlns:c16="http://schemas.microsoft.com/office/drawing/2014/chart" uri="{C3380CC4-5D6E-409C-BE32-E72D297353CC}">
              <c16:uniqueId val="{00000002-8A02-4F9F-86CA-F21B986DF46F}"/>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225687219968034"/>
          <c:y val="9.1358953645042408E-3"/>
          <c:w val="0.5774312780031966"/>
          <c:h val="0.99086410463549579"/>
        </c:manualLayout>
      </c:layout>
      <c:barChart>
        <c:barDir val="bar"/>
        <c:grouping val="clustered"/>
        <c:varyColors val="0"/>
        <c:ser>
          <c:idx val="0"/>
          <c:order val="0"/>
          <c:tx>
            <c:strRef>
              <c:f>BDI_Telekom!$B$53</c:f>
              <c:strCache>
                <c:ptCount val="1"/>
                <c:pt idx="0">
                  <c:v>2019</c:v>
                </c:pt>
              </c:strCache>
            </c:strRef>
          </c:tx>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117B-4088-8563-14E790F2238A}"/>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117B-4088-8563-14E790F2238A}"/>
              </c:ext>
            </c:extLst>
          </c:dPt>
          <c:dPt>
            <c:idx val="5"/>
            <c:invertIfNegative val="0"/>
            <c:bubble3D val="0"/>
            <c:extLst>
              <c:ext xmlns:c16="http://schemas.microsoft.com/office/drawing/2014/chart" uri="{C3380CC4-5D6E-409C-BE32-E72D297353CC}">
                <c16:uniqueId val="{00000003-117B-4088-8563-14E790F2238A}"/>
              </c:ext>
            </c:extLst>
          </c:dPt>
          <c:dPt>
            <c:idx val="6"/>
            <c:invertIfNegative val="0"/>
            <c:bubble3D val="0"/>
            <c:extLst>
              <c:ext xmlns:c16="http://schemas.microsoft.com/office/drawing/2014/chart" uri="{C3380CC4-5D6E-409C-BE32-E72D297353CC}">
                <c16:uniqueId val="{00000004-117B-4088-8563-14E790F2238A}"/>
              </c:ext>
            </c:extLst>
          </c:dPt>
          <c:dPt>
            <c:idx val="7"/>
            <c:invertIfNegative val="0"/>
            <c:bubble3D val="0"/>
            <c:extLst>
              <c:ext xmlns:c16="http://schemas.microsoft.com/office/drawing/2014/chart" uri="{C3380CC4-5D6E-409C-BE32-E72D297353CC}">
                <c16:uniqueId val="{00000005-117B-4088-8563-14E790F2238A}"/>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8</c:v>
                </c:pt>
                <c:pt idx="1">
                  <c:v>6</c:v>
                </c:pt>
                <c:pt idx="2">
                  <c:v>4</c:v>
                </c:pt>
              </c:numCache>
            </c:numRef>
          </c:val>
          <c:extLst>
            <c:ext xmlns:c16="http://schemas.microsoft.com/office/drawing/2014/chart" uri="{C3380CC4-5D6E-409C-BE32-E72D297353CC}">
              <c16:uniqueId val="{00000006-117B-4088-8563-14E790F2238A}"/>
            </c:ext>
          </c:extLst>
        </c:ser>
        <c:ser>
          <c:idx val="1"/>
          <c:order val="1"/>
          <c:tx>
            <c:strRef>
              <c:f>BDI_Telekom!$D$53</c:f>
              <c:strCache>
                <c:ptCount val="1"/>
                <c:pt idx="0">
                  <c:v>2021</c:v>
                </c:pt>
              </c:strCache>
            </c:strRef>
          </c:tx>
          <c:spPr>
            <a:solidFill>
              <a:schemeClr val="accent5"/>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BDI_Telekom!$D$54:$D$56</c:f>
              <c:numCache>
                <c:formatCode>General</c:formatCode>
                <c:ptCount val="3"/>
                <c:pt idx="0">
                  <c:v>10</c:v>
                </c:pt>
                <c:pt idx="1">
                  <c:v>7</c:v>
                </c:pt>
                <c:pt idx="2">
                  <c:v>3</c:v>
                </c:pt>
              </c:numCache>
            </c:numRef>
          </c:val>
          <c:extLst>
            <c:ext xmlns:c16="http://schemas.microsoft.com/office/drawing/2014/chart" uri="{C3380CC4-5D6E-409C-BE32-E72D297353CC}">
              <c16:uniqueId val="{00000007-117B-4088-8563-14E790F2238A}"/>
            </c:ext>
          </c:extLst>
        </c:ser>
        <c:ser>
          <c:idx val="2"/>
          <c:order val="2"/>
          <c:tx>
            <c:strRef>
              <c:f>BDI_Telekom!$F$53</c:f>
              <c:strCache>
                <c:ptCount val="1"/>
                <c:pt idx="0">
                  <c:v>2023</c:v>
                </c:pt>
              </c:strCache>
            </c:strRef>
          </c:tx>
          <c:spPr>
            <a:solidFill>
              <a:schemeClr val="accent3"/>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BDI_Telekom!$F$54:$F$56</c:f>
              <c:numCache>
                <c:formatCode>General</c:formatCode>
                <c:ptCount val="3"/>
                <c:pt idx="0">
                  <c:v>12</c:v>
                </c:pt>
                <c:pt idx="1">
                  <c:v>7</c:v>
                </c:pt>
                <c:pt idx="2">
                  <c:v>3</c:v>
                </c:pt>
              </c:numCache>
            </c:numRef>
          </c:val>
          <c:extLst>
            <c:ext xmlns:c16="http://schemas.microsoft.com/office/drawing/2014/chart" uri="{C3380CC4-5D6E-409C-BE32-E72D297353CC}">
              <c16:uniqueId val="{00000008-117B-4088-8563-14E790F2238A}"/>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General" sourceLinked="1"/>
        <c:majorTickMark val="out"/>
        <c:minorTickMark val="none"/>
        <c:tickLblPos val="nextTo"/>
        <c:crossAx val="539041512"/>
        <c:crosses val="autoZero"/>
        <c:crossBetween val="between"/>
      </c:valAx>
      <c:spPr>
        <a:noFill/>
        <a:ln w="25400">
          <a:noFill/>
        </a:ln>
        <a:effectLst/>
      </c:spPr>
    </c:plotArea>
    <c:legend>
      <c:legendPos val="r"/>
      <c:layout>
        <c:manualLayout>
          <c:xMode val="edge"/>
          <c:yMode val="edge"/>
          <c:x val="0.84421609192882363"/>
          <c:y val="0.48747343475269483"/>
          <c:w val="0.13898222631544033"/>
          <c:h val="0.25159009250057335"/>
        </c:manualLayout>
      </c:layout>
      <c:overlay val="0"/>
    </c:legend>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462916480418121"/>
          <c:y val="3.2362459546925564E-2"/>
          <c:w val="0.50615686139669225"/>
          <c:h val="0.9288025889967637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50"/>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'FuE BIP'!$A$4</c:f>
              <c:strCache>
                <c:ptCount val="1"/>
                <c:pt idx="0">
                  <c:v> Wirtschaft</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B6FE-45FE-A20B-A1286BC7AC46}"/>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3-B6FE-45FE-A20B-A1286BC7AC46}"/>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BIP'!$G$4,'FuE BIP'!$L$4,'FuE BIP'!$V$4,'FuE BIP'!$AF$4:$AJ$4)</c:f>
              <c:numCache>
                <c:formatCode>0.00</c:formatCode>
                <c:ptCount val="8"/>
                <c:pt idx="0">
                  <c:v>1.42</c:v>
                </c:pt>
                <c:pt idx="1">
                  <c:v>1.67</c:v>
                </c:pt>
                <c:pt idx="2">
                  <c:v>1.79</c:v>
                </c:pt>
                <c:pt idx="3">
                  <c:v>2.06</c:v>
                </c:pt>
                <c:pt idx="4">
                  <c:v>2.06</c:v>
                </c:pt>
                <c:pt idx="5">
                  <c:v>2.0499999999999998</c:v>
                </c:pt>
                <c:pt idx="6">
                  <c:v>2.14</c:v>
                </c:pt>
                <c:pt idx="7">
                  <c:v>3.5</c:v>
                </c:pt>
              </c:numCache>
              <c:extLst/>
            </c:numRef>
          </c:val>
          <c:extLst>
            <c:ext xmlns:c16="http://schemas.microsoft.com/office/drawing/2014/chart" uri="{C3380CC4-5D6E-409C-BE32-E72D297353CC}">
              <c16:uniqueId val="{00000004-B6FE-45FE-A20B-A1286BC7AC46}"/>
            </c:ext>
          </c:extLst>
        </c:ser>
        <c:ser>
          <c:idx val="1"/>
          <c:order val="1"/>
          <c:tx>
            <c:strRef>
              <c:f>'FuE BIP'!$B$7</c:f>
              <c:strCache>
                <c:ptCount val="1"/>
                <c:pt idx="0">
                  <c:v> Staat und Hochschulen</c:v>
                </c:pt>
              </c:strCache>
            </c:strRef>
          </c:tx>
          <c:spPr>
            <a:solidFill>
              <a:schemeClr val="accent2"/>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5-B6FE-45FE-A20B-A1286BC7AC4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BIP'!$G$7,'FuE BIP'!$L$7,'FuE BIP'!$V$7,'FuE BIP'!$AF$7:$AJ$7)</c:f>
              <c:numCache>
                <c:formatCode>0.00</c:formatCode>
                <c:ptCount val="8"/>
                <c:pt idx="0">
                  <c:v>0.72</c:v>
                </c:pt>
                <c:pt idx="1">
                  <c:v>0.71</c:v>
                </c:pt>
                <c:pt idx="2">
                  <c:v>0.89</c:v>
                </c:pt>
                <c:pt idx="3">
                  <c:v>1.03</c:v>
                </c:pt>
                <c:pt idx="4">
                  <c:v>1.02</c:v>
                </c:pt>
                <c:pt idx="5">
                  <c:v>0.99000000000000021</c:v>
                </c:pt>
                <c:pt idx="6">
                  <c:v>0.98999999999999977</c:v>
                </c:pt>
                <c:pt idx="7">
                  <c:v>0</c:v>
                </c:pt>
              </c:numCache>
              <c:extLst/>
            </c:numRef>
          </c:val>
          <c:extLst>
            <c:ext xmlns:c16="http://schemas.microsoft.com/office/drawing/2014/chart" uri="{C3380CC4-5D6E-409C-BE32-E72D297353CC}">
              <c16:uniqueId val="{00000006-B6FE-45FE-A20B-A1286BC7AC46}"/>
            </c:ext>
          </c:extLst>
        </c:ser>
        <c:dLbls>
          <c:dLblPos val="ctr"/>
          <c:showLegendKey val="0"/>
          <c:showVal val="1"/>
          <c:showCatName val="0"/>
          <c:showSerName val="0"/>
          <c:showPercent val="0"/>
          <c:showBubbleSize val="0"/>
        </c:dLbls>
        <c:gapWidth val="50"/>
        <c:overlap val="100"/>
        <c:axId val="863080096"/>
        <c:axId val="863076856"/>
      </c:barChart>
      <c:catAx>
        <c:axId val="86308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63076856"/>
        <c:crosses val="autoZero"/>
        <c:auto val="1"/>
        <c:lblAlgn val="ctr"/>
        <c:lblOffset val="100"/>
        <c:noMultiLvlLbl val="0"/>
      </c:catAx>
      <c:valAx>
        <c:axId val="863076856"/>
        <c:scaling>
          <c:orientation val="minMax"/>
        </c:scaling>
        <c:delete val="1"/>
        <c:axPos val="l"/>
        <c:numFmt formatCode="0.00" sourceLinked="1"/>
        <c:majorTickMark val="none"/>
        <c:minorTickMark val="none"/>
        <c:tickLblPos val="nextTo"/>
        <c:crossAx val="863080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'Lissabon Ranking'!$L$1</c:f>
              <c:strCache>
                <c:ptCount val="1"/>
                <c:pt idx="0">
                  <c:v>2023</c:v>
                </c:pt>
              </c:strCache>
            </c:strRef>
          </c:tx>
          <c:spPr>
            <a:solidFill>
              <a:srgbClr val="10069F"/>
            </a:solidFill>
            <a:ln>
              <a:noFill/>
            </a:ln>
            <a:effectLst/>
          </c:spPr>
          <c:invertIfNegative val="0"/>
          <c:dPt>
            <c:idx val="2"/>
            <c:invertIfNegative val="0"/>
            <c:bubble3D val="0"/>
            <c:spPr>
              <a:solidFill>
                <a:srgbClr val="8C3E9F"/>
              </a:solidFill>
              <a:ln>
                <a:noFill/>
              </a:ln>
              <a:effectLst/>
            </c:spPr>
            <c:extLst>
              <c:ext xmlns:c16="http://schemas.microsoft.com/office/drawing/2014/chart" uri="{C3380CC4-5D6E-409C-BE32-E72D297353CC}">
                <c16:uniqueId val="{00000001-647C-405D-9378-6DACD3162303}"/>
              </c:ext>
            </c:extLst>
          </c:dPt>
          <c:dPt>
            <c:idx val="3"/>
            <c:invertIfNegative val="0"/>
            <c:bubble3D val="0"/>
            <c:extLst>
              <c:ext xmlns:c16="http://schemas.microsoft.com/office/drawing/2014/chart" uri="{C3380CC4-5D6E-409C-BE32-E72D297353CC}">
                <c16:uniqueId val="{00000002-647C-405D-9378-6DACD3162303}"/>
              </c:ext>
            </c:extLst>
          </c:dPt>
          <c:dPt>
            <c:idx val="4"/>
            <c:invertIfNegative val="0"/>
            <c:bubble3D val="0"/>
            <c:extLst>
              <c:ext xmlns:c16="http://schemas.microsoft.com/office/drawing/2014/chart" uri="{C3380CC4-5D6E-409C-BE32-E72D297353CC}">
                <c16:uniqueId val="{00000003-647C-405D-9378-6DACD3162303}"/>
              </c:ext>
            </c:extLst>
          </c:dPt>
          <c:dPt>
            <c:idx val="5"/>
            <c:invertIfNegative val="0"/>
            <c:bubble3D val="0"/>
            <c:extLst>
              <c:ext xmlns:c16="http://schemas.microsoft.com/office/drawing/2014/chart" uri="{C3380CC4-5D6E-409C-BE32-E72D297353CC}">
                <c16:uniqueId val="{00000004-647C-405D-9378-6DACD3162303}"/>
              </c:ext>
            </c:extLst>
          </c:dPt>
          <c:dPt>
            <c:idx val="6"/>
            <c:invertIfNegative val="0"/>
            <c:bubble3D val="0"/>
            <c:extLst>
              <c:ext xmlns:c16="http://schemas.microsoft.com/office/drawing/2014/chart" uri="{C3380CC4-5D6E-409C-BE32-E72D297353CC}">
                <c16:uniqueId val="{00000005-647C-405D-9378-6DACD3162303}"/>
              </c:ext>
            </c:extLst>
          </c:dPt>
          <c:dPt>
            <c:idx val="7"/>
            <c:invertIfNegative val="0"/>
            <c:bubble3D val="0"/>
            <c:extLst>
              <c:ext xmlns:c16="http://schemas.microsoft.com/office/drawing/2014/chart" uri="{C3380CC4-5D6E-409C-BE32-E72D297353CC}">
                <c16:uniqueId val="{00000006-647C-405D-9378-6DACD3162303}"/>
              </c:ext>
            </c:extLst>
          </c:dPt>
          <c:dPt>
            <c:idx val="11"/>
            <c:invertIfNegative val="0"/>
            <c:bubble3D val="0"/>
            <c:spPr>
              <a:solidFill>
                <a:srgbClr val="FF3EB5"/>
              </a:solidFill>
              <a:ln>
                <a:noFill/>
              </a:ln>
              <a:effectLst/>
            </c:spPr>
            <c:extLst>
              <c:ext xmlns:c16="http://schemas.microsoft.com/office/drawing/2014/chart" uri="{C3380CC4-5D6E-409C-BE32-E72D297353CC}">
                <c16:uniqueId val="{00000008-647C-405D-9378-6DACD3162303}"/>
              </c:ext>
            </c:extLst>
          </c:dPt>
          <c:dLbls>
            <c:dLbl>
              <c:idx val="11"/>
              <c:tx>
                <c:rich>
                  <a:bodyPr/>
                  <a:lstStyle/>
                  <a:p>
                    <a:r>
                      <a:rPr lang="en-US"/>
                      <a:t>3,13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647C-405D-9378-6DACD3162303}"/>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'Lissabon Ranking'!$B$2:$B$22</c:f>
              <c:strCache>
                <c:ptCount val="21"/>
                <c:pt idx="0">
                  <c:v>Singapur*</c:v>
                </c:pt>
                <c:pt idx="1">
                  <c:v>Norwegen</c:v>
                </c:pt>
                <c:pt idx="2">
                  <c:v>EU</c:v>
                </c:pt>
                <c:pt idx="3">
                  <c:v>Slownien</c:v>
                </c:pt>
                <c:pt idx="4">
                  <c:v>Frankreich</c:v>
                </c:pt>
                <c:pt idx="5">
                  <c:v>Niederlande</c:v>
                </c:pt>
                <c:pt idx="6">
                  <c:v>China</c:v>
                </c:pt>
                <c:pt idx="7">
                  <c:v>Island</c:v>
                </c:pt>
                <c:pt idx="8">
                  <c:v>Großbritannien*</c:v>
                </c:pt>
                <c:pt idx="9">
                  <c:v>Dänemark</c:v>
                </c:pt>
                <c:pt idx="10">
                  <c:v>Finnland</c:v>
                </c:pt>
                <c:pt idx="11">
                  <c:v>Deutschland</c:v>
                </c:pt>
                <c:pt idx="12">
                  <c:v>Österreich</c:v>
                </c:pt>
                <c:pt idx="13">
                  <c:v>Schweiz*</c:v>
                </c:pt>
                <c:pt idx="14">
                  <c:v>Belgien</c:v>
                </c:pt>
                <c:pt idx="15">
                  <c:v>Japan</c:v>
                </c:pt>
                <c:pt idx="16">
                  <c:v>USA</c:v>
                </c:pt>
                <c:pt idx="17">
                  <c:v>Schweden</c:v>
                </c:pt>
                <c:pt idx="18">
                  <c:v>Taiwan</c:v>
                </c:pt>
                <c:pt idx="19">
                  <c:v>Korea</c:v>
                </c:pt>
                <c:pt idx="20">
                  <c:v>Israel</c:v>
                </c:pt>
              </c:strCache>
            </c:strRef>
          </c:cat>
          <c:val>
            <c:numRef>
              <c:f>'Lissabon Ranking'!$L$2:$L$22</c:f>
              <c:numCache>
                <c:formatCode>0.00</c:formatCode>
                <c:ptCount val="21"/>
                <c:pt idx="0">
                  <c:v>1.846453785</c:v>
                </c:pt>
                <c:pt idx="1">
                  <c:v>1.852998122</c:v>
                </c:pt>
                <c:pt idx="2">
                  <c:v>2.1289789360000002</c:v>
                </c:pt>
                <c:pt idx="3">
                  <c:v>2.133853813</c:v>
                </c:pt>
                <c:pt idx="4">
                  <c:v>2.1869459899999999</c:v>
                </c:pt>
                <c:pt idx="5">
                  <c:v>2.2274580620000002</c:v>
                </c:pt>
                <c:pt idx="6">
                  <c:v>2.5772848779999999</c:v>
                </c:pt>
                <c:pt idx="7">
                  <c:v>2.651055173</c:v>
                </c:pt>
                <c:pt idx="8">
                  <c:v>2.7983362280000001</c:v>
                </c:pt>
                <c:pt idx="9">
                  <c:v>2.9858130840000001</c:v>
                </c:pt>
                <c:pt idx="10">
                  <c:v>3.093825839</c:v>
                </c:pt>
                <c:pt idx="11">
                  <c:v>3.1052549840000001</c:v>
                </c:pt>
                <c:pt idx="12">
                  <c:v>3.2923753919999998</c:v>
                </c:pt>
                <c:pt idx="13">
                  <c:v>3.2987430190000002</c:v>
                </c:pt>
                <c:pt idx="14">
                  <c:v>3.323314323</c:v>
                </c:pt>
                <c:pt idx="15">
                  <c:v>3.4412493400000002</c:v>
                </c:pt>
                <c:pt idx="16">
                  <c:v>3.4471629130000001</c:v>
                </c:pt>
                <c:pt idx="17">
                  <c:v>3.6021613160000001</c:v>
                </c:pt>
                <c:pt idx="18">
                  <c:v>3.9809181159999998</c:v>
                </c:pt>
                <c:pt idx="19">
                  <c:v>4.958960136</c:v>
                </c:pt>
                <c:pt idx="20">
                  <c:v>6.3458833639999996</c:v>
                </c:pt>
              </c:numCache>
            </c:numRef>
          </c:val>
          <c:extLst>
            <c:ext xmlns:c16="http://schemas.microsoft.com/office/drawing/2014/chart" uri="{C3380CC4-5D6E-409C-BE32-E72D297353CC}">
              <c16:uniqueId val="{00000009-647C-405D-9378-6DACD3162303}"/>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vert="horz"/>
          <a:lstStyle/>
          <a:p>
            <a:pPr>
              <a:defRPr/>
            </a:pPr>
            <a:endParaRPr lang="de-DE"/>
          </a:p>
        </c:txPr>
        <c:crossAx val="539045824"/>
        <c:crossesAt val="0"/>
        <c:auto val="1"/>
        <c:lblAlgn val="ctr"/>
        <c:lblOffset val="100"/>
        <c:noMultiLvlLbl val="0"/>
      </c:catAx>
      <c:valAx>
        <c:axId val="539045824"/>
        <c:scaling>
          <c:orientation val="minMax"/>
        </c:scaling>
        <c:delete val="1"/>
        <c:axPos val="b"/>
        <c:numFmt formatCode="0.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1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'Finanzierungsanteil des Staates'!$B$6</c:f>
              <c:strCache>
                <c:ptCount val="1"/>
                <c:pt idx="0">
                  <c:v>Insgesamt</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('Finanzierungsanteil des Staates'!$E$5,'Finanzierungsanteil des Staates'!$J$5,'Finanzierungsanteil des Staates'!$O$5,'Finanzierungsanteil des Staates'!$T$5,'Finanzierungsanteil des Staates'!$Y$5,'Finanzierungsanteil des Staates'!$AD$5:$AF$5)</c:f>
              <c:strCache>
                <c:ptCount val="8"/>
                <c:pt idx="0">
                  <c:v>1995</c:v>
                </c:pt>
                <c:pt idx="1">
                  <c:v>2000</c:v>
                </c:pt>
                <c:pt idx="2">
                  <c:v>2005</c:v>
                </c:pt>
                <c:pt idx="3">
                  <c:v>2010</c:v>
                </c:pt>
                <c:pt idx="4">
                  <c:v>2015</c:v>
                </c:pt>
                <c:pt idx="5">
                  <c:v>2020</c:v>
                </c:pt>
                <c:pt idx="6">
                  <c:v>2021</c:v>
                </c:pt>
                <c:pt idx="7">
                  <c:v>2022</c:v>
                </c:pt>
              </c:strCache>
              <c:extLst/>
            </c:strRef>
          </c:cat>
          <c:val>
            <c:numRef>
              <c:f>('Finanzierungsanteil des Staates'!$E$6,'Finanzierungsanteil des Staates'!$J$6,'Finanzierungsanteil des Staates'!$O$6,'Finanzierungsanteil des Staates'!$T$6,'Finanzierungsanteil des Staates'!$Y$6,'Finanzierungsanteil des Staates'!$AD$6:$AF$6)</c:f>
              <c:numCache>
                <c:formatCode>0.0%</c:formatCode>
                <c:ptCount val="8"/>
                <c:pt idx="0">
                  <c:v>0.10224857366595816</c:v>
                </c:pt>
                <c:pt idx="1">
                  <c:v>6.8764044943820227E-2</c:v>
                </c:pt>
                <c:pt idx="2">
                  <c:v>4.4578406768259554E-2</c:v>
                </c:pt>
                <c:pt idx="3">
                  <c:v>4.4663214643397474E-2</c:v>
                </c:pt>
                <c:pt idx="4">
                  <c:v>3.3239270245439032E-2</c:v>
                </c:pt>
                <c:pt idx="5">
                  <c:v>3.1929271314337197E-2</c:v>
                </c:pt>
                <c:pt idx="6">
                  <c:v>3.520280883304075E-2</c:v>
                </c:pt>
                <c:pt idx="7">
                  <c:v>3.520395066557469E-2</c:v>
                </c:pt>
              </c:numCache>
              <c:extLst/>
            </c:numRef>
          </c:val>
          <c:extLst>
            <c:ext xmlns:c16="http://schemas.microsoft.com/office/drawing/2014/chart" uri="{C3380CC4-5D6E-409C-BE32-E72D297353CC}">
              <c16:uniqueId val="{00000000-928D-4FF4-A35B-B75D45614D1B}"/>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04D-4DC3-875A-747229E2CA8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04D-4DC3-875A-747229E2CA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4D-4DC3-875A-747229E2CA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4D-4DC3-875A-747229E2CA8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04D-4DC3-875A-747229E2CA81}"/>
              </c:ext>
            </c:extLst>
          </c:dPt>
          <c:dLbls>
            <c:dLbl>
              <c:idx val="1"/>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104D-4DC3-875A-747229E2CA81}"/>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104D-4DC3-875A-747229E2CA81}"/>
                </c:ext>
              </c:extLst>
            </c:dLbl>
            <c:dLbl>
              <c:idx val="3"/>
              <c:tx>
                <c:rich>
                  <a:bodyPr/>
                  <a:lstStyle/>
                  <a:p>
                    <a:r>
                      <a:rPr lang="en-US" baseline="0"/>
                      <a:t>53%</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104D-4DC3-875A-747229E2CA81}"/>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104D-4DC3-875A-747229E2CA81}"/>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6493436</c:v>
                </c:pt>
                <c:pt idx="1">
                  <c:v>746355</c:v>
                </c:pt>
                <c:pt idx="2">
                  <c:v>842105</c:v>
                </c:pt>
                <c:pt idx="3">
                  <c:v>1795846</c:v>
                </c:pt>
              </c:numCache>
              <c:extLst/>
            </c:numRef>
          </c:val>
          <c:extLst>
            <c:ext xmlns:c16="http://schemas.microsoft.com/office/drawing/2014/chart" uri="{C3380CC4-5D6E-409C-BE32-E72D297353CC}">
              <c16:uniqueId val="{0000000A-104D-4DC3-875A-747229E2CA81}"/>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046577511144429"/>
          <c:y val="0.4035335049577824"/>
          <c:w val="0.24777643535298829"/>
          <c:h val="0.338000204838351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lineChart>
        <c:grouping val="standard"/>
        <c:varyColors val="0"/>
        <c:ser>
          <c:idx val="0"/>
          <c:order val="1"/>
          <c:tx>
            <c:strRef>
              <c:f>'Finanzierungsanteil des Staates'!$B$10</c:f>
              <c:strCache>
                <c:ptCount val="1"/>
                <c:pt idx="0">
                  <c:v>Wirtschaft</c:v>
                </c:pt>
              </c:strCache>
            </c:strRef>
          </c:tx>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Staates'!$J$10:$AF$10</c:f>
              <c:numCache>
                <c:formatCode>#,##0</c:formatCode>
                <c:ptCount val="23"/>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pt idx="22">
                  <c:v>72373</c:v>
                </c:pt>
              </c:numCache>
            </c:numRef>
          </c:val>
          <c:smooth val="0"/>
          <c:extLst>
            <c:ext xmlns:c16="http://schemas.microsoft.com/office/drawing/2014/chart" uri="{C3380CC4-5D6E-409C-BE32-E72D297353CC}">
              <c16:uniqueId val="{00000000-C4CD-4CB1-A61C-72EE09E9DFB1}"/>
            </c:ext>
          </c:extLst>
        </c:ser>
        <c:dLbls>
          <c:showLegendKey val="0"/>
          <c:showVal val="0"/>
          <c:showCatName val="0"/>
          <c:showSerName val="0"/>
          <c:showPercent val="0"/>
          <c:showBubbleSize val="0"/>
        </c:dLbls>
        <c:marker val="1"/>
        <c:smooth val="0"/>
        <c:axId val="355819152"/>
        <c:axId val="1"/>
      </c:lineChart>
      <c:lineChart>
        <c:grouping val="standard"/>
        <c:varyColors val="0"/>
        <c:ser>
          <c:idx val="1"/>
          <c:order val="0"/>
          <c:tx>
            <c:strRef>
              <c:f>'Finanzierungsanteil des Staates'!$B$11</c:f>
              <c:strCache>
                <c:ptCount val="1"/>
                <c:pt idx="0">
                  <c:v>Staat</c:v>
                </c:pt>
              </c:strCache>
            </c:strRef>
          </c:tx>
          <c:spPr>
            <a:ln w="28575">
              <a:solidFill>
                <a:srgbClr val="FF3EB5"/>
              </a:solidFill>
            </a:ln>
          </c:spPr>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Staates'!$J$11:$AF$11</c:f>
              <c:numCache>
                <c:formatCode>#,##0</c:formatCode>
                <c:ptCount val="23"/>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pt idx="22">
                  <c:v>2880</c:v>
                </c:pt>
              </c:numCache>
            </c:numRef>
          </c:val>
          <c:smooth val="0"/>
          <c:extLst>
            <c:ext xmlns:c16="http://schemas.microsoft.com/office/drawing/2014/chart" uri="{C3380CC4-5D6E-409C-BE32-E72D297353CC}">
              <c16:uniqueId val="{00000001-C4CD-4CB1-A61C-72EE09E9DFB1}"/>
            </c:ext>
          </c:extLst>
        </c:ser>
        <c:dLbls>
          <c:showLegendKey val="0"/>
          <c:showVal val="0"/>
          <c:showCatName val="0"/>
          <c:showSerName val="0"/>
          <c:showPercent val="0"/>
          <c:showBubbleSize val="0"/>
        </c:dLbls>
        <c:marker val="1"/>
        <c:smooth val="0"/>
        <c:axId val="935097064"/>
        <c:axId val="935103544"/>
      </c:lineChart>
      <c:catAx>
        <c:axId val="355819152"/>
        <c:scaling>
          <c:orientation val="minMax"/>
        </c:scaling>
        <c:delete val="0"/>
        <c:axPos val="b"/>
        <c:numFmt formatCode="General" sourceLinked="1"/>
        <c:majorTickMark val="out"/>
        <c:minorTickMark val="none"/>
        <c:tickLblPos val="low"/>
        <c:spPr>
          <a:ln>
            <a:solidFill>
              <a:srgbClr val="969696"/>
            </a:solidFill>
          </a:ln>
        </c:spPr>
        <c:txPr>
          <a:bodyPr/>
          <a:lstStyle/>
          <a:p>
            <a:pPr>
              <a:defRPr>
                <a:solidFill>
                  <a:schemeClr val="tx2"/>
                </a:solidFill>
              </a:defRPr>
            </a:pPr>
            <a:endParaRPr lang="de-DE"/>
          </a:p>
        </c:txPr>
        <c:crossAx val="1"/>
        <c:crosses val="autoZero"/>
        <c:auto val="1"/>
        <c:lblAlgn val="ctr"/>
        <c:lblOffset val="100"/>
        <c:tickMarkSkip val="1"/>
        <c:noMultiLvlLbl val="0"/>
      </c:catAx>
      <c:valAx>
        <c:axId val="1"/>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txPr>
          <a:bodyPr/>
          <a:lstStyle/>
          <a:p>
            <a:pPr>
              <a:defRPr>
                <a:solidFill>
                  <a:schemeClr val="accent1"/>
                </a:solidFill>
              </a:defRPr>
            </a:pPr>
            <a:endParaRPr lang="de-DE"/>
          </a:p>
        </c:txPr>
        <c:crossAx val="355819152"/>
        <c:crosses val="autoZero"/>
        <c:crossBetween val="between"/>
      </c:valAx>
      <c:valAx>
        <c:axId val="935103544"/>
        <c:scaling>
          <c:orientation val="minMax"/>
        </c:scaling>
        <c:delete val="0"/>
        <c:axPos val="r"/>
        <c:numFmt formatCode="#,##0" sourceLinked="1"/>
        <c:majorTickMark val="out"/>
        <c:minorTickMark val="none"/>
        <c:tickLblPos val="nextTo"/>
        <c:txPr>
          <a:bodyPr/>
          <a:lstStyle/>
          <a:p>
            <a:pPr>
              <a:defRPr>
                <a:solidFill>
                  <a:schemeClr val="accent2"/>
                </a:solidFill>
              </a:defRPr>
            </a:pPr>
            <a:endParaRPr lang="de-DE"/>
          </a:p>
        </c:txPr>
        <c:crossAx val="935097064"/>
        <c:crosses val="max"/>
        <c:crossBetween val="between"/>
      </c:valAx>
      <c:catAx>
        <c:axId val="935097064"/>
        <c:scaling>
          <c:orientation val="minMax"/>
        </c:scaling>
        <c:delete val="1"/>
        <c:axPos val="b"/>
        <c:numFmt formatCode="General" sourceLinked="1"/>
        <c:majorTickMark val="out"/>
        <c:minorTickMark val="none"/>
        <c:tickLblPos val="nextTo"/>
        <c:crossAx val="935103544"/>
        <c:crosses val="autoZero"/>
        <c:auto val="1"/>
        <c:lblAlgn val="ctr"/>
        <c:lblOffset val="100"/>
        <c:noMultiLvlLbl val="0"/>
      </c:catAx>
      <c:spPr>
        <a:noFill/>
        <a:ln w="25400">
          <a:noFill/>
        </a:ln>
      </c:spPr>
    </c:plotArea>
    <c:legend>
      <c:legendPos val="t"/>
      <c:overlay val="0"/>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8C3E9F"/>
              </a:solidFill>
              <a:ln>
                <a:noFill/>
              </a:ln>
              <a:effectLst/>
            </c:spPr>
            <c:extLst>
              <c:ext xmlns:c16="http://schemas.microsoft.com/office/drawing/2014/chart" uri="{C3380CC4-5D6E-409C-BE32-E72D297353CC}">
                <c16:uniqueId val="{00000001-A7B5-43D6-9D89-763E596A720F}"/>
              </c:ext>
            </c:extLst>
          </c:dPt>
          <c:dPt>
            <c:idx val="12"/>
            <c:invertIfNegative val="0"/>
            <c:bubble3D val="0"/>
            <c:spPr>
              <a:solidFill>
                <a:srgbClr val="FF3EB5"/>
              </a:solidFill>
              <a:ln>
                <a:noFill/>
              </a:ln>
              <a:effectLst/>
            </c:spPr>
            <c:extLst>
              <c:ext xmlns:c16="http://schemas.microsoft.com/office/drawing/2014/chart" uri="{C3380CC4-5D6E-409C-BE32-E72D297353CC}">
                <c16:uniqueId val="{00000003-A7B5-43D6-9D89-763E596A720F}"/>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(Grafik!$G$5,Grafik!$K$5:$L$5,Grafik!$P$5,Grafik!$S$5,Grafik!$W$5:$X$5,Grafik!$AE$5:$AG$5,Grafik!$AI$5:$AK$5,Grafik!$AN$5,Grafik!$AT$5)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(Grafik!$G$6,Grafik!$K$6:$L$6,Grafik!$P$6,Grafik!$S$6,Grafik!$W$6:$X$6,Grafik!$AE$6:$AG$6,Grafik!$AI$6:$AK$6,Grafik!$AN$6,Grafik!$AT$6)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4-7D62-412B-A846-F2630AFDD89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10972222222223E-2"/>
          <c:y val="0"/>
          <c:w val="0.98748979538092851"/>
          <c:h val="0.81548505465942966"/>
        </c:manualLayout>
      </c:layout>
      <c:barChart>
        <c:barDir val="col"/>
        <c:grouping val="stacked"/>
        <c:varyColors val="0"/>
        <c:ser>
          <c:idx val="0"/>
          <c:order val="0"/>
          <c:tx>
            <c:strRef>
              <c:f>'Bildungsausgaben am BIP'!$A$62</c:f>
              <c:strCache>
                <c:ptCount val="1"/>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E839-4595-9856-99D17BFEC1F7}"/>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2-E839-4595-9856-99D17BFEC1F7}"/>
              </c:ext>
            </c:extLst>
          </c:dPt>
          <c:dLbls>
            <c:dLbl>
              <c:idx val="4"/>
              <c:layout>
                <c:manualLayout>
                  <c:x val="8.1466802778278188E-4"/>
                  <c:y val="-4.2742800193982626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839-4595-9856-99D17BFEC1F7}"/>
                </c:ext>
              </c:extLst>
            </c:dLbl>
            <c:dLbl>
              <c:idx val="5"/>
              <c:layout>
                <c:manualLayout>
                  <c:x val="0"/>
                  <c:y val="-8.475594292654981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839-4595-9856-99D17BFEC1F7}"/>
                </c:ext>
              </c:extLst>
            </c:dLbl>
            <c:numFmt formatCode="0.0" sourceLinked="0"/>
            <c:spPr>
              <a:noFill/>
              <a:ln w="33374">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Sabon Next LT" panose="020B0502040204020203"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BIP'!$D$68:$K$68</c:f>
              <c:numCache>
                <c:formatCode>General</c:formatCode>
                <c:ptCount val="7"/>
                <c:pt idx="0">
                  <c:v>3.9000000000000004</c:v>
                </c:pt>
                <c:pt idx="1">
                  <c:v>4.3999999999999995</c:v>
                </c:pt>
                <c:pt idx="2">
                  <c:v>4.7</c:v>
                </c:pt>
                <c:pt idx="3">
                  <c:v>5.6000000000000005</c:v>
                </c:pt>
                <c:pt idx="4">
                  <c:v>5.8</c:v>
                </c:pt>
                <c:pt idx="5">
                  <c:v>5.8000000000000007</c:v>
                </c:pt>
                <c:pt idx="6">
                  <c:v>6.1</c:v>
                </c:pt>
              </c:numCache>
            </c:numRef>
          </c:val>
          <c:extLst>
            <c:ext xmlns:c16="http://schemas.microsoft.com/office/drawing/2014/chart" uri="{C3380CC4-5D6E-409C-BE32-E72D297353CC}">
              <c16:uniqueId val="{00000005-B75E-4D47-A855-4E91BFBCC9BD}"/>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noFill/>
          <a:ln w="4172" cap="flat" cmpd="sng" algn="ctr">
            <a:solidFill>
              <a:sysClr val="windowText" lastClr="000000"/>
            </a:solidFill>
            <a:prstDash val="solid"/>
            <a:round/>
          </a:ln>
          <a:effectLst/>
        </c:spPr>
        <c:txPr>
          <a:bodyPr rot="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Sabon Next LT" panose="020B0502040204020203" pitchFamily="2" charset="0"/>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i="0" u="none" strike="noStrike" baseline="0">
          <a:solidFill>
            <a:schemeClr val="tx2"/>
          </a:solidFill>
          <a:latin typeface="Source Sans Pro" panose="020B0503030403020204" pitchFamily="34" charset="0"/>
          <a:ea typeface="Arial"/>
          <a:cs typeface="Sabon Next LT" panose="020B0502040204020203" pitchFamily="2" charset="0"/>
        </a:defRPr>
      </a:pPr>
      <a:endParaRPr lang="de-DE"/>
    </a:p>
  </c:txPr>
  <c:externalData r:id="rId4">
    <c:autoUpdate val="0"/>
  </c:externalData>
  <c:userShapes r:id="rId5"/>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89C9-4B20-88ED-475147F0CB18}"/>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89C9-4B20-88ED-475147F0CB18}"/>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89C9-4B20-88ED-475147F0CB18}"/>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89C9-4B20-88ED-475147F0CB18}"/>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89C9-4B20-88ED-475147F0CB1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89C9-4B20-88ED-475147F0CB18}"/>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D-89C9-4B20-88ED-475147F0CB18}"/>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F-89C9-4B20-88ED-475147F0CB18}"/>
              </c:ext>
            </c:extLst>
          </c:dPt>
          <c:dPt>
            <c:idx val="8"/>
            <c:invertIfNegative val="0"/>
            <c:bubble3D val="0"/>
            <c:spPr>
              <a:solidFill>
                <a:schemeClr val="accent1"/>
              </a:solidFill>
              <a:ln>
                <a:noFill/>
              </a:ln>
              <a:effectLst/>
            </c:spPr>
            <c:extLst>
              <c:ext xmlns:c16="http://schemas.microsoft.com/office/drawing/2014/chart" uri="{C3380CC4-5D6E-409C-BE32-E72D297353CC}">
                <c16:uniqueId val="{00000011-89C9-4B20-88ED-475147F0CB18}"/>
              </c:ext>
            </c:extLst>
          </c:dPt>
          <c:dPt>
            <c:idx val="9"/>
            <c:invertIfNegative val="0"/>
            <c:bubble3D val="0"/>
            <c:spPr>
              <a:solidFill>
                <a:schemeClr val="accent1"/>
              </a:solidFill>
              <a:ln>
                <a:noFill/>
              </a:ln>
              <a:effectLst/>
            </c:spPr>
            <c:extLst>
              <c:ext xmlns:c16="http://schemas.microsoft.com/office/drawing/2014/chart" uri="{C3380CC4-5D6E-409C-BE32-E72D297353CC}">
                <c16:uniqueId val="{00000013-89C9-4B20-88ED-475147F0CB18}"/>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15-89C9-4B20-88ED-475147F0CB18}"/>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17-89C9-4B20-88ED-475147F0CB18}"/>
              </c:ext>
            </c:extLst>
          </c:dPt>
          <c:dPt>
            <c:idx val="12"/>
            <c:invertIfNegative val="0"/>
            <c:bubble3D val="0"/>
            <c:spPr>
              <a:solidFill>
                <a:schemeClr val="accent1"/>
              </a:solidFill>
              <a:ln>
                <a:noFill/>
              </a:ln>
              <a:effectLst/>
            </c:spPr>
            <c:extLst>
              <c:ext xmlns:c16="http://schemas.microsoft.com/office/drawing/2014/chart" uri="{C3380CC4-5D6E-409C-BE32-E72D297353CC}">
                <c16:uniqueId val="{00000019-89C9-4B20-88ED-475147F0CB18}"/>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B-89C9-4B20-88ED-475147F0CB18}"/>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D-89C9-4B20-88ED-475147F0CB18}"/>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1F-89C9-4B20-88ED-475147F0CB18}"/>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21-89C9-4B20-88ED-475147F0CB18}"/>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23-89C9-4B20-88ED-475147F0CB18}"/>
              </c:ext>
            </c:extLst>
          </c:dPt>
          <c:dPt>
            <c:idx val="18"/>
            <c:invertIfNegative val="0"/>
            <c:bubble3D val="0"/>
            <c:spPr>
              <a:solidFill>
                <a:schemeClr val="accent1"/>
              </a:solidFill>
              <a:ln>
                <a:noFill/>
              </a:ln>
              <a:effectLst/>
            </c:spPr>
            <c:extLst>
              <c:ext xmlns:c16="http://schemas.microsoft.com/office/drawing/2014/chart" uri="{C3380CC4-5D6E-409C-BE32-E72D297353CC}">
                <c16:uniqueId val="{00000025-89C9-4B20-88ED-475147F0CB18}"/>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Bildungsausgaben_BIP'!$B$46:$C$80</c:f>
              <c:multiLvlStrCache>
                <c:ptCount val="17"/>
                <c:lvl>
                  <c:pt idx="0">
                    <c:v>Norway</c:v>
                  </c:pt>
                  <c:pt idx="1">
                    <c:v>United Kingdom</c:v>
                  </c:pt>
                  <c:pt idx="2">
                    <c:v>Israel</c:v>
                  </c:pt>
                  <c:pt idx="3">
                    <c:v>United States</c:v>
                  </c:pt>
                  <c:pt idx="4">
                    <c:v>Korea</c:v>
                  </c:pt>
                  <c:pt idx="5">
                    <c:v>Belgium</c:v>
                  </c:pt>
                  <c:pt idx="6">
                    <c:v>France</c:v>
                  </c:pt>
                  <c:pt idx="7">
                    <c:v>Sweden</c:v>
                  </c:pt>
                  <c:pt idx="8">
                    <c:v>Denmark</c:v>
                  </c:pt>
                  <c:pt idx="9">
                    <c:v>Netherlands</c:v>
                  </c:pt>
                  <c:pt idx="10">
                    <c:v>Spain</c:v>
                  </c:pt>
                  <c:pt idx="11">
                    <c:v>Germany</c:v>
                  </c:pt>
                  <c:pt idx="12">
                    <c:v>Poland</c:v>
                  </c:pt>
                  <c:pt idx="13">
                    <c:v>Japan</c:v>
                  </c:pt>
                  <c:pt idx="14">
                    <c:v>Italy</c:v>
                  </c:pt>
                  <c:pt idx="15">
                    <c:v>Hungary</c:v>
                  </c:pt>
                  <c:pt idx="16">
                    <c:v>Türkiye</c:v>
                  </c:pt>
                </c:lvl>
                <c:lvl>
                  <c:pt idx="0">
                    <c:v>1</c:v>
                  </c:pt>
                  <c:pt idx="1">
                    <c:v>2</c:v>
                  </c:pt>
                  <c:pt idx="2">
                    <c:v>3</c:v>
                  </c:pt>
                  <c:pt idx="3">
                    <c:v>5</c:v>
                  </c:pt>
                  <c:pt idx="4">
                    <c:v>6</c:v>
                  </c:pt>
                  <c:pt idx="5">
                    <c:v>7</c:v>
                  </c:pt>
                  <c:pt idx="6">
                    <c:v>11</c:v>
                  </c:pt>
                  <c:pt idx="7">
                    <c:v>12</c:v>
                  </c:pt>
                  <c:pt idx="8">
                    <c:v>13</c:v>
                  </c:pt>
                  <c:pt idx="9">
                    <c:v>16</c:v>
                  </c:pt>
                  <c:pt idx="10">
                    <c:v>20</c:v>
                  </c:pt>
                  <c:pt idx="11">
                    <c:v>22</c:v>
                  </c:pt>
                  <c:pt idx="12">
                    <c:v>26</c:v>
                  </c:pt>
                  <c:pt idx="13">
                    <c:v>27</c:v>
                  </c:pt>
                  <c:pt idx="14">
                    <c:v>29</c:v>
                  </c:pt>
                  <c:pt idx="15">
                    <c:v>32</c:v>
                  </c:pt>
                  <c:pt idx="16">
                    <c:v>33</c:v>
                  </c:pt>
                </c:lvl>
              </c:multiLvlStrCache>
            </c:multiLvlStrRef>
          </c:cat>
          <c:val>
            <c:numRef>
              <c:f>'Ranking Bildungsausgaben_BIP'!$D$46:$D$80</c:f>
              <c:numCache>
                <c:formatCode>0.0</c:formatCode>
                <c:ptCount val="17"/>
                <c:pt idx="0">
                  <c:v>6.2458071813532801</c:v>
                </c:pt>
                <c:pt idx="1">
                  <c:v>6.1237021835738501</c:v>
                </c:pt>
                <c:pt idx="2">
                  <c:v>6.0898484519987504</c:v>
                </c:pt>
                <c:pt idx="3">
                  <c:v>5.7931812404548797</c:v>
                </c:pt>
                <c:pt idx="4">
                  <c:v>5.6307678270749602</c:v>
                </c:pt>
                <c:pt idx="5">
                  <c:v>5.5807159986886896</c:v>
                </c:pt>
                <c:pt idx="6">
                  <c:v>5.3667628844238298</c:v>
                </c:pt>
                <c:pt idx="7">
                  <c:v>5.3110657748203796</c:v>
                </c:pt>
                <c:pt idx="8">
                  <c:v>5.2542870441540099</c:v>
                </c:pt>
                <c:pt idx="9">
                  <c:v>5.0141809590631299</c:v>
                </c:pt>
                <c:pt idx="10">
                  <c:v>4.5239903525624499</c:v>
                </c:pt>
                <c:pt idx="11">
                  <c:v>4.3807499019942604</c:v>
                </c:pt>
                <c:pt idx="12">
                  <c:v>4.1103241254928502</c:v>
                </c:pt>
                <c:pt idx="13">
                  <c:v>3.90228354328866</c:v>
                </c:pt>
                <c:pt idx="14">
                  <c:v>3.8709779075406998</c:v>
                </c:pt>
                <c:pt idx="15">
                  <c:v>3.4153785784365298</c:v>
                </c:pt>
                <c:pt idx="16">
                  <c:v>3.4131460835957501</c:v>
                </c:pt>
              </c:numCache>
            </c:numRef>
          </c:val>
          <c:extLst>
            <c:ext xmlns:c16="http://schemas.microsoft.com/office/drawing/2014/chart" uri="{C3380CC4-5D6E-409C-BE32-E72D297353CC}">
              <c16:uniqueId val="{00000026-89C9-4B20-88ED-475147F0CB18}"/>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BFF3-4EBE-A633-8A94A35FDED7}"/>
              </c:ext>
            </c:extLst>
          </c:dPt>
          <c:dPt>
            <c:idx val="2"/>
            <c:invertIfNegative val="0"/>
            <c:bubble3D val="0"/>
            <c:spPr>
              <a:solidFill>
                <a:srgbClr val="FF3EB5"/>
              </a:solidFill>
              <a:ln>
                <a:noFill/>
              </a:ln>
              <a:effectLst/>
            </c:spPr>
            <c:extLst>
              <c:ext xmlns:c16="http://schemas.microsoft.com/office/drawing/2014/chart" uri="{C3380CC4-5D6E-409C-BE32-E72D297353CC}">
                <c16:uniqueId val="{00000002-BFF3-4EBE-A633-8A94A35FDED7}"/>
              </c:ext>
            </c:extLst>
          </c:dPt>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Tertiärabschluss!$A$50:$A$93</c:f>
              <c:strCache>
                <c:ptCount val="15"/>
                <c:pt idx="0">
                  <c:v>China*</c:v>
                </c:pt>
                <c:pt idx="1">
                  <c:v>Italy</c:v>
                </c:pt>
                <c:pt idx="2">
                  <c:v>Germany</c:v>
                </c:pt>
                <c:pt idx="3">
                  <c:v>Austria</c:v>
                </c:pt>
                <c:pt idx="4">
                  <c:v>Poland</c:v>
                </c:pt>
                <c:pt idx="5">
                  <c:v>OECD </c:v>
                </c:pt>
                <c:pt idx="6">
                  <c:v>Spain</c:v>
                </c:pt>
                <c:pt idx="7">
                  <c:v>France</c:v>
                </c:pt>
                <c:pt idx="8">
                  <c:v>Netherlands</c:v>
                </c:pt>
                <c:pt idx="9">
                  <c:v>Belgium</c:v>
                </c:pt>
                <c:pt idx="10">
                  <c:v>Switzerland</c:v>
                </c:pt>
                <c:pt idx="11">
                  <c:v>USA**</c:v>
                </c:pt>
                <c:pt idx="12">
                  <c:v>UK</c:v>
                </c:pt>
                <c:pt idx="13">
                  <c:v>Korea</c:v>
                </c:pt>
                <c:pt idx="14">
                  <c:v>Canada</c:v>
                </c:pt>
              </c:strCache>
            </c:strRef>
          </c:cat>
          <c:val>
            <c:numRef>
              <c:f>Tertiärabschluss!$D$50:$D$93</c:f>
              <c:numCache>
                <c:formatCode>0</c:formatCode>
                <c:ptCount val="15"/>
                <c:pt idx="0">
                  <c:v>18.535316000000002</c:v>
                </c:pt>
                <c:pt idx="1">
                  <c:v>22</c:v>
                </c:pt>
                <c:pt idx="2">
                  <c:v>34</c:v>
                </c:pt>
                <c:pt idx="3">
                  <c:v>38</c:v>
                </c:pt>
                <c:pt idx="4">
                  <c:v>39</c:v>
                </c:pt>
                <c:pt idx="5">
                  <c:v>42</c:v>
                </c:pt>
                <c:pt idx="6">
                  <c:v>42</c:v>
                </c:pt>
                <c:pt idx="7">
                  <c:v>43</c:v>
                </c:pt>
                <c:pt idx="8">
                  <c:v>44.659809000000003</c:v>
                </c:pt>
                <c:pt idx="9">
                  <c:v>45</c:v>
                </c:pt>
                <c:pt idx="10">
                  <c:v>46</c:v>
                </c:pt>
                <c:pt idx="11">
                  <c:v>51</c:v>
                </c:pt>
                <c:pt idx="12">
                  <c:v>54</c:v>
                </c:pt>
                <c:pt idx="13">
                  <c:v>56</c:v>
                </c:pt>
                <c:pt idx="14">
                  <c:v>65</c:v>
                </c:pt>
              </c:numCache>
            </c:numRef>
          </c:val>
          <c:extLst>
            <c:ext xmlns:c16="http://schemas.microsoft.com/office/drawing/2014/chart" uri="{C3380CC4-5D6E-409C-BE32-E72D297353CC}">
              <c16:uniqueId val="{00000003-BFF3-4EBE-A633-8A94A35FDED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Fächergruppen!$B$24</c:f>
              <c:strCache>
                <c:ptCount val="1"/>
                <c:pt idx="0">
                  <c:v>Naturwissenschaften, Mathematik</c:v>
                </c:pt>
              </c:strCache>
            </c:strRef>
          </c:tx>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5A9A-4891-9A8F-0171D4858894}"/>
              </c:ext>
            </c:extLst>
          </c:dPt>
          <c:dPt>
            <c:idx val="4"/>
            <c:invertIfNegative val="0"/>
            <c:bubble3D val="0"/>
            <c:spPr>
              <a:solidFill>
                <a:srgbClr val="10069F"/>
              </a:solidFill>
              <a:ln>
                <a:noFill/>
              </a:ln>
              <a:effectLst/>
            </c:spPr>
            <c:extLst>
              <c:ext xmlns:c16="http://schemas.microsoft.com/office/drawing/2014/chart" uri="{C3380CC4-5D6E-409C-BE32-E72D297353CC}">
                <c16:uniqueId val="{00000002-5A9A-4891-9A8F-0171D4858894}"/>
              </c:ext>
            </c:extLst>
          </c:dPt>
          <c:dPt>
            <c:idx val="5"/>
            <c:invertIfNegative val="0"/>
            <c:bubble3D val="0"/>
            <c:spPr>
              <a:solidFill>
                <a:srgbClr val="10069F"/>
              </a:solidFill>
              <a:ln>
                <a:noFill/>
              </a:ln>
              <a:effectLst/>
            </c:spPr>
            <c:extLst>
              <c:ext xmlns:c16="http://schemas.microsoft.com/office/drawing/2014/chart" uri="{C3380CC4-5D6E-409C-BE32-E72D297353CC}">
                <c16:uniqueId val="{00000004-5A9A-4891-9A8F-0171D4858894}"/>
              </c:ext>
            </c:extLst>
          </c:dPt>
          <c:dPt>
            <c:idx val="6"/>
            <c:invertIfNegative val="0"/>
            <c:bubble3D val="0"/>
            <c:extLst>
              <c:ext xmlns:c16="http://schemas.microsoft.com/office/drawing/2014/chart" uri="{C3380CC4-5D6E-409C-BE32-E72D297353CC}">
                <c16:uniqueId val="{00000005-5A9A-4891-9A8F-0171D4858894}"/>
              </c:ext>
            </c:extLst>
          </c:dPt>
          <c:dPt>
            <c:idx val="7"/>
            <c:invertIfNegative val="0"/>
            <c:bubble3D val="0"/>
            <c:extLst>
              <c:ext xmlns:c16="http://schemas.microsoft.com/office/drawing/2014/chart" uri="{C3380CC4-5D6E-409C-BE32-E72D297353CC}">
                <c16:uniqueId val="{00000006-5A9A-4891-9A8F-0171D4858894}"/>
              </c:ext>
            </c:extLst>
          </c:dPt>
          <c:dPt>
            <c:idx val="14"/>
            <c:invertIfNegative val="0"/>
            <c:bubble3D val="0"/>
            <c:spPr>
              <a:solidFill>
                <a:srgbClr val="FF3EB5"/>
              </a:solidFill>
              <a:ln>
                <a:noFill/>
              </a:ln>
              <a:effectLst/>
            </c:spPr>
            <c:extLst>
              <c:ext xmlns:c16="http://schemas.microsoft.com/office/drawing/2014/chart" uri="{C3380CC4-5D6E-409C-BE32-E72D297353CC}">
                <c16:uniqueId val="{00000008-5A9A-4891-9A8F-0171D4858894}"/>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Fächergruppen!$A$43:$A$73</c:f>
              <c:strCache>
                <c:ptCount val="15"/>
                <c:pt idx="0">
                  <c:v>Netherlands</c:v>
                </c:pt>
                <c:pt idx="1">
                  <c:v>Norway</c:v>
                </c:pt>
                <c:pt idx="2">
                  <c:v>Denmark</c:v>
                </c:pt>
                <c:pt idx="3">
                  <c:v>Belgium</c:v>
                </c:pt>
                <c:pt idx="4">
                  <c:v>United States*</c:v>
                </c:pt>
                <c:pt idx="5">
                  <c:v>Poland</c:v>
                </c:pt>
                <c:pt idx="6">
                  <c:v>Portugal</c:v>
                </c:pt>
                <c:pt idx="7">
                  <c:v>Italy</c:v>
                </c:pt>
                <c:pt idx="8">
                  <c:v>France</c:v>
                </c:pt>
                <c:pt idx="9">
                  <c:v>United Kingdom**</c:v>
                </c:pt>
                <c:pt idx="10">
                  <c:v>Spain</c:v>
                </c:pt>
                <c:pt idx="11">
                  <c:v>Switzerland</c:v>
                </c:pt>
                <c:pt idx="12">
                  <c:v>Sweden</c:v>
                </c:pt>
                <c:pt idx="13">
                  <c:v>Austria</c:v>
                </c:pt>
                <c:pt idx="14">
                  <c:v>Germany</c:v>
                </c:pt>
              </c:strCache>
            </c:strRef>
          </c:cat>
          <c:val>
            <c:numRef>
              <c:f>Fächergruppen!$B$43:$B$73</c:f>
              <c:numCache>
                <c:formatCode>0</c:formatCode>
                <c:ptCount val="15"/>
                <c:pt idx="0">
                  <c:v>20.934829711913999</c:v>
                </c:pt>
                <c:pt idx="1">
                  <c:v>21.280878067016602</c:v>
                </c:pt>
                <c:pt idx="2">
                  <c:v>22.102516174316399</c:v>
                </c:pt>
                <c:pt idx="3">
                  <c:v>22.1586380004882</c:v>
                </c:pt>
                <c:pt idx="4">
                  <c:v>23.554599761962798</c:v>
                </c:pt>
                <c:pt idx="5">
                  <c:v>23.7</c:v>
                </c:pt>
                <c:pt idx="6">
                  <c:v>24.088045120239201</c:v>
                </c:pt>
                <c:pt idx="7">
                  <c:v>24.602460861206001</c:v>
                </c:pt>
                <c:pt idx="8">
                  <c:v>25.2639141082763</c:v>
                </c:pt>
                <c:pt idx="9">
                  <c:v>25.3600139617919</c:v>
                </c:pt>
                <c:pt idx="10">
                  <c:v>27.4537639617919</c:v>
                </c:pt>
                <c:pt idx="11">
                  <c:v>29.8986930847168</c:v>
                </c:pt>
                <c:pt idx="12">
                  <c:v>30.103803634643501</c:v>
                </c:pt>
                <c:pt idx="13">
                  <c:v>32.657562255859297</c:v>
                </c:pt>
                <c:pt idx="14">
                  <c:v>34.442550659179602</c:v>
                </c:pt>
              </c:numCache>
            </c:numRef>
          </c:val>
          <c:extLst>
            <c:ext xmlns:c16="http://schemas.microsoft.com/office/drawing/2014/chart" uri="{C3380CC4-5D6E-409C-BE32-E72D297353CC}">
              <c16:uniqueId val="{00000009-5A9A-4891-9A8F-0171D4858894}"/>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262141831067957"/>
          <c:y val="9.1358953645042408E-3"/>
          <c:w val="0.50425193255157141"/>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ACC0-43C6-8A2E-7A9F14E74A80}"/>
              </c:ext>
            </c:extLst>
          </c:dPt>
          <c:dPt>
            <c:idx val="4"/>
            <c:invertIfNegative val="0"/>
            <c:bubble3D val="0"/>
            <c:spPr>
              <a:solidFill>
                <a:srgbClr val="10069F"/>
              </a:solidFill>
              <a:ln>
                <a:noFill/>
              </a:ln>
              <a:effectLst/>
            </c:spPr>
            <c:extLst>
              <c:ext xmlns:c16="http://schemas.microsoft.com/office/drawing/2014/chart" uri="{C3380CC4-5D6E-409C-BE32-E72D297353CC}">
                <c16:uniqueId val="{00000002-ACC0-43C6-8A2E-7A9F14E74A80}"/>
              </c:ext>
            </c:extLst>
          </c:dPt>
          <c:dPt>
            <c:idx val="5"/>
            <c:invertIfNegative val="0"/>
            <c:bubble3D val="0"/>
            <c:spPr>
              <a:solidFill>
                <a:srgbClr val="10069F"/>
              </a:solidFill>
              <a:ln>
                <a:noFill/>
              </a:ln>
              <a:effectLst/>
            </c:spPr>
            <c:extLst>
              <c:ext xmlns:c16="http://schemas.microsoft.com/office/drawing/2014/chart" uri="{C3380CC4-5D6E-409C-BE32-E72D297353CC}">
                <c16:uniqueId val="{00000004-ACC0-43C6-8A2E-7A9F14E74A80}"/>
              </c:ext>
            </c:extLst>
          </c:dPt>
          <c:dPt>
            <c:idx val="6"/>
            <c:invertIfNegative val="0"/>
            <c:bubble3D val="0"/>
            <c:extLst>
              <c:ext xmlns:c16="http://schemas.microsoft.com/office/drawing/2014/chart" uri="{C3380CC4-5D6E-409C-BE32-E72D297353CC}">
                <c16:uniqueId val="{00000005-ACC0-43C6-8A2E-7A9F14E74A80}"/>
              </c:ext>
            </c:extLst>
          </c:dPt>
          <c:dPt>
            <c:idx val="7"/>
            <c:invertIfNegative val="0"/>
            <c:bubble3D val="0"/>
            <c:extLst>
              <c:ext xmlns:c16="http://schemas.microsoft.com/office/drawing/2014/chart" uri="{C3380CC4-5D6E-409C-BE32-E72D297353CC}">
                <c16:uniqueId val="{00000006-ACC0-43C6-8A2E-7A9F14E74A80}"/>
              </c:ext>
            </c:extLst>
          </c:dPt>
          <c:dLbls>
            <c:dLbl>
              <c:idx val="0"/>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ACC0-43C6-8A2E-7A9F14E74A80}"/>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8-ACC0-43C6-8A2E-7A9F14E74A8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612D-42B3-8B23-F0DB471B8A3F}"/>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168895764025732"/>
          <c:y val="3.6213991769547323E-2"/>
          <c:w val="0.50876131285771065"/>
          <c:h val="0.83889984122355077"/>
        </c:manualLayout>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03E7-4A9C-BAE1-A631BE52C0B6}"/>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4C8-4B4F-B8B0-C5C3B4927D8D}"/>
              </c:ext>
            </c:extLst>
          </c:dPt>
          <c:dPt>
            <c:idx val="1"/>
            <c:bubble3D val="0"/>
            <c:spPr>
              <a:solidFill>
                <a:schemeClr val="accent2"/>
              </a:solidFill>
              <a:ln w="19050">
                <a:noFill/>
              </a:ln>
              <a:effectLst/>
            </c:spPr>
            <c:extLst>
              <c:ext xmlns:c16="http://schemas.microsoft.com/office/drawing/2014/chart" uri="{C3380CC4-5D6E-409C-BE32-E72D297353CC}">
                <c16:uniqueId val="{00000003-64C8-4B4F-B8B0-C5C3B4927D8D}"/>
              </c:ext>
            </c:extLst>
          </c:dPt>
          <c:dPt>
            <c:idx val="2"/>
            <c:bubble3D val="0"/>
            <c:spPr>
              <a:solidFill>
                <a:schemeClr val="accent3"/>
              </a:solidFill>
              <a:ln w="19050">
                <a:noFill/>
              </a:ln>
              <a:effectLst/>
            </c:spPr>
            <c:extLst>
              <c:ext xmlns:c16="http://schemas.microsoft.com/office/drawing/2014/chart" uri="{C3380CC4-5D6E-409C-BE32-E72D297353CC}">
                <c16:uniqueId val="{00000005-64C8-4B4F-B8B0-C5C3B4927D8D}"/>
              </c:ext>
            </c:extLst>
          </c:dPt>
          <c:dPt>
            <c:idx val="3"/>
            <c:bubble3D val="0"/>
            <c:spPr>
              <a:solidFill>
                <a:schemeClr val="accent4"/>
              </a:solidFill>
              <a:ln w="19050">
                <a:noFill/>
              </a:ln>
              <a:effectLst/>
            </c:spPr>
            <c:extLst>
              <c:ext xmlns:c16="http://schemas.microsoft.com/office/drawing/2014/chart" uri="{C3380CC4-5D6E-409C-BE32-E72D297353CC}">
                <c16:uniqueId val="{00000007-64C8-4B4F-B8B0-C5C3B4927D8D}"/>
              </c:ext>
            </c:extLst>
          </c:dPt>
          <c:dPt>
            <c:idx val="4"/>
            <c:bubble3D val="0"/>
            <c:spPr>
              <a:solidFill>
                <a:schemeClr val="accent5"/>
              </a:solidFill>
              <a:ln w="19050">
                <a:noFill/>
              </a:ln>
              <a:effectLst/>
            </c:spPr>
            <c:extLst>
              <c:ext xmlns:c16="http://schemas.microsoft.com/office/drawing/2014/chart" uri="{C3380CC4-5D6E-409C-BE32-E72D297353CC}">
                <c16:uniqueId val="{00000009-64C8-4B4F-B8B0-C5C3B4927D8D}"/>
              </c:ext>
            </c:extLst>
          </c:dPt>
          <c:dPt>
            <c:idx val="5"/>
            <c:bubble3D val="0"/>
            <c:spPr>
              <a:solidFill>
                <a:schemeClr val="accent6"/>
              </a:solidFill>
              <a:ln w="19050">
                <a:noFill/>
              </a:ln>
              <a:effectLst/>
            </c:spPr>
            <c:extLst>
              <c:ext xmlns:c16="http://schemas.microsoft.com/office/drawing/2014/chart" uri="{C3380CC4-5D6E-409C-BE32-E72D297353CC}">
                <c16:uniqueId val="{0000000B-64C8-4B4F-B8B0-C5C3B4927D8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4C8-4B4F-B8B0-C5C3B4927D8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4C8-4B4F-B8B0-C5C3B4927D8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4C8-4B4F-B8B0-C5C3B4927D8D}"/>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4C8-4B4F-B8B0-C5C3B4927D8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4C8-4B4F-B8B0-C5C3B4927D8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4C8-4B4F-B8B0-C5C3B4927D8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4.8860000000000001</c:v>
                </c:pt>
                <c:pt idx="1">
                  <c:v>6.4930000000000003</c:v>
                </c:pt>
                <c:pt idx="2">
                  <c:v>32.506</c:v>
                </c:pt>
                <c:pt idx="3">
                  <c:v>14.238</c:v>
                </c:pt>
                <c:pt idx="4">
                  <c:v>7.6109999999999998</c:v>
                </c:pt>
                <c:pt idx="5">
                  <c:v>6.1080000000000041</c:v>
                </c:pt>
              </c:numCache>
            </c:numRef>
          </c:val>
          <c:extLst>
            <c:ext xmlns:c16="http://schemas.microsoft.com/office/drawing/2014/chart" uri="{C3380CC4-5D6E-409C-BE32-E72D297353CC}">
              <c16:uniqueId val="{0000000C-64C8-4B4F-B8B0-C5C3B4927D8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13B-4FFA-9A40-ED698AF3016B}"/>
              </c:ext>
            </c:extLst>
          </c:dPt>
          <c:dPt>
            <c:idx val="1"/>
            <c:invertIfNegative val="0"/>
            <c:bubble3D val="0"/>
            <c:extLst>
              <c:ext xmlns:c16="http://schemas.microsoft.com/office/drawing/2014/chart" uri="{C3380CC4-5D6E-409C-BE32-E72D297353CC}">
                <c16:uniqueId val="{00000001-013B-4FFA-9A40-ED698AF3016B}"/>
              </c:ext>
            </c:extLst>
          </c:dPt>
          <c:dPt>
            <c:idx val="2"/>
            <c:invertIfNegative val="0"/>
            <c:bubble3D val="0"/>
            <c:extLst>
              <c:ext xmlns:c16="http://schemas.microsoft.com/office/drawing/2014/chart" uri="{C3380CC4-5D6E-409C-BE32-E72D297353CC}">
                <c16:uniqueId val="{00000002-013B-4FFA-9A40-ED698AF3016B}"/>
              </c:ext>
            </c:extLst>
          </c:dPt>
          <c:dPt>
            <c:idx val="3"/>
            <c:invertIfNegative val="0"/>
            <c:bubble3D val="0"/>
            <c:extLst>
              <c:ext xmlns:c16="http://schemas.microsoft.com/office/drawing/2014/chart" uri="{C3380CC4-5D6E-409C-BE32-E72D297353CC}">
                <c16:uniqueId val="{00000003-013B-4FFA-9A40-ED698AF3016B}"/>
              </c:ext>
            </c:extLst>
          </c:dPt>
          <c:dPt>
            <c:idx val="4"/>
            <c:invertIfNegative val="0"/>
            <c:bubble3D val="0"/>
            <c:extLst>
              <c:ext xmlns:c16="http://schemas.microsoft.com/office/drawing/2014/chart" uri="{C3380CC4-5D6E-409C-BE32-E72D297353CC}">
                <c16:uniqueId val="{00000004-013B-4FFA-9A40-ED698AF3016B}"/>
              </c:ext>
            </c:extLst>
          </c:dPt>
          <c:dPt>
            <c:idx val="5"/>
            <c:invertIfNegative val="0"/>
            <c:bubble3D val="0"/>
            <c:extLst>
              <c:ext xmlns:c16="http://schemas.microsoft.com/office/drawing/2014/chart" uri="{C3380CC4-5D6E-409C-BE32-E72D297353CC}">
                <c16:uniqueId val="{00000005-013B-4FFA-9A40-ED698AF3016B}"/>
              </c:ext>
            </c:extLst>
          </c:dPt>
          <c:dPt>
            <c:idx val="6"/>
            <c:invertIfNegative val="0"/>
            <c:bubble3D val="0"/>
            <c:extLst>
              <c:ext xmlns:c16="http://schemas.microsoft.com/office/drawing/2014/chart" uri="{C3380CC4-5D6E-409C-BE32-E72D297353CC}">
                <c16:uniqueId val="{00000006-013B-4FFA-9A40-ED698AF3016B}"/>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Intensität'!$B$39:$B$45</c:f>
              <c:numCache>
                <c:formatCode>0.0%</c:formatCode>
                <c:ptCount val="7"/>
                <c:pt idx="0">
                  <c:v>2.6625156563161962E-2</c:v>
                </c:pt>
                <c:pt idx="1">
                  <c:v>2.929760221911528E-2</c:v>
                </c:pt>
                <c:pt idx="2">
                  <c:v>3.0474951047345742E-2</c:v>
                </c:pt>
                <c:pt idx="3">
                  <c:v>5.0461447520613427E-2</c:v>
                </c:pt>
                <c:pt idx="4">
                  <c:v>6.0959925647900544E-2</c:v>
                </c:pt>
                <c:pt idx="5">
                  <c:v>5.3505590136967186E-2</c:v>
                </c:pt>
                <c:pt idx="6">
                  <c:v>0.11056138809116095</c:v>
                </c:pt>
              </c:numCache>
            </c:numRef>
          </c:val>
          <c:extLst>
            <c:ext xmlns:c16="http://schemas.microsoft.com/office/drawing/2014/chart" uri="{C3380CC4-5D6E-409C-BE32-E72D297353CC}">
              <c16:uniqueId val="{00000007-BF88-4308-AC79-1767239CE823}"/>
            </c:ext>
          </c:extLst>
        </c:ser>
        <c:ser>
          <c:idx val="1"/>
          <c:order val="1"/>
          <c:tx>
            <c:strRef>
              <c:f>'FuE Intensität'!$C$38</c:f>
              <c:strCache>
                <c:ptCount val="1"/>
                <c:pt idx="0">
                  <c:v>externe FuE-Intensität</c:v>
                </c:pt>
              </c:strCache>
            </c:strRef>
          </c:tx>
          <c:spPr>
            <a:solidFill>
              <a:schemeClr val="accent2"/>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3B-4FFA-9A40-ED698AF3016B}"/>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3B-4FFA-9A40-ED698AF3016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Intensität'!$C$39:$C$45</c:f>
              <c:numCache>
                <c:formatCode>0.0%</c:formatCode>
                <c:ptCount val="7"/>
                <c:pt idx="0">
                  <c:v>3.8130890361117516E-3</c:v>
                </c:pt>
                <c:pt idx="1">
                  <c:v>5.0008596501723585E-3</c:v>
                </c:pt>
                <c:pt idx="2">
                  <c:v>1.2016994073386843E-2</c:v>
                </c:pt>
                <c:pt idx="3">
                  <c:v>1.870519251620946E-2</c:v>
                </c:pt>
                <c:pt idx="4">
                  <c:v>1.3324012404569919E-2</c:v>
                </c:pt>
                <c:pt idx="5">
                  <c:v>3.1076093788491462E-2</c:v>
                </c:pt>
                <c:pt idx="6">
                  <c:v>5.7622014061372046E-2</c:v>
                </c:pt>
              </c:numCache>
            </c:numRef>
          </c:val>
          <c:extLst>
            <c:ext xmlns:c16="http://schemas.microsoft.com/office/drawing/2014/chart" uri="{C3380CC4-5D6E-409C-BE32-E72D297353CC}">
              <c16:uniqueId val="{0000000A-BF88-4308-AC79-1767239CE823}"/>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chemeClr val="tx2"/>
        </a:solidFill>
        <a:ln>
          <a:solidFill>
            <a:schemeClr val="bg1"/>
          </a:solidFill>
        </a:ln>
      </dgm:spPr>
      <dgm:t>
        <a:bodyPr/>
        <a:lstStyle/>
        <a:p>
          <a:r>
            <a:rPr lang="de-DE" sz="2400" b="1" dirty="0">
              <a:latin typeface="+mn-lt"/>
            </a:rPr>
            <a:t>Patente (2023)</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E7E6EF">
            <a:alpha val="90000"/>
          </a:srgbClr>
        </a:solidFill>
        <a:ln>
          <a:noFill/>
        </a:ln>
      </dgm:spPr>
      <dgm:t>
        <a:bodyPr lIns="144000" tIns="36000" rIns="72000" bIns="36000"/>
        <a:lstStyle/>
        <a:p>
          <a:pPr marL="0" indent="-230400">
            <a:lnSpc>
              <a:spcPct val="100000"/>
            </a:lnSpc>
            <a:spcAft>
              <a:spcPts val="600"/>
            </a:spcAft>
            <a:buFontTx/>
            <a:buNone/>
          </a:pPr>
          <a:r>
            <a:rPr lang="de-DE" sz="2400" dirty="0">
              <a:solidFill>
                <a:schemeClr val="tx2"/>
              </a:solidFill>
              <a:latin typeface="+mn-lt"/>
            </a:rPr>
            <a:t>Weltanteil: 7,3 %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chemeClr val="accent3"/>
        </a:solidFill>
        <a:ln>
          <a:solidFill>
            <a:schemeClr val="bg1"/>
          </a:solidFill>
        </a:ln>
      </dgm:spPr>
      <dgm:t>
        <a:bodyPr/>
        <a:lstStyle/>
        <a:p>
          <a:r>
            <a:rPr lang="de-DE" b="1" dirty="0">
              <a:latin typeface="+mn-lt"/>
            </a:rPr>
            <a:t>Publikationen (2024)</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3EBF5">
            <a:alpha val="90000"/>
          </a:srgbClr>
        </a:solidFill>
        <a:ln>
          <a:noFill/>
        </a:ln>
      </dgm:spPr>
      <dgm:t>
        <a:bodyPr lIns="144000" tIns="36000" rIns="72000" bIns="36000"/>
        <a:lstStyle/>
        <a:p>
          <a:pPr>
            <a:lnSpc>
              <a:spcPct val="100000"/>
            </a:lnSpc>
            <a:spcAft>
              <a:spcPts val="600"/>
            </a:spcAft>
            <a:buNone/>
          </a:pPr>
          <a:r>
            <a:rPr lang="de-DE" sz="2400" dirty="0">
              <a:solidFill>
                <a:schemeClr val="tx2"/>
              </a:solidFill>
              <a:latin typeface="+mn-lt"/>
            </a:rPr>
            <a:t>Weltanteil: 4,2 %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chemeClr val="accent6"/>
        </a:solidFill>
        <a:ln>
          <a:solidFill>
            <a:schemeClr val="bg1"/>
          </a:solidFill>
        </a:ln>
      </dgm:spPr>
      <dgm:t>
        <a:bodyPr/>
        <a:lstStyle/>
        <a:p>
          <a:r>
            <a:rPr lang="de-DE" b="1" dirty="0">
              <a:latin typeface="+mn-lt"/>
            </a:rPr>
            <a:t>Handel mit forschungsintensiven Chemiewaren (2022)</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E7F7E6">
            <a:alpha val="90000"/>
          </a:srgbClr>
        </a:solidFill>
        <a:ln>
          <a:noFill/>
        </a:ln>
      </dgm:spPr>
      <dgm:t>
        <a:bodyPr lIns="144000" tIns="36000" rIns="72000" bIns="36000"/>
        <a:lstStyle/>
        <a:p>
          <a:pPr marL="0">
            <a:lnSpc>
              <a:spcPct val="100000"/>
            </a:lnSpc>
            <a:spcAft>
              <a:spcPts val="600"/>
            </a:spcAft>
            <a:buNone/>
          </a:pPr>
          <a:r>
            <a:rPr lang="de-DE" sz="2400" dirty="0">
              <a:solidFill>
                <a:schemeClr val="tx2"/>
              </a:solidFill>
              <a:latin typeface="+mn-lt"/>
            </a:rPr>
            <a:t>Welthandelsanteil: 7,7 %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chemeClr val="accent4"/>
        </a:solidFill>
        <a:ln>
          <a:solidFill>
            <a:schemeClr val="bg1"/>
          </a:solidFill>
        </a:ln>
      </dgm:spPr>
      <dgm:t>
        <a:bodyPr/>
        <a:lstStyle/>
        <a:p>
          <a:r>
            <a:rPr lang="de-DE" b="1" dirty="0">
              <a:latin typeface="+mn-lt"/>
            </a:rPr>
            <a:t>Handel mit forschungsintensiven Pharmazeutika (2022)</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EDE8">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custLinFactNeighborX="-644" custLinFactNeighborY="149">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81916" y="-3114088"/>
          <a:ext cx="915319" cy="7143495"/>
        </a:xfrm>
        <a:prstGeom prst="round2SameRect">
          <a:avLst/>
        </a:prstGeom>
        <a:solidFill>
          <a:srgbClr val="E7E6E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dirty="0">
              <a:solidFill>
                <a:schemeClr val="tx2"/>
              </a:solidFill>
              <a:latin typeface="+mn-lt"/>
            </a:rPr>
            <a:t>Weltanteil: 7,3 % - Platz 5 hinter USA, Japan, China, und Korea</a:t>
          </a:r>
        </a:p>
      </dsp:txBody>
      <dsp:txXfrm rot="-5400000">
        <a:off x="3967828" y="44682"/>
        <a:ext cx="7098813" cy="825955"/>
      </dsp:txXfrm>
    </dsp:sp>
    <dsp:sp modelId="{8C1C8786-48C8-474E-A307-2FA26DDADDA7}">
      <dsp:nvSpPr>
        <dsp:cNvPr id="0" name=""/>
        <dsp:cNvSpPr/>
      </dsp:nvSpPr>
      <dsp:spPr>
        <a:xfrm>
          <a:off x="0" y="2378"/>
          <a:ext cx="4018216" cy="1144148"/>
        </a:xfrm>
        <a:prstGeom prst="roundRect">
          <a:avLst/>
        </a:prstGeom>
        <a:solidFill>
          <a:schemeClr val="tx2"/>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dirty="0">
              <a:latin typeface="+mn-lt"/>
            </a:rPr>
            <a:t>Patente (2023)</a:t>
          </a:r>
        </a:p>
      </dsp:txBody>
      <dsp:txXfrm>
        <a:off x="55853" y="58231"/>
        <a:ext cx="3906510" cy="1032442"/>
      </dsp:txXfrm>
    </dsp:sp>
    <dsp:sp modelId="{71A86756-7CCA-4F95-8F53-497B8CFC096C}">
      <dsp:nvSpPr>
        <dsp:cNvPr id="0" name=""/>
        <dsp:cNvSpPr/>
      </dsp:nvSpPr>
      <dsp:spPr>
        <a:xfrm rot="5400000">
          <a:off x="7132304" y="-1795938"/>
          <a:ext cx="915319" cy="7143495"/>
        </a:xfrm>
        <a:prstGeom prst="round2SameRect">
          <a:avLst/>
        </a:prstGeom>
        <a:solidFill>
          <a:srgbClr val="F3EBF5">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dirty="0">
              <a:solidFill>
                <a:schemeClr val="tx2"/>
              </a:solidFill>
              <a:latin typeface="+mn-lt"/>
            </a:rPr>
            <a:t>Weltanteil: 4,2 % - Platz 4 hinter China, USA, Indien</a:t>
          </a:r>
        </a:p>
      </dsp:txBody>
      <dsp:txXfrm rot="-5400000">
        <a:off x="4018216" y="1362832"/>
        <a:ext cx="7098813" cy="825955"/>
      </dsp:txXfrm>
    </dsp:sp>
    <dsp:sp modelId="{E0C6603D-4173-4E5B-BC78-3AD50D31DD4E}">
      <dsp:nvSpPr>
        <dsp:cNvPr id="0" name=""/>
        <dsp:cNvSpPr/>
      </dsp:nvSpPr>
      <dsp:spPr>
        <a:xfrm>
          <a:off x="0" y="1203735"/>
          <a:ext cx="4018216" cy="1144148"/>
        </a:xfrm>
        <a:prstGeom prst="roundRect">
          <a:avLst/>
        </a:prstGeom>
        <a:solidFill>
          <a:schemeClr val="accent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Publikationen (2024)</a:t>
          </a:r>
        </a:p>
      </dsp:txBody>
      <dsp:txXfrm>
        <a:off x="55853" y="1259588"/>
        <a:ext cx="3906510" cy="1032442"/>
      </dsp:txXfrm>
    </dsp:sp>
    <dsp:sp modelId="{919D1158-7B43-4D7A-9476-AAB9FC377B83}">
      <dsp:nvSpPr>
        <dsp:cNvPr id="0" name=""/>
        <dsp:cNvSpPr/>
      </dsp:nvSpPr>
      <dsp:spPr>
        <a:xfrm rot="5400000">
          <a:off x="7132304" y="-594582"/>
          <a:ext cx="915319" cy="7143495"/>
        </a:xfrm>
        <a:prstGeom prst="round2SameRect">
          <a:avLst/>
        </a:prstGeom>
        <a:solidFill>
          <a:srgbClr val="E7F7E6">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mn-lt"/>
            </a:rPr>
            <a:t>Welthandelsanteil: 7,7 % - Platz 3 hinter China und den USA</a:t>
          </a:r>
        </a:p>
      </dsp:txBody>
      <dsp:txXfrm rot="-5400000">
        <a:off x="4018216" y="2564188"/>
        <a:ext cx="7098813" cy="825955"/>
      </dsp:txXfrm>
    </dsp:sp>
    <dsp:sp modelId="{02EDBA98-45BC-4B94-82B5-D378D87A47F2}">
      <dsp:nvSpPr>
        <dsp:cNvPr id="0" name=""/>
        <dsp:cNvSpPr/>
      </dsp:nvSpPr>
      <dsp:spPr>
        <a:xfrm>
          <a:off x="0" y="2405091"/>
          <a:ext cx="4018216" cy="1144148"/>
        </a:xfrm>
        <a:prstGeom prst="roundRect">
          <a:avLst/>
        </a:prstGeom>
        <a:solidFill>
          <a:schemeClr val="accent6"/>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Chemiewaren (2022)</a:t>
          </a:r>
        </a:p>
      </dsp:txBody>
      <dsp:txXfrm>
        <a:off x="55853" y="2460944"/>
        <a:ext cx="3906510" cy="1032442"/>
      </dsp:txXfrm>
    </dsp:sp>
    <dsp:sp modelId="{0CB38F21-D79E-4B5E-BE3F-07D5AB82F102}">
      <dsp:nvSpPr>
        <dsp:cNvPr id="0" name=""/>
        <dsp:cNvSpPr/>
      </dsp:nvSpPr>
      <dsp:spPr>
        <a:xfrm rot="5400000">
          <a:off x="7136190" y="617238"/>
          <a:ext cx="915319" cy="7122567"/>
        </a:xfrm>
        <a:prstGeom prst="round2SameRect">
          <a:avLst/>
        </a:prstGeom>
        <a:solidFill>
          <a:srgbClr val="FFEDE8">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sp:txBody>
      <dsp:txXfrm rot="-5400000">
        <a:off x="4032566" y="3765544"/>
        <a:ext cx="7077885" cy="825955"/>
      </dsp:txXfrm>
    </dsp:sp>
    <dsp:sp modelId="{C38CC0F9-C892-435D-ABF3-AD9CC8F98AE8}">
      <dsp:nvSpPr>
        <dsp:cNvPr id="0" name=""/>
        <dsp:cNvSpPr/>
      </dsp:nvSpPr>
      <dsp:spPr>
        <a:xfrm>
          <a:off x="0" y="3608152"/>
          <a:ext cx="4032566" cy="1144148"/>
        </a:xfrm>
        <a:prstGeom prst="roundRect">
          <a:avLst/>
        </a:prstGeom>
        <a:solidFill>
          <a:schemeClr val="accent4"/>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Pharmazeutika (2022)</a:t>
          </a:r>
        </a:p>
      </dsp:txBody>
      <dsp:txXfrm>
        <a:off x="55853" y="3664005"/>
        <a:ext cx="3920860" cy="103244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0.00539</cdr:x>
      <cdr:y>0.00384</cdr:y>
    </cdr:from>
    <cdr:to>
      <cdr:x>1</cdr:x>
      <cdr:y>0.17067</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096" y="12700"/>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chemeClr val="tx2"/>
              </a:solidFill>
              <a:latin typeface="Source Sans Pro "/>
            </a:rPr>
            <a:t>Chemie</a:t>
          </a:r>
          <a:r>
            <a:rPr lang="de-DE" sz="1600" dirty="0">
              <a:solidFill>
                <a:schemeClr val="tx2"/>
              </a:solidFill>
              <a:latin typeface="Source Sans Pro "/>
            </a:rPr>
            <a:t>: Aufteilung interne und externe </a:t>
          </a:r>
          <a:r>
            <a:rPr lang="de-DE" sz="1600" dirty="0" err="1">
              <a:solidFill>
                <a:schemeClr val="tx2"/>
              </a:solidFill>
              <a:latin typeface="Source Sans Pro "/>
            </a:rPr>
            <a:t>FuE</a:t>
          </a:r>
          <a:r>
            <a:rPr lang="de-DE" sz="1600" dirty="0">
              <a:solidFill>
                <a:schemeClr val="tx2"/>
              </a:solidFill>
              <a:latin typeface="Source Sans Pro "/>
            </a:rPr>
            <a:t>-Aufwendungen und Verteilung der externen </a:t>
          </a:r>
          <a:r>
            <a:rPr lang="de-DE" sz="1600" dirty="0" err="1">
              <a:solidFill>
                <a:schemeClr val="tx2"/>
              </a:solidFill>
              <a:latin typeface="Source Sans Pro "/>
            </a:rPr>
            <a:t>FuE</a:t>
          </a:r>
          <a:r>
            <a:rPr lang="de-DE" sz="1600" dirty="0">
              <a:solidFill>
                <a:schemeClr val="tx2"/>
              </a:solidFill>
              <a:latin typeface="Source Sans Pro "/>
            </a:rPr>
            <a:t>-Aufwendungen, 2023</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solidFill>
                <a:sysClr val="windowText" lastClr="000000"/>
              </a:solidFill>
            </a:rPr>
            <a:t>Pharma</a:t>
          </a:r>
          <a:r>
            <a:rPr lang="de-DE" sz="1600" dirty="0">
              <a:solidFill>
                <a:sysClr val="windowText" lastClr="000000"/>
              </a:solidFill>
            </a:rPr>
            <a:t>: Aufteilung interne und externe </a:t>
          </a:r>
          <a:r>
            <a:rPr lang="de-DE" sz="1600" dirty="0" err="1">
              <a:solidFill>
                <a:sysClr val="windowText" lastClr="000000"/>
              </a:solidFill>
            </a:rPr>
            <a:t>FuE</a:t>
          </a:r>
          <a:r>
            <a:rPr lang="de-DE" sz="1600" dirty="0">
              <a:solidFill>
                <a:sysClr val="windowText" lastClr="000000"/>
              </a:solidFill>
            </a:rPr>
            <a:t>-Aufwendungen und Verteilung der externen </a:t>
          </a:r>
          <a:r>
            <a:rPr lang="de-DE" sz="1600" dirty="0" err="1">
              <a:solidFill>
                <a:sysClr val="windowText" lastClr="000000"/>
              </a:solidFill>
            </a:rPr>
            <a:t>FuE</a:t>
          </a:r>
          <a:r>
            <a:rPr lang="de-DE" sz="1600" dirty="0">
              <a:solidFill>
                <a:sysClr val="windowText" lastClr="000000"/>
              </a:solidFill>
            </a:rPr>
            <a:t>-Aufwendungen, 2023</a:t>
          </a:r>
        </a:p>
      </cdr:txBody>
    </cdr:sp>
  </cdr:relSizeAnchor>
</c:userShapes>
</file>

<file path=ppt/drawings/drawing3.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0.30229</cdr:x>
      <cdr:y>0.09637</cdr:y>
    </cdr:from>
    <cdr:to>
      <cdr:x>0.48731</cdr:x>
      <cdr:y>0.17755</cdr:y>
    </cdr:to>
    <cdr:sp macro="" textlink="">
      <cdr:nvSpPr>
        <cdr:cNvPr id="3" name="Textfeld 2"/>
        <cdr:cNvSpPr txBox="1"/>
      </cdr:nvSpPr>
      <cdr:spPr>
        <a:xfrm xmlns:a="http://schemas.openxmlformats.org/drawingml/2006/main">
          <a:off x="2179775" y="413755"/>
          <a:ext cx="1334152" cy="348546"/>
        </a:xfrm>
        <a:prstGeom xmlns:a="http://schemas.openxmlformats.org/drawingml/2006/main" prst="rect">
          <a:avLst/>
        </a:prstGeom>
        <a:solidFill xmlns:a="http://schemas.openxmlformats.org/drawingml/2006/main">
          <a:schemeClr val="accent1"/>
        </a:solidFill>
        <a:ln xmlns:a="http://schemas.openxmlformats.org/drawingml/2006/main">
          <a:no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chemeClr val="accent2"/>
        </a:solidFill>
        <a:ln xmlns:a="http://schemas.openxmlformats.org/drawingml/2006/main">
          <a:no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4.xml><?xml version="1.0" encoding="utf-8"?>
<c:userShapes xmlns:c="http://schemas.openxmlformats.org/drawingml/2006/chart">
  <cdr:relSizeAnchor xmlns:cdr="http://schemas.openxmlformats.org/drawingml/2006/chartDrawing">
    <cdr:from>
      <cdr:x>0.61971</cdr:x>
      <cdr:y>0</cdr:y>
    </cdr:from>
    <cdr:to>
      <cdr:x>1</cdr:x>
      <cdr:y>0.12522</cdr:y>
    </cdr:to>
    <cdr:sp macro="" textlink="">
      <cdr:nvSpPr>
        <cdr:cNvPr id="2" name="Textfeld 1">
          <a:extLst xmlns:a="http://schemas.openxmlformats.org/drawingml/2006/main">
            <a:ext uri="{FF2B5EF4-FFF2-40B4-BE49-F238E27FC236}">
              <a16:creationId xmlns:a16="http://schemas.microsoft.com/office/drawing/2014/main" id="{5E581915-0EC1-4D4C-AEF3-A148E0CC4B27}"/>
            </a:ext>
          </a:extLst>
        </cdr:cNvPr>
        <cdr:cNvSpPr txBox="1"/>
      </cdr:nvSpPr>
      <cdr:spPr>
        <a:xfrm xmlns:a="http://schemas.openxmlformats.org/drawingml/2006/main">
          <a:off x="3330528" y="0"/>
          <a:ext cx="2043794" cy="525494"/>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400" b="1">
              <a:solidFill>
                <a:schemeClr val="tx2"/>
              </a:solidFill>
              <a:latin typeface="Source Sans Pro" panose="020B0503030403020204" pitchFamily="34" charset="0"/>
              <a:cs typeface="Arial" pitchFamily="34" charset="0"/>
            </a:rPr>
            <a:t>Welt insgesamt:</a:t>
          </a:r>
        </a:p>
        <a:p xmlns:a="http://schemas.openxmlformats.org/drawingml/2006/main">
          <a:pPr algn="r"/>
          <a:r>
            <a:rPr lang="de-DE" sz="1400" b="1" baseline="0">
              <a:solidFill>
                <a:schemeClr val="tx2"/>
              </a:solidFill>
              <a:latin typeface="Source Sans Pro" panose="020B0503030403020204" pitchFamily="34" charset="0"/>
              <a:cs typeface="Arial" pitchFamily="34" charset="0"/>
            </a:rPr>
            <a:t>226 Milliarden Euro</a:t>
          </a:r>
          <a:endParaRPr lang="de-DE" sz="1400" b="1">
            <a:solidFill>
              <a:schemeClr val="tx2"/>
            </a:solidFill>
            <a:latin typeface="Source Sans Pro" panose="020B0503030403020204" pitchFamily="34" charset="0"/>
            <a:cs typeface="Arial"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0.62097</cdr:x>
      <cdr:y>0</cdr:y>
    </cdr:from>
    <cdr:to>
      <cdr:x>1</cdr:x>
      <cdr:y>0.12691</cdr:y>
    </cdr:to>
    <cdr:sp macro="" textlink="">
      <cdr:nvSpPr>
        <cdr:cNvPr id="2" name="Textfeld 1">
          <a:extLst xmlns:a="http://schemas.openxmlformats.org/drawingml/2006/main">
            <a:ext uri="{FF2B5EF4-FFF2-40B4-BE49-F238E27FC236}">
              <a16:creationId xmlns:a16="http://schemas.microsoft.com/office/drawing/2014/main" id="{426D1B56-8453-8FB9-416C-0E05A89E47C9}"/>
            </a:ext>
          </a:extLst>
        </cdr:cNvPr>
        <cdr:cNvSpPr txBox="1"/>
      </cdr:nvSpPr>
      <cdr:spPr>
        <a:xfrm xmlns:a="http://schemas.openxmlformats.org/drawingml/2006/main">
          <a:off x="3343689"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57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0.62077</cdr:x>
      <cdr:y>0</cdr:y>
    </cdr:from>
    <cdr:to>
      <cdr:x>1</cdr:x>
      <cdr:y>0.12684</cdr:y>
    </cdr:to>
    <cdr:sp macro="" textlink="">
      <cdr:nvSpPr>
        <cdr:cNvPr id="2" name="Textfeld 1">
          <a:extLst xmlns:a="http://schemas.openxmlformats.org/drawingml/2006/main">
            <a:ext uri="{FF2B5EF4-FFF2-40B4-BE49-F238E27FC236}">
              <a16:creationId xmlns:a16="http://schemas.microsoft.com/office/drawing/2014/main" id="{917DB442-7DC7-6EF8-BDA6-5979146F3E32}"/>
            </a:ext>
          </a:extLst>
        </cdr:cNvPr>
        <cdr:cNvSpPr txBox="1"/>
      </cdr:nvSpPr>
      <cdr:spPr>
        <a:xfrm xmlns:a="http://schemas.openxmlformats.org/drawingml/2006/main">
          <a:off x="3340968"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169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0.75262</cdr:x>
      <cdr:y>0.21758</cdr:y>
    </cdr:from>
    <cdr:to>
      <cdr:x>0.90481</cdr:x>
      <cdr:y>0.29864</cdr:y>
    </cdr:to>
    <cdr:sp macro="" textlink="">
      <cdr:nvSpPr>
        <cdr:cNvPr id="2" name="Textfeld 1">
          <a:extLst xmlns:a="http://schemas.openxmlformats.org/drawingml/2006/main">
            <a:ext uri="{FF2B5EF4-FFF2-40B4-BE49-F238E27FC236}">
              <a16:creationId xmlns:a16="http://schemas.microsoft.com/office/drawing/2014/main" id="{A30AD91E-EFFA-6183-5D25-DF1007F971F9}"/>
            </a:ext>
          </a:extLst>
        </cdr:cNvPr>
        <cdr:cNvSpPr txBox="1"/>
      </cdr:nvSpPr>
      <cdr:spPr>
        <a:xfrm xmlns:a="http://schemas.openxmlformats.org/drawingml/2006/main">
          <a:off x="5472112" y="853840"/>
          <a:ext cx="1106535" cy="318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dirty="0">
              <a:solidFill>
                <a:schemeClr val="tx2"/>
              </a:solidFill>
              <a:effectLst/>
              <a:latin typeface="Source Sans Pro" panose="020B0503030403020204" pitchFamily="34" charset="0"/>
              <a:ea typeface="+mn-ea"/>
              <a:cs typeface="Arial" panose="020B0604020202020204" pitchFamily="34" charset="0"/>
            </a:rPr>
            <a:t>Σ</a:t>
          </a:r>
          <a:r>
            <a:rPr lang="de-DE" sz="1600" b="1" dirty="0">
              <a:solidFill>
                <a:schemeClr val="tx2"/>
              </a:solidFill>
              <a:effectLst/>
              <a:latin typeface="Source Sans Pro" panose="020B0503030403020204" pitchFamily="34" charset="0"/>
              <a:ea typeface="+mn-ea"/>
              <a:cs typeface="Arial" panose="020B0604020202020204" pitchFamily="34" charset="0"/>
            </a:rPr>
            <a:t> 3,13</a:t>
          </a:r>
          <a:endParaRPr lang="de-DE" sz="1600" b="1" dirty="0">
            <a:solidFill>
              <a:schemeClr val="tx2"/>
            </a:solidFill>
            <a:latin typeface="Source Sans Pro" panose="020B0503030403020204" pitchFamily="34" charset="0"/>
            <a:cs typeface="Arial" panose="020B0604020202020204"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2"/>
              </a:solidFill>
              <a:latin typeface="Arial"/>
              <a:cs typeface="Arial"/>
            </a:rPr>
            <a:t>OECD-Durchschnitt </a:t>
          </a:r>
        </a:p>
      </cdr:txBody>
    </cdr:sp>
  </cdr:relSizeAnchor>
  <cdr:relSizeAnchor xmlns:cdr="http://schemas.openxmlformats.org/drawingml/2006/chartDrawing">
    <cdr:from>
      <cdr:x>0.00499</cdr:x>
      <cdr:y>0.27365</cdr:y>
    </cdr:from>
    <cdr:to>
      <cdr:x>0.99409</cdr:x>
      <cdr:y>0.27365</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34889" y="1230124"/>
          <a:ext cx="6918022" cy="0"/>
        </a:xfrm>
        <a:prstGeom xmlns:a="http://schemas.openxmlformats.org/drawingml/2006/main" prst="line">
          <a:avLst/>
        </a:prstGeom>
        <a:ln xmlns:a="http://schemas.openxmlformats.org/drawingml/2006/main" w="38100">
          <a:solidFill>
            <a:schemeClr val="accent2"/>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22.09.2025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14</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Der Anteil der chemisch-pharmazeutischen Industrie an den gesamten FuE-Aufwendungen der deutschen Industrie betrug 2017 rund 15 Prozent. </a:t>
            </a:r>
          </a:p>
          <a:p>
            <a:pPr lvl="0"/>
            <a:endParaRPr lang="de-DE" sz="1200"/>
          </a:p>
          <a:p>
            <a:pPr lvl="0"/>
            <a:r>
              <a:rPr lang="de-DE" sz="1200"/>
              <a:t>Damit liegt der Anteil der FuE Ausgaben weit über dem Umsatzanteil der Branche an der deutschen Industrie.</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15</a:t>
            </a:fld>
            <a:endParaRPr lang="de-DE"/>
          </a:p>
        </p:txBody>
      </p:sp>
    </p:spTree>
    <p:extLst>
      <p:ext uri="{BB962C8B-B14F-4D97-AF65-F5344CB8AC3E}">
        <p14:creationId xmlns:p14="http://schemas.microsoft.com/office/powerpoint/2010/main" val="2345856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Im Branchenvergleich ist die FuE Intensität der chemisch-pharmazeutischen</a:t>
            </a:r>
            <a:r>
              <a:rPr lang="de-DE" baseline="0"/>
              <a:t> Industrie überdurchschnittlich. Besonders forschungsintensiv ist die Pharmaindustrie.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16</a:t>
            </a:fld>
            <a:endParaRPr lang="de-DE"/>
          </a:p>
        </p:txBody>
      </p:sp>
    </p:spTree>
    <p:extLst>
      <p:ext uri="{BB962C8B-B14F-4D97-AF65-F5344CB8AC3E}">
        <p14:creationId xmlns:p14="http://schemas.microsoft.com/office/powerpoint/2010/main" val="413916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Über 60 Prozent der deutschen</a:t>
            </a:r>
            <a:r>
              <a:rPr lang="de-DE" baseline="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a:p>
        </p:txBody>
      </p:sp>
    </p:spTree>
    <p:extLst>
      <p:ext uri="{BB962C8B-B14F-4D97-AF65-F5344CB8AC3E}">
        <p14:creationId xmlns:p14="http://schemas.microsoft.com/office/powerpoint/2010/main" val="83323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a:p>
          <a:p>
            <a:pPr defTabSz="853621">
              <a:defRPr/>
            </a:pPr>
            <a:r>
              <a:rPr lang="de-DE" sz="1200" b="1"/>
              <a:t>Anmerkung</a:t>
            </a:r>
            <a:r>
              <a:rPr lang="de-DE" sz="1200"/>
              <a:t>:</a:t>
            </a:r>
            <a:r>
              <a:rPr lang="de-DE" sz="1200" baseline="0"/>
              <a:t> Laut Stifterverband sind die Beschäftigtenzahlen </a:t>
            </a:r>
            <a:r>
              <a:rPr lang="de-DE" sz="1200" b="1" baseline="0"/>
              <a:t>vor</a:t>
            </a:r>
            <a:r>
              <a:rPr lang="de-DE" sz="1200" baseline="0"/>
              <a:t> 2016 aufgrund einer fehlerhaften Meldung überschätzt. Demnach darf der Rückgang in 2016 nicht überbewertet werden, da die Vergleichsbasis zu hoch ist. Eine Korrektur der Vorjahre kann leider nicht durchgeführt werden.</a:t>
            </a:r>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18</a:t>
            </a:fld>
            <a:endParaRPr lang="de-DE"/>
          </a:p>
        </p:txBody>
      </p:sp>
    </p:spTree>
    <p:extLst>
      <p:ext uri="{BB962C8B-B14F-4D97-AF65-F5344CB8AC3E}">
        <p14:creationId xmlns:p14="http://schemas.microsoft.com/office/powerpoint/2010/main" val="4103387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a:p>
          <a:p>
            <a:r>
              <a:rPr lang="de-DE" sz="120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a:p>
          <a:p>
            <a:pPr defTabSz="924733">
              <a:defRPr/>
            </a:pPr>
            <a:r>
              <a:rPr lang="de-DE" sz="1200"/>
              <a:t>Die Zahl der Absolventen im ersten Abschluss sind leicht rückläufig. Dies könnte ein Hinweis auf signifikante </a:t>
            </a:r>
            <a:r>
              <a:rPr lang="de-DE" sz="1200" err="1"/>
              <a:t>Abbrecherquoten</a:t>
            </a:r>
            <a:r>
              <a:rPr lang="de-DE" sz="1200"/>
              <a:t> im Bachelor-Studiengang sein, die genauso hoch sind wie in den früheren Diplom-Studiengängen. Die Zahlen für</a:t>
            </a:r>
            <a:r>
              <a:rPr lang="de-DE" sz="1200" baseline="0"/>
              <a:t> den zweiten Abschluss haben dagegen einen positiven Trend, auch die Promotionen steigen nahezu kontinuierlich. </a:t>
            </a:r>
          </a:p>
          <a:p>
            <a:pPr defTabSz="924733">
              <a:defRPr/>
            </a:pPr>
            <a:endParaRPr lang="de-DE" sz="1200" baseline="0"/>
          </a:p>
          <a:p>
            <a:r>
              <a:rPr lang="de-DE" sz="1200"/>
              <a:t>Traditionell ist unter den Chemieabsolventen der Anteil derjenigen, die sich über eine Promotion wissenschaftlich weiterqualifizieren, hoch (2018: 85 Prozent). Allerdings liegt der Anteil seit 2014 unter dem langjährigen Mittel von 90 Prozent.</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a:p>
        </p:txBody>
      </p:sp>
    </p:spTree>
    <p:extLst>
      <p:ext uri="{BB962C8B-B14F-4D97-AF65-F5344CB8AC3E}">
        <p14:creationId xmlns:p14="http://schemas.microsoft.com/office/powerpoint/2010/main" val="468964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20</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21</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weltweiten </a:t>
            </a:r>
            <a:r>
              <a:rPr lang="de-DE" err="1"/>
              <a:t>FuE</a:t>
            </a:r>
            <a:r>
              <a:rPr lang="de-DE"/>
              <a:t>-Aufwendungen sind auf wenige</a:t>
            </a:r>
            <a:r>
              <a:rPr lang="de-DE" baseline="0"/>
              <a:t> Länder konzentriert. Über 80 Prozent der </a:t>
            </a:r>
            <a:r>
              <a:rPr lang="de-DE" baseline="0" err="1"/>
              <a:t>FuE</a:t>
            </a:r>
            <a:r>
              <a:rPr lang="de-DE" baseline="0"/>
              <a:t>-Aufwendungen entfallen auf die 6 </a:t>
            </a:r>
            <a:r>
              <a:rPr lang="de-DE" baseline="0" err="1"/>
              <a:t>FuE</a:t>
            </a:r>
            <a:r>
              <a:rPr lang="de-DE" baseline="0"/>
              <a:t>-stärksten Länder.</a:t>
            </a:r>
          </a:p>
          <a:p>
            <a:endParaRPr lang="de-DE" baseline="0"/>
          </a:p>
          <a:p>
            <a:r>
              <a:rPr lang="de-DE" b="1" baseline="0"/>
              <a:t>Anmerkung</a:t>
            </a:r>
            <a:r>
              <a:rPr lang="de-DE" baseline="0"/>
              <a:t>:</a:t>
            </a:r>
          </a:p>
          <a:p>
            <a:r>
              <a:rPr lang="de-DE" baseline="0"/>
              <a:t>Der hohe Anteil der USA ist zum Teil auch wechselkursbedingt, da die Angaben hier in Euro umgerechnet wurden.</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22</a:t>
            </a:fld>
            <a:endParaRPr lang="de-DE"/>
          </a:p>
        </p:txBody>
      </p:sp>
    </p:spTree>
    <p:extLst>
      <p:ext uri="{BB962C8B-B14F-4D97-AF65-F5344CB8AC3E}">
        <p14:creationId xmlns:p14="http://schemas.microsoft.com/office/powerpoint/2010/main" val="223819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23</a:t>
            </a:fld>
            <a:endParaRPr lang="de-DE"/>
          </a:p>
        </p:txBody>
      </p:sp>
    </p:spTree>
    <p:extLst>
      <p:ext uri="{BB962C8B-B14F-4D97-AF65-F5344CB8AC3E}">
        <p14:creationId xmlns:p14="http://schemas.microsoft.com/office/powerpoint/2010/main" val="52810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52BCA-B32B-E8AB-C81B-F196B93A2AE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1DD5B16-0A41-D9CD-D080-36591EE19B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545D379-5BE6-60B0-6154-4258BE852E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a:extLst>
              <a:ext uri="{FF2B5EF4-FFF2-40B4-BE49-F238E27FC236}">
                <a16:creationId xmlns:a16="http://schemas.microsoft.com/office/drawing/2014/main" id="{059B9524-2876-794B-7681-337ECF0AA5AC}"/>
              </a:ext>
            </a:extLst>
          </p:cNvPr>
          <p:cNvSpPr>
            <a:spLocks noGrp="1"/>
          </p:cNvSpPr>
          <p:nvPr>
            <p:ph type="sldNum" sz="quarter" idx="10"/>
          </p:nvPr>
        </p:nvSpPr>
        <p:spPr/>
        <p:txBody>
          <a:bodyPr/>
          <a:lstStyle/>
          <a:p>
            <a:fld id="{92DA5471-CC57-402A-9527-36A1D012F698}" type="slidenum">
              <a:rPr lang="de-DE" smtClean="0"/>
              <a:pPr/>
              <a:t>24</a:t>
            </a:fld>
            <a:endParaRPr lang="de-DE"/>
          </a:p>
        </p:txBody>
      </p:sp>
    </p:spTree>
    <p:extLst>
      <p:ext uri="{BB962C8B-B14F-4D97-AF65-F5344CB8AC3E}">
        <p14:creationId xmlns:p14="http://schemas.microsoft.com/office/powerpoint/2010/main" val="1107638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a:p>
        </p:txBody>
      </p:sp>
    </p:spTree>
    <p:extLst>
      <p:ext uri="{BB962C8B-B14F-4D97-AF65-F5344CB8AC3E}">
        <p14:creationId xmlns:p14="http://schemas.microsoft.com/office/powerpoint/2010/main" val="31122215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1CC88-EE6E-C428-2674-493F883F4BB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09357B7-37DB-3B38-7984-33FFB3AA37D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2D3352-983E-CBFF-F75B-5C4FA61317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a:extLst>
              <a:ext uri="{FF2B5EF4-FFF2-40B4-BE49-F238E27FC236}">
                <a16:creationId xmlns:a16="http://schemas.microsoft.com/office/drawing/2014/main" id="{DAF630E8-FF43-C830-0319-F25BDC2B2A35}"/>
              </a:ext>
            </a:extLst>
          </p:cNvPr>
          <p:cNvSpPr>
            <a:spLocks noGrp="1"/>
          </p:cNvSpPr>
          <p:nvPr>
            <p:ph type="sldNum" sz="quarter" idx="10"/>
          </p:nvPr>
        </p:nvSpPr>
        <p:spPr/>
        <p:txBody>
          <a:bodyPr/>
          <a:lstStyle/>
          <a:p>
            <a:fld id="{92DA5471-CC57-402A-9527-36A1D012F698}" type="slidenum">
              <a:rPr lang="de-DE" smtClean="0"/>
              <a:pPr/>
              <a:t>26</a:t>
            </a:fld>
            <a:endParaRPr lang="de-DE"/>
          </a:p>
        </p:txBody>
      </p:sp>
    </p:spTree>
    <p:extLst>
      <p:ext uri="{BB962C8B-B14F-4D97-AF65-F5344CB8AC3E}">
        <p14:creationId xmlns:p14="http://schemas.microsoft.com/office/powerpoint/2010/main" val="22712168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Für Chemie</a:t>
            </a:r>
            <a:r>
              <a:rPr lang="de-DE" baseline="0"/>
              <a:t> und </a:t>
            </a:r>
            <a:r>
              <a:rPr lang="de-DE" baseline="0" err="1"/>
              <a:t>Pharma</a:t>
            </a:r>
            <a:r>
              <a:rPr lang="de-DE" baseline="0"/>
              <a:t> fällt Deutschland i</a:t>
            </a:r>
            <a:r>
              <a:rPr lang="de-DE"/>
              <a:t>m Länderranking der </a:t>
            </a:r>
            <a:r>
              <a:rPr lang="de-DE" err="1"/>
              <a:t>FuE</a:t>
            </a:r>
            <a:r>
              <a:rPr lang="de-DE"/>
              <a:t>-Intensität</a:t>
            </a:r>
            <a:r>
              <a:rPr lang="de-DE" baseline="0"/>
              <a:t> gerade noch </a:t>
            </a:r>
            <a:r>
              <a:rPr lang="de-DE"/>
              <a:t>unter die Top 10.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a:p>
        </p:txBody>
      </p:sp>
    </p:spTree>
    <p:extLst>
      <p:ext uri="{BB962C8B-B14F-4D97-AF65-F5344CB8AC3E}">
        <p14:creationId xmlns:p14="http://schemas.microsoft.com/office/powerpoint/2010/main" val="1412600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a:p>
        </p:txBody>
      </p:sp>
    </p:spTree>
    <p:extLst>
      <p:ext uri="{BB962C8B-B14F-4D97-AF65-F5344CB8AC3E}">
        <p14:creationId xmlns:p14="http://schemas.microsoft.com/office/powerpoint/2010/main" val="7425036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EE87C-27FE-97DC-FE99-9C37737CA51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EFB8D2D-7A34-CA40-07D8-960DDE9A699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9722B29-CC30-BE85-2236-6527C33B6010}"/>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70EE6092-B01F-72F6-D489-E273F3017C23}"/>
              </a:ext>
            </a:extLst>
          </p:cNvPr>
          <p:cNvSpPr>
            <a:spLocks noGrp="1"/>
          </p:cNvSpPr>
          <p:nvPr>
            <p:ph type="sldNum" sz="quarter" idx="10"/>
          </p:nvPr>
        </p:nvSpPr>
        <p:spPr/>
        <p:txBody>
          <a:bodyPr/>
          <a:lstStyle/>
          <a:p>
            <a:fld id="{92DA5471-CC57-402A-9527-36A1D012F698}" type="slidenum">
              <a:rPr lang="de-DE" smtClean="0"/>
              <a:pPr/>
              <a:t>29</a:t>
            </a:fld>
            <a:endParaRPr lang="de-DE"/>
          </a:p>
        </p:txBody>
      </p:sp>
    </p:spTree>
    <p:extLst>
      <p:ext uri="{BB962C8B-B14F-4D97-AF65-F5344CB8AC3E}">
        <p14:creationId xmlns:p14="http://schemas.microsoft.com/office/powerpoint/2010/main" val="3524934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a:p>
        </p:txBody>
      </p:sp>
    </p:spTree>
    <p:extLst>
      <p:ext uri="{BB962C8B-B14F-4D97-AF65-F5344CB8AC3E}">
        <p14:creationId xmlns:p14="http://schemas.microsoft.com/office/powerpoint/2010/main" val="15063216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a:solidFill>
                  <a:schemeClr val="tx1">
                    <a:lumMod val="50000"/>
                  </a:schemeClr>
                </a:solidFill>
              </a:rPr>
              <a:t>Anmerkung: </a:t>
            </a:r>
            <a:r>
              <a:rPr lang="de-DE" sz="1200">
                <a:solidFill>
                  <a:schemeClr val="tx1">
                    <a:lumMod val="50000"/>
                  </a:schemeClr>
                </a:solidFill>
              </a:rPr>
              <a:t>Zu den forschungsintensiven Waren zählen alle Gütergruppen, bei deren Produktion der Anteil der internen </a:t>
            </a:r>
            <a:r>
              <a:rPr lang="de-DE" sz="1200" err="1">
                <a:solidFill>
                  <a:schemeClr val="tx1">
                    <a:lumMod val="50000"/>
                  </a:schemeClr>
                </a:solidFill>
              </a:rPr>
              <a:t>FuE</a:t>
            </a:r>
            <a:r>
              <a:rPr lang="de-DE" sz="120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solidFill>
                <a:schemeClr val="tx1">
                  <a:lumMod val="50000"/>
                </a:schemeClr>
              </a:solidFill>
            </a:endParaRPr>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a:p>
        </p:txBody>
      </p:sp>
    </p:spTree>
    <p:extLst>
      <p:ext uri="{BB962C8B-B14F-4D97-AF65-F5344CB8AC3E}">
        <p14:creationId xmlns:p14="http://schemas.microsoft.com/office/powerpoint/2010/main" val="4002048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a:p>
        </p:txBody>
      </p:sp>
    </p:spTree>
    <p:extLst>
      <p:ext uri="{BB962C8B-B14F-4D97-AF65-F5344CB8AC3E}">
        <p14:creationId xmlns:p14="http://schemas.microsoft.com/office/powerpoint/2010/main" val="14785818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93E68-3783-4871-4AB9-3DB76CABB84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F54550D-9CA5-67B7-2493-79DA993B00E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63184FF-DF44-50AB-5959-C76D5D9BC5AA}"/>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BEC06397-3E64-E0F9-27BE-9A09620985B9}"/>
              </a:ext>
            </a:extLst>
          </p:cNvPr>
          <p:cNvSpPr>
            <a:spLocks noGrp="1"/>
          </p:cNvSpPr>
          <p:nvPr>
            <p:ph type="sldNum" sz="quarter" idx="10"/>
          </p:nvPr>
        </p:nvSpPr>
        <p:spPr/>
        <p:txBody>
          <a:bodyPr/>
          <a:lstStyle/>
          <a:p>
            <a:fld id="{92DA5471-CC57-402A-9527-36A1D012F698}" type="slidenum">
              <a:rPr lang="de-DE" smtClean="0"/>
              <a:pPr/>
              <a:t>33</a:t>
            </a:fld>
            <a:endParaRPr lang="de-DE"/>
          </a:p>
        </p:txBody>
      </p:sp>
    </p:spTree>
    <p:extLst>
      <p:ext uri="{BB962C8B-B14F-4D97-AF65-F5344CB8AC3E}">
        <p14:creationId xmlns:p14="http://schemas.microsoft.com/office/powerpoint/2010/main" val="3615524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5</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a:p>
        </p:txBody>
      </p:sp>
    </p:spTree>
    <p:extLst>
      <p:ext uri="{BB962C8B-B14F-4D97-AF65-F5344CB8AC3E}">
        <p14:creationId xmlns:p14="http://schemas.microsoft.com/office/powerpoint/2010/main" val="12350375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Im Jahr 2017 betrug der gesamtwirtschaftliche Anteil der Aufwendungen für FuE am Bruttoinlandsprodukt (BIP) 3,03 Prozent. </a:t>
            </a:r>
          </a:p>
          <a:p>
            <a:pPr lvl="0"/>
            <a:endParaRPr lang="de-DE" sz="1200"/>
          </a:p>
          <a:p>
            <a:pPr lvl="0"/>
            <a:r>
              <a:rPr lang="de-DE" sz="1200"/>
              <a:t>Die Wirtschaft hat in den zurückliegenden Jahren ihre </a:t>
            </a:r>
            <a:r>
              <a:rPr lang="de-DE" sz="1200" err="1"/>
              <a:t>FuE</a:t>
            </a:r>
            <a:r>
              <a:rPr lang="de-DE" sz="1200"/>
              <a:t>-Aufwendungen sukzessive erhöht. Fast 70 Prozent der </a:t>
            </a:r>
            <a:r>
              <a:rPr lang="de-DE" sz="1200" err="1"/>
              <a:t>FuE</a:t>
            </a:r>
            <a:r>
              <a:rPr lang="de-DE" sz="1200"/>
              <a:t>-Aufwendungen trägt die Wirtschaft. Die </a:t>
            </a:r>
            <a:r>
              <a:rPr lang="de-DE" sz="1200" err="1"/>
              <a:t>FuE</a:t>
            </a:r>
            <a:r>
              <a:rPr lang="de-DE" sz="1200"/>
              <a:t>-Aufwendungen des Staates (Hochschulen und staatliche Forschungsinstitute) stagnierten bis 2007. Erst in den letzten Jahren ist der Anteil am BIP gestiegen, ging aber in 2014 wieder zurück.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38</a:t>
            </a:fld>
            <a:endParaRPr lang="de-DE"/>
          </a:p>
        </p:txBody>
      </p:sp>
    </p:spTree>
    <p:extLst>
      <p:ext uri="{BB962C8B-B14F-4D97-AF65-F5344CB8AC3E}">
        <p14:creationId xmlns:p14="http://schemas.microsoft.com/office/powerpoint/2010/main" val="40562913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2017 wendete Deutschland – die Wirtschaft und der Staat zusammen – 3,07 Prozent seines BIP für FuE auf, erneut leicht mehr als im Vorjahr. </a:t>
            </a:r>
          </a:p>
          <a:p>
            <a:pPr lvl="0"/>
            <a:r>
              <a:rPr lang="de-DE" sz="1200"/>
              <a:t>Der deutsche Anteil ist seit 2010 höher als der US-Anteil. Spitzenreiter bleiben Korea und Israel. </a:t>
            </a:r>
          </a:p>
          <a:p>
            <a:pPr lvl="0"/>
            <a:endParaRPr lang="de-DE" sz="1200"/>
          </a:p>
          <a:p>
            <a:pPr lvl="0"/>
            <a:r>
              <a:rPr lang="de-DE" sz="1200"/>
              <a:t>Fast 70 Prozent der FuE-Aufwendungen werden in Deutschland von der Wirtschaft finanziert. Nur in den asiatischen Ländern,</a:t>
            </a:r>
            <a:r>
              <a:rPr lang="de-DE" sz="1200" baseline="0"/>
              <a:t> wie Japan, Südkorea und China, steuert die Wirtschaft einen höheren Anteil bei. </a:t>
            </a:r>
            <a:r>
              <a:rPr lang="de-DE" sz="1200"/>
              <a:t>Im Rahmen des </a:t>
            </a:r>
            <a:r>
              <a:rPr lang="de-DE" sz="1200" err="1"/>
              <a:t>Lissabonziels</a:t>
            </a:r>
            <a:r>
              <a:rPr lang="de-DE" sz="1200"/>
              <a:t> der EU wurde vereinbart, dass die Wirtschaft zwei Drittel, der Staat ein Drittel zur FuE-Finanzierung beiträgt.</a:t>
            </a:r>
          </a:p>
          <a:p>
            <a:pPr lvl="0"/>
            <a:endParaRPr lang="de-DE" sz="1200"/>
          </a:p>
          <a:p>
            <a:pPr lvl="0"/>
            <a:r>
              <a:rPr lang="de-DE" sz="1200"/>
              <a:t>In den dynamisch wachsenden Ländern Asiens nimmt der Anteil der </a:t>
            </a:r>
            <a:r>
              <a:rPr lang="de-DE" sz="1200" err="1"/>
              <a:t>FuE</a:t>
            </a:r>
            <a:r>
              <a:rPr lang="de-DE" sz="1200"/>
              <a:t>-Aufwendungen am BIP besonders stark zu. Viele der dortigen Schwellen­länder investieren verstärkt sowohl in Grundlagenforschung als auch in angewandte Forschung.</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39</a:t>
            </a:fld>
            <a:endParaRPr lang="de-DE"/>
          </a:p>
        </p:txBody>
      </p:sp>
    </p:spTree>
    <p:extLst>
      <p:ext uri="{BB962C8B-B14F-4D97-AF65-F5344CB8AC3E}">
        <p14:creationId xmlns:p14="http://schemas.microsoft.com/office/powerpoint/2010/main" val="39565664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gesamtwirtschaftliche Rendite von </a:t>
            </a:r>
            <a:r>
              <a:rPr lang="de-DE" sz="1200" err="1"/>
              <a:t>FuE</a:t>
            </a:r>
            <a:r>
              <a:rPr lang="de-DE" sz="1200"/>
              <a:t>-Tätigkeit liegt erheblich über der privaten Ertragsrate. Ohne staatliche Eingriffe wird zu wenig in FuE investiert. Durch eine Subventionierung von </a:t>
            </a:r>
            <a:r>
              <a:rPr lang="de-DE" sz="1200" err="1"/>
              <a:t>FuE</a:t>
            </a:r>
            <a:r>
              <a:rPr lang="de-DE" sz="1200"/>
              <a:t>-Aktivitäten lassen sich gesamtwirtschaftliche Wohlfahrtsgewinne erzielen. Tatsächlich werden </a:t>
            </a:r>
            <a:r>
              <a:rPr lang="de-DE" sz="1200" err="1"/>
              <a:t>FuE</a:t>
            </a:r>
            <a:r>
              <a:rPr lang="de-DE" sz="1200"/>
              <a:t>-Aktivitäten weltweit auch in unterschiedlichen Formen durch staatliche Eingriffe gefördert.</a:t>
            </a:r>
          </a:p>
          <a:p>
            <a:pPr lvl="0"/>
            <a:endParaRPr lang="de-DE" sz="1200"/>
          </a:p>
          <a:p>
            <a:pPr defTabSz="853621">
              <a:defRPr/>
            </a:pPr>
            <a:r>
              <a:rPr lang="de-DE" sz="1200"/>
              <a:t>Zwei Drittel der OECD- und die Hälfte der EU-Länder machen von der Möglichkeit Gebrauch, FuE steuerlich zu fördern. </a:t>
            </a:r>
          </a:p>
          <a:p>
            <a:pPr lvl="0"/>
            <a:endParaRPr lang="de-DE" sz="1200"/>
          </a:p>
          <a:p>
            <a:pPr lvl="0"/>
            <a:r>
              <a:rPr lang="de-DE" sz="120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err="1"/>
              <a:t>FuE</a:t>
            </a:r>
            <a:r>
              <a:rPr lang="de-DE" sz="120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err="1"/>
              <a:t>FuE</a:t>
            </a:r>
            <a:r>
              <a:rPr lang="de-DE" sz="1200"/>
              <a:t>-Förderung.</a:t>
            </a:r>
          </a:p>
          <a:p>
            <a:pPr lvl="0"/>
            <a:endParaRPr lang="de-DE" sz="1200"/>
          </a:p>
          <a:p>
            <a:pPr defTabSz="853621">
              <a:defRPr/>
            </a:pPr>
            <a:r>
              <a:rPr lang="de-DE" sz="1200"/>
              <a:t>Alle Evaluierungsstudien bescheinigen der steuerlichen Forschungsförderung eine Ausweitung der privaten </a:t>
            </a:r>
            <a:r>
              <a:rPr lang="de-DE" sz="1200" err="1"/>
              <a:t>FuE</a:t>
            </a:r>
            <a:r>
              <a:rPr lang="de-DE" sz="1200"/>
              <a:t>-Ausgaben und damit einen volkswirtschaftlichen Nutzen. Frankreich, Niederlande, Österreich, Großbritannien und die USA bauen nach positiver Evaluierung ihre steuerliche Förderung von </a:t>
            </a:r>
            <a:r>
              <a:rPr lang="de-DE" sz="1200" err="1"/>
              <a:t>FuE</a:t>
            </a:r>
            <a:r>
              <a:rPr lang="de-DE" sz="1200"/>
              <a:t>-Projekten weiter aus.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40</a:t>
            </a:fld>
            <a:endParaRPr lang="de-DE"/>
          </a:p>
        </p:txBody>
      </p:sp>
    </p:spTree>
    <p:extLst>
      <p:ext uri="{BB962C8B-B14F-4D97-AF65-F5344CB8AC3E}">
        <p14:creationId xmlns:p14="http://schemas.microsoft.com/office/powerpoint/2010/main" val="40752745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a:t>
            </a:r>
          </a:p>
          <a:p>
            <a:pPr lvl="0"/>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a:p>
        </p:txBody>
      </p:sp>
    </p:spTree>
    <p:extLst>
      <p:ext uri="{BB962C8B-B14F-4D97-AF65-F5344CB8AC3E}">
        <p14:creationId xmlns:p14="http://schemas.microsoft.com/office/powerpoint/2010/main" val="1467069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In Deutschland erwerben so viele junge Leute wie noch nie einen tertiären Abschluss, etwa an einer Hoch-, einer Fachschule oder als Meister. Gleichzeitig liegt der Anteil der Hochgebildeten aber immer noch deutlich niedriger als in vielen</a:t>
            </a:r>
            <a:r>
              <a:rPr lang="de-DE" sz="1200" baseline="0"/>
              <a:t> anderen Ländern</a:t>
            </a:r>
            <a:r>
              <a:rPr lang="de-DE" sz="1200"/>
              <a:t>. </a:t>
            </a:r>
          </a:p>
          <a:p>
            <a:endParaRPr lang="de-DE" sz="1200"/>
          </a:p>
          <a:p>
            <a:r>
              <a:rPr lang="de-DE" sz="1200"/>
              <a:t>In Deutschland verfügen 29 Prozent der </a:t>
            </a:r>
            <a:r>
              <a:rPr lang="de-DE" sz="1200" b="1"/>
              <a:t>25- bis 64-Jährigen </a:t>
            </a:r>
            <a:r>
              <a:rPr lang="de-DE" sz="1200"/>
              <a:t>über einen Tertiärabschluss, im Durchschnitt der OECD sind es 39 Prozent,</a:t>
            </a:r>
            <a:r>
              <a:rPr lang="de-DE" sz="1200" baseline="0"/>
              <a:t> bei den </a:t>
            </a:r>
            <a:r>
              <a:rPr lang="de-DE" sz="1200" b="1" baseline="0"/>
              <a:t>jüngeren Erwachsenen </a:t>
            </a:r>
            <a:r>
              <a:rPr lang="de-DE" sz="1200" baseline="0"/>
              <a:t>sind es in Deutschland 32 Prozent, im Durchschnitt der OECD 44 Prozent.</a:t>
            </a:r>
            <a:endParaRPr lang="de-DE" sz="1200"/>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a:p>
        </p:txBody>
      </p:sp>
    </p:spTree>
    <p:extLst>
      <p:ext uri="{BB962C8B-B14F-4D97-AF65-F5344CB8AC3E}">
        <p14:creationId xmlns:p14="http://schemas.microsoft.com/office/powerpoint/2010/main" val="4493916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(5,0).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44</a:t>
            </a:fld>
            <a:endParaRPr lang="de-DE"/>
          </a:p>
        </p:txBody>
      </p:sp>
    </p:spTree>
    <p:extLst>
      <p:ext uri="{BB962C8B-B14F-4D97-AF65-F5344CB8AC3E}">
        <p14:creationId xmlns:p14="http://schemas.microsoft.com/office/powerpoint/2010/main" val="4080705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6</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9</a:t>
            </a:fld>
            <a:endParaRPr lang="de-DE"/>
          </a:p>
        </p:txBody>
      </p:sp>
    </p:spTree>
    <p:extLst>
      <p:ext uri="{BB962C8B-B14F-4D97-AF65-F5344CB8AC3E}">
        <p14:creationId xmlns:p14="http://schemas.microsoft.com/office/powerpoint/2010/main" val="165092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Herkunft der Mittel: Der Großteil der FuE-Aufwendungen (87 Prozent) stammt aus eigenen Finanzmitteln. Der Staat steuert weniger als 1 Prozent, das Ausland dagegen mittlerweile</a:t>
            </a:r>
            <a:r>
              <a:rPr lang="de-DE" sz="1200" baseline="0"/>
              <a:t> fast 12</a:t>
            </a:r>
            <a:r>
              <a:rPr lang="de-DE" sz="1200"/>
              <a:t> Prozent bei. </a:t>
            </a:r>
          </a:p>
          <a:p>
            <a:endParaRPr lang="de-DE" sz="1200"/>
          </a:p>
          <a:p>
            <a:r>
              <a:rPr lang="de-DE" sz="120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10</a:t>
            </a:fld>
            <a:endParaRPr lang="de-DE"/>
          </a:p>
        </p:txBody>
      </p:sp>
    </p:spTree>
    <p:extLst>
      <p:ext uri="{BB962C8B-B14F-4D97-AF65-F5344CB8AC3E}">
        <p14:creationId xmlns:p14="http://schemas.microsoft.com/office/powerpoint/2010/main" val="155992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11</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4090606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a:solidFill>
                  <a:srgbClr val="FF3EB5"/>
                </a:solidFill>
                <a:latin typeface="Montserrat Black" pitchFamily="2" charset="0"/>
              </a:rPr>
              <a:t>Titel</a:t>
            </a:r>
          </a:p>
          <a:p>
            <a:pPr algn="ctr">
              <a:lnSpc>
                <a:spcPts val="10000"/>
              </a:lnSpc>
            </a:pPr>
            <a:r>
              <a:rPr lang="de-DE" sz="16600" cap="all" baseline="0">
                <a:solidFill>
                  <a:srgbClr val="FF3EB5"/>
                </a:solidFill>
                <a:latin typeface="Montserrat Black" pitchFamily="2" charset="0"/>
              </a:rPr>
              <a:t>+</a:t>
            </a:r>
          </a:p>
          <a:p>
            <a:pPr algn="ctr"/>
            <a:r>
              <a:rPr lang="de-DE" sz="9600" cap="all" baseline="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September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September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069F"/>
                  </a:solidFill>
                  <a:latin typeface="Montserrat Black" panose="00000A00000000000000" pitchFamily="50" charset="0"/>
                  <a:sym typeface="Symbol" panose="05050102010706020507" pitchFamily="18" charset="2"/>
                </a:rPr>
                <a:t></a:t>
              </a:r>
              <a:endParaRPr lang="de-DE" sz="5400" b="1">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AD00"/>
                  </a:solidFill>
                  <a:latin typeface="Montserrat Black" panose="00000A00000000000000" pitchFamily="50" charset="0"/>
                  <a:sym typeface="Symbol" panose="05050102010706020507" pitchFamily="18" charset="2"/>
                </a:rPr>
                <a:t></a:t>
              </a:r>
              <a:endParaRPr lang="de-DE" sz="5400" b="1">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4414"/>
                  </a:solidFill>
                  <a:latin typeface="Montserrat Black" panose="00000A00000000000000" pitchFamily="50" charset="0"/>
                  <a:sym typeface="Symbol" panose="05050102010706020507" pitchFamily="18" charset="2"/>
                </a:rPr>
                <a:t></a:t>
              </a:r>
              <a:endParaRPr lang="de-DE" sz="5400" b="1">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September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September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September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September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chemeClr val="bg1"/>
                </a:solidFill>
              </a:rPr>
              <a:t>T</a:t>
            </a:r>
            <a:r>
              <a:rPr lang="de-DE" sz="2000">
                <a:solidFill>
                  <a:schemeClr val="bg1"/>
                </a:solidFill>
              </a:rPr>
              <a:t>	+49 (69) 2556-0</a:t>
            </a:r>
          </a:p>
          <a:p>
            <a:pPr lvl="0">
              <a:tabLst>
                <a:tab pos="444500" algn="l"/>
              </a:tabLst>
            </a:pPr>
            <a:r>
              <a:rPr lang="de-DE" sz="2000" b="1">
                <a:solidFill>
                  <a:schemeClr val="bg1"/>
                </a:solidFill>
              </a:rPr>
              <a:t>E</a:t>
            </a:r>
            <a:r>
              <a:rPr lang="de-DE" sz="200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5A"/>
                </a:solidFill>
              </a:rPr>
              <a:t>T </a:t>
            </a:r>
            <a:r>
              <a:rPr lang="de-DE" sz="2000">
                <a:solidFill>
                  <a:srgbClr val="10065A"/>
                </a:solidFill>
              </a:rPr>
              <a:t>	+49 (69) 2556-0</a:t>
            </a:r>
          </a:p>
          <a:p>
            <a:pPr lvl="0">
              <a:tabLst>
                <a:tab pos="444500" algn="l"/>
              </a:tabLst>
            </a:pPr>
            <a:r>
              <a:rPr lang="de-DE" sz="2000" b="1">
                <a:solidFill>
                  <a:srgbClr val="10065A"/>
                </a:solidFill>
              </a:rPr>
              <a:t>E</a:t>
            </a:r>
            <a:r>
              <a:rPr lang="de-DE" sz="200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9F"/>
                </a:solidFill>
              </a:rPr>
              <a:t>T </a:t>
            </a:r>
            <a:r>
              <a:rPr lang="de-DE" sz="2000">
                <a:solidFill>
                  <a:srgbClr val="10069F"/>
                </a:solidFill>
              </a:rPr>
              <a:t>	+49 (69) 2556-0</a:t>
            </a:r>
          </a:p>
          <a:p>
            <a:pPr lvl="0">
              <a:tabLst>
                <a:tab pos="444500" algn="l"/>
              </a:tabLst>
            </a:pPr>
            <a:r>
              <a:rPr lang="de-DE" sz="2000" b="1">
                <a:solidFill>
                  <a:srgbClr val="10069F"/>
                </a:solidFill>
              </a:rPr>
              <a:t>E</a:t>
            </a:r>
            <a:r>
              <a:rPr lang="de-DE" sz="200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22. September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a:t>Hintergrund-Bild einfügen!</a:t>
            </a:r>
            <a:br>
              <a:rPr lang="de-DE"/>
            </a:br>
            <a:endParaRPr lang="de-DE"/>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a:t>Titel | 1-zeilig</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 Bildnachweis hier eingeben!</a:t>
            </a:r>
          </a:p>
        </p:txBody>
      </p:sp>
    </p:spTree>
    <p:extLst>
      <p:ext uri="{BB962C8B-B14F-4D97-AF65-F5344CB8AC3E}">
        <p14:creationId xmlns:p14="http://schemas.microsoft.com/office/powerpoint/2010/main" val="113598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46020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a:t>Zwischentitel</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72798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a:t>Diagramm</a:t>
            </a:r>
            <a:r>
              <a:rPr lang="de-DE"/>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287157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a:t>Text – erste Ebene</a:t>
            </a:r>
          </a:p>
          <a:p>
            <a:pPr lvl="1">
              <a:buClr>
                <a:srgbClr val="D6E6F0"/>
              </a:buClr>
            </a:pPr>
            <a:r>
              <a:rPr lang="de-DE"/>
              <a:t>Zweite Ebene</a:t>
            </a:r>
          </a:p>
          <a:p>
            <a:pPr lvl="2">
              <a:buClr>
                <a:srgbClr val="D6E6F0"/>
              </a:buClr>
            </a:pPr>
            <a:r>
              <a:rPr lang="de-DE"/>
              <a:t>Dritte Ebene</a:t>
            </a:r>
          </a:p>
          <a:p>
            <a:pPr lvl="3">
              <a:buClr>
                <a:srgbClr val="D6E6F0"/>
              </a:buClr>
            </a:pPr>
            <a:r>
              <a:rPr lang="de-DE"/>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a:t>Folien-Titel</a:t>
            </a:r>
          </a:p>
        </p:txBody>
      </p:sp>
      <p:sp>
        <p:nvSpPr>
          <p:cNvPr id="8" name="Datumsplatzhalter 7"/>
          <p:cNvSpPr>
            <a:spLocks noGrp="1"/>
          </p:cNvSpPr>
          <p:nvPr>
            <p:ph type="dt" sz="half" idx="21"/>
          </p:nvPr>
        </p:nvSpPr>
        <p:spPr/>
        <p:txBody>
          <a:bodyPr/>
          <a:lstStyle/>
          <a:p>
            <a:r>
              <a:rPr lang="de-DE"/>
              <a:t>November 2020</a:t>
            </a:r>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TEXT= Zusatz-Erläuterung</a:t>
            </a:r>
          </a:p>
        </p:txBody>
      </p:sp>
    </p:spTree>
    <p:extLst>
      <p:ext uri="{BB962C8B-B14F-4D97-AF65-F5344CB8AC3E}">
        <p14:creationId xmlns:p14="http://schemas.microsoft.com/office/powerpoint/2010/main" val="11688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395478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a:t>Text - erste Ebene </a:t>
            </a:r>
          </a:p>
          <a:p>
            <a:pPr lvl="2"/>
            <a:r>
              <a:rPr lang="de-DE"/>
              <a:t>Zweite Ebene</a:t>
            </a:r>
          </a:p>
          <a:p>
            <a:pPr lvl="3"/>
            <a:r>
              <a:rPr lang="de-DE"/>
              <a:t>Dritte Ebene</a:t>
            </a:r>
          </a:p>
          <a:p>
            <a:pPr lvl="0"/>
            <a:endParaRPr lang="de-DE" noProof="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a:t>Text - erste Ebene </a:t>
            </a:r>
          </a:p>
          <a:p>
            <a:pPr lvl="1"/>
            <a:r>
              <a:rPr lang="de-DE"/>
              <a:t>Zweite Ebene</a:t>
            </a:r>
          </a:p>
          <a:p>
            <a:pPr lvl="2"/>
            <a:r>
              <a:rPr lang="de-DE"/>
              <a:t>Dritte Ebene</a:t>
            </a:r>
          </a:p>
          <a:p>
            <a:pPr lvl="3"/>
            <a:r>
              <a:rPr lang="de-DE"/>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November 2020</a:t>
            </a:r>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584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a:t>Text - erste Ebene</a:t>
            </a:r>
          </a:p>
          <a:p>
            <a:pPr lvl="1"/>
            <a:r>
              <a:rPr lang="de-DE"/>
              <a:t>Zweite Ebene</a:t>
            </a:r>
          </a:p>
          <a:p>
            <a:pPr lvl="2"/>
            <a:r>
              <a:rPr lang="de-DE"/>
              <a:t>Dritte Ebene</a:t>
            </a:r>
          </a:p>
          <a:p>
            <a:pPr lvl="3"/>
            <a:r>
              <a:rPr lang="de-DE"/>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61434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Tree>
    <p:extLst>
      <p:ext uri="{BB962C8B-B14F-4D97-AF65-F5344CB8AC3E}">
        <p14:creationId xmlns:p14="http://schemas.microsoft.com/office/powerpoint/2010/main" val="147099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November 2020</a:t>
            </a:r>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9201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September 2025</a:t>
            </a:fld>
            <a:endParaRPr lang="de-DE"/>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26" Type="http://schemas.openxmlformats.org/officeDocument/2006/relationships/slideLayout" Target="../slideLayouts/slideLayout226.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theme" Target="../theme/theme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ags" Target="../tags/tag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oleObject" Target="../embeddings/oleObject1.bin"/><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image" Target="../media/image1.emf"/><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2.png"/><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072F4A6-9B1A-9FEE-8FBA-37B302C211E7}"/>
              </a:ext>
            </a:extLst>
          </p:cNvPr>
          <p:cNvGraphicFramePr>
            <a:graphicFrameLocks noChangeAspect="1"/>
          </p:cNvGraphicFramePr>
          <p:nvPr userDrawn="1">
            <p:custDataLst>
              <p:tags r:id="rId393"/>
            </p:custDataLst>
            <p:extLst>
              <p:ext uri="{D42A27DB-BD31-4B8C-83A1-F6EECF244321}">
                <p14:modId xmlns:p14="http://schemas.microsoft.com/office/powerpoint/2010/main" val="25611460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4" imgW="498" imgH="499" progId="TCLayout.ActiveDocument.1">
                  <p:embed/>
                </p:oleObj>
              </mc:Choice>
              <mc:Fallback>
                <p:oleObj name="think-cell Folie" r:id="rId394" imgW="498" imgH="499" progId="TCLayout.ActiveDocument.1">
                  <p:embed/>
                  <p:pic>
                    <p:nvPicPr>
                      <p:cNvPr id="6" name="think-cell data - do not delete" hidden="1">
                        <a:extLst>
                          <a:ext uri="{FF2B5EF4-FFF2-40B4-BE49-F238E27FC236}">
                            <a16:creationId xmlns:a16="http://schemas.microsoft.com/office/drawing/2014/main" id="{4072F4A6-9B1A-9FEE-8FBA-37B302C211E7}"/>
                          </a:ext>
                        </a:extLst>
                      </p:cNvPr>
                      <p:cNvPicPr/>
                      <p:nvPr/>
                    </p:nvPicPr>
                    <p:blipFill>
                      <a:blip r:embed="rId395"/>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6">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22. September 2025</a:t>
            </a:fld>
            <a:endParaRPr lang="de-DE"/>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a:t>Text – erste Ebene</a:t>
            </a:r>
          </a:p>
          <a:p>
            <a:pPr lvl="1"/>
            <a:r>
              <a:rPr lang="de-DE"/>
              <a:t>Text – zweite Ebene</a:t>
            </a:r>
          </a:p>
          <a:p>
            <a:pPr lvl="2"/>
            <a:r>
              <a:rPr lang="de-DE"/>
              <a:t>Text – dritte Ebene</a:t>
            </a:r>
          </a:p>
          <a:p>
            <a:pPr lvl="3"/>
            <a:r>
              <a:rPr lang="de-DE"/>
              <a:t>Text – vierte Ebene</a:t>
            </a:r>
          </a:p>
          <a:p>
            <a:pPr lvl="4"/>
            <a:r>
              <a:rPr lang="de-DE"/>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1" r:id="rId391"/>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56.jpe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79.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5.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58.emf"/><Relationship Id="rId5" Type="http://schemas.openxmlformats.org/officeDocument/2006/relationships/oleObject" Target="../embeddings/oleObject12.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17.xml"/><Relationship Id="rId1" Type="http://schemas.openxmlformats.org/officeDocument/2006/relationships/tags" Target="../tags/tag16.xml"/><Relationship Id="rId4" Type="http://schemas.openxmlformats.org/officeDocument/2006/relationships/image" Target="../media/image58.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6.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58.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7.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58.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8.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8.emf"/><Relationship Id="rId5" Type="http://schemas.openxmlformats.org/officeDocument/2006/relationships/oleObject" Target="../embeddings/oleObject16.bin"/><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58.emf"/><Relationship Id="rId5" Type="http://schemas.openxmlformats.org/officeDocument/2006/relationships/oleObject" Target="../embeddings/oleObject17.bin"/><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0.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59.emf"/><Relationship Id="rId5" Type="http://schemas.openxmlformats.org/officeDocument/2006/relationships/oleObject" Target="../embeddings/oleObject18.bin"/><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9.emf"/><Relationship Id="rId5" Type="http://schemas.openxmlformats.org/officeDocument/2006/relationships/oleObject" Target="../embeddings/oleObject19.bin"/><Relationship Id="rId4"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8" Type="http://schemas.openxmlformats.org/officeDocument/2006/relationships/chart" Target="../charts/chart13.xml"/><Relationship Id="rId3" Type="http://schemas.openxmlformats.org/officeDocument/2006/relationships/slideLayout" Target="../slideLayouts/slideLayout288.xml"/><Relationship Id="rId7" Type="http://schemas.openxmlformats.org/officeDocument/2006/relationships/chart" Target="../charts/chart1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58.emf"/><Relationship Id="rId5" Type="http://schemas.openxmlformats.org/officeDocument/2006/relationships/oleObject" Target="../embeddings/oleObject20.bin"/><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6.xml"/><Relationship Id="rId18" Type="http://schemas.openxmlformats.org/officeDocument/2006/relationships/slide" Target="slide20.xml"/><Relationship Id="rId3" Type="http://schemas.openxmlformats.org/officeDocument/2006/relationships/notesSlide" Target="../notesSlides/notesSlide2.xml"/><Relationship Id="rId7" Type="http://schemas.openxmlformats.org/officeDocument/2006/relationships/slide" Target="slide8.xml"/><Relationship Id="rId12" Type="http://schemas.openxmlformats.org/officeDocument/2006/relationships/slide" Target="slide15.xml"/><Relationship Id="rId17" Type="http://schemas.openxmlformats.org/officeDocument/2006/relationships/slide" Target="slide19.xml"/><Relationship Id="rId2" Type="http://schemas.openxmlformats.org/officeDocument/2006/relationships/slideLayout" Target="../slideLayouts/slideLayout217.xml"/><Relationship Id="rId16" Type="http://schemas.openxmlformats.org/officeDocument/2006/relationships/slide" Target="slide18.xml"/><Relationship Id="rId1" Type="http://schemas.openxmlformats.org/officeDocument/2006/relationships/tags" Target="../tags/tag3.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image" Target="../media/image1.emf"/><Relationship Id="rId15" Type="http://schemas.openxmlformats.org/officeDocument/2006/relationships/slide" Target="slide7.xml"/><Relationship Id="rId10" Type="http://schemas.openxmlformats.org/officeDocument/2006/relationships/slide" Target="slide12.xml"/><Relationship Id="rId4" Type="http://schemas.openxmlformats.org/officeDocument/2006/relationships/oleObject" Target="../embeddings/oleObject3.bin"/><Relationship Id="rId9" Type="http://schemas.openxmlformats.org/officeDocument/2006/relationships/slide" Target="slide11.xml"/><Relationship Id="rId14" Type="http://schemas.openxmlformats.org/officeDocument/2006/relationships/slide" Target="slide1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58.emf"/><Relationship Id="rId5" Type="http://schemas.openxmlformats.org/officeDocument/2006/relationships/oleObject" Target="../embeddings/oleObject21.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3.xml"/><Relationship Id="rId1" Type="http://schemas.openxmlformats.org/officeDocument/2006/relationships/tags" Target="../tags/tag33.xml"/><Relationship Id="rId6" Type="http://schemas.openxmlformats.org/officeDocument/2006/relationships/image" Target="../media/image60.jpe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58.emf"/><Relationship Id="rId5" Type="http://schemas.openxmlformats.org/officeDocument/2006/relationships/oleObject" Target="../embeddings/oleObject23.bin"/><Relationship Id="rId4"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9.emf"/><Relationship Id="rId5" Type="http://schemas.openxmlformats.org/officeDocument/2006/relationships/oleObject" Target="../embeddings/oleObject24.bin"/><Relationship Id="rId4"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8" Type="http://schemas.openxmlformats.org/officeDocument/2006/relationships/chart" Target="../charts/chart18.xml"/><Relationship Id="rId3" Type="http://schemas.openxmlformats.org/officeDocument/2006/relationships/slideLayout" Target="../slideLayouts/slideLayout288.xml"/><Relationship Id="rId7" Type="http://schemas.openxmlformats.org/officeDocument/2006/relationships/chart" Target="../charts/chart1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25.bin"/><Relationship Id="rId4"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chart" Target="../charts/chart20.xml"/><Relationship Id="rId2" Type="http://schemas.openxmlformats.org/officeDocument/2006/relationships/slideLayout" Target="../slideLayouts/slideLayout288.xml"/><Relationship Id="rId1" Type="http://schemas.openxmlformats.org/officeDocument/2006/relationships/tags" Target="../tags/tag40.xml"/><Relationship Id="rId6" Type="http://schemas.openxmlformats.org/officeDocument/2006/relationships/chart" Target="../charts/chart19.xml"/><Relationship Id="rId5" Type="http://schemas.openxmlformats.org/officeDocument/2006/relationships/image" Target="../media/image1.emf"/><Relationship Id="rId4" Type="http://schemas.openxmlformats.org/officeDocument/2006/relationships/oleObject" Target="../embeddings/oleObject2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2.xml"/><Relationship Id="rId2" Type="http://schemas.openxmlformats.org/officeDocument/2006/relationships/slideLayout" Target="../slideLayouts/slideLayout288.xml"/><Relationship Id="rId1" Type="http://schemas.openxmlformats.org/officeDocument/2006/relationships/tags" Target="../tags/tag41.xml"/><Relationship Id="rId6" Type="http://schemas.openxmlformats.org/officeDocument/2006/relationships/chart" Target="../charts/chart21.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chart" Target="../charts/chart24.xml"/><Relationship Id="rId2" Type="http://schemas.openxmlformats.org/officeDocument/2006/relationships/slideLayout" Target="../slideLayouts/slideLayout288.xml"/><Relationship Id="rId1" Type="http://schemas.openxmlformats.org/officeDocument/2006/relationships/tags" Target="../tags/tag42.xml"/><Relationship Id="rId6" Type="http://schemas.openxmlformats.org/officeDocument/2006/relationships/chart" Target="../charts/chart23.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8" Type="http://schemas.openxmlformats.org/officeDocument/2006/relationships/chart" Target="../charts/chart26.xml"/><Relationship Id="rId3" Type="http://schemas.openxmlformats.org/officeDocument/2006/relationships/slideLayout" Target="../slideLayouts/slideLayout288.xml"/><Relationship Id="rId7" Type="http://schemas.openxmlformats.org/officeDocument/2006/relationships/chart" Target="../charts/chart25.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29.bin"/><Relationship Id="rId4"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8" Type="http://schemas.openxmlformats.org/officeDocument/2006/relationships/chart" Target="../charts/chart28.xml"/><Relationship Id="rId3" Type="http://schemas.openxmlformats.org/officeDocument/2006/relationships/slideLayout" Target="../slideLayouts/slideLayout288.xml"/><Relationship Id="rId7" Type="http://schemas.openxmlformats.org/officeDocument/2006/relationships/chart" Target="../charts/chart2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41.xml"/><Relationship Id="rId3" Type="http://schemas.openxmlformats.org/officeDocument/2006/relationships/oleObject" Target="../embeddings/oleObject4.bin"/><Relationship Id="rId7" Type="http://schemas.openxmlformats.org/officeDocument/2006/relationships/slide" Target="slide28.xml"/><Relationship Id="rId12" Type="http://schemas.openxmlformats.org/officeDocument/2006/relationships/slide" Target="slide38.xml"/><Relationship Id="rId2" Type="http://schemas.openxmlformats.org/officeDocument/2006/relationships/slideLayout" Target="../slideLayouts/slideLayout217.xml"/><Relationship Id="rId1" Type="http://schemas.openxmlformats.org/officeDocument/2006/relationships/tags" Target="../tags/tag4.xml"/><Relationship Id="rId6" Type="http://schemas.openxmlformats.org/officeDocument/2006/relationships/slide" Target="slide27.xml"/><Relationship Id="rId11" Type="http://schemas.openxmlformats.org/officeDocument/2006/relationships/slide" Target="slide37.xml"/><Relationship Id="rId5" Type="http://schemas.openxmlformats.org/officeDocument/2006/relationships/slide" Target="slide22.xml"/><Relationship Id="rId10" Type="http://schemas.openxmlformats.org/officeDocument/2006/relationships/slide" Target="slide36.xml"/><Relationship Id="rId4" Type="http://schemas.openxmlformats.org/officeDocument/2006/relationships/image" Target="../media/image1.emf"/><Relationship Id="rId9" Type="http://schemas.openxmlformats.org/officeDocument/2006/relationships/slide" Target="slide34.xml"/><Relationship Id="rId14" Type="http://schemas.openxmlformats.org/officeDocument/2006/relationships/slide" Target="slide4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9.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8.emf"/><Relationship Id="rId5" Type="http://schemas.openxmlformats.org/officeDocument/2006/relationships/oleObject" Target="../embeddings/oleObject31.bin"/><Relationship Id="rId4"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0.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8.emf"/><Relationship Id="rId5" Type="http://schemas.openxmlformats.org/officeDocument/2006/relationships/oleObject" Target="../embeddings/oleObject32.bin"/><Relationship Id="rId4"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8.emf"/><Relationship Id="rId5" Type="http://schemas.openxmlformats.org/officeDocument/2006/relationships/oleObject" Target="../embeddings/oleObject33.bin"/><Relationship Id="rId4"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8" Type="http://schemas.openxmlformats.org/officeDocument/2006/relationships/chart" Target="../charts/chart33.xml"/><Relationship Id="rId3" Type="http://schemas.openxmlformats.org/officeDocument/2006/relationships/slideLayout" Target="../slideLayouts/slideLayout288.xml"/><Relationship Id="rId7" Type="http://schemas.openxmlformats.org/officeDocument/2006/relationships/chart" Target="../charts/chart3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15.xml"/><Relationship Id="rId1" Type="http://schemas.openxmlformats.org/officeDocument/2006/relationships/tags" Target="../tags/tag57.xml"/><Relationship Id="rId5" Type="http://schemas.openxmlformats.org/officeDocument/2006/relationships/image" Target="../media/image61.jpeg"/><Relationship Id="rId4" Type="http://schemas.openxmlformats.org/officeDocument/2006/relationships/image" Target="../media/image1.emf"/></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chart" Target="../charts/chart35.xml"/><Relationship Id="rId5" Type="http://schemas.openxmlformats.org/officeDocument/2006/relationships/image" Target="../media/image58.emf"/><Relationship Id="rId4" Type="http://schemas.openxmlformats.org/officeDocument/2006/relationships/oleObject" Target="../embeddings/oleObject37.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84.xml"/><Relationship Id="rId1" Type="http://schemas.openxmlformats.org/officeDocument/2006/relationships/tags" Target="../tags/tag60.xml"/><Relationship Id="rId5" Type="http://schemas.openxmlformats.org/officeDocument/2006/relationships/chart" Target="../charts/chart36.xml"/><Relationship Id="rId4" Type="http://schemas.openxmlformats.org/officeDocument/2006/relationships/image" Target="../media/image1.emf"/></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58.emf"/><Relationship Id="rId5" Type="http://schemas.openxmlformats.org/officeDocument/2006/relationships/oleObject" Target="../embeddings/oleObject39.bin"/><Relationship Id="rId4" Type="http://schemas.openxmlformats.org/officeDocument/2006/relationships/notesSlide" Target="../notesSlides/notesSlide31.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38.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9.emf"/><Relationship Id="rId5" Type="http://schemas.openxmlformats.org/officeDocument/2006/relationships/oleObject" Target="../embeddings/oleObject40.bin"/><Relationship Id="rId4"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7.xml"/><Relationship Id="rId1" Type="http://schemas.openxmlformats.org/officeDocument/2006/relationships/tags" Target="../tags/tag5.xml"/><Relationship Id="rId4" Type="http://schemas.openxmlformats.org/officeDocument/2006/relationships/image" Target="../media/image1.emf"/></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chart" Target="../charts/chart40.xml"/><Relationship Id="rId2" Type="http://schemas.openxmlformats.org/officeDocument/2006/relationships/slideLayout" Target="../slideLayouts/slideLayout288.xml"/><Relationship Id="rId1" Type="http://schemas.openxmlformats.org/officeDocument/2006/relationships/tags" Target="../tags/tag65.xml"/><Relationship Id="rId6" Type="http://schemas.openxmlformats.org/officeDocument/2006/relationships/chart" Target="../charts/chart39.xml"/><Relationship Id="rId5" Type="http://schemas.openxmlformats.org/officeDocument/2006/relationships/image" Target="../media/image1.emf"/><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84.xml"/><Relationship Id="rId1" Type="http://schemas.openxmlformats.org/officeDocument/2006/relationships/tags" Target="../tags/tag66.xml"/><Relationship Id="rId5" Type="http://schemas.openxmlformats.org/officeDocument/2006/relationships/chart" Target="../charts/chart41.xml"/><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2.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8.emf"/><Relationship Id="rId5" Type="http://schemas.openxmlformats.org/officeDocument/2006/relationships/oleObject" Target="../embeddings/oleObject43.bin"/><Relationship Id="rId4" Type="http://schemas.openxmlformats.org/officeDocument/2006/relationships/notesSlide" Target="../notesSlides/notesSlide3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84.xml"/><Relationship Id="rId1" Type="http://schemas.openxmlformats.org/officeDocument/2006/relationships/tags" Target="../tags/tag69.xml"/><Relationship Id="rId6" Type="http://schemas.openxmlformats.org/officeDocument/2006/relationships/chart" Target="../charts/chart43.xml"/><Relationship Id="rId5" Type="http://schemas.openxmlformats.org/officeDocument/2006/relationships/image" Target="../media/image1.emf"/><Relationship Id="rId4" Type="http://schemas.openxmlformats.org/officeDocument/2006/relationships/oleObject" Target="../embeddings/oleObject44.bin"/></Relationships>
</file>

<file path=ppt/slides/_rels/slide44.xml.rels><?xml version="1.0" encoding="UTF-8" standalone="yes"?>
<Relationships xmlns="http://schemas.openxmlformats.org/package/2006/relationships"><Relationship Id="rId8" Type="http://schemas.openxmlformats.org/officeDocument/2006/relationships/chart" Target="../charts/chart45.xml"/><Relationship Id="rId3" Type="http://schemas.openxmlformats.org/officeDocument/2006/relationships/slideLayout" Target="../slideLayouts/slideLayout288.xml"/><Relationship Id="rId7" Type="http://schemas.openxmlformats.org/officeDocument/2006/relationships/chart" Target="../charts/chart44.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58.emf"/><Relationship Id="rId5" Type="http://schemas.openxmlformats.org/officeDocument/2006/relationships/oleObject" Target="../embeddings/oleObject45.bin"/><Relationship Id="rId4" Type="http://schemas.openxmlformats.org/officeDocument/2006/relationships/notesSlide" Target="../notesSlides/notesSlide36.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357.xml"/><Relationship Id="rId1" Type="http://schemas.openxmlformats.org/officeDocument/2006/relationships/tags" Target="../tags/tag72.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2.xml"/><Relationship Id="rId1" Type="http://schemas.openxmlformats.org/officeDocument/2006/relationships/tags" Target="../tags/tag6.xml"/><Relationship Id="rId6" Type="http://schemas.openxmlformats.org/officeDocument/2006/relationships/image" Target="../media/image57.jpeg"/><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8.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217.xml"/><Relationship Id="rId7" Type="http://schemas.openxmlformats.org/officeDocument/2006/relationships/diagramData" Target="../diagrams/data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9.emf"/><Relationship Id="rId11" Type="http://schemas.microsoft.com/office/2007/relationships/diagramDrawing" Target="../diagrams/drawing1.xml"/><Relationship Id="rId5" Type="http://schemas.openxmlformats.org/officeDocument/2006/relationships/oleObject" Target="../embeddings/oleObject8.bin"/><Relationship Id="rId10" Type="http://schemas.openxmlformats.org/officeDocument/2006/relationships/diagramColors" Target="../diagrams/colors1.xml"/><Relationship Id="rId4" Type="http://schemas.openxmlformats.org/officeDocument/2006/relationships/notesSlide" Target="../notesSlides/notesSlide5.xml"/><Relationship Id="rId9"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84.xml"/><Relationship Id="rId1" Type="http://schemas.openxmlformats.org/officeDocument/2006/relationships/tags" Target="../tags/tag11.xml"/><Relationship Id="rId5" Type="http://schemas.openxmlformats.org/officeDocument/2006/relationships/chart" Target="../charts/chart2.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4.xml"/><Relationship Id="rId2" Type="http://schemas.openxmlformats.org/officeDocument/2006/relationships/slideLayout" Target="../slideLayouts/slideLayout257.xml"/><Relationship Id="rId1" Type="http://schemas.openxmlformats.org/officeDocument/2006/relationships/tags" Target="../tags/tag12.xml"/><Relationship Id="rId6" Type="http://schemas.openxmlformats.org/officeDocument/2006/relationships/chart" Target="../charts/chart3.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1700214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FB1C737F-D2EC-4AE7-8DFF-0BDD04EE56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3" name="Bildplatzhalter 22" descr="Ein Bild, das Person, Kleidung, Computer, Im Haus enthält.&#10;&#10;KI-generierte Inhalte können fehlerhaft sein.">
            <a:extLst>
              <a:ext uri="{FF2B5EF4-FFF2-40B4-BE49-F238E27FC236}">
                <a16:creationId xmlns:a16="http://schemas.microsoft.com/office/drawing/2014/main" id="{C1891A2D-6D88-1A53-3BCB-F7DA443CF9B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24204" b="24204"/>
          <a:stretch>
            <a:fillRect/>
          </a:stretch>
        </p:blipFill>
        <p:spPr>
          <a:xfrm>
            <a:off x="-17909" y="0"/>
            <a:ext cx="11841480" cy="4148894"/>
          </a:xfrm>
        </p:spPr>
      </p:pic>
      <p:sp>
        <p:nvSpPr>
          <p:cNvPr id="18" name="Untertitel 17">
            <a:extLst>
              <a:ext uri="{FF2B5EF4-FFF2-40B4-BE49-F238E27FC236}">
                <a16:creationId xmlns:a16="http://schemas.microsoft.com/office/drawing/2014/main" id="{47A15A6F-5D94-416F-97F3-A35284FFA030}"/>
              </a:ext>
            </a:extLst>
          </p:cNvPr>
          <p:cNvSpPr>
            <a:spLocks noGrp="1"/>
          </p:cNvSpPr>
          <p:nvPr>
            <p:ph type="body" sz="quarter" idx="27"/>
          </p:nvPr>
        </p:nvSpPr>
        <p:spPr/>
        <p:txBody>
          <a:bodyPr/>
          <a:lstStyle/>
          <a:p>
            <a:r>
              <a:rPr lang="de-DE"/>
              <a:t>© Alexander Raths/Fotolia</a:t>
            </a:r>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6"/>
          </p:nvPr>
        </p:nvSpPr>
        <p:spPr/>
        <p:txBody>
          <a:bodyPr/>
          <a:lstStyle/>
          <a:p>
            <a:r>
              <a:rPr lang="de-DE" dirty="0"/>
              <a:t>Stand: September 2025</a:t>
            </a:r>
          </a:p>
        </p:txBody>
      </p:sp>
      <p:sp>
        <p:nvSpPr>
          <p:cNvPr id="3" name="Titel 2"/>
          <p:cNvSpPr>
            <a:spLocks noGrp="1"/>
          </p:cNvSpPr>
          <p:nvPr>
            <p:ph type="title"/>
          </p:nvPr>
        </p:nvSpPr>
        <p:spPr/>
        <p:txBody>
          <a:bodyPr vert="horz"/>
          <a:lstStyle/>
          <a:p>
            <a:r>
              <a:rPr lang="de-DE"/>
              <a:t>Innovationsstandort im Wettbewerb</a:t>
            </a:r>
          </a:p>
        </p:txBody>
      </p:sp>
    </p:spTree>
    <p:extLst>
      <p:ext uri="{BB962C8B-B14F-4D97-AF65-F5344CB8AC3E}">
        <p14:creationId xmlns:p14="http://schemas.microsoft.com/office/powerpoint/2010/main" val="2743100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4181782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5F0ECA08-91E8-4DCC-990D-707C45E185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10"/>
          </p:nvPr>
        </p:nvSpPr>
        <p:spPr/>
        <p:txBody>
          <a:bodyPr/>
          <a:lstStyle/>
          <a:p>
            <a:fld id="{02CEFE82-39F2-4F47-8A0C-D5AB3496FA5C}" type="slidenum">
              <a:rPr lang="de-DE" smtClean="0"/>
              <a:pPr/>
              <a:t>10</a:t>
            </a:fld>
            <a:endParaRPr lang="de-DE"/>
          </a:p>
        </p:txBody>
      </p:sp>
      <p:sp>
        <p:nvSpPr>
          <p:cNvPr id="6" name="Titel 5"/>
          <p:cNvSpPr>
            <a:spLocks noGrp="1"/>
          </p:cNvSpPr>
          <p:nvPr>
            <p:ph type="title"/>
          </p:nvPr>
        </p:nvSpPr>
        <p:spPr/>
        <p:txBody>
          <a:bodyPr vert="horz"/>
          <a:lstStyle/>
          <a:p>
            <a:r>
              <a:rPr lang="de-DE" dirty="0"/>
              <a:t>Hoher Finanzierungsanteil der Wirtschaft</a:t>
            </a:r>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86 %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Staatliche Zuschüsse  </a:t>
            </a:r>
          </a:p>
          <a:p>
            <a:pPr algn="ctr"/>
            <a:r>
              <a:rPr lang="de-DE" b="1" dirty="0"/>
              <a:t>2 %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aus dem Ausland</a:t>
              </a:r>
            </a:p>
            <a:p>
              <a:pPr algn="ctr"/>
              <a:r>
                <a:rPr lang="de-DE" b="1"/>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die </a:t>
            </a:r>
            <a:br>
              <a:rPr lang="de-DE" dirty="0"/>
            </a:br>
            <a:r>
              <a:rPr lang="de-DE" dirty="0"/>
              <a:t>dt. Wissenschaft: </a:t>
            </a:r>
            <a:br>
              <a:rPr lang="de-DE" dirty="0"/>
            </a:br>
            <a:r>
              <a:rPr lang="de-DE" b="1" dirty="0"/>
              <a:t>25 %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das Ausland:</a:t>
            </a:r>
            <a:br>
              <a:rPr lang="de-DE" dirty="0"/>
            </a:br>
            <a:r>
              <a:rPr lang="de-DE" b="1" dirty="0"/>
              <a:t>54 %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Externe: </a:t>
              </a:r>
            </a:p>
            <a:p>
              <a:pPr algn="ctr"/>
              <a:r>
                <a:rPr lang="de-DE" b="1"/>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Interne F+E-Aufwendungen der Chemieunternehmen (BERD)</a:t>
            </a:r>
            <a:br>
              <a:rPr lang="de-DE"/>
            </a:br>
            <a:r>
              <a:rPr lang="de-DE" b="1"/>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andere </a:t>
            </a:r>
            <a:br>
              <a:rPr lang="de-DE" dirty="0"/>
            </a:br>
            <a:r>
              <a:rPr lang="de-DE" dirty="0"/>
              <a:t>dt. Unternehmen:</a:t>
            </a:r>
            <a:br>
              <a:rPr lang="de-DE" dirty="0"/>
            </a:br>
            <a:r>
              <a:rPr lang="de-DE" dirty="0"/>
              <a:t>21</a:t>
            </a:r>
            <a:r>
              <a:rPr lang="de-DE" b="1" dirty="0"/>
              <a:t>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a:solidFill>
                  <a:schemeClr val="tx2"/>
                </a:solidFill>
              </a:rPr>
              <a:t>Finanzierung der Chemie/Pharma-</a:t>
            </a:r>
            <a:r>
              <a:rPr lang="de-DE" err="1">
                <a:solidFill>
                  <a:schemeClr val="tx2"/>
                </a:solidFill>
              </a:rPr>
              <a:t>FuE</a:t>
            </a:r>
            <a:endParaRPr lang="de-DE">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dirty="0"/>
              <a:t>Struktur der Aufwendungen für Forschung und Entwicklung 2023</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39757066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11</a:t>
            </a:fld>
            <a:endParaRPr lang="de-DE"/>
          </a:p>
        </p:txBody>
      </p:sp>
      <p:sp>
        <p:nvSpPr>
          <p:cNvPr id="8" name="Inhaltsplatzhalter 7"/>
          <p:cNvSpPr>
            <a:spLocks noGrp="1"/>
          </p:cNvSpPr>
          <p:nvPr>
            <p:ph type="body" sz="quarter" idx="43"/>
          </p:nvPr>
        </p:nvSpPr>
        <p:spPr/>
        <p:txBody>
          <a:bodyPr/>
          <a:lstStyle/>
          <a:p>
            <a:r>
              <a:rPr lang="de-DE" sz="180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sz="1800"/>
              <a:t>Unternehmen forschen in allen Zukunftsfeldern.</a:t>
            </a:r>
          </a:p>
          <a:p>
            <a:endParaRPr lang="de-DE"/>
          </a:p>
        </p:txBody>
      </p:sp>
      <p:sp>
        <p:nvSpPr>
          <p:cNvPr id="7" name="Inhaltsplatzhalter 6"/>
          <p:cNvSpPr>
            <a:spLocks noGrp="1"/>
          </p:cNvSpPr>
          <p:nvPr>
            <p:ph type="body" sz="quarter" idx="40"/>
          </p:nvPr>
        </p:nvSpPr>
        <p:spPr/>
        <p:txBody>
          <a:bodyPr/>
          <a:lstStyle/>
          <a:p>
            <a:r>
              <a:rPr lang="de-DE"/>
              <a:t>Quellen: Stifterverband, VCI</a:t>
            </a:r>
          </a:p>
        </p:txBody>
      </p:sp>
      <p:sp>
        <p:nvSpPr>
          <p:cNvPr id="9" name="Textplatzhalter 8"/>
          <p:cNvSpPr>
            <a:spLocks noGrp="1"/>
          </p:cNvSpPr>
          <p:nvPr>
            <p:ph type="body" sz="quarter" idx="19"/>
          </p:nvPr>
        </p:nvSpPr>
        <p:spPr/>
        <p:txBody>
          <a:bodyPr/>
          <a:lstStyle/>
          <a:p>
            <a:r>
              <a:rPr lang="de-DE"/>
              <a:t>Anteil der befragten Chemie- und Pharma-Unternehmen, die in den Forschungsfeldern agieren, 2021</a:t>
            </a:r>
          </a:p>
        </p:txBody>
      </p:sp>
      <p:sp>
        <p:nvSpPr>
          <p:cNvPr id="6" name="Textplatzhalter 5"/>
          <p:cNvSpPr>
            <a:spLocks noGrp="1"/>
          </p:cNvSpPr>
          <p:nvPr>
            <p:ph type="body" sz="quarter" idx="13"/>
          </p:nvPr>
        </p:nvSpPr>
        <p:spPr/>
        <p:txBody>
          <a:bodyPr/>
          <a:lstStyle/>
          <a:p>
            <a:r>
              <a:rPr lang="de-DE"/>
              <a:t>Forschungsfelder der Chemie- und Pharmaindustrie</a:t>
            </a:r>
          </a:p>
        </p:txBody>
      </p:sp>
      <p:sp>
        <p:nvSpPr>
          <p:cNvPr id="3" name="Titel 2"/>
          <p:cNvSpPr>
            <a:spLocks noGrp="1"/>
          </p:cNvSpPr>
          <p:nvPr>
            <p:ph type="title"/>
          </p:nvPr>
        </p:nvSpPr>
        <p:spPr>
          <a:noFill/>
        </p:spPr>
        <p:txBody>
          <a:bodyPr vert="horz"/>
          <a:lstStyle/>
          <a:p>
            <a:r>
              <a:rPr lang="de-DE"/>
              <a:t>Unternehmen forschen in allen Zukunftsfeldern</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246 Unternehmen, Mehrfachnennungen waren möglich</a:t>
            </a:r>
          </a:p>
          <a:p>
            <a:pPr algn="r"/>
            <a:endParaRPr lang="de-DE"/>
          </a:p>
        </p:txBody>
      </p:sp>
      <p:graphicFrame>
        <p:nvGraphicFramePr>
          <p:cNvPr id="14"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extLst>
              <p:ext uri="{D42A27DB-BD31-4B8C-83A1-F6EECF244321}">
                <p14:modId xmlns:p14="http://schemas.microsoft.com/office/powerpoint/2010/main" val="401418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0"/>
          </p:nvPr>
        </p:nvSpPr>
        <p:spPr/>
        <p:txBody>
          <a:bodyPr/>
          <a:lstStyle/>
          <a:p>
            <a:fld id="{B42D4303-B7FF-7540-9F33-74BBD7018147}" type="slidenum">
              <a:rPr lang="de-DE" smtClean="0"/>
              <a:pPr/>
              <a:t>12</a:t>
            </a:fld>
            <a:endParaRPr lang="de-DE"/>
          </a:p>
        </p:txBody>
      </p:sp>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2"/>
          </p:nvPr>
        </p:nvSpPr>
        <p:spPr/>
        <p:txBody>
          <a:bodyPr/>
          <a:lstStyle/>
          <a:p>
            <a:pPr marL="0" indent="0">
              <a:buNone/>
            </a:pPr>
            <a:r>
              <a:rPr lang="de-DE" sz="2000" b="1"/>
              <a:t>Genannte Schwerpunkte der Innovationsvorhaben</a:t>
            </a:r>
            <a:r>
              <a:rPr lang="de-DE" sz="2000"/>
              <a:t>:</a:t>
            </a:r>
          </a:p>
          <a:p>
            <a:r>
              <a:rPr lang="de-DE" sz="2000"/>
              <a:t>Nachhaltigkeit: Reduzierung des CO2-Fußabdrucks, die Entwicklung nachhaltiger Produkte, Einsatz nachwachsender Rohstoffe, Entwicklung von recyclingfähigen Produkten, Förderung der Kreislaufwirtschaft</a:t>
            </a:r>
          </a:p>
          <a:p>
            <a:r>
              <a:rPr lang="de-DE" sz="2000"/>
              <a:t>Digitalisierung: Nutzung digitaler Technologien zur Prozessoptimierung, Automatisierung und Effizienzsteigerung</a:t>
            </a:r>
          </a:p>
          <a:p>
            <a:r>
              <a:rPr lang="de-DE" sz="2000"/>
              <a:t>Produktentwicklung und -erweiterung: Erweiterung des bestehenden Portfolios, Entwicklung neuer Produkte</a:t>
            </a:r>
          </a:p>
          <a:p>
            <a:r>
              <a:rPr lang="de-DE" sz="2000"/>
              <a:t>Energieeffizienz: Reduzierung der Energiekosten, Steigerung der Energieeffizienz und Nutzung erneuerbarer Energien</a:t>
            </a:r>
          </a:p>
          <a:p>
            <a:r>
              <a:rPr lang="de-DE" sz="2000"/>
              <a:t>Optimierung von Prozessen und Technologien: Verbesserung bestehender Prozesse, die Entwicklung neuer Technologien</a:t>
            </a:r>
          </a:p>
          <a:p>
            <a:r>
              <a:rPr lang="de-DE" sz="2000"/>
              <a:t>Anpassung an regulatorische Anforderungen: Die Anpassung an veränderte Gesetze und Regularien – besonders im Bereich Umweltschutz und Sicherheit</a:t>
            </a:r>
          </a:p>
          <a:p>
            <a:endParaRPr lang="de-DE"/>
          </a:p>
        </p:txBody>
      </p:sp>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noFill/>
        </p:spPr>
        <p:txBody>
          <a:bodyPr vert="horz"/>
          <a:lstStyle/>
          <a:p>
            <a:r>
              <a:rPr lang="de-DE"/>
              <a:t>Unternehmen investieren in Nachhaltigkeit, Digitalisierung und neue Produkte</a:t>
            </a:r>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550863" y="6173244"/>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5371555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13</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a:t>
            </a:r>
            <a:r>
              <a:rPr lang="de-DE" sz="1700" err="1"/>
              <a:t>Pharma</a:t>
            </a:r>
            <a:r>
              <a:rPr lang="de-DE" sz="1700"/>
              <a:t> tragen in vielfältiger Form zur Lösung gesellschaftlicher Herausforderungen bei. </a:t>
            </a:r>
          </a:p>
          <a:p>
            <a:r>
              <a:rPr lang="de-DE" sz="1700"/>
              <a:t>Der Anteil der Chemie- und Pharmapatente  an allen Patentanmeldungen zu einem SDG-Ziel zeigt, wie groß der Beitrag der Chemie/</a:t>
            </a:r>
            <a:r>
              <a:rPr lang="de-DE" sz="1700" err="1"/>
              <a:t>Pharma</a:t>
            </a:r>
            <a:r>
              <a:rPr lang="de-DE" sz="1700"/>
              <a:t>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p:txBody>
          <a:bodyPr/>
          <a:lstStyle/>
          <a:p>
            <a:r>
              <a:rPr lang="de-DE"/>
              <a:t>Anteile der Chemie/Pharmapatente 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Chemie/Pharmapatenten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dirty="0"/>
              <a:t>Chemie/Pharmapatente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3" name="Diagrammplatzhalter 12">
            <a:extLst>
              <a:ext uri="{FF2B5EF4-FFF2-40B4-BE49-F238E27FC236}">
                <a16:creationId xmlns:a16="http://schemas.microsoft.com/office/drawing/2014/main" id="{2A1EFED7-B771-4FBF-8C02-D7A09B3C70C2}"/>
              </a:ext>
            </a:extLst>
          </p:cNvPr>
          <p:cNvGraphicFramePr>
            <a:graphicFrameLocks noGrp="1"/>
          </p:cNvGraphicFramePr>
          <p:nvPr>
            <p:ph type="chart" sz="quarter" idx="18"/>
            <p:extLst>
              <p:ext uri="{D42A27DB-BD31-4B8C-83A1-F6EECF244321}">
                <p14:modId xmlns:p14="http://schemas.microsoft.com/office/powerpoint/2010/main" val="425523501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04610802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14</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 tragen in vielfältiger Form zur Lösung gesellschaftlicher Herausforderungen bei. </a:t>
            </a:r>
          </a:p>
          <a:p>
            <a:r>
              <a:rPr lang="de-DE" sz="1700"/>
              <a:t>Der Anteil der Chemiepatente  an allen Patentanmeldungen zu einem SDG-Ziel zeigt, wie groß der Beitrag der Chemie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a:xfrm>
            <a:off x="540000" y="1399449"/>
            <a:ext cx="11388648" cy="252000"/>
          </a:xfrm>
        </p:spPr>
        <p:txBody>
          <a:bodyPr/>
          <a:lstStyle/>
          <a:p>
            <a:r>
              <a:rPr lang="de-DE"/>
              <a:t>Anteile der Chemiepatente  </a:t>
            </a:r>
            <a:r>
              <a:rPr lang="de-DE" b="1"/>
              <a:t>(ohne </a:t>
            </a:r>
            <a:r>
              <a:rPr lang="de-DE" b="1" err="1"/>
              <a:t>Pharma</a:t>
            </a:r>
            <a:r>
              <a:rPr lang="de-DE" b="1"/>
              <a:t>) </a:t>
            </a:r>
            <a:r>
              <a:rPr lang="de-DE"/>
              <a:t>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5" name="Diagrammplatzhalter 14">
            <a:extLst>
              <a:ext uri="{FF2B5EF4-FFF2-40B4-BE49-F238E27FC236}">
                <a16:creationId xmlns:a16="http://schemas.microsoft.com/office/drawing/2014/main" id="{E7EFBD45-4D62-41D5-9A45-D5DB592BEAF2}"/>
              </a:ext>
            </a:extLst>
          </p:cNvPr>
          <p:cNvGraphicFramePr>
            <a:graphicFrameLocks noGrp="1"/>
          </p:cNvGraphicFramePr>
          <p:nvPr>
            <p:ph type="chart" sz="quarter" idx="18"/>
            <p:extLst>
              <p:ext uri="{D42A27DB-BD31-4B8C-83A1-F6EECF244321}">
                <p14:modId xmlns:p14="http://schemas.microsoft.com/office/powerpoint/2010/main" val="371397625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5690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36986839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15</a:t>
            </a:fld>
            <a:endParaRPr lang="de-DE"/>
          </a:p>
        </p:txBody>
      </p:sp>
      <p:sp>
        <p:nvSpPr>
          <p:cNvPr id="14" name="Inhaltsplatzhalter 13"/>
          <p:cNvSpPr>
            <a:spLocks noGrp="1"/>
          </p:cNvSpPr>
          <p:nvPr>
            <p:ph type="body" sz="quarter" idx="43"/>
          </p:nvPr>
        </p:nvSpPr>
        <p:spPr>
          <a:xfrm>
            <a:off x="8244013" y="1221138"/>
            <a:ext cx="3455987" cy="4573045"/>
          </a:xfrm>
        </p:spPr>
        <p:txBody>
          <a:bodyPr vert="horz" lIns="0" tIns="0" rIns="0" bIns="0" rtlCol="0">
            <a:noAutofit/>
          </a:bodyPr>
          <a:lstStyle/>
          <a:p>
            <a:r>
              <a:rPr lang="de-DE" sz="1800"/>
              <a:t>Im Branchenvergleich belegt die Chemie- und Pharmaindustrie mit ihren FuE-Ausgaben Platz 3. </a:t>
            </a:r>
          </a:p>
          <a:p>
            <a:r>
              <a:rPr lang="de-DE" sz="1800"/>
              <a:t>Rund 16 Prozent der Aufwendungen des Verarbeitenden Gewerbes werden von Chemie/</a:t>
            </a:r>
            <a:r>
              <a:rPr lang="de-DE" sz="1800" err="1"/>
              <a:t>Pharma</a:t>
            </a:r>
            <a:r>
              <a:rPr lang="de-DE" sz="1800"/>
              <a:t> erbracht. </a:t>
            </a:r>
          </a:p>
          <a:p>
            <a:r>
              <a:rPr lang="de-DE" sz="1800"/>
              <a:t>Damit liegt der Anteil der </a:t>
            </a:r>
            <a:r>
              <a:rPr lang="de-DE" sz="1800" err="1"/>
              <a:t>FuE</a:t>
            </a:r>
            <a:r>
              <a:rPr lang="de-DE" sz="1800"/>
              <a:t>-Ausgaben weit über dem Umsatzanteil der Branche an der deutschen Industrie.</a:t>
            </a:r>
          </a:p>
          <a:p>
            <a:r>
              <a:rPr lang="de-DE" sz="1800"/>
              <a:t>Die Innovationsorientierung der Branche ist hoch und ihre Innovationen werden in allen anderen Branchen benötigt. </a:t>
            </a:r>
          </a:p>
        </p:txBody>
      </p:sp>
      <p:sp>
        <p:nvSpPr>
          <p:cNvPr id="16" name="Inhaltsplatzhalter 15"/>
          <p:cNvSpPr>
            <a:spLocks noGrp="1"/>
          </p:cNvSpPr>
          <p:nvPr>
            <p:ph type="body" sz="quarter" idx="40"/>
          </p:nvPr>
        </p:nvSpPr>
        <p:spPr/>
        <p:txBody>
          <a:bodyPr vert="horz" lIns="0" tIns="0" rIns="0" bIns="0" rtlCol="0">
            <a:noAutofit/>
          </a:bodyPr>
          <a:lstStyle/>
          <a:p>
            <a:r>
              <a:rPr lang="de-DE"/>
              <a:t>Quellen: Stifterverband, VCI </a:t>
            </a:r>
          </a:p>
        </p:txBody>
      </p:sp>
      <p:sp>
        <p:nvSpPr>
          <p:cNvPr id="18" name="Textplatzhalter 6"/>
          <p:cNvSpPr>
            <a:spLocks noGrp="1"/>
          </p:cNvSpPr>
          <p:nvPr>
            <p:ph type="body" sz="quarter" idx="19"/>
          </p:nvPr>
        </p:nvSpPr>
        <p:spPr/>
        <p:txBody>
          <a:bodyPr/>
          <a:lstStyle/>
          <a:p>
            <a:r>
              <a:rPr lang="de-DE"/>
              <a:t>Interne FuE-Aufwendungen im deutschen Verarbeitenden Gewerbe in Prozent, 2023</a:t>
            </a:r>
          </a:p>
        </p:txBody>
      </p:sp>
      <p:sp>
        <p:nvSpPr>
          <p:cNvPr id="13" name="Textplatzhalter 12"/>
          <p:cNvSpPr>
            <a:spLocks noGrp="1"/>
          </p:cNvSpPr>
          <p:nvPr>
            <p:ph type="body" sz="quarter" idx="13"/>
          </p:nvPr>
        </p:nvSpPr>
        <p:spPr/>
        <p:txBody>
          <a:bodyPr/>
          <a:lstStyle/>
          <a:p>
            <a:r>
              <a:rPr lang="de-DE" err="1"/>
              <a:t>FuE</a:t>
            </a:r>
            <a:r>
              <a:rPr lang="de-DE"/>
              <a:t>-Aufwendungen im Branchenvergleich</a:t>
            </a:r>
          </a:p>
        </p:txBody>
      </p:sp>
      <p:sp>
        <p:nvSpPr>
          <p:cNvPr id="12" name="Titel 11"/>
          <p:cNvSpPr>
            <a:spLocks noGrp="1"/>
          </p:cNvSpPr>
          <p:nvPr>
            <p:ph type="title"/>
          </p:nvPr>
        </p:nvSpPr>
        <p:spPr>
          <a:noFill/>
        </p:spPr>
        <p:txBody>
          <a:bodyPr vert="horz"/>
          <a:lstStyle/>
          <a:p>
            <a:r>
              <a:rPr lang="de-DE" dirty="0"/>
              <a:t>Chemie &amp; </a:t>
            </a:r>
            <a:r>
              <a:rPr lang="de-DE" dirty="0" err="1"/>
              <a:t>Pharma</a:t>
            </a:r>
            <a:r>
              <a:rPr lang="de-DE" dirty="0"/>
              <a:t> liegt auf Platz 3 in der Industrie</a:t>
            </a:r>
          </a:p>
        </p:txBody>
      </p:sp>
      <p:graphicFrame>
        <p:nvGraphicFramePr>
          <p:cNvPr id="7"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346369767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16</a:t>
            </a:fld>
            <a:endParaRPr lang="de-DE"/>
          </a:p>
        </p:txBody>
      </p:sp>
      <p:sp>
        <p:nvSpPr>
          <p:cNvPr id="5" name="Inhaltsplatzhalter 4"/>
          <p:cNvSpPr>
            <a:spLocks noGrp="1"/>
          </p:cNvSpPr>
          <p:nvPr>
            <p:ph type="body" sz="quarter" idx="43"/>
          </p:nvPr>
        </p:nvSpPr>
        <p:spPr/>
        <p:txBody>
          <a:bodyPr/>
          <a:lstStyle/>
          <a:p>
            <a:r>
              <a:rPr lang="de-DE"/>
              <a:t>Fast 7 Prozent ihres Umsatzes investierte die Branche 2023 wieder in Forschung und Entwicklung.</a:t>
            </a:r>
          </a:p>
          <a:p>
            <a:r>
              <a:rPr lang="de-DE"/>
              <a:t>Besonders hoch ist die </a:t>
            </a:r>
            <a:r>
              <a:rPr lang="de-DE" err="1"/>
              <a:t>FuE</a:t>
            </a:r>
            <a:r>
              <a:rPr lang="de-DE"/>
              <a:t>-Quote in der Pharmaindustrie.</a:t>
            </a:r>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p:txBody>
          <a:bodyPr/>
          <a:lstStyle/>
          <a:p>
            <a:r>
              <a:rPr lang="de-DE"/>
              <a:t>Quellen: Stifterverband, Destatis, VCI</a:t>
            </a:r>
          </a:p>
        </p:txBody>
      </p:sp>
      <p:sp>
        <p:nvSpPr>
          <p:cNvPr id="12" name="Textplatzhalter 11"/>
          <p:cNvSpPr>
            <a:spLocks noGrp="1"/>
          </p:cNvSpPr>
          <p:nvPr>
            <p:ph type="body" sz="quarter" idx="19"/>
          </p:nvPr>
        </p:nvSpPr>
        <p:spPr/>
        <p:txBody>
          <a:bodyPr/>
          <a:lstStyle/>
          <a:p>
            <a:r>
              <a:rPr lang="de-DE"/>
              <a:t>Anteil der internen bzw. externen FuE-Aufwendungen am Umsatz in Prozent, 2023</a:t>
            </a:r>
          </a:p>
        </p:txBody>
      </p:sp>
      <p:sp>
        <p:nvSpPr>
          <p:cNvPr id="7" name="Textplatzhalter 6"/>
          <p:cNvSpPr>
            <a:spLocks noGrp="1"/>
          </p:cNvSpPr>
          <p:nvPr>
            <p:ph type="body" sz="quarter" idx="13"/>
          </p:nvPr>
        </p:nvSpPr>
        <p:spPr/>
        <p:txBody>
          <a:bodyPr/>
          <a:lstStyle/>
          <a:p>
            <a:r>
              <a:rPr lang="de-DE" err="1"/>
              <a:t>FuE</a:t>
            </a:r>
            <a:r>
              <a:rPr lang="de-DE"/>
              <a:t>-Quote im Branchenvergleich</a:t>
            </a:r>
          </a:p>
        </p:txBody>
      </p:sp>
      <p:sp>
        <p:nvSpPr>
          <p:cNvPr id="3" name="Titel 2"/>
          <p:cNvSpPr>
            <a:spLocks noGrp="1"/>
          </p:cNvSpPr>
          <p:nvPr>
            <p:ph type="title"/>
          </p:nvPr>
        </p:nvSpPr>
        <p:spPr>
          <a:noFill/>
        </p:spPr>
        <p:txBody>
          <a:bodyPr vert="horz"/>
          <a:lstStyle/>
          <a:p>
            <a:r>
              <a:rPr lang="de-DE" dirty="0"/>
              <a:t>Hohe Forschungsquote bei </a:t>
            </a:r>
            <a:r>
              <a:rPr lang="de-DE" dirty="0" err="1"/>
              <a:t>Pharma</a:t>
            </a:r>
            <a:endParaRPr lang="de-DE" dirty="0"/>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8703807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17</a:t>
            </a:fld>
            <a:endParaRPr lang="de-DE"/>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3"/>
          </p:nvPr>
        </p:nvSpPr>
        <p:spPr/>
        <p:txBody>
          <a:bodyPr/>
          <a:lstStyle/>
          <a:p>
            <a:endParaRPr lang="de-DE"/>
          </a:p>
          <a:p>
            <a:endParaRPr lang="de-DE"/>
          </a:p>
        </p:txBody>
      </p:sp>
      <p:sp>
        <p:nvSpPr>
          <p:cNvPr id="10" name="Inhaltsplatzhalter 9"/>
          <p:cNvSpPr>
            <a:spLocks noGrp="1"/>
          </p:cNvSpPr>
          <p:nvPr>
            <p:ph type="body" sz="quarter" idx="40"/>
          </p:nvPr>
        </p:nvSpPr>
        <p:spPr/>
        <p:txBody>
          <a:bodyPr vert="horz" lIns="0" tIns="0" rIns="0" bIns="0" rtlCol="0">
            <a:noAutofit/>
          </a:bodyPr>
          <a:lstStyle/>
          <a:p>
            <a:r>
              <a:rPr lang="de-DE"/>
              <a:t>Quellen: ZEW, VCI</a:t>
            </a:r>
          </a:p>
        </p:txBody>
      </p:sp>
      <p:sp>
        <p:nvSpPr>
          <p:cNvPr id="12" name="Textplatzhalter 11"/>
          <p:cNvSpPr>
            <a:spLocks noGrp="1"/>
          </p:cNvSpPr>
          <p:nvPr>
            <p:ph type="body" sz="quarter" idx="19"/>
          </p:nvPr>
        </p:nvSpPr>
        <p:spPr/>
        <p:txBody>
          <a:bodyPr/>
          <a:lstStyle/>
          <a:p>
            <a:r>
              <a:rPr lang="de-DE"/>
              <a:t>Anteil forschender Unternehmen* an allen Unternehmen in Deutschland in Prozent, 2023</a:t>
            </a:r>
          </a:p>
        </p:txBody>
      </p:sp>
      <p:sp>
        <p:nvSpPr>
          <p:cNvPr id="7" name="Textplatzhalter 6"/>
          <p:cNvSpPr>
            <a:spLocks noGrp="1"/>
          </p:cNvSpPr>
          <p:nvPr>
            <p:ph type="body" sz="quarter" idx="13"/>
          </p:nvPr>
        </p:nvSpPr>
        <p:spPr/>
        <p:txBody>
          <a:bodyPr/>
          <a:lstStyle/>
          <a:p>
            <a:r>
              <a:rPr lang="de-DE"/>
              <a:t>Innovationsorientierung im Branchenvergleich</a:t>
            </a:r>
          </a:p>
        </p:txBody>
      </p:sp>
      <p:sp>
        <p:nvSpPr>
          <p:cNvPr id="3" name="Titel 2"/>
          <p:cNvSpPr>
            <a:spLocks noGrp="1"/>
          </p:cNvSpPr>
          <p:nvPr>
            <p:ph type="title"/>
          </p:nvPr>
        </p:nvSpPr>
        <p:spPr>
          <a:noFill/>
        </p:spPr>
        <p:txBody>
          <a:bodyPr vert="horz"/>
          <a:lstStyle/>
          <a:p>
            <a:r>
              <a:rPr lang="de-DE"/>
              <a:t>Hohe Innovationsorientierung der Branche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4294967295"/>
          </p:nvPr>
        </p:nvSpPr>
        <p:spPr>
          <a:xfrm>
            <a:off x="8488363" y="1743075"/>
            <a:ext cx="3703637" cy="4170363"/>
          </a:xfrm>
        </p:spPr>
        <p:txBody>
          <a:bodyPr/>
          <a:lstStyle/>
          <a:p>
            <a:r>
              <a:rPr lang="de-DE" sz="1900"/>
              <a:t>Drei Viertel der deutschen Chemie- und Pharma-unternehmen waren 2023 innovativ tätig, sei es durch permanente eigene FuE-Abteilungen oder durch anlassbezogene FuE-Aktivitäten.</a:t>
            </a:r>
          </a:p>
          <a:p>
            <a:r>
              <a:rPr lang="de-DE" sz="1900"/>
              <a:t>Dies ist weit mehr als in anderen Branchen und deutlich über dem Durchschnitt des Verarbeitenden Gewerbes insgesamt.</a:t>
            </a:r>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Enthält kontinuierliche und gelegentliche Forschungstätigkeiten</a:t>
            </a:r>
          </a:p>
          <a:p>
            <a:pPr algn="r"/>
            <a:endParaRPr lang="de-DE"/>
          </a:p>
        </p:txBody>
      </p:sp>
      <p:graphicFrame>
        <p:nvGraphicFramePr>
          <p:cNvPr id="16"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8"/>
            <p:extLst>
              <p:ext uri="{D42A27DB-BD31-4B8C-83A1-F6EECF244321}">
                <p14:modId xmlns:p14="http://schemas.microsoft.com/office/powerpoint/2010/main" val="311688037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3630234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18</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dirty="0"/>
              <a:t>47.565 Beschäftigte arbeiteten zuletzt in den Forschungs- und Entwicklungsabteilungen der Branche. </a:t>
            </a:r>
          </a:p>
          <a:p>
            <a:r>
              <a:rPr lang="de-DE" dirty="0"/>
              <a:t>Knapp jeder zehnte Beschäftigte der Branche ist in einer FuE-Abteilung tätig.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Destatis, VCI, * Schätzung VCI  ** Vollzeitäquivalente; Anmerkung: in 2016 Bruch in der Zeitreihe zu Vorjahren, da die Vorjahre nach oben verzerrt sind.</a:t>
            </a:r>
          </a:p>
          <a:p>
            <a:endParaRPr lang="de-DE"/>
          </a:p>
        </p:txBody>
      </p:sp>
      <p:sp>
        <p:nvSpPr>
          <p:cNvPr id="11" name="Textplatzhalter 11"/>
          <p:cNvSpPr>
            <a:spLocks noGrp="1"/>
          </p:cNvSpPr>
          <p:nvPr>
            <p:ph type="body" sz="quarter" idx="19"/>
          </p:nvPr>
        </p:nvSpPr>
        <p:spPr/>
        <p:txBody>
          <a:bodyPr/>
          <a:lstStyle/>
          <a:p>
            <a:r>
              <a:rPr lang="de-DE" err="1"/>
              <a:t>FuE</a:t>
            </a:r>
            <a:r>
              <a:rPr lang="de-DE"/>
              <a:t>-Personal** und Anteil des FuE-Personals an allen Beschäftigten der Branche in Prozent </a:t>
            </a:r>
          </a:p>
        </p:txBody>
      </p:sp>
      <p:sp>
        <p:nvSpPr>
          <p:cNvPr id="13" name="Textplatzhalter 12"/>
          <p:cNvSpPr>
            <a:spLocks noGrp="1"/>
          </p:cNvSpPr>
          <p:nvPr>
            <p:ph type="body" sz="quarter" idx="13"/>
          </p:nvPr>
        </p:nvSpPr>
        <p:spPr/>
        <p:txBody>
          <a:bodyPr/>
          <a:lstStyle/>
          <a:p>
            <a:r>
              <a:rPr lang="de-DE"/>
              <a:t>Beschäftigte in den Forschungs- und Entwicklungsabteilungen der Chemie- und Pharmaindustrie</a:t>
            </a:r>
          </a:p>
        </p:txBody>
      </p:sp>
      <p:sp>
        <p:nvSpPr>
          <p:cNvPr id="19" name="Titel 18"/>
          <p:cNvSpPr>
            <a:spLocks noGrp="1"/>
          </p:cNvSpPr>
          <p:nvPr>
            <p:ph type="title"/>
          </p:nvPr>
        </p:nvSpPr>
        <p:spPr>
          <a:noFill/>
        </p:spPr>
        <p:txBody>
          <a:bodyPr vert="horz"/>
          <a:lstStyle/>
          <a:p>
            <a:r>
              <a:rPr lang="de-DE" err="1"/>
              <a:t>FuE</a:t>
            </a:r>
            <a:r>
              <a:rPr lang="de-DE"/>
              <a:t>-Beschäftigtenzahlen: steigender Trend</a:t>
            </a:r>
          </a:p>
        </p:txBody>
      </p:sp>
      <p:graphicFrame>
        <p:nvGraphicFramePr>
          <p:cNvPr id="7"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3026085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19</a:t>
            </a:fld>
            <a:endParaRPr lang="de-DE"/>
          </a:p>
        </p:txBody>
      </p:sp>
      <p:sp>
        <p:nvSpPr>
          <p:cNvPr id="8" name="Textplatzhalter 7">
            <a:extLst>
              <a:ext uri="{FF2B5EF4-FFF2-40B4-BE49-F238E27FC236}">
                <a16:creationId xmlns:a16="http://schemas.microsoft.com/office/drawing/2014/main" id="{262BB420-2C98-5813-112C-48E8D350FAB7}"/>
              </a:ext>
            </a:extLst>
          </p:cNvPr>
          <p:cNvSpPr>
            <a:spLocks noGrp="1"/>
          </p:cNvSpPr>
          <p:nvPr>
            <p:ph type="body" sz="quarter" idx="44"/>
          </p:nvPr>
        </p:nvSpPr>
        <p:spPr/>
        <p:txBody>
          <a:bodyPr/>
          <a:lstStyle/>
          <a:p>
            <a:r>
              <a:rPr lang="de-DE"/>
              <a:t>Die Datenlage ist hier schwierig, da nur von etwa der Hälfte der promovierten Chemiker der weitere Berufsweg bekannt ist. Die Anteile beziehen sich auf diesen bekannten Teil.</a:t>
            </a:r>
            <a:br>
              <a:rPr lang="de-DE"/>
            </a:br>
            <a:endParaRPr lang="de-DE"/>
          </a:p>
          <a:p>
            <a:endParaRPr lang="de-DE"/>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2"/>
          </p:nvPr>
        </p:nvSpPr>
        <p:spPr/>
        <p:txBody>
          <a:bodyPr/>
          <a:lstStyle/>
          <a:p>
            <a:r>
              <a:rPr lang="de-DE" dirty="0"/>
              <a:t>2024</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3"/>
          </p:nvPr>
        </p:nvSpPr>
        <p:spPr/>
        <p:txBody>
          <a:bodyPr/>
          <a:lstStyle/>
          <a:p>
            <a:r>
              <a:rPr lang="de-DE"/>
              <a:t>Berufsweg promovierter Chemiker</a:t>
            </a:r>
          </a:p>
        </p:txBody>
      </p:sp>
      <p:sp>
        <p:nvSpPr>
          <p:cNvPr id="10" name="Inhaltsplatzhalter 9"/>
          <p:cNvSpPr>
            <a:spLocks noGrp="1"/>
          </p:cNvSpPr>
          <p:nvPr>
            <p:ph type="body" sz="quarter" idx="40"/>
          </p:nvPr>
        </p:nvSpPr>
        <p:spPr/>
        <p:txBody>
          <a:bodyPr vert="horz" lIns="0" tIns="0" rIns="0" bIns="0" rtlCol="0">
            <a:noAutofit/>
          </a:bodyPr>
          <a:lstStyle/>
          <a:p>
            <a:r>
              <a:rPr lang="de-DE" dirty="0"/>
              <a:t>Quellen: GDCh, VCI</a:t>
            </a:r>
          </a:p>
          <a:p>
            <a:r>
              <a:rPr lang="de-DE" dirty="0"/>
              <a:t>* Erster Abschluss: Diplom, Bachelor, 1. Staatsexamen</a:t>
            </a:r>
          </a:p>
          <a:p>
            <a:r>
              <a:rPr lang="de-DE" dirty="0"/>
              <a:t>** Chemie, Wirtschaftschemie, Lebensmittelchemie, Biochemie und Chemiestudiengänge an </a:t>
            </a:r>
            <a:r>
              <a:rPr lang="de-DE"/>
              <a:t>Universitäten und Hochschulen</a:t>
            </a:r>
            <a:br>
              <a:rPr lang="de-DE" dirty="0"/>
            </a:br>
            <a:endParaRPr lang="de-DE" dirty="0"/>
          </a:p>
        </p:txBody>
      </p:sp>
      <p:sp>
        <p:nvSpPr>
          <p:cNvPr id="7" name="Textplatzhalter 6"/>
          <p:cNvSpPr>
            <a:spLocks noGrp="1"/>
          </p:cNvSpPr>
          <p:nvPr>
            <p:ph type="body" sz="quarter" idx="13"/>
          </p:nvPr>
        </p:nvSpPr>
        <p:spPr>
          <a:xfrm>
            <a:off x="569022" y="1103362"/>
            <a:ext cx="5508000" cy="288000"/>
          </a:xfrm>
        </p:spPr>
        <p:txBody>
          <a:bodyPr/>
          <a:lstStyle/>
          <a:p>
            <a:r>
              <a:rPr lang="de-DE"/>
              <a:t>Studienanfänger, Absolventen* und promovierte Absolventen im Fachbereich Chemie**</a:t>
            </a:r>
          </a:p>
          <a:p>
            <a:endParaRPr lang="de-DE"/>
          </a:p>
        </p:txBody>
      </p:sp>
      <p:sp>
        <p:nvSpPr>
          <p:cNvPr id="3" name="Titel 2"/>
          <p:cNvSpPr>
            <a:spLocks noGrp="1"/>
          </p:cNvSpPr>
          <p:nvPr>
            <p:ph type="title"/>
          </p:nvPr>
        </p:nvSpPr>
        <p:spPr>
          <a:noFill/>
        </p:spPr>
        <p:txBody>
          <a:bodyPr vert="horz"/>
          <a:lstStyle/>
          <a:p>
            <a:r>
              <a:rPr lang="de-DE" sz="2400" dirty="0"/>
              <a:t>Studienanfängerzahlen bleiben unter 10.000-Marke</a:t>
            </a:r>
            <a:br>
              <a:rPr lang="de-DE" sz="2400" dirty="0"/>
            </a:br>
            <a:r>
              <a:rPr lang="de-DE" sz="2400" dirty="0"/>
              <a:t>Branche ist wichtigster Arbeitgeber</a:t>
            </a:r>
          </a:p>
        </p:txBody>
      </p:sp>
      <p:graphicFrame>
        <p:nvGraphicFramePr>
          <p:cNvPr id="29"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2"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924828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853527F1-84F9-4705-A07E-06EF62D069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a:t>
            </a:fld>
            <a:endParaRPr lang="de-DE"/>
          </a:p>
        </p:txBody>
      </p:sp>
      <p:sp>
        <p:nvSpPr>
          <p:cNvPr id="7" name="Inhaltsplatzhalter 6"/>
          <p:cNvSpPr>
            <a:spLocks noGrp="1"/>
          </p:cNvSpPr>
          <p:nvPr>
            <p:ph sz="quarter" idx="12"/>
          </p:nvPr>
        </p:nvSpPr>
        <p:spPr/>
        <p:txBody>
          <a:bodyPr/>
          <a:lstStyle/>
          <a:p>
            <a:r>
              <a:rPr lang="de-DE" sz="2000" b="1" dirty="0">
                <a:solidFill>
                  <a:schemeClr val="tx2"/>
                </a:solidFill>
              </a:rPr>
              <a:t>Innovationsstandort Deutschland für Chemie &amp; </a:t>
            </a:r>
            <a:r>
              <a:rPr lang="de-DE" sz="2000" b="1" dirty="0" err="1">
                <a:solidFill>
                  <a:schemeClr val="tx2"/>
                </a:solidFill>
              </a:rPr>
              <a:t>Pharma</a:t>
            </a:r>
            <a:endParaRPr lang="de-DE" sz="2000" b="1" dirty="0">
              <a:solidFill>
                <a:schemeClr val="tx2"/>
              </a:solidFill>
            </a:endParaRPr>
          </a:p>
          <a:p>
            <a:pPr lvl="1"/>
            <a:r>
              <a:rPr lang="de-DE" sz="2000" dirty="0">
                <a:hlinkClick r:id="rId6" action="ppaction://hlinksldjump"/>
              </a:rPr>
              <a:t>FuE-Aufwendungen</a:t>
            </a:r>
            <a:r>
              <a:rPr lang="de-DE" sz="2000" dirty="0"/>
              <a:t> der Branche</a:t>
            </a:r>
          </a:p>
          <a:p>
            <a:pPr lvl="1"/>
            <a:r>
              <a:rPr lang="de-DE" sz="2000" dirty="0">
                <a:hlinkClick r:id="rId7" action="ppaction://hlinksldjump"/>
              </a:rPr>
              <a:t>Interne und externen FuE-Aufwendungen</a:t>
            </a:r>
            <a:r>
              <a:rPr lang="de-DE" sz="2000" dirty="0"/>
              <a:t> der Branche</a:t>
            </a:r>
          </a:p>
          <a:p>
            <a:pPr lvl="1"/>
            <a:r>
              <a:rPr lang="de-DE" sz="2000" dirty="0">
                <a:hlinkClick r:id="rId8" action="ppaction://hlinksldjump"/>
              </a:rPr>
              <a:t>FuE-Finanzierung</a:t>
            </a:r>
            <a:r>
              <a:rPr lang="de-DE" sz="2000" dirty="0"/>
              <a:t> der Branche </a:t>
            </a:r>
          </a:p>
          <a:p>
            <a:pPr lvl="1"/>
            <a:r>
              <a:rPr lang="de-DE" sz="2000" dirty="0">
                <a:hlinkClick r:id="rId9" action="ppaction://hlinksldjump"/>
              </a:rPr>
              <a:t>Forschungsfelder</a:t>
            </a:r>
            <a:r>
              <a:rPr lang="de-DE" sz="2000" dirty="0"/>
              <a:t>, </a:t>
            </a:r>
            <a:r>
              <a:rPr lang="de-DE" sz="2000" dirty="0">
                <a:hlinkClick r:id="rId10" action="ppaction://hlinksldjump"/>
              </a:rPr>
              <a:t>Innovationsschwerpunkte</a:t>
            </a:r>
            <a:r>
              <a:rPr lang="de-DE" sz="2000" dirty="0"/>
              <a:t>, </a:t>
            </a:r>
            <a:r>
              <a:rPr lang="de-DE" sz="2000" dirty="0">
                <a:hlinkClick r:id="rId11" action="ppaction://hlinksldjump"/>
              </a:rPr>
              <a:t>Beitrag zu den SDGs</a:t>
            </a:r>
            <a:endParaRPr lang="de-DE" sz="2000" dirty="0"/>
          </a:p>
          <a:p>
            <a:pPr lvl="1"/>
            <a:r>
              <a:rPr lang="de-DE" sz="2000" dirty="0">
                <a:hlinkClick r:id="rId12" action="ppaction://hlinksldjump"/>
              </a:rPr>
              <a:t>Branchenvergleich</a:t>
            </a:r>
            <a:r>
              <a:rPr lang="de-DE" sz="2000" dirty="0"/>
              <a:t> der FuE-Aufwendungen</a:t>
            </a:r>
          </a:p>
          <a:p>
            <a:pPr lvl="1"/>
            <a:r>
              <a:rPr lang="de-DE" sz="2000" dirty="0">
                <a:hlinkClick r:id="rId13" action="ppaction://hlinksldjump"/>
              </a:rPr>
              <a:t>FuE-Intensität</a:t>
            </a:r>
            <a:r>
              <a:rPr lang="de-DE" sz="2000" dirty="0"/>
              <a:t> im Branchenvergleich</a:t>
            </a:r>
          </a:p>
          <a:p>
            <a:pPr lvl="1"/>
            <a:r>
              <a:rPr lang="de-DE" sz="2000" dirty="0"/>
              <a:t>Anteil </a:t>
            </a:r>
            <a:r>
              <a:rPr lang="de-DE" sz="2000" dirty="0">
                <a:hlinkClick r:id="rId14" action="ppaction://hlinksldjump"/>
              </a:rPr>
              <a:t>forschender Unternehmen </a:t>
            </a:r>
            <a:r>
              <a:rPr lang="de-DE" sz="2000" dirty="0"/>
              <a:t>in D</a:t>
            </a:r>
          </a:p>
          <a:p>
            <a:pPr lvl="1"/>
            <a:r>
              <a:rPr lang="de-DE" sz="2000" dirty="0">
                <a:hlinkClick r:id="rId15" action="ppaction://hlinksldjump"/>
              </a:rPr>
              <a:t>Erfolgskennzahlen</a:t>
            </a:r>
            <a:r>
              <a:rPr lang="de-DE" sz="2000" dirty="0"/>
              <a:t> </a:t>
            </a:r>
          </a:p>
          <a:p>
            <a:pPr lvl="1"/>
            <a:r>
              <a:rPr lang="de-DE" sz="2000" dirty="0">
                <a:hlinkClick r:id="rId16" action="ppaction://hlinksldjump"/>
              </a:rPr>
              <a:t>FuE-Beschäftigte</a:t>
            </a:r>
            <a:r>
              <a:rPr lang="de-DE" sz="2000" dirty="0"/>
              <a:t> der Branche</a:t>
            </a:r>
          </a:p>
          <a:p>
            <a:pPr lvl="1"/>
            <a:r>
              <a:rPr lang="de-DE" sz="2000" dirty="0"/>
              <a:t>Entwicklung der </a:t>
            </a:r>
            <a:r>
              <a:rPr lang="de-DE" sz="2000" dirty="0">
                <a:hlinkClick r:id="rId17" action="ppaction://hlinksldjump"/>
              </a:rPr>
              <a:t>Studierenden</a:t>
            </a:r>
            <a:r>
              <a:rPr lang="de-DE" sz="2000" dirty="0"/>
              <a:t> im Studienbereich Chemie und </a:t>
            </a:r>
            <a:r>
              <a:rPr lang="de-DE" sz="2000" dirty="0">
                <a:hlinkClick r:id="rId17" action="ppaction://hlinksldjump"/>
              </a:rPr>
              <a:t>Berufsweg</a:t>
            </a:r>
            <a:r>
              <a:rPr lang="de-DE" sz="2000" dirty="0"/>
              <a:t> promovierter Chemiker</a:t>
            </a:r>
          </a:p>
          <a:p>
            <a:pPr lvl="1"/>
            <a:r>
              <a:rPr lang="de-DE" sz="2000" dirty="0"/>
              <a:t>Ausgaben des </a:t>
            </a:r>
            <a:r>
              <a:rPr lang="de-DE" sz="2000" dirty="0">
                <a:hlinkClick r:id="rId18" action="ppaction://hlinksldjump"/>
              </a:rPr>
              <a:t>Fonds der Chemischen Industrie</a:t>
            </a:r>
            <a:endParaRPr lang="de-DE" sz="2000" dirty="0"/>
          </a:p>
          <a:p>
            <a:pPr marL="287338" lvl="1" indent="0">
              <a:buNone/>
            </a:pPr>
            <a:endParaRPr lang="de-DE" sz="2000" dirty="0"/>
          </a:p>
        </p:txBody>
      </p:sp>
      <p:sp>
        <p:nvSpPr>
          <p:cNvPr id="6" name="Titel 5"/>
          <p:cNvSpPr>
            <a:spLocks noGrp="1"/>
          </p:cNvSpPr>
          <p:nvPr>
            <p:ph type="title"/>
          </p:nvPr>
        </p:nvSpPr>
        <p:spPr/>
        <p:txBody>
          <a:bodyPr vert="horz"/>
          <a:lstStyle/>
          <a:p>
            <a:r>
              <a:rPr lang="de-DE"/>
              <a:t>Inhaltsübersicht I</a:t>
            </a:r>
          </a:p>
        </p:txBody>
      </p:sp>
    </p:spTree>
    <p:extLst>
      <p:ext uri="{BB962C8B-B14F-4D97-AF65-F5344CB8AC3E}">
        <p14:creationId xmlns:p14="http://schemas.microsoft.com/office/powerpoint/2010/main" val="1993241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556785637"/>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20</a:t>
            </a:fld>
            <a:endParaRPr lang="de-DE"/>
          </a:p>
        </p:txBody>
      </p:sp>
      <p:sp>
        <p:nvSpPr>
          <p:cNvPr id="17" name="Inhaltsplatzhalter 15"/>
          <p:cNvSpPr>
            <a:spLocks noGrp="1"/>
          </p:cNvSpPr>
          <p:nvPr>
            <p:ph type="body" sz="quarter" idx="43"/>
          </p:nvPr>
        </p:nvSpPr>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2025 stellt der Fonds der Chemie- und Pharma-industrie 14 Millionen Euro zur Verfügung – ein Plus von mehr als </a:t>
            </a:r>
            <a:r>
              <a:rPr lang="de-DE"/>
              <a:t>9 Prozent.</a:t>
            </a:r>
            <a:endParaRPr lang="de-DE" dirty="0"/>
          </a:p>
          <a:p>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p:txBody>
          <a:bodyPr/>
          <a:lstStyle/>
          <a:p>
            <a:r>
              <a:rPr lang="de-DE"/>
              <a:t>Quellen: VCI</a:t>
            </a:r>
          </a:p>
          <a:p>
            <a:endParaRPr lang="de-DE"/>
          </a:p>
        </p:txBody>
      </p:sp>
      <p:sp>
        <p:nvSpPr>
          <p:cNvPr id="18" name="Textplatzhalter 6"/>
          <p:cNvSpPr>
            <a:spLocks noGrp="1"/>
          </p:cNvSpPr>
          <p:nvPr>
            <p:ph type="body" sz="quarter" idx="19"/>
          </p:nvPr>
        </p:nvSpPr>
        <p:spPr/>
        <p:txBody>
          <a:bodyPr/>
          <a:lstStyle/>
          <a:p>
            <a:r>
              <a:rPr lang="de-DE" dirty="0"/>
              <a:t>Förderetat des Fonds der Chemischen Industrie, in Millionen Euro, 2025</a:t>
            </a:r>
          </a:p>
          <a:p>
            <a:endParaRPr lang="de-DE" dirty="0"/>
          </a:p>
        </p:txBody>
      </p:sp>
      <p:sp>
        <p:nvSpPr>
          <p:cNvPr id="13" name="Textplatzhalter 12"/>
          <p:cNvSpPr>
            <a:spLocks noGrp="1"/>
          </p:cNvSpPr>
          <p:nvPr>
            <p:ph type="body" sz="quarter" idx="13"/>
          </p:nvPr>
        </p:nvSpPr>
        <p:spPr/>
        <p:txBody>
          <a:bodyPr/>
          <a:lstStyle/>
          <a:p>
            <a:r>
              <a:rPr lang="de-DE"/>
              <a:t>Die Branche investiert in die Bildung</a:t>
            </a:r>
          </a:p>
        </p:txBody>
      </p:sp>
      <p:sp>
        <p:nvSpPr>
          <p:cNvPr id="12" name="Titel 11"/>
          <p:cNvSpPr>
            <a:spLocks noGrp="1"/>
          </p:cNvSpPr>
          <p:nvPr>
            <p:ph type="title"/>
          </p:nvPr>
        </p:nvSpPr>
        <p:spPr>
          <a:noFill/>
        </p:spPr>
        <p:txBody>
          <a:bodyPr vert="horz"/>
          <a:lstStyle/>
          <a:p>
            <a:r>
              <a:rPr lang="de-DE"/>
              <a:t>Die Branche investiert in die Bildung</a:t>
            </a:r>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8"/>
            <p:extLst>
              <p:ext uri="{D42A27DB-BD31-4B8C-83A1-F6EECF244321}">
                <p14:modId xmlns:p14="http://schemas.microsoft.com/office/powerpoint/2010/main" val="307357652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3201611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A47D8C82-850D-4E89-92EF-13DEDDA080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Person, Kleidung, Job, Im Haus enthält.&#10;&#10;KI-generierte Inhalte können fehlerhaft sein.">
            <a:extLst>
              <a:ext uri="{FF2B5EF4-FFF2-40B4-BE49-F238E27FC236}">
                <a16:creationId xmlns:a16="http://schemas.microsoft.com/office/drawing/2014/main" id="{69509EFE-B93B-043D-78E5-F0D6277282D6}"/>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40" r="11440"/>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a:t>
            </a:r>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dirty="0"/>
              <a:t>Innovations-standort Deutschland im internationalen Vergleich: Fokus Chemie &amp; </a:t>
            </a:r>
            <a:r>
              <a:rPr lang="de-DE" sz="4000" dirty="0" err="1"/>
              <a:t>Pharma</a:t>
            </a:r>
            <a:endParaRPr lang="de-DE" sz="4000" dirty="0"/>
          </a:p>
        </p:txBody>
      </p:sp>
      <p:sp>
        <p:nvSpPr>
          <p:cNvPr id="6" name="Textplatzhalter 5">
            <a:extLst>
              <a:ext uri="{FF2B5EF4-FFF2-40B4-BE49-F238E27FC236}">
                <a16:creationId xmlns:a16="http://schemas.microsoft.com/office/drawing/2014/main" id="{0C641847-C373-2A79-DCA9-970CC6808419}"/>
              </a:ext>
            </a:extLst>
          </p:cNvPr>
          <p:cNvSpPr>
            <a:spLocks noGrp="1"/>
          </p:cNvSpPr>
          <p:nvPr>
            <p:ph type="body" sz="quarter" idx="25"/>
          </p:nvPr>
        </p:nvSpPr>
        <p:spPr/>
        <p:txBody>
          <a:bodyPr/>
          <a:lstStyle/>
          <a:p>
            <a:r>
              <a:rPr lang="de-DE"/>
              <a:t>© micromonkey/stock.adobe.com</a:t>
            </a:r>
          </a:p>
        </p:txBody>
      </p:sp>
    </p:spTree>
    <p:extLst>
      <p:ext uri="{BB962C8B-B14F-4D97-AF65-F5344CB8AC3E}">
        <p14:creationId xmlns:p14="http://schemas.microsoft.com/office/powerpoint/2010/main" val="1320868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3046535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22</a:t>
            </a:fld>
            <a:endParaRPr lang="de-DE"/>
          </a:p>
        </p:txBody>
      </p:sp>
      <p:sp>
        <p:nvSpPr>
          <p:cNvPr id="19" name="Inhaltsplatzhalter 13"/>
          <p:cNvSpPr>
            <a:spLocks noGrp="1"/>
          </p:cNvSpPr>
          <p:nvPr>
            <p:ph sz="quarter" idx="42"/>
          </p:nvPr>
        </p:nvSpPr>
        <p:spPr/>
        <p:txBody>
          <a:bodyPr vert="horz" lIns="0" tIns="0" rIns="0" bIns="0" rtlCol="0">
            <a:noAutofit/>
          </a:bodyPr>
          <a:lstStyle/>
          <a:p>
            <a:r>
              <a:rPr lang="de-DE" dirty="0"/>
              <a:t>Fast 82 Prozent der weltweiten internen FuE-Ausgaben werden von den sechs größten FuE-Ländern erbracht. </a:t>
            </a:r>
          </a:p>
          <a:p>
            <a:r>
              <a:rPr lang="de-DE" dirty="0"/>
              <a:t>Deutschland ist der viertgrößte Innovationsstandort.</a:t>
            </a:r>
          </a:p>
          <a:p>
            <a:r>
              <a:rPr lang="de-DE" dirty="0"/>
              <a:t>Der Anteil Deutschlands an den FuE-Aufwendungen liegt bei 5,2 Prozent. Betrachtet man nur die Chemie, kommt Deutschland auf einen FuE-Anteil von 8,7 Prozent. </a:t>
            </a:r>
          </a:p>
          <a:p>
            <a:endParaRPr lang="de-DE" dirty="0"/>
          </a:p>
        </p:txBody>
      </p:sp>
      <p:sp>
        <p:nvSpPr>
          <p:cNvPr id="17"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a:p>
            <a:endParaRPr lang="de-DE"/>
          </a:p>
        </p:txBody>
      </p:sp>
      <p:sp>
        <p:nvSpPr>
          <p:cNvPr id="18" name="Textplatzhalter 6"/>
          <p:cNvSpPr>
            <a:spLocks noGrp="1"/>
          </p:cNvSpPr>
          <p:nvPr>
            <p:ph type="body" sz="quarter" idx="19"/>
          </p:nvPr>
        </p:nvSpPr>
        <p:spPr/>
        <p:txBody>
          <a:bodyPr/>
          <a:lstStyle/>
          <a:p>
            <a:r>
              <a:rPr lang="de-DE" dirty="0"/>
              <a:t>Anteile der internen FuE-Aufwendungen (Chemie &amp; </a:t>
            </a:r>
            <a:r>
              <a:rPr lang="de-DE" dirty="0" err="1"/>
              <a:t>Pharma</a:t>
            </a:r>
            <a:r>
              <a:rPr lang="de-DE" dirty="0"/>
              <a:t>) der Länder an der Welt, 2024, in Prozent</a:t>
            </a:r>
          </a:p>
          <a:p>
            <a:endParaRPr lang="de-DE" dirty="0"/>
          </a:p>
        </p:txBody>
      </p:sp>
      <p:sp>
        <p:nvSpPr>
          <p:cNvPr id="13" name="Textplatzhalter 12"/>
          <p:cNvSpPr>
            <a:spLocks noGrp="1"/>
          </p:cNvSpPr>
          <p:nvPr>
            <p:ph type="body" sz="quarter" idx="13"/>
          </p:nvPr>
        </p:nvSpPr>
        <p:spPr>
          <a:xfrm>
            <a:off x="516000" y="1067124"/>
            <a:ext cx="11160000" cy="288000"/>
          </a:xfrm>
        </p:spPr>
        <p:txBody>
          <a:bodyPr/>
          <a:lstStyle/>
          <a:p>
            <a:r>
              <a:rPr lang="de-DE" dirty="0"/>
              <a:t>Interne FuE-Ausgaben nach Ländern</a:t>
            </a:r>
          </a:p>
        </p:txBody>
      </p:sp>
      <p:sp>
        <p:nvSpPr>
          <p:cNvPr id="12" name="Titel 11"/>
          <p:cNvSpPr>
            <a:spLocks noGrp="1"/>
          </p:cNvSpPr>
          <p:nvPr>
            <p:ph type="title"/>
          </p:nvPr>
        </p:nvSpPr>
        <p:spPr>
          <a:noFill/>
        </p:spPr>
        <p:txBody>
          <a:bodyPr vert="horz"/>
          <a:lstStyle/>
          <a:p>
            <a:r>
              <a:rPr lang="de-DE" dirty="0"/>
              <a:t>6 Länder erbringen 82 Prozent der globalen </a:t>
            </a:r>
            <a:br>
              <a:rPr lang="de-DE" dirty="0"/>
            </a:br>
            <a:r>
              <a:rPr lang="de-DE" dirty="0"/>
              <a:t>FuE-Ausgaben – Deutschland auf Platz 4</a:t>
            </a:r>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7"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429143598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23</a:t>
            </a:fld>
            <a:endParaRPr lang="de-DE"/>
          </a:p>
        </p:txBody>
      </p:sp>
      <p:sp>
        <p:nvSpPr>
          <p:cNvPr id="10" name="Inhaltsplatzhalter 9"/>
          <p:cNvSpPr>
            <a:spLocks noGrp="1"/>
          </p:cNvSpPr>
          <p:nvPr>
            <p:ph type="body" sz="quarter" idx="43"/>
          </p:nvPr>
        </p:nvSpPr>
        <p:spPr/>
        <p:txBody>
          <a:bodyPr vert="horz" lIns="0" tIns="0" rIns="0" bIns="0" rtlCol="0">
            <a:noAutofit/>
          </a:bodyPr>
          <a:lstStyle/>
          <a:p>
            <a:r>
              <a:rPr lang="de-DE" dirty="0"/>
              <a:t>Tendenziell verlieren die Industrieländer FuE-Anteile. Gewinner sind die Schwellenländer – allen voran China. </a:t>
            </a:r>
          </a:p>
          <a:p>
            <a:r>
              <a:rPr lang="de-DE" dirty="0"/>
              <a:t>Die Dynamik der Verschiebungen hat aber zuletzt abgenommen.</a:t>
            </a:r>
          </a:p>
          <a:p>
            <a:endParaRPr lang="de-DE" dirty="0"/>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err="1"/>
              <a:t>FuE</a:t>
            </a:r>
            <a:r>
              <a:rPr lang="de-DE"/>
              <a:t>-Anteile der Chemie- und Pharmaindustrie an den weltweiten </a:t>
            </a:r>
            <a:r>
              <a:rPr lang="de-DE" err="1"/>
              <a:t>FuE</a:t>
            </a:r>
            <a:r>
              <a:rPr lang="de-DE"/>
              <a:t>-Ausgaben in Prozent</a:t>
            </a:r>
          </a:p>
        </p:txBody>
      </p:sp>
      <p:sp>
        <p:nvSpPr>
          <p:cNvPr id="7" name="Textplatzhalter 6"/>
          <p:cNvSpPr>
            <a:spLocks noGrp="1"/>
          </p:cNvSpPr>
          <p:nvPr>
            <p:ph type="body" sz="quarter" idx="13"/>
          </p:nvPr>
        </p:nvSpPr>
        <p:spPr/>
        <p:txBody>
          <a:bodyPr/>
          <a:lstStyle/>
          <a:p>
            <a:r>
              <a:rPr lang="de-DE" err="1"/>
              <a:t>FuE</a:t>
            </a:r>
            <a:r>
              <a:rPr lang="de-DE"/>
              <a:t>-Anteile der Länder im Zeitvergleich</a:t>
            </a:r>
          </a:p>
        </p:txBody>
      </p:sp>
      <p:sp>
        <p:nvSpPr>
          <p:cNvPr id="3" name="Titel 2"/>
          <p:cNvSpPr>
            <a:spLocks noGrp="1"/>
          </p:cNvSpPr>
          <p:nvPr>
            <p:ph type="title"/>
          </p:nvPr>
        </p:nvSpPr>
        <p:spPr>
          <a:noFill/>
        </p:spPr>
        <p:txBody>
          <a:bodyPr vert="horz"/>
          <a:lstStyle/>
          <a:p>
            <a:r>
              <a:rPr lang="de-DE" dirty="0"/>
              <a:t>Dynamik der Anteilsverschiebungen lässt nach</a:t>
            </a:r>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8"/>
            <p:extLst>
              <p:ext uri="{D42A27DB-BD31-4B8C-83A1-F6EECF244321}">
                <p14:modId xmlns:p14="http://schemas.microsoft.com/office/powerpoint/2010/main" val="379415127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DAC0B-9DB6-2F3A-6FE1-7A89888F9A3A}"/>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80F850B-E2DA-6BF3-7B4E-7D519BCE8974}"/>
              </a:ext>
            </a:extLst>
          </p:cNvPr>
          <p:cNvGraphicFramePr>
            <a:graphicFrameLocks noChangeAspect="1"/>
          </p:cNvGraphicFramePr>
          <p:nvPr>
            <p:custDataLst>
              <p:tags r:id="rId1"/>
            </p:custDataLst>
            <p:extLst>
              <p:ext uri="{D42A27DB-BD31-4B8C-83A1-F6EECF244321}">
                <p14:modId xmlns:p14="http://schemas.microsoft.com/office/powerpoint/2010/main" val="101315502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a:extLst>
                          <a:ext uri="{FF2B5EF4-FFF2-40B4-BE49-F238E27FC236}">
                            <a16:creationId xmlns:a16="http://schemas.microsoft.com/office/drawing/2014/main" id="{180F850B-E2DA-6BF3-7B4E-7D519BCE897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087AB649-11BF-A10C-9F75-E7D73C805E0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BEA0E947-3BC9-F680-9665-AB37A9302603}"/>
              </a:ext>
            </a:extLst>
          </p:cNvPr>
          <p:cNvSpPr>
            <a:spLocks noGrp="1"/>
          </p:cNvSpPr>
          <p:nvPr>
            <p:ph type="sldNum" sz="quarter" idx="10"/>
          </p:nvPr>
        </p:nvSpPr>
        <p:spPr/>
        <p:txBody>
          <a:bodyPr/>
          <a:lstStyle/>
          <a:p>
            <a:fld id="{02CEFE82-39F2-4F47-8A0C-D5AB3496FA5C}" type="slidenum">
              <a:rPr lang="de-DE" smtClean="0"/>
              <a:pPr/>
              <a:t>24</a:t>
            </a:fld>
            <a:endParaRPr lang="de-DE"/>
          </a:p>
        </p:txBody>
      </p:sp>
      <p:sp>
        <p:nvSpPr>
          <p:cNvPr id="11" name="Textplatzhalter 10">
            <a:extLst>
              <a:ext uri="{FF2B5EF4-FFF2-40B4-BE49-F238E27FC236}">
                <a16:creationId xmlns:a16="http://schemas.microsoft.com/office/drawing/2014/main" id="{BE7BC86F-5F42-BDBD-B96D-65B3BBA58C75}"/>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7FCABA94-BB80-460A-D01F-4DF71F0F88A7}"/>
              </a:ext>
            </a:extLst>
          </p:cNvPr>
          <p:cNvSpPr>
            <a:spLocks noGrp="1"/>
          </p:cNvSpPr>
          <p:nvPr>
            <p:ph type="body" sz="quarter" idx="42"/>
          </p:nvPr>
        </p:nvSpPr>
        <p:spPr/>
        <p:txBody>
          <a:bodyPr/>
          <a:lstStyle/>
          <a:p>
            <a:r>
              <a:rPr lang="de-DE" dirty="0"/>
              <a:t>Anteile an den weltweiten FuE-Aufwendungen in Prozent</a:t>
            </a:r>
          </a:p>
        </p:txBody>
      </p:sp>
      <p:sp>
        <p:nvSpPr>
          <p:cNvPr id="10" name="Textplatzhalter 9">
            <a:extLst>
              <a:ext uri="{FF2B5EF4-FFF2-40B4-BE49-F238E27FC236}">
                <a16:creationId xmlns:a16="http://schemas.microsoft.com/office/drawing/2014/main" id="{BAB98BBB-3B21-62E1-8526-746131C7F2A5}"/>
              </a:ext>
            </a:extLst>
          </p:cNvPr>
          <p:cNvSpPr>
            <a:spLocks noGrp="1"/>
          </p:cNvSpPr>
          <p:nvPr>
            <p:ph type="body" sz="quarter" idx="43"/>
          </p:nvPr>
        </p:nvSpPr>
        <p:spPr/>
        <p:txBody>
          <a:bodyPr/>
          <a:lstStyle/>
          <a:p>
            <a:r>
              <a:rPr lang="de-DE" dirty="0"/>
              <a:t>FuE-Anteile Chemie &amp; </a:t>
            </a:r>
            <a:r>
              <a:rPr lang="de-DE" dirty="0" err="1"/>
              <a:t>Pharma</a:t>
            </a:r>
            <a:r>
              <a:rPr lang="de-DE" dirty="0"/>
              <a:t> an der Welt</a:t>
            </a:r>
          </a:p>
        </p:txBody>
      </p:sp>
      <p:sp>
        <p:nvSpPr>
          <p:cNvPr id="18" name="Textplatzhalter 17">
            <a:extLst>
              <a:ext uri="{FF2B5EF4-FFF2-40B4-BE49-F238E27FC236}">
                <a16:creationId xmlns:a16="http://schemas.microsoft.com/office/drawing/2014/main" id="{AE5DDC1B-5741-C134-0C76-3A2F7DEE6050}"/>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a:extLst>
              <a:ext uri="{FF2B5EF4-FFF2-40B4-BE49-F238E27FC236}">
                <a16:creationId xmlns:a16="http://schemas.microsoft.com/office/drawing/2014/main" id="{886F1114-CC39-BCE9-1E20-9EDB69D8916F}"/>
              </a:ext>
            </a:extLst>
          </p:cNvPr>
          <p:cNvSpPr>
            <a:spLocks noGrp="1"/>
          </p:cNvSpPr>
          <p:nvPr>
            <p:ph type="body" sz="quarter" idx="19"/>
          </p:nvPr>
        </p:nvSpPr>
        <p:spPr/>
        <p:txBody>
          <a:bodyPr/>
          <a:lstStyle/>
          <a:p>
            <a:r>
              <a:rPr lang="de-DE" dirty="0"/>
              <a:t>in Mrd. Euro</a:t>
            </a:r>
          </a:p>
        </p:txBody>
      </p:sp>
      <p:sp>
        <p:nvSpPr>
          <p:cNvPr id="7" name="Textplatzhalter 6">
            <a:extLst>
              <a:ext uri="{FF2B5EF4-FFF2-40B4-BE49-F238E27FC236}">
                <a16:creationId xmlns:a16="http://schemas.microsoft.com/office/drawing/2014/main" id="{0CA2E862-C828-B50D-26C5-26B622F514C8}"/>
              </a:ext>
            </a:extLst>
          </p:cNvPr>
          <p:cNvSpPr>
            <a:spLocks noGrp="1"/>
          </p:cNvSpPr>
          <p:nvPr>
            <p:ph type="body" sz="quarter" idx="13"/>
          </p:nvPr>
        </p:nvSpPr>
        <p:spPr/>
        <p:txBody>
          <a:bodyPr/>
          <a:lstStyle/>
          <a:p>
            <a:r>
              <a:rPr lang="de-DE" dirty="0"/>
              <a:t>Interne FuE-Ausgaben Chemie &amp; </a:t>
            </a:r>
            <a:r>
              <a:rPr lang="de-DE" dirty="0" err="1"/>
              <a:t>Pharma</a:t>
            </a:r>
            <a:endParaRPr lang="de-DE" dirty="0"/>
          </a:p>
        </p:txBody>
      </p:sp>
      <p:sp>
        <p:nvSpPr>
          <p:cNvPr id="3" name="Titel 2">
            <a:extLst>
              <a:ext uri="{FF2B5EF4-FFF2-40B4-BE49-F238E27FC236}">
                <a16:creationId xmlns:a16="http://schemas.microsoft.com/office/drawing/2014/main" id="{03D69BFA-6395-8C7B-B294-4D326BC549F0}"/>
              </a:ext>
            </a:extLst>
          </p:cNvPr>
          <p:cNvSpPr>
            <a:spLocks noGrp="1"/>
          </p:cNvSpPr>
          <p:nvPr>
            <p:ph type="title"/>
          </p:nvPr>
        </p:nvSpPr>
        <p:spPr>
          <a:noFill/>
        </p:spPr>
        <p:txBody>
          <a:bodyPr vert="horz"/>
          <a:lstStyle/>
          <a:p>
            <a:r>
              <a:rPr lang="de-DE" dirty="0"/>
              <a:t>EU investiert in FuE – Anteile bleiben stabil</a:t>
            </a:r>
          </a:p>
        </p:txBody>
      </p:sp>
      <p:graphicFrame>
        <p:nvGraphicFramePr>
          <p:cNvPr id="13" name="Diagrammplatzhalter 14">
            <a:extLst>
              <a:ext uri="{FF2B5EF4-FFF2-40B4-BE49-F238E27FC236}">
                <a16:creationId xmlns:a16="http://schemas.microsoft.com/office/drawing/2014/main" id="{1AC4308C-7ABA-7DDD-AE8F-9882C7507D31}"/>
              </a:ext>
            </a:extLst>
          </p:cNvPr>
          <p:cNvGraphicFramePr>
            <a:graphicFrameLocks noGrp="1"/>
          </p:cNvGraphicFramePr>
          <p:nvPr>
            <p:ph type="chart" sz="quarter" idx="18"/>
            <p:extLst>
              <p:ext uri="{D42A27DB-BD31-4B8C-83A1-F6EECF244321}">
                <p14:modId xmlns:p14="http://schemas.microsoft.com/office/powerpoint/2010/main" val="223522945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2">
            <a:extLst>
              <a:ext uri="{FF2B5EF4-FFF2-40B4-BE49-F238E27FC236}">
                <a16:creationId xmlns:a16="http://schemas.microsoft.com/office/drawing/2014/main" id="{184478D7-C0E2-B637-B4B2-501E8D66B413}"/>
              </a:ext>
            </a:extLst>
          </p:cNvPr>
          <p:cNvGraphicFramePr>
            <a:graphicFrameLocks noGrp="1"/>
          </p:cNvGraphicFramePr>
          <p:nvPr>
            <p:ph type="chart" sz="quarter" idx="41"/>
            <p:extLst>
              <p:ext uri="{D42A27DB-BD31-4B8C-83A1-F6EECF244321}">
                <p14:modId xmlns:p14="http://schemas.microsoft.com/office/powerpoint/2010/main" val="1694763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066721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392675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8B8254-2217-4687-9C36-F5B2C621F04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25</a:t>
            </a:fld>
            <a:endParaRPr lang="de-DE"/>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4"/>
          </p:nvPr>
        </p:nvSpPr>
        <p:spPr/>
        <p:txBody>
          <a:bodyPr/>
          <a:lstStyle/>
          <a:p>
            <a:endParaRPr lang="de-DE"/>
          </a:p>
        </p:txBody>
      </p:sp>
      <p:sp>
        <p:nvSpPr>
          <p:cNvPr id="17" name="Inhaltsplatzhalter 15"/>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3"/>
          </p:nvPr>
        </p:nvSpPr>
        <p:spPr/>
        <p:txBody>
          <a:bodyPr/>
          <a:lstStyle/>
          <a:p>
            <a:r>
              <a:rPr lang="de-DE" sz="1800" dirty="0"/>
              <a:t>FuE-Anteile Chemie an der Welt</a:t>
            </a:r>
          </a:p>
        </p:txBody>
      </p:sp>
      <p:sp>
        <p:nvSpPr>
          <p:cNvPr id="19" name="Inhaltsplatzhalter 13"/>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p:cNvSpPr>
            <a:spLocks noGrp="1"/>
          </p:cNvSpPr>
          <p:nvPr>
            <p:ph type="body" sz="quarter" idx="13"/>
          </p:nvPr>
        </p:nvSpPr>
        <p:spPr/>
        <p:txBody>
          <a:bodyPr/>
          <a:lstStyle/>
          <a:p>
            <a:r>
              <a:rPr lang="de-DE" sz="1800"/>
              <a:t>Interne </a:t>
            </a:r>
            <a:r>
              <a:rPr lang="de-DE" sz="1800" err="1"/>
              <a:t>FuE</a:t>
            </a:r>
            <a:r>
              <a:rPr lang="de-DE" sz="1800"/>
              <a:t>-Aufwendungen Chemie (ohne </a:t>
            </a:r>
            <a:r>
              <a:rPr lang="de-DE" sz="1800" err="1"/>
              <a:t>Pharma</a:t>
            </a:r>
            <a:r>
              <a:rPr lang="de-DE" sz="1800"/>
              <a:t>) </a:t>
            </a:r>
          </a:p>
        </p:txBody>
      </p:sp>
      <p:sp>
        <p:nvSpPr>
          <p:cNvPr id="12" name="Titel 11"/>
          <p:cNvSpPr>
            <a:spLocks noGrp="1"/>
          </p:cNvSpPr>
          <p:nvPr>
            <p:ph type="title"/>
          </p:nvPr>
        </p:nvSpPr>
        <p:spPr>
          <a:noFill/>
        </p:spPr>
        <p:txBody>
          <a:bodyPr vert="horz"/>
          <a:lstStyle/>
          <a:p>
            <a:r>
              <a:rPr lang="de-DE" dirty="0"/>
              <a:t>China ist Spitzenreiter bei Chemieforschung</a:t>
            </a:r>
          </a:p>
        </p:txBody>
      </p:sp>
      <p:graphicFrame>
        <p:nvGraphicFramePr>
          <p:cNvPr id="8" name="Diagrammplatzhalter 12">
            <a:extLst>
              <a:ext uri="{FF2B5EF4-FFF2-40B4-BE49-F238E27FC236}">
                <a16:creationId xmlns:a16="http://schemas.microsoft.com/office/drawing/2014/main" id="{27DC157E-8BB9-C58C-1ED3-20DE77FCE3E2}"/>
              </a:ext>
            </a:extLst>
          </p:cNvPr>
          <p:cNvGraphicFramePr>
            <a:graphicFrameLocks noGrp="1"/>
          </p:cNvGraphicFramePr>
          <p:nvPr>
            <p:ph type="chart" sz="quarter" idx="41"/>
            <p:extLst>
              <p:ext uri="{D42A27DB-BD31-4B8C-83A1-F6EECF244321}">
                <p14:modId xmlns:p14="http://schemas.microsoft.com/office/powerpoint/2010/main" val="657788477"/>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035F-E247-39E2-5949-2EECC7290541}"/>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8DC88E9-650B-54E2-830E-28EE34F80EC5}"/>
              </a:ext>
            </a:extLst>
          </p:cNvPr>
          <p:cNvGraphicFramePr>
            <a:graphicFrameLocks noChangeAspect="1"/>
          </p:cNvGraphicFramePr>
          <p:nvPr>
            <p:custDataLst>
              <p:tags r:id="rId1"/>
            </p:custDataLst>
            <p:extLst>
              <p:ext uri="{D42A27DB-BD31-4B8C-83A1-F6EECF244321}">
                <p14:modId xmlns:p14="http://schemas.microsoft.com/office/powerpoint/2010/main" val="4085537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B8DC88E9-650B-54E2-830E-28EE34F80EC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B9CD67C8-466E-6D67-5104-C8C09C0DEBA0}"/>
              </a:ext>
            </a:extLst>
          </p:cNvPr>
          <p:cNvSpPr>
            <a:spLocks noGrp="1"/>
          </p:cNvSpPr>
          <p:nvPr>
            <p:ph type="sldNum" sz="quarter" idx="10"/>
          </p:nvPr>
        </p:nvSpPr>
        <p:spPr/>
        <p:txBody>
          <a:bodyPr/>
          <a:lstStyle/>
          <a:p>
            <a:fld id="{02CEFE82-39F2-4F47-8A0C-D5AB3496FA5C}" type="slidenum">
              <a:rPr lang="de-DE" smtClean="0"/>
              <a:pPr/>
              <a:t>26</a:t>
            </a:fld>
            <a:endParaRPr lang="de-DE"/>
          </a:p>
        </p:txBody>
      </p:sp>
      <p:sp>
        <p:nvSpPr>
          <p:cNvPr id="4" name="Textplatzhalter 3">
            <a:extLst>
              <a:ext uri="{FF2B5EF4-FFF2-40B4-BE49-F238E27FC236}">
                <a16:creationId xmlns:a16="http://schemas.microsoft.com/office/drawing/2014/main" id="{75A19E80-FCA0-37FF-D035-D977B7F30426}"/>
              </a:ext>
            </a:extLst>
          </p:cNvPr>
          <p:cNvSpPr>
            <a:spLocks noGrp="1"/>
          </p:cNvSpPr>
          <p:nvPr>
            <p:ph type="body" sz="quarter" idx="44"/>
          </p:nvPr>
        </p:nvSpPr>
        <p:spPr/>
        <p:txBody>
          <a:bodyPr/>
          <a:lstStyle/>
          <a:p>
            <a:endParaRPr lang="de-DE"/>
          </a:p>
        </p:txBody>
      </p:sp>
      <p:sp>
        <p:nvSpPr>
          <p:cNvPr id="17" name="Inhaltsplatzhalter 15">
            <a:extLst>
              <a:ext uri="{FF2B5EF4-FFF2-40B4-BE49-F238E27FC236}">
                <a16:creationId xmlns:a16="http://schemas.microsoft.com/office/drawing/2014/main" id="{F0C737F1-79F8-AE5A-78BB-B7769E4DFFB8}"/>
              </a:ext>
            </a:extLst>
          </p:cNvPr>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BEC478C6-6A4C-178A-C03E-E4A2EFEF84FF}"/>
              </a:ext>
            </a:extLst>
          </p:cNvPr>
          <p:cNvSpPr>
            <a:spLocks noGrp="1"/>
          </p:cNvSpPr>
          <p:nvPr>
            <p:ph type="body" sz="quarter" idx="43"/>
          </p:nvPr>
        </p:nvSpPr>
        <p:spPr/>
        <p:txBody>
          <a:bodyPr/>
          <a:lstStyle/>
          <a:p>
            <a:r>
              <a:rPr lang="de-DE" sz="1800" dirty="0"/>
              <a:t>FuE-Anteile </a:t>
            </a:r>
            <a:r>
              <a:rPr lang="de-DE" sz="1800" dirty="0" err="1"/>
              <a:t>Pharma</a:t>
            </a:r>
            <a:r>
              <a:rPr lang="de-DE" sz="1800" dirty="0"/>
              <a:t> an der Welt</a:t>
            </a:r>
          </a:p>
        </p:txBody>
      </p:sp>
      <p:sp>
        <p:nvSpPr>
          <p:cNvPr id="19" name="Inhaltsplatzhalter 13">
            <a:extLst>
              <a:ext uri="{FF2B5EF4-FFF2-40B4-BE49-F238E27FC236}">
                <a16:creationId xmlns:a16="http://schemas.microsoft.com/office/drawing/2014/main" id="{DEEBF268-E10F-7BDE-D841-CE501E484F1B}"/>
              </a:ext>
            </a:extLst>
          </p:cNvPr>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a:extLst>
              <a:ext uri="{FF2B5EF4-FFF2-40B4-BE49-F238E27FC236}">
                <a16:creationId xmlns:a16="http://schemas.microsoft.com/office/drawing/2014/main" id="{0CA392EF-809B-819F-F9B3-262E1D35628D}"/>
              </a:ext>
            </a:extLst>
          </p:cNvPr>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a:extLst>
              <a:ext uri="{FF2B5EF4-FFF2-40B4-BE49-F238E27FC236}">
                <a16:creationId xmlns:a16="http://schemas.microsoft.com/office/drawing/2014/main" id="{FFEF8962-8000-F4B6-284A-C4337B9E71A6}"/>
              </a:ext>
            </a:extLst>
          </p:cNvPr>
          <p:cNvSpPr>
            <a:spLocks noGrp="1"/>
          </p:cNvSpPr>
          <p:nvPr>
            <p:ph type="body" sz="quarter" idx="13"/>
          </p:nvPr>
        </p:nvSpPr>
        <p:spPr/>
        <p:txBody>
          <a:bodyPr/>
          <a:lstStyle/>
          <a:p>
            <a:r>
              <a:rPr lang="de-DE" sz="1800" dirty="0"/>
              <a:t>Interne FuE-Aufwendungen </a:t>
            </a:r>
            <a:r>
              <a:rPr lang="de-DE" sz="1800" dirty="0" err="1"/>
              <a:t>Pharma</a:t>
            </a:r>
            <a:r>
              <a:rPr lang="de-DE" sz="1800" dirty="0"/>
              <a:t> </a:t>
            </a:r>
          </a:p>
        </p:txBody>
      </p:sp>
      <p:sp>
        <p:nvSpPr>
          <p:cNvPr id="12" name="Titel 11">
            <a:extLst>
              <a:ext uri="{FF2B5EF4-FFF2-40B4-BE49-F238E27FC236}">
                <a16:creationId xmlns:a16="http://schemas.microsoft.com/office/drawing/2014/main" id="{007DE53B-7866-8CFA-A263-B6501245BFEA}"/>
              </a:ext>
            </a:extLst>
          </p:cNvPr>
          <p:cNvSpPr>
            <a:spLocks noGrp="1"/>
          </p:cNvSpPr>
          <p:nvPr>
            <p:ph type="title"/>
          </p:nvPr>
        </p:nvSpPr>
        <p:spPr>
          <a:noFill/>
        </p:spPr>
        <p:txBody>
          <a:bodyPr vert="horz"/>
          <a:lstStyle/>
          <a:p>
            <a:r>
              <a:rPr lang="de-DE" dirty="0"/>
              <a:t>USA</a:t>
            </a:r>
            <a:r>
              <a:rPr lang="de-DE" sz="2000" dirty="0"/>
              <a:t> </a:t>
            </a:r>
            <a:r>
              <a:rPr lang="de-DE" dirty="0"/>
              <a:t>dominiert die Innovationstätigkeit bei </a:t>
            </a:r>
            <a:r>
              <a:rPr lang="de-DE" dirty="0" err="1"/>
              <a:t>Pharma</a:t>
            </a:r>
            <a:endParaRPr lang="de-DE" dirty="0"/>
          </a:p>
        </p:txBody>
      </p:sp>
      <p:graphicFrame>
        <p:nvGraphicFramePr>
          <p:cNvPr id="16" name="Diagrammplatzhalter 12">
            <a:extLst>
              <a:ext uri="{FF2B5EF4-FFF2-40B4-BE49-F238E27FC236}">
                <a16:creationId xmlns:a16="http://schemas.microsoft.com/office/drawing/2014/main" id="{F0338C8C-3766-4C8E-B3CF-D1169203215E}"/>
              </a:ext>
            </a:extLst>
          </p:cNvPr>
          <p:cNvGraphicFramePr>
            <a:graphicFrameLocks noGrp="1"/>
          </p:cNvGraphicFramePr>
          <p:nvPr>
            <p:ph type="chart" sz="quarter" idx="41"/>
            <p:extLst>
              <p:ext uri="{D42A27DB-BD31-4B8C-83A1-F6EECF244321}">
                <p14:modId xmlns:p14="http://schemas.microsoft.com/office/powerpoint/2010/main" val="213340722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Diagrammplatzhalter 13">
            <a:extLst>
              <a:ext uri="{FF2B5EF4-FFF2-40B4-BE49-F238E27FC236}">
                <a16:creationId xmlns:a16="http://schemas.microsoft.com/office/drawing/2014/main" id="{69CAA876-99EB-4629-86DC-A4C2C70F3C01}"/>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56745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extLst>
              <p:ext uri="{D42A27DB-BD31-4B8C-83A1-F6EECF244321}">
                <p14:modId xmlns:p14="http://schemas.microsoft.com/office/powerpoint/2010/main" val="5603570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74C38398-B61D-4E0A-9283-23248800D0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27</a:t>
            </a:fld>
            <a:endParaRPr lang="de-DE"/>
          </a:p>
        </p:txBody>
      </p:sp>
      <p:sp>
        <p:nvSpPr>
          <p:cNvPr id="14" name="Inhaltsplatzhalter 13"/>
          <p:cNvSpPr>
            <a:spLocks noGrp="1"/>
          </p:cNvSpPr>
          <p:nvPr>
            <p:ph type="body" sz="quarter" idx="42"/>
          </p:nvPr>
        </p:nvSpPr>
        <p:spPr/>
        <p:txBody>
          <a:bodyPr vert="horz" lIns="0" tIns="0" rIns="0" bIns="0" rtlCol="0">
            <a:noAutofit/>
          </a:bodyPr>
          <a:lstStyle/>
          <a:p>
            <a:r>
              <a:rPr lang="de-DE" dirty="0"/>
              <a:t>Anteile der Internen FuE-Aufwendungen am Umsatz, 2024</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3"/>
          </p:nvPr>
        </p:nvSpPr>
        <p:spPr>
          <a:xfrm>
            <a:off x="6173306" y="1111449"/>
            <a:ext cx="5508000" cy="288000"/>
          </a:xfrm>
        </p:spPr>
        <p:txBody>
          <a:bodyPr/>
          <a:lstStyle/>
          <a:p>
            <a:r>
              <a:rPr lang="de-DE" sz="1800" dirty="0"/>
              <a:t>Forschungsintensität </a:t>
            </a:r>
            <a:r>
              <a:rPr lang="de-DE" sz="1800" dirty="0" err="1"/>
              <a:t>Pharma</a:t>
            </a:r>
            <a:r>
              <a:rPr lang="de-DE" sz="1800" dirty="0"/>
              <a:t>: Top 10 + EU</a:t>
            </a:r>
          </a:p>
        </p:txBody>
      </p:sp>
      <p:sp>
        <p:nvSpPr>
          <p:cNvPr id="16" name="Inhaltsplatzhalter 15"/>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
        <p:nvSpPr>
          <p:cNvPr id="11" name="Textplatzhalter 11"/>
          <p:cNvSpPr>
            <a:spLocks noGrp="1"/>
          </p:cNvSpPr>
          <p:nvPr>
            <p:ph type="body" sz="quarter" idx="19"/>
          </p:nvPr>
        </p:nvSpPr>
        <p:spPr/>
        <p:txBody>
          <a:bodyPr/>
          <a:lstStyle/>
          <a:p>
            <a:r>
              <a:rPr lang="de-DE" dirty="0"/>
              <a:t>Anteile der Internen FuE-Aufwendungen am Umsatz, 2024</a:t>
            </a:r>
          </a:p>
        </p:txBody>
      </p:sp>
      <p:sp>
        <p:nvSpPr>
          <p:cNvPr id="13" name="Textplatzhalter 12"/>
          <p:cNvSpPr>
            <a:spLocks noGrp="1"/>
          </p:cNvSpPr>
          <p:nvPr>
            <p:ph type="body" sz="quarter" idx="13"/>
          </p:nvPr>
        </p:nvSpPr>
        <p:spPr/>
        <p:txBody>
          <a:bodyPr/>
          <a:lstStyle/>
          <a:p>
            <a:r>
              <a:rPr lang="de-DE" sz="1800" dirty="0"/>
              <a:t>Forschungsintensität Chemie: Top 10 + EU</a:t>
            </a:r>
          </a:p>
        </p:txBody>
      </p:sp>
      <p:sp>
        <p:nvSpPr>
          <p:cNvPr id="19" name="Titel 18"/>
          <p:cNvSpPr>
            <a:spLocks noGrp="1"/>
          </p:cNvSpPr>
          <p:nvPr>
            <p:ph type="title"/>
          </p:nvPr>
        </p:nvSpPr>
        <p:spPr>
          <a:noFill/>
        </p:spPr>
        <p:txBody>
          <a:bodyPr vert="horz"/>
          <a:lstStyle/>
          <a:p>
            <a:r>
              <a:rPr lang="de-DE" dirty="0"/>
              <a:t>Hohe Forschungsintensität bei </a:t>
            </a:r>
            <a:r>
              <a:rPr lang="de-DE" dirty="0" err="1"/>
              <a:t>Pharma</a:t>
            </a:r>
            <a:r>
              <a:rPr lang="de-DE" dirty="0"/>
              <a:t> – auch kleinere Länder erreichen hohe Forschungsquoten</a:t>
            </a:r>
          </a:p>
        </p:txBody>
      </p:sp>
      <p:graphicFrame>
        <p:nvGraphicFramePr>
          <p:cNvPr id="18"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18"/>
            <p:extLst>
              <p:ext uri="{D42A27DB-BD31-4B8C-83A1-F6EECF244321}">
                <p14:modId xmlns:p14="http://schemas.microsoft.com/office/powerpoint/2010/main" val="169093335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Diagrammplatzhalter 15">
            <a:extLst>
              <a:ext uri="{FF2B5EF4-FFF2-40B4-BE49-F238E27FC236}">
                <a16:creationId xmlns:a16="http://schemas.microsoft.com/office/drawing/2014/main" id="{03009AF1-B0D5-456B-8084-1BDB5711E19A}"/>
              </a:ext>
            </a:extLst>
          </p:cNvPr>
          <p:cNvGraphicFramePr>
            <a:graphicFrameLocks noGrp="1"/>
          </p:cNvGraphicFramePr>
          <p:nvPr>
            <p:ph type="chart" sz="quarter" idx="41"/>
            <p:extLst>
              <p:ext uri="{D42A27DB-BD31-4B8C-83A1-F6EECF244321}">
                <p14:modId xmlns:p14="http://schemas.microsoft.com/office/powerpoint/2010/main" val="141676090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
        <p:nvSpPr>
          <p:cNvPr id="24" name="Textplatzhalter 23">
            <a:extLst>
              <a:ext uri="{FF2B5EF4-FFF2-40B4-BE49-F238E27FC236}">
                <a16:creationId xmlns:a16="http://schemas.microsoft.com/office/drawing/2014/main" id="{D66EB65B-81CF-E30F-D6AF-F1401A209A7F}"/>
              </a:ext>
            </a:extLst>
          </p:cNvPr>
          <p:cNvSpPr>
            <a:spLocks noGrp="1"/>
          </p:cNvSpPr>
          <p:nvPr>
            <p:ph type="body" sz="quarter" idx="44"/>
          </p:nvPr>
        </p:nvSpPr>
        <p:spPr/>
        <p:txBody>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Tree>
    <p:extLst>
      <p:ext uri="{BB962C8B-B14F-4D97-AF65-F5344CB8AC3E}">
        <p14:creationId xmlns:p14="http://schemas.microsoft.com/office/powerpoint/2010/main" val="2366067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29519974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28</a:t>
            </a:fld>
            <a:endParaRPr lang="de-DE"/>
          </a:p>
        </p:txBody>
      </p:sp>
      <p:sp>
        <p:nvSpPr>
          <p:cNvPr id="8" name="Textplatzhalter 7">
            <a:extLst>
              <a:ext uri="{FF2B5EF4-FFF2-40B4-BE49-F238E27FC236}">
                <a16:creationId xmlns:a16="http://schemas.microsoft.com/office/drawing/2014/main" id="{34ACE529-248A-FC29-C41A-5A1F126B2093}"/>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E0F5335D-5089-151A-5C7C-2397AC346E4D}"/>
              </a:ext>
            </a:extLst>
          </p:cNvPr>
          <p:cNvSpPr>
            <a:spLocks noGrp="1"/>
          </p:cNvSpPr>
          <p:nvPr>
            <p:ph type="body" sz="quarter" idx="43"/>
          </p:nvPr>
        </p:nvSpPr>
        <p:spPr/>
        <p:txBody>
          <a:bodyPr/>
          <a:lstStyle/>
          <a:p>
            <a:r>
              <a:rPr lang="de-DE" dirty="0"/>
              <a:t>Deutscher Handel mit forschungsintensiven Pharmazeutika,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0"/>
          </p:nvPr>
        </p:nvSpPr>
        <p:spPr/>
        <p:txBody>
          <a:bodyPr/>
          <a:lstStyle/>
          <a:p>
            <a:r>
              <a:rPr lang="de-DE" dirty="0"/>
              <a:t>Quellen: ZEW, VCI		</a:t>
            </a:r>
          </a:p>
        </p:txBody>
      </p:sp>
      <p:sp>
        <p:nvSpPr>
          <p:cNvPr id="13" name="Textplatzhalter 12"/>
          <p:cNvSpPr>
            <a:spLocks noGrp="1"/>
          </p:cNvSpPr>
          <p:nvPr>
            <p:ph type="body" sz="quarter" idx="13"/>
          </p:nvPr>
        </p:nvSpPr>
        <p:spPr/>
        <p:txBody>
          <a:bodyPr/>
          <a:lstStyle/>
          <a:p>
            <a:r>
              <a:rPr lang="de-DE" dirty="0"/>
              <a:t>Deutscher Handel mit forschungsintensiven Chemiewaren,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p:cNvSpPr>
            <a:spLocks noGrp="1"/>
          </p:cNvSpPr>
          <p:nvPr>
            <p:ph type="title"/>
          </p:nvPr>
        </p:nvSpPr>
        <p:spPr>
          <a:noFill/>
        </p:spPr>
        <p:txBody>
          <a:bodyPr vert="horz"/>
          <a:lstStyle/>
          <a:p>
            <a:r>
              <a:rPr lang="de-DE" dirty="0"/>
              <a:t>Deutschland ist stark im Pharmahandel – Chemiehandel ist (wieder) ausgeglichen</a:t>
            </a:r>
          </a:p>
        </p:txBody>
      </p:sp>
      <p:graphicFrame>
        <p:nvGraphicFramePr>
          <p:cNvPr id="11"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4">
            <a:extLst>
              <a:ext uri="{FF2B5EF4-FFF2-40B4-BE49-F238E27FC236}">
                <a16:creationId xmlns:a16="http://schemas.microsoft.com/office/drawing/2014/main" id="{D212C7B6-DBB1-4A9D-9817-6AC07D01C33E}"/>
              </a:ext>
            </a:extLst>
          </p:cNvPr>
          <p:cNvGraphicFramePr>
            <a:graphicFrameLocks noGrp="1"/>
          </p:cNvGraphicFramePr>
          <p:nvPr>
            <p:ph type="chart" sz="quarter" idx="41"/>
            <p:extLst>
              <p:ext uri="{D42A27DB-BD31-4B8C-83A1-F6EECF244321}">
                <p14:modId xmlns:p14="http://schemas.microsoft.com/office/powerpoint/2010/main" val="197467457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B112C-38DA-BD28-ADE2-0AB1B5842CB9}"/>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ADE23C89-9A3C-2A05-08BF-40BA334B82A4}"/>
              </a:ext>
            </a:extLst>
          </p:cNvPr>
          <p:cNvGraphicFramePr>
            <a:graphicFrameLocks noChangeAspect="1"/>
          </p:cNvGraphicFramePr>
          <p:nvPr>
            <p:custDataLst>
              <p:tags r:id="rId1"/>
            </p:custDataLst>
            <p:extLst>
              <p:ext uri="{D42A27DB-BD31-4B8C-83A1-F6EECF244321}">
                <p14:modId xmlns:p14="http://schemas.microsoft.com/office/powerpoint/2010/main" val="1050170927"/>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ADE23C89-9A3C-2A05-08BF-40BA334B82A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2347820-11FC-A9AD-71DC-FF035EF00B1C}"/>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A6C5E9D-C7CC-171D-E818-F4BF3FCDAEA9}"/>
              </a:ext>
            </a:extLst>
          </p:cNvPr>
          <p:cNvSpPr>
            <a:spLocks noGrp="1"/>
          </p:cNvSpPr>
          <p:nvPr>
            <p:ph type="sldNum" sz="quarter" idx="10"/>
          </p:nvPr>
        </p:nvSpPr>
        <p:spPr/>
        <p:txBody>
          <a:bodyPr/>
          <a:lstStyle/>
          <a:p>
            <a:fld id="{02CEFE82-39F2-4F47-8A0C-D5AB3496FA5C}" type="slidenum">
              <a:rPr lang="de-DE" smtClean="0"/>
              <a:pPr/>
              <a:t>29</a:t>
            </a:fld>
            <a:endParaRPr lang="de-DE"/>
          </a:p>
        </p:txBody>
      </p:sp>
      <p:sp>
        <p:nvSpPr>
          <p:cNvPr id="8" name="Textplatzhalter 7">
            <a:extLst>
              <a:ext uri="{FF2B5EF4-FFF2-40B4-BE49-F238E27FC236}">
                <a16:creationId xmlns:a16="http://schemas.microsoft.com/office/drawing/2014/main" id="{BFAD7DF7-003B-7418-A749-A12DD42D744E}"/>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8BA1E60B-C438-950D-B400-C565678610BF}"/>
              </a:ext>
            </a:extLst>
          </p:cNvPr>
          <p:cNvSpPr>
            <a:spLocks noGrp="1"/>
          </p:cNvSpPr>
          <p:nvPr>
            <p:ph type="body" sz="quarter" idx="43"/>
          </p:nvPr>
        </p:nvSpPr>
        <p:spPr>
          <a:xfrm>
            <a:off x="6197824" y="1090901"/>
            <a:ext cx="5689376" cy="288000"/>
          </a:xfrm>
        </p:spPr>
        <p:txBody>
          <a:bodyPr/>
          <a:lstStyle/>
          <a:p>
            <a:r>
              <a:rPr lang="de-DE" dirty="0"/>
              <a:t>Deutsche Handelsbilanz mit forschungs-intensiven Pharmazeutika nach Ländern,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7C3EBB31-28AA-D80E-4B99-6078EA2E0603}"/>
              </a:ext>
            </a:extLst>
          </p:cNvPr>
          <p:cNvSpPr>
            <a:spLocks noGrp="1"/>
          </p:cNvSpPr>
          <p:nvPr>
            <p:ph type="body" sz="quarter" idx="40"/>
          </p:nvPr>
        </p:nvSpPr>
        <p:spPr/>
        <p:txBody>
          <a:bodyPr/>
          <a:lstStyle/>
          <a:p>
            <a:r>
              <a:rPr lang="de-DE" dirty="0"/>
              <a:t>Quellen: ZEW, VCI		</a:t>
            </a:r>
          </a:p>
        </p:txBody>
      </p:sp>
      <p:sp>
        <p:nvSpPr>
          <p:cNvPr id="13" name="Textplatzhalter 12">
            <a:extLst>
              <a:ext uri="{FF2B5EF4-FFF2-40B4-BE49-F238E27FC236}">
                <a16:creationId xmlns:a16="http://schemas.microsoft.com/office/drawing/2014/main" id="{FE47644E-8DFE-C098-E367-6C4667E3A2D4}"/>
              </a:ext>
            </a:extLst>
          </p:cNvPr>
          <p:cNvSpPr>
            <a:spLocks noGrp="1"/>
          </p:cNvSpPr>
          <p:nvPr>
            <p:ph type="body" sz="quarter" idx="13"/>
          </p:nvPr>
        </p:nvSpPr>
        <p:spPr>
          <a:xfrm>
            <a:off x="540000" y="1090901"/>
            <a:ext cx="5556000" cy="288000"/>
          </a:xfrm>
        </p:spPr>
        <p:txBody>
          <a:bodyPr/>
          <a:lstStyle/>
          <a:p>
            <a:r>
              <a:rPr lang="de-DE" dirty="0"/>
              <a:t>Deutsche Handelsbilanz mit forschungs-intensiven Chemiewaren nach Ländern,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a:extLst>
              <a:ext uri="{FF2B5EF4-FFF2-40B4-BE49-F238E27FC236}">
                <a16:creationId xmlns:a16="http://schemas.microsoft.com/office/drawing/2014/main" id="{4E09D887-29D3-F41D-0E54-78F56F59EC34}"/>
              </a:ext>
            </a:extLst>
          </p:cNvPr>
          <p:cNvSpPr>
            <a:spLocks noGrp="1"/>
          </p:cNvSpPr>
          <p:nvPr>
            <p:ph type="title"/>
          </p:nvPr>
        </p:nvSpPr>
        <p:spPr>
          <a:xfrm>
            <a:off x="540000" y="139663"/>
            <a:ext cx="11347200" cy="900000"/>
          </a:xfrm>
          <a:noFill/>
        </p:spPr>
        <p:txBody>
          <a:bodyPr vert="horz"/>
          <a:lstStyle/>
          <a:p>
            <a:r>
              <a:rPr lang="de-DE" sz="2400" dirty="0"/>
              <a:t>AH-Saldo </a:t>
            </a:r>
            <a:r>
              <a:rPr lang="de-DE" sz="2400" dirty="0" err="1"/>
              <a:t>Pharma</a:t>
            </a:r>
            <a:r>
              <a:rPr lang="de-DE" sz="2400" dirty="0"/>
              <a:t>: positiv und steigend – </a:t>
            </a:r>
            <a:br>
              <a:rPr lang="de-DE" sz="2400" dirty="0"/>
            </a:br>
            <a:r>
              <a:rPr lang="de-DE" sz="2400" dirty="0"/>
              <a:t>AH-Saldo Chemie: insg. ausgeglichen, aber negativ mit China</a:t>
            </a:r>
          </a:p>
        </p:txBody>
      </p:sp>
      <p:graphicFrame>
        <p:nvGraphicFramePr>
          <p:cNvPr id="10"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1">
            <a:extLst>
              <a:ext uri="{FF2B5EF4-FFF2-40B4-BE49-F238E27FC236}">
                <a16:creationId xmlns:a16="http://schemas.microsoft.com/office/drawing/2014/main" id="{5103C477-4907-42B9-95A4-A36B371AED7E}"/>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014030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19243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CD6CB95-96DE-43CA-91CD-4C4F8A05EF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a:t>
            </a:fld>
            <a:endParaRPr lang="de-DE"/>
          </a:p>
        </p:txBody>
      </p:sp>
      <p:sp>
        <p:nvSpPr>
          <p:cNvPr id="7" name="Inhaltsplatzhalter 6"/>
          <p:cNvSpPr>
            <a:spLocks noGrp="1"/>
          </p:cNvSpPr>
          <p:nvPr>
            <p:ph sz="quarter" idx="12"/>
          </p:nvPr>
        </p:nvSpPr>
        <p:spPr/>
        <p:txBody>
          <a:bodyPr vert="horz" lIns="0" tIns="0" rIns="0" bIns="0" rtlCol="0">
            <a:noAutofit/>
          </a:bodyPr>
          <a:lstStyle/>
          <a:p>
            <a:r>
              <a:rPr lang="de-DE" sz="2000" b="1" dirty="0">
                <a:solidFill>
                  <a:schemeClr val="tx2"/>
                </a:solidFill>
              </a:rPr>
              <a:t>Innovationsstandort im internationalen Vergleich für Chemie &amp; </a:t>
            </a:r>
            <a:r>
              <a:rPr lang="de-DE" sz="2000" b="1" dirty="0" err="1">
                <a:solidFill>
                  <a:schemeClr val="tx2"/>
                </a:solidFill>
              </a:rPr>
              <a:t>Pharma</a:t>
            </a:r>
            <a:endParaRPr lang="de-DE" sz="2000" b="1" dirty="0">
              <a:solidFill>
                <a:schemeClr val="tx2"/>
              </a:solidFill>
            </a:endParaRPr>
          </a:p>
          <a:p>
            <a:pPr lvl="1"/>
            <a:r>
              <a:rPr lang="de-DE" sz="2000" dirty="0">
                <a:hlinkClick r:id="rId5" action="ppaction://hlinksldjump"/>
              </a:rPr>
              <a:t>FuE-Aufwendungen der Branche im Ländervergleich</a:t>
            </a:r>
            <a:r>
              <a:rPr lang="de-DE" sz="2000" dirty="0"/>
              <a:t> </a:t>
            </a:r>
          </a:p>
          <a:p>
            <a:pPr lvl="1"/>
            <a:r>
              <a:rPr lang="de-DE" sz="2000" dirty="0">
                <a:hlinkClick r:id="rId6" action="ppaction://hlinksldjump"/>
              </a:rPr>
              <a:t>FuE-Intensitäten der Branche im Ländervergleich</a:t>
            </a:r>
            <a:endParaRPr lang="de-DE" sz="2000" dirty="0"/>
          </a:p>
          <a:p>
            <a:pPr lvl="1"/>
            <a:r>
              <a:rPr lang="de-DE" sz="2000" dirty="0">
                <a:hlinkClick r:id="rId7" action="ppaction://hlinksldjump"/>
              </a:rPr>
              <a:t>Außenhandel mit forschungsintensiven Chemiewaren</a:t>
            </a:r>
            <a:endParaRPr lang="de-DE" sz="2000" dirty="0"/>
          </a:p>
          <a:p>
            <a:pPr lvl="1"/>
            <a:r>
              <a:rPr lang="de-DE" sz="2000" dirty="0">
                <a:hlinkClick r:id="rId8" action="ppaction://hlinksldjump"/>
              </a:rPr>
              <a:t>Patente</a:t>
            </a:r>
            <a:r>
              <a:rPr lang="de-DE" sz="2000" dirty="0"/>
              <a:t>, </a:t>
            </a:r>
            <a:r>
              <a:rPr lang="de-DE" sz="2000" dirty="0">
                <a:hlinkClick r:id="rId9" action="ppaction://hlinksldjump"/>
              </a:rPr>
              <a:t>Patentspezialisierungen</a:t>
            </a:r>
            <a:r>
              <a:rPr lang="de-DE" sz="2000" dirty="0"/>
              <a:t> und </a:t>
            </a:r>
            <a:r>
              <a:rPr lang="de-DE" sz="2000" dirty="0">
                <a:hlinkClick r:id="rId9" action="ppaction://hlinksldjump"/>
              </a:rPr>
              <a:t>Publikationen</a:t>
            </a:r>
            <a:r>
              <a:rPr lang="de-DE" sz="2000" dirty="0"/>
              <a:t> der Branche im Ländervergleich</a:t>
            </a:r>
          </a:p>
          <a:p>
            <a:r>
              <a:rPr lang="de-DE" sz="2000" b="1" dirty="0">
                <a:solidFill>
                  <a:schemeClr val="tx2"/>
                </a:solidFill>
              </a:rPr>
              <a:t>Innovationsstandort Deutschland (Gesamtwirtschaft/Rahmenbedingungen)</a:t>
            </a:r>
          </a:p>
          <a:p>
            <a:pPr lvl="1"/>
            <a:r>
              <a:rPr lang="de-DE" sz="2000" dirty="0">
                <a:hlinkClick r:id="rId10" action="ppaction://hlinksldjump"/>
              </a:rPr>
              <a:t>Ranking</a:t>
            </a:r>
            <a:r>
              <a:rPr lang="de-DE" sz="2000" dirty="0"/>
              <a:t> der Innovationsstandorte und Verbesserungspotenziale (BDI-Innovationsindikator)</a:t>
            </a:r>
          </a:p>
          <a:p>
            <a:pPr lvl="1"/>
            <a:r>
              <a:rPr lang="de-DE" sz="2000" dirty="0">
                <a:hlinkClick r:id="rId11" action="ppaction://hlinksldjump"/>
              </a:rPr>
              <a:t>Innovationshemmnisse</a:t>
            </a:r>
            <a:endParaRPr lang="de-DE" sz="2000" dirty="0"/>
          </a:p>
          <a:p>
            <a:pPr lvl="1"/>
            <a:r>
              <a:rPr lang="de-DE" sz="2000" dirty="0">
                <a:hlinkClick r:id="rId12" action="ppaction://hlinksldjump"/>
              </a:rPr>
              <a:t>3,5-Prozent Ziel</a:t>
            </a:r>
            <a:r>
              <a:rPr lang="de-DE" sz="2000" dirty="0"/>
              <a:t>: FuE-Aufwendungen in Deutschland (Anteile am BIP) und im Ländervergleich</a:t>
            </a:r>
          </a:p>
          <a:p>
            <a:pPr lvl="1"/>
            <a:r>
              <a:rPr lang="de-DE" sz="2000" dirty="0">
                <a:hlinkClick r:id="rId13" action="ppaction://hlinksldjump"/>
              </a:rPr>
              <a:t>Forschungsförderung</a:t>
            </a:r>
            <a:r>
              <a:rPr lang="de-DE" sz="2000" dirty="0"/>
              <a:t>: Finanzierung von FuE-Ausgaben (national und internationaler Vergleich)</a:t>
            </a:r>
          </a:p>
          <a:p>
            <a:pPr lvl="1"/>
            <a:r>
              <a:rPr lang="de-DE" sz="2000" dirty="0">
                <a:hlinkClick r:id="rId14" action="ppaction://hlinksldjump"/>
              </a:rPr>
              <a:t>Bildung</a:t>
            </a:r>
            <a:r>
              <a:rPr lang="de-DE" sz="2000" dirty="0"/>
              <a:t>: Ausgaben, Akademikerquote, MINT-Absolventen</a:t>
            </a:r>
          </a:p>
          <a:p>
            <a:pPr lvl="1"/>
            <a:endParaRPr lang="de-DE" dirty="0"/>
          </a:p>
        </p:txBody>
      </p:sp>
      <p:sp>
        <p:nvSpPr>
          <p:cNvPr id="6" name="Titel 5"/>
          <p:cNvSpPr>
            <a:spLocks noGrp="1"/>
          </p:cNvSpPr>
          <p:nvPr>
            <p:ph type="title"/>
          </p:nvPr>
        </p:nvSpPr>
        <p:spPr/>
        <p:txBody>
          <a:bodyPr vert="horz"/>
          <a:lstStyle/>
          <a:p>
            <a:r>
              <a:rPr lang="de-DE"/>
              <a:t>Inhaltsübersicht II</a:t>
            </a:r>
          </a:p>
        </p:txBody>
      </p:sp>
    </p:spTree>
    <p:extLst>
      <p:ext uri="{BB962C8B-B14F-4D97-AF65-F5344CB8AC3E}">
        <p14:creationId xmlns:p14="http://schemas.microsoft.com/office/powerpoint/2010/main" val="94273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374858637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30</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über 15 Prozent der größte Exporteur forschungsintensiver Pharmazeutika. </a:t>
            </a:r>
          </a:p>
          <a:p>
            <a:r>
              <a:rPr lang="de-DE" sz="1800" dirty="0"/>
              <a:t>In den letzten Jahren hat der Standort keine Handelsanteile eingebüßt.</a:t>
            </a:r>
          </a:p>
        </p:txBody>
      </p:sp>
      <p:sp>
        <p:nvSpPr>
          <p:cNvPr id="14" name="Inhaltsplatzhalter 13"/>
          <p:cNvSpPr>
            <a:spLocks noGrp="1"/>
          </p:cNvSpPr>
          <p:nvPr>
            <p:ph type="body" sz="quarter" idx="40"/>
          </p:nvPr>
        </p:nvSpPr>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Anteile in Prozent </a:t>
            </a:r>
          </a:p>
        </p:txBody>
      </p:sp>
      <p:sp>
        <p:nvSpPr>
          <p:cNvPr id="13" name="Textplatzhalter 12"/>
          <p:cNvSpPr>
            <a:spLocks noGrp="1"/>
          </p:cNvSpPr>
          <p:nvPr>
            <p:ph type="body" sz="quarter" idx="13"/>
          </p:nvPr>
        </p:nvSpPr>
        <p:spPr/>
        <p:txBody>
          <a:bodyPr/>
          <a:lstStyle/>
          <a:p>
            <a:r>
              <a:rPr lang="de-DE"/>
              <a:t>Welthandelsanteil bei forschungsintensiven Pharmazeutika</a:t>
            </a:r>
          </a:p>
        </p:txBody>
      </p:sp>
      <p:sp>
        <p:nvSpPr>
          <p:cNvPr id="19" name="Titel 18"/>
          <p:cNvSpPr>
            <a:spLocks noGrp="1"/>
          </p:cNvSpPr>
          <p:nvPr>
            <p:ph type="title"/>
          </p:nvPr>
        </p:nvSpPr>
        <p:spPr>
          <a:noFill/>
        </p:spPr>
        <p:txBody>
          <a:bodyPr vert="horz"/>
          <a:lstStyle/>
          <a:p>
            <a:r>
              <a:rPr lang="de-DE" dirty="0"/>
              <a:t>Deutschland ist besonders stark im Pharmahandel</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8"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90677031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31</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7,7 Prozent hinter China und den USA 2022 erneut drittgrößter Exporteur forschungsintensiver Chemiewaren. </a:t>
            </a:r>
          </a:p>
          <a:p>
            <a:r>
              <a:rPr lang="de-DE" sz="1800" dirty="0"/>
              <a:t>Wie alle anderen traditionellen Chemienationen hat Deutschland Anteile verloren. Wettbewerber holen stark auf.</a:t>
            </a:r>
          </a:p>
        </p:txBody>
      </p:sp>
      <p:sp>
        <p:nvSpPr>
          <p:cNvPr id="14" name="Inhaltsplatzhalter 13"/>
          <p:cNvSpPr>
            <a:spLocks noGrp="1"/>
          </p:cNvSpPr>
          <p:nvPr>
            <p:ph type="body" sz="quarter" idx="40"/>
          </p:nvPr>
        </p:nvSpPr>
        <p:spPr>
          <a:xfrm>
            <a:off x="540000" y="5977438"/>
            <a:ext cx="5826000" cy="124912"/>
          </a:xfrm>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Chemie (ohne </a:t>
            </a:r>
            <a:r>
              <a:rPr lang="de-DE" err="1"/>
              <a:t>Pharma</a:t>
            </a:r>
            <a:r>
              <a:rPr lang="de-DE"/>
              <a:t>), Anteile in Prozent </a:t>
            </a:r>
          </a:p>
        </p:txBody>
      </p:sp>
      <p:sp>
        <p:nvSpPr>
          <p:cNvPr id="13" name="Textplatzhalter 12"/>
          <p:cNvSpPr>
            <a:spLocks noGrp="1"/>
          </p:cNvSpPr>
          <p:nvPr>
            <p:ph type="body" sz="quarter" idx="13"/>
          </p:nvPr>
        </p:nvSpPr>
        <p:spPr/>
        <p:txBody>
          <a:bodyPr/>
          <a:lstStyle/>
          <a:p>
            <a:r>
              <a:rPr lang="de-DE"/>
              <a:t>Welthandelsanteil bei forschungsintensiven Chemiewaren</a:t>
            </a:r>
          </a:p>
        </p:txBody>
      </p:sp>
      <p:sp>
        <p:nvSpPr>
          <p:cNvPr id="19" name="Titel 18"/>
          <p:cNvSpPr>
            <a:spLocks noGrp="1"/>
          </p:cNvSpPr>
          <p:nvPr>
            <p:ph type="title"/>
          </p:nvPr>
        </p:nvSpPr>
        <p:spPr>
          <a:noFill/>
        </p:spPr>
        <p:txBody>
          <a:bodyPr vert="horz"/>
          <a:lstStyle/>
          <a:p>
            <a:r>
              <a:rPr lang="de-DE" dirty="0"/>
              <a:t>Deutschland zählt auch in der Chemie zu den führenden Exportnationen</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10065A"/>
              </a:buClr>
            </a:pPr>
            <a:r>
              <a:rPr lang="de-DE"/>
              <a:t>* </a:t>
            </a:r>
            <a:r>
              <a:rPr lang="de-DE">
                <a:solidFill>
                  <a:srgbClr val="8C3E9F"/>
                </a:solidFill>
              </a:rPr>
              <a:t>Inklusive Hongkong</a:t>
            </a:r>
          </a:p>
          <a:p>
            <a:endParaRPr lang="de-DE"/>
          </a:p>
        </p:txBody>
      </p:sp>
      <p:graphicFrame>
        <p:nvGraphicFramePr>
          <p:cNvPr id="8"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8"/>
            <p:extLst>
              <p:ext uri="{D42A27DB-BD31-4B8C-83A1-F6EECF244321}">
                <p14:modId xmlns:p14="http://schemas.microsoft.com/office/powerpoint/2010/main" val="2842163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23011524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32</a:t>
            </a:fld>
            <a:endParaRPr lang="de-DE"/>
          </a:p>
        </p:txBody>
      </p:sp>
      <p:sp>
        <p:nvSpPr>
          <p:cNvPr id="14" name="Inhaltsplatzhalter 13"/>
          <p:cNvSpPr>
            <a:spLocks noGrp="1"/>
          </p:cNvSpPr>
          <p:nvPr>
            <p:ph type="body" sz="quarter" idx="43"/>
          </p:nvPr>
        </p:nvSpPr>
        <p:spPr>
          <a:xfrm>
            <a:off x="8244013" y="1762183"/>
            <a:ext cx="3586037" cy="4032000"/>
          </a:xfrm>
        </p:spPr>
        <p:txBody>
          <a:bodyPr vert="horz" lIns="0" tIns="0" rIns="0" bIns="0" rtlCol="0">
            <a:noAutofit/>
          </a:bodyPr>
          <a:lstStyle/>
          <a:p>
            <a:r>
              <a:rPr lang="de-DE" sz="16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600" dirty="0"/>
              <a:t>7,3 Prozent der Patente in der Chemie und Pharmazie kommen aus Deutschland.</a:t>
            </a:r>
          </a:p>
          <a:p>
            <a:r>
              <a:rPr lang="de-DE" sz="1600" dirty="0"/>
              <a:t>Anmeldezahlen in Chemie und </a:t>
            </a:r>
            <a:r>
              <a:rPr lang="de-DE" sz="1600" dirty="0" err="1"/>
              <a:t>Pharma</a:t>
            </a:r>
            <a:r>
              <a:rPr lang="de-DE" sz="1600" dirty="0"/>
              <a:t> in Deutschland sind seit 2010 rückläufig.</a:t>
            </a:r>
          </a:p>
          <a:p>
            <a:r>
              <a:rPr lang="de-DE" sz="1600" dirty="0"/>
              <a:t>China ist inzwischen an Deutschland vorbeigezogen. Korea überholte Deutschland 2021.</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11" name="Textplatzhalter 11"/>
          <p:cNvSpPr>
            <a:spLocks noGrp="1"/>
          </p:cNvSpPr>
          <p:nvPr>
            <p:ph type="body" sz="quarter" idx="19"/>
          </p:nvPr>
        </p:nvSpPr>
        <p:spPr/>
        <p:txBody>
          <a:bodyPr/>
          <a:lstStyle/>
          <a:p>
            <a:r>
              <a:rPr lang="de-DE" dirty="0"/>
              <a:t>Anteile an den weltweiten Patentanmeldungen in Prozent </a:t>
            </a:r>
          </a:p>
        </p:txBody>
      </p:sp>
      <p:sp>
        <p:nvSpPr>
          <p:cNvPr id="13" name="Textplatzhalter 12"/>
          <p:cNvSpPr>
            <a:spLocks noGrp="1"/>
          </p:cNvSpPr>
          <p:nvPr>
            <p:ph type="body" sz="quarter" idx="13"/>
          </p:nvPr>
        </p:nvSpPr>
        <p:spPr/>
        <p:txBody>
          <a:bodyPr/>
          <a:lstStyle/>
          <a:p>
            <a:r>
              <a:rPr lang="de-DE" dirty="0"/>
              <a:t>Chemie- und Pharmapatentanmeldungen</a:t>
            </a:r>
          </a:p>
        </p:txBody>
      </p:sp>
      <p:sp>
        <p:nvSpPr>
          <p:cNvPr id="19" name="Titel 18"/>
          <p:cNvSpPr>
            <a:spLocks noGrp="1"/>
          </p:cNvSpPr>
          <p:nvPr>
            <p:ph type="title"/>
          </p:nvPr>
        </p:nvSpPr>
        <p:spPr>
          <a:noFill/>
        </p:spPr>
        <p:txBody>
          <a:bodyPr vert="horz"/>
          <a:lstStyle/>
          <a:p>
            <a:r>
              <a:rPr lang="de-DE" dirty="0"/>
              <a:t>China gewinnt bei Patenten hinzu – Industrieländer verlieren</a:t>
            </a:r>
          </a:p>
        </p:txBody>
      </p:sp>
      <p:graphicFrame>
        <p:nvGraphicFramePr>
          <p:cNvPr id="9"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8"/>
            <p:extLst>
              <p:ext uri="{D42A27DB-BD31-4B8C-83A1-F6EECF244321}">
                <p14:modId xmlns:p14="http://schemas.microsoft.com/office/powerpoint/2010/main" val="343430288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0FAA1-B6C4-0D09-E6E4-96AB0801565A}"/>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6C3F66C-2C24-699B-5F32-FEF2C0489F1E}"/>
              </a:ext>
            </a:extLst>
          </p:cNvPr>
          <p:cNvGraphicFramePr>
            <a:graphicFrameLocks noChangeAspect="1"/>
          </p:cNvGraphicFramePr>
          <p:nvPr>
            <p:custDataLst>
              <p:tags r:id="rId1"/>
            </p:custDataLst>
            <p:extLst>
              <p:ext uri="{D42A27DB-BD31-4B8C-83A1-F6EECF244321}">
                <p14:modId xmlns:p14="http://schemas.microsoft.com/office/powerpoint/2010/main" val="280989281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86C3F66C-2C24-699B-5F32-FEF2C0489F1E}"/>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895408C-C24D-9BC9-4A24-4B023D02C50D}"/>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B26557A-5613-E96D-55CD-12D73019C89E}"/>
              </a:ext>
            </a:extLst>
          </p:cNvPr>
          <p:cNvSpPr>
            <a:spLocks noGrp="1"/>
          </p:cNvSpPr>
          <p:nvPr>
            <p:ph type="sldNum" sz="quarter" idx="10"/>
          </p:nvPr>
        </p:nvSpPr>
        <p:spPr/>
        <p:txBody>
          <a:bodyPr/>
          <a:lstStyle/>
          <a:p>
            <a:fld id="{02CEFE82-39F2-4F47-8A0C-D5AB3496FA5C}" type="slidenum">
              <a:rPr lang="de-DE" smtClean="0"/>
              <a:pPr/>
              <a:t>33</a:t>
            </a:fld>
            <a:endParaRPr lang="de-DE"/>
          </a:p>
        </p:txBody>
      </p:sp>
      <p:sp>
        <p:nvSpPr>
          <p:cNvPr id="8" name="Textplatzhalter 7">
            <a:extLst>
              <a:ext uri="{FF2B5EF4-FFF2-40B4-BE49-F238E27FC236}">
                <a16:creationId xmlns:a16="http://schemas.microsoft.com/office/drawing/2014/main" id="{35F0F48C-9742-6378-3282-5D3703CC4F26}"/>
              </a:ext>
            </a:extLst>
          </p:cNvPr>
          <p:cNvSpPr>
            <a:spLocks noGrp="1"/>
          </p:cNvSpPr>
          <p:nvPr>
            <p:ph type="body" sz="quarter" idx="44"/>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9" name="Textplatzhalter 8">
            <a:extLst>
              <a:ext uri="{FF2B5EF4-FFF2-40B4-BE49-F238E27FC236}">
                <a16:creationId xmlns:a16="http://schemas.microsoft.com/office/drawing/2014/main" id="{12CA57AF-8754-1ADD-B548-D5422559262A}"/>
              </a:ext>
            </a:extLst>
          </p:cNvPr>
          <p:cNvSpPr>
            <a:spLocks noGrp="1"/>
          </p:cNvSpPr>
          <p:nvPr>
            <p:ph type="body" sz="quarter" idx="42"/>
          </p:nvPr>
        </p:nvSpPr>
        <p:spPr/>
        <p:txBody>
          <a:bodyPr/>
          <a:lstStyle/>
          <a:p>
            <a:r>
              <a:rPr lang="de-DE" dirty="0"/>
              <a:t>Anteile an den weltweiten Anmeldungen in Prozent</a:t>
            </a:r>
          </a:p>
        </p:txBody>
      </p:sp>
      <p:sp>
        <p:nvSpPr>
          <p:cNvPr id="7" name="Textplatzhalter 6">
            <a:extLst>
              <a:ext uri="{FF2B5EF4-FFF2-40B4-BE49-F238E27FC236}">
                <a16:creationId xmlns:a16="http://schemas.microsoft.com/office/drawing/2014/main" id="{09EC3CAF-5D0F-621A-334C-28B2BF7C0613}"/>
              </a:ext>
            </a:extLst>
          </p:cNvPr>
          <p:cNvSpPr>
            <a:spLocks noGrp="1"/>
          </p:cNvSpPr>
          <p:nvPr>
            <p:ph type="body" sz="quarter" idx="43"/>
          </p:nvPr>
        </p:nvSpPr>
        <p:spPr/>
        <p:txBody>
          <a:bodyPr/>
          <a:lstStyle/>
          <a:p>
            <a:r>
              <a:rPr lang="de-DE" dirty="0"/>
              <a:t>Pharmapatentanmeldungen</a:t>
            </a:r>
            <a:endParaRPr lang="de-DE" sz="1400" b="0" dirty="0">
              <a:solidFill>
                <a:schemeClr val="tx1"/>
              </a:solidFill>
            </a:endParaRPr>
          </a:p>
        </p:txBody>
      </p:sp>
      <p:sp>
        <p:nvSpPr>
          <p:cNvPr id="2" name="Textplatzhalter 1">
            <a:extLst>
              <a:ext uri="{FF2B5EF4-FFF2-40B4-BE49-F238E27FC236}">
                <a16:creationId xmlns:a16="http://schemas.microsoft.com/office/drawing/2014/main" id="{3A6FD71F-E444-C0F8-8BA2-D2187B64F568}"/>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4" name="Textplatzhalter 3">
            <a:extLst>
              <a:ext uri="{FF2B5EF4-FFF2-40B4-BE49-F238E27FC236}">
                <a16:creationId xmlns:a16="http://schemas.microsoft.com/office/drawing/2014/main" id="{587A5281-A21B-44CD-0AA1-EE29C0D5FF9D}"/>
              </a:ext>
            </a:extLst>
          </p:cNvPr>
          <p:cNvSpPr>
            <a:spLocks noGrp="1"/>
          </p:cNvSpPr>
          <p:nvPr>
            <p:ph type="body" sz="quarter" idx="19"/>
          </p:nvPr>
        </p:nvSpPr>
        <p:spPr/>
        <p:txBody>
          <a:bodyPr/>
          <a:lstStyle/>
          <a:p>
            <a:r>
              <a:rPr lang="de-DE" dirty="0"/>
              <a:t>Anteile an den weltweiten Anmeldungen in Prozent</a:t>
            </a:r>
          </a:p>
        </p:txBody>
      </p:sp>
      <p:sp>
        <p:nvSpPr>
          <p:cNvPr id="13" name="Textplatzhalter 12">
            <a:extLst>
              <a:ext uri="{FF2B5EF4-FFF2-40B4-BE49-F238E27FC236}">
                <a16:creationId xmlns:a16="http://schemas.microsoft.com/office/drawing/2014/main" id="{7C5D1828-352D-8D0F-3C6A-CB512658FCF6}"/>
              </a:ext>
            </a:extLst>
          </p:cNvPr>
          <p:cNvSpPr>
            <a:spLocks noGrp="1"/>
          </p:cNvSpPr>
          <p:nvPr>
            <p:ph type="body" sz="quarter" idx="13"/>
          </p:nvPr>
        </p:nvSpPr>
        <p:spPr/>
        <p:txBody>
          <a:bodyPr/>
          <a:lstStyle/>
          <a:p>
            <a:r>
              <a:rPr lang="de-DE" dirty="0"/>
              <a:t>Chemiepatentanmeldungen</a:t>
            </a:r>
          </a:p>
        </p:txBody>
      </p:sp>
      <p:sp>
        <p:nvSpPr>
          <p:cNvPr id="19" name="Titel 18">
            <a:extLst>
              <a:ext uri="{FF2B5EF4-FFF2-40B4-BE49-F238E27FC236}">
                <a16:creationId xmlns:a16="http://schemas.microsoft.com/office/drawing/2014/main" id="{05E2A574-9907-962C-A59E-E5A7BCBB0248}"/>
              </a:ext>
            </a:extLst>
          </p:cNvPr>
          <p:cNvSpPr>
            <a:spLocks noGrp="1"/>
          </p:cNvSpPr>
          <p:nvPr>
            <p:ph type="title"/>
          </p:nvPr>
        </p:nvSpPr>
        <p:spPr>
          <a:noFill/>
        </p:spPr>
        <p:txBody>
          <a:bodyPr vert="horz"/>
          <a:lstStyle/>
          <a:p>
            <a:r>
              <a:rPr lang="de-DE" dirty="0"/>
              <a:t>China mit starken Zugewinnen bei Chemie und </a:t>
            </a:r>
            <a:r>
              <a:rPr lang="de-DE" dirty="0" err="1"/>
              <a:t>Pharma</a:t>
            </a:r>
            <a:endParaRPr lang="de-DE" dirty="0"/>
          </a:p>
        </p:txBody>
      </p:sp>
      <p:graphicFrame>
        <p:nvGraphicFramePr>
          <p:cNvPr id="12"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1">
            <a:extLst>
              <a:ext uri="{FF2B5EF4-FFF2-40B4-BE49-F238E27FC236}">
                <a16:creationId xmlns:a16="http://schemas.microsoft.com/office/drawing/2014/main" id="{71955777-08D6-45E2-8EF1-852CBA18FF40}"/>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5205232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86946908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34</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a:t>China dominiert im weltweiten Vergleich – Deutschland liegt auf Platz 4.</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Web of Science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dirty="0"/>
              <a:t>2024, in Prozent </a:t>
            </a:r>
          </a:p>
        </p:txBody>
      </p:sp>
      <p:sp>
        <p:nvSpPr>
          <p:cNvPr id="13" name="Textplatzhalter 12"/>
          <p:cNvSpPr>
            <a:spLocks noGrp="1"/>
          </p:cNvSpPr>
          <p:nvPr>
            <p:ph type="body" sz="quarter" idx="13"/>
          </p:nvPr>
        </p:nvSpPr>
        <p:spPr/>
        <p:txBody>
          <a:bodyPr/>
          <a:lstStyle/>
          <a:p>
            <a:r>
              <a:rPr lang="de-DE"/>
              <a:t>Anteile an allen Chemie- und Pharmapublikationen weltweit</a:t>
            </a:r>
          </a:p>
        </p:txBody>
      </p:sp>
      <p:sp>
        <p:nvSpPr>
          <p:cNvPr id="19" name="Titel 18"/>
          <p:cNvSpPr>
            <a:spLocks noGrp="1"/>
          </p:cNvSpPr>
          <p:nvPr>
            <p:ph type="title"/>
          </p:nvPr>
        </p:nvSpPr>
        <p:spPr>
          <a:noFill/>
        </p:spPr>
        <p:txBody>
          <a:bodyPr vert="horz"/>
          <a:lstStyle/>
          <a:p>
            <a:r>
              <a:rPr lang="de-DE" dirty="0"/>
              <a:t>China auch bei Publikationen stark vertreten – Deutschland liegt auf Platz 4</a:t>
            </a:r>
          </a:p>
        </p:txBody>
      </p:sp>
      <p:graphicFrame>
        <p:nvGraphicFramePr>
          <p:cNvPr id="9"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23409331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computer, Person, Computer enthält.&#10;&#10;KI-generierte Inhalte können fehlerhaft sein.">
            <a:extLst>
              <a:ext uri="{FF2B5EF4-FFF2-40B4-BE49-F238E27FC236}">
                <a16:creationId xmlns:a16="http://schemas.microsoft.com/office/drawing/2014/main" id="{359AC6CD-6B19-8175-BC1C-1F79ABBAB963}"/>
              </a:ext>
            </a:extLst>
          </p:cNvPr>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1201" b="1201"/>
          <a:stretch>
            <a:fillRect/>
          </a:stretch>
        </p:blipFill>
        <p:spPr/>
      </p:pic>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 – Gesamtwirtschaft </a:t>
            </a:r>
            <a:endParaRPr lang="de-DE"/>
          </a:p>
        </p:txBody>
      </p:sp>
      <p:sp>
        <p:nvSpPr>
          <p:cNvPr id="6" name="Textplatzhalter 5">
            <a:extLst>
              <a:ext uri="{FF2B5EF4-FFF2-40B4-BE49-F238E27FC236}">
                <a16:creationId xmlns:a16="http://schemas.microsoft.com/office/drawing/2014/main" id="{C7CCE550-D4E8-F895-CACD-CD23D16208B0}"/>
              </a:ext>
            </a:extLst>
          </p:cNvPr>
          <p:cNvSpPr>
            <a:spLocks noGrp="1"/>
          </p:cNvSpPr>
          <p:nvPr>
            <p:ph type="body" sz="quarter" idx="25"/>
          </p:nvPr>
        </p:nvSpPr>
        <p:spPr/>
        <p:txBody>
          <a:bodyPr/>
          <a:lstStyle/>
          <a:p>
            <a:r>
              <a:rPr lang="de-DE"/>
              <a:t>© </a:t>
            </a:r>
            <a:r>
              <a:rPr lang="de-DE" err="1"/>
              <a:t>rawpixel</a:t>
            </a:r>
            <a:r>
              <a:rPr lang="de-DE"/>
              <a:t>/</a:t>
            </a:r>
            <a:r>
              <a:rPr lang="de-DE" err="1"/>
              <a:t>fotolia</a:t>
            </a:r>
            <a:endParaRPr lang="de-DE"/>
          </a:p>
        </p:txBody>
      </p:sp>
    </p:spTree>
    <p:extLst>
      <p:ext uri="{BB962C8B-B14F-4D97-AF65-F5344CB8AC3E}">
        <p14:creationId xmlns:p14="http://schemas.microsoft.com/office/powerpoint/2010/main" val="1486078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27150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36</a:t>
            </a:fld>
            <a:endParaRPr lang="de-DE"/>
          </a:p>
        </p:txBody>
      </p:sp>
      <p:sp>
        <p:nvSpPr>
          <p:cNvPr id="2" name="Inhaltsplatzhalter 1">
            <a:extLst>
              <a:ext uri="{FF2B5EF4-FFF2-40B4-BE49-F238E27FC236}">
                <a16:creationId xmlns:a16="http://schemas.microsoft.com/office/drawing/2014/main" id="{FA66FA74-AC62-48B3-B756-07D243992059}"/>
              </a:ext>
            </a:extLst>
          </p:cNvPr>
          <p:cNvSpPr>
            <a:spLocks noGrp="1"/>
          </p:cNvSpPr>
          <p:nvPr>
            <p:ph sz="quarter" idx="42"/>
          </p:nvPr>
        </p:nvSpPr>
        <p:spPr>
          <a:xfrm>
            <a:off x="6312024" y="1090901"/>
            <a:ext cx="5387977" cy="4703532"/>
          </a:xfrm>
        </p:spPr>
        <p:txBody>
          <a:bodyPr/>
          <a:lstStyle/>
          <a:p>
            <a:r>
              <a:rPr lang="de-DE" sz="1800" dirty="0"/>
              <a:t>Deutschland ist zwar immer noch ein guter Innovationsstandort. Das Innovationssystem ist stabil. Aber wenig dynamisch. Im Innovationswettbewerb verliert der Standort deshalb Rangplätze.  Beim BDI-Innovationsindikator 2024 büßt Deutschland gleich zwei Rangplätze ein und landet auf Platz 12. </a:t>
            </a:r>
          </a:p>
          <a:p>
            <a:r>
              <a:rPr lang="de-DE" sz="1800" dirty="0"/>
              <a:t>Der Abstand zur Spitzengruppe bleibt konstant hoch und Deutschland zeigte keine Dynamik zur Verbesserung.</a:t>
            </a:r>
          </a:p>
          <a:p>
            <a:r>
              <a:rPr lang="de-DE" sz="1800" dirty="0"/>
              <a:t>Stärken: FuE-Aktivitäten in Wirtschaft und Wissenschaft.</a:t>
            </a:r>
          </a:p>
          <a:p>
            <a:r>
              <a:rPr lang="de-DE" sz="1800" dirty="0"/>
              <a:t>Schwächen: Umsetzung von Wissen in Innovation durch ungünstige Fachkräftesituation, niedrige Wagniskapitalinvestitionen, geringe staatliche Unterstützung von FuE-Aktivitäten der UN</a:t>
            </a:r>
          </a:p>
          <a:p>
            <a:endParaRPr lang="de-DE" dirty="0"/>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a:t>Quelle: BDI </a:t>
            </a:r>
            <a:r>
              <a:rPr lang="it-IT" err="1"/>
              <a:t>Innovationsindikator</a:t>
            </a:r>
            <a:r>
              <a:rPr lang="it-IT"/>
              <a:t>, VCI</a:t>
            </a:r>
          </a:p>
        </p:txBody>
      </p:sp>
      <p:sp>
        <p:nvSpPr>
          <p:cNvPr id="11" name="Textplatzhalter 11"/>
          <p:cNvSpPr>
            <a:spLocks noGrp="1"/>
          </p:cNvSpPr>
          <p:nvPr>
            <p:ph type="body" sz="quarter" idx="19"/>
          </p:nvPr>
        </p:nvSpPr>
        <p:spPr/>
        <p:txBody>
          <a:bodyPr/>
          <a:lstStyle/>
          <a:p>
            <a:r>
              <a:rPr lang="de-DE"/>
              <a:t>Rangplätze Deutschlands unter 35 Volkswirtschaften </a:t>
            </a:r>
          </a:p>
        </p:txBody>
      </p:sp>
      <p:sp>
        <p:nvSpPr>
          <p:cNvPr id="13" name="Textplatzhalter 12"/>
          <p:cNvSpPr>
            <a:spLocks noGrp="1"/>
          </p:cNvSpPr>
          <p:nvPr>
            <p:ph type="body" sz="quarter" idx="13"/>
          </p:nvPr>
        </p:nvSpPr>
        <p:spPr/>
        <p:txBody>
          <a:bodyPr/>
          <a:lstStyle/>
          <a:p>
            <a:r>
              <a:rPr lang="de-DE"/>
              <a:t>Innovationsstandort Deutschland im Vergleich</a:t>
            </a:r>
          </a:p>
        </p:txBody>
      </p:sp>
      <p:sp>
        <p:nvSpPr>
          <p:cNvPr id="19" name="Titel 18"/>
          <p:cNvSpPr>
            <a:spLocks noGrp="1"/>
          </p:cNvSpPr>
          <p:nvPr>
            <p:ph type="title"/>
          </p:nvPr>
        </p:nvSpPr>
        <p:spPr>
          <a:noFill/>
        </p:spPr>
        <p:txBody>
          <a:bodyPr vert="horz"/>
          <a:lstStyle/>
          <a:p>
            <a:r>
              <a:rPr lang="de-DE"/>
              <a:t>Innovationsstandort D: Andere Länder holen auf</a:t>
            </a:r>
          </a:p>
        </p:txBody>
      </p:sp>
      <p:graphicFrame>
        <p:nvGraphicFramePr>
          <p:cNvPr id="9"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77939847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952247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37</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chemeClr val="accent1"/>
              </a:buClr>
            </a:pPr>
            <a:r>
              <a:rPr lang="de-DE" dirty="0"/>
              <a:t>Die Politik ist unmittelbar gefragt, um Innovationshemmnisse abzubauen: Regulierungsvorhaben und politische Rahmenbedingungen sind die wichtigsten Bremsfaktoren für Innovationen. </a:t>
            </a:r>
            <a:endParaRPr lang="de-DE" sz="1800"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2023</a:t>
            </a:r>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8"/>
            <p:extLst>
              <p:ext uri="{D42A27DB-BD31-4B8C-83A1-F6EECF244321}">
                <p14:modId xmlns:p14="http://schemas.microsoft.com/office/powerpoint/2010/main" val="245419461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Welches sind die drei wichtigsten Hemmnisse für Innovationen?  Anteile der Unternehmen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Ranking der wichtigsten Innovationshemmnisse</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noFill/>
        </p:spPr>
        <p:txBody>
          <a:bodyPr vert="horz"/>
          <a:lstStyle/>
          <a:p>
            <a:r>
              <a:rPr lang="de-DE"/>
              <a:t>Innovationshemmnis Nr. 1: Regulierungen</a:t>
            </a:r>
          </a:p>
        </p:txBody>
      </p:sp>
    </p:spTree>
    <p:extLst>
      <p:ext uri="{BB962C8B-B14F-4D97-AF65-F5344CB8AC3E}">
        <p14:creationId xmlns:p14="http://schemas.microsoft.com/office/powerpoint/2010/main" val="21062150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extLst>
              <p:ext uri="{D42A27DB-BD31-4B8C-83A1-F6EECF244321}">
                <p14:modId xmlns:p14="http://schemas.microsoft.com/office/powerpoint/2010/main" val="198847746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38</a:t>
            </a:fld>
            <a:endParaRPr lang="de-DE"/>
          </a:p>
        </p:txBody>
      </p:sp>
      <p:sp>
        <p:nvSpPr>
          <p:cNvPr id="9" name="Inhaltsplatzhalter 8">
            <a:extLst>
              <a:ext uri="{FF2B5EF4-FFF2-40B4-BE49-F238E27FC236}">
                <a16:creationId xmlns:a16="http://schemas.microsoft.com/office/drawing/2014/main" id="{64AB70BA-159F-4A25-944A-DDC1ED88152E}"/>
              </a:ext>
            </a:extLst>
          </p:cNvPr>
          <p:cNvSpPr>
            <a:spLocks noGrp="1"/>
          </p:cNvSpPr>
          <p:nvPr>
            <p:ph type="body" sz="quarter" idx="43"/>
          </p:nvPr>
        </p:nvSpPr>
        <p:spPr/>
        <p:txBody>
          <a:bodyPr/>
          <a:lstStyle/>
          <a:p>
            <a:r>
              <a:rPr lang="de-DE" sz="1800"/>
              <a:t>Das </a:t>
            </a:r>
            <a:r>
              <a:rPr lang="de-DE" sz="1800" err="1"/>
              <a:t>Lissabonziel</a:t>
            </a:r>
            <a:r>
              <a:rPr lang="de-DE" sz="1800"/>
              <a:t> – 3 Prozent des Bruttoinlandsproduktes für Forschung und Entwicklung zur Verfügung zu stellen – ist in Deutschland 2018 erstmals erreicht worden. </a:t>
            </a:r>
          </a:p>
          <a:p>
            <a:r>
              <a:rPr lang="de-DE" sz="1800"/>
              <a:t>Die Wirtschaft trägt einen Großteil der </a:t>
            </a:r>
            <a:r>
              <a:rPr lang="de-DE" sz="1800" err="1"/>
              <a:t>FuE</a:t>
            </a:r>
            <a:r>
              <a:rPr lang="de-DE" sz="1800"/>
              <a:t>-Aufwendungen in Deutschland.</a:t>
            </a:r>
          </a:p>
          <a:p>
            <a:r>
              <a:rPr lang="de-DE" sz="1800"/>
              <a:t>Nun gilt es das neue Ziel, </a:t>
            </a:r>
            <a:br>
              <a:rPr lang="de-DE" sz="1800"/>
            </a:br>
            <a:r>
              <a:rPr lang="de-DE" sz="1800"/>
              <a:t>3,5 Prozent Anteil am BIP, zu verfolgen und dauerhaft zu halten.</a:t>
            </a:r>
          </a:p>
          <a:p>
            <a:endParaRPr lang="de-DE" sz="180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p:txBody>
          <a:bodyPr/>
          <a:lstStyle/>
          <a:p>
            <a:r>
              <a:rPr lang="de-DE" dirty="0"/>
              <a:t>Quellen: Stifterverband, Destatis, VCI		</a:t>
            </a:r>
          </a:p>
        </p:txBody>
      </p:sp>
      <p:sp>
        <p:nvSpPr>
          <p:cNvPr id="11" name="Textplatzhalter 11"/>
          <p:cNvSpPr>
            <a:spLocks noGrp="1"/>
          </p:cNvSpPr>
          <p:nvPr>
            <p:ph type="body" sz="quarter" idx="19"/>
          </p:nvPr>
        </p:nvSpPr>
        <p:spPr/>
        <p:txBody>
          <a:bodyPr/>
          <a:lstStyle/>
          <a:p>
            <a:r>
              <a:rPr lang="de-DE"/>
              <a:t>Anteil der internen FuE-Aufwendungen am BIP in Deutschland in Prozent</a:t>
            </a:r>
          </a:p>
        </p:txBody>
      </p:sp>
      <p:sp>
        <p:nvSpPr>
          <p:cNvPr id="13" name="Textplatzhalter 12"/>
          <p:cNvSpPr>
            <a:spLocks noGrp="1"/>
          </p:cNvSpPr>
          <p:nvPr>
            <p:ph type="body" sz="quarter" idx="13"/>
          </p:nvPr>
        </p:nvSpPr>
        <p:spPr/>
        <p:txBody>
          <a:bodyPr/>
          <a:lstStyle/>
          <a:p>
            <a:r>
              <a:rPr lang="de-DE" dirty="0"/>
              <a:t>FuE-Anteil am BIP</a:t>
            </a:r>
          </a:p>
        </p:txBody>
      </p:sp>
      <p:sp>
        <p:nvSpPr>
          <p:cNvPr id="19" name="Titel 18"/>
          <p:cNvSpPr>
            <a:spLocks noGrp="1"/>
          </p:cNvSpPr>
          <p:nvPr>
            <p:ph type="title"/>
          </p:nvPr>
        </p:nvSpPr>
        <p:spPr>
          <a:noFill/>
        </p:spPr>
        <p:txBody>
          <a:bodyPr vert="horz"/>
          <a:lstStyle/>
          <a:p>
            <a:r>
              <a:rPr lang="de-DE" dirty="0"/>
              <a:t>Wirtschaft trägt Großteil der FuE-Aufwendungen</a:t>
            </a:r>
          </a:p>
        </p:txBody>
      </p:sp>
      <p:graphicFrame>
        <p:nvGraphicFramePr>
          <p:cNvPr id="8" name="Diagrammplatzhalter 7">
            <a:extLst>
              <a:ext uri="{FF2B5EF4-FFF2-40B4-BE49-F238E27FC236}">
                <a16:creationId xmlns:a16="http://schemas.microsoft.com/office/drawing/2014/main" id="{DCA90148-166B-C4E3-5006-0157798B5026}"/>
              </a:ext>
            </a:extLst>
          </p:cNvPr>
          <p:cNvGraphicFramePr>
            <a:graphicFrameLocks noGrp="1"/>
          </p:cNvGraphicFramePr>
          <p:nvPr>
            <p:ph type="chart" sz="quarter" idx="18"/>
            <p:extLst>
              <p:ext uri="{D42A27DB-BD31-4B8C-83A1-F6EECF244321}">
                <p14:modId xmlns:p14="http://schemas.microsoft.com/office/powerpoint/2010/main" val="197802338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84038276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39</a:t>
            </a:fld>
            <a:endParaRPr lang="de-DE"/>
          </a:p>
        </p:txBody>
      </p:sp>
      <p:sp>
        <p:nvSpPr>
          <p:cNvPr id="8" name="Inhaltsplatzhalter 7">
            <a:extLst>
              <a:ext uri="{FF2B5EF4-FFF2-40B4-BE49-F238E27FC236}">
                <a16:creationId xmlns:a16="http://schemas.microsoft.com/office/drawing/2014/main" id="{24FC2D5F-3B99-4D9E-BBD1-42F6A7FB0CD6}"/>
              </a:ext>
            </a:extLst>
          </p:cNvPr>
          <p:cNvSpPr>
            <a:spLocks noGrp="1"/>
          </p:cNvSpPr>
          <p:nvPr>
            <p:ph sz="quarter" idx="42"/>
          </p:nvPr>
        </p:nvSpPr>
        <p:spPr>
          <a:xfrm>
            <a:off x="6312024" y="1090901"/>
            <a:ext cx="5489451" cy="4703531"/>
          </a:xfrm>
        </p:spPr>
        <p:txBody>
          <a:bodyPr/>
          <a:lstStyle/>
          <a:p>
            <a:r>
              <a:rPr lang="de-DE" sz="1800" dirty="0"/>
              <a:t>Deutschland landet im internationalen Vergleich auf Platz 10. Der Rang blieb damit zwar seit 2019 konstant. Aber während andere Länder ihren FuE-Anteil kräftig erhöhten, legte er in Deutschland kaum zu.</a:t>
            </a:r>
          </a:p>
          <a:p>
            <a:r>
              <a:rPr lang="de-DE" sz="1800" dirty="0"/>
              <a:t>Der Innovationswettbewerb ist hoch. In den dynamisch wachsenden Ländern Asiens nimmt der Anteil der FuE-Aufwendungen am BIP besonders stark zu. Auch in den USA stieg der Anteil massiv.</a:t>
            </a:r>
          </a:p>
          <a:p>
            <a:r>
              <a:rPr lang="de-DE" sz="1800" dirty="0"/>
              <a:t>Viele Länder investieren verstärkt sowohl in Grundlagenforschung als auch in angewandte Forschung sowie in neue Technologien.</a:t>
            </a:r>
          </a:p>
          <a:p>
            <a:r>
              <a:rPr lang="de-DE" sz="1800" dirty="0"/>
              <a:t>Deutschlands Innovationspolitik sollte technologieoffen und effektiv sein. Eine ausreichende und verlässliche Finanzierung von Förderprogrammen, ausreichend Wagniskapital und eine bürokratiearme, effiziente steuerliche Forschungsförderung sind entscheidend.</a:t>
            </a:r>
          </a:p>
          <a:p>
            <a:endParaRPr lang="de-DE" dirty="0"/>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p:txBody>
          <a:bodyPr/>
          <a:lstStyle/>
          <a:p>
            <a:r>
              <a:rPr lang="de-DE"/>
              <a:t>Quellen: OECD, VCI 		Schweiz, UK: Wert für 2021</a:t>
            </a:r>
          </a:p>
          <a:p>
            <a:endParaRPr lang="de-DE"/>
          </a:p>
          <a:p>
            <a:endParaRPr lang="de-DE"/>
          </a:p>
        </p:txBody>
      </p:sp>
      <p:sp>
        <p:nvSpPr>
          <p:cNvPr id="11" name="Textplatzhalter 11"/>
          <p:cNvSpPr>
            <a:spLocks noGrp="1"/>
          </p:cNvSpPr>
          <p:nvPr>
            <p:ph type="body" sz="quarter" idx="19"/>
          </p:nvPr>
        </p:nvSpPr>
        <p:spPr/>
        <p:txBody>
          <a:bodyPr/>
          <a:lstStyle/>
          <a:p>
            <a:r>
              <a:rPr lang="de-DE" dirty="0"/>
              <a:t>Anteile der gesamten FuE-Aufwendungen am BIP in Prozent, 2023</a:t>
            </a:r>
          </a:p>
        </p:txBody>
      </p:sp>
      <p:sp>
        <p:nvSpPr>
          <p:cNvPr id="13" name="Textplatzhalter 12"/>
          <p:cNvSpPr>
            <a:spLocks noGrp="1"/>
          </p:cNvSpPr>
          <p:nvPr>
            <p:ph type="body" sz="quarter" idx="13"/>
          </p:nvPr>
        </p:nvSpPr>
        <p:spPr/>
        <p:txBody>
          <a:bodyPr/>
          <a:lstStyle/>
          <a:p>
            <a:r>
              <a:rPr lang="de-DE"/>
              <a:t>Ranking </a:t>
            </a:r>
            <a:r>
              <a:rPr lang="de-DE" err="1"/>
              <a:t>FuE</a:t>
            </a:r>
            <a:r>
              <a:rPr lang="de-DE"/>
              <a:t>-Intensität (Top 20 + EU)</a:t>
            </a:r>
          </a:p>
        </p:txBody>
      </p:sp>
      <p:sp>
        <p:nvSpPr>
          <p:cNvPr id="19" name="Titel 18"/>
          <p:cNvSpPr>
            <a:spLocks noGrp="1"/>
          </p:cNvSpPr>
          <p:nvPr>
            <p:ph type="title"/>
          </p:nvPr>
        </p:nvSpPr>
        <p:spPr>
          <a:noFill/>
        </p:spPr>
        <p:txBody>
          <a:bodyPr vert="horz"/>
          <a:lstStyle/>
          <a:p>
            <a:r>
              <a:rPr lang="de-DE" dirty="0"/>
              <a:t>Innovationswettbewerb ist hoch</a:t>
            </a:r>
          </a:p>
        </p:txBody>
      </p:sp>
      <p:graphicFrame>
        <p:nvGraphicFramePr>
          <p:cNvPr id="10"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418098252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4088769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A5EA7A5D-5F37-49B5-A6D3-C6C749CF37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a:t>
            </a:fld>
            <a:endParaRPr lang="de-DE"/>
          </a:p>
        </p:txBody>
      </p:sp>
      <p:sp>
        <p:nvSpPr>
          <p:cNvPr id="7" name="Inhaltsplatzhalter 6"/>
          <p:cNvSpPr>
            <a:spLocks noGrp="1"/>
          </p:cNvSpPr>
          <p:nvPr>
            <p:ph sz="quarter" idx="12"/>
          </p:nvPr>
        </p:nvSpPr>
        <p:spPr>
          <a:xfrm>
            <a:off x="550862" y="866775"/>
            <a:ext cx="11241087" cy="5083176"/>
          </a:xfrm>
        </p:spPr>
        <p:txBody>
          <a:bodyPr/>
          <a:lstStyle/>
          <a:p>
            <a:r>
              <a:rPr lang="de-DE" sz="1800" dirty="0"/>
              <a:t>Die deutsche chemisch-pharmazeutische Industrie ist forschungsstark. Trotz schwieriger Ertragslage und schlechter Standortbedingungen stiegen die FuE-Budgets nahezu stetig. Aber das Innovationssystem läuft nicht mehr reibungslos. Die schwierige Lage macht sich bremsend bemerkbar – besonders in der Chemieindustrie nimmt die Dynamik ab. Zudem fällt es immer schwerer, Forschung in innovative Produkte umzusetzen.   </a:t>
            </a:r>
          </a:p>
          <a:p>
            <a:r>
              <a:rPr lang="de-DE" sz="1800" dirty="0"/>
              <a:t>Zwischen 6 und 7  Prozent ihrer Umsätze investieren die Unternehmen der Branche jedes Jahr wieder in Forschung und Entwicklung. Noch deutlich höher ist die Forschungsquote in der Pharmaindustrie.</a:t>
            </a:r>
          </a:p>
          <a:p>
            <a:r>
              <a:rPr lang="de-DE" sz="1800" dirty="0"/>
              <a:t>Im Branchenvergleich belegt die Chemie- und Pharmaindustrie mit ihren FuE-Ausgaben Platz 3. Rund 16 Prozent der Aufwendungen des Verarbeitenden Gewerbes werden von der Branche erbracht. </a:t>
            </a:r>
          </a:p>
          <a:p>
            <a:r>
              <a:rPr lang="de-DE" sz="1800" dirty="0"/>
              <a:t>Die Innovationsorientierung der Branche ist hoch. Dreiviertel der Unternehmen investieren kontinuierlich oder gelegentlich in FuE – mehr als alle anderen Branchen. Die Innovationen werden in allen anderen Branchen benötigt. </a:t>
            </a:r>
          </a:p>
          <a:p>
            <a:r>
              <a:rPr lang="de-DE" sz="1800" dirty="0"/>
              <a:t>Knapp jeder zehnte Beschäftigte der Branche arbeitet in einer Forschungs- und Entwicklungsabteilung.  </a:t>
            </a:r>
          </a:p>
          <a:p>
            <a:r>
              <a:rPr lang="de-DE" sz="1800" dirty="0"/>
              <a:t>Im internationalen Vergleich ist Deutschland der viertgrößte Chemie- und Pharma-Innovationsstandort. Bei den FuE-Ausgaben, Patenten, Publikationen und beim Handel mit forschungsstarken Waren ist die deutsche Chemie- und Pharmaindustrie ein wichtiger Player. </a:t>
            </a:r>
          </a:p>
          <a:p>
            <a:r>
              <a:rPr lang="de-DE" sz="1800" dirty="0"/>
              <a:t>Allerdings ist der Innovationsstandort unter Druck. Während die Innovationsdynamik in Deutschland </a:t>
            </a:r>
            <a:br>
              <a:rPr lang="de-DE" sz="1800" dirty="0"/>
            </a:br>
            <a:r>
              <a:rPr lang="de-DE" sz="1800" dirty="0"/>
              <a:t>schwach ist, investieren Wettbewerber in ihr Innovationssystem und holen auf.</a:t>
            </a:r>
          </a:p>
        </p:txBody>
      </p:sp>
      <p:sp>
        <p:nvSpPr>
          <p:cNvPr id="6" name="Titel 5"/>
          <p:cNvSpPr>
            <a:spLocks noGrp="1"/>
          </p:cNvSpPr>
          <p:nvPr>
            <p:ph type="title"/>
          </p:nvPr>
        </p:nvSpPr>
        <p:spPr/>
        <p:txBody>
          <a:bodyPr vert="horz"/>
          <a:lstStyle/>
          <a:p>
            <a:r>
              <a:rPr lang="de-DE"/>
              <a:t>Kernbotschaften</a:t>
            </a:r>
          </a:p>
        </p:txBody>
      </p:sp>
    </p:spTree>
    <p:extLst>
      <p:ext uri="{BB962C8B-B14F-4D97-AF65-F5344CB8AC3E}">
        <p14:creationId xmlns:p14="http://schemas.microsoft.com/office/powerpoint/2010/main" val="42670640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970893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40</a:t>
            </a:fld>
            <a:endParaRPr lang="de-DE"/>
          </a:p>
        </p:txBody>
      </p:sp>
      <p:sp>
        <p:nvSpPr>
          <p:cNvPr id="7" name="Textplatzhalter 6">
            <a:extLst>
              <a:ext uri="{FF2B5EF4-FFF2-40B4-BE49-F238E27FC236}">
                <a16:creationId xmlns:a16="http://schemas.microsoft.com/office/drawing/2014/main" id="{04D8E10F-16F2-33B5-0280-2556EE2FB20E}"/>
              </a:ext>
            </a:extLst>
          </p:cNvPr>
          <p:cNvSpPr>
            <a:spLocks noGrp="1"/>
          </p:cNvSpPr>
          <p:nvPr>
            <p:ph type="body" sz="quarter" idx="44"/>
          </p:nvPr>
        </p:nvSpPr>
        <p:spPr/>
        <p:txBody>
          <a:bodyPr/>
          <a:lstStyle/>
          <a:p>
            <a:endParaRPr lang="de-DE"/>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3"/>
          </p:nvPr>
        </p:nvSpPr>
        <p:spPr/>
        <p:txBody>
          <a:bodyPr/>
          <a:lstStyle/>
          <a:p>
            <a:r>
              <a:rPr lang="de-DE"/>
              <a:t>FuE-Aufwendungen der Wirtschaft nach finanzierenden Sektoren</a:t>
            </a:r>
            <a:r>
              <a:rPr lang="de-DE" b="0">
                <a:solidFill>
                  <a:schemeClr val="tx2"/>
                </a:solidFill>
              </a:rPr>
              <a:t> in Mio. Euro</a:t>
            </a:r>
          </a:p>
        </p:txBody>
      </p:sp>
      <p:sp>
        <p:nvSpPr>
          <p:cNvPr id="3" name="Textplatzhalter 2">
            <a:extLst>
              <a:ext uri="{FF2B5EF4-FFF2-40B4-BE49-F238E27FC236}">
                <a16:creationId xmlns:a16="http://schemas.microsoft.com/office/drawing/2014/main" id="{B45234E2-15DA-A695-0D4C-A66D6436B0E0}"/>
              </a:ext>
            </a:extLst>
          </p:cNvPr>
          <p:cNvSpPr>
            <a:spLocks noGrp="1"/>
          </p:cNvSpPr>
          <p:nvPr>
            <p:ph type="body" sz="quarter" idx="40"/>
          </p:nvPr>
        </p:nvSpPr>
        <p:spPr/>
        <p:txBody>
          <a:bodyPr/>
          <a:lstStyle/>
          <a:p>
            <a:r>
              <a:rPr lang="de-DE"/>
              <a:t>Quelle: Stifterverband, VCI</a:t>
            </a:r>
          </a:p>
          <a:p>
            <a:endParaRPr lang="de-DE"/>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a:xfrm>
            <a:off x="587306" y="1090901"/>
            <a:ext cx="5508000" cy="288000"/>
          </a:xfrm>
        </p:spPr>
        <p:txBody>
          <a:bodyPr/>
          <a:lstStyle/>
          <a:p>
            <a:r>
              <a:rPr lang="de-DE"/>
              <a:t>Anteil der vom Staat finanzierten internen </a:t>
            </a:r>
            <a:r>
              <a:rPr lang="de-DE" err="1"/>
              <a:t>FuE</a:t>
            </a:r>
            <a:r>
              <a:rPr lang="de-DE"/>
              <a:t>-Aufwendungen der deutschen Wirtschaft</a:t>
            </a:r>
          </a:p>
          <a:p>
            <a:endParaRPr lang="de-DE"/>
          </a:p>
        </p:txBody>
      </p:sp>
      <p:sp>
        <p:nvSpPr>
          <p:cNvPr id="19" name="Titel 18"/>
          <p:cNvSpPr>
            <a:spLocks noGrp="1"/>
          </p:cNvSpPr>
          <p:nvPr>
            <p:ph type="title"/>
          </p:nvPr>
        </p:nvSpPr>
        <p:spPr>
          <a:noFill/>
        </p:spPr>
        <p:txBody>
          <a:bodyPr vert="horz"/>
          <a:lstStyle/>
          <a:p>
            <a:r>
              <a:rPr lang="de-DE"/>
              <a:t>Anteil vom Staat finanzierter FuE der Wirtschaft ist gesunken – Stabilisierung am aktuellen Rand</a:t>
            </a:r>
          </a:p>
        </p:txBody>
      </p:sp>
      <p:graphicFrame>
        <p:nvGraphicFramePr>
          <p:cNvPr id="12"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4184610966"/>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37">
            <a:extLst>
              <a:ext uri="{FF2B5EF4-FFF2-40B4-BE49-F238E27FC236}">
                <a16:creationId xmlns:a16="http://schemas.microsoft.com/office/drawing/2014/main" id="{9E85548B-C92C-4570-A324-0720687A41F0}"/>
              </a:ext>
            </a:extLst>
          </p:cNvPr>
          <p:cNvGraphicFramePr>
            <a:graphicFrameLocks noGrp="1"/>
          </p:cNvGraphicFramePr>
          <p:nvPr>
            <p:ph type="chart" sz="quarter" idx="41"/>
            <p:extLst>
              <p:ext uri="{D42A27DB-BD31-4B8C-83A1-F6EECF244321}">
                <p14:modId xmlns:p14="http://schemas.microsoft.com/office/powerpoint/2010/main" val="2643941071"/>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10"/>
          </p:nvPr>
        </p:nvSpPr>
        <p:spPr/>
        <p:txBody>
          <a:bodyPr/>
          <a:lstStyle/>
          <a:p>
            <a:fld id="{B42D4303-B7FF-7540-9F33-74BBD7018147}" type="slidenum">
              <a:rPr lang="de-DE" smtClean="0"/>
              <a:pPr/>
              <a:t>41</a:t>
            </a:fld>
            <a:endParaRPr lang="de-DE"/>
          </a:p>
        </p:txBody>
      </p:sp>
      <p:sp>
        <p:nvSpPr>
          <p:cNvPr id="3" name="Inhaltsplatzhalter 2">
            <a:extLst>
              <a:ext uri="{FF2B5EF4-FFF2-40B4-BE49-F238E27FC236}">
                <a16:creationId xmlns:a16="http://schemas.microsoft.com/office/drawing/2014/main" id="{2C4146F6-5A97-4779-9926-3A85A54CFDF3}"/>
              </a:ext>
            </a:extLst>
          </p:cNvPr>
          <p:cNvSpPr>
            <a:spLocks noGrp="1"/>
          </p:cNvSpPr>
          <p:nvPr>
            <p:ph type="body" sz="quarter" idx="43"/>
          </p:nvPr>
        </p:nvSpPr>
        <p:spPr/>
        <p:txBody>
          <a:bodyPr/>
          <a:lstStyle/>
          <a:p>
            <a:r>
              <a:rPr lang="de-DE" dirty="0"/>
              <a:t>Auch im internationalen Vergleich ist der Anteil der vom Staat finanzierten FuE-Aufwendungen der Wirtschaft niedrig. </a:t>
            </a:r>
          </a:p>
          <a:p>
            <a:r>
              <a:rPr lang="de-DE" dirty="0"/>
              <a:t>Er liegt sowohl unter dem Anteil der EU als auch unter dem Anteil der OECD.</a:t>
            </a:r>
          </a:p>
          <a:p>
            <a:pPr marL="0" indent="0">
              <a:buNone/>
            </a:pPr>
            <a:endParaRPr lang="de-DE" dirty="0"/>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a:t>Quelle: OECD, VCI</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19"/>
          </p:nvPr>
        </p:nvSpPr>
        <p:spPr/>
        <p:txBody>
          <a:bodyPr/>
          <a:lstStyle/>
          <a:p>
            <a:r>
              <a:rPr lang="de-DE"/>
              <a:t>2021, in Prozent</a:t>
            </a:r>
          </a:p>
          <a:p>
            <a:endParaRPr lang="de-DE"/>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a:t>Anteil der vom Staat finanzierten internen </a:t>
            </a:r>
            <a:r>
              <a:rPr lang="de-DE" err="1"/>
              <a:t>FuE</a:t>
            </a:r>
            <a:r>
              <a:rPr lang="de-DE"/>
              <a:t>-Aufwendungen der Wirtschaft</a:t>
            </a:r>
          </a:p>
        </p:txBody>
      </p:sp>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noFill/>
        </p:spPr>
        <p:txBody>
          <a:bodyPr vert="horz"/>
          <a:lstStyle/>
          <a:p>
            <a:r>
              <a:rPr lang="de-DE"/>
              <a:t>Internationaler Vergleich: Niedriger Finanzierungsanteil des Staates in Deutschland</a:t>
            </a:r>
          </a:p>
        </p:txBody>
      </p:sp>
      <p:graphicFrame>
        <p:nvGraphicFramePr>
          <p:cNvPr id="10" name="Diagrammplatzhalter 9">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8"/>
            <p:extLst>
              <p:ext uri="{D42A27DB-BD31-4B8C-83A1-F6EECF244321}">
                <p14:modId xmlns:p14="http://schemas.microsoft.com/office/powerpoint/2010/main" val="76033173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935086552"/>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42</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Bildungsausgaben in Prozent des BIP liegen in Deutschland immer noch unter dem OECD-Durchschnitt. </a:t>
            </a:r>
          </a:p>
          <a:p>
            <a:r>
              <a:rPr lang="de-DE" sz="1800"/>
              <a:t>Es gilt: mehr in Bildung investieren, den MINT-Unterricht stärken, Hochschulen besser ausstatten, Weiterbildung ausbauen.</a:t>
            </a:r>
          </a:p>
          <a:p>
            <a:endParaRPr lang="de-DE" sz="1800"/>
          </a:p>
          <a:p>
            <a:endParaRPr lang="de-DE" sz="1800"/>
          </a:p>
          <a:p>
            <a:endParaRPr lang="de-DE" sz="180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p:txBody>
          <a:bodyPr/>
          <a:lstStyle/>
          <a:p>
            <a:r>
              <a:rPr lang="de-DE"/>
              <a:t>Quellen: OECD, VCI</a:t>
            </a:r>
          </a:p>
          <a:p>
            <a:endParaRPr lang="de-DE"/>
          </a:p>
        </p:txBody>
      </p:sp>
      <p:sp>
        <p:nvSpPr>
          <p:cNvPr id="11" name="Textplatzhalter 11"/>
          <p:cNvSpPr>
            <a:spLocks noGrp="1"/>
          </p:cNvSpPr>
          <p:nvPr>
            <p:ph type="body" sz="quarter" idx="19"/>
          </p:nvPr>
        </p:nvSpPr>
        <p:spPr/>
        <p:txBody>
          <a:bodyPr/>
          <a:lstStyle/>
          <a:p>
            <a:r>
              <a:rPr lang="de-DE" dirty="0"/>
              <a:t>Ausgaben für Bildungseinrichtungen in Prozent des BIP, 2022</a:t>
            </a:r>
          </a:p>
        </p:txBody>
      </p:sp>
      <p:sp>
        <p:nvSpPr>
          <p:cNvPr id="13" name="Textplatzhalter 12"/>
          <p:cNvSpPr>
            <a:spLocks noGrp="1"/>
          </p:cNvSpPr>
          <p:nvPr>
            <p:ph type="body" sz="quarter" idx="13"/>
          </p:nvPr>
        </p:nvSpPr>
        <p:spPr/>
        <p:txBody>
          <a:bodyPr/>
          <a:lstStyle/>
          <a:p>
            <a:r>
              <a:rPr lang="de-DE"/>
              <a:t>Deutschland unter OECD-Durchschnitt</a:t>
            </a:r>
          </a:p>
        </p:txBody>
      </p:sp>
      <p:sp>
        <p:nvSpPr>
          <p:cNvPr id="19" name="Titel 18"/>
          <p:cNvSpPr>
            <a:spLocks noGrp="1"/>
          </p:cNvSpPr>
          <p:nvPr>
            <p:ph type="title"/>
          </p:nvPr>
        </p:nvSpPr>
        <p:spPr>
          <a:noFill/>
        </p:spPr>
        <p:txBody>
          <a:bodyPr vert="horz"/>
          <a:lstStyle/>
          <a:p>
            <a:r>
              <a:rPr lang="de-DE" dirty="0"/>
              <a:t>Deutschland investiert im </a:t>
            </a:r>
            <a:r>
              <a:rPr lang="de-DE"/>
              <a:t>internationalen vergleich wenig </a:t>
            </a:r>
            <a:r>
              <a:rPr lang="de-DE" dirty="0"/>
              <a:t>in Bildung</a:t>
            </a:r>
          </a:p>
        </p:txBody>
      </p:sp>
      <p:graphicFrame>
        <p:nvGraphicFramePr>
          <p:cNvPr id="9"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8"/>
            <p:extLst>
              <p:ext uri="{D42A27DB-BD31-4B8C-83A1-F6EECF244321}">
                <p14:modId xmlns:p14="http://schemas.microsoft.com/office/powerpoint/2010/main" val="99082095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392391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4F2C6C94-F3A8-4D7D-A5A1-158DE126820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43</a:t>
            </a:fld>
            <a:endParaRPr lang="de-DE"/>
          </a:p>
        </p:txBody>
      </p:sp>
      <p:sp>
        <p:nvSpPr>
          <p:cNvPr id="7" name="Inhaltsplatzhalter 6">
            <a:extLst>
              <a:ext uri="{FF2B5EF4-FFF2-40B4-BE49-F238E27FC236}">
                <a16:creationId xmlns:a16="http://schemas.microsoft.com/office/drawing/2014/main" id="{5CC0615F-9232-4130-A808-8B541216B0F3}"/>
              </a:ext>
            </a:extLst>
          </p:cNvPr>
          <p:cNvSpPr>
            <a:spLocks noGrp="1"/>
          </p:cNvSpPr>
          <p:nvPr>
            <p:ph type="body" sz="quarter" idx="43"/>
          </p:nvPr>
        </p:nvSpPr>
        <p:spPr/>
        <p:txBody>
          <a:bodyPr/>
          <a:lstStyle/>
          <a:p>
            <a:r>
              <a:rPr lang="de-DE" sz="2000" dirty="0"/>
              <a:t>Insgesamt kommt Deutschland nur auf Rang 22 von 38 OECD-Staaten.</a:t>
            </a:r>
          </a:p>
          <a:p>
            <a:endParaRPr lang="de-DE" dirty="0"/>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a:t>Quellen: OECD, VCI</a:t>
            </a:r>
          </a:p>
        </p:txBody>
      </p:sp>
      <p:sp>
        <p:nvSpPr>
          <p:cNvPr id="11" name="Textplatzhalter 11"/>
          <p:cNvSpPr>
            <a:spLocks noGrp="1"/>
          </p:cNvSpPr>
          <p:nvPr>
            <p:ph type="body" sz="quarter" idx="19"/>
          </p:nvPr>
        </p:nvSpPr>
        <p:spPr/>
        <p:txBody>
          <a:bodyPr/>
          <a:lstStyle/>
          <a:p>
            <a:r>
              <a:rPr lang="de-DE" dirty="0"/>
              <a:t>Rangplätze unter 38 OECD-Ländern, 2022</a:t>
            </a:r>
          </a:p>
        </p:txBody>
      </p:sp>
      <p:sp>
        <p:nvSpPr>
          <p:cNvPr id="13" name="Textplatzhalter 12"/>
          <p:cNvSpPr>
            <a:spLocks noGrp="1"/>
          </p:cNvSpPr>
          <p:nvPr>
            <p:ph type="body" sz="quarter" idx="13"/>
          </p:nvPr>
        </p:nvSpPr>
        <p:spPr/>
        <p:txBody>
          <a:bodyPr/>
          <a:lstStyle/>
          <a:p>
            <a:r>
              <a:rPr lang="de-DE"/>
              <a:t>Ausgaben für Bildung in Prozent des BIP</a:t>
            </a:r>
          </a:p>
        </p:txBody>
      </p:sp>
      <p:sp>
        <p:nvSpPr>
          <p:cNvPr id="19" name="Titel 18"/>
          <p:cNvSpPr>
            <a:spLocks noGrp="1"/>
          </p:cNvSpPr>
          <p:nvPr>
            <p:ph type="title"/>
          </p:nvPr>
        </p:nvSpPr>
        <p:spPr>
          <a:xfrm>
            <a:off x="540000" y="139663"/>
            <a:ext cx="11244632" cy="900000"/>
          </a:xfrm>
          <a:noFill/>
        </p:spPr>
        <p:txBody>
          <a:bodyPr vert="horz"/>
          <a:lstStyle/>
          <a:p>
            <a:r>
              <a:rPr lang="de-DE" dirty="0"/>
              <a:t>Deutschland: nur auf Rang 22 unter den OECD-Ländern</a:t>
            </a:r>
          </a:p>
        </p:txBody>
      </p:sp>
      <p:graphicFrame>
        <p:nvGraphicFramePr>
          <p:cNvPr id="8"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8"/>
            <p:extLst>
              <p:ext uri="{D42A27DB-BD31-4B8C-83A1-F6EECF244321}">
                <p14:modId xmlns:p14="http://schemas.microsoft.com/office/powerpoint/2010/main" val="107579278"/>
              </p:ext>
            </p:extLst>
          </p:nvPr>
        </p:nvGraphicFramePr>
        <p:xfrm>
          <a:off x="539750" y="1816100"/>
          <a:ext cx="7272338"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417389767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44</a:t>
            </a:fld>
            <a:endParaRPr lang="de-DE"/>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4"/>
          </p:nvPr>
        </p:nvSpPr>
        <p:spPr/>
        <p:txBody>
          <a:bodyPr/>
          <a:lstStyle/>
          <a:p>
            <a:r>
              <a:rPr lang="de-DE" dirty="0"/>
              <a:t>* 2017 ** 2021</a:t>
            </a:r>
          </a:p>
        </p:txBody>
      </p:sp>
      <p:sp>
        <p:nvSpPr>
          <p:cNvPr id="2" name="Textplatzhalter 1">
            <a:extLst>
              <a:ext uri="{FF2B5EF4-FFF2-40B4-BE49-F238E27FC236}">
                <a16:creationId xmlns:a16="http://schemas.microsoft.com/office/drawing/2014/main" id="{0F2E07D2-0C30-C841-D7C7-AC696C2CBF1C}"/>
              </a:ext>
            </a:extLst>
          </p:cNvPr>
          <p:cNvSpPr>
            <a:spLocks noGrp="1"/>
          </p:cNvSpPr>
          <p:nvPr>
            <p:ph type="body" sz="quarter" idx="42"/>
          </p:nvPr>
        </p:nvSpPr>
        <p:spPr/>
        <p:txBody>
          <a:bodyPr/>
          <a:lstStyle/>
          <a:p>
            <a:r>
              <a:rPr lang="de-DE" dirty="0"/>
              <a:t>in Prozent, 2024</a:t>
            </a:r>
          </a:p>
          <a:p>
            <a:endParaRPr lang="de-DE" dirty="0"/>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3"/>
          </p:nvPr>
        </p:nvSpPr>
        <p:spPr/>
        <p:txBody>
          <a:bodyPr/>
          <a:lstStyle/>
          <a:p>
            <a:r>
              <a:rPr lang="de-DE" sz="1800"/>
              <a:t>Anteil der MINT-Absolventen im Tertiärbereich</a:t>
            </a:r>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dirty="0"/>
              <a:t>Quellen: OECD, VCI		* 2020, ** 2022</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dirty="0"/>
              <a:t>in Prozent, 2024</a:t>
            </a:r>
          </a:p>
        </p:txBody>
      </p:sp>
      <p:sp>
        <p:nvSpPr>
          <p:cNvPr id="13" name="Textplatzhalter 12"/>
          <p:cNvSpPr>
            <a:spLocks noGrp="1"/>
          </p:cNvSpPr>
          <p:nvPr>
            <p:ph type="body" sz="quarter" idx="13"/>
          </p:nvPr>
        </p:nvSpPr>
        <p:spPr/>
        <p:txBody>
          <a:bodyPr/>
          <a:lstStyle/>
          <a:p>
            <a:r>
              <a:rPr lang="de-DE" sz="1800"/>
              <a:t>Anteil der 25- bis 64-Jährigen mit Tertiärabschluss</a:t>
            </a:r>
          </a:p>
        </p:txBody>
      </p:sp>
      <p:sp>
        <p:nvSpPr>
          <p:cNvPr id="19" name="Titel 18"/>
          <p:cNvSpPr>
            <a:spLocks noGrp="1"/>
          </p:cNvSpPr>
          <p:nvPr>
            <p:ph type="title"/>
          </p:nvPr>
        </p:nvSpPr>
        <p:spPr>
          <a:noFill/>
        </p:spPr>
        <p:txBody>
          <a:bodyPr vert="horz"/>
          <a:lstStyle/>
          <a:p>
            <a:r>
              <a:rPr lang="de-DE" dirty="0"/>
              <a:t>Niedrige Akademikerquote in Deutschland, aber hoher MINT-Anteil bei den Absolventen</a:t>
            </a:r>
          </a:p>
        </p:txBody>
      </p:sp>
      <p:graphicFrame>
        <p:nvGraphicFramePr>
          <p:cNvPr id="10"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2096775179"/>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1"/>
            <p:extLst>
              <p:ext uri="{D42A27DB-BD31-4B8C-83A1-F6EECF244321}">
                <p14:modId xmlns:p14="http://schemas.microsoft.com/office/powerpoint/2010/main" val="3331291648"/>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663874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45</a:t>
            </a:fld>
            <a:endParaRPr lang="de-DE"/>
          </a:p>
        </p:txBody>
      </p:sp>
    </p:spTree>
    <p:extLst>
      <p:ext uri="{BB962C8B-B14F-4D97-AF65-F5344CB8AC3E}">
        <p14:creationId xmlns:p14="http://schemas.microsoft.com/office/powerpoint/2010/main" val="3304697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2773549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22A45165-CE98-4811-B4E0-5DC1FDE914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Bildplatzhalter 10" descr="Ein Bild, das Laborausstattung, medizinische Ausrüstung, Chemie, Labor enthält.&#10;&#10;KI-generierte Inhalte können fehlerhaft sein.">
            <a:extLst>
              <a:ext uri="{FF2B5EF4-FFF2-40B4-BE49-F238E27FC236}">
                <a16:creationId xmlns:a16="http://schemas.microsoft.com/office/drawing/2014/main" id="{96281C68-6AD2-1445-73C7-CCE8F736448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075" r="11075"/>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800"/>
              <a:t>Daten und Fakten</a:t>
            </a:r>
            <a:endParaRPr lang="de-DE" sz="1600"/>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a:xfrm>
            <a:off x="539997" y="1038757"/>
            <a:ext cx="6044968" cy="3901771"/>
          </a:xfrm>
        </p:spPr>
        <p:txBody>
          <a:bodyPr vert="horz"/>
          <a:lstStyle/>
          <a:p>
            <a:r>
              <a:rPr lang="de-DE" sz="4000" dirty="0"/>
              <a:t>Innovations-standort Deutschland: Fokus Chemie &amp; </a:t>
            </a:r>
            <a:r>
              <a:rPr lang="de-DE" sz="4000" dirty="0" err="1"/>
              <a:t>Pharma</a:t>
            </a:r>
            <a:endParaRPr lang="de-DE" sz="4000" dirty="0"/>
          </a:p>
        </p:txBody>
      </p:sp>
      <p:sp>
        <p:nvSpPr>
          <p:cNvPr id="8" name="Textplatzhalter 7">
            <a:extLst>
              <a:ext uri="{FF2B5EF4-FFF2-40B4-BE49-F238E27FC236}">
                <a16:creationId xmlns:a16="http://schemas.microsoft.com/office/drawing/2014/main" id="{C220D37D-E681-B447-83A6-1F11A0E399CC}"/>
              </a:ext>
            </a:extLst>
          </p:cNvPr>
          <p:cNvSpPr>
            <a:spLocks noGrp="1"/>
          </p:cNvSpPr>
          <p:nvPr>
            <p:ph type="body" sz="quarter" idx="25"/>
          </p:nvPr>
        </p:nvSpPr>
        <p:spPr/>
        <p:txBody>
          <a:bodyPr/>
          <a:lstStyle/>
          <a:p>
            <a:r>
              <a:rPr lang="de-DE"/>
              <a:t>© Alexander Raths/Fotolia</a:t>
            </a:r>
          </a:p>
        </p:txBody>
      </p:sp>
    </p:spTree>
    <p:extLst>
      <p:ext uri="{BB962C8B-B14F-4D97-AF65-F5344CB8AC3E}">
        <p14:creationId xmlns:p14="http://schemas.microsoft.com/office/powerpoint/2010/main" val="134508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117659409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6</a:t>
            </a:fld>
            <a:endParaRPr lang="de-DE"/>
          </a:p>
        </p:txBody>
      </p:sp>
      <p:sp>
        <p:nvSpPr>
          <p:cNvPr id="16" name="Inhaltsplatzhalter 15"/>
          <p:cNvSpPr>
            <a:spLocks noGrp="1"/>
          </p:cNvSpPr>
          <p:nvPr>
            <p:ph type="body" sz="quarter" idx="43"/>
          </p:nvPr>
        </p:nvSpPr>
        <p:spPr>
          <a:xfrm>
            <a:off x="8215438" y="1110927"/>
            <a:ext cx="3684635" cy="4841683"/>
          </a:xfrm>
        </p:spPr>
        <p:txBody>
          <a:bodyPr vert="horz" lIns="0" tIns="0" rIns="0" bIns="0" rtlCol="0">
            <a:noAutofit/>
          </a:bodyPr>
          <a:lstStyle/>
          <a:p>
            <a:r>
              <a:rPr lang="de-DE" sz="1800" dirty="0"/>
              <a:t>Die Corona-Maßnahmen bremsten Forschung und Entwicklung. 2021 wurde der Rückgang mehr als wettgemacht. </a:t>
            </a:r>
          </a:p>
          <a:p>
            <a:r>
              <a:rPr lang="de-DE" sz="1800" dirty="0"/>
              <a:t>Trotz schwieriger Ertragslage konnten die FuE-Budgets in den letzten Jahren gesteigert werden. Die Dynamik lässt aber nach – insbesondere in der Chemie.</a:t>
            </a:r>
          </a:p>
          <a:p>
            <a:r>
              <a:rPr lang="de-DE" sz="1800" dirty="0"/>
              <a:t>Zwischen 6 und 7 Prozent ihrer Umsätze investiert die Branche jedes Jahr wieder in FuE.</a:t>
            </a:r>
          </a:p>
          <a:p>
            <a:r>
              <a:rPr lang="de-DE" sz="1800" dirty="0"/>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VCI	* Schätzung VCI</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dirty="0"/>
              <a:t>Chemie- und Pharmaindustrie ist forschungsstark – die innovationsdynamik lässt aber nach</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extLst>
              <p:ext uri="{D42A27DB-BD31-4B8C-83A1-F6EECF244321}">
                <p14:modId xmlns:p14="http://schemas.microsoft.com/office/powerpoint/2010/main" val="353806529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103209432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0"/>
          </p:nvPr>
        </p:nvSpPr>
        <p:spPr/>
        <p:txBody>
          <a:bodyPr/>
          <a:lstStyle/>
          <a:p>
            <a:fld id="{02CEFE82-39F2-4F47-8A0C-D5AB3496FA5C}" type="slidenum">
              <a:rPr lang="en-US" smtClean="0"/>
              <a:pPr/>
              <a:t>7</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quarter" idx="12"/>
            <p:extLst>
              <p:ext uri="{D42A27DB-BD31-4B8C-83A1-F6EECF244321}">
                <p14:modId xmlns:p14="http://schemas.microsoft.com/office/powerpoint/2010/main" val="2937353143"/>
              </p:ext>
            </p:extLst>
          </p:nvPr>
        </p:nvGraphicFramePr>
        <p:xfrm>
          <a:off x="550863" y="1196975"/>
          <a:ext cx="11161712" cy="4752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xfrm>
            <a:off x="539999" y="139663"/>
            <a:ext cx="11261475" cy="900000"/>
          </a:xfrm>
          <a:noFill/>
        </p:spPr>
        <p:txBody>
          <a:bodyPr vert="horz"/>
          <a:lstStyle/>
          <a:p>
            <a:r>
              <a:rPr lang="de-DE" dirty="0"/>
              <a:t>Erfolgskennzahlen von Chemie/</a:t>
            </a:r>
            <a:r>
              <a:rPr lang="de-DE" dirty="0" err="1"/>
              <a:t>Pharma</a:t>
            </a:r>
            <a:r>
              <a:rPr lang="de-DE" dirty="0"/>
              <a:t> in Deutschland</a:t>
            </a:r>
          </a:p>
        </p:txBody>
      </p:sp>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40000" y="6024577"/>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a:solidFill>
                  <a:srgbClr val="8C3E9F"/>
                </a:solidFill>
                <a:latin typeface="Source Sans Pro" panose="020B0503030403020204" pitchFamily="34" charset="0"/>
              </a:rPr>
              <a:t>Quellen: ZEW, </a:t>
            </a:r>
            <a:r>
              <a:rPr lang="de-DE" sz="800" err="1">
                <a:solidFill>
                  <a:srgbClr val="8C3E9F"/>
                </a:solidFill>
                <a:latin typeface="Source Sans Pro" panose="020B0503030403020204" pitchFamily="34" charset="0"/>
              </a:rPr>
              <a:t>Frauenhofer</a:t>
            </a:r>
            <a:r>
              <a:rPr lang="de-DE" sz="800">
                <a:solidFill>
                  <a:srgbClr val="8C3E9F"/>
                </a:solidFill>
                <a:latin typeface="Source Sans Pro" panose="020B0503030403020204" pitchFamily="34" charset="0"/>
              </a:rPr>
              <a:t>-ISI, VCI	Anmerkung: Erfolgskennzahlen von Industrie und Wissenschaft </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10994590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3" name="Objekt 22" hidden="1">
                        <a:extLst>
                          <a:ext uri="{FF2B5EF4-FFF2-40B4-BE49-F238E27FC236}">
                            <a16:creationId xmlns:a16="http://schemas.microsoft.com/office/drawing/2014/main" id="{AA9F90FA-E637-4A3E-A4AA-DCDC5E20D3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8</a:t>
            </a:fld>
            <a:endParaRPr lang="de-DE"/>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type="body" sz="quarter" idx="43"/>
          </p:nvPr>
        </p:nvSpPr>
        <p:spPr/>
        <p:txBody>
          <a:bodyPr/>
          <a:lstStyle/>
          <a:p>
            <a:r>
              <a:rPr lang="de-DE" dirty="0"/>
              <a:t>73 Prozent der FuE-Ausgaben werden für Projekte verwendet, die von den Chemie- und Pharmaunternehmen selbst durchgeführt werden.</a:t>
            </a:r>
          </a:p>
          <a:p>
            <a:r>
              <a:rPr lang="de-DE" dirty="0"/>
              <a:t>27 Prozent der Ausgaben gehen an externe Dienstleister – hauptsächlich an Anbieter aus dem Ausland.</a:t>
            </a:r>
          </a:p>
          <a:p>
            <a:r>
              <a:rPr lang="de-DE" dirty="0"/>
              <a:t>Finanziert werden die Ausgaben zu 86 Prozent von der Wirtschaft.</a:t>
            </a:r>
          </a:p>
          <a:p>
            <a:endParaRPr lang="de-DE" dirty="0"/>
          </a:p>
        </p:txBody>
      </p:sp>
      <p:sp>
        <p:nvSpPr>
          <p:cNvPr id="7" name="Inhaltsplatzhalter 6"/>
          <p:cNvSpPr>
            <a:spLocks noGrp="1"/>
          </p:cNvSpPr>
          <p:nvPr>
            <p:ph type="body" sz="quarter" idx="40"/>
          </p:nvPr>
        </p:nvSpPr>
        <p:spPr/>
        <p:txBody>
          <a:bodyPr/>
          <a:lstStyle/>
          <a:p>
            <a:r>
              <a:rPr lang="de-DE"/>
              <a:t>Quelle: Stifterverband, VCI</a:t>
            </a:r>
          </a:p>
        </p:txBody>
      </p:sp>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19"/>
          </p:nvPr>
        </p:nvSpPr>
        <p:spPr/>
        <p:txBody>
          <a:bodyPr/>
          <a:lstStyle/>
          <a:p>
            <a:r>
              <a:rPr lang="de-DE" dirty="0"/>
              <a:t>Chemie/</a:t>
            </a:r>
            <a:r>
              <a:rPr lang="de-DE" dirty="0" err="1"/>
              <a:t>Pharma</a:t>
            </a:r>
            <a:r>
              <a:rPr lang="de-DE" dirty="0"/>
              <a:t>, 2023, Anteile in Prozent</a:t>
            </a:r>
          </a:p>
        </p:txBody>
      </p:sp>
      <p:sp>
        <p:nvSpPr>
          <p:cNvPr id="6" name="Textplatzhalter 5"/>
          <p:cNvSpPr>
            <a:spLocks noGrp="1"/>
          </p:cNvSpPr>
          <p:nvPr>
            <p:ph type="body" sz="quarter" idx="13"/>
          </p:nvPr>
        </p:nvSpPr>
        <p:spPr/>
        <p:txBody>
          <a:bodyPr/>
          <a:lstStyle/>
          <a:p>
            <a:r>
              <a:rPr lang="de-DE"/>
              <a:t>Aufteilung interne und externe FuE-Aufwendungen &amp; Verteilung der externen FuE-Aufwendungen</a:t>
            </a:r>
          </a:p>
        </p:txBody>
      </p:sp>
      <p:sp>
        <p:nvSpPr>
          <p:cNvPr id="3" name="Titel 2"/>
          <p:cNvSpPr>
            <a:spLocks noGrp="1"/>
          </p:cNvSpPr>
          <p:nvPr>
            <p:ph type="title"/>
          </p:nvPr>
        </p:nvSpPr>
        <p:spPr>
          <a:noFill/>
        </p:spPr>
        <p:txBody>
          <a:bodyPr vert="horz"/>
          <a:lstStyle/>
          <a:p>
            <a:r>
              <a:rPr lang="de-DE" dirty="0"/>
              <a:t>hohe Auftragsvergabe an das Ausland</a:t>
            </a:r>
          </a:p>
        </p:txBody>
      </p:sp>
      <p:graphicFrame>
        <p:nvGraphicFramePr>
          <p:cNvPr id="13" name="Diagrammplatzhalter 12">
            <a:extLst>
              <a:ext uri="{FF2B5EF4-FFF2-40B4-BE49-F238E27FC236}">
                <a16:creationId xmlns:a16="http://schemas.microsoft.com/office/drawing/2014/main" id="{00000000-0008-0000-0B00-000004000000}"/>
              </a:ext>
            </a:extLst>
          </p:cNvPr>
          <p:cNvGraphicFramePr>
            <a:graphicFrameLocks noGrp="1"/>
          </p:cNvGraphicFramePr>
          <p:nvPr>
            <p:ph type="chart" sz="quarter" idx="18"/>
            <p:extLst>
              <p:ext uri="{D42A27DB-BD31-4B8C-83A1-F6EECF244321}">
                <p14:modId xmlns:p14="http://schemas.microsoft.com/office/powerpoint/2010/main" val="189973215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08092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23143493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D2F76389-27F3-41E6-B9B5-F9C77A6D390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p:cNvSpPr>
            <a:spLocks noGrp="1"/>
          </p:cNvSpPr>
          <p:nvPr>
            <p:ph type="sldNum" sz="quarter" idx="10"/>
          </p:nvPr>
        </p:nvSpPr>
        <p:spPr/>
        <p:txBody>
          <a:bodyPr/>
          <a:lstStyle/>
          <a:p>
            <a:fld id="{02CEFE82-39F2-4F47-8A0C-D5AB3496FA5C}" type="slidenum">
              <a:rPr lang="de-DE" smtClean="0"/>
              <a:pPr/>
              <a:t>9</a:t>
            </a:fld>
            <a:endParaRPr lang="de-DE"/>
          </a:p>
        </p:txBody>
      </p:sp>
      <p:sp>
        <p:nvSpPr>
          <p:cNvPr id="5" name="Titel 4"/>
          <p:cNvSpPr>
            <a:spLocks noGrp="1"/>
          </p:cNvSpPr>
          <p:nvPr>
            <p:ph type="title"/>
          </p:nvPr>
        </p:nvSpPr>
        <p:spPr>
          <a:noFill/>
        </p:spPr>
        <p:txBody>
          <a:bodyPr vert="horz"/>
          <a:lstStyle/>
          <a:p>
            <a:r>
              <a:rPr lang="de-DE" dirty="0"/>
              <a:t>externe Auftragsvergabe bei </a:t>
            </a:r>
            <a:r>
              <a:rPr lang="de-DE" dirty="0" err="1"/>
              <a:t>Pharma</a:t>
            </a:r>
            <a:r>
              <a:rPr lang="de-DE" dirty="0"/>
              <a:t> bedeutend</a:t>
            </a:r>
          </a:p>
        </p:txBody>
      </p:sp>
      <p:graphicFrame>
        <p:nvGraphicFramePr>
          <p:cNvPr id="6" name="Inhaltsplatzhalter 7">
            <a:extLst>
              <a:ext uri="{FF2B5EF4-FFF2-40B4-BE49-F238E27FC236}">
                <a16:creationId xmlns:a16="http://schemas.microsoft.com/office/drawing/2014/main" id="{00000000-0008-0000-0B00-000002000000}"/>
              </a:ext>
            </a:extLst>
          </p:cNvPr>
          <p:cNvGraphicFramePr>
            <a:graphicFrameLocks noGrp="1"/>
          </p:cNvGraphicFramePr>
          <p:nvPr>
            <p:ph sz="quarter" idx="13"/>
            <p:extLst>
              <p:ext uri="{D42A27DB-BD31-4B8C-83A1-F6EECF244321}">
                <p14:modId xmlns:p14="http://schemas.microsoft.com/office/powerpoint/2010/main" val="1581330372"/>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Inhaltsplatzhalter 10">
            <a:extLst>
              <a:ext uri="{FF2B5EF4-FFF2-40B4-BE49-F238E27FC236}">
                <a16:creationId xmlns:a16="http://schemas.microsoft.com/office/drawing/2014/main" id="{00000000-0008-0000-0B00-000003000000}"/>
              </a:ext>
            </a:extLst>
          </p:cNvPr>
          <p:cNvGraphicFramePr>
            <a:graphicFrameLocks noGrp="1"/>
          </p:cNvGraphicFramePr>
          <p:nvPr>
            <p:ph sz="quarter" idx="12"/>
            <p:extLst>
              <p:ext uri="{D42A27DB-BD31-4B8C-83A1-F6EECF244321}">
                <p14:modId xmlns:p14="http://schemas.microsoft.com/office/powerpoint/2010/main" val="1770472918"/>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891110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5169A24C-419B-4F86-9B1B-974F1FEE00FE}">
  <ds:schemaRefs>
    <ds:schemaRef ds:uri="568dfcef-6e46-41c2-bd36-2f30ecf621fc"/>
    <ds:schemaRef ds:uri="f419676e-231e-4a92-8714-0ff896738f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FB297C-99E1-4283-8C83-D94C231B8B07}">
  <ds:schemaRefs>
    <ds:schemaRef ds:uri="http://schemas.microsoft.com/sharepoint/v3/contenttype/forms"/>
  </ds:schemaRefs>
</ds:datastoreItem>
</file>

<file path=customXml/itemProps3.xml><?xml version="1.0" encoding="utf-8"?>
<ds:datastoreItem xmlns:ds="http://schemas.openxmlformats.org/officeDocument/2006/customXml" ds:itemID="{9F471855-59D8-4300-88DB-2D81C3195EDC}">
  <ds:schemaRefs>
    <ds:schemaRef ds:uri="http://purl.org/dc/terms/"/>
    <ds:schemaRef ds:uri="f419676e-231e-4a92-8714-0ff896738fc6"/>
    <ds:schemaRef ds:uri="568dfcef-6e46-41c2-bd36-2f30ecf621fc"/>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5711</Words>
  <Application>Microsoft Office PowerPoint</Application>
  <PresentationFormat>Breitbild</PresentationFormat>
  <Paragraphs>536</Paragraphs>
  <Slides>45</Slides>
  <Notes>36</Notes>
  <HiddenSlides>0</HiddenSlides>
  <MMClips>0</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45</vt:i4>
      </vt:variant>
    </vt:vector>
  </HeadingPairs>
  <TitlesOfParts>
    <vt:vector size="60" baseType="lpstr">
      <vt:lpstr>Arial</vt:lpstr>
      <vt:lpstr>Bahnschrift SemiBold</vt:lpstr>
      <vt:lpstr>Bookman Old Style</vt:lpstr>
      <vt:lpstr>Calibri</vt:lpstr>
      <vt:lpstr>Georgia</vt:lpstr>
      <vt:lpstr>Gotham Black</vt:lpstr>
      <vt:lpstr>Montserrat</vt:lpstr>
      <vt:lpstr>Montserrat Black</vt:lpstr>
      <vt:lpstr>Source Sans Pro</vt:lpstr>
      <vt:lpstr>Source Sans Pro </vt:lpstr>
      <vt:lpstr>STIXGeneral-Regular</vt:lpstr>
      <vt:lpstr>VCI_Symbole</vt:lpstr>
      <vt:lpstr>Wingdings 2</vt:lpstr>
      <vt:lpstr>VCI-Layouts</vt:lpstr>
      <vt:lpstr>think-cell Folie</vt:lpstr>
      <vt:lpstr>Innovationsstandort im Wettbewerb</vt:lpstr>
      <vt:lpstr>Inhaltsübersicht I</vt:lpstr>
      <vt:lpstr>Inhaltsübersicht II</vt:lpstr>
      <vt:lpstr>Kernbotschaften</vt:lpstr>
      <vt:lpstr>Innovations-standort Deutschland: Fokus Chemie &amp; Pharma</vt:lpstr>
      <vt:lpstr>Chemie- und Pharmaindustrie ist forschungsstark – die innovationsdynamik lässt aber nach</vt:lpstr>
      <vt:lpstr>Erfolgskennzahlen von Chemie/Pharma in Deutschland</vt:lpstr>
      <vt:lpstr>hohe Auftragsvergabe an das Ausland</vt:lpstr>
      <vt:lpstr>externe Auftragsvergabe bei Pharma bedeutend</vt:lpstr>
      <vt:lpstr>Hoher Finanzierungsanteil der Wirtschaft</vt:lpstr>
      <vt:lpstr>Unternehmen forschen in allen Zukunftsfeldern</vt:lpstr>
      <vt:lpstr>Unternehmen investieren in Nachhaltigkeit, Digitalisierung und neue Produkte</vt:lpstr>
      <vt:lpstr>Chemie/Pharmapatente setzen Technologieimpulse</vt:lpstr>
      <vt:lpstr>Chemiepatente setzen Technologieimpulse</vt:lpstr>
      <vt:lpstr>Chemie &amp; Pharma liegt auf Platz 3 in der Industrie</vt:lpstr>
      <vt:lpstr>Hohe Forschungsquote bei Pharma</vt:lpstr>
      <vt:lpstr>Hohe Innovationsorientierung der Branche</vt:lpstr>
      <vt:lpstr>FuE-Beschäftigtenzahlen: steigender Trend</vt:lpstr>
      <vt:lpstr>Studienanfängerzahlen bleiben unter 10.000-Marke Branche ist wichtigster Arbeitgeber</vt:lpstr>
      <vt:lpstr>Die Branche investiert in die Bildung</vt:lpstr>
      <vt:lpstr>Innovations-standort Deutschland im internationalen Vergleich: Fokus Chemie &amp; Pharma</vt:lpstr>
      <vt:lpstr>6 Länder erbringen 82 Prozent der globalen  FuE-Ausgaben – Deutschland auf Platz 4</vt:lpstr>
      <vt:lpstr>Dynamik der Anteilsverschiebungen lässt nach</vt:lpstr>
      <vt:lpstr>EU investiert in FuE – Anteile bleiben stabil</vt:lpstr>
      <vt:lpstr>China ist Spitzenreiter bei Chemieforschung</vt:lpstr>
      <vt:lpstr>USA dominiert die Innovationstätigkeit bei Pharma</vt:lpstr>
      <vt:lpstr>Hohe Forschungsintensität bei Pharma – auch kleinere Länder erreichen hohe Forschungsquoten</vt:lpstr>
      <vt:lpstr>Deutschland ist stark im Pharmahandel – Chemiehandel ist (wieder) ausgeglichen</vt:lpstr>
      <vt:lpstr>AH-Saldo Pharma: positiv und steigend –  AH-Saldo Chemie: insg. ausgeglichen, aber negativ mit China</vt:lpstr>
      <vt:lpstr>Deutschland ist besonders stark im Pharmahandel</vt:lpstr>
      <vt:lpstr>Deutschland zählt auch in der Chemie zu den führenden Exportnationen</vt:lpstr>
      <vt:lpstr>China gewinnt bei Patenten hinzu – Industrieländer verlieren</vt:lpstr>
      <vt:lpstr>China mit starken Zugewinnen bei Chemie und Pharma</vt:lpstr>
      <vt:lpstr>China auch bei Publikationen stark vertreten – Deutschland liegt auf Platz 4</vt:lpstr>
      <vt:lpstr>Innovations-standort Deutschland </vt:lpstr>
      <vt:lpstr>Innovationsstandort D: Andere Länder holen auf</vt:lpstr>
      <vt:lpstr>Innovationshemmnis Nr. 1: Regulierungen</vt:lpstr>
      <vt:lpstr>Wirtschaft trägt Großteil der FuE-Aufwendungen</vt:lpstr>
      <vt:lpstr>Innovationswettbewerb ist hoch</vt:lpstr>
      <vt:lpstr>Anteil vom Staat finanzierter FuE der Wirtschaft ist gesunken – Stabilisierung am aktuellen Rand</vt:lpstr>
      <vt:lpstr>Internationaler Vergleich: Niedriger Finanzierungsanteil des Staates in Deutschland</vt:lpstr>
      <vt:lpstr>Deutschland investiert im internationalen vergleich wenig in Bildung</vt:lpstr>
      <vt:lpstr>Deutschland: nur auf Rang 22 unter den OECD-Ländern</vt:lpstr>
      <vt:lpstr>Niedrige Akademikerquote in Deutschland, aber hoher MINT-Anteil bei den Absolventen</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3</cp:revision>
  <dcterms:created xsi:type="dcterms:W3CDTF">2025-04-30T13:50:47Z</dcterms:created>
  <dcterms:modified xsi:type="dcterms:W3CDTF">2025-09-22T13:43:33Z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