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charts/chart2.xml" ContentType="application/vnd.openxmlformats-officedocument.drawingml.chart+xml"/>
  <Override PartName="/ppt/drawings/drawing2.xml" ContentType="application/vnd.openxmlformats-officedocument.drawingml.chartshapes+xml"/>
  <Override PartName="/ppt/tags/tag10.xml" ContentType="application/vnd.openxmlformats-officedocument.presentationml.tags+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ags/tag11.xml" ContentType="application/vnd.openxmlformats-officedocument.presentationml.tags+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ags/tag12.xml" ContentType="application/vnd.openxmlformats-officedocument.presentationml.tags+xml"/>
  <Override PartName="/ppt/charts/chart5.xml" ContentType="application/vnd.openxmlformats-officedocument.drawingml.chart+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charts/chart6.xml" ContentType="application/vnd.openxmlformats-officedocument.drawingml.chart+xml"/>
  <Override PartName="/ppt/drawings/drawing3.xml" ContentType="application/vnd.openxmlformats-officedocument.drawingml.chartshapes+xml"/>
  <Override PartName="/ppt/tags/tag18.xml" ContentType="application/vnd.openxmlformats-officedocument.presentationml.tags+xml"/>
  <Override PartName="/ppt/notesSlides/notesSlide3.xml" ContentType="application/vnd.openxmlformats-officedocument.presentationml.notesSlide+xml"/>
  <Override PartName="/ppt/charts/chart7.xml" ContentType="application/vnd.openxmlformats-officedocument.drawingml.chart+xml"/>
  <Override PartName="/ppt/tags/tag19.xml" ContentType="application/vnd.openxmlformats-officedocument.presentationml.tags+xml"/>
  <Override PartName="/ppt/tags/tag20.xml" ContentType="application/vnd.openxmlformats-officedocument.presentationml.tags+xml"/>
  <Override PartName="/ppt/charts/chart8.xml" ContentType="application/vnd.openxmlformats-officedocument.drawingml.chart+xml"/>
  <Override PartName="/ppt/drawings/drawing4.xml" ContentType="application/vnd.openxmlformats-officedocument.drawingml.chartshapes+xml"/>
  <Override PartName="/ppt/tags/tag21.xml" ContentType="application/vnd.openxmlformats-officedocument.presentationml.tags+xml"/>
  <Override PartName="/ppt/charts/chart9.xml" ContentType="application/vnd.openxmlformats-officedocument.drawingml.chart+xml"/>
  <Override PartName="/ppt/tags/tag22.xml" ContentType="application/vnd.openxmlformats-officedocument.presentationml.tags+xml"/>
  <Override PartName="/ppt/notesSlides/notesSlide4.xml" ContentType="application/vnd.openxmlformats-officedocument.presentationml.notesSlide+xml"/>
  <Override PartName="/ppt/charts/chart10.xml" ContentType="application/vnd.openxmlformats-officedocument.drawingml.chart+xml"/>
  <Override PartName="/ppt/charts/style3.xml" ContentType="application/vnd.ms-office.chartstyle+xml"/>
  <Override PartName="/ppt/charts/colors3.xml" ContentType="application/vnd.ms-office.chartcolorstyle+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charts/chart11.xml" ContentType="application/vnd.openxmlformats-officedocument.drawingml.chart+xml"/>
  <Override PartName="/ppt/drawings/drawing5.xml" ContentType="application/vnd.openxmlformats-officedocument.drawingml.chartshape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charts/chart14.xml" ContentType="application/vnd.openxmlformats-officedocument.drawingml.chart+xml"/>
  <Override PartName="/ppt/tags/tag29.xml" ContentType="application/vnd.openxmlformats-officedocument.presentationml.tags+xml"/>
  <Override PartName="/ppt/tags/tag3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26"/>
  </p:notesMasterIdLst>
  <p:sldIdLst>
    <p:sldId id="256" r:id="rId2"/>
    <p:sldId id="843" r:id="rId3"/>
    <p:sldId id="292" r:id="rId4"/>
    <p:sldId id="845" r:id="rId5"/>
    <p:sldId id="342" r:id="rId6"/>
    <p:sldId id="260" r:id="rId7"/>
    <p:sldId id="851" r:id="rId8"/>
    <p:sldId id="333" r:id="rId9"/>
    <p:sldId id="821" r:id="rId10"/>
    <p:sldId id="841" r:id="rId11"/>
    <p:sldId id="343" r:id="rId12"/>
    <p:sldId id="272" r:id="rId13"/>
    <p:sldId id="813" r:id="rId14"/>
    <p:sldId id="852" r:id="rId15"/>
    <p:sldId id="293" r:id="rId16"/>
    <p:sldId id="689" r:id="rId17"/>
    <p:sldId id="822" r:id="rId18"/>
    <p:sldId id="840" r:id="rId19"/>
    <p:sldId id="857" r:id="rId20"/>
    <p:sldId id="858" r:id="rId21"/>
    <p:sldId id="854" r:id="rId22"/>
    <p:sldId id="859" r:id="rId23"/>
    <p:sldId id="842" r:id="rId24"/>
    <p:sldId id="265" r:id="rId25"/>
  </p:sldIdLst>
  <p:sldSz cx="12192000" cy="6858000"/>
  <p:notesSz cx="6858000" cy="9144000"/>
  <p:custDataLst>
    <p:tags r:id="rId27"/>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7537" userDrawn="1">
          <p15:clr>
            <a:srgbClr val="A4A3A4"/>
          </p15:clr>
        </p15:guide>
        <p15:guide id="3" orient="horz" pos="390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EAEAEA"/>
    <a:srgbClr val="666666"/>
    <a:srgbClr val="4D4D4D"/>
    <a:srgbClr val="AAAAAA"/>
    <a:srgbClr val="333333"/>
    <a:srgbClr val="292929"/>
    <a:srgbClr val="20525E"/>
    <a:srgbClr val="F0D2E0"/>
    <a:srgbClr val="E0D8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270" autoAdjust="0"/>
  </p:normalViewPr>
  <p:slideViewPr>
    <p:cSldViewPr snapToGrid="0" snapToObjects="1" showGuides="1">
      <p:cViewPr varScale="1">
        <p:scale>
          <a:sx n="100" d="100"/>
          <a:sy n="100" d="100"/>
        </p:scale>
        <p:origin x="252" y="78"/>
      </p:cViewPr>
      <p:guideLst>
        <p:guide orient="horz" pos="3929"/>
        <p:guide pos="7537"/>
        <p:guide orient="horz" pos="390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117" d="100"/>
          <a:sy n="117" d="100"/>
        </p:scale>
        <p:origin x="766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5.xml"/><Relationship Id="rId18"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23.xml"/><Relationship Id="rId2" Type="http://schemas.openxmlformats.org/officeDocument/2006/relationships/slide" Target="slides/slide2.xml"/><Relationship Id="rId16" Type="http://schemas.openxmlformats.org/officeDocument/2006/relationships/slide" Target="slides/slide18.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7.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3.xml"/><Relationship Id="rId1" Type="http://schemas.microsoft.com/office/2011/relationships/chartStyle" Target="style3.xm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Investitionen\Hintergrundinfo%20und%20Berechnungen\Berechnungen%20Teil%201_Inland_Ausland%20neu.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Chemiem&#228;rkte%20weltweit\Arbeitsdokumente\Grafiken%20Teil%202.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Investitionen\Hintergrundinfo%20und%20Berechnungen\Berechnungen%20Teil%201_Inland_Ausland%20neu.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2%20regelm&#228;&#223;ige%20Publikationen\Branchenportrait_D_EU\Arbeitsdokumente\BP.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2%20regelm&#228;&#223;ige%20Publikationen\Absatzstruktur\2023\Input_Output_2020_Analyse.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Absatzstruktur\2023\Input_Output_2020_Analyse.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2%20regelm&#228;&#223;ige%20Publikationen\Chemiem&#228;rkte%20weltweit\Arbeitsdokumente\Grafiken%20Teil%20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Mittelstand\Daten.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Branchenportrait_D_EU\Arbeitsdokumente\B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92925925925924"/>
          <c:y val="0.22779908591901887"/>
          <c:w val="0.50996037037037034"/>
          <c:h val="0.63245814289979563"/>
        </c:manualLayout>
      </c:layout>
      <c:pieChart>
        <c:varyColors val="1"/>
        <c:ser>
          <c:idx val="0"/>
          <c:order val="0"/>
          <c:tx>
            <c:strRef>
              <c:f>Spartenstruktur!$A$13</c:f>
              <c:strCache>
                <c:ptCount val="1"/>
                <c:pt idx="0">
                  <c:v>Produktionswert in Milliarden</c:v>
                </c:pt>
              </c:strCache>
            </c:strRef>
          </c:tx>
          <c:spPr>
            <a:ln>
              <a:solidFill>
                <a:schemeClr val="bg1"/>
              </a:solidFill>
            </a:ln>
          </c:spPr>
          <c:dPt>
            <c:idx val="2"/>
            <c:bubble3D val="0"/>
            <c:extLst>
              <c:ext xmlns:c16="http://schemas.microsoft.com/office/drawing/2014/chart" uri="{C3380CC4-5D6E-409C-BE32-E72D297353CC}">
                <c16:uniqueId val="{00000000-C38F-4C67-B763-9488EF2ABF15}"/>
              </c:ext>
            </c:extLst>
          </c:dPt>
          <c:dLbls>
            <c:dLbl>
              <c:idx val="0"/>
              <c:layout>
                <c:manualLayout>
                  <c:x val="9.1709073645450195E-2"/>
                  <c:y val="-8.750373211455870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43388888888887"/>
                      <c:h val="0.18474954640453825"/>
                    </c:manualLayout>
                  </c15:layout>
                </c:ext>
                <c:ext xmlns:c16="http://schemas.microsoft.com/office/drawing/2014/chart" uri="{C3380CC4-5D6E-409C-BE32-E72D297353CC}">
                  <c16:uniqueId val="{00000001-C38F-4C67-B763-9488EF2ABF15}"/>
                </c:ext>
              </c:extLst>
            </c:dLbl>
            <c:dLbl>
              <c:idx val="1"/>
              <c:layout>
                <c:manualLayout>
                  <c:x val="1.7594814814814806E-2"/>
                  <c:y val="-1.750074642291176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983259259259256"/>
                      <c:h val="0.14074986794056177"/>
                    </c:manualLayout>
                  </c15:layout>
                </c:ext>
                <c:ext xmlns:c16="http://schemas.microsoft.com/office/drawing/2014/chart" uri="{C3380CC4-5D6E-409C-BE32-E72D297353CC}">
                  <c16:uniqueId val="{00000002-C38F-4C67-B763-9488EF2ABF15}"/>
                </c:ext>
              </c:extLst>
            </c:dLbl>
            <c:dLbl>
              <c:idx val="2"/>
              <c:layout>
                <c:manualLayout>
                  <c:x val="4.6084024291309089E-2"/>
                  <c:y val="3.791828391630876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C38F-4C67-B763-9488EF2ABF15}"/>
                </c:ext>
              </c:extLst>
            </c:dLbl>
            <c:dLbl>
              <c:idx val="3"/>
              <c:layout>
                <c:manualLayout>
                  <c:x val="-8.723047455140652E-2"/>
                  <c:y val="-2.041753749339713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C38F-4C67-B763-9488EF2ABF15}"/>
                </c:ext>
              </c:extLst>
            </c:dLbl>
            <c:dLbl>
              <c:idx val="4"/>
              <c:layout>
                <c:manualLayout>
                  <c:x val="-5.5482665980868498E-2"/>
                  <c:y val="-8.750373211455922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730185185185185"/>
                      <c:h val="0.14074986794056177"/>
                    </c:manualLayout>
                  </c15:layout>
                </c:ext>
                <c:ext xmlns:c16="http://schemas.microsoft.com/office/drawing/2014/chart" uri="{C3380CC4-5D6E-409C-BE32-E72D297353CC}">
                  <c16:uniqueId val="{00000004-C38F-4C67-B763-9488EF2ABF15}"/>
                </c:ext>
              </c:extLst>
            </c:dLbl>
            <c:dLbl>
              <c:idx val="5"/>
              <c:layout>
                <c:manualLayout>
                  <c:x val="0.10158160882980982"/>
                  <c:y val="3.94864559044030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33501738038538337"/>
                      <c:h val="0.18474946847009358"/>
                    </c:manualLayout>
                  </c15:layout>
                </c:ext>
                <c:ext xmlns:c16="http://schemas.microsoft.com/office/drawing/2014/chart" uri="{C3380CC4-5D6E-409C-BE32-E72D297353CC}">
                  <c16:uniqueId val="{00000005-C38F-4C67-B763-9488EF2ABF15}"/>
                </c:ext>
              </c:extLst>
            </c:dLbl>
            <c:numFmt formatCode="0%" sourceLinked="0"/>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Spartenstruktur!$B$15:$G$15</c:f>
              <c:strCache>
                <c:ptCount val="6"/>
                <c:pt idx="0">
                  <c:v>Inorganic basic chemicals</c:v>
                </c:pt>
                <c:pt idx="1">
                  <c:v>Petrochemicals </c:v>
                </c:pt>
                <c:pt idx="2">
                  <c:v>Polymers</c:v>
                </c:pt>
                <c:pt idx="3">
                  <c:v>Fine &amp; Specialty products</c:v>
                </c:pt>
                <c:pt idx="4">
                  <c:v>Phamaceuticals</c:v>
                </c:pt>
                <c:pt idx="5">
                  <c:v>Detergents and personal care products</c:v>
                </c:pt>
              </c:strCache>
            </c:strRef>
          </c:cat>
          <c:val>
            <c:numRef>
              <c:f>Spartenstruktur!$B$13:$G$13</c:f>
              <c:numCache>
                <c:formatCode>0.0</c:formatCode>
                <c:ptCount val="6"/>
                <c:pt idx="0">
                  <c:v>21028.534</c:v>
                </c:pt>
                <c:pt idx="1">
                  <c:v>29851.378000000001</c:v>
                </c:pt>
                <c:pt idx="2">
                  <c:v>36600.404000000002</c:v>
                </c:pt>
                <c:pt idx="3">
                  <c:v>44699.576999999997</c:v>
                </c:pt>
                <c:pt idx="4">
                  <c:v>37404.830999999998</c:v>
                </c:pt>
                <c:pt idx="5">
                  <c:v>11800.636</c:v>
                </c:pt>
              </c:numCache>
            </c:numRef>
          </c:val>
          <c:extLst>
            <c:ext xmlns:c16="http://schemas.microsoft.com/office/drawing/2014/chart" uri="{C3380CC4-5D6E-409C-BE32-E72D297353CC}">
              <c16:uniqueId val="{00000006-C38F-4C67-B763-9488EF2ABF15}"/>
            </c:ext>
          </c:extLst>
        </c:ser>
        <c:dLbls>
          <c:showLegendKey val="0"/>
          <c:showVal val="1"/>
          <c:showCatName val="0"/>
          <c:showSerName val="0"/>
          <c:showPercent val="0"/>
          <c:showBubbleSize val="0"/>
          <c:showLeaderLines val="1"/>
        </c:dLbls>
        <c:firstSliceAng val="0"/>
      </c:pieChart>
    </c:plotArea>
    <c:plotVisOnly val="1"/>
    <c:dispBlanksAs val="zero"/>
    <c:showDLblsOverMax val="0"/>
  </c:chart>
  <c:spPr>
    <a:solidFill>
      <a:schemeClr val="bg1">
        <a:lumMod val="95000"/>
      </a:schemeClr>
    </a:solidFill>
    <a:ln>
      <a:solidFill>
        <a:schemeClr val="bg1"/>
      </a:solid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ADBF-4087-B28A-E7885EF834F9}"/>
              </c:ext>
            </c:extLst>
          </c:dPt>
          <c:dPt>
            <c:idx val="1"/>
            <c:invertIfNegative val="0"/>
            <c:bubble3D val="0"/>
            <c:spPr>
              <a:solidFill>
                <a:srgbClr val="FF5C33"/>
              </a:solidFill>
              <a:ln>
                <a:noFill/>
              </a:ln>
              <a:effectLst/>
            </c:spPr>
            <c:extLst>
              <c:ext xmlns:c16="http://schemas.microsoft.com/office/drawing/2014/chart" uri="{C3380CC4-5D6E-409C-BE32-E72D297353CC}">
                <c16:uniqueId val="{00000002-ADBF-4087-B28A-E7885EF834F9}"/>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ADBF-4087-B28A-E7885EF834F9}"/>
              </c:ext>
            </c:extLst>
          </c:dPt>
          <c:dLbls>
            <c:numFmt formatCode="0%" sourceLinked="0"/>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(Energieverbrauch_Chemie!$A$64:$A$65,Energieverbrauch_Chemie!$A$68)</c:f>
              <c:strCache>
                <c:ptCount val="3"/>
                <c:pt idx="0">
                  <c:v>gas</c:v>
                </c:pt>
                <c:pt idx="1">
                  <c:v>electricity</c:v>
                </c:pt>
                <c:pt idx="2">
                  <c:v>total</c:v>
                </c:pt>
              </c:strCache>
              <c:extLst/>
            </c:strRef>
          </c:cat>
          <c:val>
            <c:numRef>
              <c:f>(Energieverbrauch_Chemie!$G$46:$G$47,Energieverbrauch_Chemie!$G$50)</c:f>
              <c:numCache>
                <c:formatCode>0.0%</c:formatCode>
                <c:ptCount val="3"/>
                <c:pt idx="0">
                  <c:v>0.29328657295009691</c:v>
                </c:pt>
                <c:pt idx="1">
                  <c:v>0.2342890428195272</c:v>
                </c:pt>
                <c:pt idx="2">
                  <c:v>0.22067601460005909</c:v>
                </c:pt>
              </c:numCache>
              <c:extLst/>
            </c:numRef>
          </c:val>
          <c:extLst>
            <c:ext xmlns:c16="http://schemas.microsoft.com/office/drawing/2014/chart" uri="{C3380CC4-5D6E-409C-BE32-E72D297353CC}">
              <c16:uniqueId val="{00000005-ADBF-4087-B28A-E7885EF834F9}"/>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Chemie'!$A$9</c:f>
              <c:strCache>
                <c:ptCount val="1"/>
                <c:pt idx="0">
                  <c:v>Research and development expenses (GERD); Pharmaceutical products (21); EUR million;</c:v>
                </c:pt>
              </c:strCache>
            </c:strRef>
          </c:tx>
          <c:spPr>
            <a:solidFill>
              <a:schemeClr val="accent5"/>
            </a:solidFill>
            <a:ln>
              <a:noFill/>
            </a:ln>
            <a:effectLst/>
          </c:spPr>
          <c:invertIfNegative val="0"/>
          <c:dPt>
            <c:idx val="7"/>
            <c:invertIfNegative val="0"/>
            <c:bubble3D val="0"/>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7567-476C-BD18-C5EF1E887BFC}"/>
              </c:ext>
            </c:extLst>
          </c:dPt>
          <c:dLbls>
            <c:dLbl>
              <c:idx val="7"/>
              <c:tx>
                <c:rich>
                  <a:bodyPr wrap="square" lIns="38100" tIns="19050" rIns="38100" bIns="19050" anchor="ctr">
                    <a:spAutoFit/>
                  </a:bodyPr>
                  <a:lstStyle/>
                  <a:p>
                    <a:pPr>
                      <a:defRPr>
                        <a:solidFill>
                          <a:schemeClr val="bg1"/>
                        </a:solidFill>
                      </a:defRPr>
                    </a:pPr>
                    <a:r>
                      <a:rPr lang="en-US" dirty="0">
                        <a:solidFill>
                          <a:schemeClr val="bg1"/>
                        </a:solidFill>
                      </a:rPr>
                      <a:t>9.4</a:t>
                    </a:r>
                  </a:p>
                </c:rich>
              </c:tx>
              <c:numFmt formatCode="#,##0.0" sourceLinked="0"/>
              <c:spPr>
                <a:noFill/>
                <a:ln>
                  <a:noFill/>
                </a:ln>
                <a:effectLst/>
              </c:spPr>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7567-476C-BD18-C5EF1E887BFC}"/>
                </c:ext>
              </c:extLst>
            </c:dLbl>
            <c:spPr>
              <a:noFill/>
              <a:ln>
                <a:noFill/>
              </a:ln>
              <a:effectLst/>
            </c:spPr>
            <c:dLblPos val="inEnd"/>
            <c:showLegendKey val="0"/>
            <c:showVal val="0"/>
            <c:showCatName val="0"/>
            <c:showSerName val="0"/>
            <c:showPercent val="0"/>
            <c:showBubbleSize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Chemie'!$S$9:$Z$9</c:f>
              <c:numCache>
                <c:formatCode>_-* #,##0\ _€_-;\-* #,##0\ _€_-;_-* "-"??\ _€_-;_-@_-</c:formatCode>
                <c:ptCount val="8"/>
                <c:pt idx="0">
                  <c:v>6149.9</c:v>
                </c:pt>
                <c:pt idx="1">
                  <c:v>6221</c:v>
                </c:pt>
                <c:pt idx="2">
                  <c:v>6918.4</c:v>
                </c:pt>
                <c:pt idx="3">
                  <c:v>7815.4</c:v>
                </c:pt>
                <c:pt idx="4">
                  <c:v>8465.7999999999993</c:v>
                </c:pt>
                <c:pt idx="5">
                  <c:v>7813</c:v>
                </c:pt>
                <c:pt idx="6">
                  <c:v>8540</c:v>
                </c:pt>
                <c:pt idx="7">
                  <c:v>9356</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7567-476C-BD18-C5EF1E887BFC}"/>
            </c:ext>
          </c:extLst>
        </c:ser>
        <c:ser>
          <c:idx val="2"/>
          <c:order val="1"/>
          <c:tx>
            <c:strRef>
              <c:f>'FuE Chemie'!$A$8</c:f>
              <c:strCache>
                <c:ptCount val="1"/>
                <c:pt idx="0">
                  <c:v>Research and development expenses (GERD); Chemical industry (20); EUR million;</c:v>
                </c:pt>
              </c:strCache>
            </c:strRef>
          </c:tx>
          <c:spPr>
            <a:solidFill>
              <a:schemeClr val="accent1"/>
            </a:solidFill>
            <a:ln>
              <a:noFill/>
            </a:ln>
          </c:spPr>
          <c:invertIfNegative val="0"/>
          <c:dPt>
            <c:idx val="7"/>
            <c:invertIfNegative val="0"/>
            <c:bubble3D val="0"/>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7567-476C-BD18-C5EF1E887BFC}"/>
              </c:ext>
            </c:extLst>
          </c:dPt>
          <c:dLbls>
            <c:dLbl>
              <c:idx val="7"/>
              <c:tx>
                <c:rich>
                  <a:bodyPr wrap="square" lIns="38100" tIns="19050" rIns="38100" bIns="19050" anchor="ctr">
                    <a:spAutoFit/>
                  </a:bodyPr>
                  <a:lstStyle/>
                  <a:p>
                    <a:pPr>
                      <a:defRPr>
                        <a:solidFill>
                          <a:schemeClr val="bg1"/>
                        </a:solidFill>
                      </a:defRPr>
                    </a:pPr>
                    <a:r>
                      <a:rPr lang="en-US" dirty="0">
                        <a:solidFill>
                          <a:schemeClr val="bg1"/>
                        </a:solidFill>
                      </a:rPr>
                      <a:t>5.5</a:t>
                    </a:r>
                  </a:p>
                </c:rich>
              </c:tx>
              <c:numFmt formatCode="#,##0.0" sourceLinked="0"/>
              <c:spPr>
                <a:noFill/>
                <a:ln>
                  <a:noFill/>
                </a:ln>
                <a:effectLst/>
              </c:spPr>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7567-476C-BD18-C5EF1E887BFC}"/>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0"/>
            <c:showCatName val="0"/>
            <c:showSerName val="0"/>
            <c:showPercent val="0"/>
            <c:showBubbleSize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Chemie'!$S$8:$Z$8</c:f>
              <c:numCache>
                <c:formatCode>_-* #,##0\ _€_-;\-* #,##0\ _€_-;_-* "-"??\ _€_-;_-@_-</c:formatCode>
                <c:ptCount val="8"/>
                <c:pt idx="0">
                  <c:v>4182.3</c:v>
                </c:pt>
                <c:pt idx="1">
                  <c:v>4244</c:v>
                </c:pt>
                <c:pt idx="2">
                  <c:v>4630</c:v>
                </c:pt>
                <c:pt idx="3">
                  <c:v>4775.8999999999996</c:v>
                </c:pt>
                <c:pt idx="4">
                  <c:v>4922.3999999999996</c:v>
                </c:pt>
                <c:pt idx="5">
                  <c:v>4732</c:v>
                </c:pt>
                <c:pt idx="6">
                  <c:v>5366</c:v>
                </c:pt>
                <c:pt idx="7">
                  <c:v>5540</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7567-476C-BD18-C5EF1E887BFC}"/>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plotVisOnly val="1"/>
    <c:dispBlanksAs val="gap"/>
    <c:showDLblsOverMax val="0"/>
  </c:chart>
  <c:spPr>
    <a:solidFill>
      <a:srgbClr val="EDEDED"/>
    </a:solidFill>
    <a:ln>
      <a:noFill/>
    </a:ln>
  </c:spPr>
  <c:txPr>
    <a:bodyPr/>
    <a:lstStyle/>
    <a:p>
      <a:pPr>
        <a:defRPr sz="18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Ausland'!$B$4</c:f>
              <c:strCache>
                <c:ptCount val="1"/>
                <c:pt idx="0">
                  <c:v> Domestic investment in property, plant and equipment</c:v>
                </c:pt>
              </c:strCache>
            </c:strRef>
          </c:tx>
          <c:spPr>
            <a:ln w="85725">
              <a:solidFill>
                <a:srgbClr val="B22063"/>
              </a:solidFill>
            </a:ln>
          </c:spPr>
          <c:marker>
            <c:symbol val="none"/>
          </c:marker>
          <c:dLbls>
            <c:dLbl>
              <c:idx val="31"/>
              <c:tx>
                <c:rich>
                  <a:bodyPr/>
                  <a:lstStyle/>
                  <a:p>
                    <a:r>
                      <a:rPr lang="en-US" dirty="0"/>
                      <a:t>9,398</a:t>
                    </a:r>
                  </a:p>
                </c:rich>
              </c:tx>
              <c:dLblPos val="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DataLabelsRange val="0"/>
                </c:ext>
                <c:ext xmlns:c16="http://schemas.microsoft.com/office/drawing/2014/chart" uri="{C3380CC4-5D6E-409C-BE32-E72D297353CC}">
                  <c16:uniqueId val="{00000000-17F2-4B50-80C9-7AFAA2FA87A2}"/>
                </c:ext>
              </c:extLst>
            </c:dLbl>
            <c:numFmt formatCode="#,##0" sourceLinked="0"/>
            <c:spPr>
              <a:noFill/>
              <a:ln>
                <a:noFill/>
              </a:ln>
              <a:effectLst/>
            </c:spPr>
            <c:showLegendKey val="0"/>
            <c:showVal val="0"/>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ext>
            </c:extLst>
          </c:dLbls>
          <c:trendline>
            <c:spPr>
              <a:ln w="38100">
                <a:solidFill>
                  <a:srgbClr val="623C72"/>
                </a:solidFill>
                <a:prstDash val="sysDash"/>
              </a:ln>
            </c:spPr>
            <c:trendlineType val="linear"/>
            <c:dispRSqr val="0"/>
            <c:dispEq val="0"/>
          </c:trendline>
          <c:cat>
            <c:strRef>
              <c:f>'Inve In- und Ausland'!$A$6:$A$37</c:f>
              <c:strCache>
                <c:ptCount val="32"/>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pt idx="30">
                  <c:v>2022</c:v>
                </c:pt>
                <c:pt idx="31">
                  <c:v>2023*</c:v>
                </c:pt>
              </c:strCache>
            </c:strRef>
          </c:cat>
          <c:val>
            <c:numRef>
              <c:f>'Inve In- und Ausland'!$B$6:$B$37</c:f>
              <c:numCache>
                <c:formatCode>_-* #,##0\ _€_-;\-* #,##0\ _€_-;_-* "-"??\ _€_-;_-@_-</c:formatCode>
                <c:ptCount val="32"/>
                <c:pt idx="0">
                  <c:v>6513.2449999999999</c:v>
                </c:pt>
                <c:pt idx="1">
                  <c:v>5799.277</c:v>
                </c:pt>
                <c:pt idx="2">
                  <c:v>5553.192</c:v>
                </c:pt>
                <c:pt idx="3">
                  <c:v>5797.1949999999997</c:v>
                </c:pt>
                <c:pt idx="4">
                  <c:v>6390.2759999999998</c:v>
                </c:pt>
                <c:pt idx="5">
                  <c:v>6398.2759999999998</c:v>
                </c:pt>
                <c:pt idx="6">
                  <c:v>6918.4219999999996</c:v>
                </c:pt>
                <c:pt idx="7">
                  <c:v>6937.5730000000003</c:v>
                </c:pt>
                <c:pt idx="8">
                  <c:v>6798.84</c:v>
                </c:pt>
                <c:pt idx="9">
                  <c:v>6575.4170000000004</c:v>
                </c:pt>
                <c:pt idx="10">
                  <c:v>6465.0959999999995</c:v>
                </c:pt>
                <c:pt idx="11">
                  <c:v>6092.7449999999999</c:v>
                </c:pt>
                <c:pt idx="12">
                  <c:v>5200.8379999999997</c:v>
                </c:pt>
                <c:pt idx="13">
                  <c:v>5392.4139999999998</c:v>
                </c:pt>
                <c:pt idx="14">
                  <c:v>6148.6670000000004</c:v>
                </c:pt>
                <c:pt idx="15">
                  <c:v>6435.48</c:v>
                </c:pt>
                <c:pt idx="16">
                  <c:v>7097.8609999999999</c:v>
                </c:pt>
                <c:pt idx="17">
                  <c:v>6106.8119999999999</c:v>
                </c:pt>
                <c:pt idx="18">
                  <c:v>5798.527</c:v>
                </c:pt>
                <c:pt idx="19">
                  <c:v>6248.7809999999999</c:v>
                </c:pt>
                <c:pt idx="20">
                  <c:v>6251.7560000000003</c:v>
                </c:pt>
                <c:pt idx="21">
                  <c:v>6892.0230000000001</c:v>
                </c:pt>
                <c:pt idx="22">
                  <c:v>7145.4520000000002</c:v>
                </c:pt>
                <c:pt idx="23">
                  <c:v>7140.7449999999999</c:v>
                </c:pt>
                <c:pt idx="24">
                  <c:v>7042.6220000000003</c:v>
                </c:pt>
                <c:pt idx="25">
                  <c:v>7371.14</c:v>
                </c:pt>
                <c:pt idx="26">
                  <c:v>7840.1610000000001</c:v>
                </c:pt>
                <c:pt idx="27">
                  <c:v>8422.6949999999997</c:v>
                </c:pt>
                <c:pt idx="28">
                  <c:v>8496.5220000000008</c:v>
                </c:pt>
                <c:pt idx="29">
                  <c:v>9488.8559999999998</c:v>
                </c:pt>
                <c:pt idx="30">
                  <c:v>9402.9979999999996</c:v>
                </c:pt>
                <c:pt idx="31">
                  <c:v>9398.3123364200001</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2-17F2-4B50-80C9-7AFAA2FA87A2}"/>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778474104058942E-2"/>
          <c:y val="0.12702323514763583"/>
          <c:w val="0.93496228855253039"/>
          <c:h val="0.7605088573824389"/>
        </c:manualLayout>
      </c:layout>
      <c:barChart>
        <c:barDir val="col"/>
        <c:grouping val="clustered"/>
        <c:varyColors val="0"/>
        <c:ser>
          <c:idx val="0"/>
          <c:order val="0"/>
          <c:tx>
            <c:strRef>
              <c:f>'Ex und Im'!$C$13</c:f>
              <c:strCache>
                <c:ptCount val="1"/>
                <c:pt idx="0">
                  <c:v> Foreign trade balance</c:v>
                </c:pt>
              </c:strCache>
            </c:strRef>
          </c:tx>
          <c:spPr>
            <a:solidFill>
              <a:srgbClr val="BE9528"/>
            </a:solidFill>
            <a:ln>
              <a:noFill/>
            </a:ln>
          </c:spPr>
          <c:invertIfNegative val="0"/>
          <c:cat>
            <c:strRef>
              <c:f>'Ex und Im'!$E$1:$AK$1</c:f>
              <c:strCache>
                <c:ptCount val="33"/>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strCache>
            </c:strRef>
          </c:cat>
          <c:val>
            <c:numRef>
              <c:f>'Ex und Im'!$E$13:$AK$13</c:f>
              <c:numCache>
                <c:formatCode>_-* #,##0.0\ _D_M_-;\-* #,##0.0\ _D_M_-;_-* "-"??\ _D_M_-;_-@_-</c:formatCode>
                <c:ptCount val="33"/>
                <c:pt idx="0">
                  <c:v>15.3</c:v>
                </c:pt>
                <c:pt idx="1">
                  <c:v>15.4</c:v>
                </c:pt>
                <c:pt idx="2">
                  <c:v>17.3</c:v>
                </c:pt>
                <c:pt idx="3">
                  <c:v>19.5</c:v>
                </c:pt>
                <c:pt idx="4">
                  <c:v>19.5</c:v>
                </c:pt>
                <c:pt idx="5">
                  <c:v>21.1</c:v>
                </c:pt>
                <c:pt idx="6">
                  <c:v>25.3</c:v>
                </c:pt>
                <c:pt idx="7">
                  <c:v>21.8</c:v>
                </c:pt>
                <c:pt idx="8">
                  <c:v>21.2</c:v>
                </c:pt>
                <c:pt idx="9">
                  <c:v>23.9</c:v>
                </c:pt>
                <c:pt idx="10">
                  <c:v>24.1</c:v>
                </c:pt>
                <c:pt idx="11">
                  <c:v>23.4</c:v>
                </c:pt>
                <c:pt idx="12">
                  <c:v>27.5</c:v>
                </c:pt>
                <c:pt idx="13">
                  <c:v>30</c:v>
                </c:pt>
                <c:pt idx="14">
                  <c:v>31.5</c:v>
                </c:pt>
                <c:pt idx="15">
                  <c:v>35.4</c:v>
                </c:pt>
                <c:pt idx="16">
                  <c:v>36.5</c:v>
                </c:pt>
                <c:pt idx="17">
                  <c:v>41.8</c:v>
                </c:pt>
                <c:pt idx="18">
                  <c:v>36.4</c:v>
                </c:pt>
                <c:pt idx="19">
                  <c:v>40.799999999999997</c:v>
                </c:pt>
                <c:pt idx="20">
                  <c:v>41.9</c:v>
                </c:pt>
                <c:pt idx="21">
                  <c:v>50.7</c:v>
                </c:pt>
                <c:pt idx="22">
                  <c:v>53.4</c:v>
                </c:pt>
                <c:pt idx="23">
                  <c:v>53.7</c:v>
                </c:pt>
                <c:pt idx="24">
                  <c:v>55.2</c:v>
                </c:pt>
                <c:pt idx="25">
                  <c:v>54.7</c:v>
                </c:pt>
                <c:pt idx="26">
                  <c:v>58.1</c:v>
                </c:pt>
                <c:pt idx="27">
                  <c:v>55.6</c:v>
                </c:pt>
                <c:pt idx="28">
                  <c:v>56.4</c:v>
                </c:pt>
                <c:pt idx="29">
                  <c:v>55.7</c:v>
                </c:pt>
                <c:pt idx="30">
                  <c:v>72.599999999999994</c:v>
                </c:pt>
                <c:pt idx="31">
                  <c:v>62.944199999999995</c:v>
                </c:pt>
                <c:pt idx="32">
                  <c:v>76.108999999999995</c:v>
                </c:pt>
              </c:numCache>
            </c:numRef>
          </c:val>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2E4F-452B-B2EA-8AD42716138D}"/>
            </c:ext>
          </c:extLst>
        </c:ser>
        <c:dLbls>
          <c:showLegendKey val="0"/>
          <c:showVal val="0"/>
          <c:showCatName val="0"/>
          <c:showSerName val="0"/>
          <c:showPercent val="0"/>
          <c:showBubbleSize val="0"/>
        </c:dLbls>
        <c:gapWidth val="40"/>
        <c:axId val="577769368"/>
        <c:axId val="577767016"/>
      </c:barChart>
      <c:lineChart>
        <c:grouping val="standard"/>
        <c:varyColors val="0"/>
        <c:ser>
          <c:idx val="1"/>
          <c:order val="1"/>
          <c:tx>
            <c:strRef>
              <c:f>'Ex und Im'!$C$14</c:f>
              <c:strCache>
                <c:ptCount val="1"/>
                <c:pt idx="0">
                  <c:v> Exports</c:v>
                </c:pt>
              </c:strCache>
            </c:strRef>
          </c:tx>
          <c:spPr>
            <a:ln w="76200">
              <a:solidFill>
                <a:srgbClr val="623C72"/>
              </a:solidFill>
            </a:ln>
          </c:spPr>
          <c:marker>
            <c:symbol val="none"/>
          </c:marker>
          <c:dLbls>
            <c:dLbl>
              <c:idx val="32"/>
              <c:layout>
                <c:manualLayout>
                  <c:x val="-3.2840722495896114E-3"/>
                  <c:y val="-0.13946696259607078"/>
                </c:manualLayout>
              </c:layout>
              <c:numFmt formatCode="#,##0" sourceLinked="0"/>
              <c:spPr>
                <a:noFill/>
                <a:ln>
                  <a:noFill/>
                </a:ln>
                <a:effectLst/>
              </c:spPr>
              <c:txPr>
                <a:bodyPr wrap="square" lIns="38100" tIns="19050" rIns="38100" bIns="19050" anchor="ctr">
                  <a:spAutoFit/>
                </a:bodyPr>
                <a:lstStyle/>
                <a:p>
                  <a:pPr>
                    <a:defRPr/>
                  </a:pPr>
                  <a:endParaRPr lang="de-DE"/>
                </a:p>
              </c:txPr>
              <c:dLblPos val="r"/>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1-2E4F-452B-B2EA-8AD42716138D}"/>
                </c:ext>
              </c:extLst>
            </c:dLbl>
            <c:spPr>
              <a:noFill/>
              <a:ln>
                <a:noFill/>
              </a:ln>
              <a:effectLst/>
            </c:spPr>
            <c:dLblPos val="t"/>
            <c:showLegendKey val="0"/>
            <c:showVal val="0"/>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howLeaderLines val="1"/>
              </c:ext>
            </c:extLst>
          </c:dLbls>
          <c:cat>
            <c:strRef>
              <c:f>'Ex und Im'!$E$1:$AK$1</c:f>
              <c:strCache>
                <c:ptCount val="33"/>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strCache>
            </c:strRef>
          </c:cat>
          <c:val>
            <c:numRef>
              <c:f>'Ex und Im'!$E$14:$AK$14</c:f>
              <c:numCache>
                <c:formatCode>_-* #,##0.0\ _D_M_-;\-* #,##0.0\ _D_M_-;_-* "-"??\ _D_M_-;_-@_-</c:formatCode>
                <c:ptCount val="33"/>
                <c:pt idx="0">
                  <c:v>44.6</c:v>
                </c:pt>
                <c:pt idx="1">
                  <c:v>44.6</c:v>
                </c:pt>
                <c:pt idx="2">
                  <c:v>42.4</c:v>
                </c:pt>
                <c:pt idx="3">
                  <c:v>48.8</c:v>
                </c:pt>
                <c:pt idx="4">
                  <c:v>51.8</c:v>
                </c:pt>
                <c:pt idx="5">
                  <c:v>53.4</c:v>
                </c:pt>
                <c:pt idx="6">
                  <c:v>61.2</c:v>
                </c:pt>
                <c:pt idx="7">
                  <c:v>63.8</c:v>
                </c:pt>
                <c:pt idx="8">
                  <c:v>65.8</c:v>
                </c:pt>
                <c:pt idx="9">
                  <c:v>76.599999999999994</c:v>
                </c:pt>
                <c:pt idx="10">
                  <c:v>82.6</c:v>
                </c:pt>
                <c:pt idx="11">
                  <c:v>81.400000000000006</c:v>
                </c:pt>
                <c:pt idx="12">
                  <c:v>86.4</c:v>
                </c:pt>
                <c:pt idx="13">
                  <c:v>96.5</c:v>
                </c:pt>
                <c:pt idx="14">
                  <c:v>104.8</c:v>
                </c:pt>
                <c:pt idx="15">
                  <c:v>119.3</c:v>
                </c:pt>
                <c:pt idx="16">
                  <c:v>129.5</c:v>
                </c:pt>
                <c:pt idx="17">
                  <c:v>139.19999999999999</c:v>
                </c:pt>
                <c:pt idx="18">
                  <c:v>123.2</c:v>
                </c:pt>
                <c:pt idx="19">
                  <c:v>142.4</c:v>
                </c:pt>
                <c:pt idx="20">
                  <c:v>153.19999999999999</c:v>
                </c:pt>
                <c:pt idx="21">
                  <c:v>162.1</c:v>
                </c:pt>
                <c:pt idx="22">
                  <c:v>163.6</c:v>
                </c:pt>
                <c:pt idx="23">
                  <c:v>169</c:v>
                </c:pt>
                <c:pt idx="24">
                  <c:v>178.2</c:v>
                </c:pt>
                <c:pt idx="25">
                  <c:v>177.8</c:v>
                </c:pt>
                <c:pt idx="26">
                  <c:v>191.7</c:v>
                </c:pt>
                <c:pt idx="27">
                  <c:v>202.2</c:v>
                </c:pt>
                <c:pt idx="28">
                  <c:v>202</c:v>
                </c:pt>
                <c:pt idx="29">
                  <c:v>200.8</c:v>
                </c:pt>
                <c:pt idx="30">
                  <c:v>240.9</c:v>
                </c:pt>
                <c:pt idx="31">
                  <c:v>286.18919999999997</c:v>
                </c:pt>
                <c:pt idx="32">
                  <c:v>253.94810000000001</c:v>
                </c:pt>
              </c:numCache>
            </c:numRef>
          </c:val>
          <c:smooth val="0"/>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2E4F-452B-B2EA-8AD42716138D}"/>
            </c:ext>
          </c:extLst>
        </c:ser>
        <c:ser>
          <c:idx val="2"/>
          <c:order val="2"/>
          <c:tx>
            <c:strRef>
              <c:f>'Ex und Im'!$C$15</c:f>
              <c:strCache>
                <c:ptCount val="1"/>
                <c:pt idx="0">
                  <c:v> Imports</c:v>
                </c:pt>
              </c:strCache>
            </c:strRef>
          </c:tx>
          <c:spPr>
            <a:ln w="76200">
              <a:solidFill>
                <a:srgbClr val="3080B2"/>
              </a:solidFill>
            </a:ln>
          </c:spPr>
          <c:marker>
            <c:symbol val="none"/>
          </c:marker>
          <c:dLbls>
            <c:dLbl>
              <c:idx val="32"/>
              <c:numFmt formatCode="#,##0" sourceLinked="0"/>
              <c:spPr>
                <a:noFill/>
                <a:ln>
                  <a:noFill/>
                </a:ln>
                <a:effectLst/>
              </c:spPr>
              <c:txPr>
                <a:bodyPr wrap="square" lIns="38100" tIns="19050" rIns="38100" bIns="19050" anchor="ctr">
                  <a:spAutoFit/>
                </a:bodyPr>
                <a:lstStyle/>
                <a:p>
                  <a:pPr>
                    <a:defRPr/>
                  </a:pPr>
                  <a:endParaRPr lang="de-DE"/>
                </a:p>
              </c:txPr>
              <c:dLblPos val="b"/>
              <c:showLegendKey val="0"/>
              <c:showVal val="1"/>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3-2E4F-452B-B2EA-8AD42716138D}"/>
                </c:ext>
              </c:extLst>
            </c:dLbl>
            <c:spPr>
              <a:noFill/>
              <a:ln>
                <a:noFill/>
              </a:ln>
              <a:effectLst/>
            </c:spPr>
            <c:dLblPos val="t"/>
            <c:showLegendKey val="0"/>
            <c:showVal val="0"/>
            <c:showCatName val="0"/>
            <c:showSerName val="0"/>
            <c:showPercent val="0"/>
            <c:showBubbleSize val="0"/>
            <c:extLst xmlns:c15="http://schemas.microsoft.com/office/drawing/2012/chart" xmlns:c16="http://schemas.microsoft.com/office/drawing/2014/chart" xmlns:c14="http://schemas.microsoft.com/office/drawing/2007/8/2/chart" xmlns:mc="http://schemas.openxmlformats.org/markup-compatibility/2006">
              <c:ext xmlns:c15="http://schemas.microsoft.com/office/drawing/2012/chart" uri="{CE6537A1-D6FC-4f65-9D91-7224C49458BB}">
                <c15:showLeaderLines val="1"/>
              </c:ext>
            </c:extLst>
          </c:dLbls>
          <c:cat>
            <c:strRef>
              <c:f>'Ex und Im'!$E$1:$AK$1</c:f>
              <c:strCache>
                <c:ptCount val="33"/>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strCache>
            </c:strRef>
          </c:cat>
          <c:val>
            <c:numRef>
              <c:f>'Ex und Im'!$E$15:$AK$15</c:f>
              <c:numCache>
                <c:formatCode>_-* #,##0.0\ _D_M_-;\-* #,##0.0\ _D_M_-;_-* "-"??\ _D_M_-;_-@_-</c:formatCode>
                <c:ptCount val="33"/>
                <c:pt idx="0">
                  <c:v>29.3</c:v>
                </c:pt>
                <c:pt idx="1">
                  <c:v>29.2</c:v>
                </c:pt>
                <c:pt idx="2">
                  <c:v>25.1</c:v>
                </c:pt>
                <c:pt idx="3">
                  <c:v>29.4</c:v>
                </c:pt>
                <c:pt idx="4">
                  <c:v>32.299999999999997</c:v>
                </c:pt>
                <c:pt idx="5">
                  <c:v>32.299999999999997</c:v>
                </c:pt>
                <c:pt idx="6">
                  <c:v>35.9</c:v>
                </c:pt>
                <c:pt idx="7">
                  <c:v>42</c:v>
                </c:pt>
                <c:pt idx="8">
                  <c:v>44.6</c:v>
                </c:pt>
                <c:pt idx="9">
                  <c:v>52.7</c:v>
                </c:pt>
                <c:pt idx="10">
                  <c:v>58.6</c:v>
                </c:pt>
                <c:pt idx="11">
                  <c:v>58</c:v>
                </c:pt>
                <c:pt idx="12">
                  <c:v>58.9</c:v>
                </c:pt>
                <c:pt idx="13">
                  <c:v>66.5</c:v>
                </c:pt>
                <c:pt idx="14">
                  <c:v>73.400000000000006</c:v>
                </c:pt>
                <c:pt idx="15">
                  <c:v>83.9</c:v>
                </c:pt>
                <c:pt idx="16">
                  <c:v>93</c:v>
                </c:pt>
                <c:pt idx="17">
                  <c:v>97.4</c:v>
                </c:pt>
                <c:pt idx="18">
                  <c:v>86.8</c:v>
                </c:pt>
                <c:pt idx="19">
                  <c:v>101.6</c:v>
                </c:pt>
                <c:pt idx="20">
                  <c:v>111.3</c:v>
                </c:pt>
                <c:pt idx="21">
                  <c:v>111.4</c:v>
                </c:pt>
                <c:pt idx="22">
                  <c:v>110.2</c:v>
                </c:pt>
                <c:pt idx="23">
                  <c:v>115.4</c:v>
                </c:pt>
                <c:pt idx="24">
                  <c:v>122.9</c:v>
                </c:pt>
                <c:pt idx="25">
                  <c:v>123.2</c:v>
                </c:pt>
                <c:pt idx="26">
                  <c:v>133.6</c:v>
                </c:pt>
                <c:pt idx="27">
                  <c:v>146.6</c:v>
                </c:pt>
                <c:pt idx="28">
                  <c:v>145.6</c:v>
                </c:pt>
                <c:pt idx="29">
                  <c:v>145.1</c:v>
                </c:pt>
                <c:pt idx="30">
                  <c:v>168.3</c:v>
                </c:pt>
                <c:pt idx="31">
                  <c:v>223.33410000000001</c:v>
                </c:pt>
                <c:pt idx="32">
                  <c:v>177.82640000000001</c:v>
                </c:pt>
              </c:numCache>
            </c:numRef>
          </c:val>
          <c:smooth val="0"/>
          <c:extLst xmlns:c15="http://schemas.microsoft.com/office/drawing/2012/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2E4F-452B-B2EA-8AD42716138D}"/>
            </c:ext>
          </c:extLst>
        </c:ser>
        <c:dLbls>
          <c:showLegendKey val="0"/>
          <c:showVal val="0"/>
          <c:showCatName val="0"/>
          <c:showSerName val="0"/>
          <c:showPercent val="0"/>
          <c:showBubbleSize val="0"/>
        </c:dLbls>
        <c:marker val="1"/>
        <c:smooth val="0"/>
        <c:axId val="577769368"/>
        <c:axId val="577767016"/>
      </c:lineChart>
      <c:catAx>
        <c:axId val="577769368"/>
        <c:scaling>
          <c:orientation val="minMax"/>
        </c:scaling>
        <c:delete val="0"/>
        <c:axPos val="b"/>
        <c:numFmt formatCode="General" sourceLinked="0"/>
        <c:majorTickMark val="out"/>
        <c:minorTickMark val="none"/>
        <c:tickLblPos val="nextTo"/>
        <c:spPr>
          <a:ln>
            <a:solidFill>
              <a:srgbClr val="AAAAAA"/>
            </a:solidFill>
          </a:ln>
        </c:spPr>
        <c:crossAx val="577767016"/>
        <c:crosses val="autoZero"/>
        <c:auto val="1"/>
        <c:lblAlgn val="ctr"/>
        <c:lblOffset val="100"/>
        <c:tickLblSkip val="3"/>
        <c:noMultiLvlLbl val="0"/>
      </c:catAx>
      <c:valAx>
        <c:axId val="577767016"/>
        <c:scaling>
          <c:orientation val="minMax"/>
        </c:scaling>
        <c:delete val="0"/>
        <c:axPos val="l"/>
        <c:majorGridlines>
          <c:spPr>
            <a:ln>
              <a:solidFill>
                <a:srgbClr val="AAAAAA"/>
              </a:solidFill>
            </a:ln>
          </c:spPr>
        </c:majorGridlines>
        <c:numFmt formatCode="#,##0" sourceLinked="0"/>
        <c:majorTickMark val="out"/>
        <c:minorTickMark val="none"/>
        <c:tickLblPos val="nextTo"/>
        <c:spPr>
          <a:ln>
            <a:solidFill>
              <a:srgbClr val="AAAAAA"/>
            </a:solidFill>
          </a:ln>
        </c:spPr>
        <c:crossAx val="577769368"/>
        <c:crosses val="autoZero"/>
        <c:crossBetween val="between"/>
      </c:valAx>
      <c:spPr>
        <a:noFill/>
        <a:ln w="25400">
          <a:noFill/>
        </a:ln>
      </c:spPr>
    </c:plotArea>
    <c:legend>
      <c:legendPos val="t"/>
      <c:layout>
        <c:manualLayout>
          <c:xMode val="edge"/>
          <c:yMode val="edge"/>
          <c:x val="4.5891609154556388E-2"/>
          <c:y val="6.0905969096694936E-3"/>
          <c:w val="0.87812981215827834"/>
          <c:h val="0.11312958890070607"/>
        </c:manualLayout>
      </c:layou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Ausland'!$C$4</c:f>
              <c:strCache>
                <c:ptCount val="1"/>
                <c:pt idx="0">
                  <c:v> Investments in property, plant and equipment abroad</c:v>
                </c:pt>
              </c:strCache>
            </c:strRef>
          </c:tx>
          <c:spPr>
            <a:ln w="85725">
              <a:solidFill>
                <a:schemeClr val="accent1"/>
              </a:solidFill>
            </a:ln>
          </c:spPr>
          <c:marker>
            <c:symbol val="none"/>
          </c:marker>
          <c:dLbls>
            <c:dLbl>
              <c:idx val="31"/>
              <c:tx>
                <c:rich>
                  <a:bodyPr/>
                  <a:lstStyle/>
                  <a:p>
                    <a:r>
                      <a:rPr lang="en-US" dirty="0"/>
                      <a:t>12,684</a:t>
                    </a:r>
                  </a:p>
                </c:rich>
              </c:tx>
              <c:dLblPos val="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DataLabelsRange val="0"/>
                </c:ext>
                <c:ext xmlns:c16="http://schemas.microsoft.com/office/drawing/2014/chart" uri="{C3380CC4-5D6E-409C-BE32-E72D297353CC}">
                  <c16:uniqueId val="{00000000-344D-41E1-BBF1-15288E1EA103}"/>
                </c:ext>
              </c:extLst>
            </c:dLbl>
            <c:spPr>
              <a:noFill/>
              <a:ln>
                <a:noFill/>
              </a:ln>
              <a:effectLst/>
            </c:spPr>
            <c:showLegendKey val="0"/>
            <c:showVal val="0"/>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ext>
            </c:extLst>
          </c:dLbls>
          <c:trendline>
            <c:spPr>
              <a:ln w="38100">
                <a:solidFill>
                  <a:schemeClr val="accent1"/>
                </a:solidFill>
                <a:prstDash val="sysDash"/>
              </a:ln>
            </c:spPr>
            <c:trendlineType val="linear"/>
            <c:dispRSqr val="0"/>
            <c:dispEq val="0"/>
          </c:trendline>
          <c:cat>
            <c:strRef>
              <c:f>'Inve In- und Ausland'!$A$6:$A$37</c:f>
              <c:strCache>
                <c:ptCount val="32"/>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pt idx="30">
                  <c:v>2022</c:v>
                </c:pt>
                <c:pt idx="31">
                  <c:v>2023*</c:v>
                </c:pt>
              </c:strCache>
            </c:strRef>
          </c:cat>
          <c:val>
            <c:numRef>
              <c:f>'Inve In- und Ausland'!$C$6:$C$37</c:f>
              <c:numCache>
                <c:formatCode>_-* #,##0\ _€_-;\-* #,##0\ _€_-;_-* "-"??\ _€_-;_-@_-</c:formatCode>
                <c:ptCount val="32"/>
                <c:pt idx="0">
                  <c:v>4602</c:v>
                </c:pt>
                <c:pt idx="1">
                  <c:v>3630</c:v>
                </c:pt>
                <c:pt idx="2">
                  <c:v>3477</c:v>
                </c:pt>
                <c:pt idx="3">
                  <c:v>3835</c:v>
                </c:pt>
                <c:pt idx="4">
                  <c:v>5164</c:v>
                </c:pt>
                <c:pt idx="5">
                  <c:v>6136</c:v>
                </c:pt>
                <c:pt idx="6">
                  <c:v>6442</c:v>
                </c:pt>
                <c:pt idx="7">
                  <c:v>5982</c:v>
                </c:pt>
                <c:pt idx="8">
                  <c:v>6698</c:v>
                </c:pt>
                <c:pt idx="9">
                  <c:v>7057</c:v>
                </c:pt>
                <c:pt idx="10">
                  <c:v>5787</c:v>
                </c:pt>
                <c:pt idx="11">
                  <c:v>5062</c:v>
                </c:pt>
                <c:pt idx="12">
                  <c:v>4733</c:v>
                </c:pt>
                <c:pt idx="13">
                  <c:v>5159</c:v>
                </c:pt>
                <c:pt idx="14">
                  <c:v>5726</c:v>
                </c:pt>
                <c:pt idx="15">
                  <c:v>6123</c:v>
                </c:pt>
                <c:pt idx="16">
                  <c:v>6301</c:v>
                </c:pt>
                <c:pt idx="17">
                  <c:v>5382</c:v>
                </c:pt>
                <c:pt idx="18">
                  <c:v>5475</c:v>
                </c:pt>
                <c:pt idx="19">
                  <c:v>6177</c:v>
                </c:pt>
                <c:pt idx="20">
                  <c:v>7715</c:v>
                </c:pt>
                <c:pt idx="21">
                  <c:v>8141</c:v>
                </c:pt>
                <c:pt idx="22">
                  <c:v>8473</c:v>
                </c:pt>
                <c:pt idx="23">
                  <c:v>8598</c:v>
                </c:pt>
                <c:pt idx="24">
                  <c:v>7902</c:v>
                </c:pt>
                <c:pt idx="25">
                  <c:v>8082</c:v>
                </c:pt>
                <c:pt idx="26">
                  <c:v>8767</c:v>
                </c:pt>
                <c:pt idx="27">
                  <c:v>9470</c:v>
                </c:pt>
                <c:pt idx="28">
                  <c:v>8996</c:v>
                </c:pt>
                <c:pt idx="29">
                  <c:v>9396</c:v>
                </c:pt>
                <c:pt idx="30">
                  <c:v>11161</c:v>
                </c:pt>
                <c:pt idx="31">
                  <c:v>12684.238342896093</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2-344D-41E1-BBF1-15288E1EA103}"/>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7160677995416613E-2"/>
          <c:w val="0.98327759197324416"/>
          <c:h val="0.80080868269844652"/>
        </c:manualLayout>
      </c:layout>
      <c:barChart>
        <c:barDir val="col"/>
        <c:grouping val="clustered"/>
        <c:varyColors val="0"/>
        <c:ser>
          <c:idx val="0"/>
          <c:order val="0"/>
          <c:tx>
            <c:strRef>
              <c:f>'Vergleich VG 2'!$A$35</c:f>
              <c:strCache>
                <c:ptCount val="1"/>
                <c:pt idx="0">
                  <c:v>Anteil der chemischen Industrie am Verarbeitenden Gewerbe</c:v>
                </c:pt>
              </c:strCache>
            </c:strRef>
          </c:tx>
          <c:spPr>
            <a:solidFill>
              <a:schemeClr val="accent1"/>
            </a:solidFill>
          </c:spPr>
          <c:invertIfNegative val="0"/>
          <c:dLbls>
            <c:dLbl>
              <c:idx val="2"/>
              <c:layout>
                <c:manualLayout>
                  <c:x val="-1.6711874226424039E-3"/>
                  <c:y val="9.449472756916257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3D1-4022-942F-2B0CEE32B1FC}"/>
                </c:ext>
              </c:extLst>
            </c:dLbl>
            <c:numFmt formatCode="#,##0.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'Vergleich VG 2'!$B$37:$I$37</c:f>
              <c:strCache>
                <c:ptCount val="8"/>
                <c:pt idx="0">
                  <c:v>Sales</c:v>
                </c:pt>
                <c:pt idx="1">
                  <c:v>Employees</c:v>
                </c:pt>
                <c:pt idx="2">
                  <c:v>Gross saleries
and wages</c:v>
                </c:pt>
                <c:pt idx="3">
                  <c:v>Fixed asset
investments
(2022)</c:v>
                </c:pt>
                <c:pt idx="4">
                  <c:v>R&amp;D
expenditures (2020)</c:v>
                </c:pt>
                <c:pt idx="5">
                  <c:v>Energy
consumption
(2022)</c:v>
                </c:pt>
                <c:pt idx="6">
                  <c:v>Exports</c:v>
                </c:pt>
                <c:pt idx="7">
                  <c:v>Imports</c:v>
                </c:pt>
              </c:strCache>
            </c:strRef>
          </c:cat>
          <c:val>
            <c:numRef>
              <c:f>'Vergleich VG 2'!$B$35:$I$35</c:f>
              <c:numCache>
                <c:formatCode>0.0</c:formatCode>
                <c:ptCount val="8"/>
                <c:pt idx="0">
                  <c:v>9.5655290640310593</c:v>
                </c:pt>
                <c:pt idx="1">
                  <c:v>7.6391806099371378</c:v>
                </c:pt>
                <c:pt idx="2">
                  <c:v>9.4232128902171954</c:v>
                </c:pt>
                <c:pt idx="3">
                  <c:v>14.147711680497988</c:v>
                </c:pt>
                <c:pt idx="4">
                  <c:v>16.147950610859972</c:v>
                </c:pt>
                <c:pt idx="5">
                  <c:v>22.06760146000591</c:v>
                </c:pt>
                <c:pt idx="6">
                  <c:v>15.963134998729203</c:v>
                </c:pt>
                <c:pt idx="7">
                  <c:v>13.021104639962576</c:v>
                </c:pt>
              </c:numCache>
            </c:numRef>
          </c:val>
          <c:extLst>
            <c:ext xmlns:c16="http://schemas.microsoft.com/office/drawing/2014/chart" uri="{C3380CC4-5D6E-409C-BE32-E72D297353CC}">
              <c16:uniqueId val="{00000001-13D1-4022-942F-2B0CEE32B1FC}"/>
            </c:ext>
          </c:extLst>
        </c:ser>
        <c:dLbls>
          <c:showLegendKey val="0"/>
          <c:showVal val="1"/>
          <c:showCatName val="0"/>
          <c:showSerName val="0"/>
          <c:showPercent val="0"/>
          <c:showBubbleSize val="0"/>
        </c:dLbls>
        <c:gapWidth val="50"/>
        <c:overlap val="-25"/>
        <c:axId val="394969648"/>
        <c:axId val="394965336"/>
      </c:barChart>
      <c:valAx>
        <c:axId val="394965336"/>
        <c:scaling>
          <c:orientation val="minMax"/>
        </c:scaling>
        <c:delete val="1"/>
        <c:axPos val="r"/>
        <c:numFmt formatCode="0.0" sourceLinked="1"/>
        <c:majorTickMark val="out"/>
        <c:minorTickMark val="none"/>
        <c:tickLblPos val="none"/>
        <c:crossAx val="394969648"/>
        <c:crosses val="max"/>
        <c:crossBetween val="between"/>
      </c:valAx>
      <c:catAx>
        <c:axId val="394969648"/>
        <c:scaling>
          <c:orientation val="minMax"/>
        </c:scaling>
        <c:delete val="0"/>
        <c:axPos val="b"/>
        <c:majorGridlines>
          <c:spPr>
            <a:ln>
              <a:noFill/>
            </a:ln>
          </c:spPr>
        </c:majorGridlines>
        <c:numFmt formatCode="General" sourceLinked="1"/>
        <c:majorTickMark val="none"/>
        <c:minorTickMark val="none"/>
        <c:tickLblPos val="nextTo"/>
        <c:txPr>
          <a:bodyPr rot="0"/>
          <a:lstStyle/>
          <a:p>
            <a:pPr>
              <a:defRPr sz="1100">
                <a:solidFill>
                  <a:schemeClr val="tx1"/>
                </a:solidFill>
                <a:latin typeface="Source Sans Pro" panose="020B0503030403020204" pitchFamily="34" charset="0"/>
              </a:defRPr>
            </a:pPr>
            <a:endParaRPr lang="de-DE"/>
          </a:p>
        </c:txPr>
        <c:crossAx val="394965336"/>
        <c:crosses val="autoZero"/>
        <c:auto val="1"/>
        <c:lblAlgn val="ctr"/>
        <c:lblOffset val="100"/>
        <c:noMultiLvlLbl val="0"/>
      </c:catAx>
      <c:spPr>
        <a:solidFill>
          <a:schemeClr val="bg1">
            <a:lumMod val="95000"/>
          </a:schemeClr>
        </a:solidFill>
        <a:ln w="25400">
          <a:noFill/>
        </a:ln>
      </c:spPr>
    </c:plotArea>
    <c:plotVisOnly val="1"/>
    <c:dispBlanksAs val="gap"/>
    <c:showDLblsOverMax val="0"/>
  </c:chart>
  <c:spPr>
    <a:solidFill>
      <a:schemeClr val="bg1">
        <a:lumMod val="95000"/>
      </a:schemeClr>
    </a:solidFill>
    <a:ln w="9525">
      <a:noFill/>
    </a:ln>
  </c:spPr>
  <c:txPr>
    <a:bodyPr/>
    <a:lstStyle/>
    <a:p>
      <a:pPr>
        <a:defRPr sz="1200" b="1">
          <a:solidFill>
            <a:srgbClr val="564A3E"/>
          </a:solidFill>
          <a:latin typeface="Arial"/>
          <a:ea typeface="Arial"/>
          <a:cs typeface="Arial"/>
        </a:defRPr>
      </a:pPr>
      <a:endParaRPr lang="de-DE"/>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299948217406843"/>
          <c:y val="8.4504887743895238E-2"/>
          <c:w val="0.62647181581791767"/>
          <c:h val="0.80584172833535028"/>
        </c:manualLayout>
      </c:layout>
      <c:pieChart>
        <c:varyColors val="1"/>
        <c:ser>
          <c:idx val="0"/>
          <c:order val="0"/>
          <c:tx>
            <c:strRef>
              <c:f>'Umsatzanteile '!$A$11</c:f>
              <c:strCache>
                <c:ptCount val="1"/>
                <c:pt idx="0">
                  <c:v>Umsatz (in Mrd. Euro)</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41A-4E04-A8F2-2F45AEA4F64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41A-4E04-A8F2-2F45AEA4F64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41A-4E04-A8F2-2F45AEA4F64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41A-4E04-A8F2-2F45AEA4F64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41A-4E04-A8F2-2F45AEA4F64F}"/>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41A-4E04-A8F2-2F45AEA4F64F}"/>
              </c:ext>
            </c:extLst>
          </c:dPt>
          <c:dLbls>
            <c:dLbl>
              <c:idx val="0"/>
              <c:dLblPos val="outEnd"/>
              <c:showLegendKey val="0"/>
              <c:showVal val="0"/>
              <c:showCatName val="1"/>
              <c:showSerName val="0"/>
              <c:showPercent val="1"/>
              <c:showBubbleSize val="0"/>
              <c:extLst>
                <c:ext xmlns:c15="http://schemas.microsoft.com/office/drawing/2012/chart" uri="{CE6537A1-D6FC-4f65-9D91-7224C49458BB}">
                  <c15:layout>
                    <c:manualLayout>
                      <c:w val="0.26510840380878198"/>
                      <c:h val="0.15169270913907737"/>
                    </c:manualLayout>
                  </c15:layout>
                </c:ext>
                <c:ext xmlns:c16="http://schemas.microsoft.com/office/drawing/2014/chart" uri="{C3380CC4-5D6E-409C-BE32-E72D297353CC}">
                  <c16:uniqueId val="{00000001-D41A-4E04-A8F2-2F45AEA4F64F}"/>
                </c:ext>
              </c:extLst>
            </c:dLbl>
            <c:dLbl>
              <c:idx val="1"/>
              <c:dLblPos val="outEnd"/>
              <c:showLegendKey val="0"/>
              <c:showVal val="0"/>
              <c:showCatName val="1"/>
              <c:showSerName val="0"/>
              <c:showPercent val="1"/>
              <c:showBubbleSize val="0"/>
              <c:extLst>
                <c:ext xmlns:c15="http://schemas.microsoft.com/office/drawing/2012/chart" uri="{CE6537A1-D6FC-4f65-9D91-7224C49458BB}">
                  <c15:layout>
                    <c:manualLayout>
                      <c:w val="0.20948647100376833"/>
                      <c:h val="0.15169270913907737"/>
                    </c:manualLayout>
                  </c15:layout>
                </c:ext>
                <c:ext xmlns:c16="http://schemas.microsoft.com/office/drawing/2014/chart" uri="{C3380CC4-5D6E-409C-BE32-E72D297353CC}">
                  <c16:uniqueId val="{00000003-D41A-4E04-A8F2-2F45AEA4F64F}"/>
                </c:ext>
              </c:extLst>
            </c:dLbl>
            <c:dLbl>
              <c:idx val="2"/>
              <c:layout>
                <c:manualLayout>
                  <c:x val="4.1545380390388027E-2"/>
                  <c:y val="-2.20049341547518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41A-4E04-A8F2-2F45AEA4F64F}"/>
                </c:ext>
              </c:extLst>
            </c:dLbl>
            <c:dLbl>
              <c:idx val="3"/>
              <c:dLblPos val="outEnd"/>
              <c:showLegendKey val="0"/>
              <c:showVal val="0"/>
              <c:showCatName val="1"/>
              <c:showSerName val="0"/>
              <c:showPercent val="1"/>
              <c:showBubbleSize val="0"/>
              <c:extLst>
                <c:ext xmlns:c15="http://schemas.microsoft.com/office/drawing/2012/chart" uri="{CE6537A1-D6FC-4f65-9D91-7224C49458BB}">
                  <c15:layout>
                    <c:manualLayout>
                      <c:w val="0.2756290642167657"/>
                      <c:h val="0.15169270913907737"/>
                    </c:manualLayout>
                  </c15:layout>
                </c:ext>
                <c:ext xmlns:c16="http://schemas.microsoft.com/office/drawing/2014/chart" uri="{C3380CC4-5D6E-409C-BE32-E72D297353CC}">
                  <c16:uniqueId val="{00000007-D41A-4E04-A8F2-2F45AEA4F64F}"/>
                </c:ext>
              </c:extLst>
            </c:dLbl>
            <c:dLbl>
              <c:idx val="4"/>
              <c:dLblPos val="outEnd"/>
              <c:showLegendKey val="0"/>
              <c:showVal val="0"/>
              <c:showCatName val="1"/>
              <c:showSerName val="0"/>
              <c:showPercent val="1"/>
              <c:showBubbleSize val="0"/>
              <c:extLst>
                <c:ext xmlns:c15="http://schemas.microsoft.com/office/drawing/2012/chart" uri="{CE6537A1-D6FC-4f65-9D91-7224C49458BB}">
                  <c15:layout>
                    <c:manualLayout>
                      <c:w val="0.2522048974287085"/>
                      <c:h val="0.15169270913907737"/>
                    </c:manualLayout>
                  </c15:layout>
                </c:ext>
                <c:ext xmlns:c16="http://schemas.microsoft.com/office/drawing/2014/chart" uri="{C3380CC4-5D6E-409C-BE32-E72D297353CC}">
                  <c16:uniqueId val="{00000009-D41A-4E04-A8F2-2F45AEA4F64F}"/>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'Umsatzanteile '!$B$12:$G$12</c:f>
              <c:strCache>
                <c:ptCount val="6"/>
                <c:pt idx="0">
                  <c:v>Vehicle construction</c:v>
                </c:pt>
                <c:pt idx="1">
                  <c:v>Mechanical 
engineering</c:v>
                </c:pt>
                <c:pt idx="2">
                  <c:v>Food</c:v>
                </c:pt>
                <c:pt idx="3">
                  <c:v>Electrical
 engineering</c:v>
                </c:pt>
                <c:pt idx="4">
                  <c:v>Chemicals and Pharmaceuticals</c:v>
                </c:pt>
                <c:pt idx="5">
                  <c:v>Others</c:v>
                </c:pt>
              </c:strCache>
            </c:strRef>
          </c:cat>
          <c:val>
            <c:numRef>
              <c:f>'Umsatzanteile '!$B$11:$G$11</c:f>
              <c:numCache>
                <c:formatCode>0.0</c:formatCode>
                <c:ptCount val="6"/>
                <c:pt idx="0">
                  <c:v>567.15569200000004</c:v>
                </c:pt>
                <c:pt idx="1">
                  <c:v>285.85747400000002</c:v>
                </c:pt>
                <c:pt idx="2">
                  <c:v>230.06825900000001</c:v>
                </c:pt>
                <c:pt idx="3">
                  <c:v>233.563277</c:v>
                </c:pt>
                <c:pt idx="4">
                  <c:v>225.49888200000001</c:v>
                </c:pt>
                <c:pt idx="5">
                  <c:v>1040.7667959999999</c:v>
                </c:pt>
              </c:numCache>
            </c:numRef>
          </c:val>
          <c:extLst>
            <c:ext xmlns:c16="http://schemas.microsoft.com/office/drawing/2014/chart" uri="{C3380CC4-5D6E-409C-BE32-E72D297353CC}">
              <c16:uniqueId val="{0000000C-D41A-4E04-A8F2-2F45AEA4F64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5763556678056754"/>
          <c:y val="0.13779391693685347"/>
          <c:w val="0.46020071311840743"/>
          <c:h val="0.7651964798517833"/>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9A7-4D7A-8402-2A884632CF2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9A7-4D7A-8402-2A884632CF2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9A7-4D7A-8402-2A884632CF27}"/>
              </c:ext>
            </c:extLst>
          </c:dPt>
          <c:dLbls>
            <c:dLbl>
              <c:idx val="0"/>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5764656126968499"/>
                      <c:h val="0.24475073313782991"/>
                    </c:manualLayout>
                  </c15:layout>
                </c:ext>
                <c:ext xmlns:c16="http://schemas.microsoft.com/office/drawing/2014/chart" uri="{C3380CC4-5D6E-409C-BE32-E72D297353CC}">
                  <c16:uniqueId val="{00000001-E9A7-4D7A-8402-2A884632CF27}"/>
                </c:ext>
              </c:extLst>
            </c:dLbl>
            <c:dLbl>
              <c:idx val="1"/>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25087908381546725"/>
                      <c:h val="0.19290455051514702"/>
                    </c:manualLayout>
                  </c15:layout>
                </c:ext>
                <c:ext xmlns:c16="http://schemas.microsoft.com/office/drawing/2014/chart" uri="{C3380CC4-5D6E-409C-BE32-E72D297353CC}">
                  <c16:uniqueId val="{00000003-E9A7-4D7A-8402-2A884632CF27}"/>
                </c:ext>
              </c:extLst>
            </c:dLbl>
            <c:dLbl>
              <c:idx val="2"/>
              <c:dLblPos val="outEnd"/>
              <c:showLegendKey val="0"/>
              <c:showVal val="0"/>
              <c:showCatName val="1"/>
              <c:showSerName val="0"/>
              <c:showPercent val="1"/>
              <c:showBubbleSize val="0"/>
              <c:separator>
</c:separator>
              <c:extLst>
                <c:ext xmlns:c15="http://schemas.microsoft.com/office/drawing/2012/chart" uri="{CE6537A1-D6FC-4f65-9D91-7224C49458BB}">
                  <c15:layout>
                    <c:manualLayout>
                      <c:w val="0.32445283018867926"/>
                      <c:h val="0.1987295352786784"/>
                    </c:manualLayout>
                  </c15:layout>
                </c:ext>
                <c:ext xmlns:c16="http://schemas.microsoft.com/office/drawing/2014/chart" uri="{C3380CC4-5D6E-409C-BE32-E72D297353CC}">
                  <c16:uniqueId val="{00000005-E9A7-4D7A-8402-2A884632CF27}"/>
                </c:ext>
              </c:extLst>
            </c:dLbl>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Grafiken_Absatz!$N$3:$N$5</c:f>
              <c:strCache>
                <c:ptCount val="3"/>
                <c:pt idx="0">
                  <c:v>industry, construction</c:v>
                </c:pt>
                <c:pt idx="1">
                  <c:v>consumption</c:v>
                </c:pt>
                <c:pt idx="2">
                  <c:v>services</c:v>
                </c:pt>
              </c:strCache>
            </c:strRef>
          </c:cat>
          <c:val>
            <c:numRef>
              <c:f>Grafiken_Absatz!$M$3:$M$5</c:f>
              <c:numCache>
                <c:formatCode>0%</c:formatCode>
                <c:ptCount val="3"/>
                <c:pt idx="0">
                  <c:v>0.62575557084634525</c:v>
                </c:pt>
                <c:pt idx="1">
                  <c:v>0.32678769914783251</c:v>
                </c:pt>
                <c:pt idx="2">
                  <c:v>4.7456730005822262E-2</c:v>
                </c:pt>
              </c:numCache>
            </c:numRef>
          </c:val>
          <c:extLst>
            <c:ext xmlns:c16="http://schemas.microsoft.com/office/drawing/2014/chart" uri="{C3380CC4-5D6E-409C-BE32-E72D297353CC}">
              <c16:uniqueId val="{00000006-E9A7-4D7A-8402-2A884632CF27}"/>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479320246156858"/>
          <c:y val="5.6409238236575579E-2"/>
          <c:w val="0.44688561907026669"/>
          <c:h val="0.77146018224312851"/>
        </c:manualLayout>
      </c:layout>
      <c:pieChart>
        <c:varyColors val="1"/>
        <c:ser>
          <c:idx val="0"/>
          <c:order val="0"/>
          <c:spPr>
            <a:solidFill>
              <a:srgbClr val="AAAAAA"/>
            </a:solidFill>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86C1-4F93-86CE-812E00A514C3}"/>
              </c:ext>
            </c:extLst>
          </c:dPt>
          <c:dPt>
            <c:idx val="1"/>
            <c:bubble3D val="0"/>
            <c:spPr>
              <a:solidFill>
                <a:srgbClr val="FF5C33"/>
              </a:solidFill>
              <a:ln>
                <a:solidFill>
                  <a:schemeClr val="bg1"/>
                </a:solidFill>
              </a:ln>
            </c:spPr>
            <c:extLst>
              <c:ext xmlns:c16="http://schemas.microsoft.com/office/drawing/2014/chart" uri="{C3380CC4-5D6E-409C-BE32-E72D297353CC}">
                <c16:uniqueId val="{00000003-86C1-4F93-86CE-812E00A514C3}"/>
              </c:ext>
            </c:extLst>
          </c:dPt>
          <c:dPt>
            <c:idx val="2"/>
            <c:bubble3D val="0"/>
            <c:spPr>
              <a:solidFill>
                <a:srgbClr val="B22063"/>
              </a:solidFill>
              <a:ln>
                <a:solidFill>
                  <a:schemeClr val="bg1"/>
                </a:solidFill>
              </a:ln>
            </c:spPr>
            <c:extLst>
              <c:ext xmlns:c16="http://schemas.microsoft.com/office/drawing/2014/chart" uri="{C3380CC4-5D6E-409C-BE32-E72D297353CC}">
                <c16:uniqueId val="{00000005-86C1-4F93-86CE-812E00A514C3}"/>
              </c:ext>
            </c:extLst>
          </c:dPt>
          <c:dPt>
            <c:idx val="3"/>
            <c:bubble3D val="0"/>
            <c:spPr>
              <a:solidFill>
                <a:srgbClr val="BE9528"/>
              </a:solidFill>
              <a:ln>
                <a:solidFill>
                  <a:schemeClr val="bg1"/>
                </a:solidFill>
              </a:ln>
            </c:spPr>
            <c:extLst>
              <c:ext xmlns:c16="http://schemas.microsoft.com/office/drawing/2014/chart" uri="{C3380CC4-5D6E-409C-BE32-E72D297353CC}">
                <c16:uniqueId val="{00000007-86C1-4F93-86CE-812E00A514C3}"/>
              </c:ext>
            </c:extLst>
          </c:dPt>
          <c:dPt>
            <c:idx val="4"/>
            <c:bubble3D val="0"/>
            <c:spPr>
              <a:solidFill>
                <a:srgbClr val="623C72"/>
              </a:solidFill>
              <a:ln>
                <a:solidFill>
                  <a:schemeClr val="bg1"/>
                </a:solidFill>
              </a:ln>
            </c:spPr>
            <c:extLst>
              <c:ext xmlns:c16="http://schemas.microsoft.com/office/drawing/2014/chart" uri="{C3380CC4-5D6E-409C-BE32-E72D297353CC}">
                <c16:uniqueId val="{00000009-86C1-4F93-86CE-812E00A514C3}"/>
              </c:ext>
            </c:extLst>
          </c:dPt>
          <c:dPt>
            <c:idx val="5"/>
            <c:bubble3D val="0"/>
            <c:spPr>
              <a:solidFill>
                <a:srgbClr val="166E79"/>
              </a:solidFill>
              <a:ln>
                <a:solidFill>
                  <a:schemeClr val="bg1"/>
                </a:solidFill>
              </a:ln>
            </c:spPr>
            <c:extLst>
              <c:ext xmlns:c16="http://schemas.microsoft.com/office/drawing/2014/chart" uri="{C3380CC4-5D6E-409C-BE32-E72D297353CC}">
                <c16:uniqueId val="{0000000B-86C1-4F93-86CE-812E00A514C3}"/>
              </c:ext>
            </c:extLst>
          </c:dPt>
          <c:dLbls>
            <c:dLbl>
              <c:idx val="0"/>
              <c:layout>
                <c:manualLayout>
                  <c:x val="3.528092011713382E-3"/>
                  <c:y val="3.625551469370416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1384341591447412"/>
                      <c:h val="0.23496259535420785"/>
                    </c:manualLayout>
                  </c15:layout>
                </c:ext>
                <c:ext xmlns:c16="http://schemas.microsoft.com/office/drawing/2014/chart" uri="{C3380CC4-5D6E-409C-BE32-E72D297353CC}">
                  <c16:uniqueId val="{00000001-86C1-4F93-86CE-812E00A514C3}"/>
                </c:ext>
              </c:extLst>
            </c:dLbl>
            <c:dLbl>
              <c:idx val="1"/>
              <c:layout>
                <c:manualLayout>
                  <c:x val="4.7629551268232297E-2"/>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6C1-4F93-86CE-812E00A514C3}"/>
                </c:ext>
              </c:extLst>
            </c:dLbl>
            <c:dLbl>
              <c:idx val="2"/>
              <c:layout>
                <c:manualLayout>
                  <c:x val="0.1208380050760406"/>
                  <c:y val="2.6792991401467927E-2"/>
                </c:manualLayout>
              </c:layout>
              <c:spPr>
                <a:noFill/>
                <a:ln>
                  <a:noFill/>
                </a:ln>
                <a:effectLst/>
              </c:spPr>
              <c:txPr>
                <a:bodyPr wrap="square" lIns="38100" tIns="19050" rIns="38100" bIns="19050" anchor="ctr">
                  <a:noAutofit/>
                </a:bodyPr>
                <a:lstStyle/>
                <a:p>
                  <a:pPr>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26377062141493518"/>
                      <c:h val="0.19167516113105743"/>
                    </c:manualLayout>
                  </c15:layout>
                </c:ext>
                <c:ext xmlns:c16="http://schemas.microsoft.com/office/drawing/2014/chart" uri="{C3380CC4-5D6E-409C-BE32-E72D297353CC}">
                  <c16:uniqueId val="{00000005-86C1-4F93-86CE-812E00A514C3}"/>
                </c:ext>
              </c:extLst>
            </c:dLbl>
            <c:dLbl>
              <c:idx val="3"/>
              <c:layout>
                <c:manualLayout>
                  <c:x val="8.8203011621110411E-2"/>
                  <c:y val="2.436238763867797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9728337930068869"/>
                      <c:h val="0.1472250736926258"/>
                    </c:manualLayout>
                  </c15:layout>
                </c:ext>
                <c:ext xmlns:c16="http://schemas.microsoft.com/office/drawing/2014/chart" uri="{C3380CC4-5D6E-409C-BE32-E72D297353CC}">
                  <c16:uniqueId val="{00000007-86C1-4F93-86CE-812E00A514C3}"/>
                </c:ext>
              </c:extLst>
            </c:dLbl>
            <c:dLbl>
              <c:idx val="4"/>
              <c:layout>
                <c:manualLayout>
                  <c:x val="-0.11995590689777023"/>
                  <c:y val="-3.045298454834747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86C1-4F93-86CE-812E00A514C3}"/>
                </c:ext>
              </c:extLst>
            </c:dLbl>
            <c:dLbl>
              <c:idx val="5"/>
              <c:layout>
                <c:manualLayout>
                  <c:x val="-5.4685781085748196E-2"/>
                  <c:y val="-8.5268356735372974E-2"/>
                </c:manualLayout>
              </c:layout>
              <c:spPr/>
              <c:txPr>
                <a:bodyPr/>
                <a:lstStyle/>
                <a:p>
                  <a:pPr>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86C1-4F93-86CE-812E00A514C3}"/>
                </c:ext>
              </c:extLst>
            </c:dLbl>
            <c:dLbl>
              <c:idx val="6"/>
              <c:layout>
                <c:manualLayout>
                  <c:x val="-4.4101436359474347E-2"/>
                  <c:y val="-3.654358145801696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86C1-4F93-86CE-812E00A514C3}"/>
                </c:ext>
              </c:extLst>
            </c:dLbl>
            <c:spPr>
              <a:noFill/>
              <a:ln>
                <a:noFill/>
              </a:ln>
              <a:effectLst/>
            </c:spPr>
            <c:dLblPos val="outEnd"/>
            <c:showLegendKey val="0"/>
            <c:showVal val="0"/>
            <c:showCatName val="1"/>
            <c:showSerName val="0"/>
            <c:showPercent val="1"/>
            <c:showBubbleSize val="0"/>
            <c:showLeaderLines val="1"/>
            <c:leaderLines>
              <c:spPr>
                <a:ln>
                  <a:solidFill>
                    <a:srgbClr val="808080"/>
                  </a:solidFill>
                </a:ln>
              </c:spPr>
            </c:leaderLines>
            <c:extLst>
              <c:ext xmlns:c15="http://schemas.microsoft.com/office/drawing/2012/chart" uri="{CE6537A1-D6FC-4f65-9D91-7224C49458BB}"/>
            </c:extLst>
          </c:dLbls>
          <c:cat>
            <c:strRef>
              <c:f>Grafiken_Absatz!$S$3:$S$9</c:f>
              <c:strCache>
                <c:ptCount val="7"/>
                <c:pt idx="0">
                  <c:v>Plastics processors</c:v>
                </c:pt>
                <c:pt idx="1">
                  <c:v>Construction</c:v>
                </c:pt>
                <c:pt idx="2">
                  <c:v>Metal production and processing</c:v>
                </c:pt>
                <c:pt idx="3">
                  <c:v>Wood and furniture industry</c:v>
                </c:pt>
                <c:pt idx="4">
                  <c:v>Automobile</c:v>
                </c:pt>
                <c:pt idx="5">
                  <c:v>Textile, clothing and footwear industry</c:v>
                </c:pt>
                <c:pt idx="6">
                  <c:v>Others</c:v>
                </c:pt>
              </c:strCache>
            </c:strRef>
          </c:cat>
          <c:val>
            <c:numRef>
              <c:f>Grafiken_Absatz!$R$3:$R$9</c:f>
              <c:numCache>
                <c:formatCode>0.0%</c:formatCode>
                <c:ptCount val="7"/>
                <c:pt idx="0">
                  <c:v>0.20954907161803712</c:v>
                </c:pt>
                <c:pt idx="1">
                  <c:v>0.17279272451686245</c:v>
                </c:pt>
                <c:pt idx="2">
                  <c:v>9.0034103827207279E-2</c:v>
                </c:pt>
                <c:pt idx="3">
                  <c:v>0.10223569533914362</c:v>
                </c:pt>
                <c:pt idx="4">
                  <c:v>7.230011367942403E-2</c:v>
                </c:pt>
                <c:pt idx="5">
                  <c:v>5.3353543008715421E-2</c:v>
                </c:pt>
                <c:pt idx="6">
                  <c:v>0.29973474801061006</c:v>
                </c:pt>
              </c:numCache>
            </c:numRef>
          </c:val>
          <c:extLst>
            <c:ext xmlns:c16="http://schemas.microsoft.com/office/drawing/2014/chart" uri="{C3380CC4-5D6E-409C-BE32-E72D297353CC}">
              <c16:uniqueId val="{0000000D-86C1-4F93-86CE-812E00A514C3}"/>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0425471355850797E-2"/>
          <c:w val="1"/>
          <c:h val="0.705250358302143"/>
        </c:manualLayout>
      </c:layout>
      <c:barChart>
        <c:barDir val="col"/>
        <c:grouping val="clustered"/>
        <c:varyColors val="0"/>
        <c:ser>
          <c:idx val="0"/>
          <c:order val="0"/>
          <c:spPr>
            <a:solidFill>
              <a:srgbClr val="BE9528"/>
            </a:solidFill>
            <a:ln>
              <a:noFill/>
            </a:ln>
          </c:spPr>
          <c:invertIfNegative val="0"/>
          <c:dPt>
            <c:idx val="2"/>
            <c:invertIfNegative val="0"/>
            <c:bubble3D val="0"/>
            <c:spPr>
              <a:solidFill>
                <a:schemeClr val="accent1"/>
              </a:solidFill>
              <a:ln>
                <a:noFill/>
              </a:ln>
            </c:spPr>
            <c:extLst>
              <c:ext xmlns:c16="http://schemas.microsoft.com/office/drawing/2014/chart" uri="{C3380CC4-5D6E-409C-BE32-E72D297353CC}">
                <c16:uniqueId val="{00000001-FFF7-4AEE-B9C7-2E08EE560870}"/>
              </c:ext>
            </c:extLst>
          </c:dPt>
          <c:dPt>
            <c:idx val="3"/>
            <c:invertIfNegative val="0"/>
            <c:bubble3D val="0"/>
            <c:spPr>
              <a:solidFill>
                <a:schemeClr val="accent3"/>
              </a:solidFill>
              <a:ln>
                <a:noFill/>
              </a:ln>
            </c:spPr>
            <c:extLst>
              <c:ext xmlns:c16="http://schemas.microsoft.com/office/drawing/2014/chart" uri="{C3380CC4-5D6E-409C-BE32-E72D297353CC}">
                <c16:uniqueId val="{00000003-FFF7-4AEE-B9C7-2E08EE560870}"/>
              </c:ext>
            </c:extLst>
          </c:dPt>
          <c:dLbls>
            <c:numFmt formatCode="0%" sourceLinked="0"/>
            <c:spPr>
              <a:noFill/>
              <a:ln>
                <a:noFill/>
              </a:ln>
              <a:effectLst/>
            </c:spPr>
            <c:txPr>
              <a:bodyPr/>
              <a:lstStyle/>
              <a:p>
                <a:pPr>
                  <a:defRPr sz="1800" b="1">
                    <a:solidFill>
                      <a:schemeClr val="tx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'Ranking Umsatz'!$P$4:$P$13</c:f>
              <c:strCache>
                <c:ptCount val="10"/>
                <c:pt idx="0">
                  <c:v>China</c:v>
                </c:pt>
                <c:pt idx="1">
                  <c:v>United States</c:v>
                </c:pt>
                <c:pt idx="2">
                  <c:v>Germany</c:v>
                </c:pt>
                <c:pt idx="3">
                  <c:v>Japan</c:v>
                </c:pt>
                <c:pt idx="4">
                  <c:v>France</c:v>
                </c:pt>
                <c:pt idx="5">
                  <c:v>South Korea</c:v>
                </c:pt>
                <c:pt idx="6">
                  <c:v>Ireland</c:v>
                </c:pt>
                <c:pt idx="7">
                  <c:v>India</c:v>
                </c:pt>
                <c:pt idx="8">
                  <c:v>Switzerland</c:v>
                </c:pt>
                <c:pt idx="9">
                  <c:v>Brazil</c:v>
                </c:pt>
              </c:strCache>
            </c:strRef>
          </c:cat>
          <c:val>
            <c:numRef>
              <c:f>'Ranking Umsatz'!$R$4:$R$13</c:f>
              <c:numCache>
                <c:formatCode>0.0%</c:formatCode>
                <c:ptCount val="10"/>
                <c:pt idx="0">
                  <c:v>0.42008582578806242</c:v>
                </c:pt>
                <c:pt idx="1">
                  <c:v>0.1168761480813237</c:v>
                </c:pt>
                <c:pt idx="2">
                  <c:v>4.4129488814550713E-2</c:v>
                </c:pt>
                <c:pt idx="3">
                  <c:v>3.9083770478354193E-2</c:v>
                </c:pt>
                <c:pt idx="4">
                  <c:v>2.5275590805029887E-2</c:v>
                </c:pt>
                <c:pt idx="5">
                  <c:v>2.2467377133432553E-2</c:v>
                </c:pt>
                <c:pt idx="6">
                  <c:v>2.223367286995151E-2</c:v>
                </c:pt>
                <c:pt idx="7">
                  <c:v>2.2179420404363454E-2</c:v>
                </c:pt>
                <c:pt idx="8">
                  <c:v>1.9144733869907345E-2</c:v>
                </c:pt>
                <c:pt idx="9">
                  <c:v>1.8071777678417684E-2</c:v>
                </c:pt>
              </c:numCache>
            </c:numRef>
          </c:val>
          <c:extLst>
            <c:ext xmlns:c16="http://schemas.microsoft.com/office/drawing/2014/chart" uri="{C3380CC4-5D6E-409C-BE32-E72D297353CC}">
              <c16:uniqueId val="{00000004-FFF7-4AEE-B9C7-2E08EE560870}"/>
            </c:ext>
          </c:extLst>
        </c:ser>
        <c:dLbls>
          <c:showLegendKey val="0"/>
          <c:showVal val="1"/>
          <c:showCatName val="0"/>
          <c:showSerName val="0"/>
          <c:showPercent val="0"/>
          <c:showBubbleSize val="0"/>
        </c:dLbls>
        <c:gapWidth val="50"/>
        <c:axId val="461874720"/>
        <c:axId val="461875896"/>
      </c:barChart>
      <c:catAx>
        <c:axId val="461874720"/>
        <c:scaling>
          <c:orientation val="minMax"/>
        </c:scaling>
        <c:delete val="0"/>
        <c:axPos val="b"/>
        <c:numFmt formatCode="General" sourceLinked="1"/>
        <c:majorTickMark val="none"/>
        <c:minorTickMark val="none"/>
        <c:tickLblPos val="nextTo"/>
        <c:spPr>
          <a:ln>
            <a:solidFill>
              <a:srgbClr val="B2B2B2"/>
            </a:solidFill>
          </a:ln>
        </c:spPr>
        <c:txPr>
          <a:bodyPr rot="-2700000" vert="horz"/>
          <a:lstStyle/>
          <a:p>
            <a:pPr>
              <a:defRPr b="1">
                <a:solidFill>
                  <a:schemeClr val="tx1"/>
                </a:solidFill>
              </a:defRPr>
            </a:pPr>
            <a:endParaRPr lang="de-DE"/>
          </a:p>
        </c:txPr>
        <c:crossAx val="461875896"/>
        <c:crosses val="autoZero"/>
        <c:auto val="1"/>
        <c:lblAlgn val="ctr"/>
        <c:lblOffset val="100"/>
        <c:noMultiLvlLbl val="0"/>
      </c:catAx>
      <c:valAx>
        <c:axId val="461875896"/>
        <c:scaling>
          <c:orientation val="minMax"/>
        </c:scaling>
        <c:delete val="1"/>
        <c:axPos val="l"/>
        <c:numFmt formatCode="0.0%" sourceLinked="1"/>
        <c:majorTickMark val="out"/>
        <c:minorTickMark val="none"/>
        <c:tickLblPos val="nextTo"/>
        <c:crossAx val="461874720"/>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600" b="0" i="0" u="none" strike="noStrike" baseline="0">
          <a:solidFill>
            <a:srgbClr val="564A3E"/>
          </a:solidFill>
          <a:latin typeface="+mn-lt"/>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601307189542485E-2"/>
          <c:y val="2.9956811181339069E-2"/>
          <c:w val="0.95434640522875813"/>
          <c:h val="0.80447526280533199"/>
        </c:manualLayout>
      </c:layout>
      <c:barChart>
        <c:barDir val="col"/>
        <c:grouping val="clustered"/>
        <c:varyColors val="0"/>
        <c:ser>
          <c:idx val="0"/>
          <c:order val="0"/>
          <c:tx>
            <c:strRef>
              <c:f>'Größenklasse Betriebe'!$A$17</c:f>
              <c:strCache>
                <c:ptCount val="1"/>
                <c:pt idx="0">
                  <c:v>Medium-sized businesses (up to 1,000 employees)</c:v>
                </c:pt>
              </c:strCache>
            </c:strRef>
          </c:tx>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'Größenklasse Betriebe'!$C$19:$E$19</c:f>
              <c:strCache>
                <c:ptCount val="3"/>
                <c:pt idx="0">
                  <c:v>Businesses</c:v>
                </c:pt>
                <c:pt idx="1">
                  <c:v>Employment</c:v>
                </c:pt>
                <c:pt idx="2">
                  <c:v>Sales</c:v>
                </c:pt>
              </c:strCache>
            </c:strRef>
          </c:cat>
          <c:val>
            <c:numRef>
              <c:f>'Größenklasse Betriebe'!$K$17:$M$17</c:f>
              <c:numCache>
                <c:formatCode>0%</c:formatCode>
                <c:ptCount val="3"/>
                <c:pt idx="0">
                  <c:v>0.9649207111965401</c:v>
                </c:pt>
                <c:pt idx="1">
                  <c:v>0.5781646040667775</c:v>
                </c:pt>
                <c:pt idx="2">
                  <c:v>0.54630907465829659</c:v>
                </c:pt>
              </c:numCache>
            </c:numRef>
          </c:val>
          <c:extLst>
            <c:ext xmlns:c16="http://schemas.microsoft.com/office/drawing/2014/chart" uri="{C3380CC4-5D6E-409C-BE32-E72D297353CC}">
              <c16:uniqueId val="{00000000-94A8-472D-B910-A74C65D260D3}"/>
            </c:ext>
          </c:extLst>
        </c:ser>
        <c:ser>
          <c:idx val="1"/>
          <c:order val="1"/>
          <c:tx>
            <c:strRef>
              <c:f>'Größenklasse Betriebe'!$A$18</c:f>
              <c:strCache>
                <c:ptCount val="1"/>
                <c:pt idx="0">
                  <c:v>Large Businesses</c:v>
                </c:pt>
              </c:strCache>
            </c:strRef>
          </c:tx>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'Größenklasse Betriebe'!$C$19:$E$19</c:f>
              <c:strCache>
                <c:ptCount val="3"/>
                <c:pt idx="0">
                  <c:v>Businesses</c:v>
                </c:pt>
                <c:pt idx="1">
                  <c:v>Employment</c:v>
                </c:pt>
                <c:pt idx="2">
                  <c:v>Sales</c:v>
                </c:pt>
              </c:strCache>
            </c:strRef>
          </c:cat>
          <c:val>
            <c:numRef>
              <c:f>'Größenklasse Betriebe'!$K$18:$M$18</c:f>
              <c:numCache>
                <c:formatCode>0%</c:formatCode>
                <c:ptCount val="3"/>
                <c:pt idx="0">
                  <c:v>3.5079288803459875E-2</c:v>
                </c:pt>
                <c:pt idx="1">
                  <c:v>0.4218353959332225</c:v>
                </c:pt>
                <c:pt idx="2">
                  <c:v>0.45369092151299134</c:v>
                </c:pt>
              </c:numCache>
            </c:numRef>
          </c:val>
          <c:extLst>
            <c:ext xmlns:c16="http://schemas.microsoft.com/office/drawing/2014/chart" uri="{C3380CC4-5D6E-409C-BE32-E72D297353CC}">
              <c16:uniqueId val="{00000001-94A8-472D-B910-A74C65D260D3}"/>
            </c:ext>
          </c:extLst>
        </c:ser>
        <c:dLbls>
          <c:dLblPos val="outEnd"/>
          <c:showLegendKey val="0"/>
          <c:showVal val="1"/>
          <c:showCatName val="0"/>
          <c:showSerName val="0"/>
          <c:showPercent val="0"/>
          <c:showBubbleSize val="0"/>
        </c:dLbls>
        <c:gapWidth val="50"/>
        <c:overlap val="-8"/>
        <c:axId val="398808816"/>
        <c:axId val="398806856"/>
      </c:barChart>
      <c:catAx>
        <c:axId val="398808816"/>
        <c:scaling>
          <c:orientation val="minMax"/>
        </c:scaling>
        <c:delete val="0"/>
        <c:axPos val="b"/>
        <c:majorGridlines>
          <c:spPr>
            <a:ln>
              <a:noFill/>
            </a:ln>
          </c:spPr>
        </c:majorGridlines>
        <c:numFmt formatCode="General" sourceLinked="0"/>
        <c:majorTickMark val="none"/>
        <c:minorTickMark val="none"/>
        <c:tickLblPos val="low"/>
        <c:crossAx val="398806856"/>
        <c:crosses val="autoZero"/>
        <c:auto val="1"/>
        <c:lblAlgn val="ctr"/>
        <c:lblOffset val="100"/>
        <c:tickMarkSkip val="10"/>
        <c:noMultiLvlLbl val="0"/>
      </c:catAx>
      <c:valAx>
        <c:axId val="398806856"/>
        <c:scaling>
          <c:orientation val="minMax"/>
        </c:scaling>
        <c:delete val="1"/>
        <c:axPos val="l"/>
        <c:numFmt formatCode="0%" sourceLinked="1"/>
        <c:majorTickMark val="out"/>
        <c:minorTickMark val="none"/>
        <c:tickLblPos val="nextTo"/>
        <c:crossAx val="398808816"/>
        <c:crosses val="autoZero"/>
        <c:crossBetween val="between"/>
      </c:valAx>
      <c:spPr>
        <a:solidFill>
          <a:schemeClr val="bg1">
            <a:lumMod val="95000"/>
          </a:schemeClr>
        </a:solidFill>
        <a:ln w="25400">
          <a:noFill/>
        </a:ln>
      </c:spPr>
    </c:plotArea>
    <c:legend>
      <c:legendPos val="t"/>
      <c:layout>
        <c:manualLayout>
          <c:xMode val="edge"/>
          <c:yMode val="edge"/>
          <c:x val="0.21628823539979999"/>
          <c:y val="1.8271790729008482E-2"/>
          <c:w val="0.6638655757908698"/>
          <c:h val="0.22942703069253204"/>
        </c:manualLayout>
      </c:layout>
      <c:overlay val="0"/>
      <c:spPr>
        <a:solidFill>
          <a:schemeClr val="bg1">
            <a:lumMod val="95000"/>
          </a:schemeClr>
        </a:solidFill>
      </c:spPr>
    </c:legend>
    <c:plotVisOnly val="1"/>
    <c:dispBlanksAs val="gap"/>
    <c:showDLblsOverMax val="0"/>
  </c:chart>
  <c:spPr>
    <a:solidFill>
      <a:schemeClr val="bg1">
        <a:lumMod val="95000"/>
      </a:schemeClr>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076854932883264E-2"/>
          <c:y val="4.1873795010637579E-2"/>
          <c:w val="0.89539866094144049"/>
          <c:h val="0.86149164843773418"/>
        </c:manualLayout>
      </c:layout>
      <c:lineChart>
        <c:grouping val="standard"/>
        <c:varyColors val="0"/>
        <c:ser>
          <c:idx val="0"/>
          <c:order val="0"/>
          <c:spPr>
            <a:ln w="76200">
              <a:solidFill>
                <a:schemeClr val="tx2"/>
              </a:solidFill>
              <a:prstDash val="solid"/>
            </a:ln>
          </c:spPr>
          <c:marker>
            <c:symbol val="none"/>
          </c:marker>
          <c:cat>
            <c:strRef>
              <c:f>Beschäftigte!$A$12:$A$37</c:f>
              <c:strCache>
                <c:ptCount val="2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strCache>
            </c:strRef>
          </c:cat>
          <c:val>
            <c:numRef>
              <c:f>Beschäftigte!$B$12:$B$37</c:f>
              <c:numCache>
                <c:formatCode>General</c:formatCode>
                <c:ptCount val="26"/>
                <c:pt idx="0">
                  <c:v>484.63900000000001</c:v>
                </c:pt>
                <c:pt idx="1">
                  <c:v>477.613</c:v>
                </c:pt>
                <c:pt idx="2">
                  <c:v>470.30799999999999</c:v>
                </c:pt>
                <c:pt idx="3">
                  <c:v>467.029</c:v>
                </c:pt>
                <c:pt idx="4">
                  <c:v>461.71300000000002</c:v>
                </c:pt>
                <c:pt idx="5">
                  <c:v>464.31400000000002</c:v>
                </c:pt>
                <c:pt idx="6">
                  <c:v>445.13799999999998</c:v>
                </c:pt>
                <c:pt idx="7">
                  <c:v>440.81200000000001</c:v>
                </c:pt>
                <c:pt idx="8">
                  <c:v>436.00400000000002</c:v>
                </c:pt>
                <c:pt idx="9">
                  <c:v>440.661</c:v>
                </c:pt>
                <c:pt idx="10">
                  <c:v>428.72800000000001</c:v>
                </c:pt>
                <c:pt idx="11">
                  <c:v>416.25</c:v>
                </c:pt>
                <c:pt idx="12">
                  <c:v>414.76600000000002</c:v>
                </c:pt>
                <c:pt idx="13">
                  <c:v>428.65</c:v>
                </c:pt>
                <c:pt idx="14">
                  <c:v>434.31200000000001</c:v>
                </c:pt>
                <c:pt idx="15">
                  <c:v>437.952</c:v>
                </c:pt>
                <c:pt idx="16">
                  <c:v>444.80799999999999</c:v>
                </c:pt>
                <c:pt idx="17">
                  <c:v>446.28199999999998</c:v>
                </c:pt>
                <c:pt idx="18">
                  <c:v>447.06400000000002</c:v>
                </c:pt>
                <c:pt idx="19">
                  <c:v>452.95</c:v>
                </c:pt>
                <c:pt idx="20">
                  <c:v>462.553</c:v>
                </c:pt>
                <c:pt idx="21">
                  <c:v>463.91800000000001</c:v>
                </c:pt>
                <c:pt idx="22">
                  <c:v>464.43700000000001</c:v>
                </c:pt>
                <c:pt idx="23">
                  <c:v>473.19400000000002</c:v>
                </c:pt>
                <c:pt idx="24">
                  <c:v>476.98700000000002</c:v>
                </c:pt>
                <c:pt idx="25">
                  <c:v>479.54199999999997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EC63-4E6C-9B81-DC852CB64E14}"/>
            </c:ext>
          </c:extLst>
        </c:ser>
        <c:dLbls>
          <c:showLegendKey val="0"/>
          <c:showVal val="0"/>
          <c:showCatName val="0"/>
          <c:showSerName val="0"/>
          <c:showPercent val="0"/>
          <c:showBubbleSize val="0"/>
        </c:dLbls>
        <c:smooth val="0"/>
        <c:axId val="690426776"/>
        <c:axId val="690427560"/>
      </c:lineChart>
      <c:catAx>
        <c:axId val="690426776"/>
        <c:scaling>
          <c:orientation val="minMax"/>
        </c:scaling>
        <c:delete val="0"/>
        <c:axPos val="b"/>
        <c:numFmt formatCode="General" sourceLinked="1"/>
        <c:majorTickMark val="none"/>
        <c:minorTickMark val="none"/>
        <c:tickLblPos val="low"/>
        <c:spPr>
          <a:ln w="3175">
            <a:solidFill>
              <a:srgbClr val="000000"/>
            </a:solidFill>
            <a:prstDash val="solid"/>
          </a:ln>
        </c:spPr>
        <c:txPr>
          <a:bodyPr rot="0" vert="horz"/>
          <a:lstStyle/>
          <a:p>
            <a:pPr>
              <a:defRPr>
                <a:solidFill>
                  <a:schemeClr val="tx1"/>
                </a:solidFill>
                <a:latin typeface="Source Sans Pro" panose="020B0503030403020204" pitchFamily="34" charset="0"/>
              </a:defRPr>
            </a:pPr>
            <a:endParaRPr lang="de-DE"/>
          </a:p>
        </c:txPr>
        <c:crossAx val="690427560"/>
        <c:crosses val="autoZero"/>
        <c:auto val="1"/>
        <c:lblAlgn val="ctr"/>
        <c:lblOffset val="100"/>
        <c:tickLblSkip val="5"/>
        <c:tickMarkSkip val="1"/>
        <c:noMultiLvlLbl val="0"/>
      </c:catAx>
      <c:valAx>
        <c:axId val="690427560"/>
        <c:scaling>
          <c:orientation val="minMax"/>
          <c:min val="380"/>
        </c:scaling>
        <c:delete val="0"/>
        <c:axPos val="l"/>
        <c:majorGridlines>
          <c:spPr>
            <a:ln w="3175">
              <a:solidFill>
                <a:srgbClr val="000000"/>
              </a:solidFill>
              <a:prstDash val="solid"/>
            </a:ln>
          </c:spPr>
        </c:majorGridlines>
        <c:numFmt formatCode="#,##0" sourceLinked="0"/>
        <c:majorTickMark val="out"/>
        <c:minorTickMark val="none"/>
        <c:tickLblPos val="nextTo"/>
        <c:spPr>
          <a:ln w="3175">
            <a:noFill/>
            <a:prstDash val="solid"/>
          </a:ln>
        </c:spPr>
        <c:txPr>
          <a:bodyPr rot="0" vert="horz"/>
          <a:lstStyle/>
          <a:p>
            <a:pPr>
              <a:defRPr>
                <a:solidFill>
                  <a:schemeClr val="tx1"/>
                </a:solidFill>
                <a:latin typeface="Source Sans Pro" panose="020B0503030403020204" pitchFamily="34" charset="0"/>
              </a:defRPr>
            </a:pPr>
            <a:endParaRPr lang="de-DE"/>
          </a:p>
        </c:txPr>
        <c:crossAx val="690426776"/>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0" i="0" u="none" strike="noStrike" baseline="0">
          <a:solidFill>
            <a:srgbClr val="564A3E"/>
          </a:solidFill>
          <a:latin typeface="Arial"/>
          <a:ea typeface="Arial"/>
          <a:cs typeface="Arial"/>
        </a:defRPr>
      </a:pPr>
      <a:endParaRPr lang="de-DE"/>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853473173498275E-2"/>
          <c:y val="2.3433585858585862E-2"/>
          <c:w val="0.97590321063999952"/>
          <c:h val="0.88610744596961577"/>
        </c:manualLayout>
      </c:layout>
      <c:barChart>
        <c:barDir val="col"/>
        <c:grouping val="clustered"/>
        <c:varyColors val="0"/>
        <c:ser>
          <c:idx val="1"/>
          <c:order val="0"/>
          <c:tx>
            <c:strRef>
              <c:f>Ausbildungsplätze!$A$3</c:f>
              <c:strCache>
                <c:ptCount val="1"/>
                <c:pt idx="0">
                  <c:v> IST Angebot</c:v>
                </c:pt>
              </c:strCache>
            </c:strRef>
          </c:tx>
          <c:spPr>
            <a:solidFill>
              <a:schemeClr val="tx2"/>
            </a:solidFill>
          </c:spPr>
          <c:invertIfNegative val="0"/>
          <c:dLbls>
            <c:dLbl>
              <c:idx val="13"/>
              <c:tx>
                <c:rich>
                  <a:bodyPr/>
                  <a:lstStyle/>
                  <a:p>
                    <a:r>
                      <a:rPr lang="en-US"/>
                      <a:t>9,896</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A15-409F-B7E5-33809C9717CF}"/>
                </c:ext>
              </c:extLst>
            </c:dLbl>
            <c:spPr>
              <a:noFill/>
              <a:ln>
                <a:noFill/>
              </a:ln>
              <a:effectLst/>
            </c:spPr>
            <c:dLblPos val="outEnd"/>
            <c:showLegendKey val="0"/>
            <c:showVal val="0"/>
            <c:showCatName val="0"/>
            <c:showSerName val="0"/>
            <c:showPercent val="0"/>
            <c:showBubbleSize val="0"/>
            <c:extLst>
              <c:ext xmlns:c15="http://schemas.microsoft.com/office/drawing/2012/chart" uri="{CE6537A1-D6FC-4f65-9D91-7224C49458BB}">
                <c15:showLeaderLines val="1"/>
              </c:ext>
            </c:extLst>
          </c:dLbls>
          <c:cat>
            <c:numRef>
              <c:f>Ausbildungsplätze!$I$1:$V$1</c:f>
              <c:numCache>
                <c:formatCode>General</c:formatCod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numCache>
            </c:numRef>
          </c:cat>
          <c:val>
            <c:numRef>
              <c:f>Ausbildungsplätze!$I$3:$V$3</c:f>
              <c:numCache>
                <c:formatCode>_-* #,##0\ _D_M_-;\-* #,##0\ _D_M_-;_-* "-"??\ _D_M_-;_-@_-</c:formatCode>
                <c:ptCount val="14"/>
                <c:pt idx="0">
                  <c:v>8840</c:v>
                </c:pt>
                <c:pt idx="1">
                  <c:v>9440</c:v>
                </c:pt>
                <c:pt idx="2">
                  <c:v>9583</c:v>
                </c:pt>
                <c:pt idx="3">
                  <c:v>9576</c:v>
                </c:pt>
                <c:pt idx="4" formatCode="General">
                  <c:v>9367</c:v>
                </c:pt>
                <c:pt idx="5">
                  <c:v>9209</c:v>
                </c:pt>
                <c:pt idx="6" formatCode="#,##0">
                  <c:v>9193</c:v>
                </c:pt>
                <c:pt idx="7" formatCode="#,##0">
                  <c:v>9417</c:v>
                </c:pt>
                <c:pt idx="8" formatCode="#,##0">
                  <c:v>9714</c:v>
                </c:pt>
                <c:pt idx="9" formatCode="#,##0">
                  <c:v>9512</c:v>
                </c:pt>
                <c:pt idx="10" formatCode="#,##0">
                  <c:v>9070</c:v>
                </c:pt>
                <c:pt idx="11" formatCode="#,##0">
                  <c:v>8575</c:v>
                </c:pt>
                <c:pt idx="12" formatCode="#,##0">
                  <c:v>9265</c:v>
                </c:pt>
                <c:pt idx="13" formatCode="#,##0">
                  <c:v>9896</c:v>
                </c:pt>
              </c:numCache>
            </c:numRef>
          </c:val>
          <c:extLst>
            <c:ext xmlns:c16="http://schemas.microsoft.com/office/drawing/2014/chart" uri="{C3380CC4-5D6E-409C-BE32-E72D297353CC}">
              <c16:uniqueId val="{00000001-CA15-409F-B7E5-33809C9717CF}"/>
            </c:ext>
          </c:extLst>
        </c:ser>
        <c:dLbls>
          <c:showLegendKey val="0"/>
          <c:showVal val="0"/>
          <c:showCatName val="0"/>
          <c:showSerName val="0"/>
          <c:showPercent val="0"/>
          <c:showBubbleSize val="0"/>
        </c:dLbls>
        <c:gapWidth val="23"/>
        <c:axId val="643291600"/>
        <c:axId val="643294736"/>
      </c:barChart>
      <c:catAx>
        <c:axId val="643291600"/>
        <c:scaling>
          <c:orientation val="minMax"/>
        </c:scaling>
        <c:delete val="0"/>
        <c:axPos val="b"/>
        <c:numFmt formatCode="General" sourceLinked="1"/>
        <c:majorTickMark val="out"/>
        <c:minorTickMark val="none"/>
        <c:tickLblPos val="nextTo"/>
        <c:crossAx val="643294736"/>
        <c:crosses val="autoZero"/>
        <c:auto val="1"/>
        <c:lblAlgn val="ctr"/>
        <c:lblOffset val="100"/>
        <c:noMultiLvlLbl val="0"/>
      </c:catAx>
      <c:valAx>
        <c:axId val="643294736"/>
        <c:scaling>
          <c:orientation val="minMax"/>
          <c:min val="0"/>
        </c:scaling>
        <c:delete val="0"/>
        <c:axPos val="l"/>
        <c:numFmt formatCode="General" sourceLinked="0"/>
        <c:majorTickMark val="out"/>
        <c:minorTickMark val="none"/>
        <c:tickLblPos val="nextTo"/>
        <c:crossAx val="643291600"/>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763ED-8EEE-4C47-B483-5DD2D6030896}" type="doc">
      <dgm:prSet loTypeId="urn:microsoft.com/office/officeart/2005/8/layout/hProcess9" loCatId="process" qsTypeId="urn:microsoft.com/office/officeart/2005/8/quickstyle/simple2" qsCatId="simple" csTypeId="urn:microsoft.com/office/officeart/2005/8/colors/accent1_2" csCatId="accent1" phldr="1"/>
      <dgm:spPr/>
    </dgm:pt>
    <dgm:pt modelId="{C4477F08-2BFD-4BCE-97E5-E3962024CC23}">
      <dgm:prSet phldrT="[Text]" custT="1"/>
      <dgm:spPr>
        <a:solidFill>
          <a:srgbClr val="B22063"/>
        </a:solidFill>
        <a:ln>
          <a:noFill/>
        </a:ln>
      </dgm:spPr>
      <dgm:t>
        <a:bodyPr/>
        <a:lstStyle/>
        <a:p>
          <a:r>
            <a:rPr lang="de-DE" sz="2000" dirty="0"/>
            <a:t>Processing industry</a:t>
          </a:r>
        </a:p>
      </dgm:t>
    </dgm:pt>
    <dgm:pt modelId="{1AFD2965-E3DA-43E1-8E42-D214A4C06F1F}" type="parTrans" cxnId="{449D65B9-489B-41D2-B492-06CA1C20D572}">
      <dgm:prSet/>
      <dgm:spPr/>
      <dgm:t>
        <a:bodyPr/>
        <a:lstStyle/>
        <a:p>
          <a:endParaRPr lang="de-DE"/>
        </a:p>
      </dgm:t>
    </dgm:pt>
    <dgm:pt modelId="{D91094B9-BC43-4938-91AB-B9D6F4214ECA}" type="sibTrans" cxnId="{449D65B9-489B-41D2-B492-06CA1C20D572}">
      <dgm:prSet/>
      <dgm:spPr/>
      <dgm:t>
        <a:bodyPr/>
        <a:lstStyle/>
        <a:p>
          <a:endParaRPr lang="de-DE"/>
        </a:p>
      </dgm:t>
    </dgm:pt>
    <dgm:pt modelId="{AF905E0D-6229-4CFA-9A8C-9DC65AF3D120}">
      <dgm:prSet phldrT="[Text]" custT="1"/>
      <dgm:spPr>
        <a:solidFill>
          <a:srgbClr val="166E79"/>
        </a:solidFill>
        <a:ln>
          <a:noFill/>
        </a:ln>
      </dgm:spPr>
      <dgm:t>
        <a:bodyPr/>
        <a:lstStyle/>
        <a:p>
          <a:r>
            <a:rPr lang="de-DE" sz="1800" dirty="0"/>
            <a:t>Manufacturers of consumer and capital goods</a:t>
          </a:r>
        </a:p>
      </dgm:t>
    </dgm:pt>
    <dgm:pt modelId="{333B72E4-6FA4-4BAE-8DEE-0D84E3823226}" type="parTrans" cxnId="{4E7CEC85-8B9A-4076-B541-6B2639841508}">
      <dgm:prSet/>
      <dgm:spPr/>
      <dgm:t>
        <a:bodyPr/>
        <a:lstStyle/>
        <a:p>
          <a:endParaRPr lang="de-DE"/>
        </a:p>
      </dgm:t>
    </dgm:pt>
    <dgm:pt modelId="{A6C7B8E7-FA44-48AE-87E0-DB62670BD84F}" type="sibTrans" cxnId="{4E7CEC85-8B9A-4076-B541-6B2639841508}">
      <dgm:prSet/>
      <dgm:spPr/>
      <dgm:t>
        <a:bodyPr/>
        <a:lstStyle/>
        <a:p>
          <a:endParaRPr lang="de-DE"/>
        </a:p>
      </dgm:t>
    </dgm:pt>
    <dgm:pt modelId="{0E645F18-E61A-4051-A668-AE148692A235}">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solidFill>
                <a:schemeClr val="bg1"/>
              </a:solidFill>
            </a:rPr>
            <a:t>Basic </a:t>
          </a:r>
          <a:r>
            <a:rPr lang="de-DE" sz="2000" b="1" dirty="0" err="1">
              <a:solidFill>
                <a:schemeClr val="bg1"/>
              </a:solidFill>
            </a:rPr>
            <a:t>chemistry</a:t>
          </a:r>
          <a:endParaRPr lang="de-DE" sz="2000" b="1" dirty="0"/>
        </a:p>
      </dgm:t>
    </dgm:pt>
    <dgm:pt modelId="{45E44EEA-38CB-4FEB-9ED2-F209012A1753}" type="sibTrans" cxnId="{E96A5479-BFAB-4809-A6C5-5F02D2DCE5A8}">
      <dgm:prSet/>
      <dgm:spPr/>
      <dgm:t>
        <a:bodyPr/>
        <a:lstStyle/>
        <a:p>
          <a:endParaRPr lang="de-DE"/>
        </a:p>
      </dgm:t>
    </dgm:pt>
    <dgm:pt modelId="{04445968-43F2-48EE-A7F0-35AF5796AC8C}" type="parTrans" cxnId="{E96A5479-BFAB-4809-A6C5-5F02D2DCE5A8}">
      <dgm:prSet/>
      <dgm:spPr/>
      <dgm:t>
        <a:bodyPr/>
        <a:lstStyle/>
        <a:p>
          <a:endParaRPr lang="de-DE"/>
        </a:p>
      </dgm:t>
    </dgm:pt>
    <dgm:pt modelId="{5F87024A-5E77-4BD7-937F-5583C59B5D72}">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t>Speciality chemicals</a:t>
          </a:r>
        </a:p>
      </dgm:t>
    </dgm:pt>
    <dgm:pt modelId="{CD07D21B-49EA-4CE3-A9CA-6A0D8CFE6A30}" type="parTrans" cxnId="{AAB9807D-B19A-44CD-86F6-7EC0643E31E5}">
      <dgm:prSet/>
      <dgm:spPr/>
      <dgm:t>
        <a:bodyPr/>
        <a:lstStyle/>
        <a:p>
          <a:endParaRPr lang="de-DE"/>
        </a:p>
      </dgm:t>
    </dgm:pt>
    <dgm:pt modelId="{27E6D893-4A50-4D8F-82C9-264630122F42}" type="sibTrans" cxnId="{AAB9807D-B19A-44CD-86F6-7EC0643E31E5}">
      <dgm:prSet/>
      <dgm:spPr/>
      <dgm:t>
        <a:bodyPr/>
        <a:lstStyle/>
        <a:p>
          <a:endParaRPr lang="de-DE"/>
        </a:p>
      </dgm:t>
    </dgm:pt>
    <dgm:pt modelId="{D394C36A-B7F7-4825-AE66-ACE7EDC2B563}" type="pres">
      <dgm:prSet presAssocID="{DEC763ED-8EEE-4C47-B483-5DD2D6030896}" presName="CompostProcess" presStyleCnt="0">
        <dgm:presLayoutVars>
          <dgm:dir/>
          <dgm:resizeHandles val="exact"/>
        </dgm:presLayoutVars>
      </dgm:prSet>
      <dgm:spPr/>
    </dgm:pt>
    <dgm:pt modelId="{B58CADB0-B05A-44C2-8228-092FCBAE5CD5}" type="pres">
      <dgm:prSet presAssocID="{DEC763ED-8EEE-4C47-B483-5DD2D6030896}" presName="arrow" presStyleLbl="bgShp" presStyleIdx="0" presStyleCnt="1" custScaleX="117647" custLinFactNeighborY="-1822"/>
      <dgm:spPr>
        <a:gradFill rotWithShape="0">
          <a:gsLst>
            <a:gs pos="48700">
              <a:srgbClr val="CEDCE1"/>
            </a:gs>
            <a:gs pos="0">
              <a:srgbClr val="CCD6DF"/>
            </a:gs>
            <a:gs pos="0">
              <a:srgbClr val="CCD6DF"/>
            </a:gs>
            <a:gs pos="100000">
              <a:srgbClr val="D0E2E4"/>
            </a:gs>
          </a:gsLst>
          <a:lin ang="0" scaled="0"/>
        </a:gradFill>
      </dgm:spPr>
    </dgm:pt>
    <dgm:pt modelId="{210D25BA-906B-441C-BC19-5D4299721442}" type="pres">
      <dgm:prSet presAssocID="{DEC763ED-8EEE-4C47-B483-5DD2D6030896}" presName="linearProcess" presStyleCnt="0"/>
      <dgm:spPr/>
    </dgm:pt>
    <dgm:pt modelId="{31228313-021C-4550-AB0C-C5F1E19E2187}" type="pres">
      <dgm:prSet presAssocID="{0E645F18-E61A-4051-A668-AE148692A235}" presName="textNode" presStyleLbl="node1" presStyleIdx="0" presStyleCnt="4" custScaleX="69892" custLinFactNeighborX="-93051" custLinFactNeighborY="-2408">
        <dgm:presLayoutVars>
          <dgm:bulletEnabled val="1"/>
        </dgm:presLayoutVars>
      </dgm:prSet>
      <dgm:spPr/>
    </dgm:pt>
    <dgm:pt modelId="{7E517188-4F45-4D0A-9B28-0893875A597D}" type="pres">
      <dgm:prSet presAssocID="{45E44EEA-38CB-4FEB-9ED2-F209012A1753}" presName="sibTrans" presStyleCnt="0"/>
      <dgm:spPr/>
    </dgm:pt>
    <dgm:pt modelId="{D5D75DFC-F1DD-4D48-B2B3-1236914B8B5A}" type="pres">
      <dgm:prSet presAssocID="{5F87024A-5E77-4BD7-937F-5583C59B5D72}" presName="textNode" presStyleLbl="node1" presStyleIdx="1" presStyleCnt="4" custScaleX="69892" custLinFactNeighborX="-47795" custLinFactNeighborY="-725">
        <dgm:presLayoutVars>
          <dgm:bulletEnabled val="1"/>
        </dgm:presLayoutVars>
      </dgm:prSet>
      <dgm:spPr/>
    </dgm:pt>
    <dgm:pt modelId="{7B19D541-4758-4613-85EA-57534585385F}" type="pres">
      <dgm:prSet presAssocID="{27E6D893-4A50-4D8F-82C9-264630122F42}" presName="sibTrans" presStyleCnt="0"/>
      <dgm:spPr/>
    </dgm:pt>
    <dgm:pt modelId="{F757C29C-E63B-439F-BC0C-A0F2DBBFB8ED}" type="pres">
      <dgm:prSet presAssocID="{C4477F08-2BFD-4BCE-97E5-E3962024CC23}" presName="textNode" presStyleLbl="node1" presStyleIdx="2" presStyleCnt="4" custScaleX="69892" custLinFactNeighborX="-87506" custLinFactNeighborY="-1609">
        <dgm:presLayoutVars>
          <dgm:bulletEnabled val="1"/>
        </dgm:presLayoutVars>
      </dgm:prSet>
      <dgm:spPr/>
    </dgm:pt>
    <dgm:pt modelId="{ABCC8395-57E5-4531-9F43-4451B76C75E5}" type="pres">
      <dgm:prSet presAssocID="{D91094B9-BC43-4938-91AB-B9D6F4214ECA}" presName="sibTrans" presStyleCnt="0"/>
      <dgm:spPr/>
    </dgm:pt>
    <dgm:pt modelId="{FBEDA2E9-8116-4372-8979-BA3977C993B3}" type="pres">
      <dgm:prSet presAssocID="{AF905E0D-6229-4CFA-9A8C-9DC65AF3D120}" presName="textNode" presStyleLbl="node1" presStyleIdx="3" presStyleCnt="4" custScaleX="69892" custLinFactX="-4795" custLinFactNeighborX="-100000" custLinFactNeighborY="-953">
        <dgm:presLayoutVars>
          <dgm:bulletEnabled val="1"/>
        </dgm:presLayoutVars>
      </dgm:prSet>
      <dgm:spPr/>
    </dgm:pt>
  </dgm:ptLst>
  <dgm:cxnLst>
    <dgm:cxn modelId="{F5B70E24-083D-4549-947B-A62B9E464D83}" type="presOf" srcId="{5F87024A-5E77-4BD7-937F-5583C59B5D72}" destId="{D5D75DFC-F1DD-4D48-B2B3-1236914B8B5A}" srcOrd="0" destOrd="0" presId="urn:microsoft.com/office/officeart/2005/8/layout/hProcess9"/>
    <dgm:cxn modelId="{4D246226-73B2-424E-B197-ADB9D1822043}" type="presOf" srcId="{DEC763ED-8EEE-4C47-B483-5DD2D6030896}" destId="{D394C36A-B7F7-4825-AE66-ACE7EDC2B563}" srcOrd="0" destOrd="0" presId="urn:microsoft.com/office/officeart/2005/8/layout/hProcess9"/>
    <dgm:cxn modelId="{E96A5479-BFAB-4809-A6C5-5F02D2DCE5A8}" srcId="{DEC763ED-8EEE-4C47-B483-5DD2D6030896}" destId="{0E645F18-E61A-4051-A668-AE148692A235}" srcOrd="0" destOrd="0" parTransId="{04445968-43F2-48EE-A7F0-35AF5796AC8C}" sibTransId="{45E44EEA-38CB-4FEB-9ED2-F209012A1753}"/>
    <dgm:cxn modelId="{AAB9807D-B19A-44CD-86F6-7EC0643E31E5}" srcId="{DEC763ED-8EEE-4C47-B483-5DD2D6030896}" destId="{5F87024A-5E77-4BD7-937F-5583C59B5D72}" srcOrd="1" destOrd="0" parTransId="{CD07D21B-49EA-4CE3-A9CA-6A0D8CFE6A30}" sibTransId="{27E6D893-4A50-4D8F-82C9-264630122F42}"/>
    <dgm:cxn modelId="{4E7CEC85-8B9A-4076-B541-6B2639841508}" srcId="{DEC763ED-8EEE-4C47-B483-5DD2D6030896}" destId="{AF905E0D-6229-4CFA-9A8C-9DC65AF3D120}" srcOrd="3" destOrd="0" parTransId="{333B72E4-6FA4-4BAE-8DEE-0D84E3823226}" sibTransId="{A6C7B8E7-FA44-48AE-87E0-DB62670BD84F}"/>
    <dgm:cxn modelId="{2FFE19A3-6BF5-432E-8ADA-66408119103A}" type="presOf" srcId="{AF905E0D-6229-4CFA-9A8C-9DC65AF3D120}" destId="{FBEDA2E9-8116-4372-8979-BA3977C993B3}" srcOrd="0" destOrd="0" presId="urn:microsoft.com/office/officeart/2005/8/layout/hProcess9"/>
    <dgm:cxn modelId="{B465EDAC-D5BC-48C2-9EE4-FE76DF966072}" type="presOf" srcId="{C4477F08-2BFD-4BCE-97E5-E3962024CC23}" destId="{F757C29C-E63B-439F-BC0C-A0F2DBBFB8ED}" srcOrd="0" destOrd="0" presId="urn:microsoft.com/office/officeart/2005/8/layout/hProcess9"/>
    <dgm:cxn modelId="{449D65B9-489B-41D2-B492-06CA1C20D572}" srcId="{DEC763ED-8EEE-4C47-B483-5DD2D6030896}" destId="{C4477F08-2BFD-4BCE-97E5-E3962024CC23}" srcOrd="2" destOrd="0" parTransId="{1AFD2965-E3DA-43E1-8E42-D214A4C06F1F}" sibTransId="{D91094B9-BC43-4938-91AB-B9D6F4214ECA}"/>
    <dgm:cxn modelId="{6D99B3DD-2DDB-45AD-B459-6BC96F476625}" type="presOf" srcId="{0E645F18-E61A-4051-A668-AE148692A235}" destId="{31228313-021C-4550-AB0C-C5F1E19E2187}" srcOrd="0" destOrd="0" presId="urn:microsoft.com/office/officeart/2005/8/layout/hProcess9"/>
    <dgm:cxn modelId="{779AB985-4166-4060-8FA8-34A337CCF537}" type="presParOf" srcId="{D394C36A-B7F7-4825-AE66-ACE7EDC2B563}" destId="{B58CADB0-B05A-44C2-8228-092FCBAE5CD5}" srcOrd="0" destOrd="0" presId="urn:microsoft.com/office/officeart/2005/8/layout/hProcess9"/>
    <dgm:cxn modelId="{D6B48979-0E9E-456F-8A80-2C04D542DFC1}" type="presParOf" srcId="{D394C36A-B7F7-4825-AE66-ACE7EDC2B563}" destId="{210D25BA-906B-441C-BC19-5D4299721442}" srcOrd="1" destOrd="0" presId="urn:microsoft.com/office/officeart/2005/8/layout/hProcess9"/>
    <dgm:cxn modelId="{685526A0-0265-4C04-A150-2A55720A0B23}" type="presParOf" srcId="{210D25BA-906B-441C-BC19-5D4299721442}" destId="{31228313-021C-4550-AB0C-C5F1E19E2187}" srcOrd="0" destOrd="0" presId="urn:microsoft.com/office/officeart/2005/8/layout/hProcess9"/>
    <dgm:cxn modelId="{1D4C91CA-F838-404E-ABE8-FF5B1A5309DF}" type="presParOf" srcId="{210D25BA-906B-441C-BC19-5D4299721442}" destId="{7E517188-4F45-4D0A-9B28-0893875A597D}" srcOrd="1" destOrd="0" presId="urn:microsoft.com/office/officeart/2005/8/layout/hProcess9"/>
    <dgm:cxn modelId="{5CC6C90B-C287-40C9-AA2D-4F47D7015A67}" type="presParOf" srcId="{210D25BA-906B-441C-BC19-5D4299721442}" destId="{D5D75DFC-F1DD-4D48-B2B3-1236914B8B5A}" srcOrd="2" destOrd="0" presId="urn:microsoft.com/office/officeart/2005/8/layout/hProcess9"/>
    <dgm:cxn modelId="{ED40B3E0-50CF-4C77-B80A-D1CB871E0306}" type="presParOf" srcId="{210D25BA-906B-441C-BC19-5D4299721442}" destId="{7B19D541-4758-4613-85EA-57534585385F}" srcOrd="3" destOrd="0" presId="urn:microsoft.com/office/officeart/2005/8/layout/hProcess9"/>
    <dgm:cxn modelId="{BB491B5D-D2F1-4CBB-87AC-554EFD6EB864}" type="presParOf" srcId="{210D25BA-906B-441C-BC19-5D4299721442}" destId="{F757C29C-E63B-439F-BC0C-A0F2DBBFB8ED}" srcOrd="4" destOrd="0" presId="urn:microsoft.com/office/officeart/2005/8/layout/hProcess9"/>
    <dgm:cxn modelId="{2365AC6E-EAB7-40C5-AA38-A0C97BFF89B4}" type="presParOf" srcId="{210D25BA-906B-441C-BC19-5D4299721442}" destId="{ABCC8395-57E5-4531-9F43-4451B76C75E5}" srcOrd="5" destOrd="0" presId="urn:microsoft.com/office/officeart/2005/8/layout/hProcess9"/>
    <dgm:cxn modelId="{102BBB4E-BAF4-4893-922D-B39061B468A8}" type="presParOf" srcId="{210D25BA-906B-441C-BC19-5D4299721442}" destId="{FBEDA2E9-8116-4372-8979-BA3977C993B3}" srcOrd="6"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CADB0-B05A-44C2-8228-092FCBAE5CD5}">
      <dsp:nvSpPr>
        <dsp:cNvPr id="0" name=""/>
        <dsp:cNvSpPr/>
      </dsp:nvSpPr>
      <dsp:spPr>
        <a:xfrm>
          <a:off x="2" y="0"/>
          <a:ext cx="11160119" cy="3331228"/>
        </a:xfrm>
        <a:prstGeom prst="rightArrow">
          <a:avLst/>
        </a:prstGeom>
        <a:gradFill rotWithShape="0">
          <a:gsLst>
            <a:gs pos="48700">
              <a:srgbClr val="CEDCE1"/>
            </a:gs>
            <a:gs pos="0">
              <a:srgbClr val="CCD6DF"/>
            </a:gs>
            <a:gs pos="0">
              <a:srgbClr val="CCD6DF"/>
            </a:gs>
            <a:gs pos="100000">
              <a:srgbClr val="D0E2E4"/>
            </a:gs>
          </a:gsLst>
          <a:lin ang="0" scaled="0"/>
        </a:gradFill>
        <a:ln>
          <a:noFill/>
        </a:ln>
        <a:effectLst/>
      </dsp:spPr>
      <dsp:style>
        <a:lnRef idx="0">
          <a:scrgbClr r="0" g="0" b="0"/>
        </a:lnRef>
        <a:fillRef idx="1">
          <a:scrgbClr r="0" g="0" b="0"/>
        </a:fillRef>
        <a:effectRef idx="0">
          <a:scrgbClr r="0" g="0" b="0"/>
        </a:effectRef>
        <a:fontRef idx="minor"/>
      </dsp:style>
    </dsp:sp>
    <dsp:sp modelId="{31228313-021C-4550-AB0C-C5F1E19E2187}">
      <dsp:nvSpPr>
        <dsp:cNvPr id="0" name=""/>
        <dsp:cNvSpPr/>
      </dsp:nvSpPr>
      <dsp:spPr>
        <a:xfrm>
          <a:off x="0" y="967282"/>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solidFill>
                <a:schemeClr val="bg1"/>
              </a:solidFill>
            </a:rPr>
            <a:t>Basic </a:t>
          </a:r>
          <a:r>
            <a:rPr lang="de-DE" sz="2000" b="1" kern="1200" dirty="0" err="1">
              <a:solidFill>
                <a:schemeClr val="bg1"/>
              </a:solidFill>
            </a:rPr>
            <a:t>chemistry</a:t>
          </a:r>
          <a:endParaRPr lang="de-DE" sz="2000" b="1" kern="1200" dirty="0"/>
        </a:p>
      </dsp:txBody>
      <dsp:txXfrm>
        <a:off x="65047" y="1032329"/>
        <a:ext cx="2209916" cy="1202397"/>
      </dsp:txXfrm>
    </dsp:sp>
    <dsp:sp modelId="{D5D75DFC-F1DD-4D48-B2B3-1236914B8B5A}">
      <dsp:nvSpPr>
        <dsp:cNvPr id="0" name=""/>
        <dsp:cNvSpPr/>
      </dsp:nvSpPr>
      <dsp:spPr>
        <a:xfrm>
          <a:off x="2694349" y="989707"/>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t>Speciality chemicals</a:t>
          </a:r>
        </a:p>
      </dsp:txBody>
      <dsp:txXfrm>
        <a:off x="2759396" y="1054754"/>
        <a:ext cx="2209916" cy="1202397"/>
      </dsp:txXfrm>
    </dsp:sp>
    <dsp:sp modelId="{F757C29C-E63B-439F-BC0C-A0F2DBBFB8ED}">
      <dsp:nvSpPr>
        <dsp:cNvPr id="0" name=""/>
        <dsp:cNvSpPr/>
      </dsp:nvSpPr>
      <dsp:spPr>
        <a:xfrm>
          <a:off x="5370776" y="977928"/>
          <a:ext cx="2340010" cy="1332491"/>
        </a:xfrm>
        <a:prstGeom prst="roundRect">
          <a:avLst/>
        </a:prstGeom>
        <a:solidFill>
          <a:srgbClr val="B22063"/>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t>Processing industry</a:t>
          </a:r>
        </a:p>
      </dsp:txBody>
      <dsp:txXfrm>
        <a:off x="5435823" y="1042975"/>
        <a:ext cx="2209916" cy="1202397"/>
      </dsp:txXfrm>
    </dsp:sp>
    <dsp:sp modelId="{FBEDA2E9-8116-4372-8979-BA3977C993B3}">
      <dsp:nvSpPr>
        <dsp:cNvPr id="0" name=""/>
        <dsp:cNvSpPr/>
      </dsp:nvSpPr>
      <dsp:spPr>
        <a:xfrm>
          <a:off x="8038537" y="986669"/>
          <a:ext cx="2340010" cy="1332491"/>
        </a:xfrm>
        <a:prstGeom prst="roundRect">
          <a:avLst/>
        </a:prstGeom>
        <a:solidFill>
          <a:srgbClr val="166E79"/>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kern="1200" dirty="0"/>
            <a:t>Manufacturers of consumer and capital goods</a:t>
          </a:r>
        </a:p>
      </dsp:txBody>
      <dsp:txXfrm>
        <a:off x="8103584" y="1051716"/>
        <a:ext cx="2209916" cy="12023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1.84556E-7</cdr:x>
      <cdr:y>0</cdr:y>
    </cdr:from>
    <cdr:to>
      <cdr:x>0.28141</cdr:x>
      <cdr:y>0.23918</cdr:y>
    </cdr:to>
    <cdr:sp macro="" textlink="">
      <cdr:nvSpPr>
        <cdr:cNvPr id="2" name="Textfeld 1"/>
        <cdr:cNvSpPr txBox="1"/>
      </cdr:nvSpPr>
      <cdr:spPr>
        <a:xfrm xmlns:a="http://schemas.openxmlformats.org/drawingml/2006/main">
          <a:off x="1" y="0"/>
          <a:ext cx="1524794" cy="993322"/>
        </a:xfrm>
        <a:prstGeom xmlns:a="http://schemas.openxmlformats.org/drawingml/2006/main" prst="rect">
          <a:avLst/>
        </a:prstGeom>
        <a:solidFill xmlns:a="http://schemas.openxmlformats.org/drawingml/2006/main">
          <a:schemeClr val="bg1">
            <a:lumMod val="95000"/>
          </a:schemeClr>
        </a:solidFill>
      </cdr:spPr>
      <cdr:txBody>
        <a:bodyPr xmlns:a="http://schemas.openxmlformats.org/drawingml/2006/main" vertOverflow="clip" horzOverflow="clip" wrap="square" rtlCol="0">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a:r>
            <a:rPr lang="de-DE" sz="1400" b="1" dirty="0">
              <a:solidFill>
                <a:schemeClr val="accent1"/>
              </a:solidFill>
              <a:latin typeface="Source Sans Pro" panose="020B0503030403020204" pitchFamily="34" charset="0"/>
              <a:cs typeface="Arial" pitchFamily="34" charset="0"/>
            </a:rPr>
            <a:t>Production value (2022): </a:t>
          </a:r>
        </a:p>
        <a:p xmlns:a="http://schemas.openxmlformats.org/drawingml/2006/main">
          <a:pPr algn="l"/>
          <a:r>
            <a:rPr lang="de-DE" sz="1400" b="1" dirty="0">
              <a:solidFill>
                <a:schemeClr val="accent1"/>
              </a:solidFill>
              <a:latin typeface="Source Sans Pro" panose="020B0503030403020204" pitchFamily="34" charset="0"/>
              <a:cs typeface="Arial" pitchFamily="34" charset="0"/>
            </a:rPr>
            <a:t>181 bn </a:t>
          </a:r>
          <a:r>
            <a:rPr lang="de-DE" sz="1400" b="1" baseline="0" dirty="0">
              <a:solidFill>
                <a:schemeClr val="accent1"/>
              </a:solidFill>
              <a:latin typeface="Source Sans Pro" panose="020B0503030403020204" pitchFamily="34" charset="0"/>
              <a:cs typeface="Arial" pitchFamily="34" charset="0"/>
            </a:rPr>
            <a:t>Euro </a:t>
          </a:r>
          <a:endParaRPr lang="de-DE" sz="1400" b="1" dirty="0">
            <a:solidFill>
              <a:schemeClr val="accent1"/>
            </a:solidFill>
            <a:latin typeface="Source Sans Pro" panose="020B0503030403020204"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0.03421</cdr:x>
      <cdr:y>0.09307</cdr:y>
    </cdr:from>
    <cdr:to>
      <cdr:x>0.35567</cdr:x>
      <cdr:y>0.20468</cdr:y>
    </cdr:to>
    <cdr:sp macro="" textlink="">
      <cdr:nvSpPr>
        <cdr:cNvPr id="8" name="Textfeld 7"/>
        <cdr:cNvSpPr txBox="1"/>
      </cdr:nvSpPr>
      <cdr:spPr>
        <a:xfrm xmlns:a="http://schemas.openxmlformats.org/drawingml/2006/main">
          <a:off x="259785" y="407080"/>
          <a:ext cx="2441360" cy="488159"/>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w="15875">
          <a:noFill/>
        </a:ln>
      </cdr:spPr>
      <cdr:txBody>
        <a:bodyPr xmlns:a="http://schemas.openxmlformats.org/drawingml/2006/main" wrap="square" rtlCol="0" anchor="ctr"/>
        <a:lstStyle xmlns:a="http://schemas.openxmlformats.org/drawingml/2006/main"/>
        <a:p xmlns:a="http://schemas.openxmlformats.org/drawingml/2006/main">
          <a:pPr algn="ctr"/>
          <a:r>
            <a:rPr lang="de-DE" sz="1500" b="1">
              <a:solidFill>
                <a:schemeClr val="tx1"/>
              </a:solidFill>
              <a:latin typeface="Source Sans Pro" panose="020B0503030403020204" pitchFamily="34" charset="0"/>
              <a:cs typeface="Arial" pitchFamily="34" charset="0"/>
            </a:rPr>
            <a:t>average, calculated based on sales</a:t>
          </a:r>
        </a:p>
      </cdr:txBody>
    </cdr:sp>
  </cdr:relSizeAnchor>
  <cdr:relSizeAnchor xmlns:cdr="http://schemas.openxmlformats.org/drawingml/2006/chartDrawing">
    <cdr:from>
      <cdr:x>0.02018</cdr:x>
      <cdr:y>0.51717</cdr:y>
    </cdr:from>
    <cdr:to>
      <cdr:x>0.98265</cdr:x>
      <cdr:y>0.52178</cdr:y>
    </cdr:to>
    <cdr:sp macro="" textlink="">
      <cdr:nvSpPr>
        <cdr:cNvPr id="5" name="Gerade Verbindung 6">
          <a:extLst xmlns:a="http://schemas.openxmlformats.org/drawingml/2006/main">
            <a:ext uri="{FF2B5EF4-FFF2-40B4-BE49-F238E27FC236}">
              <a16:creationId xmlns:a16="http://schemas.microsoft.com/office/drawing/2014/main" id="{6B0D53B3-3E98-4ABB-A7E4-F0835B058B60}"/>
            </a:ext>
          </a:extLst>
        </cdr:cNvPr>
        <cdr:cNvSpPr/>
      </cdr:nvSpPr>
      <cdr:spPr>
        <a:xfrm xmlns:a="http://schemas.openxmlformats.org/drawingml/2006/main">
          <a:off x="162542" y="2491619"/>
          <a:ext cx="7752312" cy="22210"/>
        </a:xfrm>
        <a:prstGeom xmlns:a="http://schemas.openxmlformats.org/drawingml/2006/main" prst="line">
          <a:avLst/>
        </a:prstGeom>
        <a:ln xmlns:a="http://schemas.openxmlformats.org/drawingml/2006/main" w="57150" cmpd="sng">
          <a:solidFill>
            <a:srgbClr val="FF5C33"/>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dr:relSizeAnchor xmlns:cdr="http://schemas.openxmlformats.org/drawingml/2006/chartDrawing">
    <cdr:from>
      <cdr:x>0.1791</cdr:x>
      <cdr:y>0.21843</cdr:y>
    </cdr:from>
    <cdr:to>
      <cdr:x>0.17927</cdr:x>
      <cdr:y>0.3884</cdr:y>
    </cdr:to>
    <cdr:sp macro="" textlink="">
      <cdr:nvSpPr>
        <cdr:cNvPr id="11" name="Gerade Verbindung mit Pfeil 10">
          <a:extLst xmlns:a="http://schemas.openxmlformats.org/drawingml/2006/main">
            <a:ext uri="{FF2B5EF4-FFF2-40B4-BE49-F238E27FC236}">
              <a16:creationId xmlns:a16="http://schemas.microsoft.com/office/drawing/2014/main" id="{E98A27AB-185E-4C1E-B897-943FD04018B0}"/>
            </a:ext>
          </a:extLst>
        </cdr:cNvPr>
        <cdr:cNvSpPr/>
      </cdr:nvSpPr>
      <cdr:spPr>
        <a:xfrm xmlns:a="http://schemas.openxmlformats.org/drawingml/2006/main" rot="5400000">
          <a:off x="1046352" y="1428527"/>
          <a:ext cx="800645" cy="1440"/>
        </a:xfrm>
        <a:prstGeom xmlns:a="http://schemas.openxmlformats.org/drawingml/2006/main" prst="straightConnector1">
          <a:avLst/>
        </a:prstGeom>
        <a:ln xmlns:a="http://schemas.openxmlformats.org/drawingml/2006/main" w="15875">
          <a:solidFill>
            <a:srgbClr val="FF5C33"/>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userShapes>
</file>

<file path=ppt/drawings/drawing3.xml><?xml version="1.0" encoding="utf-8"?>
<c:userShapes xmlns:c="http://schemas.openxmlformats.org/drawingml/2006/chart">
  <cdr:relSizeAnchor xmlns:cdr="http://schemas.openxmlformats.org/drawingml/2006/chartDrawing">
    <cdr:from>
      <cdr:x>0.66757</cdr:x>
      <cdr:y>0.00713</cdr:y>
    </cdr:from>
    <cdr:to>
      <cdr:x>0.99145</cdr:x>
      <cdr:y>0.18397</cdr:y>
    </cdr:to>
    <cdr:sp macro="" textlink="">
      <cdr:nvSpPr>
        <cdr:cNvPr id="4" name="Textfeld 6"/>
        <cdr:cNvSpPr txBox="1"/>
      </cdr:nvSpPr>
      <cdr:spPr>
        <a:xfrm xmlns:a="http://schemas.openxmlformats.org/drawingml/2006/main">
          <a:off x="4806045" y="29735"/>
          <a:ext cx="2331713" cy="73750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indent="0" algn="r">
            <a:lnSpc>
              <a:spcPct val="90000"/>
            </a:lnSpc>
            <a:spcAft>
              <a:spcPts val="600"/>
            </a:spcAft>
          </a:pPr>
          <a:r>
            <a:rPr lang="de-DE" sz="1600" dirty="0">
              <a:solidFill>
                <a:schemeClr val="tx2"/>
              </a:solidFill>
              <a:latin typeface="+mn-lt"/>
              <a:ea typeface="+mn-ea"/>
              <a:cs typeface="Arial" panose="020B0604020202020204" pitchFamily="34" charset="0"/>
            </a:rPr>
            <a:t>Chemical and Pharmaceutical </a:t>
          </a:r>
          <a:r>
            <a:rPr lang="de-DE" sz="1600" dirty="0" err="1">
              <a:solidFill>
                <a:schemeClr val="tx2"/>
              </a:solidFill>
              <a:latin typeface="+mn-lt"/>
              <a:ea typeface="+mn-ea"/>
              <a:cs typeface="Arial" panose="020B0604020202020204" pitchFamily="34" charset="0"/>
            </a:rPr>
            <a:t>sales</a:t>
          </a:r>
          <a:r>
            <a:rPr lang="de-DE" sz="1600" dirty="0">
              <a:solidFill>
                <a:schemeClr val="tx2"/>
              </a:solidFill>
              <a:latin typeface="+mn-lt"/>
              <a:ea typeface="+mn-ea"/>
              <a:cs typeface="Arial" panose="020B0604020202020204" pitchFamily="34" charset="0"/>
            </a:rPr>
            <a:t>: 7,400 </a:t>
          </a:r>
          <a:r>
            <a:rPr lang="de-DE" sz="1600" dirty="0" err="1">
              <a:solidFill>
                <a:schemeClr val="tx2"/>
              </a:solidFill>
              <a:latin typeface="+mn-lt"/>
              <a:ea typeface="+mn-ea"/>
              <a:cs typeface="Arial" panose="020B0604020202020204" pitchFamily="34" charset="0"/>
            </a:rPr>
            <a:t>bn</a:t>
          </a:r>
          <a:r>
            <a:rPr lang="de-DE" sz="1600" dirty="0">
              <a:solidFill>
                <a:schemeClr val="tx2"/>
              </a:solidFill>
              <a:latin typeface="+mn-lt"/>
              <a:ea typeface="+mn-ea"/>
              <a:cs typeface="Arial" panose="020B0604020202020204" pitchFamily="34" charset="0"/>
            </a:rPr>
            <a:t> Euro</a:t>
          </a:r>
        </a:p>
      </cdr:txBody>
    </cdr:sp>
  </cdr:relSizeAnchor>
</c:userShapes>
</file>

<file path=ppt/drawings/drawing4.xml><?xml version="1.0" encoding="utf-8"?>
<c:userShapes xmlns:c="http://schemas.openxmlformats.org/drawingml/2006/chart">
  <cdr:relSizeAnchor xmlns:cdr="http://schemas.openxmlformats.org/drawingml/2006/chartDrawing">
    <cdr:from>
      <cdr:x>0.01896</cdr:x>
      <cdr:y>0.0469</cdr:y>
    </cdr:from>
    <cdr:to>
      <cdr:x>0.98694</cdr:x>
      <cdr:y>0.21527</cdr:y>
    </cdr:to>
    <cdr:sp macro="" textlink="">
      <cdr:nvSpPr>
        <cdr:cNvPr id="2" name="Textfeld 1"/>
        <cdr:cNvSpPr txBox="1"/>
      </cdr:nvSpPr>
      <cdr:spPr>
        <a:xfrm xmlns:a="http://schemas.openxmlformats.org/drawingml/2006/main">
          <a:off x="111919" y="185737"/>
          <a:ext cx="5715000" cy="666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userShapes>
</file>

<file path=ppt/drawings/drawing5.xml><?xml version="1.0" encoding="utf-8"?>
<c:userShapes xmlns:c="http://schemas.openxmlformats.org/drawingml/2006/chart">
  <cdr:relSizeAnchor xmlns:cdr="http://schemas.openxmlformats.org/drawingml/2006/chartDrawing">
    <cdr:from>
      <cdr:x>0.51998</cdr:x>
      <cdr:y>0.69255</cdr:y>
    </cdr:from>
    <cdr:to>
      <cdr:x>0.75605</cdr:x>
      <cdr:y>0.77373</cdr:y>
    </cdr:to>
    <cdr:sp macro="" textlink="">
      <cdr:nvSpPr>
        <cdr:cNvPr id="2" name="Textfeld 13"/>
        <cdr:cNvSpPr txBox="1"/>
      </cdr:nvSpPr>
      <cdr:spPr>
        <a:xfrm xmlns:a="http://schemas.openxmlformats.org/drawingml/2006/main">
          <a:off x="3743521" y="2888185"/>
          <a:ext cx="1699504" cy="338554"/>
        </a:xfrm>
        <a:prstGeom xmlns:a="http://schemas.openxmlformats.org/drawingml/2006/main" prst="rect">
          <a:avLst/>
        </a:prstGeom>
        <a:solidFill xmlns:a="http://schemas.openxmlformats.org/drawingml/2006/main">
          <a:schemeClr val="accent5"/>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Pharmaceuticals</a:t>
          </a:r>
        </a:p>
      </cdr:txBody>
    </cdr:sp>
  </cdr:relSizeAnchor>
  <cdr:relSizeAnchor xmlns:cdr="http://schemas.openxmlformats.org/drawingml/2006/chartDrawing">
    <cdr:from>
      <cdr:x>0.65006</cdr:x>
      <cdr:y>0.31923</cdr:y>
    </cdr:from>
    <cdr:to>
      <cdr:x>0.80842</cdr:x>
      <cdr:y>0.40041</cdr:y>
    </cdr:to>
    <cdr:sp macro="" textlink="">
      <cdr:nvSpPr>
        <cdr:cNvPr id="3" name="Textfeld 12"/>
        <cdr:cNvSpPr txBox="1"/>
      </cdr:nvSpPr>
      <cdr:spPr>
        <a:xfrm xmlns:a="http://schemas.openxmlformats.org/drawingml/2006/main">
          <a:off x="4680000" y="1331305"/>
          <a:ext cx="1140057" cy="338554"/>
        </a:xfrm>
        <a:prstGeom xmlns:a="http://schemas.openxmlformats.org/drawingml/2006/main" prst="rect">
          <a:avLst/>
        </a:prstGeom>
        <a:solidFill xmlns:a="http://schemas.openxmlformats.org/drawingml/2006/main">
          <a:schemeClr val="accent1"/>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Chemicals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ED4-A324-584D-BCF4-C97E05E38248}" type="datetimeFigureOut">
              <a:rPr lang="de-DE" smtClean="0"/>
              <a:t>30.04.2024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p:spPr>
      </p:sp>
      <p:sp>
        <p:nvSpPr>
          <p:cNvPr id="30723"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dirty="0"/>
          </a:p>
        </p:txBody>
      </p:sp>
      <p:sp>
        <p:nvSpPr>
          <p:cNvPr id="2150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DD386D-FFBD-4591-97E3-BCF8DBDA38AE}" type="slidenum">
              <a:rPr lang="de-DE" smtClean="0"/>
              <a:t>5</a:t>
            </a:fld>
            <a:endParaRPr lang="de-DE"/>
          </a:p>
        </p:txBody>
      </p:sp>
    </p:spTree>
    <p:extLst>
      <p:ext uri="{BB962C8B-B14F-4D97-AF65-F5344CB8AC3E}">
        <p14:creationId xmlns:p14="http://schemas.microsoft.com/office/powerpoint/2010/main" val="1884024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9E25DA2-364F-B349-B811-055114FEA55A}" type="slidenum">
              <a:rPr lang="de-DE" smtClean="0"/>
              <a:t>12</a:t>
            </a:fld>
            <a:endParaRPr lang="de-DE"/>
          </a:p>
        </p:txBody>
      </p:sp>
    </p:spTree>
    <p:extLst>
      <p:ext uri="{BB962C8B-B14F-4D97-AF65-F5344CB8AC3E}">
        <p14:creationId xmlns:p14="http://schemas.microsoft.com/office/powerpoint/2010/main" val="1355527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15</a:t>
            </a:fld>
            <a:endParaRPr lang="de-DE"/>
          </a:p>
        </p:txBody>
      </p:sp>
    </p:spTree>
    <p:extLst>
      <p:ext uri="{BB962C8B-B14F-4D97-AF65-F5344CB8AC3E}">
        <p14:creationId xmlns:p14="http://schemas.microsoft.com/office/powerpoint/2010/main" val="2659739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t>18</a:t>
            </a:fld>
            <a:endParaRPr lang="de-DE"/>
          </a:p>
        </p:txBody>
      </p:sp>
    </p:spTree>
    <p:extLst>
      <p:ext uri="{BB962C8B-B14F-4D97-AF65-F5344CB8AC3E}">
        <p14:creationId xmlns:p14="http://schemas.microsoft.com/office/powerpoint/2010/main" val="2066744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baseline="0" dirty="0">
                <a:effectLst/>
              </a:rPr>
              <a:t>The chemical-pharmaceutical industry has invested </a:t>
            </a:r>
            <a:r>
              <a:rPr lang="de-DE" sz="1100" dirty="0">
                <a:effectLst/>
              </a:rPr>
              <a:t>well over 10 billion </a:t>
            </a:r>
            <a:r>
              <a:rPr lang="de-DE" sz="1100" baseline="0" dirty="0">
                <a:effectLst/>
              </a:rPr>
              <a:t>euros in research and development in recent years. </a:t>
            </a:r>
          </a:p>
          <a:p>
            <a:pPr lvl="0"/>
            <a:endParaRPr lang="de-DE" sz="1100" dirty="0">
              <a:effectLst/>
            </a:endParaRPr>
          </a:p>
          <a:p>
            <a:pPr lvl="0"/>
            <a:r>
              <a:rPr lang="de-DE" sz="1100" dirty="0">
                <a:effectLst/>
              </a:rPr>
              <a:t>R&amp;D expenditure in the chemical-pharmaceutical industry is growing dynamically. Since 2008, expenditure has risen by an average of </a:t>
            </a:r>
            <a:r>
              <a:rPr lang="de-DE" sz="1100" baseline="0" dirty="0">
                <a:effectLst/>
              </a:rPr>
              <a:t>3.6 per cent per year. </a:t>
            </a:r>
            <a:r>
              <a:rPr lang="de-DE" sz="1100" dirty="0">
                <a:effectLst/>
              </a:rPr>
              <a:t>This growth is no longer driven solely by expenditure in the pharmaceutical industry. </a:t>
            </a:r>
            <a:r>
              <a:rPr lang="de-DE" sz="1100" baseline="0" dirty="0">
                <a:effectLst/>
              </a:rPr>
              <a:t>R&amp;D expenditure in the chemical industry has </a:t>
            </a:r>
            <a:r>
              <a:rPr lang="de-DE" sz="1100" dirty="0">
                <a:effectLst/>
              </a:rPr>
              <a:t>also increased. </a:t>
            </a:r>
          </a:p>
          <a:p>
            <a:pPr lvl="0"/>
            <a:endParaRPr lang="de-DE" sz="1100" dirty="0"/>
          </a:p>
          <a:p>
            <a:pPr lvl="0"/>
            <a:r>
              <a:rPr lang="de-DE" sz="1100" dirty="0"/>
              <a:t>In 2017, 55.5 per cent of internal R&amp;D expenditure in the chemical industry was spent on experimental development, 38 per cent on applied research and around 6.5 per cent on basic research. In the pharmaceutical industry, almost 56 per cent was spent on applied research, 31 per cent on experimental development and around 13 per cent on basic research.</a:t>
            </a:r>
          </a:p>
          <a:p>
            <a:pPr lvl="0"/>
            <a:endParaRPr lang="de-DE" sz="1100" dirty="0"/>
          </a:p>
          <a:p>
            <a:r>
              <a:rPr lang="de-DE" sz="1100" b="1" dirty="0"/>
              <a:t>Note: </a:t>
            </a:r>
            <a:r>
              <a:rPr lang="de-DE" sz="1100" dirty="0"/>
              <a:t>All </a:t>
            </a:r>
            <a:r>
              <a:rPr lang="de-DE" sz="1100" dirty="0" err="1"/>
              <a:t>R&amp;D expenditure </a:t>
            </a:r>
            <a:r>
              <a:rPr lang="de-DE" sz="1100" dirty="0"/>
              <a:t>(internal and external) carried out by industry is included (GERD delimitation).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t>19</a:t>
            </a:fld>
            <a:endParaRPr lang="de-DE" dirty="0"/>
          </a:p>
        </p:txBody>
      </p:sp>
    </p:spTree>
    <p:extLst>
      <p:ext uri="{BB962C8B-B14F-4D97-AF65-F5344CB8AC3E}">
        <p14:creationId xmlns:p14="http://schemas.microsoft.com/office/powerpoint/2010/main" val="1220238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20</a:t>
            </a:fld>
            <a:endParaRPr lang="de-DE"/>
          </a:p>
        </p:txBody>
      </p:sp>
    </p:spTree>
    <p:extLst>
      <p:ext uri="{BB962C8B-B14F-4D97-AF65-F5344CB8AC3E}">
        <p14:creationId xmlns:p14="http://schemas.microsoft.com/office/powerpoint/2010/main" val="238926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Foreign investment is becoming increasingly important for chemical and pharmaceutical companies. Since 2012, foreign investment has exceeded investment in Germany. This is not only due to market development, but also increasingly for cost reasons.</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22</a:t>
            </a:fld>
            <a:endParaRPr lang="de-DE"/>
          </a:p>
        </p:txBody>
      </p:sp>
    </p:spTree>
    <p:extLst>
      <p:ext uri="{BB962C8B-B14F-4D97-AF65-F5344CB8AC3E}">
        <p14:creationId xmlns:p14="http://schemas.microsoft.com/office/powerpoint/2010/main" val="4271630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34A6C246-DA31-4543-90FE-E0BCE189EA98}" type="datetime1">
              <a:rPr lang="de-DE" smtClean="0"/>
              <a:t>30.04.2024</a:t>
            </a:fld>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834DFA6-1D09-44BB-8F41-B752B3C26B26}" type="datetime1">
              <a:rPr lang="de-DE" smtClean="0"/>
              <a:t>30.04.2024</a:t>
            </a:fld>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BA8AC94-3D5A-4648-8417-B66CB4E82DEE}" type="datetime1">
              <a:rPr lang="de-DE" smtClean="0"/>
              <a:t>30.04.2024</a:t>
            </a:fld>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2CD0C049-BE1A-44AE-B992-F1E3653333D6}" type="datetime1">
              <a:rPr lang="de-DE" smtClean="0"/>
              <a:t>30.04.2024</a:t>
            </a:fld>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63F2641-7AAE-4EA3-9033-3EAB8A19B63C}" type="datetime1">
              <a:rPr lang="de-DE" smtClean="0"/>
              <a:t>30.04.2024</a:t>
            </a:fld>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8A53C277-6004-4407-BBDC-4A44B58B74CD}" type="datetime1">
              <a:rPr lang="de-DE" smtClean="0"/>
              <a:t>30.04.2024</a:t>
            </a:fld>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CCBCB1F9-9B27-48FD-9FD8-480F5D68D84A}" type="datetime1">
              <a:rPr lang="de-DE" smtClean="0"/>
              <a:t>30.04.2024</a:t>
            </a:fld>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4F5B4978-7CF2-4CF6-ADD6-CC1F3EFE4935}" type="datetime1">
              <a:rPr lang="de-DE" smtClean="0"/>
              <a:t>30.04.2024</a:t>
            </a:fld>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0CD5D790-67C4-40B3-8DE9-B2213AFD5A99}" type="datetime1">
              <a:rPr lang="de-DE" smtClean="0"/>
              <a:t>30.04.2024</a:t>
            </a:fld>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A556B7A-3B08-4876-8574-21E2D20D23BF}" type="datetime1">
              <a:rPr lang="de-DE" smtClean="0"/>
              <a:t>30.04.2024</a:t>
            </a:fld>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6C5746A8-F18E-4514-B091-48FBAC1E6509}" type="datetime1">
              <a:rPr lang="de-DE" smtClean="0"/>
              <a:t>30.04.2024</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9F6D36-FA04-4946-AF65-D8D91060EA63}" type="datetime1">
              <a:rPr lang="de-DE" smtClean="0"/>
              <a:t>30.04.2024</a:t>
            </a:fld>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FA777FF1-DD69-46BB-A854-B76D44BD9F22}" type="datetime1">
              <a:rPr lang="de-DE" smtClean="0"/>
              <a:t>30.04.2024</a:t>
            </a:fld>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27D5F9B-4B03-4944-B2FD-CB1669C2DEC5}" type="datetime1">
              <a:rPr lang="de-DE" smtClean="0"/>
              <a:t>30.04.2024</a:t>
            </a:fld>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AB6DA7E5-78B0-4FC7-A70E-968C901D6809}" type="datetime1">
              <a:rPr lang="de-DE" smtClean="0"/>
              <a:t>30.04.2024</a:t>
            </a:fld>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A0A1C207-B591-468B-B6FE-6867817A9B42}" type="datetime1">
              <a:rPr lang="de-DE" smtClean="0"/>
              <a:t>30.04.2024</a:t>
            </a:fld>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C7CE6DE3-5DD7-4C02-9CC8-E295AFD4952D}" type="datetime1">
              <a:rPr lang="de-DE" smtClean="0"/>
              <a:t>30.04.2024</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414C58D8-7CD1-445C-B163-F7B41B16D00C}" type="datetime1">
              <a:rPr lang="de-DE" smtClean="0"/>
              <a:t>30.04.2024</a:t>
            </a:fld>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021BCF97-67CE-4F8D-A247-FDD38E9AE669}" type="datetime1">
              <a:rPr lang="de-DE" smtClean="0"/>
              <a:t>30.04.2024</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1D44F295-B58C-468B-A9BC-FA94B985322D}" type="datetime1">
              <a:rPr lang="de-DE" smtClean="0"/>
              <a:t>30.04.2024</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6EA57986-D2E9-47C4-8EB3-F23560C92904}" type="datetime1">
              <a:rPr lang="de-DE" smtClean="0"/>
              <a:t>30.04.2024</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9F879EFD-0521-4402-83AD-1BED66C503DE}" type="datetime1">
              <a:rPr lang="de-DE" smtClean="0"/>
              <a:t>30.04.2024</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46514173-5709-424D-B00F-DE69A8A3851B}" type="datetime1">
              <a:rPr lang="de-DE" smtClean="0"/>
              <a:t>30.04.2024</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fld id="{DDBF05AB-38ED-4A35-80B5-8E9F849A7E0D}" type="datetime1">
              <a:rPr lang="de-DE" smtClean="0"/>
              <a:t>30.04.2024</a:t>
            </a:fld>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fld id="{45E1272B-CA43-4E8A-8F84-4CE20A6DBC18}" type="datetime1">
              <a:rPr lang="de-DE" smtClean="0"/>
              <a:t>30.04.2024</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fld id="{FFE36693-B9D7-40AD-A210-AAE5E6EBF7C9}" type="datetime1">
              <a:rPr lang="de-DE" smtClean="0"/>
              <a:t>30.04.2024</a:t>
            </a:fld>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fld id="{83F5C828-0C29-45BA-857D-3E2E6247EAB7}" type="datetime1">
              <a:rPr lang="de-DE" smtClean="0"/>
              <a:t>30.04.2024</a:t>
            </a:fld>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fld id="{9A22AD30-FEA9-48FE-8BAC-C3A924F83A5D}" type="datetime1">
              <a:rPr lang="de-DE" smtClean="0"/>
              <a:t>30.04.2024</a:t>
            </a:fld>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814A05-77B8-4D5A-BC82-22375EEDDDA7}" type="datetime1">
              <a:rPr lang="de-DE" smtClean="0"/>
              <a:t>30.04.2024</a:t>
            </a:fld>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fld id="{3114BC5F-0C72-4103-A780-EC3E91421771}" type="datetime1">
              <a:rPr lang="de-DE" smtClean="0"/>
              <a:t>30.04.2024</a:t>
            </a:fld>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fld id="{F04330C6-9D46-49A6-88C7-22A8C2845F63}" type="datetime1">
              <a:rPr lang="de-DE" smtClean="0"/>
              <a:t>30.04.2024</a:t>
            </a:fld>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fld id="{53FDAD7B-9529-4294-94E4-D32B344EB118}" type="datetime1">
              <a:rPr lang="de-DE" smtClean="0"/>
              <a:t>30.04.2024</a:t>
            </a:fld>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fld id="{38AC285C-41DD-4C2B-8D44-B8A56BD28D17}" type="datetime1">
              <a:rPr lang="de-DE" smtClean="0"/>
              <a:t>30.04.2024</a:t>
            </a:fld>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87D9E064-81A5-4E51-B934-ECFFD3740009}" type="datetime1">
              <a:rPr lang="de-DE" smtClean="0"/>
              <a:t>30.04.2024</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fld id="{A2B3FE79-CA45-4AF2-ADA9-25AE8B7F95C5}" type="datetime1">
              <a:rPr lang="de-DE" smtClean="0"/>
              <a:t>30.04.2024</a:t>
            </a:fld>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fld id="{AF156EFD-D511-46D2-B2EB-6EE6C1CDAD33}" type="datetime1">
              <a:rPr lang="de-DE" smtClean="0"/>
              <a:t>30.04.2024</a:t>
            </a:fld>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fld id="{04A78F54-8D81-4339-8F86-425E8FF5E5C5}" type="datetime1">
              <a:rPr lang="de-DE" smtClean="0"/>
              <a:t>30.04.2024</a:t>
            </a:fld>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fld id="{3236672A-F55A-4FCA-A51C-A62A9193A7A8}" type="datetime1">
              <a:rPr lang="de-DE" smtClean="0"/>
              <a:t>30.04.2024</a:t>
            </a:fld>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DC6BCC2-3229-4DD5-8A33-BB42E810030E}" type="datetime1">
              <a:rPr lang="de-DE" smtClean="0"/>
              <a:t>30.04.2024</a:t>
            </a:fld>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fld id="{C6128EEF-629D-4C89-B8E6-E0231F7574EC}" type="datetime1">
              <a:rPr lang="de-DE" smtClean="0"/>
              <a:t>30.04.2024</a:t>
            </a:fld>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fld id="{92626259-6EED-4F9A-8FA1-0DD108EEC03C}" type="datetime1">
              <a:rPr lang="de-DE" smtClean="0"/>
              <a:t>30.04.2024</a:t>
            </a:fld>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3E92514A-E2A8-4D1B-B238-A86150DDE626}" type="datetime1">
              <a:rPr lang="de-DE" smtClean="0"/>
              <a:t>30.04.2024</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5FFCE50A-1C0C-47E3-BD4D-7F802D671095}" type="datetime1">
              <a:rPr lang="de-DE" smtClean="0"/>
              <a:t>30.04.2024</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3F66E855-E75E-48EC-8BD7-1E6E6CE6FFD6}" type="datetime1">
              <a:rPr lang="de-DE" smtClean="0"/>
              <a:t>30.04.2024</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A33A8684-5277-4819-B34D-F2CA4E852F7C}" type="datetime1">
              <a:rPr lang="de-DE" smtClean="0"/>
              <a:t>30.04.2024</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187E233A-2349-471C-9BFC-CFD91D3AE1B7}" type="datetime1">
              <a:rPr lang="de-DE" smtClean="0"/>
              <a:t>30.04.2024</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AB6220E9-AD85-4C13-AC72-64A2E302799F}" type="datetime1">
              <a:rPr lang="de-DE" smtClean="0"/>
              <a:t>30.04.2024</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4E85A259-73F1-4680-A5CA-E7BAB134A41B}" type="datetime1">
              <a:rPr lang="de-DE" smtClean="0"/>
              <a:t>30.04.2024</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82FA73E2-DD6B-4A1F-9F45-E5A1DC0EF561}" type="datetime1">
              <a:rPr lang="de-DE" smtClean="0"/>
              <a:t>30.04.2024</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5E7F9B1-7DB6-407C-B040-F05BD0C5FCFE}" type="datetime1">
              <a:rPr lang="de-DE" smtClean="0"/>
              <a:t>30.04.2024</a:t>
            </a:fld>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fld id="{E7DEAA5B-2783-43E4-AA83-5D3C91EA1C21}" type="datetime1">
              <a:rPr lang="de-DE" smtClean="0"/>
              <a:t>30.04.2024</a:t>
            </a:fld>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fld id="{06C64B5E-B773-4652-990D-25C4849CE49D}" type="datetime1">
              <a:rPr lang="de-DE" smtClean="0"/>
              <a:t>30.04.2024</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39AACC93-7D19-4384-AB96-E066DCAC7090}" type="datetime1">
              <a:rPr lang="de-DE" smtClean="0"/>
              <a:t>30.04.2024</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B6EE666A-AD3D-4203-A4F6-6094FD7AFC54}" type="datetime1">
              <a:rPr lang="de-DE" smtClean="0"/>
              <a:t>30.04.2024</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fld id="{36E6792B-FC05-4639-8C79-7B6C32F51486}" type="datetime1">
              <a:rPr lang="de-DE" smtClean="0"/>
              <a:t>30.04.2024</a:t>
            </a:fld>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spcBef>
                <a:spcPts val="800"/>
              </a:spcBef>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50448F09-7BBA-4771-9432-B16683925413}" type="datetime1">
              <a:rPr lang="de-DE" smtClean="0"/>
              <a:t>30.04.2024</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fld id="{A753081C-465E-4B4B-B32D-C3A7F4CF10D3}" type="datetime1">
              <a:rPr lang="de-DE" smtClean="0"/>
              <a:t>30.04.2024</a:t>
            </a:fld>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fld id="{2214C301-A6AB-48E5-9FA9-A3F9034F687A}" type="datetime1">
              <a:rPr lang="de-DE" smtClean="0"/>
              <a:t>30.04.2024</a:t>
            </a:fld>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el &amp; Inhalt">
    <p:spTree>
      <p:nvGrpSpPr>
        <p:cNvPr id="1" name=""/>
        <p:cNvGrpSpPr/>
        <p:nvPr/>
      </p:nvGrpSpPr>
      <p:grpSpPr>
        <a:xfrm>
          <a:off x="0" y="0"/>
          <a:ext cx="0" cy="0"/>
          <a:chOff x="0" y="0"/>
          <a:chExt cx="0" cy="0"/>
        </a:xfrm>
      </p:grpSpPr>
      <p:sp>
        <p:nvSpPr>
          <p:cNvPr id="56" name="Textfeld 55"/>
          <p:cNvSpPr txBox="1"/>
          <p:nvPr userDrawn="1"/>
        </p:nvSpPr>
        <p:spPr>
          <a:xfrm>
            <a:off x="-3759192" y="1157761"/>
            <a:ext cx="3744487" cy="429903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Inhaltsbereich mit/ohne Aufzählungszeichen:</a:t>
            </a:r>
            <a:br>
              <a:rPr lang="de-DE" sz="1400" b="1" dirty="0"/>
            </a:br>
            <a:r>
              <a:rPr lang="de-DE" sz="1400" b="0" kern="1200" dirty="0">
                <a:solidFill>
                  <a:schemeClr val="tx1"/>
                </a:solidFill>
                <a:latin typeface="+mn-lt"/>
                <a:ea typeface="+mn-ea"/>
                <a:cs typeface="+mn-cs"/>
              </a:rPr>
              <a:t>1. Ebene Arial 20 Pt.</a:t>
            </a:r>
            <a:br>
              <a:rPr lang="de-DE" sz="1400" b="0" kern="1200" dirty="0">
                <a:solidFill>
                  <a:schemeClr val="tx1"/>
                </a:solidFill>
                <a:latin typeface="+mn-lt"/>
                <a:ea typeface="+mn-ea"/>
                <a:cs typeface="+mn-cs"/>
              </a:rPr>
            </a:br>
            <a:r>
              <a:rPr lang="de-DE" sz="1400" b="0" kern="1200" dirty="0">
                <a:solidFill>
                  <a:schemeClr val="tx1"/>
                </a:solidFill>
                <a:latin typeface="+mn-lt"/>
                <a:ea typeface="+mn-ea"/>
                <a:cs typeface="+mn-cs"/>
              </a:rPr>
              <a:t>Ab 2. Ebene 18 Pt.</a:t>
            </a:r>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kern="1200" dirty="0">
                <a:solidFill>
                  <a:schemeClr val="tx1"/>
                </a:solidFill>
                <a:latin typeface="+mn-lt"/>
                <a:ea typeface="+mn-ea"/>
                <a:cs typeface="+mn-cs"/>
              </a:rPr>
              <a:t>Optional Untertitel/Zwischenüberschrift:</a:t>
            </a:r>
            <a:br>
              <a:rPr lang="de-DE" sz="1400" b="1" kern="1200" dirty="0">
                <a:solidFill>
                  <a:schemeClr val="tx1"/>
                </a:solidFill>
                <a:latin typeface="+mn-lt"/>
                <a:ea typeface="+mn-ea"/>
                <a:cs typeface="+mn-cs"/>
              </a:rPr>
            </a:br>
            <a:r>
              <a:rPr lang="de-DE" sz="1400" b="0" dirty="0"/>
              <a:t>Arial</a:t>
            </a:r>
            <a:r>
              <a:rPr lang="de-DE" sz="1400" b="0" baseline="0" dirty="0"/>
              <a:t> 20 Pt., Dunkelblau aus der oberen Farbreihe der Designfarben</a:t>
            </a:r>
            <a:br>
              <a:rPr lang="de-DE" sz="1400" b="0" baseline="0" dirty="0"/>
            </a:br>
            <a:r>
              <a:rPr lang="de-DE" sz="1400" b="0" baseline="0" dirty="0"/>
              <a:t>(RGB 76 | 128 | 179)</a:t>
            </a:r>
            <a:br>
              <a:rPr lang="de-DE" sz="1400" b="0" kern="1200" baseline="0" dirty="0">
                <a:solidFill>
                  <a:schemeClr val="tx1"/>
                </a:solidFill>
                <a:latin typeface="+mn-lt"/>
                <a:ea typeface="+mn-ea"/>
                <a:cs typeface="+mn-cs"/>
              </a:rPr>
            </a:br>
            <a:br>
              <a:rPr lang="de-DE" sz="1400" b="0" kern="1200" baseline="0" dirty="0">
                <a:solidFill>
                  <a:schemeClr val="tx1"/>
                </a:solidFill>
                <a:latin typeface="+mn-lt"/>
                <a:ea typeface="+mn-ea"/>
                <a:cs typeface="+mn-cs"/>
              </a:rPr>
            </a:br>
            <a:r>
              <a:rPr lang="de-DE" sz="1400" b="1" kern="1200" dirty="0">
                <a:solidFill>
                  <a:schemeClr val="tx1"/>
                </a:solidFill>
                <a:latin typeface="+mn-lt"/>
                <a:ea typeface="+mn-ea"/>
                <a:cs typeface="+mn-cs"/>
              </a:rPr>
              <a:t>Aufzählungszeichen einrichten:</a:t>
            </a:r>
            <a:br>
              <a:rPr lang="de-DE" sz="1400" b="1" kern="1200" dirty="0">
                <a:solidFill>
                  <a:schemeClr val="tx1"/>
                </a:solidFill>
                <a:latin typeface="+mn-lt"/>
                <a:ea typeface="+mn-ea"/>
                <a:cs typeface="+mn-cs"/>
              </a:rPr>
            </a:br>
            <a:r>
              <a:rPr lang="de-DE" sz="1400" b="0" kern="1200" baseline="0" dirty="0">
                <a:solidFill>
                  <a:schemeClr val="tx1"/>
                </a:solidFill>
                <a:latin typeface="+mn-lt"/>
                <a:ea typeface="+mn-ea"/>
                <a:cs typeface="+mn-cs"/>
              </a:rPr>
              <a:t>Reiter Start</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Aufzählungszeichen/Nummerierung</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Anpassen  Schriftart „</a:t>
            </a:r>
            <a:r>
              <a:rPr lang="de-DE" sz="1400" b="0" kern="1200" baseline="0" dirty="0" err="1">
                <a:solidFill>
                  <a:schemeClr val="tx1"/>
                </a:solidFill>
                <a:latin typeface="+mn-lt"/>
                <a:ea typeface="+mn-ea"/>
                <a:cs typeface="+mn-cs"/>
                <a:sym typeface="Wingdings" panose="05000000000000000000" pitchFamily="2" charset="2"/>
              </a:rPr>
              <a:t>Windings</a:t>
            </a:r>
            <a:r>
              <a:rPr lang="de-DE" sz="1400" b="0" kern="1200" baseline="0" dirty="0">
                <a:solidFill>
                  <a:schemeClr val="tx1"/>
                </a:solidFill>
                <a:latin typeface="+mn-lt"/>
                <a:ea typeface="+mn-ea"/>
                <a:cs typeface="+mn-cs"/>
                <a:sym typeface="Wingdings" panose="05000000000000000000" pitchFamily="2" charset="2"/>
              </a:rPr>
              <a:t> 3“</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a:t>
            </a:r>
            <a:r>
              <a:rPr lang="de-DE" sz="1400" b="1"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sym typeface="Wingdings" panose="05000000000000000000" pitchFamily="2" charset="2"/>
              </a:rPr>
              <a:t>Symbol 180 „Keil“ auswählen</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 in </a:t>
            </a:r>
            <a:r>
              <a:rPr lang="de-DE" sz="1400" b="0" baseline="0" dirty="0"/>
              <a:t>Dunkelblau</a:t>
            </a:r>
            <a:br>
              <a:rPr lang="de-DE" sz="1400" b="0" baseline="0" dirty="0"/>
            </a:br>
            <a:r>
              <a:rPr lang="de-DE" sz="1400" b="0" baseline="0" dirty="0"/>
              <a:t>aus der oberen Farbreihe der Designfarben</a:t>
            </a:r>
            <a:br>
              <a:rPr lang="de-DE" sz="1400" b="0" baseline="0" dirty="0"/>
            </a:br>
            <a:r>
              <a:rPr lang="de-DE" sz="1400" b="0" baseline="0" dirty="0"/>
              <a:t>(RGB 76 | 128 | 179) einfärben</a:t>
            </a: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kern="1200" baseline="0" dirty="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baseline="0" dirty="0"/>
          </a:p>
        </p:txBody>
      </p:sp>
      <p:sp>
        <p:nvSpPr>
          <p:cNvPr id="3" name="Content 1"/>
          <p:cNvSpPr>
            <a:spLocks noGrp="1"/>
          </p:cNvSpPr>
          <p:nvPr>
            <p:ph sz="half" idx="1"/>
          </p:nvPr>
        </p:nvSpPr>
        <p:spPr>
          <a:xfrm>
            <a:off x="540070"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Content 2"/>
          <p:cNvSpPr>
            <a:spLocks noGrp="1"/>
          </p:cNvSpPr>
          <p:nvPr>
            <p:ph sz="half" idx="2"/>
          </p:nvPr>
        </p:nvSpPr>
        <p:spPr>
          <a:xfrm>
            <a:off x="6304421"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0"/>
          <p:cNvSpPr>
            <a:spLocks noGrp="1"/>
          </p:cNvSpPr>
          <p:nvPr>
            <p:ph type="title"/>
          </p:nvPr>
        </p:nvSpPr>
        <p:spPr/>
        <p:txBody>
          <a:bodyPr/>
          <a:lstStyle/>
          <a:p>
            <a:r>
              <a:rPr lang="de-DE"/>
              <a:t>Titelmasterformat durch Klicken bearbeiten</a:t>
            </a:r>
            <a:endParaRPr lang="de-DE" dirty="0"/>
          </a:p>
        </p:txBody>
      </p:sp>
      <p:sp>
        <p:nvSpPr>
          <p:cNvPr id="12" name="Datumsplatzhalter 11"/>
          <p:cNvSpPr>
            <a:spLocks noGrp="1"/>
          </p:cNvSpPr>
          <p:nvPr>
            <p:ph type="dt" sz="half" idx="14"/>
          </p:nvPr>
        </p:nvSpPr>
        <p:spPr/>
        <p:txBody>
          <a:bodyPr/>
          <a:lstStyle/>
          <a:p>
            <a:fld id="{3B0C76C7-E905-44C3-A4F8-668AF1962AF7}" type="datetime1">
              <a:rPr lang="de-DE" smtClean="0"/>
              <a:t>30.04.2024</a:t>
            </a:fld>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fld id="{02CEFE82-39F2-4F47-8A0C-D5AB3496FA5C}" type="slidenum">
              <a:rPr lang="de-DE" smtClean="0"/>
              <a:pPr/>
              <a:t>‹Nr.›</a:t>
            </a:fld>
            <a:endParaRPr lang="de-DE" dirty="0"/>
          </a:p>
        </p:txBody>
      </p:sp>
      <p:sp>
        <p:nvSpPr>
          <p:cNvPr id="10" name="Textfeld 9"/>
          <p:cNvSpPr txBox="1"/>
          <p:nvPr userDrawn="1"/>
        </p:nvSpPr>
        <p:spPr>
          <a:xfrm>
            <a:off x="-3759192" y="6295000"/>
            <a:ext cx="3744487" cy="54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Fußzeile:</a:t>
            </a:r>
            <a:r>
              <a:rPr lang="de-DE" sz="1400" b="1" baseline="0" dirty="0"/>
              <a:t> </a:t>
            </a:r>
            <a:r>
              <a:rPr lang="de-DE" sz="1400" b="0" dirty="0"/>
              <a:t>Bookman Old Style</a:t>
            </a:r>
            <a:r>
              <a:rPr lang="de-DE" sz="1400" b="0" baseline="0" dirty="0"/>
              <a:t> 10 Pt.</a:t>
            </a:r>
          </a:p>
        </p:txBody>
      </p:sp>
      <p:grpSp>
        <p:nvGrpSpPr>
          <p:cNvPr id="15" name="Gruppieren 14"/>
          <p:cNvGrpSpPr/>
          <p:nvPr userDrawn="1"/>
        </p:nvGrpSpPr>
        <p:grpSpPr>
          <a:xfrm>
            <a:off x="537691" y="-720000"/>
            <a:ext cx="11113427" cy="720000"/>
            <a:chOff x="537621" y="-720000"/>
            <a:chExt cx="11111980" cy="720000"/>
          </a:xfrm>
        </p:grpSpPr>
        <p:cxnSp>
          <p:nvCxnSpPr>
            <p:cNvPr id="16" name="Gerade Verbindung 15"/>
            <p:cNvCxnSpPr/>
            <p:nvPr userDrawn="1"/>
          </p:nvCxnSpPr>
          <p:spPr>
            <a:xfrm flipV="1">
              <a:off x="53762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flipV="1">
              <a:off x="1164960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a:xfrm flipV="1">
              <a:off x="6091572"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userDrawn="1"/>
        </p:nvGrpSpPr>
        <p:grpSpPr>
          <a:xfrm>
            <a:off x="537691" y="6862588"/>
            <a:ext cx="11113427" cy="720000"/>
            <a:chOff x="537621" y="6862588"/>
            <a:chExt cx="11111980" cy="720000"/>
          </a:xfrm>
        </p:grpSpPr>
        <p:cxnSp>
          <p:nvCxnSpPr>
            <p:cNvPr id="20" name="Gerade Verbindung 19"/>
            <p:cNvCxnSpPr/>
            <p:nvPr userDrawn="1"/>
          </p:nvCxnSpPr>
          <p:spPr>
            <a:xfrm flipV="1">
              <a:off x="53762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1164960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a:xfrm flipV="1">
              <a:off x="6091572"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Textfeld 22"/>
          <p:cNvSpPr txBox="1"/>
          <p:nvPr userDrawn="1"/>
        </p:nvSpPr>
        <p:spPr>
          <a:xfrm>
            <a:off x="-3759192" y="217686"/>
            <a:ext cx="3744487" cy="54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Headline: </a:t>
            </a:r>
            <a:r>
              <a:rPr lang="de-DE" sz="1400" b="0" dirty="0"/>
              <a:t>Bookman Old Style</a:t>
            </a:r>
            <a:r>
              <a:rPr lang="de-DE" sz="1400" b="0" baseline="0" dirty="0"/>
              <a:t> 22 Pt.</a:t>
            </a:r>
            <a:endParaRPr lang="de-DE" sz="1400" b="0" dirty="0"/>
          </a:p>
        </p:txBody>
      </p:sp>
      <p:sp>
        <p:nvSpPr>
          <p:cNvPr id="25" name="Textfeld 24"/>
          <p:cNvSpPr txBox="1"/>
          <p:nvPr userDrawn="1"/>
        </p:nvSpPr>
        <p:spPr>
          <a:xfrm>
            <a:off x="12197703" y="1158391"/>
            <a:ext cx="3744487" cy="42984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Folie in Ursprungsform </a:t>
            </a:r>
            <a:r>
              <a:rPr lang="de-DE" sz="1400" dirty="0"/>
              <a:t>bringen </a:t>
            </a:r>
            <a:r>
              <a:rPr lang="de-DE" sz="1400" baseline="0" dirty="0"/>
              <a:t>über Menü:</a:t>
            </a:r>
            <a:br>
              <a:rPr lang="de-DE" sz="1400" baseline="0" dirty="0"/>
            </a:br>
            <a:r>
              <a:rPr lang="de-DE" sz="1400" baseline="0" dirty="0"/>
              <a:t>Reiter Start </a:t>
            </a:r>
            <a:r>
              <a:rPr lang="de-DE" sz="1400" baseline="0" dirty="0">
                <a:sym typeface="Wingdings" panose="05000000000000000000" pitchFamily="2" charset="2"/>
              </a:rPr>
              <a:t> Folien  Zurücksetzen</a:t>
            </a:r>
          </a:p>
          <a:p>
            <a:pPr>
              <a:lnSpc>
                <a:spcPct val="90000"/>
              </a:lnSpc>
              <a:spcAft>
                <a:spcPts val="1000"/>
              </a:spcAft>
            </a:pPr>
            <a:r>
              <a:rPr lang="de-DE" sz="1400" b="1" baseline="0" dirty="0">
                <a:sym typeface="Wingdings" panose="05000000000000000000" pitchFamily="2" charset="2"/>
              </a:rPr>
              <a:t>Folienlayout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Folien  Layout</a:t>
            </a:r>
          </a:p>
          <a:p>
            <a:pPr>
              <a:lnSpc>
                <a:spcPct val="90000"/>
              </a:lnSpc>
              <a:spcAft>
                <a:spcPts val="1000"/>
              </a:spcAft>
            </a:pPr>
            <a:r>
              <a:rPr lang="de-DE" sz="1400" b="1" baseline="0" dirty="0">
                <a:sym typeface="Wingdings" panose="05000000000000000000" pitchFamily="2" charset="2"/>
              </a:rPr>
              <a:t>Textebene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Absatz  Listenebene erhöhen bzw. verringern</a:t>
            </a:r>
          </a:p>
        </p:txBody>
      </p:sp>
      <p:grpSp>
        <p:nvGrpSpPr>
          <p:cNvPr id="28" name="Gruppieren 27"/>
          <p:cNvGrpSpPr/>
          <p:nvPr userDrawn="1"/>
        </p:nvGrpSpPr>
        <p:grpSpPr>
          <a:xfrm>
            <a:off x="-722542" y="217688"/>
            <a:ext cx="13637383" cy="6316313"/>
            <a:chOff x="-722448" y="217687"/>
            <a:chExt cx="13635608" cy="6316313"/>
          </a:xfrm>
        </p:grpSpPr>
        <p:grpSp>
          <p:nvGrpSpPr>
            <p:cNvPr id="29" name="Gruppieren 28"/>
            <p:cNvGrpSpPr/>
            <p:nvPr userDrawn="1"/>
          </p:nvGrpSpPr>
          <p:grpSpPr>
            <a:xfrm>
              <a:off x="-722448" y="6390000"/>
              <a:ext cx="720000" cy="144000"/>
              <a:chOff x="-722448" y="6390000"/>
              <a:chExt cx="720000" cy="144000"/>
            </a:xfrm>
          </p:grpSpPr>
          <p:cxnSp>
            <p:nvCxnSpPr>
              <p:cNvPr id="46" name="Gerade Verbindung 45"/>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0" name="Gruppieren 29"/>
            <p:cNvGrpSpPr/>
            <p:nvPr userDrawn="1"/>
          </p:nvGrpSpPr>
          <p:grpSpPr>
            <a:xfrm>
              <a:off x="12193160" y="6390000"/>
              <a:ext cx="720000" cy="144000"/>
              <a:chOff x="-722448" y="6390000"/>
              <a:chExt cx="720000" cy="144000"/>
            </a:xfrm>
          </p:grpSpPr>
          <p:cxnSp>
            <p:nvCxnSpPr>
              <p:cNvPr id="44" name="Gerade Verbindung 43"/>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1" name="Gruppieren 30"/>
            <p:cNvGrpSpPr/>
            <p:nvPr userDrawn="1"/>
          </p:nvGrpSpPr>
          <p:grpSpPr>
            <a:xfrm>
              <a:off x="-722448" y="217687"/>
              <a:ext cx="13635608" cy="536793"/>
              <a:chOff x="-722448" y="217687"/>
              <a:chExt cx="13635608" cy="536793"/>
            </a:xfrm>
          </p:grpSpPr>
          <p:grpSp>
            <p:nvGrpSpPr>
              <p:cNvPr id="32" name="Gruppieren 31"/>
              <p:cNvGrpSpPr/>
              <p:nvPr userDrawn="1"/>
            </p:nvGrpSpPr>
            <p:grpSpPr>
              <a:xfrm>
                <a:off x="12193160" y="217687"/>
                <a:ext cx="720000" cy="536793"/>
                <a:chOff x="12193160" y="217687"/>
                <a:chExt cx="720000" cy="536793"/>
              </a:xfrm>
            </p:grpSpPr>
            <p:cxnSp>
              <p:nvCxnSpPr>
                <p:cNvPr id="40" name="Gerade Verbindung 39"/>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3" name="Gruppieren 32"/>
              <p:cNvGrpSpPr/>
              <p:nvPr userDrawn="1"/>
            </p:nvGrpSpPr>
            <p:grpSpPr>
              <a:xfrm>
                <a:off x="-722448" y="217687"/>
                <a:ext cx="720000" cy="536793"/>
                <a:chOff x="12193160" y="217687"/>
                <a:chExt cx="720000" cy="536793"/>
              </a:xfrm>
            </p:grpSpPr>
            <p:cxnSp>
              <p:nvCxnSpPr>
                <p:cNvPr id="36" name="Gerade Verbindung 35"/>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grpSp>
      <p:grpSp>
        <p:nvGrpSpPr>
          <p:cNvPr id="50" name="Gruppieren 49"/>
          <p:cNvGrpSpPr/>
          <p:nvPr userDrawn="1"/>
        </p:nvGrpSpPr>
        <p:grpSpPr>
          <a:xfrm>
            <a:off x="12194747" y="1141200"/>
            <a:ext cx="720094" cy="4907862"/>
            <a:chOff x="12193160" y="1141200"/>
            <a:chExt cx="720000" cy="4907862"/>
          </a:xfrm>
        </p:grpSpPr>
        <p:cxnSp>
          <p:nvCxnSpPr>
            <p:cNvPr id="51" name="Gerade Verbindung 50"/>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3" name="Gruppieren 52"/>
          <p:cNvGrpSpPr/>
          <p:nvPr userDrawn="1"/>
        </p:nvGrpSpPr>
        <p:grpSpPr>
          <a:xfrm>
            <a:off x="-722542" y="1141200"/>
            <a:ext cx="720094" cy="4907862"/>
            <a:chOff x="12193160" y="1141200"/>
            <a:chExt cx="720000" cy="4907862"/>
          </a:xfrm>
        </p:grpSpPr>
        <p:cxnSp>
          <p:nvCxnSpPr>
            <p:cNvPr id="54" name="Gerade Verbindung 53"/>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2" name="Textfeld 41"/>
          <p:cNvSpPr txBox="1"/>
          <p:nvPr userDrawn="1"/>
        </p:nvSpPr>
        <p:spPr>
          <a:xfrm>
            <a:off x="552404" y="6879827"/>
            <a:ext cx="11111046" cy="108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Fußzeile und Datum </a:t>
            </a:r>
            <a:r>
              <a:rPr lang="de-DE" sz="1400" b="1" baseline="0" dirty="0"/>
              <a:t>anpassen </a:t>
            </a:r>
            <a:r>
              <a:rPr lang="de-DE" sz="1400" b="0" baseline="0" dirty="0"/>
              <a:t>über Menü</a:t>
            </a:r>
            <a:r>
              <a:rPr lang="de-DE" sz="1400" b="1" baseline="0" dirty="0"/>
              <a:t>:</a:t>
            </a:r>
            <a:r>
              <a:rPr lang="de-DE" sz="1400" b="1" dirty="0"/>
              <a:t> </a:t>
            </a:r>
            <a:r>
              <a:rPr lang="de-DE" sz="1400" dirty="0"/>
              <a:t>Reiter Einfügen </a:t>
            </a:r>
            <a:r>
              <a:rPr lang="de-DE" sz="1400" dirty="0">
                <a:sym typeface="Wingdings" panose="05000000000000000000" pitchFamily="2" charset="2"/>
              </a:rPr>
              <a:t> Text  Kopf- und Fußzeile</a:t>
            </a:r>
            <a:br>
              <a:rPr lang="de-DE" sz="1400" dirty="0">
                <a:sym typeface="Wingdings" panose="05000000000000000000" pitchFamily="2" charset="2"/>
              </a:rPr>
            </a:br>
            <a:br>
              <a:rPr lang="de-DE" sz="1400" dirty="0">
                <a:sym typeface="Wingdings" panose="05000000000000000000" pitchFamily="2" charset="2"/>
              </a:rPr>
            </a:br>
            <a:r>
              <a:rPr lang="de-DE" sz="1400" b="1" dirty="0"/>
              <a:t>Fußzeileninformation:</a:t>
            </a:r>
            <a:br>
              <a:rPr lang="de-DE" sz="1400" b="1" dirty="0"/>
            </a:br>
            <a:r>
              <a:rPr lang="de-DE" sz="1400" kern="1200" dirty="0">
                <a:solidFill>
                  <a:schemeClr val="tx1"/>
                </a:solidFill>
                <a:latin typeface="+mn-lt"/>
                <a:ea typeface="+mn-ea"/>
                <a:cs typeface="+mn-cs"/>
              </a:rPr>
              <a:t>Hier können Sie Informationen zur Präsentation wie beispielsweise den Name der/s Referentin/en und/oder den Titel der Präsentation sowie den</a:t>
            </a:r>
            <a:r>
              <a:rPr lang="de-DE" sz="1400" kern="1200" baseline="0" dirty="0">
                <a:solidFill>
                  <a:schemeClr val="tx1"/>
                </a:solidFill>
                <a:latin typeface="+mn-lt"/>
                <a:ea typeface="+mn-ea"/>
                <a:cs typeface="+mn-cs"/>
              </a:rPr>
              <a:t> </a:t>
            </a:r>
            <a:r>
              <a:rPr lang="de-DE" sz="1400" kern="1200" dirty="0">
                <a:solidFill>
                  <a:schemeClr val="tx1"/>
                </a:solidFill>
                <a:latin typeface="+mn-lt"/>
                <a:ea typeface="+mn-ea"/>
                <a:cs typeface="+mn-cs"/>
              </a:rPr>
              <a:t>Ort eingegeben. </a:t>
            </a:r>
            <a:br>
              <a:rPr lang="de-DE" sz="1400" kern="1200" dirty="0">
                <a:solidFill>
                  <a:schemeClr val="tx1"/>
                </a:solidFill>
                <a:latin typeface="+mn-lt"/>
                <a:ea typeface="+mn-ea"/>
                <a:cs typeface="+mn-cs"/>
              </a:rPr>
            </a:br>
            <a:endParaRPr lang="de-DE" sz="1400" kern="1200" dirty="0">
              <a:solidFill>
                <a:schemeClr val="tx1"/>
              </a:solidFill>
              <a:latin typeface="+mn-lt"/>
              <a:ea typeface="+mn-ea"/>
              <a:cs typeface="+mn-cs"/>
            </a:endParaRPr>
          </a:p>
        </p:txBody>
      </p:sp>
      <p:sp>
        <p:nvSpPr>
          <p:cNvPr id="48" name="Textfeld 47"/>
          <p:cNvSpPr txBox="1"/>
          <p:nvPr userDrawn="1"/>
        </p:nvSpPr>
        <p:spPr>
          <a:xfrm>
            <a:off x="552404" y="-968991"/>
            <a:ext cx="11111046" cy="966412"/>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Folienübergang: </a:t>
            </a:r>
            <a:r>
              <a:rPr lang="de-DE" sz="1400" b="0" dirty="0"/>
              <a:t>Nur „Verblassen“ verwenden.</a:t>
            </a:r>
            <a:br>
              <a:rPr lang="de-DE" sz="1400" b="0" dirty="0"/>
            </a:br>
            <a:endParaRPr lang="de-DE" sz="1400" b="0" dirty="0"/>
          </a:p>
          <a:p>
            <a:pPr>
              <a:lnSpc>
                <a:spcPct val="90000"/>
              </a:lnSpc>
              <a:spcAft>
                <a:spcPts val="1000"/>
              </a:spcAft>
            </a:pPr>
            <a:r>
              <a:rPr lang="de-DE" sz="1400" b="1" dirty="0"/>
              <a:t>Hilfslinien anzeigen </a:t>
            </a:r>
            <a:r>
              <a:rPr lang="de-DE" sz="1400" dirty="0"/>
              <a:t>über Menü: Reiter Ansicht </a:t>
            </a:r>
            <a:r>
              <a:rPr lang="de-DE" sz="1400" dirty="0">
                <a:sym typeface="Wingdings" panose="05000000000000000000" pitchFamily="2" charset="2"/>
              </a:rPr>
              <a:t> Häkchen bei Führungslinien</a:t>
            </a:r>
            <a:r>
              <a:rPr lang="de-DE" sz="1400" baseline="0" dirty="0">
                <a:sym typeface="Wingdings" panose="05000000000000000000" pitchFamily="2" charset="2"/>
              </a:rPr>
              <a:t> setzen</a:t>
            </a:r>
            <a:r>
              <a:rPr lang="de-DE" sz="1400" dirty="0">
                <a:sym typeface="Wingdings" panose="05000000000000000000" pitchFamily="2" charset="2"/>
              </a:rPr>
              <a:t>  </a:t>
            </a:r>
            <a:endParaRPr lang="de-DE" sz="1400" dirty="0"/>
          </a:p>
        </p:txBody>
      </p:sp>
    </p:spTree>
    <p:extLst>
      <p:ext uri="{BB962C8B-B14F-4D97-AF65-F5344CB8AC3E}">
        <p14:creationId xmlns:p14="http://schemas.microsoft.com/office/powerpoint/2010/main" val="236077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88932068-1F7A-4BFE-AA81-AB81EAD0D784}" type="datetime1">
              <a:rPr lang="de-DE" smtClean="0"/>
              <a:t>30.04.2024</a:t>
            </a:fld>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4428DFD-9976-4D31-85A7-59C0BCCC8374}" type="datetime1">
              <a:rPr lang="de-DE" smtClean="0"/>
              <a:t>30.04.2024</a:t>
            </a:fld>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image" Target="../media/image3.png"/><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ags" Target="../tags/tag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D574C7-198D-422B-895B-BC62F7BA0F50}"/>
              </a:ext>
            </a:extLst>
          </p:cNvPr>
          <p:cNvGraphicFramePr>
            <a:graphicFrameLocks noChangeAspect="1"/>
          </p:cNvGraphicFramePr>
          <p:nvPr userDrawn="1">
            <p:custDataLst>
              <p:tags r:id="rId80"/>
            </p:custDataLst>
            <p:extLst>
              <p:ext uri="{D42A27DB-BD31-4B8C-83A1-F6EECF244321}">
                <p14:modId xmlns:p14="http://schemas.microsoft.com/office/powerpoint/2010/main" val="3842819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1" imgW="498" imgH="499" progId="TCLayout.ActiveDocument.1">
                  <p:embed/>
                </p:oleObj>
              </mc:Choice>
              <mc:Fallback>
                <p:oleObj name="think-cell Folie" r:id="rId81" imgW="498" imgH="499" progId="TCLayout.ActiveDocument.1">
                  <p:embed/>
                  <p:pic>
                    <p:nvPicPr>
                      <p:cNvPr id="4" name="Objekt 3" hidden="1">
                        <a:extLst>
                          <a:ext uri="{FF2B5EF4-FFF2-40B4-BE49-F238E27FC236}">
                            <a16:creationId xmlns:a16="http://schemas.microsoft.com/office/drawing/2014/main" id="{2FD574C7-198D-422B-895B-BC62F7BA0F50}"/>
                          </a:ext>
                        </a:extLst>
                      </p:cNvPr>
                      <p:cNvPicPr/>
                      <p:nvPr/>
                    </p:nvPicPr>
                    <p:blipFill>
                      <a:blip r:embed="rId82"/>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Slide title</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first level</a:t>
            </a:r>
          </a:p>
          <a:p>
            <a:pPr lvl="1"/>
            <a:r>
              <a:rPr lang="de-DE" dirty="0"/>
              <a:t>Text - second level</a:t>
            </a:r>
          </a:p>
          <a:p>
            <a:pPr lvl="2"/>
            <a:r>
              <a:rPr lang="de-DE" dirty="0"/>
              <a:t>Text - third level</a:t>
            </a:r>
          </a:p>
          <a:p>
            <a:pPr lvl="3"/>
            <a:r>
              <a:rPr lang="de-DE" dirty="0"/>
              <a:t>Text - fourth level</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3"/>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fld id="{32CF5D81-B573-4105-9349-CFC9B6F77DFF}" type="datetime1">
              <a:rPr lang="de-DE" smtClean="0"/>
              <a:t>30.04.2024</a:t>
            </a:fld>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4"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 id="2147483883" r:id="rId78"/>
  </p:sldLayoutIdLst>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a14="http://schemas.microsoft.com/office/drawing/2010/main" xmlns:v="urn:schemas-microsoft-com:vml" xmlns:a16="http://schemas.microsoft.com/office/drawing/2014/main"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9.xml"/><Relationship Id="rId1" Type="http://schemas.openxmlformats.org/officeDocument/2006/relationships/tags" Target="../tags/tag3.xml"/><Relationship Id="rId5" Type="http://schemas.openxmlformats.org/officeDocument/2006/relationships/image" Target="../media/image11.jpeg"/><Relationship Id="rId4" Type="http://schemas.openxmlformats.org/officeDocument/2006/relationships/image" Target="../media/image10.emf"/></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0.xml"/><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slideLayout" Target="../slideLayouts/slideLayout63.xml"/><Relationship Id="rId7" Type="http://schemas.openxmlformats.org/officeDocument/2006/relationships/oleObject" Target="../embeddings/oleObject12.bin"/><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0.emf"/><Relationship Id="rId5" Type="http://schemas.openxmlformats.org/officeDocument/2006/relationships/oleObject" Target="../embeddings/oleObject11.bin"/><Relationship Id="rId10" Type="http://schemas.openxmlformats.org/officeDocument/2006/relationships/image" Target="../media/image23.jpg"/><Relationship Id="rId4" Type="http://schemas.openxmlformats.org/officeDocument/2006/relationships/notesSlide" Target="../notesSlides/notesSlide2.xml"/><Relationship Id="rId9" Type="http://schemas.openxmlformats.org/officeDocument/2006/relationships/image" Target="../media/image22.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4.emf"/><Relationship Id="rId5" Type="http://schemas.openxmlformats.org/officeDocument/2006/relationships/image" Target="../media/image10.emf"/><Relationship Id="rId4"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5.xml"/><Relationship Id="rId1" Type="http://schemas.openxmlformats.org/officeDocument/2006/relationships/tags" Target="../tags/tag17.xml"/><Relationship Id="rId5" Type="http://schemas.openxmlformats.org/officeDocument/2006/relationships/chart" Target="../charts/chart6.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3.xml"/><Relationship Id="rId1" Type="http://schemas.openxmlformats.org/officeDocument/2006/relationships/tags" Target="../tags/tag18.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chart" Target="../charts/chart8.xml"/><Relationship Id="rId5" Type="http://schemas.openxmlformats.org/officeDocument/2006/relationships/image" Target="../media/image25.emf"/><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3.xml"/><Relationship Id="rId1" Type="http://schemas.openxmlformats.org/officeDocument/2006/relationships/tags" Target="../tags/tag21.xml"/><Relationship Id="rId5" Type="http://schemas.openxmlformats.org/officeDocument/2006/relationships/chart" Target="../charts/chart9.xml"/><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3.xml"/><Relationship Id="rId1" Type="http://schemas.openxmlformats.org/officeDocument/2006/relationships/tags" Target="../tags/tag22.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18.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0.emf"/><Relationship Id="rId5" Type="http://schemas.openxmlformats.org/officeDocument/2006/relationships/oleObject" Target="../embeddings/oleObject19.bin"/><Relationship Id="rId4"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slide" Target="slide12.xml"/><Relationship Id="rId18" Type="http://schemas.openxmlformats.org/officeDocument/2006/relationships/slide" Target="slide18.xml"/><Relationship Id="rId3" Type="http://schemas.openxmlformats.org/officeDocument/2006/relationships/oleObject" Target="../embeddings/oleObject3.bin"/><Relationship Id="rId21" Type="http://schemas.openxmlformats.org/officeDocument/2006/relationships/slide" Target="slide22.xml"/><Relationship Id="rId7" Type="http://schemas.openxmlformats.org/officeDocument/2006/relationships/slide" Target="slide6.xml"/><Relationship Id="rId12" Type="http://schemas.openxmlformats.org/officeDocument/2006/relationships/slide" Target="slide11.xml"/><Relationship Id="rId17" Type="http://schemas.openxmlformats.org/officeDocument/2006/relationships/slide" Target="slide17.xml"/><Relationship Id="rId2" Type="http://schemas.openxmlformats.org/officeDocument/2006/relationships/slideLayout" Target="../slideLayouts/slideLayout42.xml"/><Relationship Id="rId16" Type="http://schemas.openxmlformats.org/officeDocument/2006/relationships/slide" Target="slide16.xml"/><Relationship Id="rId20" Type="http://schemas.openxmlformats.org/officeDocument/2006/relationships/slide" Target="slide23.xml"/><Relationship Id="rId1" Type="http://schemas.openxmlformats.org/officeDocument/2006/relationships/tags" Target="../tags/tag4.xml"/><Relationship Id="rId6" Type="http://schemas.openxmlformats.org/officeDocument/2006/relationships/slide" Target="slide4.xml"/><Relationship Id="rId11" Type="http://schemas.openxmlformats.org/officeDocument/2006/relationships/slide" Target="slide10.xml"/><Relationship Id="rId5" Type="http://schemas.openxmlformats.org/officeDocument/2006/relationships/slide" Target="slide3.xml"/><Relationship Id="rId15" Type="http://schemas.openxmlformats.org/officeDocument/2006/relationships/slide" Target="slide15.xml"/><Relationship Id="rId10" Type="http://schemas.openxmlformats.org/officeDocument/2006/relationships/slide" Target="slide8.xml"/><Relationship Id="rId19" Type="http://schemas.openxmlformats.org/officeDocument/2006/relationships/slide" Target="slide20.xml"/><Relationship Id="rId4" Type="http://schemas.openxmlformats.org/officeDocument/2006/relationships/image" Target="../media/image10.emf"/><Relationship Id="rId9" Type="http://schemas.openxmlformats.org/officeDocument/2006/relationships/slide" Target="slide5.xml"/><Relationship Id="rId14" Type="http://schemas.openxmlformats.org/officeDocument/2006/relationships/slide" Target="slide1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2.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2.emf"/><Relationship Id="rId5" Type="http://schemas.openxmlformats.org/officeDocument/2006/relationships/oleObject" Target="../embeddings/oleObject20.bin"/><Relationship Id="rId4"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4.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2.emf"/><Relationship Id="rId5" Type="http://schemas.openxmlformats.org/officeDocument/2006/relationships/oleObject" Target="../embeddings/oleObject21.bin"/><Relationship Id="rId4"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8" Type="http://schemas.openxmlformats.org/officeDocument/2006/relationships/hyperlink" Target="https://www.vci.de/die-branche/zahlen-berichte/chemiemaerkte-weltweit-deutsche-chemie-weltweit-vci-analyse.jsp" TargetMode="External"/><Relationship Id="rId3" Type="http://schemas.openxmlformats.org/officeDocument/2006/relationships/oleObject" Target="../embeddings/oleObject22.bin"/><Relationship Id="rId7" Type="http://schemas.openxmlformats.org/officeDocument/2006/relationships/hyperlink" Target="https://www.vci.de/die-branche/zahlen-berichte/vci-statistik-grafiken-energie-klima-rohstoffe-chemie.jsp" TargetMode="External"/><Relationship Id="rId2" Type="http://schemas.openxmlformats.org/officeDocument/2006/relationships/slideLayout" Target="../slideLayouts/slideLayout39.xml"/><Relationship Id="rId1" Type="http://schemas.openxmlformats.org/officeDocument/2006/relationships/tags" Target="../tags/tag29.xml"/><Relationship Id="rId6" Type="http://schemas.openxmlformats.org/officeDocument/2006/relationships/hyperlink" Target="https://www.vci.de/die-branche/zahlen-berichte/daten-fakten-forschung-entwicklung-bildung-innovationsstandort-deutschland-im-nationalen-und-internationalen-vergleich.jsp" TargetMode="External"/><Relationship Id="rId5" Type="http://schemas.openxmlformats.org/officeDocument/2006/relationships/hyperlink" Target="https://www.vci.de/die-branche/zahlen-berichte/vci-statistik-grafiken-bericht-investitionen-chemische-industrie-gesamtwirtschaft.jsp" TargetMode="External"/><Relationship Id="rId4" Type="http://schemas.openxmlformats.org/officeDocument/2006/relationships/image" Target="../media/image1.emf"/><Relationship Id="rId9" Type="http://schemas.openxmlformats.org/officeDocument/2006/relationships/hyperlink" Target="https://www.vci.de/die-branche/zahlen-berichte/daten-zur-bedeutung-der-industrie-und-zum-standortprofil-deutschlands.jsp" TargetMode="Externa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7.xml"/><Relationship Id="rId1" Type="http://schemas.openxmlformats.org/officeDocument/2006/relationships/tags" Target="../tags/tag30.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chart" Target="../charts/chart1.xml"/><Relationship Id="rId5" Type="http://schemas.openxmlformats.org/officeDocument/2006/relationships/image" Target="../media/image12.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9.xml"/><Relationship Id="rId1" Type="http://schemas.openxmlformats.org/officeDocument/2006/relationships/tags" Target="../tags/tag7.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5.jpg"/><Relationship Id="rId3" Type="http://schemas.openxmlformats.org/officeDocument/2006/relationships/notesSlide" Target="../notesSlides/notesSlide1.xml"/><Relationship Id="rId7" Type="http://schemas.openxmlformats.org/officeDocument/2006/relationships/diagramLayout" Target="../diagrams/layout1.xml"/><Relationship Id="rId12" Type="http://schemas.openxmlformats.org/officeDocument/2006/relationships/image" Target="../media/image14.jpg"/><Relationship Id="rId2" Type="http://schemas.openxmlformats.org/officeDocument/2006/relationships/slideLayout" Target="../slideLayouts/slideLayout40.xml"/><Relationship Id="rId1" Type="http://schemas.openxmlformats.org/officeDocument/2006/relationships/tags" Target="../tags/tag8.xml"/><Relationship Id="rId6" Type="http://schemas.openxmlformats.org/officeDocument/2006/relationships/diagramData" Target="../diagrams/data1.xml"/><Relationship Id="rId11" Type="http://schemas.openxmlformats.org/officeDocument/2006/relationships/image" Target="../media/image13.jpg"/><Relationship Id="rId5" Type="http://schemas.openxmlformats.org/officeDocument/2006/relationships/image" Target="../media/image10.emf"/><Relationship Id="rId10" Type="http://schemas.microsoft.com/office/2007/relationships/diagramDrawing" Target="../diagrams/drawing1.xml"/><Relationship Id="rId4" Type="http://schemas.openxmlformats.org/officeDocument/2006/relationships/oleObject" Target="../embeddings/oleObject6.bin"/><Relationship Id="rId9" Type="http://schemas.openxmlformats.org/officeDocument/2006/relationships/diagramColors" Target="../diagrams/colors1.xml"/><Relationship Id="rId14" Type="http://schemas.openxmlformats.org/officeDocument/2006/relationships/image" Target="../media/image16.jp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5.xml"/><Relationship Id="rId1" Type="http://schemas.openxmlformats.org/officeDocument/2006/relationships/tags" Target="../tags/tag9.xml"/><Relationship Id="rId5" Type="http://schemas.openxmlformats.org/officeDocument/2006/relationships/chart" Target="../charts/chart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5.xml"/><Relationship Id="rId1" Type="http://schemas.openxmlformats.org/officeDocument/2006/relationships/tags" Target="../tags/tag10.xml"/><Relationship Id="rId5" Type="http://schemas.openxmlformats.org/officeDocument/2006/relationships/chart" Target="../charts/chart3.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3.xml"/><Relationship Id="rId1" Type="http://schemas.openxmlformats.org/officeDocument/2006/relationships/tags" Target="../tags/tag11.xml"/><Relationship Id="rId5" Type="http://schemas.openxmlformats.org/officeDocument/2006/relationships/chart" Target="../charts/chart4.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5.xml"/><Relationship Id="rId1" Type="http://schemas.openxmlformats.org/officeDocument/2006/relationships/tags" Target="../tags/tag12.xml"/><Relationship Id="rId5" Type="http://schemas.openxmlformats.org/officeDocument/2006/relationships/chart" Target="../charts/chart5.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2B0BC737-8370-4406-AB7C-55EAC89158CF}"/>
              </a:ext>
            </a:extLst>
          </p:cNvPr>
          <p:cNvGraphicFramePr>
            <a:graphicFrameLocks noChangeAspect="1"/>
          </p:cNvGraphicFramePr>
          <p:nvPr>
            <p:custDataLst>
              <p:tags r:id="rId1"/>
            </p:custDataLst>
            <p:extLst>
              <p:ext uri="{D42A27DB-BD31-4B8C-83A1-F6EECF244321}">
                <p14:modId xmlns:p14="http://schemas.microsoft.com/office/powerpoint/2010/main" val="21669292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5" name="Objekt 14" hidden="1">
                        <a:extLst>
                          <a:ext uri="{FF2B5EF4-FFF2-40B4-BE49-F238E27FC236}">
                            <a16:creationId xmlns:a16="http://schemas.microsoft.com/office/drawing/2014/main" id="{2B0BC737-8370-4406-AB7C-55EAC89158C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2" name="Bildplatzhalter 21" descr="Ein Bild, das Fabrik, Gebäude enthält.&#10;&#10;Automatisch generierte Beschreibung">
            <a:extLst>
              <a:ext uri="{FF2B5EF4-FFF2-40B4-BE49-F238E27FC236}">
                <a16:creationId xmlns:a16="http://schemas.microsoft.com/office/drawing/2014/main" id="{FE504141-5ED2-406B-8E99-C18831D2CD12}"/>
              </a:ext>
            </a:extLst>
          </p:cNvPr>
          <p:cNvPicPr>
            <a:picLocks noGrp="1" noChangeAspect="1"/>
          </p:cNvPicPr>
          <p:nvPr>
            <p:ph type="pic" sz="quarter" idx="16"/>
          </p:nvPr>
        </p:nvPicPr>
        <p:blipFill>
          <a:blip r:embed="rId5"/>
          <a:srcRect t="16256" b="16256"/>
          <a:stretch>
            <a:fillRect/>
          </a:stretch>
        </p:blipFill>
        <p:spPr/>
      </p:pic>
      <p:sp>
        <p:nvSpPr>
          <p:cNvPr id="10" name="Textplatzhalter 9">
            <a:extLst>
              <a:ext uri="{FF2B5EF4-FFF2-40B4-BE49-F238E27FC236}">
                <a16:creationId xmlns:a16="http://schemas.microsoft.com/office/drawing/2014/main" id="{06D58024-4C06-40E5-8B59-C1D915A8E6AA}"/>
              </a:ext>
            </a:extLst>
          </p:cNvPr>
          <p:cNvSpPr>
            <a:spLocks noGrp="1"/>
          </p:cNvSpPr>
          <p:nvPr>
            <p:ph type="body" sz="quarter" idx="19"/>
          </p:nvPr>
        </p:nvSpPr>
        <p:spPr/>
        <p:txBody>
          <a:bodyPr/>
          <a:lstStyle/>
          <a:p>
            <a:endParaRPr lang="de-DE"/>
          </a:p>
        </p:txBody>
      </p:sp>
      <p:sp>
        <p:nvSpPr>
          <p:cNvPr id="9" name="Textplatzhalter 8">
            <a:extLst>
              <a:ext uri="{FF2B5EF4-FFF2-40B4-BE49-F238E27FC236}">
                <a16:creationId xmlns:a16="http://schemas.microsoft.com/office/drawing/2014/main" id="{EAF8D7D8-A1BC-45F2-A4D4-D34A239A17FF}"/>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47B54C9F-EBC6-472A-8CC3-F31352AE9F71}"/>
              </a:ext>
            </a:extLst>
          </p:cNvPr>
          <p:cNvSpPr>
            <a:spLocks noGrp="1"/>
          </p:cNvSpPr>
          <p:nvPr>
            <p:ph type="ctrTitle"/>
          </p:nvPr>
        </p:nvSpPr>
        <p:spPr/>
        <p:txBody>
          <a:bodyPr vert="horz"/>
          <a:lstStyle/>
          <a:p>
            <a:r>
              <a:rPr lang="de-DE" dirty="0"/>
              <a:t>Portrait of the German </a:t>
            </a:r>
            <a:r>
              <a:rPr lang="de-DE" dirty="0" err="1"/>
              <a:t>chemical</a:t>
            </a:r>
            <a:r>
              <a:rPr lang="de-DE" dirty="0"/>
              <a:t> </a:t>
            </a:r>
            <a:r>
              <a:rPr lang="de-DE" dirty="0" err="1"/>
              <a:t>industry</a:t>
            </a:r>
            <a:endParaRPr lang="de-DE" dirty="0"/>
          </a:p>
        </p:txBody>
      </p:sp>
      <p:sp>
        <p:nvSpPr>
          <p:cNvPr id="3" name="Untertitel 2">
            <a:extLst>
              <a:ext uri="{FF2B5EF4-FFF2-40B4-BE49-F238E27FC236}">
                <a16:creationId xmlns:a16="http://schemas.microsoft.com/office/drawing/2014/main" id="{8F58F626-DAB1-4A26-8E1C-F22DBBB0D712}"/>
              </a:ext>
            </a:extLst>
          </p:cNvPr>
          <p:cNvSpPr>
            <a:spLocks noGrp="1"/>
          </p:cNvSpPr>
          <p:nvPr>
            <p:ph type="subTitle" idx="1"/>
          </p:nvPr>
        </p:nvSpPr>
        <p:spPr/>
        <p:txBody>
          <a:bodyPr/>
          <a:lstStyle/>
          <a:p>
            <a:r>
              <a:rPr lang="de-DE" dirty="0"/>
              <a:t>Data and facts at a glance</a:t>
            </a:r>
          </a:p>
        </p:txBody>
      </p:sp>
      <p:sp>
        <p:nvSpPr>
          <p:cNvPr id="11" name="Textplatzhalter 10">
            <a:extLst>
              <a:ext uri="{FF2B5EF4-FFF2-40B4-BE49-F238E27FC236}">
                <a16:creationId xmlns:a16="http://schemas.microsoft.com/office/drawing/2014/main" id="{985CAD08-E80E-4748-9DC8-381ECE534D07}"/>
              </a:ext>
            </a:extLst>
          </p:cNvPr>
          <p:cNvSpPr>
            <a:spLocks noGrp="1"/>
          </p:cNvSpPr>
          <p:nvPr>
            <p:ph type="body" sz="quarter" idx="21"/>
          </p:nvPr>
        </p:nvSpPr>
        <p:spPr/>
        <p:txBody>
          <a:bodyPr/>
          <a:lstStyle/>
          <a:p>
            <a:endParaRPr lang="de-DE"/>
          </a:p>
        </p:txBody>
      </p:sp>
      <p:sp>
        <p:nvSpPr>
          <p:cNvPr id="12" name="Textplatzhalter 11">
            <a:extLst>
              <a:ext uri="{FF2B5EF4-FFF2-40B4-BE49-F238E27FC236}">
                <a16:creationId xmlns:a16="http://schemas.microsoft.com/office/drawing/2014/main" id="{82F632F0-B902-4B5E-BA98-990A8B8AC1A2}"/>
              </a:ext>
            </a:extLst>
          </p:cNvPr>
          <p:cNvSpPr>
            <a:spLocks noGrp="1"/>
          </p:cNvSpPr>
          <p:nvPr>
            <p:ph type="body" sz="quarter" idx="24"/>
          </p:nvPr>
        </p:nvSpPr>
        <p:spPr/>
        <p:txBody>
          <a:bodyPr/>
          <a:lstStyle/>
          <a:p>
            <a:r>
              <a:rPr lang="de-DE" dirty="0"/>
              <a:t>Status: April 2024 (</a:t>
            </a:r>
            <a:r>
              <a:rPr lang="de-DE" dirty="0" err="1"/>
              <a:t>automatic</a:t>
            </a:r>
            <a:r>
              <a:rPr lang="de-DE" dirty="0"/>
              <a:t> </a:t>
            </a:r>
            <a:r>
              <a:rPr lang="de-DE" dirty="0" err="1"/>
              <a:t>translation</a:t>
            </a:r>
            <a:r>
              <a:rPr lang="de-DE" dirty="0"/>
              <a:t> of the German </a:t>
            </a:r>
            <a:r>
              <a:rPr lang="de-DE" dirty="0" err="1"/>
              <a:t>version</a:t>
            </a:r>
            <a:r>
              <a:rPr lang="de-DE" dirty="0"/>
              <a:t>)</a:t>
            </a:r>
          </a:p>
        </p:txBody>
      </p:sp>
      <p:sp>
        <p:nvSpPr>
          <p:cNvPr id="13" name="Textplatzhalter 12">
            <a:extLst>
              <a:ext uri="{FF2B5EF4-FFF2-40B4-BE49-F238E27FC236}">
                <a16:creationId xmlns:a16="http://schemas.microsoft.com/office/drawing/2014/main" id="{18C1F960-AAD5-4F8E-A1DF-D42102AFF02B}"/>
              </a:ext>
            </a:extLst>
          </p:cNvPr>
          <p:cNvSpPr>
            <a:spLocks noGrp="1"/>
          </p:cNvSpPr>
          <p:nvPr>
            <p:ph type="body" sz="quarter" idx="27"/>
          </p:nvPr>
        </p:nvSpPr>
        <p:spPr>
          <a:xfrm>
            <a:off x="7421667" y="5246437"/>
            <a:ext cx="4609767" cy="153626"/>
          </a:xfrm>
        </p:spPr>
        <p:txBody>
          <a:bodyPr/>
          <a:lstStyle/>
          <a:p>
            <a:r>
              <a:rPr lang="de-DE" dirty="0">
                <a:solidFill>
                  <a:schemeClr val="bg1"/>
                </a:solidFill>
              </a:rPr>
              <a:t>© cobalt/stock.adobe.com</a:t>
            </a:r>
          </a:p>
        </p:txBody>
      </p:sp>
    </p:spTree>
    <p:extLst>
      <p:ext uri="{BB962C8B-B14F-4D97-AF65-F5344CB8AC3E}">
        <p14:creationId xmlns:p14="http://schemas.microsoft.com/office/powerpoint/2010/main" val="5657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B46E3B55-CB86-45D6-9F67-1F68FD4AAF7E}"/>
              </a:ext>
            </a:extLst>
          </p:cNvPr>
          <p:cNvSpPr>
            <a:spLocks noGrp="1"/>
          </p:cNvSpPr>
          <p:nvPr>
            <p:ph type="title"/>
          </p:nvPr>
        </p:nvSpPr>
        <p:spPr>
          <a:xfrm>
            <a:off x="0" y="1"/>
            <a:ext cx="12192000" cy="864000"/>
          </a:xfrm>
        </p:spPr>
        <p:txBody>
          <a:bodyPr/>
          <a:lstStyle/>
          <a:p>
            <a:r>
              <a:rPr lang="de-DE" dirty="0"/>
              <a:t>New value creation structures are emerging</a:t>
            </a:r>
          </a:p>
        </p:txBody>
      </p:sp>
      <p:sp>
        <p:nvSpPr>
          <p:cNvPr id="8" name="Foliennummernplatzhalter 7">
            <a:extLst>
              <a:ext uri="{FF2B5EF4-FFF2-40B4-BE49-F238E27FC236}">
                <a16:creationId xmlns:a16="http://schemas.microsoft.com/office/drawing/2014/main" id="{2A22D39F-FCA8-47FB-B94F-2D507F14C535}"/>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t>10</a:t>
            </a:fld>
            <a:endParaRPr lang="de-DE" dirty="0"/>
          </a:p>
        </p:txBody>
      </p:sp>
      <p:sp>
        <p:nvSpPr>
          <p:cNvPr id="18" name="Inhaltsplatzhalter 25">
            <a:extLst>
              <a:ext uri="{FF2B5EF4-FFF2-40B4-BE49-F238E27FC236}">
                <a16:creationId xmlns:a16="http://schemas.microsoft.com/office/drawing/2014/main" id="{17F858AB-0C3D-4688-BBC5-3A8914106B9D}"/>
              </a:ext>
            </a:extLst>
          </p:cNvPr>
          <p:cNvSpPr txBox="1">
            <a:spLocks/>
          </p:cNvSpPr>
          <p:nvPr/>
        </p:nvSpPr>
        <p:spPr bwMode="gray">
          <a:xfrm>
            <a:off x="527144" y="3328147"/>
            <a:ext cx="3607200" cy="2585291"/>
          </a:xfrm>
          <a:prstGeom prst="rect">
            <a:avLst/>
          </a:prstGeom>
          <a:solidFill>
            <a:srgbClr val="CCD6DF"/>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003061"/>
                </a:solidFill>
              </a:rPr>
              <a:t>Chemistry:</a:t>
            </a:r>
          </a:p>
          <a:p>
            <a:pPr>
              <a:spcAft>
                <a:spcPts val="600"/>
              </a:spcAft>
            </a:pPr>
            <a:r>
              <a:rPr lang="de-DE" sz="1800" dirty="0">
                <a:solidFill>
                  <a:schemeClr val="tx1"/>
                </a:solidFill>
              </a:rPr>
              <a:t>Growth and innovation driver</a:t>
            </a:r>
          </a:p>
          <a:p>
            <a:pPr>
              <a:spcAft>
                <a:spcPts val="600"/>
              </a:spcAft>
            </a:pPr>
            <a:r>
              <a:rPr lang="de-DE" sz="1800" dirty="0">
                <a:solidFill>
                  <a:schemeClr val="tx1"/>
                </a:solidFill>
              </a:rPr>
              <a:t>At the beginning of global value chains</a:t>
            </a:r>
          </a:p>
          <a:p>
            <a:pPr>
              <a:spcAft>
                <a:spcPts val="600"/>
              </a:spcAft>
            </a:pPr>
            <a:r>
              <a:rPr lang="de-DE" sz="1800" dirty="0">
                <a:solidFill>
                  <a:schemeClr val="tx1"/>
                </a:solidFill>
              </a:rPr>
              <a:t>Threat of slow growth, erosion of innovation advantages and location disadvantages</a:t>
            </a:r>
          </a:p>
        </p:txBody>
      </p:sp>
      <p:sp>
        <p:nvSpPr>
          <p:cNvPr id="19" name="Inhaltsplatzhalter 28">
            <a:extLst>
              <a:ext uri="{FF2B5EF4-FFF2-40B4-BE49-F238E27FC236}">
                <a16:creationId xmlns:a16="http://schemas.microsoft.com/office/drawing/2014/main" id="{461874A5-3C98-4E2A-B88A-48B5F14BBC1B}"/>
              </a:ext>
            </a:extLst>
          </p:cNvPr>
          <p:cNvSpPr txBox="1">
            <a:spLocks/>
          </p:cNvSpPr>
          <p:nvPr/>
        </p:nvSpPr>
        <p:spPr bwMode="gray">
          <a:xfrm>
            <a:off x="4284975" y="3328147"/>
            <a:ext cx="3607200" cy="2585291"/>
          </a:xfrm>
          <a:prstGeom prst="rect">
            <a:avLst/>
          </a:prstGeom>
          <a:solidFill>
            <a:srgbClr val="F0D2E0"/>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6">
                    <a:lumMod val="75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800" b="1" dirty="0">
                <a:solidFill>
                  <a:srgbClr val="B22063"/>
                </a:solidFill>
              </a:rPr>
              <a:t>Chemistry:</a:t>
            </a:r>
          </a:p>
          <a:p>
            <a:r>
              <a:rPr lang="de-DE" sz="1800" dirty="0" err="1">
                <a:solidFill>
                  <a:schemeClr val="tx1"/>
                </a:solidFill>
              </a:rPr>
              <a:t>Enabler </a:t>
            </a:r>
            <a:r>
              <a:rPr lang="de-DE" sz="1800" dirty="0">
                <a:solidFill>
                  <a:schemeClr val="tx1"/>
                </a:solidFill>
              </a:rPr>
              <a:t>of the circular economy</a:t>
            </a:r>
          </a:p>
          <a:p>
            <a:r>
              <a:rPr lang="de-DE" sz="1800" dirty="0">
                <a:solidFill>
                  <a:schemeClr val="tx1"/>
                </a:solidFill>
              </a:rPr>
              <a:t>Efficient and climate-friendly production</a:t>
            </a:r>
          </a:p>
          <a:p>
            <a:r>
              <a:rPr lang="de-DE" sz="1800" dirty="0">
                <a:solidFill>
                  <a:schemeClr val="tx1"/>
                </a:solidFill>
              </a:rPr>
              <a:t>An essential part of global value creation cycles</a:t>
            </a:r>
          </a:p>
        </p:txBody>
      </p:sp>
      <p:sp>
        <p:nvSpPr>
          <p:cNvPr id="20" name="Inhaltsplatzhalter 29">
            <a:extLst>
              <a:ext uri="{FF2B5EF4-FFF2-40B4-BE49-F238E27FC236}">
                <a16:creationId xmlns:a16="http://schemas.microsoft.com/office/drawing/2014/main" id="{DFC46386-679C-4293-90D7-864E025FEECD}"/>
              </a:ext>
            </a:extLst>
          </p:cNvPr>
          <p:cNvSpPr txBox="1">
            <a:spLocks/>
          </p:cNvSpPr>
          <p:nvPr/>
        </p:nvSpPr>
        <p:spPr bwMode="gray">
          <a:xfrm>
            <a:off x="8072460" y="3328147"/>
            <a:ext cx="3607200" cy="2585291"/>
          </a:xfrm>
          <a:prstGeom prst="rect">
            <a:avLst/>
          </a:prstGeom>
          <a:solidFill>
            <a:srgbClr val="D0E2E4"/>
          </a:solidFill>
          <a:ln w="19050">
            <a:noFill/>
          </a:ln>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166E79"/>
                </a:solidFill>
              </a:rPr>
              <a:t>Chemistry:</a:t>
            </a:r>
          </a:p>
          <a:p>
            <a:pPr>
              <a:spcAft>
                <a:spcPts val="600"/>
              </a:spcAft>
            </a:pPr>
            <a:r>
              <a:rPr lang="de-DE" sz="1800" dirty="0">
                <a:solidFill>
                  <a:schemeClr val="tx1"/>
                </a:solidFill>
              </a:rPr>
              <a:t>exploits the opportunities of digitalisation</a:t>
            </a:r>
          </a:p>
          <a:p>
            <a:pPr>
              <a:spcAft>
                <a:spcPts val="600"/>
              </a:spcAft>
            </a:pPr>
            <a:r>
              <a:rPr lang="de-DE" sz="1800" dirty="0">
                <a:solidFill>
                  <a:schemeClr val="tx1"/>
                </a:solidFill>
              </a:rPr>
              <a:t>develops new business models</a:t>
            </a:r>
          </a:p>
          <a:p>
            <a:pPr>
              <a:spcAft>
                <a:spcPts val="600"/>
              </a:spcAft>
            </a:pPr>
            <a:r>
              <a:rPr lang="de-DE" sz="1800" dirty="0">
                <a:solidFill>
                  <a:schemeClr val="tx1"/>
                </a:solidFill>
              </a:rPr>
              <a:t>New distribution of roles in global value creation networks</a:t>
            </a:r>
            <a:br>
              <a:rPr lang="de-DE" sz="1800" dirty="0">
                <a:solidFill>
                  <a:schemeClr val="tx1"/>
                </a:solidFill>
              </a:rPr>
            </a:br>
            <a:endParaRPr lang="de-DE" sz="1800" dirty="0">
              <a:solidFill>
                <a:schemeClr val="tx1"/>
              </a:solidFill>
            </a:endParaRPr>
          </a:p>
        </p:txBody>
      </p:sp>
      <p:pic>
        <p:nvPicPr>
          <p:cNvPr id="21" name="Picture 5">
            <a:extLst>
              <a:ext uri="{FF2B5EF4-FFF2-40B4-BE49-F238E27FC236}">
                <a16:creationId xmlns:a16="http://schemas.microsoft.com/office/drawing/2014/main" id="{22CF1D31-DCC3-49F9-8AE8-C8C5EF35A8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830" y="1052513"/>
            <a:ext cx="2601491"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
            <a:extLst>
              <a:ext uri="{FF2B5EF4-FFF2-40B4-BE49-F238E27FC236}">
                <a16:creationId xmlns:a16="http://schemas.microsoft.com/office/drawing/2014/main" id="{793FAF6E-D2DD-4D30-A996-D676D262F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0351" y="1052512"/>
            <a:ext cx="1951419"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Inhaltsplatzhalter 25">
            <a:extLst>
              <a:ext uri="{FF2B5EF4-FFF2-40B4-BE49-F238E27FC236}">
                <a16:creationId xmlns:a16="http://schemas.microsoft.com/office/drawing/2014/main" id="{A38E1EA6-9B4A-4844-9E80-2DFEACC06F31}"/>
              </a:ext>
            </a:extLst>
          </p:cNvPr>
          <p:cNvSpPr txBox="1">
            <a:spLocks/>
          </p:cNvSpPr>
          <p:nvPr/>
        </p:nvSpPr>
        <p:spPr bwMode="gray">
          <a:xfrm>
            <a:off x="527144"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003061"/>
                </a:solidFill>
              </a:rPr>
              <a:t>Global value chains</a:t>
            </a:r>
          </a:p>
        </p:txBody>
      </p:sp>
      <p:sp>
        <p:nvSpPr>
          <p:cNvPr id="28" name="Inhaltsplatzhalter 25">
            <a:extLst>
              <a:ext uri="{FF2B5EF4-FFF2-40B4-BE49-F238E27FC236}">
                <a16:creationId xmlns:a16="http://schemas.microsoft.com/office/drawing/2014/main" id="{A560A67B-DE2B-4287-943C-33380A572D39}"/>
              </a:ext>
            </a:extLst>
          </p:cNvPr>
          <p:cNvSpPr txBox="1">
            <a:spLocks/>
          </p:cNvSpPr>
          <p:nvPr/>
        </p:nvSpPr>
        <p:spPr bwMode="gray">
          <a:xfrm>
            <a:off x="4284975"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B22063"/>
                </a:solidFill>
              </a:rPr>
              <a:t>Circular economy</a:t>
            </a:r>
          </a:p>
        </p:txBody>
      </p:sp>
      <p:sp>
        <p:nvSpPr>
          <p:cNvPr id="29" name="Inhaltsplatzhalter 25">
            <a:extLst>
              <a:ext uri="{FF2B5EF4-FFF2-40B4-BE49-F238E27FC236}">
                <a16:creationId xmlns:a16="http://schemas.microsoft.com/office/drawing/2014/main" id="{13BF3971-CC0D-48E7-BB8F-AFBB5B609B24}"/>
              </a:ext>
            </a:extLst>
          </p:cNvPr>
          <p:cNvSpPr txBox="1">
            <a:spLocks/>
          </p:cNvSpPr>
          <p:nvPr/>
        </p:nvSpPr>
        <p:spPr bwMode="gray">
          <a:xfrm>
            <a:off x="8072460"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166E79"/>
                </a:solidFill>
              </a:rPr>
              <a:t>Digitalisation and networking</a:t>
            </a:r>
          </a:p>
        </p:txBody>
      </p:sp>
      <p:pic>
        <p:nvPicPr>
          <p:cNvPr id="3" name="Grafik 2">
            <a:extLst>
              <a:ext uri="{FF2B5EF4-FFF2-40B4-BE49-F238E27FC236}">
                <a16:creationId xmlns:a16="http://schemas.microsoft.com/office/drawing/2014/main" id="{600A69B0-E1A3-47FC-A9E5-1DB29A3FCBAB}"/>
              </a:ext>
            </a:extLst>
          </p:cNvPr>
          <p:cNvPicPr>
            <a:picLocks noChangeAspect="1"/>
          </p:cNvPicPr>
          <p:nvPr/>
        </p:nvPicPr>
        <p:blipFill>
          <a:blip r:embed="rId4"/>
          <a:stretch>
            <a:fillRect/>
          </a:stretch>
        </p:blipFill>
        <p:spPr>
          <a:xfrm>
            <a:off x="871284" y="1253771"/>
            <a:ext cx="2918919" cy="1303784"/>
          </a:xfrm>
          <a:prstGeom prst="rect">
            <a:avLst/>
          </a:prstGeom>
        </p:spPr>
      </p:pic>
    </p:spTree>
    <p:extLst>
      <p:ext uri="{BB962C8B-B14F-4D97-AF65-F5344CB8AC3E}">
        <p14:creationId xmlns:p14="http://schemas.microsoft.com/office/powerpoint/2010/main" val="426434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4="http://schemas.microsoft.com/office/drawing/2010/main" xmlns:a16="http://schemas.microsoft.com/office/drawing/2014/main"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solidFill>
            <a:srgbClr val="CCDBEA"/>
          </a:solidFill>
        </p:spPr>
        <p:txBody>
          <a:bodyPr/>
          <a:lstStyle/>
          <a:p>
            <a:r>
              <a:rPr lang="de-DE" dirty="0"/>
              <a:t>Chemistry: driving innovation for a circular future</a:t>
            </a:r>
          </a:p>
        </p:txBody>
      </p:sp>
      <p:sp>
        <p:nvSpPr>
          <p:cNvPr id="3" name="Foliennummernplatzhalter 2"/>
          <p:cNvSpPr>
            <a:spLocks noGrp="1"/>
          </p:cNvSpPr>
          <p:nvPr>
            <p:ph type="sldNum" sz="quarter" idx="11"/>
          </p:nvPr>
        </p:nvSpPr>
        <p:spPr/>
        <p:txBody>
          <a:bodyPr/>
          <a:lstStyle/>
          <a:p>
            <a:fld id="{006DDB9D-7441-498E-B0A4-DF53F6EEAD47}" type="slidenum">
              <a:rPr lang="de-DE" smtClean="0"/>
              <a:t>11</a:t>
            </a:fld>
            <a:endParaRPr lang="de-DE"/>
          </a:p>
        </p:txBody>
      </p:sp>
      <p:sp>
        <p:nvSpPr>
          <p:cNvPr id="6" name="Gleichschenkliges Dreieck 5"/>
          <p:cNvSpPr/>
          <p:nvPr/>
        </p:nvSpPr>
        <p:spPr>
          <a:xfrm>
            <a:off x="515939" y="1059235"/>
            <a:ext cx="11160000" cy="1008000"/>
          </a:xfrm>
          <a:prstGeom prst="triangle">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lnSpc>
                <a:spcPct val="90000"/>
              </a:lnSpc>
              <a:spcAft>
                <a:spcPts val="1000"/>
              </a:spcAft>
            </a:pPr>
            <a:r>
              <a:rPr lang="de-DE" sz="2400" b="1" dirty="0"/>
              <a:t>Circular economy</a:t>
            </a:r>
          </a:p>
        </p:txBody>
      </p:sp>
      <p:sp>
        <p:nvSpPr>
          <p:cNvPr id="12" name="Rechteck 11"/>
          <p:cNvSpPr/>
          <p:nvPr/>
        </p:nvSpPr>
        <p:spPr>
          <a:xfrm>
            <a:off x="515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Renewable</a:t>
            </a:r>
            <a:br>
              <a:rPr lang="de-DE" sz="2000" dirty="0">
                <a:solidFill>
                  <a:schemeClr val="bg1"/>
                </a:solidFill>
              </a:rPr>
            </a:br>
            <a:r>
              <a:rPr lang="de-DE" sz="2000" dirty="0">
                <a:solidFill>
                  <a:schemeClr val="bg1"/>
                </a:solidFill>
              </a:rPr>
              <a:t>Energy</a:t>
            </a:r>
          </a:p>
          <a:p>
            <a:pPr algn="ctr">
              <a:spcAft>
                <a:spcPts val="1200"/>
              </a:spcAft>
            </a:pPr>
            <a:r>
              <a:rPr lang="de-DE" sz="2000" dirty="0">
                <a:solidFill>
                  <a:schemeClr val="bg1"/>
                </a:solidFill>
              </a:rPr>
              <a:t>Renewable raw materials</a:t>
            </a:r>
          </a:p>
          <a:p>
            <a:pPr algn="ctr">
              <a:spcAft>
                <a:spcPts val="1200"/>
              </a:spcAft>
            </a:pPr>
            <a:r>
              <a:rPr lang="de-DE" sz="2000" dirty="0">
                <a:solidFill>
                  <a:schemeClr val="bg1"/>
                </a:solidFill>
              </a:rPr>
              <a:t>Secondary raw materials</a:t>
            </a:r>
          </a:p>
        </p:txBody>
      </p:sp>
      <p:sp>
        <p:nvSpPr>
          <p:cNvPr id="14" name="Rechteck 13"/>
          <p:cNvSpPr/>
          <p:nvPr/>
        </p:nvSpPr>
        <p:spPr>
          <a:xfrm>
            <a:off x="3371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Throughout the entire product life cycle:</a:t>
            </a:r>
          </a:p>
          <a:p>
            <a:pPr algn="ctr">
              <a:spcAft>
                <a:spcPts val="1200"/>
              </a:spcAft>
              <a:buClr>
                <a:schemeClr val="bg1"/>
              </a:buClr>
            </a:pPr>
            <a:r>
              <a:rPr lang="de-DE" sz="2000" dirty="0">
                <a:solidFill>
                  <a:schemeClr val="bg1"/>
                </a:solidFill>
              </a:rPr>
              <a:t>Supplier</a:t>
            </a:r>
          </a:p>
          <a:p>
            <a:pPr algn="ctr">
              <a:spcAft>
                <a:spcPts val="1200"/>
              </a:spcAft>
              <a:buClr>
                <a:schemeClr val="bg1"/>
              </a:buClr>
            </a:pPr>
            <a:r>
              <a:rPr lang="de-DE" sz="2000" dirty="0">
                <a:solidFill>
                  <a:schemeClr val="bg1"/>
                </a:solidFill>
              </a:rPr>
              <a:t>Production</a:t>
            </a:r>
          </a:p>
          <a:p>
            <a:pPr algn="ctr">
              <a:spcAft>
                <a:spcPts val="1200"/>
              </a:spcAft>
              <a:buClr>
                <a:schemeClr val="bg1"/>
              </a:buClr>
            </a:pPr>
            <a:r>
              <a:rPr lang="de-DE" sz="2000" dirty="0">
                <a:solidFill>
                  <a:schemeClr val="bg1"/>
                </a:solidFill>
              </a:rPr>
              <a:t>Customer</a:t>
            </a:r>
          </a:p>
        </p:txBody>
      </p:sp>
      <p:sp>
        <p:nvSpPr>
          <p:cNvPr id="15" name="Rechteck 14"/>
          <p:cNvSpPr/>
          <p:nvPr/>
        </p:nvSpPr>
        <p:spPr>
          <a:xfrm>
            <a:off x="6227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Climate protection</a:t>
            </a:r>
          </a:p>
          <a:p>
            <a:pPr algn="ctr">
              <a:spcAft>
                <a:spcPts val="1200"/>
              </a:spcAft>
            </a:pPr>
            <a:r>
              <a:rPr lang="de-DE" sz="2000" dirty="0">
                <a:solidFill>
                  <a:schemeClr val="bg1"/>
                </a:solidFill>
              </a:rPr>
              <a:t>Preservation of ecosystems</a:t>
            </a:r>
          </a:p>
        </p:txBody>
      </p:sp>
      <p:sp>
        <p:nvSpPr>
          <p:cNvPr id="16" name="Rechteck 15"/>
          <p:cNvSpPr/>
          <p:nvPr/>
        </p:nvSpPr>
        <p:spPr>
          <a:xfrm>
            <a:off x="9083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Redemption</a:t>
            </a:r>
          </a:p>
          <a:p>
            <a:pPr algn="ctr">
              <a:spcAft>
                <a:spcPts val="1200"/>
              </a:spcAft>
            </a:pPr>
            <a:r>
              <a:rPr lang="de-DE" sz="2000" dirty="0">
                <a:solidFill>
                  <a:schemeClr val="bg1"/>
                </a:solidFill>
              </a:rPr>
              <a:t>Reuse</a:t>
            </a:r>
          </a:p>
          <a:p>
            <a:pPr algn="ctr">
              <a:spcAft>
                <a:spcPts val="1200"/>
              </a:spcAft>
            </a:pPr>
            <a:r>
              <a:rPr lang="de-DE" sz="2000" dirty="0">
                <a:solidFill>
                  <a:schemeClr val="bg1"/>
                </a:solidFill>
              </a:rPr>
              <a:t>Material and energy recovery</a:t>
            </a:r>
          </a:p>
        </p:txBody>
      </p:sp>
      <p:sp>
        <p:nvSpPr>
          <p:cNvPr id="17" name="Rechteck 16"/>
          <p:cNvSpPr/>
          <p:nvPr/>
        </p:nvSpPr>
        <p:spPr>
          <a:xfrm>
            <a:off x="515940" y="5661438"/>
            <a:ext cx="11160123" cy="252000"/>
          </a:xfrm>
          <a:prstGeom prst="rect">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dirty="0" err="1">
              <a:solidFill>
                <a:schemeClr val="tx1"/>
              </a:solidFill>
            </a:endParaRPr>
          </a:p>
        </p:txBody>
      </p:sp>
      <p:graphicFrame>
        <p:nvGraphicFramePr>
          <p:cNvPr id="5" name="Tabelle 9">
            <a:extLst>
              <a:ext uri="{FF2B5EF4-FFF2-40B4-BE49-F238E27FC236}">
                <a16:creationId xmlns:a16="http://schemas.microsoft.com/office/drawing/2014/main" id="{66F2BE2C-09AD-44B8-B595-2BED0EAACB39}"/>
              </a:ext>
            </a:extLst>
          </p:cNvPr>
          <p:cNvGraphicFramePr>
            <a:graphicFrameLocks noGrp="1"/>
          </p:cNvGraphicFramePr>
          <p:nvPr/>
        </p:nvGraphicFramePr>
        <p:xfrm>
          <a:off x="515939" y="2146114"/>
          <a:ext cx="11160124" cy="756000"/>
        </p:xfrm>
        <a:graphic>
          <a:graphicData uri="http://schemas.openxmlformats.org/drawingml/2006/table">
            <a:tbl>
              <a:tblPr>
                <a:tableStyleId>{0817EA92-75D0-4044-A80A-286907CE0DDB}</a:tableStyleId>
              </a:tblPr>
              <a:tblGrid>
                <a:gridCol w="2790031">
                  <a:extLst>
                    <a:ext uri="{9D8B030D-6E8A-4147-A177-3AD203B41FA5}">
                      <a16:colId xmlns:a16="http://schemas.microsoft.com/office/drawing/2014/main" val="2012240199"/>
                    </a:ext>
                  </a:extLst>
                </a:gridCol>
                <a:gridCol w="2790031">
                  <a:extLst>
                    <a:ext uri="{9D8B030D-6E8A-4147-A177-3AD203B41FA5}">
                      <a16:colId xmlns:a16="http://schemas.microsoft.com/office/drawing/2014/main" val="632920188"/>
                    </a:ext>
                  </a:extLst>
                </a:gridCol>
                <a:gridCol w="2790031">
                  <a:extLst>
                    <a:ext uri="{9D8B030D-6E8A-4147-A177-3AD203B41FA5}">
                      <a16:colId xmlns:a16="http://schemas.microsoft.com/office/drawing/2014/main" val="1375765462"/>
                    </a:ext>
                  </a:extLst>
                </a:gridCol>
                <a:gridCol w="2790031">
                  <a:extLst>
                    <a:ext uri="{9D8B030D-6E8A-4147-A177-3AD203B41FA5}">
                      <a16:colId xmlns:a16="http://schemas.microsoft.com/office/drawing/2014/main" val="1956471101"/>
                    </a:ext>
                  </a:extLst>
                </a:gridCol>
              </a:tblGrid>
              <a:tr h="756000">
                <a:tc>
                  <a:txBody>
                    <a:bodyPr/>
                    <a:lstStyle/>
                    <a:p>
                      <a:pPr algn="ctr"/>
                      <a:r>
                        <a:rPr lang="de-DE" sz="2000" b="1" dirty="0">
                          <a:solidFill>
                            <a:schemeClr val="bg1"/>
                          </a:solidFill>
                        </a:rPr>
                        <a:t>Resource base</a:t>
                      </a:r>
                      <a:endParaRPr lang="de-DE" sz="2000" b="1" dirty="0"/>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Resource efficiency</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Conservation of resources</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Circular economy</a:t>
                      </a:r>
                    </a:p>
                  </a:txBody>
                  <a:tcPr anchor="ctr">
                    <a:solidFill>
                      <a:srgbClr val="166E79"/>
                    </a:solidFill>
                  </a:tcPr>
                </a:tc>
                <a:extLst>
                  <a:ext uri="{0D108BD9-81ED-4DB2-BD59-A6C34878D82A}">
                    <a16:rowId xmlns:a16="http://schemas.microsoft.com/office/drawing/2014/main" val="2217976359"/>
                  </a:ext>
                </a:extLst>
              </a:tr>
            </a:tbl>
          </a:graphicData>
        </a:graphic>
      </p:graphicFrame>
    </p:spTree>
    <p:extLst>
      <p:ext uri="{BB962C8B-B14F-4D97-AF65-F5344CB8AC3E}">
        <p14:creationId xmlns:p14="http://schemas.microsoft.com/office/powerpoint/2010/main" val="263385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6="http://schemas.microsoft.com/office/drawing/2014/main"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76590B-316B-404C-8022-AE7D5A39428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4" imgH="344" progId="TCLayout.ActiveDocument.1">
                  <p:embed/>
                </p:oleObj>
              </mc:Choice>
              <mc:Fallback>
                <p:oleObj name="think-cell Folie" r:id="rId5" imgW="344" imgH="344" progId="TCLayout.ActiveDocument.1">
                  <p:embed/>
                  <p:pic>
                    <p:nvPicPr>
                      <p:cNvPr id="6" name="Objekt 5" hidden="1">
                        <a:extLst>
                          <a:ext uri="{FF2B5EF4-FFF2-40B4-BE49-F238E27FC236}">
                            <a16:creationId xmlns:a16="http://schemas.microsoft.com/office/drawing/2014/main" id="{B676590B-316B-404C-8022-AE7D5A394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5" name="Objekt 4" hidden="1">
            <a:extLst>
              <a:ext uri="{FF2B5EF4-FFF2-40B4-BE49-F238E27FC236}">
                <a16:creationId xmlns:a16="http://schemas.microsoft.com/office/drawing/2014/main" id="{2A63706D-EDA2-4984-92B8-BF5589ACF2F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4" progId="TCLayout.ActiveDocument.1">
                  <p:embed/>
                </p:oleObj>
              </mc:Choice>
              <mc:Fallback>
                <p:oleObj name="think-cell Folie" r:id="rId7" imgW="344" imgH="344" progId="TCLayout.ActiveDocument.1">
                  <p:embed/>
                  <p:pic>
                    <p:nvPicPr>
                      <p:cNvPr id="5" name="Objekt 4" hidden="1">
                        <a:extLst>
                          <a:ext uri="{FF2B5EF4-FFF2-40B4-BE49-F238E27FC236}">
                            <a16:creationId xmlns:a16="http://schemas.microsoft.com/office/drawing/2014/main" id="{2A63706D-EDA2-4984-92B8-BF5589ACF2F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9" name="Titel 18">
            <a:extLst>
              <a:ext uri="{FF2B5EF4-FFF2-40B4-BE49-F238E27FC236}">
                <a16:creationId xmlns:a16="http://schemas.microsoft.com/office/drawing/2014/main" id="{56D9A8FF-D5CF-4E6A-997C-B33273C02507}"/>
              </a:ext>
            </a:extLst>
          </p:cNvPr>
          <p:cNvSpPr>
            <a:spLocks noGrp="1"/>
          </p:cNvSpPr>
          <p:nvPr>
            <p:ph type="title"/>
          </p:nvPr>
        </p:nvSpPr>
        <p:spPr>
          <a:solidFill>
            <a:srgbClr val="CCDBEA"/>
          </a:solidFill>
        </p:spPr>
        <p:txBody>
          <a:bodyPr vert="horz"/>
          <a:lstStyle/>
          <a:p>
            <a:r>
              <a:rPr lang="de-DE" dirty="0"/>
              <a:t>Digitalisation advances the circular economy</a:t>
            </a:r>
          </a:p>
        </p:txBody>
      </p:sp>
      <p:sp>
        <p:nvSpPr>
          <p:cNvPr id="23" name="Textplatzhalter 22">
            <a:extLst>
              <a:ext uri="{FF2B5EF4-FFF2-40B4-BE49-F238E27FC236}">
                <a16:creationId xmlns:a16="http://schemas.microsoft.com/office/drawing/2014/main" id="{16FF4184-8F5A-4173-97E4-9BF401E3B2A5}"/>
              </a:ext>
            </a:extLst>
          </p:cNvPr>
          <p:cNvSpPr>
            <a:spLocks noGrp="1"/>
          </p:cNvSpPr>
          <p:nvPr>
            <p:ph type="body" sz="quarter" idx="22"/>
          </p:nvPr>
        </p:nvSpPr>
        <p:spPr/>
        <p:txBody>
          <a:bodyPr/>
          <a:lstStyle/>
          <a:p>
            <a:pPr marL="0" indent="0">
              <a:buNone/>
            </a:pPr>
            <a:r>
              <a:rPr lang="de-DE" sz="1600" dirty="0"/>
              <a:t>Digital platforms for trading high-purity recycled materials</a:t>
            </a:r>
          </a:p>
        </p:txBody>
      </p:sp>
      <p:sp>
        <p:nvSpPr>
          <p:cNvPr id="25" name="Textplatzhalter 24">
            <a:extLst>
              <a:ext uri="{FF2B5EF4-FFF2-40B4-BE49-F238E27FC236}">
                <a16:creationId xmlns:a16="http://schemas.microsoft.com/office/drawing/2014/main" id="{FDF0A50F-ECEA-44B3-A05B-F0D308CA0C8D}"/>
              </a:ext>
            </a:extLst>
          </p:cNvPr>
          <p:cNvSpPr>
            <a:spLocks noGrp="1"/>
          </p:cNvSpPr>
          <p:nvPr>
            <p:ph type="body" sz="quarter" idx="28"/>
          </p:nvPr>
        </p:nvSpPr>
        <p:spPr/>
        <p:txBody>
          <a:bodyPr>
            <a:normAutofit fontScale="85000" lnSpcReduction="10000"/>
          </a:bodyPr>
          <a:lstStyle/>
          <a:p>
            <a:pPr>
              <a:buNone/>
            </a:pPr>
            <a:r>
              <a:rPr lang="de-DE" dirty="0"/>
              <a:t>Digital currencies to incentivise the collection of plastics in developing countries</a:t>
            </a:r>
          </a:p>
        </p:txBody>
      </p:sp>
      <p:sp>
        <p:nvSpPr>
          <p:cNvPr id="26" name="Textplatzhalter 25">
            <a:extLst>
              <a:ext uri="{FF2B5EF4-FFF2-40B4-BE49-F238E27FC236}">
                <a16:creationId xmlns:a16="http://schemas.microsoft.com/office/drawing/2014/main" id="{4FC0A6AB-6392-4335-9DE7-665C250FB210}"/>
              </a:ext>
            </a:extLst>
          </p:cNvPr>
          <p:cNvSpPr>
            <a:spLocks noGrp="1"/>
          </p:cNvSpPr>
          <p:nvPr>
            <p:ph type="body" sz="quarter" idx="30"/>
          </p:nvPr>
        </p:nvSpPr>
        <p:spPr/>
        <p:txBody>
          <a:bodyPr>
            <a:normAutofit fontScale="85000" lnSpcReduction="10000"/>
          </a:bodyPr>
          <a:lstStyle/>
          <a:p>
            <a:pPr>
              <a:buNone/>
            </a:pPr>
            <a:r>
              <a:rPr lang="de-DE" dirty="0"/>
              <a:t>Blockchain solutions to enable the traceability of materials in the value chain</a:t>
            </a:r>
          </a:p>
        </p:txBody>
      </p:sp>
      <p:sp>
        <p:nvSpPr>
          <p:cNvPr id="24" name="Textplatzhalter 23">
            <a:extLst>
              <a:ext uri="{FF2B5EF4-FFF2-40B4-BE49-F238E27FC236}">
                <a16:creationId xmlns:a16="http://schemas.microsoft.com/office/drawing/2014/main" id="{461846FB-AE51-4504-A350-E8E5D723A2F8}"/>
              </a:ext>
            </a:extLst>
          </p:cNvPr>
          <p:cNvSpPr>
            <a:spLocks noGrp="1"/>
          </p:cNvSpPr>
          <p:nvPr>
            <p:ph type="body" sz="quarter" idx="27"/>
          </p:nvPr>
        </p:nvSpPr>
        <p:spPr/>
        <p:txBody>
          <a:bodyPr/>
          <a:lstStyle/>
          <a:p>
            <a:r>
              <a:rPr lang="de-DE" dirty="0">
                <a:solidFill>
                  <a:schemeClr val="bg1">
                    <a:lumMod val="85000"/>
                  </a:schemeClr>
                </a:solidFill>
              </a:rPr>
              <a:t>Sashkin/stock.adobe.com</a:t>
            </a:r>
          </a:p>
        </p:txBody>
      </p:sp>
      <p:sp>
        <p:nvSpPr>
          <p:cNvPr id="27" name="Textplatzhalter 26">
            <a:extLst>
              <a:ext uri="{FF2B5EF4-FFF2-40B4-BE49-F238E27FC236}">
                <a16:creationId xmlns:a16="http://schemas.microsoft.com/office/drawing/2014/main" id="{AF919E49-32FF-40F9-948F-D2427D085562}"/>
              </a:ext>
            </a:extLst>
          </p:cNvPr>
          <p:cNvSpPr>
            <a:spLocks noGrp="1"/>
          </p:cNvSpPr>
          <p:nvPr>
            <p:ph type="body" sz="quarter" idx="31"/>
          </p:nvPr>
        </p:nvSpPr>
        <p:spPr/>
        <p:txBody>
          <a:bodyPr/>
          <a:lstStyle/>
          <a:p>
            <a:r>
              <a:rPr lang="da-DK">
                <a:solidFill>
                  <a:schemeClr val="bg1">
                    <a:lumMod val="85000"/>
                  </a:schemeClr>
                </a:solidFill>
              </a:rPr>
              <a:t>Roman Milert/stock.adobe.com</a:t>
            </a:r>
            <a:endParaRPr lang="de-DE">
              <a:solidFill>
                <a:schemeClr val="bg1">
                  <a:lumMod val="85000"/>
                </a:schemeClr>
              </a:solidFill>
            </a:endParaRPr>
          </a:p>
        </p:txBody>
      </p:sp>
      <p:sp>
        <p:nvSpPr>
          <p:cNvPr id="28" name="Textplatzhalter 27">
            <a:extLst>
              <a:ext uri="{FF2B5EF4-FFF2-40B4-BE49-F238E27FC236}">
                <a16:creationId xmlns:a16="http://schemas.microsoft.com/office/drawing/2014/main" id="{D6DCD9E1-081D-489C-B76E-CBDA25B2EB57}"/>
              </a:ext>
            </a:extLst>
          </p:cNvPr>
          <p:cNvSpPr>
            <a:spLocks noGrp="1"/>
          </p:cNvSpPr>
          <p:nvPr>
            <p:ph type="body" sz="quarter" idx="32"/>
          </p:nvPr>
        </p:nvSpPr>
        <p:spPr/>
        <p:txBody>
          <a:bodyPr/>
          <a:lstStyle/>
          <a:p>
            <a:r>
              <a:rPr lang="de-DE">
                <a:solidFill>
                  <a:schemeClr val="bg1">
                    <a:lumMod val="85000"/>
                  </a:schemeClr>
                </a:solidFill>
              </a:rPr>
              <a:t>mrmrsmarcha1/stock.adobe.com</a:t>
            </a:r>
          </a:p>
        </p:txBody>
      </p:sp>
      <p:sp>
        <p:nvSpPr>
          <p:cNvPr id="4" name="Foliennummernplatzhalter 3">
            <a:extLst>
              <a:ext uri="{FF2B5EF4-FFF2-40B4-BE49-F238E27FC236}">
                <a16:creationId xmlns:a16="http://schemas.microsoft.com/office/drawing/2014/main" id="{3103DD69-226E-4C4B-B054-2403564DAA2B}"/>
              </a:ext>
            </a:extLst>
          </p:cNvPr>
          <p:cNvSpPr>
            <a:spLocks noGrp="1"/>
          </p:cNvSpPr>
          <p:nvPr>
            <p:ph type="sldNum" sz="quarter" idx="24"/>
          </p:nvPr>
        </p:nvSpPr>
        <p:spPr/>
        <p:txBody>
          <a:bodyPr/>
          <a:lstStyle/>
          <a:p>
            <a:fld id="{B42D4303-B7FF-7540-9F33-74BBD7018147}" type="slidenum">
              <a:rPr lang="de-DE" smtClean="0"/>
              <a:t>12</a:t>
            </a:fld>
            <a:endParaRPr lang="de-DE"/>
          </a:p>
        </p:txBody>
      </p:sp>
      <p:pic>
        <p:nvPicPr>
          <p:cNvPr id="8" name="Bildplatzhalter 7" descr="Ein Bild, das Reptil, Schildkröte enthält.&#10;&#10;Automatisch generierte Beschreibung">
            <a:extLst>
              <a:ext uri="{FF2B5EF4-FFF2-40B4-BE49-F238E27FC236}">
                <a16:creationId xmlns:a16="http://schemas.microsoft.com/office/drawing/2014/main" id="{21421BCE-1268-4E84-83B2-CA6EB28D5797}"/>
              </a:ext>
            </a:extLst>
          </p:cNvPr>
          <p:cNvPicPr>
            <a:picLocks noGrp="1" noChangeAspect="1"/>
          </p:cNvPicPr>
          <p:nvPr>
            <p:ph type="pic" sz="quarter" idx="13"/>
          </p:nvPr>
        </p:nvPicPr>
        <p:blipFill>
          <a:blip r:embed="rId8"/>
          <a:srcRect l="23289" r="23289"/>
          <a:stretch>
            <a:fillRect/>
          </a:stretch>
        </p:blipFill>
        <p:spPr/>
      </p:pic>
      <p:pic>
        <p:nvPicPr>
          <p:cNvPr id="12" name="Bildplatzhalter 11">
            <a:extLst>
              <a:ext uri="{FF2B5EF4-FFF2-40B4-BE49-F238E27FC236}">
                <a16:creationId xmlns:a16="http://schemas.microsoft.com/office/drawing/2014/main" id="{3DE9DACA-E14B-4FDD-A3EE-700808C71C95}"/>
              </a:ext>
            </a:extLst>
          </p:cNvPr>
          <p:cNvPicPr>
            <a:picLocks noGrp="1" noChangeAspect="1"/>
          </p:cNvPicPr>
          <p:nvPr>
            <p:ph type="pic" sz="quarter" idx="14"/>
          </p:nvPr>
        </p:nvPicPr>
        <p:blipFill>
          <a:blip r:embed="rId9"/>
          <a:srcRect l="14368" r="14368"/>
          <a:stretch>
            <a:fillRect/>
          </a:stretch>
        </p:blipFill>
        <p:spPr/>
      </p:pic>
      <p:pic>
        <p:nvPicPr>
          <p:cNvPr id="16" name="Bildplatzhalter 15">
            <a:extLst>
              <a:ext uri="{FF2B5EF4-FFF2-40B4-BE49-F238E27FC236}">
                <a16:creationId xmlns:a16="http://schemas.microsoft.com/office/drawing/2014/main" id="{15BA7ABC-FB9C-4505-9F5E-5921F6B23E6A}"/>
              </a:ext>
            </a:extLst>
          </p:cNvPr>
          <p:cNvPicPr>
            <a:picLocks noGrp="1" noChangeAspect="1"/>
          </p:cNvPicPr>
          <p:nvPr>
            <p:ph type="pic" sz="quarter" idx="15"/>
          </p:nvPr>
        </p:nvPicPr>
        <p:blipFill>
          <a:blip r:embed="rId10"/>
          <a:srcRect l="18392" r="18392"/>
          <a:stretch>
            <a:fillRect/>
          </a:stretch>
        </p:blipFill>
        <p:spPr/>
      </p:pic>
    </p:spTree>
    <p:extLst>
      <p:ext uri="{BB962C8B-B14F-4D97-AF65-F5344CB8AC3E}">
        <p14:creationId xmlns:p14="http://schemas.microsoft.com/office/powerpoint/2010/main" val="80805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53062888-2753-4396-B718-066D1E5C02A9}"/>
              </a:ext>
            </a:extLst>
          </p:cNvPr>
          <p:cNvGraphicFramePr>
            <a:graphicFrameLocks noChangeAspect="1"/>
          </p:cNvGraphicFramePr>
          <p:nvPr>
            <p:custDataLst>
              <p:tags r:id="rId1"/>
            </p:custDataLst>
            <p:extLst>
              <p:ext uri="{D42A27DB-BD31-4B8C-83A1-F6EECF244321}">
                <p14:modId xmlns:p14="http://schemas.microsoft.com/office/powerpoint/2010/main" val="24244540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53062888-2753-4396-B718-066D1E5C02A9}"/>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31702A06-FB01-452B-8969-0BADE330051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p:cNvSpPr>
            <a:spLocks noGrp="1"/>
          </p:cNvSpPr>
          <p:nvPr>
            <p:ph type="title"/>
          </p:nvPr>
        </p:nvSpPr>
        <p:spPr/>
        <p:txBody>
          <a:bodyPr vert="horz"/>
          <a:lstStyle/>
          <a:p>
            <a:r>
              <a:rPr lang="de-DE" dirty="0"/>
              <a:t>Many global players in the chemical and pharmaceutical industry</a:t>
            </a:r>
          </a:p>
        </p:txBody>
      </p:sp>
      <p:sp>
        <p:nvSpPr>
          <p:cNvPr id="2" name="Inhaltsplatzhalter 1">
            <a:extLst>
              <a:ext uri="{FF2B5EF4-FFF2-40B4-BE49-F238E27FC236}">
                <a16:creationId xmlns:a16="http://schemas.microsoft.com/office/drawing/2014/main" id="{F2893341-C0DC-4312-A045-6C701AB78FB6}"/>
              </a:ext>
            </a:extLst>
          </p:cNvPr>
          <p:cNvSpPr>
            <a:spLocks noGrp="1"/>
          </p:cNvSpPr>
          <p:nvPr>
            <p:ph idx="18"/>
          </p:nvPr>
        </p:nvSpPr>
        <p:spPr>
          <a:xfrm>
            <a:off x="7721656" y="1600007"/>
            <a:ext cx="3929503" cy="4170556"/>
          </a:xfrm>
        </p:spPr>
        <p:txBody>
          <a:bodyPr/>
          <a:lstStyle/>
          <a:p>
            <a:r>
              <a:rPr lang="de-DE" dirty="0">
                <a:effectLst/>
                <a:latin typeface="Arial" panose="020B0604020202020204" pitchFamily="34" charset="0"/>
              </a:rPr>
              <a:t>Many globally active chemical and pharmaceutical companies have their headquarters in Germany.</a:t>
            </a:r>
          </a:p>
          <a:p>
            <a:r>
              <a:rPr lang="de-DE" dirty="0">
                <a:effectLst/>
                <a:latin typeface="Arial" panose="020B0604020202020204" pitchFamily="34" charset="0"/>
              </a:rPr>
              <a:t>Large chemical companies often supply preliminary products that SMEs process into end products. This distinguishes the chemical industry from other sectors.</a:t>
            </a:r>
            <a:endParaRPr lang="de-DE" dirty="0"/>
          </a:p>
        </p:txBody>
      </p:sp>
      <p:sp>
        <p:nvSpPr>
          <p:cNvPr id="7" name="Textplatzhalter 6">
            <a:extLst>
              <a:ext uri="{FF2B5EF4-FFF2-40B4-BE49-F238E27FC236}">
                <a16:creationId xmlns:a16="http://schemas.microsoft.com/office/drawing/2014/main" id="{719B8897-B1CF-43FD-AF44-6C14FE966D76}"/>
              </a:ext>
            </a:extLst>
          </p:cNvPr>
          <p:cNvSpPr>
            <a:spLocks noGrp="1"/>
          </p:cNvSpPr>
          <p:nvPr>
            <p:ph type="body" sz="quarter" idx="13"/>
          </p:nvPr>
        </p:nvSpPr>
        <p:spPr/>
        <p:txBody>
          <a:bodyPr/>
          <a:lstStyle/>
          <a:p>
            <a:r>
              <a:rPr lang="de-DE" dirty="0"/>
              <a:t>The 20 German chemical companies with the highest turnover in 2021</a:t>
            </a:r>
          </a:p>
        </p:txBody>
      </p:sp>
      <p:sp>
        <p:nvSpPr>
          <p:cNvPr id="5" name="Foliennummernplatzhalter 4"/>
          <p:cNvSpPr>
            <a:spLocks noGrp="1"/>
          </p:cNvSpPr>
          <p:nvPr>
            <p:ph type="sldNum" sz="quarter" idx="43"/>
          </p:nvPr>
        </p:nvSpPr>
        <p:spPr/>
        <p:txBody>
          <a:bodyPr/>
          <a:lstStyle/>
          <a:p>
            <a:fld id="{02CEFE82-39F2-4F47-8A0C-D5AB3496FA5C}" type="slidenum">
              <a:rPr lang="en-US" smtClean="0"/>
              <a:t>13</a:t>
            </a:fld>
            <a:endParaRPr lang="en-US"/>
          </a:p>
        </p:txBody>
      </p:sp>
      <p:sp>
        <p:nvSpPr>
          <p:cNvPr id="4" name="Textplatzhalter 3">
            <a:extLst>
              <a:ext uri="{FF2B5EF4-FFF2-40B4-BE49-F238E27FC236}">
                <a16:creationId xmlns:a16="http://schemas.microsoft.com/office/drawing/2014/main" id="{A4B33C2C-0E26-4386-B82C-AB665D4B72E2}"/>
              </a:ext>
            </a:extLst>
          </p:cNvPr>
          <p:cNvSpPr>
            <a:spLocks noGrp="1"/>
          </p:cNvSpPr>
          <p:nvPr>
            <p:ph type="body" sz="quarter" idx="40"/>
          </p:nvPr>
        </p:nvSpPr>
        <p:spPr/>
        <p:txBody>
          <a:bodyPr/>
          <a:lstStyle/>
          <a:p>
            <a:r>
              <a:rPr lang="de-DE" dirty="0"/>
              <a:t>Source: Die Welt (19 July 2021) </a:t>
            </a:r>
          </a:p>
          <a:p>
            <a:endParaRPr lang="de-DE" dirty="0"/>
          </a:p>
        </p:txBody>
      </p:sp>
      <p:sp>
        <p:nvSpPr>
          <p:cNvPr id="6" name="Textplatzhalter 5">
            <a:extLst>
              <a:ext uri="{FF2B5EF4-FFF2-40B4-BE49-F238E27FC236}">
                <a16:creationId xmlns:a16="http://schemas.microsoft.com/office/drawing/2014/main" id="{326C1295-4FBE-4034-8B69-6105FA59C12A}"/>
              </a:ext>
            </a:extLst>
          </p:cNvPr>
          <p:cNvSpPr>
            <a:spLocks noGrp="1"/>
          </p:cNvSpPr>
          <p:nvPr>
            <p:ph type="body" sz="quarter" idx="41"/>
          </p:nvPr>
        </p:nvSpPr>
        <p:spPr/>
        <p:txBody>
          <a:bodyPr/>
          <a:lstStyle/>
          <a:p>
            <a:endParaRPr lang="de-DE"/>
          </a:p>
        </p:txBody>
      </p:sp>
      <p:pic>
        <p:nvPicPr>
          <p:cNvPr id="3" name="Grafik 2">
            <a:extLst>
              <a:ext uri="{FF2B5EF4-FFF2-40B4-BE49-F238E27FC236}">
                <a16:creationId xmlns:a16="http://schemas.microsoft.com/office/drawing/2014/main" id="{F5708531-51CA-FCC2-29F5-EBAB0296B9B7}"/>
              </a:ext>
            </a:extLst>
          </p:cNvPr>
          <p:cNvPicPr>
            <a:picLocks noChangeAspect="1"/>
          </p:cNvPicPr>
          <p:nvPr/>
        </p:nvPicPr>
        <p:blipFill>
          <a:blip r:embed="rId6"/>
          <a:stretch>
            <a:fillRect/>
          </a:stretch>
        </p:blipFill>
        <p:spPr>
          <a:xfrm>
            <a:off x="521659" y="1493333"/>
            <a:ext cx="6276975" cy="4257675"/>
          </a:xfrm>
          <a:prstGeom prst="rect">
            <a:avLst/>
          </a:prstGeom>
        </p:spPr>
      </p:pic>
    </p:spTree>
    <p:extLst>
      <p:ext uri="{BB962C8B-B14F-4D97-AF65-F5344CB8AC3E}">
        <p14:creationId xmlns:p14="http://schemas.microsoft.com/office/powerpoint/2010/main" val="340623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5BA458F-6220-4EBD-90D1-4B74076DF08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0" name="Objekt 9" hidden="1">
                        <a:extLst>
                          <a:ext uri="{FF2B5EF4-FFF2-40B4-BE49-F238E27FC236}">
                            <a16:creationId xmlns:a16="http://schemas.microsoft.com/office/drawing/2014/main" id="{95BA458F-6220-4EBD-90D1-4B74076DF0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Germany in 3rd place - 10 largest countries produce 72 per cent of global sales</a:t>
            </a:r>
          </a:p>
        </p:txBody>
      </p:sp>
      <p:sp>
        <p:nvSpPr>
          <p:cNvPr id="14" name="Inhaltsplatzhalter 13">
            <a:extLst>
              <a:ext uri="{FF2B5EF4-FFF2-40B4-BE49-F238E27FC236}">
                <a16:creationId xmlns:a16="http://schemas.microsoft.com/office/drawing/2014/main" id="{3A3CF100-216D-88C3-FB2B-216CF695D2E7}"/>
              </a:ext>
            </a:extLst>
          </p:cNvPr>
          <p:cNvSpPr>
            <a:spLocks noGrp="1"/>
          </p:cNvSpPr>
          <p:nvPr>
            <p:ph idx="18"/>
          </p:nvPr>
        </p:nvSpPr>
        <p:spPr/>
        <p:txBody>
          <a:bodyPr/>
          <a:lstStyle/>
          <a:p>
            <a:r>
              <a:rPr lang="de-DE" dirty="0"/>
              <a:t>China leads the international rankings by a wide margin.</a:t>
            </a:r>
          </a:p>
          <a:p>
            <a:r>
              <a:rPr lang="de-DE" dirty="0"/>
              <a:t>Germany is gaining slightly on Japan.</a:t>
            </a:r>
          </a:p>
          <a:p>
            <a:r>
              <a:rPr lang="de-DE" dirty="0"/>
              <a:t>The remaining countries in the TOP 10 have almost equal shares. There are frequent changes of position here.</a:t>
            </a:r>
          </a:p>
          <a:p>
            <a:pPr marL="0" indent="0">
              <a:buNone/>
            </a:pPr>
            <a:endParaRPr lang="de-DE" dirty="0"/>
          </a:p>
        </p:txBody>
      </p:sp>
      <p:sp>
        <p:nvSpPr>
          <p:cNvPr id="7" name="Inhaltsplatzhalter 6"/>
          <p:cNvSpPr>
            <a:spLocks noGrp="1"/>
          </p:cNvSpPr>
          <p:nvPr>
            <p:ph type="body" sz="quarter" idx="13"/>
          </p:nvPr>
        </p:nvSpPr>
        <p:spPr/>
        <p:txBody>
          <a:bodyPr/>
          <a:lstStyle/>
          <a:p>
            <a:r>
              <a:rPr lang="de-DE" dirty="0"/>
              <a:t>TOP 10 chemical and pharmaceutical producers in the world</a:t>
            </a:r>
          </a:p>
        </p:txBody>
      </p:sp>
      <p:sp>
        <p:nvSpPr>
          <p:cNvPr id="4" name="Textplatzhalter 3"/>
          <p:cNvSpPr>
            <a:spLocks noGrp="1"/>
          </p:cNvSpPr>
          <p:nvPr>
            <p:ph type="body" sz="quarter" idx="20"/>
          </p:nvPr>
        </p:nvSpPr>
        <p:spPr/>
        <p:txBody>
          <a:bodyPr/>
          <a:lstStyle/>
          <a:p>
            <a:r>
              <a:rPr lang="de-DE" dirty="0"/>
              <a:t>Share of global chemical and pharmaceutical sales, 2022</a:t>
            </a:r>
          </a:p>
          <a:p>
            <a:endParaRPr lang="de-DE" dirty="0"/>
          </a:p>
        </p:txBody>
      </p:sp>
      <p:sp>
        <p:nvSpPr>
          <p:cNvPr id="20" name="Foliennummernplatzhalter 19">
            <a:extLst>
              <a:ext uri="{FF2B5EF4-FFF2-40B4-BE49-F238E27FC236}">
                <a16:creationId xmlns:a16="http://schemas.microsoft.com/office/drawing/2014/main" id="{ED2A3BD5-826C-4714-ABB5-27ADBC782FFF}"/>
              </a:ext>
            </a:extLst>
          </p:cNvPr>
          <p:cNvSpPr>
            <a:spLocks noGrp="1"/>
          </p:cNvSpPr>
          <p:nvPr>
            <p:ph type="sldNum" sz="quarter" idx="43"/>
          </p:nvPr>
        </p:nvSpPr>
        <p:spPr/>
        <p:txBody>
          <a:bodyPr/>
          <a:lstStyle/>
          <a:p>
            <a:fld id="{B42D4303-B7FF-7540-9F33-74BBD7018147}" type="slidenum">
              <a:rPr lang="de-DE" smtClean="0"/>
              <a:t>14</a:t>
            </a:fld>
            <a:endParaRPr lang="de-DE" dirty="0"/>
          </a:p>
        </p:txBody>
      </p:sp>
      <p:sp>
        <p:nvSpPr>
          <p:cNvPr id="5" name="Inhaltsplatzhalter 4"/>
          <p:cNvSpPr>
            <a:spLocks noGrp="1"/>
          </p:cNvSpPr>
          <p:nvPr>
            <p:ph type="body" sz="quarter" idx="40"/>
          </p:nvPr>
        </p:nvSpPr>
        <p:spPr/>
        <p:txBody>
          <a:bodyPr/>
          <a:lstStyle/>
          <a:p>
            <a:r>
              <a:rPr lang="de-DE" dirty="0"/>
              <a:t>Sources: </a:t>
            </a:r>
            <a:r>
              <a:rPr lang="de-DE" dirty="0" err="1"/>
              <a:t>Chemdata </a:t>
            </a:r>
            <a:r>
              <a:rPr lang="de-DE" dirty="0"/>
              <a:t>International, VCI</a:t>
            </a:r>
          </a:p>
          <a:p>
            <a:endParaRPr lang="de-DE" dirty="0"/>
          </a:p>
        </p:txBody>
      </p:sp>
      <p:sp>
        <p:nvSpPr>
          <p:cNvPr id="6" name="Inhaltsplatzhalter 5"/>
          <p:cNvSpPr>
            <a:spLocks noGrp="1"/>
          </p:cNvSpPr>
          <p:nvPr>
            <p:ph type="body" sz="quarter" idx="41"/>
          </p:nvPr>
        </p:nvSpPr>
        <p:spPr>
          <a:xfrm>
            <a:off x="4913656" y="5993844"/>
            <a:ext cx="2808000" cy="125180"/>
          </a:xfrm>
        </p:spPr>
        <p:txBody>
          <a:bodyPr/>
          <a:lstStyle/>
          <a:p>
            <a:r>
              <a:rPr lang="de-DE" dirty="0"/>
              <a:t>Note: International data differs from Destatis data.</a:t>
            </a:r>
          </a:p>
        </p:txBody>
      </p:sp>
      <p:graphicFrame>
        <p:nvGraphicFramePr>
          <p:cNvPr id="11" name="Diagrammplatzhalter 10">
            <a:extLst>
              <a:ext uri="{FF2B5EF4-FFF2-40B4-BE49-F238E27FC236}">
                <a16:creationId xmlns:a16="http://schemas.microsoft.com/office/drawing/2014/main" id="{66E5BB4F-ED93-458E-A71F-69F620DD0F07}"/>
              </a:ext>
            </a:extLst>
          </p:cNvPr>
          <p:cNvGraphicFramePr>
            <a:graphicFrameLocks noGrp="1"/>
          </p:cNvGraphicFramePr>
          <p:nvPr>
            <p:ph type="chart" sz="quarter" idx="19"/>
            <p:extLst>
              <p:ext uri="{D42A27DB-BD31-4B8C-83A1-F6EECF244321}">
                <p14:modId xmlns:p14="http://schemas.microsoft.com/office/powerpoint/2010/main" val="285285221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7389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D48935C8-8393-30E6-5585-C02C806FCD3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3" name="Objekt 12" hidden="1">
                        <a:extLst>
                          <a:ext uri="{FF2B5EF4-FFF2-40B4-BE49-F238E27FC236}">
                            <a16:creationId xmlns:a16="http://schemas.microsoft.com/office/drawing/2014/main" id="{D48935C8-8393-30E6-5585-C02C806FCD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96 per cent of companies are SMEs</a:t>
            </a:r>
          </a:p>
        </p:txBody>
      </p:sp>
      <p:sp>
        <p:nvSpPr>
          <p:cNvPr id="16" name="Inhaltsplatzhalter 15"/>
          <p:cNvSpPr>
            <a:spLocks noGrp="1"/>
          </p:cNvSpPr>
          <p:nvPr>
            <p:ph idx="14"/>
          </p:nvPr>
        </p:nvSpPr>
        <p:spPr/>
        <p:txBody>
          <a:bodyPr/>
          <a:lstStyle/>
          <a:p>
            <a:r>
              <a:rPr lang="de-DE" dirty="0"/>
              <a:t>Almost all companies in the chemical and pharmaceutical industry are SMEs.</a:t>
            </a:r>
          </a:p>
          <a:p>
            <a:r>
              <a:rPr lang="de-DE" dirty="0"/>
              <a:t>In 2022, this figure was around 2,000 companies. </a:t>
            </a:r>
          </a:p>
          <a:p>
            <a:r>
              <a:rPr lang="de-DE" dirty="0"/>
              <a:t>With a good 275,000 employees, they employ almost 60 per cent of the sector's workforce.</a:t>
            </a:r>
          </a:p>
          <a:p>
            <a:r>
              <a:rPr lang="de-DE" dirty="0"/>
              <a:t>SMEs generate 55 per cent of chemical and pharmaceutical sales.</a:t>
            </a:r>
          </a:p>
          <a:p>
            <a:r>
              <a:rPr lang="de-DE" dirty="0"/>
              <a:t>The production of basic chemicals is the domain of large companies. Medium-sized companies then process these products into application-orientated fine and speciality chemicals, polymers and consumer chemicals.</a:t>
            </a:r>
          </a:p>
          <a:p>
            <a:endParaRPr lang="de-DE" dirty="0"/>
          </a:p>
          <a:p>
            <a:endParaRPr lang="de-DE" dirty="0"/>
          </a:p>
          <a:p>
            <a:endParaRPr lang="de-DE" dirty="0"/>
          </a:p>
        </p:txBody>
      </p:sp>
      <p:sp>
        <p:nvSpPr>
          <p:cNvPr id="3" name="Textplatzhalter 2"/>
          <p:cNvSpPr>
            <a:spLocks noGrp="1"/>
          </p:cNvSpPr>
          <p:nvPr>
            <p:ph type="body" sz="quarter" idx="13"/>
          </p:nvPr>
        </p:nvSpPr>
        <p:spPr/>
        <p:txBody>
          <a:bodyPr/>
          <a:lstStyle/>
          <a:p>
            <a:r>
              <a:rPr lang="de-DE" dirty="0"/>
              <a:t>Size structure of the chemical-pharmaceutical industry</a:t>
            </a:r>
          </a:p>
        </p:txBody>
      </p:sp>
      <p:sp>
        <p:nvSpPr>
          <p:cNvPr id="4" name="Textplatzhalter 3"/>
          <p:cNvSpPr>
            <a:spLocks noGrp="1"/>
          </p:cNvSpPr>
          <p:nvPr>
            <p:ph type="body" sz="quarter" idx="19"/>
          </p:nvPr>
        </p:nvSpPr>
        <p:spPr/>
        <p:txBody>
          <a:bodyPr/>
          <a:lstStyle/>
          <a:p>
            <a:r>
              <a:rPr lang="de-DE" dirty="0"/>
              <a:t>Number of companies, employees and turnover by size category, 2022, shares in per cent</a:t>
            </a:r>
          </a:p>
        </p:txBody>
      </p:sp>
      <p:sp>
        <p:nvSpPr>
          <p:cNvPr id="5" name="Foliennummernplatzhalter 4"/>
          <p:cNvSpPr>
            <a:spLocks noGrp="1"/>
          </p:cNvSpPr>
          <p:nvPr>
            <p:ph type="sldNum" sz="quarter" idx="43"/>
          </p:nvPr>
        </p:nvSpPr>
        <p:spPr/>
        <p:txBody>
          <a:bodyPr/>
          <a:lstStyle/>
          <a:p>
            <a:fld id="{02CEFE82-39F2-4F47-8A0C-D5AB3496FA5C}" type="slidenum">
              <a:rPr lang="de-DE" smtClean="0"/>
              <a:t>15</a:t>
            </a:fld>
            <a:endParaRPr lang="de-DE" dirty="0"/>
          </a:p>
        </p:txBody>
      </p:sp>
      <p:sp>
        <p:nvSpPr>
          <p:cNvPr id="6" name="Textplatzhalter 5">
            <a:extLst>
              <a:ext uri="{FF2B5EF4-FFF2-40B4-BE49-F238E27FC236}">
                <a16:creationId xmlns:a16="http://schemas.microsoft.com/office/drawing/2014/main" id="{E4DA1CC9-A8C3-42CD-B2F0-5058D1E6B4A8}"/>
              </a:ext>
            </a:extLst>
          </p:cNvPr>
          <p:cNvSpPr>
            <a:spLocks noGrp="1"/>
          </p:cNvSpPr>
          <p:nvPr>
            <p:ph type="body" sz="quarter" idx="40"/>
          </p:nvPr>
        </p:nvSpPr>
        <p:spPr/>
        <p:txBody>
          <a:bodyPr/>
          <a:lstStyle/>
          <a:p>
            <a:r>
              <a:rPr lang="de-DE" dirty="0"/>
              <a:t>Sources: Destatis, VCI</a:t>
            </a:r>
          </a:p>
          <a:p>
            <a:endParaRPr lang="de-DE" dirty="0"/>
          </a:p>
        </p:txBody>
      </p:sp>
      <p:sp>
        <p:nvSpPr>
          <p:cNvPr id="7" name="Textplatzhalter 6">
            <a:extLst>
              <a:ext uri="{FF2B5EF4-FFF2-40B4-BE49-F238E27FC236}">
                <a16:creationId xmlns:a16="http://schemas.microsoft.com/office/drawing/2014/main" id="{44679565-0936-4EA1-9CA6-7B093F9B9AB5}"/>
              </a:ext>
            </a:extLst>
          </p:cNvPr>
          <p:cNvSpPr>
            <a:spLocks noGrp="1"/>
          </p:cNvSpPr>
          <p:nvPr>
            <p:ph type="body" sz="quarter" idx="41"/>
          </p:nvPr>
        </p:nvSpPr>
        <p:spPr>
          <a:xfrm>
            <a:off x="3026850" y="5935431"/>
            <a:ext cx="4500000" cy="125180"/>
          </a:xfrm>
        </p:spPr>
        <p:txBody>
          <a:bodyPr/>
          <a:lstStyle/>
          <a:p>
            <a:r>
              <a:rPr lang="de-DE" b="1" dirty="0"/>
              <a:t>New definition of SMEs: by company, up to 1000 employees</a:t>
            </a:r>
          </a:p>
        </p:txBody>
      </p:sp>
      <p:graphicFrame>
        <p:nvGraphicFramePr>
          <p:cNvPr id="10" name="Diagrammplatzhalter 9">
            <a:extLst>
              <a:ext uri="{FF2B5EF4-FFF2-40B4-BE49-F238E27FC236}">
                <a16:creationId xmlns:a16="http://schemas.microsoft.com/office/drawing/2014/main" id="{E64C68E1-BCA3-4C2B-807E-8E29BBC429D7}"/>
              </a:ext>
            </a:extLst>
          </p:cNvPr>
          <p:cNvGraphicFramePr>
            <a:graphicFrameLocks noGrp="1"/>
          </p:cNvGraphicFramePr>
          <p:nvPr>
            <p:ph type="chart" sz="quarter" idx="18"/>
            <p:extLst>
              <p:ext uri="{D42A27DB-BD31-4B8C-83A1-F6EECF244321}">
                <p14:modId xmlns:p14="http://schemas.microsoft.com/office/powerpoint/2010/main" val="2380617327"/>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020727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E78BCE73-048D-41BB-87F4-A404131C8683}"/>
              </a:ext>
            </a:extLst>
          </p:cNvPr>
          <p:cNvGraphicFramePr>
            <a:graphicFrameLocks noChangeAspect="1"/>
          </p:cNvGraphicFramePr>
          <p:nvPr>
            <p:custDataLst>
              <p:tags r:id="rId1"/>
            </p:custDataLst>
            <p:extLst>
              <p:ext uri="{D42A27DB-BD31-4B8C-83A1-F6EECF244321}">
                <p14:modId xmlns:p14="http://schemas.microsoft.com/office/powerpoint/2010/main" val="407026230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73" imgH="473" progId="TCLayout.ActiveDocument.1">
                  <p:embed/>
                </p:oleObj>
              </mc:Choice>
              <mc:Fallback>
                <p:oleObj name="think-cell Folie" r:id="rId4" imgW="473" imgH="473" progId="TCLayout.ActiveDocument.1">
                  <p:embed/>
                  <p:pic>
                    <p:nvPicPr>
                      <p:cNvPr id="11" name="Objekt 10" hidden="1">
                        <a:extLst>
                          <a:ext uri="{FF2B5EF4-FFF2-40B4-BE49-F238E27FC236}">
                            <a16:creationId xmlns:a16="http://schemas.microsoft.com/office/drawing/2014/main" id="{E78BCE73-048D-41BB-87F4-A404131C8683}"/>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3DAE0039-DADC-4A0A-B203-9378EF510543}"/>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Titel 2">
            <a:extLst>
              <a:ext uri="{FF2B5EF4-FFF2-40B4-BE49-F238E27FC236}">
                <a16:creationId xmlns:a16="http://schemas.microsoft.com/office/drawing/2014/main" id="{3F7C0607-AF9C-4450-9C39-B45AD5790B37}"/>
              </a:ext>
            </a:extLst>
          </p:cNvPr>
          <p:cNvSpPr>
            <a:spLocks noGrp="1"/>
          </p:cNvSpPr>
          <p:nvPr>
            <p:ph type="title"/>
          </p:nvPr>
        </p:nvSpPr>
        <p:spPr>
          <a:solidFill>
            <a:srgbClr val="CCDBEA"/>
          </a:solidFill>
        </p:spPr>
        <p:txBody>
          <a:bodyPr vert="horz"/>
          <a:lstStyle/>
          <a:p>
            <a:r>
              <a:rPr lang="de-DE" dirty="0"/>
              <a:t>Rising employment figures over the past 13 years</a:t>
            </a:r>
            <a:endParaRPr lang="de-DE" dirty="0">
              <a:solidFill>
                <a:srgbClr val="FF0000"/>
              </a:solidFill>
            </a:endParaRPr>
          </a:p>
        </p:txBody>
      </p:sp>
      <p:sp>
        <p:nvSpPr>
          <p:cNvPr id="2" name="Inhaltsplatzhalter 1">
            <a:extLst>
              <a:ext uri="{FF2B5EF4-FFF2-40B4-BE49-F238E27FC236}">
                <a16:creationId xmlns:a16="http://schemas.microsoft.com/office/drawing/2014/main" id="{B0ABB48E-F002-493A-8AB0-08ACECF579EB}"/>
              </a:ext>
            </a:extLst>
          </p:cNvPr>
          <p:cNvSpPr>
            <a:spLocks noGrp="1"/>
          </p:cNvSpPr>
          <p:nvPr>
            <p:ph idx="14"/>
          </p:nvPr>
        </p:nvSpPr>
        <p:spPr/>
        <p:txBody>
          <a:bodyPr/>
          <a:lstStyle/>
          <a:p>
            <a:r>
              <a:rPr lang="de-DE" dirty="0"/>
              <a:t>The German chemical industry is the sixth largest employer in Germany.</a:t>
            </a:r>
          </a:p>
          <a:p>
            <a:r>
              <a:rPr lang="de-DE" dirty="0"/>
              <a:t>The sector offers secure and well-paid jobs and has increased employment in recent years (+65,000 employees since 2010). </a:t>
            </a:r>
          </a:p>
          <a:p>
            <a:r>
              <a:rPr lang="de-DE" dirty="0"/>
              <a:t>With an average of over 69,000 euros in 2023, salaries in the sector are a good</a:t>
            </a:r>
            <a:br>
              <a:rPr lang="de-DE" dirty="0"/>
            </a:br>
            <a:r>
              <a:rPr lang="de-DE" dirty="0"/>
              <a:t>a good 23 per cent above the average for the manufacturing sector.</a:t>
            </a:r>
          </a:p>
          <a:p>
            <a:pPr marL="0" indent="0">
              <a:buNone/>
            </a:pPr>
            <a:r>
              <a:rPr lang="de-DE" dirty="0"/>
              <a:t> </a:t>
            </a:r>
          </a:p>
        </p:txBody>
      </p:sp>
      <p:sp>
        <p:nvSpPr>
          <p:cNvPr id="5" name="Textplatzhalter 4">
            <a:extLst>
              <a:ext uri="{FF2B5EF4-FFF2-40B4-BE49-F238E27FC236}">
                <a16:creationId xmlns:a16="http://schemas.microsoft.com/office/drawing/2014/main" id="{58996F33-7655-4796-A8F2-819A6CCBE145}"/>
              </a:ext>
            </a:extLst>
          </p:cNvPr>
          <p:cNvSpPr>
            <a:spLocks noGrp="1"/>
          </p:cNvSpPr>
          <p:nvPr>
            <p:ph type="body" sz="quarter" idx="13"/>
          </p:nvPr>
        </p:nvSpPr>
        <p:spPr/>
        <p:txBody>
          <a:bodyPr/>
          <a:lstStyle/>
          <a:p>
            <a:r>
              <a:rPr lang="de-DE" dirty="0"/>
              <a:t>Employees in the chemical and pharmaceutical industry</a:t>
            </a:r>
          </a:p>
        </p:txBody>
      </p:sp>
      <p:sp>
        <p:nvSpPr>
          <p:cNvPr id="8" name="Textplatzhalter 7">
            <a:extLst>
              <a:ext uri="{FF2B5EF4-FFF2-40B4-BE49-F238E27FC236}">
                <a16:creationId xmlns:a16="http://schemas.microsoft.com/office/drawing/2014/main" id="{49754C19-B750-4221-9134-E98C4FC76079}"/>
              </a:ext>
            </a:extLst>
          </p:cNvPr>
          <p:cNvSpPr>
            <a:spLocks noGrp="1"/>
          </p:cNvSpPr>
          <p:nvPr>
            <p:ph type="body" sz="quarter" idx="19"/>
          </p:nvPr>
        </p:nvSpPr>
        <p:spPr/>
        <p:txBody>
          <a:bodyPr/>
          <a:lstStyle/>
          <a:p>
            <a:r>
              <a:rPr lang="de-DE" dirty="0"/>
              <a:t>in 1000</a:t>
            </a:r>
          </a:p>
        </p:txBody>
      </p:sp>
      <p:sp>
        <p:nvSpPr>
          <p:cNvPr id="4" name="Foliennummernplatzhalter 3">
            <a:extLst>
              <a:ext uri="{FF2B5EF4-FFF2-40B4-BE49-F238E27FC236}">
                <a16:creationId xmlns:a16="http://schemas.microsoft.com/office/drawing/2014/main" id="{A88CF6A6-0CBF-4C7A-B7A0-7C6324395AEE}"/>
              </a:ext>
            </a:extLst>
          </p:cNvPr>
          <p:cNvSpPr>
            <a:spLocks noGrp="1"/>
          </p:cNvSpPr>
          <p:nvPr>
            <p:ph type="sldNum" sz="quarter" idx="43"/>
          </p:nvPr>
        </p:nvSpPr>
        <p:spPr/>
        <p:txBody>
          <a:bodyPr/>
          <a:lstStyle/>
          <a:p>
            <a:fld id="{02CEFE82-39F2-4F47-8A0C-D5AB3496FA5C}" type="slidenum">
              <a:rPr lang="de-DE" smtClean="0"/>
              <a:t>16</a:t>
            </a:fld>
            <a:endParaRPr lang="de-DE" dirty="0"/>
          </a:p>
        </p:txBody>
      </p:sp>
      <p:sp>
        <p:nvSpPr>
          <p:cNvPr id="6" name="Inhaltsplatzhalter 5">
            <a:extLst>
              <a:ext uri="{FF2B5EF4-FFF2-40B4-BE49-F238E27FC236}">
                <a16:creationId xmlns:a16="http://schemas.microsoft.com/office/drawing/2014/main" id="{6C458712-F280-4573-AB6B-A54FFD0DB8A9}"/>
              </a:ext>
            </a:extLst>
          </p:cNvPr>
          <p:cNvSpPr>
            <a:spLocks noGrp="1"/>
          </p:cNvSpPr>
          <p:nvPr>
            <p:ph type="body" sz="quarter" idx="40"/>
          </p:nvPr>
        </p:nvSpPr>
        <p:spPr/>
        <p:txBody>
          <a:bodyPr/>
          <a:lstStyle/>
          <a:p>
            <a:r>
              <a:rPr lang="de-DE" dirty="0"/>
              <a:t>Source: Destatis</a:t>
            </a:r>
          </a:p>
        </p:txBody>
      </p:sp>
      <p:sp>
        <p:nvSpPr>
          <p:cNvPr id="7" name="Textplatzhalter 6">
            <a:extLst>
              <a:ext uri="{FF2B5EF4-FFF2-40B4-BE49-F238E27FC236}">
                <a16:creationId xmlns:a16="http://schemas.microsoft.com/office/drawing/2014/main" id="{6E109855-652D-4EF4-B203-3276B76F0C3B}"/>
              </a:ext>
            </a:extLst>
          </p:cNvPr>
          <p:cNvSpPr>
            <a:spLocks noGrp="1"/>
          </p:cNvSpPr>
          <p:nvPr>
            <p:ph type="body" sz="quarter" idx="41"/>
          </p:nvPr>
        </p:nvSpPr>
        <p:spPr/>
        <p:txBody>
          <a:bodyPr/>
          <a:lstStyle/>
          <a:p>
            <a:endParaRPr lang="de-DE"/>
          </a:p>
        </p:txBody>
      </p:sp>
      <p:graphicFrame>
        <p:nvGraphicFramePr>
          <p:cNvPr id="14" name="Chart 1">
            <a:extLst>
              <a:ext uri="{FF2B5EF4-FFF2-40B4-BE49-F238E27FC236}">
                <a16:creationId xmlns:a16="http://schemas.microsoft.com/office/drawing/2014/main" id="{7FD29477-9579-4686-A2F3-A7AE90F77839}"/>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31640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C250273E-5105-41F7-962B-E83E3E6211CE}"/>
              </a:ext>
            </a:extLst>
          </p:cNvPr>
          <p:cNvGraphicFramePr>
            <a:graphicFrameLocks noChangeAspect="1"/>
          </p:cNvGraphicFramePr>
          <p:nvPr>
            <p:custDataLst>
              <p:tags r:id="rId1"/>
            </p:custDataLst>
            <p:extLst>
              <p:ext uri="{D42A27DB-BD31-4B8C-83A1-F6EECF244321}">
                <p14:modId xmlns:p14="http://schemas.microsoft.com/office/powerpoint/2010/main" val="269697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Objekt 9" hidden="1">
                        <a:extLst>
                          <a:ext uri="{FF2B5EF4-FFF2-40B4-BE49-F238E27FC236}">
                            <a16:creationId xmlns:a16="http://schemas.microsoft.com/office/drawing/2014/main" id="{C250273E-5105-41F7-962B-E83E3E6211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The industry trains</a:t>
            </a:r>
            <a:endParaRPr lang="de-DE" dirty="0">
              <a:solidFill>
                <a:srgbClr val="FF0000"/>
              </a:solidFill>
            </a:endParaRPr>
          </a:p>
        </p:txBody>
      </p:sp>
      <p:sp>
        <p:nvSpPr>
          <p:cNvPr id="7" name="Textplatzhalter 6"/>
          <p:cNvSpPr>
            <a:spLocks noGrp="1"/>
          </p:cNvSpPr>
          <p:nvPr>
            <p:ph idx="14"/>
          </p:nvPr>
        </p:nvSpPr>
        <p:spPr>
          <a:xfrm>
            <a:off x="6273735" y="1742881"/>
            <a:ext cx="5565839" cy="4170557"/>
          </a:xfrm>
        </p:spPr>
        <p:txBody>
          <a:bodyPr/>
          <a:lstStyle/>
          <a:p>
            <a:r>
              <a:rPr lang="de-DE" dirty="0"/>
              <a:t>The chemical industry needs qualified and competent employees for technically demanding jobs. That's why it trains them itself. </a:t>
            </a:r>
          </a:p>
          <a:p>
            <a:r>
              <a:rPr lang="de-DE" dirty="0"/>
              <a:t>Despite declining production, falling sales and ongoing uncertainty, the industry invested more heavily in training skilled workers: with 9,896 new training places on offer, the number of training places increased to a record level.</a:t>
            </a:r>
          </a:p>
          <a:p>
            <a:r>
              <a:rPr lang="de-DE" dirty="0"/>
              <a:t>After successfully completing their training, over 90 per cent of trainees are taken on (2023: 94 per cent). </a:t>
            </a:r>
          </a:p>
        </p:txBody>
      </p:sp>
      <p:sp>
        <p:nvSpPr>
          <p:cNvPr id="3" name="Textplatzhalter 2"/>
          <p:cNvSpPr>
            <a:spLocks noGrp="1"/>
          </p:cNvSpPr>
          <p:nvPr>
            <p:ph type="body" sz="quarter" idx="13"/>
          </p:nvPr>
        </p:nvSpPr>
        <p:spPr/>
        <p:txBody>
          <a:bodyPr/>
          <a:lstStyle/>
          <a:p>
            <a:r>
              <a:rPr lang="de-DE" dirty="0"/>
              <a:t>Apprenticeships on offer in Germany</a:t>
            </a:r>
          </a:p>
          <a:p>
            <a:endParaRPr lang="de-DE" dirty="0"/>
          </a:p>
        </p:txBody>
      </p:sp>
      <p:sp>
        <p:nvSpPr>
          <p:cNvPr id="4" name="Textplatzhalter 3"/>
          <p:cNvSpPr>
            <a:spLocks noGrp="1"/>
          </p:cNvSpPr>
          <p:nvPr>
            <p:ph type="body" sz="quarter" idx="19"/>
          </p:nvPr>
        </p:nvSpPr>
        <p:spPr/>
        <p:txBody>
          <a:bodyPr/>
          <a:lstStyle/>
          <a:p>
            <a:r>
              <a:rPr lang="de-DE" dirty="0"/>
              <a:t>Number of training places in the chemical and pharmaceutical industry + parts of the rubber and plastics industry (delimitation: BAVC)</a:t>
            </a:r>
          </a:p>
          <a:p>
            <a:endParaRPr lang="de-DE" dirty="0"/>
          </a:p>
        </p:txBody>
      </p:sp>
      <p:sp>
        <p:nvSpPr>
          <p:cNvPr id="15" name="Foliennummernplatzhalter 14"/>
          <p:cNvSpPr>
            <a:spLocks noGrp="1"/>
          </p:cNvSpPr>
          <p:nvPr>
            <p:ph type="sldNum" sz="quarter" idx="43"/>
          </p:nvPr>
        </p:nvSpPr>
        <p:spPr/>
        <p:txBody>
          <a:bodyPr/>
          <a:lstStyle/>
          <a:p>
            <a:fld id="{02CEFE82-39F2-4F47-8A0C-D5AB3496FA5C}" type="slidenum">
              <a:rPr lang="de-DE" smtClean="0"/>
              <a:t>17</a:t>
            </a:fld>
            <a:endParaRPr lang="de-DE" dirty="0"/>
          </a:p>
        </p:txBody>
      </p:sp>
      <p:sp>
        <p:nvSpPr>
          <p:cNvPr id="5" name="Textplatzhalter 4">
            <a:extLst>
              <a:ext uri="{FF2B5EF4-FFF2-40B4-BE49-F238E27FC236}">
                <a16:creationId xmlns:a16="http://schemas.microsoft.com/office/drawing/2014/main" id="{84C5C08F-5984-4EC3-AA5F-D7BA24A477BE}"/>
              </a:ext>
            </a:extLst>
          </p:cNvPr>
          <p:cNvSpPr>
            <a:spLocks noGrp="1"/>
          </p:cNvSpPr>
          <p:nvPr>
            <p:ph type="body" sz="quarter" idx="40"/>
          </p:nvPr>
        </p:nvSpPr>
        <p:spPr/>
        <p:txBody>
          <a:bodyPr/>
          <a:lstStyle/>
          <a:p>
            <a:r>
              <a:rPr lang="de-DE" dirty="0"/>
              <a:t>Source: BAVC</a:t>
            </a:r>
          </a:p>
          <a:p>
            <a:endParaRPr lang="de-DE" dirty="0"/>
          </a:p>
        </p:txBody>
      </p:sp>
      <p:sp>
        <p:nvSpPr>
          <p:cNvPr id="6" name="Textplatzhalter 5">
            <a:extLst>
              <a:ext uri="{FF2B5EF4-FFF2-40B4-BE49-F238E27FC236}">
                <a16:creationId xmlns:a16="http://schemas.microsoft.com/office/drawing/2014/main" id="{C23959A1-7C56-4015-A29D-A00043BDF240}"/>
              </a:ext>
            </a:extLst>
          </p:cNvPr>
          <p:cNvSpPr>
            <a:spLocks noGrp="1"/>
          </p:cNvSpPr>
          <p:nvPr>
            <p:ph type="body" sz="quarter" idx="41"/>
          </p:nvPr>
        </p:nvSpPr>
        <p:spPr>
          <a:xfrm>
            <a:off x="2907506" y="5967950"/>
            <a:ext cx="4500000" cy="125180"/>
          </a:xfrm>
        </p:spPr>
        <p:txBody>
          <a:bodyPr/>
          <a:lstStyle/>
          <a:p>
            <a:r>
              <a:rPr lang="de-DE" dirty="0"/>
              <a:t>BAVC delimitation including parts of the rubber and plastics industry</a:t>
            </a:r>
          </a:p>
        </p:txBody>
      </p:sp>
      <p:sp>
        <p:nvSpPr>
          <p:cNvPr id="9" name="Textplatzhalter 6"/>
          <p:cNvSpPr txBox="1">
            <a:spLocks/>
          </p:cNvSpPr>
          <p:nvPr/>
        </p:nvSpPr>
        <p:spPr>
          <a:xfrm>
            <a:off x="3085299" y="6462003"/>
            <a:ext cx="4010022"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a:solidFill>
                <a:srgbClr val="FF0000"/>
              </a:solidFill>
            </a:endParaRPr>
          </a:p>
        </p:txBody>
      </p:sp>
      <p:graphicFrame>
        <p:nvGraphicFramePr>
          <p:cNvPr id="12" name="Diagrammplatzhalter 11">
            <a:extLst>
              <a:ext uri="{FF2B5EF4-FFF2-40B4-BE49-F238E27FC236}">
                <a16:creationId xmlns:a16="http://schemas.microsoft.com/office/drawing/2014/main" id="{F9EC5F20-0066-47A2-8D43-48427E19DDC0}"/>
              </a:ext>
            </a:extLst>
          </p:cNvPr>
          <p:cNvGraphicFramePr>
            <a:graphicFrameLocks noGrp="1"/>
          </p:cNvGraphicFramePr>
          <p:nvPr>
            <p:ph type="chart" sz="quarter" idx="18"/>
            <p:extLst>
              <p:ext uri="{D42A27DB-BD31-4B8C-83A1-F6EECF244321}">
                <p14:modId xmlns:p14="http://schemas.microsoft.com/office/powerpoint/2010/main" val="1109491662"/>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52824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847857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The chemical industry is energy-intensive, but reduces energy consumption and emissions</a:t>
            </a:r>
          </a:p>
        </p:txBody>
      </p:sp>
      <p:sp>
        <p:nvSpPr>
          <p:cNvPr id="9" name="Inhaltsplatzhalter 8">
            <a:extLst>
              <a:ext uri="{FF2B5EF4-FFF2-40B4-BE49-F238E27FC236}">
                <a16:creationId xmlns:a16="http://schemas.microsoft.com/office/drawing/2014/main" id="{42DE569E-75F7-4899-95F0-6434446A5497}"/>
              </a:ext>
            </a:extLst>
          </p:cNvPr>
          <p:cNvSpPr>
            <a:spLocks noGrp="1"/>
          </p:cNvSpPr>
          <p:nvPr>
            <p:ph idx="14"/>
          </p:nvPr>
        </p:nvSpPr>
        <p:spPr/>
        <p:txBody>
          <a:bodyPr/>
          <a:lstStyle/>
          <a:p>
            <a:r>
              <a:rPr lang="de-DE" dirty="0"/>
              <a:t>The chemical industry accounts for a good 8 per cent of energy consumption in Germany and 22 per cent of energy consumption in the manufacturing industry. If the material use of energy sources is added, the sector accounts for over 30 per cent.</a:t>
            </a:r>
          </a:p>
          <a:p>
            <a:r>
              <a:rPr lang="de-DE" dirty="0"/>
              <a:t>Since 1990, energy consumption in the sector has fallen by 22 per cent. </a:t>
            </a:r>
          </a:p>
          <a:p>
            <a:r>
              <a:rPr lang="de-DE" dirty="0"/>
              <a:t>Overall, the industry is responsible for around 6.5 per cent of CO2 emissions in Germany. Compared to 1990, the industry has reduced its greenhouse gas emissions by 54 per cent.</a:t>
            </a:r>
          </a:p>
        </p:txBody>
      </p:sp>
      <p:sp>
        <p:nvSpPr>
          <p:cNvPr id="3" name="Textplatzhalter 2"/>
          <p:cNvSpPr>
            <a:spLocks noGrp="1"/>
          </p:cNvSpPr>
          <p:nvPr>
            <p:ph type="body" sz="quarter" idx="13"/>
          </p:nvPr>
        </p:nvSpPr>
        <p:spPr/>
        <p:txBody>
          <a:bodyPr/>
          <a:lstStyle/>
          <a:p>
            <a:r>
              <a:rPr lang="de-DE" dirty="0"/>
              <a:t>Shares of the chemical and pharmaceutical industries in manufacturing consumption</a:t>
            </a:r>
          </a:p>
        </p:txBody>
      </p:sp>
      <p:sp>
        <p:nvSpPr>
          <p:cNvPr id="4" name="Textplatzhalter 3"/>
          <p:cNvSpPr>
            <a:spLocks noGrp="1"/>
          </p:cNvSpPr>
          <p:nvPr>
            <p:ph type="body" sz="quarter" idx="19"/>
          </p:nvPr>
        </p:nvSpPr>
        <p:spPr/>
        <p:txBody>
          <a:bodyPr/>
          <a:lstStyle/>
          <a:p>
            <a:r>
              <a:rPr lang="de-DE" dirty="0"/>
              <a:t>Final energy consumption by energy source and total, 2022</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p:txBody>
          <a:bodyPr/>
          <a:lstStyle/>
          <a:p>
            <a:fld id="{B42D4303-B7FF-7540-9F33-74BBD7018147}" type="slidenum">
              <a:rPr lang="de-DE" smtClean="0"/>
              <a:t>18</a:t>
            </a:fld>
            <a:endParaRPr lang="de-DE" dirty="0"/>
          </a:p>
        </p:txBody>
      </p:sp>
      <p:sp>
        <p:nvSpPr>
          <p:cNvPr id="6" name="Textplatzhalter 5"/>
          <p:cNvSpPr>
            <a:spLocks noGrp="1"/>
          </p:cNvSpPr>
          <p:nvPr>
            <p:ph type="body" sz="quarter" idx="40"/>
          </p:nvPr>
        </p:nvSpPr>
        <p:spPr/>
        <p:txBody>
          <a:bodyPr/>
          <a:lstStyle/>
          <a:p>
            <a:r>
              <a:rPr lang="de-DE"/>
              <a:t>Source: Destatis, VCI</a:t>
            </a:r>
            <a:endParaRPr lang="de-DE" dirty="0"/>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a:xfrm>
            <a:off x="4797361" y="5977438"/>
            <a:ext cx="4500000" cy="125180"/>
          </a:xfrm>
        </p:spPr>
        <p:txBody>
          <a:bodyPr/>
          <a:lstStyle/>
          <a:p>
            <a:r>
              <a:rPr lang="de-DE" dirty="0"/>
              <a:t>Without material use</a:t>
            </a:r>
          </a:p>
          <a:p>
            <a:endParaRPr lang="de-DE" dirty="0"/>
          </a:p>
        </p:txBody>
      </p:sp>
      <p:graphicFrame>
        <p:nvGraphicFramePr>
          <p:cNvPr id="11" name="Inhaltsplatzhalter 13">
            <a:extLst>
              <a:ext uri="{FF2B5EF4-FFF2-40B4-BE49-F238E27FC236}">
                <a16:creationId xmlns:a16="http://schemas.microsoft.com/office/drawing/2014/main" id="{9A5AFAED-A704-4E64-83C1-DFD6339F5902}"/>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2336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The German chemical and pharmaceutical industry is strong in research</a:t>
            </a:r>
          </a:p>
        </p:txBody>
      </p:sp>
      <p:sp>
        <p:nvSpPr>
          <p:cNvPr id="16" name="Inhaltsplatzhalter 15"/>
          <p:cNvSpPr>
            <a:spLocks noGrp="1"/>
          </p:cNvSpPr>
          <p:nvPr>
            <p:ph idx="18"/>
          </p:nvPr>
        </p:nvSpPr>
        <p:spPr>
          <a:xfrm>
            <a:off x="8079734" y="1664079"/>
            <a:ext cx="3600000" cy="4249359"/>
          </a:xfrm>
        </p:spPr>
        <p:txBody>
          <a:bodyPr vert="horz" lIns="0" tIns="0" rIns="0" bIns="0" rtlCol="0">
            <a:noAutofit/>
          </a:bodyPr>
          <a:lstStyle/>
          <a:p>
            <a:r>
              <a:rPr lang="de-DE" dirty="0"/>
              <a:t>The coronavirus measures slowed down research and development. The decline was more than offset in 2021. </a:t>
            </a:r>
          </a:p>
          <a:p>
            <a:r>
              <a:rPr lang="de-DE" dirty="0"/>
              <a:t>According to the data now available, the </a:t>
            </a:r>
            <a:r>
              <a:rPr lang="de-DE" dirty="0" err="1"/>
              <a:t>R&amp;D budget </a:t>
            </a:r>
            <a:r>
              <a:rPr lang="de-DE" dirty="0"/>
              <a:t>could still be increased in 2022 despite the difficult earnings situation.</a:t>
            </a:r>
          </a:p>
          <a:p>
            <a:r>
              <a:rPr lang="de-DE" dirty="0"/>
              <a:t>The industry invests around 6 per cent of its turnover in R&amp;D every year.</a:t>
            </a:r>
          </a:p>
          <a:p>
            <a:r>
              <a:rPr lang="de-DE" dirty="0"/>
              <a:t>Only the automotive and electrical industries invest more in research and development.</a:t>
            </a:r>
          </a:p>
        </p:txBody>
      </p:sp>
      <p:sp>
        <p:nvSpPr>
          <p:cNvPr id="13" name="Textplatzhalter 12"/>
          <p:cNvSpPr>
            <a:spLocks noGrp="1"/>
          </p:cNvSpPr>
          <p:nvPr>
            <p:ph type="body" sz="quarter" idx="13"/>
          </p:nvPr>
        </p:nvSpPr>
        <p:spPr>
          <a:xfrm>
            <a:off x="521659" y="1060079"/>
            <a:ext cx="11154404" cy="288000"/>
          </a:xfrm>
        </p:spPr>
        <p:txBody>
          <a:bodyPr/>
          <a:lstStyle/>
          <a:p>
            <a:r>
              <a:rPr lang="de-DE" dirty="0"/>
              <a:t>Research and development expenses</a:t>
            </a:r>
          </a:p>
        </p:txBody>
      </p:sp>
      <p:sp>
        <p:nvSpPr>
          <p:cNvPr id="11" name="Textplatzhalter 11"/>
          <p:cNvSpPr>
            <a:spLocks noGrp="1"/>
          </p:cNvSpPr>
          <p:nvPr>
            <p:ph type="body" sz="quarter" idx="20"/>
          </p:nvPr>
        </p:nvSpPr>
        <p:spPr>
          <a:xfrm>
            <a:off x="521659" y="1348079"/>
            <a:ext cx="11154404" cy="252000"/>
          </a:xfrm>
        </p:spPr>
        <p:txBody>
          <a:bodyPr/>
          <a:lstStyle/>
          <a:p>
            <a:r>
              <a:rPr lang="de-DE" dirty="0"/>
              <a:t>External and internal </a:t>
            </a:r>
            <a:r>
              <a:rPr lang="de-DE" dirty="0" err="1"/>
              <a:t>R&amp;D expenditure </a:t>
            </a:r>
            <a:r>
              <a:rPr lang="de-DE" dirty="0"/>
              <a:t>in the chemical and pharmaceutical industry in billion euros</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t>19</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Sources: Stifterverband, VCI</a:t>
            </a:r>
          </a:p>
        </p:txBody>
      </p:sp>
      <p:sp>
        <p:nvSpPr>
          <p:cNvPr id="2" name="Textplatzhalter 1">
            <a:extLst>
              <a:ext uri="{FF2B5EF4-FFF2-40B4-BE49-F238E27FC236}">
                <a16:creationId xmlns:a16="http://schemas.microsoft.com/office/drawing/2014/main" id="{2098582F-B477-4694-9622-AA628720F87F}"/>
              </a:ext>
            </a:extLst>
          </p:cNvPr>
          <p:cNvSpPr>
            <a:spLocks noGrp="1"/>
          </p:cNvSpPr>
          <p:nvPr>
            <p:ph type="body" sz="quarter" idx="41"/>
          </p:nvPr>
        </p:nvSpPr>
        <p:spPr>
          <a:xfrm>
            <a:off x="4913656" y="5938999"/>
            <a:ext cx="2808000" cy="125180"/>
          </a:xfrm>
        </p:spPr>
        <p:txBody>
          <a:bodyPr/>
          <a:lstStyle/>
          <a:p>
            <a:endParaRPr lang="de-DE" dirty="0"/>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8" name="Object 2">
            <a:extLst>
              <a:ext uri="{FF2B5EF4-FFF2-40B4-BE49-F238E27FC236}">
                <a16:creationId xmlns:a16="http://schemas.microsoft.com/office/drawing/2014/main" id="{00000000-0008-0000-0100-00000B000000}"/>
              </a:ext>
            </a:extLst>
          </p:cNvPr>
          <p:cNvGraphicFramePr>
            <a:graphicFrameLocks noGrp="1"/>
          </p:cNvGraphicFramePr>
          <p:nvPr>
            <p:ph type="chart" sz="quarter" idx="19"/>
            <p:extLst>
              <p:ext uri="{D42A27DB-BD31-4B8C-83A1-F6EECF244321}">
                <p14:modId xmlns:p14="http://schemas.microsoft.com/office/powerpoint/2010/main" val="129486864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43327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64CF0EE-999B-4CD9-8282-08A045F63623}"/>
              </a:ext>
            </a:extLst>
          </p:cNvPr>
          <p:cNvGraphicFramePr>
            <a:graphicFrameLocks noChangeAspect="1"/>
          </p:cNvGraphicFramePr>
          <p:nvPr>
            <p:custDataLst>
              <p:tags r:id="rId1"/>
            </p:custDataLst>
            <p:extLst>
              <p:ext uri="{D42A27DB-BD31-4B8C-83A1-F6EECF244321}">
                <p14:modId xmlns:p14="http://schemas.microsoft.com/office/powerpoint/2010/main" val="13328863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6" name="Objekt 5" hidden="1">
                        <a:extLst>
                          <a:ext uri="{FF2B5EF4-FFF2-40B4-BE49-F238E27FC236}">
                            <a16:creationId xmlns:a16="http://schemas.microsoft.com/office/drawing/2014/main" id="{164CF0EE-999B-4CD9-8282-08A045F636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7200C61-A506-45D8-83EF-7DD405A55A2B}"/>
              </a:ext>
            </a:extLst>
          </p:cNvPr>
          <p:cNvSpPr>
            <a:spLocks noGrp="1"/>
          </p:cNvSpPr>
          <p:nvPr>
            <p:ph type="title"/>
          </p:nvPr>
        </p:nvSpPr>
        <p:spPr/>
        <p:txBody>
          <a:bodyPr vert="horz"/>
          <a:lstStyle/>
          <a:p>
            <a:r>
              <a:rPr lang="de-DE" dirty="0"/>
              <a:t>Table of contents</a:t>
            </a:r>
          </a:p>
        </p:txBody>
      </p:sp>
      <p:sp>
        <p:nvSpPr>
          <p:cNvPr id="4" name="Foliennummernplatzhalter 3">
            <a:extLst>
              <a:ext uri="{FF2B5EF4-FFF2-40B4-BE49-F238E27FC236}">
                <a16:creationId xmlns:a16="http://schemas.microsoft.com/office/drawing/2014/main" id="{B343C723-E215-4AA1-B626-1973505DB228}"/>
              </a:ext>
            </a:extLst>
          </p:cNvPr>
          <p:cNvSpPr>
            <a:spLocks noGrp="1"/>
          </p:cNvSpPr>
          <p:nvPr>
            <p:ph type="sldNum" sz="quarter" idx="11"/>
          </p:nvPr>
        </p:nvSpPr>
        <p:spPr/>
        <p:txBody>
          <a:bodyPr/>
          <a:lstStyle/>
          <a:p>
            <a:fld id="{B42D4303-B7FF-7540-9F33-74BBD7018147}" type="slidenum">
              <a:rPr lang="de-DE" smtClean="0"/>
              <a:t>2</a:t>
            </a:fld>
            <a:endParaRPr lang="de-DE" dirty="0"/>
          </a:p>
        </p:txBody>
      </p:sp>
      <p:sp>
        <p:nvSpPr>
          <p:cNvPr id="3" name="Inhaltsplatzhalter 2">
            <a:extLst>
              <a:ext uri="{FF2B5EF4-FFF2-40B4-BE49-F238E27FC236}">
                <a16:creationId xmlns:a16="http://schemas.microsoft.com/office/drawing/2014/main" id="{7C7F5D5A-7603-471A-B456-FDAD88228631}"/>
              </a:ext>
            </a:extLst>
          </p:cNvPr>
          <p:cNvSpPr>
            <a:spLocks noGrp="1"/>
          </p:cNvSpPr>
          <p:nvPr>
            <p:ph sz="half" idx="1"/>
          </p:nvPr>
        </p:nvSpPr>
        <p:spPr>
          <a:xfrm>
            <a:off x="895349" y="771525"/>
            <a:ext cx="10780713" cy="5147124"/>
          </a:xfrm>
        </p:spPr>
        <p:txBody>
          <a:bodyPr/>
          <a:lstStyle/>
          <a:p>
            <a:r>
              <a:rPr lang="de-DE" dirty="0"/>
              <a:t>Industry portrait - </a:t>
            </a:r>
            <a:r>
              <a:rPr lang="de-DE" dirty="0">
                <a:hlinkClick r:id="rId5" action="ppaction://hlinksldjump"/>
              </a:rPr>
              <a:t>key figures at a glance 2023</a:t>
            </a:r>
            <a:endParaRPr lang="de-DE" dirty="0"/>
          </a:p>
          <a:p>
            <a:r>
              <a:rPr lang="de-DE" dirty="0">
                <a:hlinkClick r:id="rId6" action="ppaction://hlinksldjump"/>
              </a:rPr>
              <a:t>Importance of the sector </a:t>
            </a:r>
            <a:r>
              <a:rPr lang="de-DE" dirty="0"/>
              <a:t>and driving force of the industry: </a:t>
            </a:r>
            <a:r>
              <a:rPr lang="de-DE" dirty="0">
                <a:hlinkClick r:id="rId7" action="ppaction://hlinksldjump"/>
              </a:rPr>
              <a:t>shares in the manufacturing industry</a:t>
            </a:r>
            <a:endParaRPr lang="de-DE" dirty="0"/>
          </a:p>
          <a:p>
            <a:r>
              <a:rPr lang="de-DE" dirty="0">
                <a:hlinkClick r:id="rId8" action="ppaction://hlinksldjump"/>
              </a:rPr>
              <a:t>Raw material base </a:t>
            </a:r>
            <a:r>
              <a:rPr lang="de-DE" dirty="0"/>
              <a:t>of the chemical industry</a:t>
            </a:r>
          </a:p>
          <a:p>
            <a:r>
              <a:rPr lang="de-DE" dirty="0">
                <a:hlinkClick r:id="rId9" action="ppaction://hlinksldjump"/>
              </a:rPr>
              <a:t>Value chains</a:t>
            </a:r>
            <a:r>
              <a:rPr lang="de-DE" dirty="0"/>
              <a:t>, </a:t>
            </a:r>
            <a:r>
              <a:rPr lang="de-DE" dirty="0">
                <a:hlinkClick r:id="rId10" action="ppaction://hlinksldjump"/>
              </a:rPr>
              <a:t>sales structure </a:t>
            </a:r>
            <a:r>
              <a:rPr lang="de-DE" dirty="0"/>
              <a:t>and new </a:t>
            </a:r>
            <a:r>
              <a:rPr lang="de-DE" dirty="0">
                <a:hlinkClick r:id="rId11" action="ppaction://hlinksldjump"/>
              </a:rPr>
              <a:t>value creation structures</a:t>
            </a:r>
            <a:endParaRPr lang="de-DE" dirty="0"/>
          </a:p>
          <a:p>
            <a:r>
              <a:rPr lang="de-DE" dirty="0"/>
              <a:t>Innovation driver of a </a:t>
            </a:r>
            <a:r>
              <a:rPr lang="de-DE" dirty="0">
                <a:hlinkClick r:id="rId12" action="ppaction://hlinksldjump"/>
              </a:rPr>
              <a:t>circular future</a:t>
            </a:r>
            <a:r>
              <a:rPr lang="de-DE" dirty="0"/>
              <a:t>, </a:t>
            </a:r>
            <a:r>
              <a:rPr lang="de-DE" dirty="0">
                <a:hlinkClick r:id="rId13" action="ppaction://hlinksldjump"/>
              </a:rPr>
              <a:t>digitalisation </a:t>
            </a:r>
            <a:r>
              <a:rPr lang="de-DE" dirty="0"/>
              <a:t>as an </a:t>
            </a:r>
            <a:r>
              <a:rPr lang="de-DE" dirty="0" err="1"/>
              <a:t>enabler </a:t>
            </a:r>
            <a:r>
              <a:rPr lang="de-DE" dirty="0"/>
              <a:t>of a circular economy</a:t>
            </a:r>
          </a:p>
          <a:p>
            <a:r>
              <a:rPr lang="de-DE" dirty="0">
                <a:hlinkClick r:id="rId14" action="ppaction://hlinksldjump"/>
              </a:rPr>
              <a:t>Global players </a:t>
            </a:r>
            <a:r>
              <a:rPr lang="de-DE" dirty="0"/>
              <a:t>and </a:t>
            </a:r>
            <a:r>
              <a:rPr lang="de-DE" dirty="0">
                <a:hlinkClick r:id="rId15" action="ppaction://hlinksldjump"/>
              </a:rPr>
              <a:t>SMEs</a:t>
            </a:r>
            <a:endParaRPr lang="de-DE" dirty="0"/>
          </a:p>
          <a:p>
            <a:r>
              <a:rPr lang="de-DE" dirty="0">
                <a:hlinkClick r:id="rId16" action="ppaction://hlinksldjump"/>
              </a:rPr>
              <a:t>Employment </a:t>
            </a:r>
            <a:r>
              <a:rPr lang="de-DE" dirty="0"/>
              <a:t>and </a:t>
            </a:r>
            <a:r>
              <a:rPr lang="de-DE" dirty="0">
                <a:hlinkClick r:id="rId17" action="ppaction://hlinksldjump"/>
              </a:rPr>
              <a:t>training</a:t>
            </a:r>
            <a:endParaRPr lang="de-DE" dirty="0"/>
          </a:p>
          <a:p>
            <a:r>
              <a:rPr lang="de-DE" dirty="0">
                <a:hlinkClick r:id="rId18" action="ppaction://hlinksldjump"/>
              </a:rPr>
              <a:t>Energy-intensive </a:t>
            </a:r>
            <a:r>
              <a:rPr lang="de-DE" dirty="0"/>
              <a:t>industry</a:t>
            </a:r>
          </a:p>
          <a:p>
            <a:r>
              <a:rPr lang="de-DE" dirty="0">
                <a:hlinkClick r:id="rId8" action="ppaction://hlinksldjump"/>
              </a:rPr>
              <a:t>Strong research </a:t>
            </a:r>
            <a:r>
              <a:rPr lang="de-DE" dirty="0"/>
              <a:t>sector</a:t>
            </a:r>
          </a:p>
          <a:p>
            <a:r>
              <a:rPr lang="de-DE" dirty="0">
                <a:hlinkClick r:id="rId19" action="ppaction://hlinksldjump"/>
              </a:rPr>
              <a:t>Strong investment </a:t>
            </a:r>
            <a:r>
              <a:rPr lang="de-DE" dirty="0"/>
              <a:t>in Germany</a:t>
            </a:r>
          </a:p>
          <a:p>
            <a:r>
              <a:rPr lang="de-DE" dirty="0">
                <a:hlinkClick r:id="rId20" action="ppaction://hlinksldjump"/>
              </a:rPr>
              <a:t>Export-orientated </a:t>
            </a:r>
            <a:r>
              <a:rPr lang="de-DE" dirty="0"/>
              <a:t>industry</a:t>
            </a:r>
          </a:p>
          <a:p>
            <a:r>
              <a:rPr lang="de-DE" dirty="0">
                <a:hlinkClick r:id="rId21" action="ppaction://hlinksldjump"/>
              </a:rPr>
              <a:t>Foreign investments</a:t>
            </a:r>
            <a:r>
              <a:rPr lang="de-DE" dirty="0"/>
              <a:t>, market development </a:t>
            </a:r>
            <a:r>
              <a:rPr lang="de-DE" dirty="0">
                <a:hlinkClick r:id="" action="ppaction://noaction"/>
              </a:rPr>
              <a:t>strategies </a:t>
            </a:r>
            <a:r>
              <a:rPr lang="de-DE" dirty="0"/>
              <a:t>and </a:t>
            </a:r>
            <a:r>
              <a:rPr lang="de-DE" dirty="0">
                <a:hlinkClick r:id="" action="ppaction://noaction"/>
              </a:rPr>
              <a:t>subsidiaries </a:t>
            </a:r>
            <a:r>
              <a:rPr lang="de-DE" dirty="0"/>
              <a:t>abroad</a:t>
            </a:r>
          </a:p>
          <a:p>
            <a:r>
              <a:rPr lang="de-DE" dirty="0">
                <a:hlinkClick r:id="rId20" action="ppaction://hlinksldjump"/>
              </a:rPr>
              <a:t>Further information</a:t>
            </a:r>
            <a:endParaRPr lang="de-DE" dirty="0"/>
          </a:p>
        </p:txBody>
      </p:sp>
    </p:spTree>
    <p:extLst>
      <p:ext uri="{BB962C8B-B14F-4D97-AF65-F5344CB8AC3E}">
        <p14:creationId xmlns:p14="http://schemas.microsoft.com/office/powerpoint/2010/main" val="16511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3" name="Objekt 2"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rmAutofit/>
          </a:bodyPr>
          <a:lstStyle/>
          <a:p>
            <a:r>
              <a:rPr lang="de-DE" dirty="0"/>
              <a:t>Domestic investments are above the long-term trend</a:t>
            </a:r>
          </a:p>
        </p:txBody>
      </p:sp>
      <p:sp>
        <p:nvSpPr>
          <p:cNvPr id="5" name="Inhaltsplatzhalter 4"/>
          <p:cNvSpPr>
            <a:spLocks noGrp="1"/>
          </p:cNvSpPr>
          <p:nvPr>
            <p:ph idx="14"/>
          </p:nvPr>
        </p:nvSpPr>
        <p:spPr/>
        <p:txBody>
          <a:bodyPr/>
          <a:lstStyle/>
          <a:p>
            <a:r>
              <a:rPr lang="de-DE" dirty="0"/>
              <a:t>Turnaround in investment: Domestic investments have been rising strongly since 2010.</a:t>
            </a:r>
          </a:p>
          <a:p>
            <a:r>
              <a:rPr lang="de-DE" dirty="0"/>
              <a:t>The transformation requires investment: According to the "Roadmap Chemistry 2050", additional investments totalling over 60 billion euros will be required by 2050.</a:t>
            </a:r>
          </a:p>
          <a:p>
            <a:r>
              <a:rPr lang="de-DE" dirty="0"/>
              <a:t>However, the current crisis is again leading to a reluctance to invest.</a:t>
            </a:r>
          </a:p>
          <a:p>
            <a:endParaRPr lang="de-DE" dirty="0"/>
          </a:p>
          <a:p>
            <a:endParaRPr lang="de-DE" dirty="0"/>
          </a:p>
        </p:txBody>
      </p:sp>
      <p:sp>
        <p:nvSpPr>
          <p:cNvPr id="4" name="Textplatzhalter 3"/>
          <p:cNvSpPr>
            <a:spLocks noGrp="1"/>
          </p:cNvSpPr>
          <p:nvPr>
            <p:ph type="body" sz="quarter" idx="13"/>
          </p:nvPr>
        </p:nvSpPr>
        <p:spPr/>
        <p:txBody>
          <a:bodyPr/>
          <a:lstStyle/>
          <a:p>
            <a:r>
              <a:rPr lang="de-DE" dirty="0"/>
              <a:t>Capital expenditure on property, plant and equipment by the German </a:t>
            </a:r>
            <a:r>
              <a:rPr lang="de-DE" dirty="0" err="1"/>
              <a:t>chemical</a:t>
            </a:r>
            <a:r>
              <a:rPr lang="de-DE" dirty="0"/>
              <a:t>/</a:t>
            </a:r>
            <a:r>
              <a:rPr lang="de-DE" dirty="0" err="1"/>
              <a:t>pharmaceutical</a:t>
            </a:r>
            <a:r>
              <a:rPr lang="de-DE" dirty="0"/>
              <a:t> industry in Germany</a:t>
            </a:r>
          </a:p>
        </p:txBody>
      </p:sp>
      <p:sp>
        <p:nvSpPr>
          <p:cNvPr id="9" name="Textplatzhalter 8"/>
          <p:cNvSpPr>
            <a:spLocks noGrp="1"/>
          </p:cNvSpPr>
          <p:nvPr>
            <p:ph type="body" sz="quarter" idx="19"/>
          </p:nvPr>
        </p:nvSpPr>
        <p:spPr>
          <a:xfrm>
            <a:off x="1864684" y="1371297"/>
            <a:ext cx="11154404" cy="252000"/>
          </a:xfrm>
        </p:spPr>
        <p:txBody>
          <a:bodyPr/>
          <a:lstStyle/>
          <a:p>
            <a:r>
              <a:rPr lang="it-IT" dirty="0"/>
              <a:t>in million euros and trend</a:t>
            </a:r>
          </a:p>
          <a:p>
            <a:r>
              <a:rPr lang="de-DE" dirty="0" err="1"/>
              <a:t>  bre</a:t>
            </a:r>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t>20</a:t>
            </a:fld>
            <a:endParaRPr lang="de-DE" dirty="0"/>
          </a:p>
        </p:txBody>
      </p:sp>
      <p:sp>
        <p:nvSpPr>
          <p:cNvPr id="10" name="Textplatzhalter 9"/>
          <p:cNvSpPr>
            <a:spLocks noGrp="1"/>
          </p:cNvSpPr>
          <p:nvPr>
            <p:ph type="body" sz="quarter" idx="40"/>
          </p:nvPr>
        </p:nvSpPr>
        <p:spPr/>
        <p:txBody>
          <a:bodyPr/>
          <a:lstStyle/>
          <a:p>
            <a:r>
              <a:rPr lang="de-DE" dirty="0"/>
              <a:t>Sources: Destatis, VCI </a:t>
            </a:r>
          </a:p>
        </p:txBody>
      </p:sp>
      <p:sp>
        <p:nvSpPr>
          <p:cNvPr id="8" name="Textplatzhalter 7">
            <a:extLst>
              <a:ext uri="{FF2B5EF4-FFF2-40B4-BE49-F238E27FC236}">
                <a16:creationId xmlns:a16="http://schemas.microsoft.com/office/drawing/2014/main" id="{B0B3A368-A18E-4F9C-B8A9-B0F693884A90}"/>
              </a:ext>
            </a:extLst>
          </p:cNvPr>
          <p:cNvSpPr>
            <a:spLocks noGrp="1"/>
          </p:cNvSpPr>
          <p:nvPr>
            <p:ph type="body" sz="quarter" idx="41"/>
          </p:nvPr>
        </p:nvSpPr>
        <p:spPr>
          <a:xfrm>
            <a:off x="4292536" y="5977438"/>
            <a:ext cx="1489139" cy="125180"/>
          </a:xfrm>
        </p:spPr>
        <p:txBody>
          <a:bodyPr/>
          <a:lstStyle/>
          <a:p>
            <a:r>
              <a:rPr lang="de-DE" dirty="0"/>
              <a:t> 2023 Extrapolation based on target figures</a:t>
            </a:r>
          </a:p>
        </p:txBody>
      </p:sp>
      <p:graphicFrame>
        <p:nvGraphicFramePr>
          <p:cNvPr id="17" name="Diagrammplatzhalter 14">
            <a:extLst>
              <a:ext uri="{FF2B5EF4-FFF2-40B4-BE49-F238E27FC236}">
                <a16:creationId xmlns:a16="http://schemas.microsoft.com/office/drawing/2014/main" id="{00000000-0008-0000-0100-000013000000}"/>
              </a:ext>
            </a:extLst>
          </p:cNvPr>
          <p:cNvGraphicFramePr>
            <a:graphicFrameLocks noGrp="1"/>
          </p:cNvGraphicFramePr>
          <p:nvPr>
            <p:ph type="chart" sz="quarter" idx="18"/>
            <p:extLst>
              <p:ext uri="{D42A27DB-BD31-4B8C-83A1-F6EECF244321}">
                <p14:modId xmlns:p14="http://schemas.microsoft.com/office/powerpoint/2010/main" val="3614394002"/>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937431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a16="http://schemas.microsoft.com/office/drawing/2014/main" xmlns:v="urn:schemas-microsoft-com:vml"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D0E2E4"/>
          </a:solidFill>
        </p:spPr>
        <p:txBody>
          <a:bodyPr/>
          <a:lstStyle/>
          <a:p>
            <a:r>
              <a:rPr lang="de-DE" dirty="0"/>
              <a:t>German chemical industry is strongly export-orientated</a:t>
            </a:r>
          </a:p>
        </p:txBody>
      </p:sp>
      <p:sp>
        <p:nvSpPr>
          <p:cNvPr id="6" name="Inhaltsplatzhalter 5">
            <a:extLst>
              <a:ext uri="{FF2B5EF4-FFF2-40B4-BE49-F238E27FC236}">
                <a16:creationId xmlns:a16="http://schemas.microsoft.com/office/drawing/2014/main" id="{C63467E0-A5B8-47CA-BAAC-B96239535341}"/>
              </a:ext>
            </a:extLst>
          </p:cNvPr>
          <p:cNvSpPr>
            <a:spLocks noGrp="1"/>
          </p:cNvSpPr>
          <p:nvPr>
            <p:ph idx="18"/>
          </p:nvPr>
        </p:nvSpPr>
        <p:spPr>
          <a:xfrm>
            <a:off x="8172450" y="1060079"/>
            <a:ext cx="3771900" cy="4853359"/>
          </a:xfrm>
        </p:spPr>
        <p:txBody>
          <a:bodyPr/>
          <a:lstStyle/>
          <a:p>
            <a:pPr>
              <a:buClr>
                <a:srgbClr val="166E79"/>
              </a:buClr>
            </a:pPr>
            <a:r>
              <a:rPr lang="de-DE" dirty="0"/>
              <a:t>The German chemical and pharmaceutical industry is export-orientated. </a:t>
            </a:r>
          </a:p>
          <a:p>
            <a:pPr>
              <a:buClr>
                <a:srgbClr val="166E79"/>
              </a:buClr>
            </a:pPr>
            <a:r>
              <a:rPr lang="de-DE" dirty="0"/>
              <a:t>Exports and imports rose very dynamically in 2022 due to the sharp rise in prices. At the same time, the trade balance decreased slightly compared to the previous year. Import pressure was high.</a:t>
            </a:r>
          </a:p>
          <a:p>
            <a:pPr>
              <a:buClr>
                <a:srgbClr val="166E79"/>
              </a:buClr>
            </a:pPr>
            <a:r>
              <a:rPr lang="de-DE" dirty="0"/>
              <a:t>In 2023, trade in chemical and pharmaceutical products declined due to poor demand at home and abroad. </a:t>
            </a:r>
          </a:p>
          <a:p>
            <a:pPr>
              <a:buClr>
                <a:srgbClr val="166E79"/>
              </a:buClr>
            </a:pPr>
            <a:endParaRPr lang="de-DE" dirty="0"/>
          </a:p>
        </p:txBody>
      </p:sp>
      <p:sp>
        <p:nvSpPr>
          <p:cNvPr id="3" name="Textplatzhalter 2"/>
          <p:cNvSpPr>
            <a:spLocks noGrp="1"/>
          </p:cNvSpPr>
          <p:nvPr>
            <p:ph type="body" sz="quarter" idx="13"/>
          </p:nvPr>
        </p:nvSpPr>
        <p:spPr/>
        <p:txBody>
          <a:bodyPr/>
          <a:lstStyle/>
          <a:p>
            <a:r>
              <a:rPr lang="de-DE" dirty="0"/>
              <a:t>German foreign trade in chemical-pharmaceutical products</a:t>
            </a:r>
          </a:p>
        </p:txBody>
      </p:sp>
      <p:sp>
        <p:nvSpPr>
          <p:cNvPr id="4" name="Textplatzhalter 3"/>
          <p:cNvSpPr>
            <a:spLocks noGrp="1"/>
          </p:cNvSpPr>
          <p:nvPr>
            <p:ph type="body" sz="quarter" idx="20"/>
          </p:nvPr>
        </p:nvSpPr>
        <p:spPr/>
        <p:txBody>
          <a:bodyPr/>
          <a:lstStyle/>
          <a:p>
            <a:r>
              <a:rPr lang="de-DE" dirty="0"/>
              <a:t>Exports, imports and foreign trade balance in billion euros</a:t>
            </a:r>
          </a:p>
        </p:txBody>
      </p:sp>
      <p:sp>
        <p:nvSpPr>
          <p:cNvPr id="5" name="Foliennummernplatzhalter 4"/>
          <p:cNvSpPr>
            <a:spLocks noGrp="1"/>
          </p:cNvSpPr>
          <p:nvPr>
            <p:ph type="sldNum" sz="quarter" idx="43"/>
          </p:nvPr>
        </p:nvSpPr>
        <p:spPr/>
        <p:txBody>
          <a:bodyPr/>
          <a:lstStyle/>
          <a:p>
            <a:fld id="{75F0C769-A3B6-4C2C-9EB6-BFBC1AFD31B3}" type="slidenum">
              <a:rPr lang="de-DE" smtClean="0"/>
              <a:t>21</a:t>
            </a:fld>
            <a:endParaRPr lang="de-DE" dirty="0"/>
          </a:p>
        </p:txBody>
      </p:sp>
      <p:sp>
        <p:nvSpPr>
          <p:cNvPr id="7" name="Inhaltsplatzhalter 6"/>
          <p:cNvSpPr>
            <a:spLocks noGrp="1"/>
          </p:cNvSpPr>
          <p:nvPr>
            <p:ph type="body" sz="quarter" idx="40"/>
          </p:nvPr>
        </p:nvSpPr>
        <p:spPr/>
        <p:txBody>
          <a:bodyPr/>
          <a:lstStyle/>
          <a:p>
            <a:r>
              <a:rPr lang="de-DE"/>
              <a:t>Sources: Destatis, VCI</a:t>
            </a:r>
            <a:endParaRPr lang="de-DE" dirty="0"/>
          </a:p>
        </p:txBody>
      </p:sp>
      <p:sp>
        <p:nvSpPr>
          <p:cNvPr id="30" name="Textplatzhalter 29"/>
          <p:cNvSpPr>
            <a:spLocks noGrp="1"/>
          </p:cNvSpPr>
          <p:nvPr>
            <p:ph type="body" sz="quarter" idx="41"/>
          </p:nvPr>
        </p:nvSpPr>
        <p:spPr>
          <a:xfrm>
            <a:off x="5663952" y="5977438"/>
            <a:ext cx="2808000" cy="125180"/>
          </a:xfrm>
        </p:spPr>
        <p:txBody>
          <a:bodyPr/>
          <a:lstStyle/>
          <a:p>
            <a:r>
              <a:rPr lang="de-DE" dirty="0"/>
              <a:t>2023: Estimate based on preliminary data</a:t>
            </a:r>
          </a:p>
        </p:txBody>
      </p:sp>
      <p:graphicFrame>
        <p:nvGraphicFramePr>
          <p:cNvPr id="11" name="Diagrammplatzhalter 11">
            <a:extLst>
              <a:ext uri="{FF2B5EF4-FFF2-40B4-BE49-F238E27FC236}">
                <a16:creationId xmlns:a16="http://schemas.microsoft.com/office/drawing/2014/main" id="{00000000-0008-0000-0400-000009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69996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a16="http://schemas.microsoft.com/office/drawing/2014/main"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96B6D72-E269-4424-B888-09555F6FCDD5}"/>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096B6D72-E269-4424-B888-09555F6FCDD5}"/>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8066558-B9CE-4DAF-AD7D-AB9C76C334C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Autofit/>
          </a:bodyPr>
          <a:lstStyle/>
          <a:p>
            <a:r>
              <a:rPr lang="de-DE" dirty="0"/>
              <a:t>Very dynamic growth in foreign investment</a:t>
            </a:r>
          </a:p>
        </p:txBody>
      </p:sp>
      <p:sp>
        <p:nvSpPr>
          <p:cNvPr id="5" name="Inhaltsplatzhalter 4"/>
          <p:cNvSpPr>
            <a:spLocks noGrp="1"/>
          </p:cNvSpPr>
          <p:nvPr>
            <p:ph idx="14"/>
          </p:nvPr>
        </p:nvSpPr>
        <p:spPr/>
        <p:txBody>
          <a:bodyPr>
            <a:noAutofit/>
          </a:bodyPr>
          <a:lstStyle/>
          <a:p>
            <a:r>
              <a:rPr lang="de-DE" sz="1800" dirty="0"/>
              <a:t>Foreign investment in the German chemical and pharmaceutical industry is highly dynamic. Since 2012, foreign investment has also exceeded domestic investment. The reasons for this:</a:t>
            </a:r>
          </a:p>
          <a:p>
            <a:pPr lvl="1"/>
            <a:r>
              <a:rPr lang="de-DE" sz="1800" dirty="0"/>
              <a:t>Globalisation strategy: participation in market growth</a:t>
            </a:r>
          </a:p>
          <a:p>
            <a:pPr lvl="1"/>
            <a:r>
              <a:rPr lang="de-DE" sz="1800" dirty="0"/>
              <a:t>More favourable raw material costs abroad</a:t>
            </a:r>
          </a:p>
          <a:p>
            <a:pPr lvl="1"/>
            <a:r>
              <a:rPr lang="de-DE" sz="1800" dirty="0"/>
              <a:t>Domestic barriers to investment</a:t>
            </a:r>
          </a:p>
        </p:txBody>
      </p:sp>
      <p:sp>
        <p:nvSpPr>
          <p:cNvPr id="4" name="Textplatzhalter 3"/>
          <p:cNvSpPr>
            <a:spLocks noGrp="1"/>
          </p:cNvSpPr>
          <p:nvPr>
            <p:ph type="body" sz="quarter" idx="13"/>
          </p:nvPr>
        </p:nvSpPr>
        <p:spPr/>
        <p:txBody>
          <a:bodyPr/>
          <a:lstStyle/>
          <a:p>
            <a:r>
              <a:rPr lang="de-DE" dirty="0"/>
              <a:t>Investments in property, plant and equipment by the German chemical and pharmaceutical industry abroad</a:t>
            </a:r>
          </a:p>
        </p:txBody>
      </p:sp>
      <p:sp>
        <p:nvSpPr>
          <p:cNvPr id="3" name="Textplatzhalter 2"/>
          <p:cNvSpPr>
            <a:spLocks noGrp="1"/>
          </p:cNvSpPr>
          <p:nvPr>
            <p:ph type="body" sz="quarter" idx="19"/>
          </p:nvPr>
        </p:nvSpPr>
        <p:spPr>
          <a:xfrm>
            <a:off x="1397959" y="1357483"/>
            <a:ext cx="11154404" cy="252000"/>
          </a:xfrm>
        </p:spPr>
        <p:txBody>
          <a:bodyPr/>
          <a:lstStyle/>
          <a:p>
            <a:r>
              <a:rPr lang="it-IT" dirty="0"/>
              <a:t>in million euros and trend</a:t>
            </a:r>
          </a:p>
          <a:p>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t>22</a:t>
            </a:fld>
            <a:endParaRPr lang="de-DE" dirty="0"/>
          </a:p>
        </p:txBody>
      </p:sp>
      <p:sp>
        <p:nvSpPr>
          <p:cNvPr id="6" name="Textplatzhalter 5"/>
          <p:cNvSpPr>
            <a:spLocks noGrp="1"/>
          </p:cNvSpPr>
          <p:nvPr>
            <p:ph type="body" sz="quarter" idx="40"/>
          </p:nvPr>
        </p:nvSpPr>
        <p:spPr/>
        <p:txBody>
          <a:bodyPr/>
          <a:lstStyle/>
          <a:p>
            <a:r>
              <a:rPr lang="de-DE" dirty="0"/>
              <a:t>Source: VCI</a:t>
            </a:r>
          </a:p>
          <a:p>
            <a:endParaRPr lang="de-DE" dirty="0"/>
          </a:p>
        </p:txBody>
      </p:sp>
      <p:sp>
        <p:nvSpPr>
          <p:cNvPr id="9" name="Textplatzhalter 8">
            <a:extLst>
              <a:ext uri="{FF2B5EF4-FFF2-40B4-BE49-F238E27FC236}">
                <a16:creationId xmlns:a16="http://schemas.microsoft.com/office/drawing/2014/main" id="{BB54B215-E63A-4D1C-85E1-CEFA4294F714}"/>
              </a:ext>
            </a:extLst>
          </p:cNvPr>
          <p:cNvSpPr>
            <a:spLocks noGrp="1"/>
          </p:cNvSpPr>
          <p:nvPr>
            <p:ph type="body" sz="quarter" idx="41"/>
          </p:nvPr>
        </p:nvSpPr>
        <p:spPr>
          <a:xfrm>
            <a:off x="4473736" y="5984056"/>
            <a:ext cx="1447639" cy="118562"/>
          </a:xfrm>
        </p:spPr>
        <p:txBody>
          <a:bodyPr/>
          <a:lstStyle/>
          <a:p>
            <a:r>
              <a:rPr lang="de-DE" dirty="0"/>
              <a:t>2023 Extrapolation based on target figures</a:t>
            </a:r>
          </a:p>
        </p:txBody>
      </p:sp>
      <p:graphicFrame>
        <p:nvGraphicFramePr>
          <p:cNvPr id="14" name="Diagrammplatzhalter 14">
            <a:extLst>
              <a:ext uri="{FF2B5EF4-FFF2-40B4-BE49-F238E27FC236}">
                <a16:creationId xmlns:a16="http://schemas.microsoft.com/office/drawing/2014/main" id="{8C5E53B6-45EA-455E-B28C-6EBEA27D16D7}"/>
              </a:ext>
            </a:extLst>
          </p:cNvPr>
          <p:cNvGraphicFramePr>
            <a:graphicFrameLocks noGrp="1"/>
          </p:cNvGraphicFramePr>
          <p:nvPr>
            <p:ph type="chart" sz="quarter" idx="18"/>
            <p:extLst>
              <p:ext uri="{D42A27DB-BD31-4B8C-83A1-F6EECF244321}">
                <p14:modId xmlns:p14="http://schemas.microsoft.com/office/powerpoint/2010/main" val="4239361527"/>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3663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E9BD7A3-9CE9-4D54-B093-3F9CF86E2CB0}"/>
              </a:ext>
            </a:extLst>
          </p:cNvPr>
          <p:cNvGraphicFramePr>
            <a:graphicFrameLocks noChangeAspect="1"/>
          </p:cNvGraphicFramePr>
          <p:nvPr>
            <p:custDataLst>
              <p:tags r:id="rId1"/>
            </p:custDataLst>
            <p:extLst>
              <p:ext uri="{D42A27DB-BD31-4B8C-83A1-F6EECF244321}">
                <p14:modId xmlns:p14="http://schemas.microsoft.com/office/powerpoint/2010/main" val="7001669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7" name="Objekt 6" hidden="1">
                        <a:extLst>
                          <a:ext uri="{FF2B5EF4-FFF2-40B4-BE49-F238E27FC236}">
                            <a16:creationId xmlns:a16="http://schemas.microsoft.com/office/drawing/2014/main" id="{CE9BD7A3-9CE9-4D54-B093-3F9CF86E2C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DEBFA7C-7CF8-4BB3-BABD-BE8D51B7EA60}"/>
              </a:ext>
            </a:extLst>
          </p:cNvPr>
          <p:cNvSpPr>
            <a:spLocks noGrp="1"/>
          </p:cNvSpPr>
          <p:nvPr>
            <p:ph type="title"/>
          </p:nvPr>
        </p:nvSpPr>
        <p:spPr>
          <a:noFill/>
        </p:spPr>
        <p:txBody>
          <a:bodyPr vert="horz"/>
          <a:lstStyle/>
          <a:p>
            <a:r>
              <a:rPr lang="de-DE" dirty="0"/>
              <a:t>Further information</a:t>
            </a:r>
          </a:p>
        </p:txBody>
      </p:sp>
      <p:sp>
        <p:nvSpPr>
          <p:cNvPr id="3" name="Inhaltsplatzhalter 2">
            <a:extLst>
              <a:ext uri="{FF2B5EF4-FFF2-40B4-BE49-F238E27FC236}">
                <a16:creationId xmlns:a16="http://schemas.microsoft.com/office/drawing/2014/main" id="{0349560A-9761-4A35-BC52-761D3E9A51A0}"/>
              </a:ext>
            </a:extLst>
          </p:cNvPr>
          <p:cNvSpPr>
            <a:spLocks noGrp="1"/>
          </p:cNvSpPr>
          <p:nvPr>
            <p:ph idx="1"/>
          </p:nvPr>
        </p:nvSpPr>
        <p:spPr/>
        <p:txBody>
          <a:bodyPr/>
          <a:lstStyle/>
          <a:p>
            <a:r>
              <a:rPr lang="de-DE" dirty="0"/>
              <a:t>Facts and figures on investments in the sector: </a:t>
            </a:r>
            <a:r>
              <a:rPr lang="de-DE" dirty="0">
                <a:hlinkClick r:id="rId5"/>
              </a:rPr>
              <a:t>Focus on investments</a:t>
            </a:r>
            <a:endParaRPr lang="de-DE" dirty="0"/>
          </a:p>
          <a:p>
            <a:r>
              <a:rPr lang="de-DE" dirty="0"/>
              <a:t>Facts and figures on research and development: </a:t>
            </a:r>
            <a:r>
              <a:rPr lang="de-DE" dirty="0">
                <a:hlinkClick r:id="rId6"/>
              </a:rPr>
              <a:t>Germany as a centre of innovation</a:t>
            </a:r>
            <a:endParaRPr lang="de-DE" dirty="0"/>
          </a:p>
          <a:p>
            <a:r>
              <a:rPr lang="de-DE" dirty="0"/>
              <a:t>Facts and figures on energy and raw materials: </a:t>
            </a:r>
            <a:br>
              <a:rPr lang="de-DE" dirty="0"/>
            </a:br>
            <a:r>
              <a:rPr lang="de-DE" dirty="0">
                <a:hlinkClick r:id="rId7"/>
              </a:rPr>
              <a:t>Energy statistics at a glance</a:t>
            </a:r>
            <a:endParaRPr lang="de-DE" dirty="0"/>
          </a:p>
          <a:p>
            <a:r>
              <a:rPr lang="de-DE" dirty="0"/>
              <a:t>Facts and figures on the global chemical markets: </a:t>
            </a:r>
            <a:r>
              <a:rPr lang="de-DE" dirty="0">
                <a:hlinkClick r:id="rId8"/>
              </a:rPr>
              <a:t>Chemical markets worldwide</a:t>
            </a:r>
            <a:endParaRPr lang="de-DE" dirty="0"/>
          </a:p>
          <a:p>
            <a:r>
              <a:rPr lang="de-DE" dirty="0"/>
              <a:t>Facts and figures on the industrial location: </a:t>
            </a:r>
            <a:r>
              <a:rPr lang="de-DE" dirty="0">
                <a:hlinkClick r:id="rId9"/>
              </a:rPr>
              <a:t>Germany as a centre of industry</a:t>
            </a:r>
            <a:endParaRPr lang="de-DE" dirty="0"/>
          </a:p>
        </p:txBody>
      </p:sp>
      <p:sp>
        <p:nvSpPr>
          <p:cNvPr id="4" name="Foliennummernplatzhalter 3">
            <a:extLst>
              <a:ext uri="{FF2B5EF4-FFF2-40B4-BE49-F238E27FC236}">
                <a16:creationId xmlns:a16="http://schemas.microsoft.com/office/drawing/2014/main" id="{1EF17320-CAB0-462F-9641-8E055B68CB24}"/>
              </a:ext>
            </a:extLst>
          </p:cNvPr>
          <p:cNvSpPr>
            <a:spLocks noGrp="1"/>
          </p:cNvSpPr>
          <p:nvPr>
            <p:ph type="sldNum" sz="quarter" idx="17"/>
          </p:nvPr>
        </p:nvSpPr>
        <p:spPr/>
        <p:txBody>
          <a:bodyPr/>
          <a:lstStyle/>
          <a:p>
            <a:fld id="{B42D4303-B7FF-7540-9F33-74BBD7018147}" type="slidenum">
              <a:rPr lang="de-DE" smtClean="0"/>
              <a:t>23</a:t>
            </a:fld>
            <a:endParaRPr lang="de-DE" dirty="0"/>
          </a:p>
        </p:txBody>
      </p:sp>
      <p:sp>
        <p:nvSpPr>
          <p:cNvPr id="5" name="Textplatzhalter 4">
            <a:extLst>
              <a:ext uri="{FF2B5EF4-FFF2-40B4-BE49-F238E27FC236}">
                <a16:creationId xmlns:a16="http://schemas.microsoft.com/office/drawing/2014/main" id="{6D52FA54-B36B-4C2E-B2CF-C80727771713}"/>
              </a:ext>
            </a:extLst>
          </p:cNvPr>
          <p:cNvSpPr>
            <a:spLocks noGrp="1"/>
          </p:cNvSpPr>
          <p:nvPr>
            <p:ph type="body" sz="quarter" idx="27"/>
          </p:nvPr>
        </p:nvSpPr>
        <p:spPr/>
        <p:txBody>
          <a:bodyPr/>
          <a:lstStyle/>
          <a:p>
            <a:endParaRPr lang="de-DE"/>
          </a:p>
        </p:txBody>
      </p:sp>
    </p:spTree>
    <p:extLst>
      <p:ext uri="{BB962C8B-B14F-4D97-AF65-F5344CB8AC3E}">
        <p14:creationId xmlns:p14="http://schemas.microsoft.com/office/powerpoint/2010/main" val="199530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a:noFill/>
        </p:spPr>
        <p:txBody>
          <a:bodyPr vert="horz"/>
          <a:lstStyle/>
          <a:p>
            <a:r>
              <a:rPr lang="de-DE" dirty="0"/>
              <a:t>VCI contact person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t>24</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 consultant</a:t>
            </a:r>
          </a:p>
          <a:p>
            <a:pPr marL="176213" indent="0">
              <a:buNone/>
            </a:pPr>
            <a:r>
              <a:rPr lang="de-DE" dirty="0"/>
              <a:t>Department of Economics</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138612137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5" name="Objekt 4" hidden="1"/>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4" name="Rechteck 3"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CCDBEA"/>
          </a:solidFill>
        </p:spPr>
        <p:txBody>
          <a:bodyPr vert="horz"/>
          <a:lstStyle/>
          <a:p>
            <a:r>
              <a:rPr lang="de-DE" dirty="0"/>
              <a:t>The industry at a glance - key figures 2023</a:t>
            </a:r>
          </a:p>
        </p:txBody>
      </p:sp>
      <p:sp>
        <p:nvSpPr>
          <p:cNvPr id="3" name="Foliennummernplatzhalter 2"/>
          <p:cNvSpPr>
            <a:spLocks noGrp="1"/>
          </p:cNvSpPr>
          <p:nvPr>
            <p:ph type="sldNum" sz="quarter" idx="43"/>
          </p:nvPr>
        </p:nvSpPr>
        <p:spPr/>
        <p:txBody>
          <a:bodyPr/>
          <a:lstStyle/>
          <a:p>
            <a:fld id="{006DDB9D-7441-498E-B0A4-DF53F6EEAD47}" type="slidenum">
              <a:rPr lang="de-DE" smtClean="0"/>
              <a:t>3</a:t>
            </a:fld>
            <a:endParaRPr lang="de-DE"/>
          </a:p>
        </p:txBody>
      </p:sp>
      <p:sp>
        <p:nvSpPr>
          <p:cNvPr id="12" name="Textplatzhalter 11">
            <a:extLst>
              <a:ext uri="{FF2B5EF4-FFF2-40B4-BE49-F238E27FC236}">
                <a16:creationId xmlns:a16="http://schemas.microsoft.com/office/drawing/2014/main" id="{DD37572B-66E5-451D-B613-52F8D1D54C60}"/>
              </a:ext>
            </a:extLst>
          </p:cNvPr>
          <p:cNvSpPr>
            <a:spLocks noGrp="1"/>
          </p:cNvSpPr>
          <p:nvPr>
            <p:ph type="body" sz="quarter" idx="40"/>
          </p:nvPr>
        </p:nvSpPr>
        <p:spPr/>
        <p:txBody>
          <a:bodyPr/>
          <a:lstStyle/>
          <a:p>
            <a:r>
              <a:rPr lang="de-DE" sz="800" dirty="0"/>
              <a:t>Sources: Federal Statistical Office, VCI</a:t>
            </a:r>
          </a:p>
          <a:p>
            <a:endParaRPr lang="de-DE" dirty="0"/>
          </a:p>
        </p:txBody>
      </p:sp>
      <p:sp>
        <p:nvSpPr>
          <p:cNvPr id="13" name="Textplatzhalter 12">
            <a:extLst>
              <a:ext uri="{FF2B5EF4-FFF2-40B4-BE49-F238E27FC236}">
                <a16:creationId xmlns:a16="http://schemas.microsoft.com/office/drawing/2014/main" id="{92C71D52-D5C0-490D-9C7A-1B39CE8A5157}"/>
              </a:ext>
            </a:extLst>
          </p:cNvPr>
          <p:cNvSpPr>
            <a:spLocks noGrp="1"/>
          </p:cNvSpPr>
          <p:nvPr>
            <p:ph type="body" sz="quarter" idx="41"/>
          </p:nvPr>
        </p:nvSpPr>
        <p:spPr>
          <a:xfrm>
            <a:off x="3921061" y="5977438"/>
            <a:ext cx="1879664" cy="125180"/>
          </a:xfrm>
        </p:spPr>
        <p:txBody>
          <a:bodyPr/>
          <a:lstStyle/>
          <a:p>
            <a:endParaRPr lang="de-DE"/>
          </a:p>
        </p:txBody>
      </p:sp>
      <p:sp>
        <p:nvSpPr>
          <p:cNvPr id="15" name="Inhaltsplatzhalter 14">
            <a:extLst>
              <a:ext uri="{FF2B5EF4-FFF2-40B4-BE49-F238E27FC236}">
                <a16:creationId xmlns:a16="http://schemas.microsoft.com/office/drawing/2014/main" id="{D2697465-220A-49D9-808D-3CE660A88AD8}"/>
              </a:ext>
            </a:extLst>
          </p:cNvPr>
          <p:cNvSpPr>
            <a:spLocks noGrp="1"/>
          </p:cNvSpPr>
          <p:nvPr>
            <p:ph idx="14"/>
          </p:nvPr>
        </p:nvSpPr>
        <p:spPr>
          <a:xfrm>
            <a:off x="6269711" y="1219201"/>
            <a:ext cx="5684164" cy="4694431"/>
          </a:xfrm>
        </p:spPr>
        <p:txBody>
          <a:bodyPr/>
          <a:lstStyle/>
          <a:p>
            <a:r>
              <a:rPr lang="de-DE" dirty="0"/>
              <a:t>Wide product range</a:t>
            </a:r>
          </a:p>
          <a:p>
            <a:r>
              <a:rPr lang="de-DE" dirty="0"/>
              <a:t>Sales: 225 billion euros, of which over 60 % abroad</a:t>
            </a:r>
          </a:p>
          <a:p>
            <a:r>
              <a:rPr lang="de-DE" dirty="0"/>
              <a:t>Rank 1 in Europe, rank 3 worldwide</a:t>
            </a:r>
          </a:p>
          <a:p>
            <a:r>
              <a:rPr lang="de-DE" dirty="0"/>
              <a:t>Production growth over the last 5 years: -3.3 % per year</a:t>
            </a:r>
          </a:p>
          <a:p>
            <a:r>
              <a:rPr lang="de-DE" dirty="0"/>
              <a:t>479,500 employees, highest figure for 25 years</a:t>
            </a:r>
          </a:p>
          <a:p>
            <a:r>
              <a:rPr lang="de-DE" dirty="0"/>
              <a:t>Domestic investment in property, plant and equipment: 9.4 billion euros, abroad: 12.7 billion euros</a:t>
            </a:r>
          </a:p>
          <a:p>
            <a:r>
              <a:rPr lang="de-DE" dirty="0" err="1"/>
              <a:t>R&amp;D expenditure</a:t>
            </a:r>
            <a:r>
              <a:rPr lang="de-DE" dirty="0"/>
              <a:t>: around 15 billion euros</a:t>
            </a:r>
          </a:p>
          <a:p>
            <a:r>
              <a:rPr lang="de-DE" dirty="0"/>
              <a:t>Share of SMEs (extended definition): 96% of companies, 58 per cent of chemical employees (275,000 employees), 55 per cent of chemical and pharmaceutical sales</a:t>
            </a:r>
          </a:p>
          <a:p>
            <a:endParaRPr lang="de-DE" dirty="0"/>
          </a:p>
        </p:txBody>
      </p:sp>
      <p:graphicFrame>
        <p:nvGraphicFramePr>
          <p:cNvPr id="8" name="Diagrammplatzhalter 15">
            <a:extLst>
              <a:ext uri="{FF2B5EF4-FFF2-40B4-BE49-F238E27FC236}">
                <a16:creationId xmlns:a16="http://schemas.microsoft.com/office/drawing/2014/main" id="{A49A7180-7628-423F-BD33-9F88A7EB4F61}"/>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4297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a16="http://schemas.microsoft.com/office/drawing/2014/main" xmlns:v="urn:schemas-microsoft-com: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BF5A043B-C44F-48BC-81CB-FC838AD3F260}"/>
              </a:ext>
            </a:extLst>
          </p:cNvPr>
          <p:cNvGraphicFramePr>
            <a:graphicFrameLocks noChangeAspect="1"/>
          </p:cNvGraphicFramePr>
          <p:nvPr>
            <p:custDataLst>
              <p:tags r:id="rId1"/>
            </p:custDataLst>
            <p:extLst>
              <p:ext uri="{D42A27DB-BD31-4B8C-83A1-F6EECF244321}">
                <p14:modId xmlns:p14="http://schemas.microsoft.com/office/powerpoint/2010/main" val="34814969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8" name="Objekt 17" hidden="1">
                        <a:extLst>
                          <a:ext uri="{FF2B5EF4-FFF2-40B4-BE49-F238E27FC236}">
                            <a16:creationId xmlns:a16="http://schemas.microsoft.com/office/drawing/2014/main" id="{BF5A043B-C44F-48BC-81CB-FC838AD3F2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96F9AD7-72CC-4AE3-A110-BB33D4483E30}"/>
              </a:ext>
            </a:extLst>
          </p:cNvPr>
          <p:cNvSpPr>
            <a:spLocks noGrp="1"/>
          </p:cNvSpPr>
          <p:nvPr>
            <p:ph type="title"/>
          </p:nvPr>
        </p:nvSpPr>
        <p:spPr/>
        <p:txBody>
          <a:bodyPr vert="horz"/>
          <a:lstStyle/>
          <a:p>
            <a:r>
              <a:rPr lang="de-DE" dirty="0"/>
              <a:t>Importance of the sector for the economy as a whole</a:t>
            </a:r>
          </a:p>
        </p:txBody>
      </p:sp>
      <p:sp>
        <p:nvSpPr>
          <p:cNvPr id="5" name="Foliennummernplatzhalter 4">
            <a:extLst>
              <a:ext uri="{FF2B5EF4-FFF2-40B4-BE49-F238E27FC236}">
                <a16:creationId xmlns:a16="http://schemas.microsoft.com/office/drawing/2014/main" id="{82792376-7D43-4105-9B14-8CA2FF327991}"/>
              </a:ext>
            </a:extLst>
          </p:cNvPr>
          <p:cNvSpPr>
            <a:spLocks noGrp="1"/>
          </p:cNvSpPr>
          <p:nvPr>
            <p:ph type="sldNum" sz="quarter" idx="23"/>
          </p:nvPr>
        </p:nvSpPr>
        <p:spPr/>
        <p:txBody>
          <a:bodyPr/>
          <a:lstStyle/>
          <a:p>
            <a:fld id="{02CEFE82-39F2-4F47-8A0C-D5AB3496FA5C}" type="slidenum">
              <a:rPr lang="de-DE" smtClean="0"/>
              <a:t>4</a:t>
            </a:fld>
            <a:endParaRPr lang="de-DE" dirty="0"/>
          </a:p>
        </p:txBody>
      </p:sp>
      <p:sp>
        <p:nvSpPr>
          <p:cNvPr id="6" name="Textplatzhalter 5">
            <a:extLst>
              <a:ext uri="{FF2B5EF4-FFF2-40B4-BE49-F238E27FC236}">
                <a16:creationId xmlns:a16="http://schemas.microsoft.com/office/drawing/2014/main" id="{9DBFBC56-8514-49D7-9797-6B01E8BF64F2}"/>
              </a:ext>
            </a:extLst>
          </p:cNvPr>
          <p:cNvSpPr>
            <a:spLocks noGrp="1"/>
          </p:cNvSpPr>
          <p:nvPr>
            <p:ph type="body" sz="quarter" idx="24"/>
          </p:nvPr>
        </p:nvSpPr>
        <p:spPr>
          <a:xfrm>
            <a:off x="238124" y="4262517"/>
            <a:ext cx="11978697" cy="1740297"/>
          </a:xfrm>
          <a:noFill/>
        </p:spPr>
        <p:txBody>
          <a:bodyPr/>
          <a:lstStyle/>
          <a:p>
            <a:r>
              <a:rPr lang="de-DE" b="1" dirty="0">
                <a:solidFill>
                  <a:schemeClr val="tx1"/>
                </a:solidFill>
              </a:rPr>
              <a:t>The industry directly contributes around 2 % to Germany's value added. </a:t>
            </a:r>
          </a:p>
          <a:p>
            <a:r>
              <a:rPr lang="de-DE" b="1" dirty="0">
                <a:solidFill>
                  <a:schemeClr val="tx1"/>
                </a:solidFill>
              </a:rPr>
              <a:t>Every job </a:t>
            </a:r>
            <a:r>
              <a:rPr lang="de-DE" dirty="0">
                <a:solidFill>
                  <a:schemeClr val="tx1"/>
                </a:solidFill>
              </a:rPr>
              <a:t>in companies in the sector </a:t>
            </a:r>
            <a:r>
              <a:rPr lang="de-DE" b="1" dirty="0">
                <a:solidFill>
                  <a:schemeClr val="tx1"/>
                </a:solidFill>
              </a:rPr>
              <a:t>leads to around 2 additional jobs </a:t>
            </a:r>
            <a:r>
              <a:rPr lang="de-DE" dirty="0">
                <a:solidFill>
                  <a:schemeClr val="tx1"/>
                </a:solidFill>
              </a:rPr>
              <a:t>in the German economy. In 2020, this amounted to around 900,000 people.</a:t>
            </a:r>
          </a:p>
          <a:p>
            <a:r>
              <a:rPr lang="de-DE" b="1" dirty="0">
                <a:solidFill>
                  <a:schemeClr val="tx1"/>
                </a:solidFill>
              </a:rPr>
              <a:t>Every euro of direct added value </a:t>
            </a:r>
            <a:r>
              <a:rPr lang="de-DE" dirty="0">
                <a:solidFill>
                  <a:schemeClr val="tx1"/>
                </a:solidFill>
              </a:rPr>
              <a:t>generated by companies in the sector </a:t>
            </a:r>
            <a:r>
              <a:rPr lang="de-DE" b="1" dirty="0">
                <a:solidFill>
                  <a:schemeClr val="tx1"/>
                </a:solidFill>
              </a:rPr>
              <a:t>triggers a further 0.8 euros of additional added value </a:t>
            </a:r>
            <a:r>
              <a:rPr lang="de-DE" dirty="0">
                <a:solidFill>
                  <a:schemeClr val="tx1"/>
                </a:solidFill>
              </a:rPr>
              <a:t>in the German economy. In 2020, this amounted to around 48 billion euros.</a:t>
            </a:r>
          </a:p>
        </p:txBody>
      </p:sp>
      <p:sp>
        <p:nvSpPr>
          <p:cNvPr id="10" name="Rechteck 9">
            <a:extLst>
              <a:ext uri="{FF2B5EF4-FFF2-40B4-BE49-F238E27FC236}">
                <a16:creationId xmlns:a16="http://schemas.microsoft.com/office/drawing/2014/main" id="{195B555E-310F-4659-9C73-70C80B3F088A}"/>
              </a:ext>
            </a:extLst>
          </p:cNvPr>
          <p:cNvSpPr/>
          <p:nvPr/>
        </p:nvSpPr>
        <p:spPr>
          <a:xfrm>
            <a:off x="497252" y="1073392"/>
            <a:ext cx="3346306" cy="550049"/>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Indirect effects</a:t>
            </a:r>
          </a:p>
        </p:txBody>
      </p:sp>
      <p:sp>
        <p:nvSpPr>
          <p:cNvPr id="11" name="Rechteck 10">
            <a:extLst>
              <a:ext uri="{FF2B5EF4-FFF2-40B4-BE49-F238E27FC236}">
                <a16:creationId xmlns:a16="http://schemas.microsoft.com/office/drawing/2014/main" id="{3740D4D0-778B-44A4-A43E-8B91C875815C}"/>
              </a:ext>
            </a:extLst>
          </p:cNvPr>
          <p:cNvSpPr/>
          <p:nvPr/>
        </p:nvSpPr>
        <p:spPr>
          <a:xfrm>
            <a:off x="4422847" y="1069258"/>
            <a:ext cx="3346306" cy="550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Direct effects</a:t>
            </a:r>
          </a:p>
        </p:txBody>
      </p:sp>
      <p:sp>
        <p:nvSpPr>
          <p:cNvPr id="12" name="Rechteck 11">
            <a:extLst>
              <a:ext uri="{FF2B5EF4-FFF2-40B4-BE49-F238E27FC236}">
                <a16:creationId xmlns:a16="http://schemas.microsoft.com/office/drawing/2014/main" id="{00F82845-0503-420C-B169-61EE8C4F6DA9}"/>
              </a:ext>
            </a:extLst>
          </p:cNvPr>
          <p:cNvSpPr/>
          <p:nvPr/>
        </p:nvSpPr>
        <p:spPr>
          <a:xfrm>
            <a:off x="8323619" y="1079984"/>
            <a:ext cx="3346306" cy="550049"/>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Induced effects</a:t>
            </a:r>
          </a:p>
        </p:txBody>
      </p:sp>
      <p:sp>
        <p:nvSpPr>
          <p:cNvPr id="13" name="Rechteck 12">
            <a:extLst>
              <a:ext uri="{FF2B5EF4-FFF2-40B4-BE49-F238E27FC236}">
                <a16:creationId xmlns:a16="http://schemas.microsoft.com/office/drawing/2014/main" id="{E10EB764-DD3C-44CB-A6EF-1F281B57BC99}"/>
              </a:ext>
            </a:extLst>
          </p:cNvPr>
          <p:cNvSpPr/>
          <p:nvPr/>
        </p:nvSpPr>
        <p:spPr>
          <a:xfrm>
            <a:off x="522074" y="1697518"/>
            <a:ext cx="3346306" cy="1735616"/>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Demand from chemical and pharmaceutical companies for materials, services etc. in other sectors creates employment and added value there.</a:t>
            </a:r>
          </a:p>
        </p:txBody>
      </p:sp>
      <p:sp>
        <p:nvSpPr>
          <p:cNvPr id="14" name="Rechteck 13">
            <a:extLst>
              <a:ext uri="{FF2B5EF4-FFF2-40B4-BE49-F238E27FC236}">
                <a16:creationId xmlns:a16="http://schemas.microsoft.com/office/drawing/2014/main" id="{89D213DB-288D-4C43-A729-709357CF348D}"/>
              </a:ext>
            </a:extLst>
          </p:cNvPr>
          <p:cNvSpPr/>
          <p:nvPr/>
        </p:nvSpPr>
        <p:spPr>
          <a:xfrm>
            <a:off x="4422847" y="1693384"/>
            <a:ext cx="3346306" cy="1735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Employees and value added in the sector (2020):</a:t>
            </a:r>
          </a:p>
          <a:p>
            <a:pPr algn="ctr"/>
            <a:r>
              <a:rPr lang="de-DE" dirty="0"/>
              <a:t>464,400 employees</a:t>
            </a:r>
            <a:br>
              <a:rPr lang="de-DE" dirty="0"/>
            </a:br>
            <a:r>
              <a:rPr lang="de-DE" dirty="0"/>
              <a:t>60 billion value added</a:t>
            </a:r>
          </a:p>
        </p:txBody>
      </p:sp>
      <p:sp>
        <p:nvSpPr>
          <p:cNvPr id="15" name="Rechteck 14">
            <a:extLst>
              <a:ext uri="{FF2B5EF4-FFF2-40B4-BE49-F238E27FC236}">
                <a16:creationId xmlns:a16="http://schemas.microsoft.com/office/drawing/2014/main" id="{9C12120A-7375-44EF-BB5D-CA273CA33058}"/>
              </a:ext>
            </a:extLst>
          </p:cNvPr>
          <p:cNvSpPr/>
          <p:nvPr/>
        </p:nvSpPr>
        <p:spPr>
          <a:xfrm>
            <a:off x="8323619" y="1704110"/>
            <a:ext cx="3346306" cy="1735616"/>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The spending and consumption of people employed in the sector generates employment and added value in other sectors.</a:t>
            </a:r>
          </a:p>
        </p:txBody>
      </p:sp>
      <p:sp>
        <p:nvSpPr>
          <p:cNvPr id="16" name="Rechteck 15">
            <a:extLst>
              <a:ext uri="{FF2B5EF4-FFF2-40B4-BE49-F238E27FC236}">
                <a16:creationId xmlns:a16="http://schemas.microsoft.com/office/drawing/2014/main" id="{C5E93F4D-4CEC-4E58-9CB5-7A3BDC2CEC23}"/>
              </a:ext>
            </a:extLst>
          </p:cNvPr>
          <p:cNvSpPr/>
          <p:nvPr/>
        </p:nvSpPr>
        <p:spPr>
          <a:xfrm>
            <a:off x="553247" y="3772932"/>
            <a:ext cx="11147850" cy="41605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Overall economic effect</a:t>
            </a:r>
          </a:p>
        </p:txBody>
      </p:sp>
      <p:sp>
        <p:nvSpPr>
          <p:cNvPr id="25" name="Pfeil: nach rechts 24">
            <a:extLst>
              <a:ext uri="{FF2B5EF4-FFF2-40B4-BE49-F238E27FC236}">
                <a16:creationId xmlns:a16="http://schemas.microsoft.com/office/drawing/2014/main" id="{6B0B803D-01D8-4423-BAB6-1DFE1E3AFC88}"/>
              </a:ext>
            </a:extLst>
          </p:cNvPr>
          <p:cNvSpPr/>
          <p:nvPr/>
        </p:nvSpPr>
        <p:spPr>
          <a:xfrm>
            <a:off x="7789935" y="2337954"/>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Pfeil: nach unten 25">
            <a:extLst>
              <a:ext uri="{FF2B5EF4-FFF2-40B4-BE49-F238E27FC236}">
                <a16:creationId xmlns:a16="http://schemas.microsoft.com/office/drawing/2014/main" id="{2073CB0F-7042-49A6-BA37-20562E900914}"/>
              </a:ext>
            </a:extLst>
          </p:cNvPr>
          <p:cNvSpPr/>
          <p:nvPr/>
        </p:nvSpPr>
        <p:spPr>
          <a:xfrm>
            <a:off x="2078182" y="3449621"/>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unten 26">
            <a:extLst>
              <a:ext uri="{FF2B5EF4-FFF2-40B4-BE49-F238E27FC236}">
                <a16:creationId xmlns:a16="http://schemas.microsoft.com/office/drawing/2014/main" id="{C5F374E9-4C6B-4739-AA1E-AAA11A4BBF23}"/>
              </a:ext>
            </a:extLst>
          </p:cNvPr>
          <p:cNvSpPr/>
          <p:nvPr/>
        </p:nvSpPr>
        <p:spPr>
          <a:xfrm>
            <a:off x="5853684" y="3452250"/>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27">
            <a:extLst>
              <a:ext uri="{FF2B5EF4-FFF2-40B4-BE49-F238E27FC236}">
                <a16:creationId xmlns:a16="http://schemas.microsoft.com/office/drawing/2014/main" id="{AB9F6AEF-562F-4B58-A493-0787545EEC55}"/>
              </a:ext>
            </a:extLst>
          </p:cNvPr>
          <p:cNvSpPr/>
          <p:nvPr/>
        </p:nvSpPr>
        <p:spPr>
          <a:xfrm>
            <a:off x="9754456" y="3456512"/>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Pfeil: nach rechts 28">
            <a:extLst>
              <a:ext uri="{FF2B5EF4-FFF2-40B4-BE49-F238E27FC236}">
                <a16:creationId xmlns:a16="http://schemas.microsoft.com/office/drawing/2014/main" id="{826E6BA3-CB75-4442-9EF1-53E7D5B4F57E}"/>
              </a:ext>
            </a:extLst>
          </p:cNvPr>
          <p:cNvSpPr/>
          <p:nvPr/>
        </p:nvSpPr>
        <p:spPr>
          <a:xfrm rot="10800000">
            <a:off x="3878770" y="2293602"/>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platzhalter 11">
            <a:extLst>
              <a:ext uri="{FF2B5EF4-FFF2-40B4-BE49-F238E27FC236}">
                <a16:creationId xmlns:a16="http://schemas.microsoft.com/office/drawing/2014/main" id="{01AE5149-085D-45A6-ABB5-80E80E720477}"/>
              </a:ext>
            </a:extLst>
          </p:cNvPr>
          <p:cNvSpPr txBox="1">
            <a:spLocks/>
          </p:cNvSpPr>
          <p:nvPr/>
        </p:nvSpPr>
        <p:spPr>
          <a:xfrm>
            <a:off x="961773" y="6329209"/>
            <a:ext cx="5376543" cy="125180"/>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t>Sources: IW Cologne, VCI</a:t>
            </a:r>
          </a:p>
          <a:p>
            <a:endParaRPr lang="de-DE" dirty="0"/>
          </a:p>
        </p:txBody>
      </p:sp>
    </p:spTree>
    <p:extLst>
      <p:ext uri="{BB962C8B-B14F-4D97-AF65-F5344CB8AC3E}">
        <p14:creationId xmlns:p14="http://schemas.microsoft.com/office/powerpoint/2010/main" val="1761575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v="urn:schemas-microsoft-com:vml" xmlns:a16="http://schemas.microsoft.com/office/drawing/2014/main"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C6D8715-52E6-4F89-A85E-A01EA861EC1C}"/>
              </a:ext>
            </a:extLst>
          </p:cNvPr>
          <p:cNvGraphicFramePr>
            <a:graphicFrameLocks noChangeAspect="1"/>
          </p:cNvGraphicFramePr>
          <p:nvPr>
            <p:custDataLst>
              <p:tags r:id="rId1"/>
            </p:custDataLst>
            <p:extLst>
              <p:ext uri="{D42A27DB-BD31-4B8C-83A1-F6EECF244321}">
                <p14:modId xmlns:p14="http://schemas.microsoft.com/office/powerpoint/2010/main" val="3863571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a:extLst>
                          <a:ext uri="{FF2B5EF4-FFF2-40B4-BE49-F238E27FC236}">
                            <a16:creationId xmlns:a16="http://schemas.microsoft.com/office/drawing/2014/main" id="{2C6D8715-52E6-4F89-A85E-A01EA861EC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8" name="Titel 1"/>
          <p:cNvSpPr>
            <a:spLocks noGrp="1"/>
          </p:cNvSpPr>
          <p:nvPr>
            <p:ph type="title"/>
          </p:nvPr>
        </p:nvSpPr>
        <p:spPr>
          <a:solidFill>
            <a:srgbClr val="CCDBEA"/>
          </a:solidFill>
        </p:spPr>
        <p:txBody>
          <a:bodyPr vert="horz"/>
          <a:lstStyle/>
          <a:p>
            <a:r>
              <a:rPr lang="de-DE" dirty="0"/>
              <a:t>Chemistry is at the beginning of many value chains</a:t>
            </a:r>
            <a:endParaRPr lang="de-DE" dirty="0">
              <a:solidFill>
                <a:srgbClr val="FF0000"/>
              </a:solidFill>
            </a:endParaRPr>
          </a:p>
        </p:txBody>
      </p:sp>
      <p:sp>
        <p:nvSpPr>
          <p:cNvPr id="3" name="Foliennummernplatzhalter 2"/>
          <p:cNvSpPr>
            <a:spLocks noGrp="1"/>
          </p:cNvSpPr>
          <p:nvPr>
            <p:ph type="sldNum" sz="quarter" idx="11"/>
          </p:nvPr>
        </p:nvSpPr>
        <p:spPr/>
        <p:txBody>
          <a:bodyPr/>
          <a:lstStyle/>
          <a:p>
            <a:fld id="{02CEFE82-39F2-4F47-8A0C-D5AB3496FA5C}" type="slidenum">
              <a:rPr lang="en-US" smtClean="0"/>
              <a:t>5</a:t>
            </a:fld>
            <a:endParaRPr lang="en-US"/>
          </a:p>
        </p:txBody>
      </p:sp>
      <p:graphicFrame>
        <p:nvGraphicFramePr>
          <p:cNvPr id="20" name="Diagramm 19">
            <a:extLst>
              <a:ext uri="{FF2B5EF4-FFF2-40B4-BE49-F238E27FC236}">
                <a16:creationId xmlns:a16="http://schemas.microsoft.com/office/drawing/2014/main" id="{142D91E9-3668-4EBF-BCD3-246972094A8A}"/>
              </a:ext>
            </a:extLst>
          </p:cNvPr>
          <p:cNvGraphicFramePr/>
          <p:nvPr>
            <p:extLst>
              <p:ext uri="{D42A27DB-BD31-4B8C-83A1-F6EECF244321}">
                <p14:modId xmlns:p14="http://schemas.microsoft.com/office/powerpoint/2010/main" val="1648620968"/>
              </p:ext>
            </p:extLst>
          </p:nvPr>
        </p:nvGraphicFramePr>
        <p:xfrm>
          <a:off x="515937" y="1052514"/>
          <a:ext cx="11160125" cy="33312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1" name="Picture 12">
            <a:extLst>
              <a:ext uri="{FF2B5EF4-FFF2-40B4-BE49-F238E27FC236}">
                <a16:creationId xmlns:a16="http://schemas.microsoft.com/office/drawing/2014/main" id="{3170A1C4-F9AC-4045-98DD-0033D2366193}"/>
              </a:ext>
            </a:extLst>
          </p:cNvPr>
          <p:cNvPicPr>
            <a:picLocks noChangeAspect="1" noChangeArrowheads="1"/>
          </p:cNvPicPr>
          <p:nvPr/>
        </p:nvPicPr>
        <p:blipFill>
          <a:blip r:embed="rId11"/>
          <a:srcRect l="4422" r="4422"/>
          <a:stretch/>
        </p:blipFill>
        <p:spPr bwMode="auto">
          <a:xfrm>
            <a:off x="515937" y="4063640"/>
            <a:ext cx="2332381" cy="1548000"/>
          </a:xfrm>
          <a:prstGeom prst="roundRect">
            <a:avLst>
              <a:gd name="adj" fmla="val 8594"/>
            </a:avLst>
          </a:prstGeom>
          <a:solidFill>
            <a:srgbClr val="FFFFFF">
              <a:shade val="85000"/>
            </a:srgbClr>
          </a:solidFill>
          <a:ln>
            <a:noFill/>
          </a:ln>
          <a:effectLst/>
        </p:spPr>
      </p:pic>
      <p:pic>
        <p:nvPicPr>
          <p:cNvPr id="22" name="Picture 13">
            <a:extLst>
              <a:ext uri="{FF2B5EF4-FFF2-40B4-BE49-F238E27FC236}">
                <a16:creationId xmlns:a16="http://schemas.microsoft.com/office/drawing/2014/main" id="{4EDEF3FD-8311-4EE4-B235-778EC5E6000B}"/>
              </a:ext>
            </a:extLst>
          </p:cNvPr>
          <p:cNvPicPr>
            <a:picLocks noChangeArrowheads="1"/>
          </p:cNvPicPr>
          <p:nvPr/>
        </p:nvPicPr>
        <p:blipFill>
          <a:blip r:embed="rId12"/>
          <a:srcRect l="4052" r="4052"/>
          <a:stretch/>
        </p:blipFill>
        <p:spPr bwMode="auto">
          <a:xfrm>
            <a:off x="6000807" y="4063640"/>
            <a:ext cx="2131170" cy="1548000"/>
          </a:xfrm>
          <a:prstGeom prst="roundRect">
            <a:avLst>
              <a:gd name="adj" fmla="val 8594"/>
            </a:avLst>
          </a:prstGeom>
          <a:solidFill>
            <a:srgbClr val="FFFFFF">
              <a:shade val="85000"/>
            </a:srgbClr>
          </a:solidFill>
          <a:ln>
            <a:noFill/>
          </a:ln>
          <a:effectLst/>
        </p:spPr>
      </p:pic>
      <p:pic>
        <p:nvPicPr>
          <p:cNvPr id="23" name="Picture 17">
            <a:extLst>
              <a:ext uri="{FF2B5EF4-FFF2-40B4-BE49-F238E27FC236}">
                <a16:creationId xmlns:a16="http://schemas.microsoft.com/office/drawing/2014/main" id="{DFFD1312-9EE9-48CA-A444-D908E62E2165}"/>
              </a:ext>
            </a:extLst>
          </p:cNvPr>
          <p:cNvPicPr>
            <a:picLocks noChangeArrowheads="1"/>
          </p:cNvPicPr>
          <p:nvPr/>
        </p:nvPicPr>
        <p:blipFill>
          <a:blip r:embed="rId13"/>
          <a:srcRect l="13833" r="13833"/>
          <a:stretch/>
        </p:blipFill>
        <p:spPr bwMode="auto">
          <a:xfrm>
            <a:off x="8588471" y="4055530"/>
            <a:ext cx="2332800" cy="1548000"/>
          </a:xfrm>
          <a:prstGeom prst="roundRect">
            <a:avLst>
              <a:gd name="adj" fmla="val 8594"/>
            </a:avLst>
          </a:prstGeom>
          <a:solidFill>
            <a:srgbClr val="FFFFFF">
              <a:shade val="85000"/>
            </a:srgbClr>
          </a:solidFill>
          <a:ln>
            <a:noFill/>
          </a:ln>
          <a:effectLst/>
        </p:spPr>
      </p:pic>
      <p:grpSp>
        <p:nvGrpSpPr>
          <p:cNvPr id="11" name="Gruppieren 10">
            <a:extLst>
              <a:ext uri="{FF2B5EF4-FFF2-40B4-BE49-F238E27FC236}">
                <a16:creationId xmlns:a16="http://schemas.microsoft.com/office/drawing/2014/main" id="{577CA4B2-033A-4AE5-8A93-5A9EE9E88FDE}"/>
              </a:ext>
            </a:extLst>
          </p:cNvPr>
          <p:cNvGrpSpPr/>
          <p:nvPr/>
        </p:nvGrpSpPr>
        <p:grpSpPr>
          <a:xfrm>
            <a:off x="1352550" y="1083799"/>
            <a:ext cx="8601075" cy="936001"/>
            <a:chOff x="2694953" y="1063627"/>
            <a:chExt cx="5918106" cy="938303"/>
          </a:xfrm>
        </p:grpSpPr>
        <p:sp>
          <p:nvSpPr>
            <p:cNvPr id="24" name="Nach oben gekrümmter Pfeil 7">
              <a:extLst>
                <a:ext uri="{FF2B5EF4-FFF2-40B4-BE49-F238E27FC236}">
                  <a16:creationId xmlns:a16="http://schemas.microsoft.com/office/drawing/2014/main" id="{60AAF12F-6392-4C22-BE79-A337D0F3FD06}"/>
                </a:ext>
              </a:extLst>
            </p:cNvPr>
            <p:cNvSpPr/>
            <p:nvPr/>
          </p:nvSpPr>
          <p:spPr>
            <a:xfrm flipV="1">
              <a:off x="2694953" y="1063627"/>
              <a:ext cx="5918106" cy="938301"/>
            </a:xfrm>
            <a:prstGeom prst="curvedUpArrow">
              <a:avLst>
                <a:gd name="adj1" fmla="val 26414"/>
                <a:gd name="adj2" fmla="val 66800"/>
                <a:gd name="adj3" fmla="val 25000"/>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5" name="Nach unten gekrümmter Pfeil 13">
              <a:extLst>
                <a:ext uri="{FF2B5EF4-FFF2-40B4-BE49-F238E27FC236}">
                  <a16:creationId xmlns:a16="http://schemas.microsoft.com/office/drawing/2014/main" id="{3C4E9DB7-FE5E-4853-9E61-FA4F724995FD}"/>
                </a:ext>
              </a:extLst>
            </p:cNvPr>
            <p:cNvSpPr/>
            <p:nvPr/>
          </p:nvSpPr>
          <p:spPr>
            <a:xfrm>
              <a:off x="3323824" y="1419536"/>
              <a:ext cx="1547000" cy="582394"/>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grpSp>
      <p:sp>
        <p:nvSpPr>
          <p:cNvPr id="12" name="Nach unten gekrümmter Pfeil 13">
            <a:extLst>
              <a:ext uri="{FF2B5EF4-FFF2-40B4-BE49-F238E27FC236}">
                <a16:creationId xmlns:a16="http://schemas.microsoft.com/office/drawing/2014/main" id="{DF398F33-CA55-4CE0-9692-89657F7CF9D0}"/>
              </a:ext>
            </a:extLst>
          </p:cNvPr>
          <p:cNvSpPr/>
          <p:nvPr/>
        </p:nvSpPr>
        <p:spPr>
          <a:xfrm>
            <a:off x="1933144" y="1238251"/>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3" name="Nach unten gekrümmter Pfeil 13">
            <a:extLst>
              <a:ext uri="{FF2B5EF4-FFF2-40B4-BE49-F238E27FC236}">
                <a16:creationId xmlns:a16="http://schemas.microsoft.com/office/drawing/2014/main" id="{A15A612C-1039-49FF-8145-A9CBDED62D77}"/>
              </a:ext>
            </a:extLst>
          </p:cNvPr>
          <p:cNvSpPr/>
          <p:nvPr/>
        </p:nvSpPr>
        <p:spPr>
          <a:xfrm>
            <a:off x="4514850" y="1438274"/>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4" name="Nach unten gekrümmter Pfeil 13">
            <a:extLst>
              <a:ext uri="{FF2B5EF4-FFF2-40B4-BE49-F238E27FC236}">
                <a16:creationId xmlns:a16="http://schemas.microsoft.com/office/drawing/2014/main" id="{6DD5A026-371A-40F1-9548-2EA550EE2D1D}"/>
              </a:ext>
            </a:extLst>
          </p:cNvPr>
          <p:cNvSpPr/>
          <p:nvPr/>
        </p:nvSpPr>
        <p:spPr>
          <a:xfrm>
            <a:off x="3923869" y="1227605"/>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6" name="Nach unten gekrümmter Pfeil 13">
            <a:extLst>
              <a:ext uri="{FF2B5EF4-FFF2-40B4-BE49-F238E27FC236}">
                <a16:creationId xmlns:a16="http://schemas.microsoft.com/office/drawing/2014/main" id="{7B21CF10-727B-446F-A017-CC89478F6892}"/>
              </a:ext>
            </a:extLst>
          </p:cNvPr>
          <p:cNvSpPr/>
          <p:nvPr/>
        </p:nvSpPr>
        <p:spPr>
          <a:xfrm>
            <a:off x="7252062" y="1428750"/>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pic>
        <p:nvPicPr>
          <p:cNvPr id="27" name="Picture 13">
            <a:extLst>
              <a:ext uri="{FF2B5EF4-FFF2-40B4-BE49-F238E27FC236}">
                <a16:creationId xmlns:a16="http://schemas.microsoft.com/office/drawing/2014/main" id="{EBC50CC0-3E88-4D5B-8F19-0A5E4FA6DAB2}"/>
              </a:ext>
            </a:extLst>
          </p:cNvPr>
          <p:cNvPicPr>
            <a:picLocks noChangeAspect="1" noChangeArrowheads="1"/>
          </p:cNvPicPr>
          <p:nvPr/>
        </p:nvPicPr>
        <p:blipFill>
          <a:blip r:embed="rId14"/>
          <a:srcRect t="285" b="285"/>
          <a:stretch/>
        </p:blipFill>
        <p:spPr bwMode="auto">
          <a:xfrm>
            <a:off x="3207965" y="4082395"/>
            <a:ext cx="2332380" cy="1548000"/>
          </a:xfrm>
          <a:prstGeom prst="roundRect">
            <a:avLst>
              <a:gd name="adj" fmla="val 8594"/>
            </a:avLst>
          </a:prstGeom>
          <a:solidFill>
            <a:srgbClr val="FFFFFF">
              <a:shade val="85000"/>
            </a:srgbClr>
          </a:solidFill>
          <a:ln>
            <a:noFill/>
          </a:ln>
          <a:effectLst/>
        </p:spPr>
      </p:pic>
      <p:sp>
        <p:nvSpPr>
          <p:cNvPr id="28" name="Textplatzhalter 9">
            <a:extLst>
              <a:ext uri="{FF2B5EF4-FFF2-40B4-BE49-F238E27FC236}">
                <a16:creationId xmlns:a16="http://schemas.microsoft.com/office/drawing/2014/main" id="{93250E32-0C6C-4F5B-AAF6-35509C3F518A}"/>
              </a:ext>
            </a:extLst>
          </p:cNvPr>
          <p:cNvSpPr txBox="1">
            <a:spLocks/>
          </p:cNvSpPr>
          <p:nvPr/>
        </p:nvSpPr>
        <p:spPr>
          <a:xfrm>
            <a:off x="484819"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JT Jeeraphun/stock.adobe.com</a:t>
            </a:r>
          </a:p>
        </p:txBody>
      </p:sp>
      <p:sp>
        <p:nvSpPr>
          <p:cNvPr id="30" name="Textplatzhalter 9">
            <a:extLst>
              <a:ext uri="{FF2B5EF4-FFF2-40B4-BE49-F238E27FC236}">
                <a16:creationId xmlns:a16="http://schemas.microsoft.com/office/drawing/2014/main" id="{FDDB8982-7289-49E2-86CA-5AB8A4BEF716}"/>
              </a:ext>
            </a:extLst>
          </p:cNvPr>
          <p:cNvSpPr txBox="1">
            <a:spLocks/>
          </p:cNvSpPr>
          <p:nvPr/>
        </p:nvSpPr>
        <p:spPr>
          <a:xfrm>
            <a:off x="3207965"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rockpix/stock.adobe.com</a:t>
            </a:r>
          </a:p>
        </p:txBody>
      </p:sp>
      <p:sp>
        <p:nvSpPr>
          <p:cNvPr id="31" name="Textplatzhalter 9">
            <a:extLst>
              <a:ext uri="{FF2B5EF4-FFF2-40B4-BE49-F238E27FC236}">
                <a16:creationId xmlns:a16="http://schemas.microsoft.com/office/drawing/2014/main" id="{A35CEE66-262C-4D56-98D0-A7DD5FB1EE34}"/>
              </a:ext>
            </a:extLst>
          </p:cNvPr>
          <p:cNvSpPr txBox="1">
            <a:spLocks/>
          </p:cNvSpPr>
          <p:nvPr/>
        </p:nvSpPr>
        <p:spPr>
          <a:xfrm>
            <a:off x="5996839" y="5491140"/>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irina/stock.adobe.com</a:t>
            </a:r>
          </a:p>
        </p:txBody>
      </p:sp>
      <p:sp>
        <p:nvSpPr>
          <p:cNvPr id="32" name="Textplatzhalter 9">
            <a:extLst>
              <a:ext uri="{FF2B5EF4-FFF2-40B4-BE49-F238E27FC236}">
                <a16:creationId xmlns:a16="http://schemas.microsoft.com/office/drawing/2014/main" id="{58D0F693-D71B-4E55-9B04-8E11EDDAA5FF}"/>
              </a:ext>
            </a:extLst>
          </p:cNvPr>
          <p:cNvSpPr txBox="1">
            <a:spLocks/>
          </p:cNvSpPr>
          <p:nvPr/>
        </p:nvSpPr>
        <p:spPr>
          <a:xfrm>
            <a:off x="8592071" y="547676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scharfsinn86/stock.adobe.com</a:t>
            </a:r>
          </a:p>
        </p:txBody>
      </p:sp>
    </p:spTree>
    <p:extLst>
      <p:ext uri="{BB962C8B-B14F-4D97-AF65-F5344CB8AC3E}">
        <p14:creationId xmlns:p14="http://schemas.microsoft.com/office/powerpoint/2010/main" val="42517237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1980203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The sector is at the heart of Germany as an industrialised country</a:t>
            </a:r>
            <a:br>
              <a:rPr lang="de-DE" dirty="0"/>
            </a:br>
            <a:r>
              <a:rPr lang="de-DE" b="0" dirty="0"/>
              <a:t>It is capital-, research- and energy-intensive and export-orientated</a:t>
            </a:r>
          </a:p>
        </p:txBody>
      </p:sp>
      <p:sp>
        <p:nvSpPr>
          <p:cNvPr id="23" name="Inhaltsplatzhalter 22"/>
          <p:cNvSpPr>
            <a:spLocks noGrp="1"/>
          </p:cNvSpPr>
          <p:nvPr>
            <p:ph idx="18"/>
          </p:nvPr>
        </p:nvSpPr>
        <p:spPr>
          <a:xfrm>
            <a:off x="8079733" y="1060079"/>
            <a:ext cx="3836042" cy="4853359"/>
          </a:xfrm>
        </p:spPr>
        <p:txBody>
          <a:bodyPr/>
          <a:lstStyle/>
          <a:p>
            <a:r>
              <a:rPr lang="de-DE" dirty="0"/>
              <a:t>In 2023, the German chemical and pharmaceutical industry only generated 9.6 per cent of turnover in the manufacturing sector - significantly less than in previous years due to the sharp downturn.</a:t>
            </a:r>
          </a:p>
          <a:p>
            <a:r>
              <a:rPr lang="de-DE" dirty="0"/>
              <a:t>Research and development (</a:t>
            </a:r>
            <a:r>
              <a:rPr lang="de-DE" dirty="0" err="1"/>
              <a:t>R&amp;D</a:t>
            </a:r>
            <a:r>
              <a:rPr lang="de-DE" dirty="0"/>
              <a:t>) and investments are of great importance in the industry.</a:t>
            </a:r>
          </a:p>
          <a:p>
            <a:r>
              <a:rPr lang="de-DE" dirty="0"/>
              <a:t>The chemical industry is energy-intensive. </a:t>
            </a:r>
          </a:p>
          <a:p>
            <a:r>
              <a:rPr lang="de-DE" dirty="0"/>
              <a:t>The industry is active worldwide and faces international competition.</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Key figures at a glance</a:t>
            </a:r>
          </a:p>
        </p:txBody>
      </p:sp>
      <p:sp>
        <p:nvSpPr>
          <p:cNvPr id="4" name="Textplatzhalter 3"/>
          <p:cNvSpPr>
            <a:spLocks noGrp="1"/>
          </p:cNvSpPr>
          <p:nvPr>
            <p:ph type="body" sz="quarter" idx="20"/>
          </p:nvPr>
        </p:nvSpPr>
        <p:spPr>
          <a:xfrm>
            <a:off x="521659" y="1348079"/>
            <a:ext cx="11154404" cy="252000"/>
          </a:xfrm>
        </p:spPr>
        <p:txBody>
          <a:bodyPr/>
          <a:lstStyle/>
          <a:p>
            <a:r>
              <a:rPr lang="de-DE" dirty="0"/>
              <a:t>Share of the sector in the manufacturing industry, 2023</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t>6</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Sources: Destatis, Stifterverband,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D2D7675C-5AE3-45E1-8A53-2AE1EEC92F63}"/>
              </a:ext>
            </a:extLst>
          </p:cNvPr>
          <p:cNvGraphicFramePr>
            <a:graphicFrameLocks noGrp="1"/>
          </p:cNvGraphicFramePr>
          <p:nvPr>
            <p:ph type="chart" sz="quarter" idx="19"/>
            <p:extLst>
              <p:ext uri="{D42A27DB-BD31-4B8C-83A1-F6EECF244321}">
                <p14:modId xmlns:p14="http://schemas.microsoft.com/office/powerpoint/2010/main" val="170279406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741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28318436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The sector ranks fifth among industrial sectors in Germany</a:t>
            </a:r>
            <a:endParaRPr lang="de-DE" b="0" dirty="0"/>
          </a:p>
        </p:txBody>
      </p:sp>
      <p:sp>
        <p:nvSpPr>
          <p:cNvPr id="23" name="Inhaltsplatzhalter 22"/>
          <p:cNvSpPr>
            <a:spLocks noGrp="1"/>
          </p:cNvSpPr>
          <p:nvPr>
            <p:ph idx="18"/>
          </p:nvPr>
        </p:nvSpPr>
        <p:spPr>
          <a:xfrm>
            <a:off x="8079733" y="1060079"/>
            <a:ext cx="3893192" cy="4853359"/>
          </a:xfrm>
        </p:spPr>
        <p:txBody>
          <a:bodyPr/>
          <a:lstStyle/>
          <a:p>
            <a:r>
              <a:rPr lang="de-DE" dirty="0"/>
              <a:t>In 2023, the German chemical and pharmaceutical industry only generated 9.6 per cent of turnover in the manufacturing sector.</a:t>
            </a:r>
          </a:p>
          <a:p>
            <a:r>
              <a:rPr lang="de-DE" dirty="0"/>
              <a:t>For the first time, the sector slipped to fifth place - after vehicle construction, mechanical engineering, the food industry and electrical engineering. </a:t>
            </a:r>
          </a:p>
          <a:p>
            <a:r>
              <a:rPr lang="de-DE" dirty="0"/>
              <a:t>However, the gap between the food industry and the chemical and pharmaceutical industry is small. </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Share of turnover in the manufacturing industry </a:t>
            </a:r>
          </a:p>
        </p:txBody>
      </p:sp>
      <p:sp>
        <p:nvSpPr>
          <p:cNvPr id="4" name="Textplatzhalter 3"/>
          <p:cNvSpPr>
            <a:spLocks noGrp="1"/>
          </p:cNvSpPr>
          <p:nvPr>
            <p:ph type="body" sz="quarter" idx="20"/>
          </p:nvPr>
        </p:nvSpPr>
        <p:spPr>
          <a:xfrm>
            <a:off x="521659" y="1348079"/>
            <a:ext cx="11154404" cy="252000"/>
          </a:xfrm>
        </p:spPr>
        <p:txBody>
          <a:bodyPr/>
          <a:lstStyle/>
          <a:p>
            <a:r>
              <a:rPr lang="de-DE" dirty="0"/>
              <a:t>In per cent, 2023</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t>7</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Sources: Destatis,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879C92B1-C0DA-4FBE-8728-27BDC6FC6E6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4465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F175428-A900-4377-B186-9FD34682FC26}"/>
              </a:ext>
            </a:extLst>
          </p:cNvPr>
          <p:cNvGraphicFramePr>
            <a:graphicFrameLocks noChangeAspect="1"/>
          </p:cNvGraphicFramePr>
          <p:nvPr>
            <p:custDataLst>
              <p:tags r:id="rId1"/>
            </p:custDataLst>
            <p:extLst>
              <p:ext uri="{D42A27DB-BD31-4B8C-83A1-F6EECF244321}">
                <p14:modId xmlns:p14="http://schemas.microsoft.com/office/powerpoint/2010/main" val="31806871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7F175428-A900-4377-B186-9FD34682FC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solidFill>
            <a:srgbClr val="CCDBEA"/>
          </a:solidFill>
        </p:spPr>
        <p:txBody>
          <a:bodyPr vert="horz"/>
          <a:lstStyle/>
          <a:p>
            <a:r>
              <a:rPr lang="de-DE" dirty="0"/>
              <a:t>Domestic production is further processed within the industry</a:t>
            </a:r>
          </a:p>
        </p:txBody>
      </p:sp>
      <p:sp>
        <p:nvSpPr>
          <p:cNvPr id="5" name="Inhaltsplatzhalter 4">
            <a:extLst>
              <a:ext uri="{FF2B5EF4-FFF2-40B4-BE49-F238E27FC236}">
                <a16:creationId xmlns:a16="http://schemas.microsoft.com/office/drawing/2014/main" id="{17C38F73-3084-4CA4-9E06-0C01C90AD9EE}"/>
              </a:ext>
            </a:extLst>
          </p:cNvPr>
          <p:cNvSpPr>
            <a:spLocks noGrp="1"/>
          </p:cNvSpPr>
          <p:nvPr>
            <p:ph idx="14"/>
          </p:nvPr>
        </p:nvSpPr>
        <p:spPr/>
        <p:txBody>
          <a:bodyPr/>
          <a:lstStyle/>
          <a:p>
            <a:r>
              <a:rPr lang="de-DE" dirty="0"/>
              <a:t>In Germany, one third of domestic production goes directly to consumption and 5 per cent to the service sector.</a:t>
            </a:r>
          </a:p>
          <a:p>
            <a:r>
              <a:rPr lang="de-DE" dirty="0"/>
              <a:t>Over 60 per cent of production is further processed within the industry (excluding </a:t>
            </a:r>
            <a:r>
              <a:rPr lang="de-DE" dirty="0" err="1"/>
              <a:t>pharmaceuticals, </a:t>
            </a:r>
            <a:r>
              <a:rPr lang="de-DE" dirty="0"/>
              <a:t>the proportion rises to 83 per cent).</a:t>
            </a:r>
          </a:p>
          <a:p>
            <a:r>
              <a:rPr lang="de-DE" dirty="0"/>
              <a:t>Due to the high vertical integration of the industry, further processing mainly takes place within the chemical and pharmaceutical industry. The chemical industry itself is its best supplier and customer.</a:t>
            </a:r>
          </a:p>
        </p:txBody>
      </p:sp>
      <p:sp>
        <p:nvSpPr>
          <p:cNvPr id="2" name="Textplatzhalter 1"/>
          <p:cNvSpPr>
            <a:spLocks noGrp="1"/>
          </p:cNvSpPr>
          <p:nvPr>
            <p:ph type="body" sz="quarter" idx="13"/>
          </p:nvPr>
        </p:nvSpPr>
        <p:spPr/>
        <p:txBody>
          <a:bodyPr/>
          <a:lstStyle/>
          <a:p>
            <a:r>
              <a:rPr lang="de-DE" dirty="0"/>
              <a:t>Sales structure of the chemical-pharmaceutical industry in Germany </a:t>
            </a:r>
          </a:p>
        </p:txBody>
      </p:sp>
      <p:sp>
        <p:nvSpPr>
          <p:cNvPr id="3" name="Textplatzhalter 2"/>
          <p:cNvSpPr>
            <a:spLocks noGrp="1"/>
          </p:cNvSpPr>
          <p:nvPr>
            <p:ph type="body" sz="quarter" idx="19"/>
          </p:nvPr>
        </p:nvSpPr>
        <p:spPr/>
        <p:txBody>
          <a:bodyPr/>
          <a:lstStyle/>
          <a:p>
            <a:r>
              <a:rPr lang="de-DE" dirty="0"/>
              <a:t>2020</a:t>
            </a:r>
          </a:p>
        </p:txBody>
      </p:sp>
      <p:sp>
        <p:nvSpPr>
          <p:cNvPr id="4" name="Foliennummernplatzhalter 3"/>
          <p:cNvSpPr>
            <a:spLocks noGrp="1"/>
          </p:cNvSpPr>
          <p:nvPr>
            <p:ph type="sldNum" sz="quarter" idx="43"/>
          </p:nvPr>
        </p:nvSpPr>
        <p:spPr/>
        <p:txBody>
          <a:bodyPr/>
          <a:lstStyle/>
          <a:p>
            <a:fld id="{75F0C769-A3B6-4C2C-9EB6-BFBC1AFD31B3}" type="slidenum">
              <a:rPr lang="de-DE" smtClean="0"/>
              <a:t>8</a:t>
            </a:fld>
            <a:endParaRPr lang="de-DE" dirty="0"/>
          </a:p>
        </p:txBody>
      </p:sp>
      <p:sp>
        <p:nvSpPr>
          <p:cNvPr id="6" name="Inhaltsplatzhalter 5"/>
          <p:cNvSpPr>
            <a:spLocks noGrp="1"/>
          </p:cNvSpPr>
          <p:nvPr>
            <p:ph type="body" sz="quarter" idx="40"/>
          </p:nvPr>
        </p:nvSpPr>
        <p:spPr/>
        <p:txBody>
          <a:bodyPr/>
          <a:lstStyle/>
          <a:p>
            <a:pPr lvl="0"/>
            <a:r>
              <a:rPr lang="de-DE" dirty="0"/>
              <a:t>Source: </a:t>
            </a:r>
            <a:r>
              <a:rPr lang="de-DE" dirty="0" err="1"/>
              <a:t>Destatis</a:t>
            </a:r>
            <a:r>
              <a:rPr lang="de-DE" dirty="0"/>
              <a:t>, VCI</a:t>
            </a:r>
          </a:p>
          <a:p>
            <a:endParaRPr lang="de-DE" dirty="0"/>
          </a:p>
        </p:txBody>
      </p:sp>
      <p:sp>
        <p:nvSpPr>
          <p:cNvPr id="15" name="Textplatzhalter 14">
            <a:extLst>
              <a:ext uri="{FF2B5EF4-FFF2-40B4-BE49-F238E27FC236}">
                <a16:creationId xmlns:a16="http://schemas.microsoft.com/office/drawing/2014/main" id="{F72851AC-FA0C-4C7B-982B-96999016D6B4}"/>
              </a:ext>
            </a:extLst>
          </p:cNvPr>
          <p:cNvSpPr>
            <a:spLocks noGrp="1"/>
          </p:cNvSpPr>
          <p:nvPr>
            <p:ph type="body" sz="quarter" idx="41"/>
          </p:nvPr>
        </p:nvSpPr>
        <p:spPr/>
        <p:txBody>
          <a:bodyPr/>
          <a:lstStyle/>
          <a:p>
            <a:endParaRPr lang="de-DE"/>
          </a:p>
        </p:txBody>
      </p:sp>
      <p:graphicFrame>
        <p:nvGraphicFramePr>
          <p:cNvPr id="12" name="Diagrammplatzhalter 11">
            <a:extLst>
              <a:ext uri="{FF2B5EF4-FFF2-40B4-BE49-F238E27FC236}">
                <a16:creationId xmlns:a16="http://schemas.microsoft.com/office/drawing/2014/main" id="{1DD19B16-5D25-45AF-8DCF-39B37C26E10B}"/>
              </a:ext>
            </a:extLst>
          </p:cNvPr>
          <p:cNvGraphicFramePr>
            <a:graphicFrameLocks noGrp="1"/>
          </p:cNvGraphicFramePr>
          <p:nvPr>
            <p:ph type="chart" sz="quarter" idx="18"/>
            <p:extLst>
              <p:ext uri="{D42A27DB-BD31-4B8C-83A1-F6EECF244321}">
                <p14:modId xmlns:p14="http://schemas.microsoft.com/office/powerpoint/2010/main" val="17948179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67875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9A986265-DF84-4DCB-B603-9C70DE2827E9}"/>
              </a:ext>
            </a:extLst>
          </p:cNvPr>
          <p:cNvGraphicFramePr>
            <a:graphicFrameLocks noChangeAspect="1"/>
          </p:cNvGraphicFramePr>
          <p:nvPr>
            <p:custDataLst>
              <p:tags r:id="rId1"/>
            </p:custDataLst>
            <p:extLst>
              <p:ext uri="{D42A27DB-BD31-4B8C-83A1-F6EECF244321}">
                <p14:modId xmlns:p14="http://schemas.microsoft.com/office/powerpoint/2010/main" val="1276355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9A986265-DF84-4DCB-B603-9C70DE2827E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xfrm>
            <a:off x="0" y="1"/>
            <a:ext cx="12192000" cy="864000"/>
          </a:xfrm>
          <a:solidFill>
            <a:srgbClr val="CCDBEA"/>
          </a:solidFill>
        </p:spPr>
        <p:txBody>
          <a:bodyPr vert="horz"/>
          <a:lstStyle/>
          <a:p>
            <a:r>
              <a:rPr lang="de-DE" dirty="0"/>
              <a:t>Main customers for chemical products in Germany: plastics processors</a:t>
            </a:r>
          </a:p>
        </p:txBody>
      </p:sp>
      <p:sp>
        <p:nvSpPr>
          <p:cNvPr id="5" name="Inhaltsplatzhalter 4">
            <a:extLst>
              <a:ext uri="{FF2B5EF4-FFF2-40B4-BE49-F238E27FC236}">
                <a16:creationId xmlns:a16="http://schemas.microsoft.com/office/drawing/2014/main" id="{EA306584-D920-4B75-A4F9-D582CAF97608}"/>
              </a:ext>
            </a:extLst>
          </p:cNvPr>
          <p:cNvSpPr>
            <a:spLocks noGrp="1"/>
          </p:cNvSpPr>
          <p:nvPr>
            <p:ph idx="18"/>
          </p:nvPr>
        </p:nvSpPr>
        <p:spPr>
          <a:xfrm>
            <a:off x="8079733" y="1742882"/>
            <a:ext cx="3721741" cy="4170556"/>
          </a:xfrm>
        </p:spPr>
        <p:txBody>
          <a:bodyPr/>
          <a:lstStyle/>
          <a:p>
            <a:r>
              <a:rPr lang="de-DE" sz="1800" dirty="0"/>
              <a:t>The industry's main customers are plastics processors. Vehicle construction follows in 5th place.</a:t>
            </a:r>
          </a:p>
          <a:p>
            <a:r>
              <a:rPr lang="de-DE" sz="1800" dirty="0"/>
              <a:t>However, only direct sales are taken into account here. If indirect deliveries (via plastics processors, the electrical industry, the textile industry and mechanical engineering) are included, around 15-20 per cent of domestic production goes to the automotive industry.</a:t>
            </a:r>
          </a:p>
          <a:p>
            <a:pPr marL="0" indent="0">
              <a:buNone/>
            </a:pPr>
            <a:endParaRPr lang="de-DE" sz="1800" dirty="0"/>
          </a:p>
        </p:txBody>
      </p:sp>
      <p:sp>
        <p:nvSpPr>
          <p:cNvPr id="2" name="Textplatzhalter 1"/>
          <p:cNvSpPr>
            <a:spLocks noGrp="1"/>
          </p:cNvSpPr>
          <p:nvPr>
            <p:ph type="body" sz="quarter" idx="13"/>
          </p:nvPr>
        </p:nvSpPr>
        <p:spPr>
          <a:xfrm>
            <a:off x="521659" y="1060079"/>
            <a:ext cx="11154404" cy="288000"/>
          </a:xfrm>
        </p:spPr>
        <p:txBody>
          <a:bodyPr/>
          <a:lstStyle/>
          <a:p>
            <a:r>
              <a:rPr lang="de-DE" dirty="0"/>
              <a:t>Chemical and pharmaceutical industry sales to other industrial sectors</a:t>
            </a:r>
          </a:p>
        </p:txBody>
      </p:sp>
      <p:sp>
        <p:nvSpPr>
          <p:cNvPr id="3" name="Textplatzhalter 2"/>
          <p:cNvSpPr>
            <a:spLocks noGrp="1"/>
          </p:cNvSpPr>
          <p:nvPr>
            <p:ph type="body" sz="quarter" idx="20"/>
          </p:nvPr>
        </p:nvSpPr>
        <p:spPr>
          <a:xfrm>
            <a:off x="521659" y="1348079"/>
            <a:ext cx="11154404" cy="252000"/>
          </a:xfrm>
        </p:spPr>
        <p:txBody>
          <a:bodyPr/>
          <a:lstStyle/>
          <a:p>
            <a:r>
              <a:rPr lang="de-DE" dirty="0"/>
              <a:t>2020, excluding deliveries to the chemical industry, DL, consumption and abroad</a:t>
            </a:r>
          </a:p>
        </p:txBody>
      </p:sp>
      <p:sp>
        <p:nvSpPr>
          <p:cNvPr id="4" name="Foliennummernplatzhalter 3"/>
          <p:cNvSpPr>
            <a:spLocks noGrp="1"/>
          </p:cNvSpPr>
          <p:nvPr>
            <p:ph type="sldNum" sz="quarter" idx="43"/>
          </p:nvPr>
        </p:nvSpPr>
        <p:spPr>
          <a:xfrm>
            <a:off x="238125" y="6294426"/>
            <a:ext cx="561975" cy="252000"/>
          </a:xfrm>
        </p:spPr>
        <p:txBody>
          <a:bodyPr/>
          <a:lstStyle/>
          <a:p>
            <a:fld id="{75F0C769-A3B6-4C2C-9EB6-BFBC1AFD31B3}" type="slidenum">
              <a:rPr lang="de-DE" smtClean="0"/>
              <a:t>9</a:t>
            </a:fld>
            <a:endParaRPr lang="de-DE" dirty="0"/>
          </a:p>
        </p:txBody>
      </p:sp>
      <p:sp>
        <p:nvSpPr>
          <p:cNvPr id="6" name="Inhaltsplatzhalter 5"/>
          <p:cNvSpPr>
            <a:spLocks noGrp="1"/>
          </p:cNvSpPr>
          <p:nvPr>
            <p:ph type="body" sz="quarter" idx="40"/>
          </p:nvPr>
        </p:nvSpPr>
        <p:spPr>
          <a:xfrm>
            <a:off x="540069" y="5977438"/>
            <a:ext cx="7181587" cy="140686"/>
          </a:xfrm>
        </p:spPr>
        <p:txBody>
          <a:bodyPr/>
          <a:lstStyle/>
          <a:p>
            <a:pPr lvl="0"/>
            <a:r>
              <a:rPr lang="de-DE"/>
              <a:t>Source: Destatis, VCI</a:t>
            </a:r>
            <a:endParaRPr lang="de-DE" dirty="0"/>
          </a:p>
        </p:txBody>
      </p:sp>
      <p:sp>
        <p:nvSpPr>
          <p:cNvPr id="18" name="Textplatzhalter 17">
            <a:extLst>
              <a:ext uri="{FF2B5EF4-FFF2-40B4-BE49-F238E27FC236}">
                <a16:creationId xmlns:a16="http://schemas.microsoft.com/office/drawing/2014/main" id="{E2DDA606-0687-4A1D-8542-97B6B7DAFD27}"/>
              </a:ext>
            </a:extLst>
          </p:cNvPr>
          <p:cNvSpPr>
            <a:spLocks noGrp="1"/>
          </p:cNvSpPr>
          <p:nvPr>
            <p:ph type="body" sz="quarter" idx="41"/>
          </p:nvPr>
        </p:nvSpPr>
        <p:spPr/>
        <p:txBody>
          <a:bodyPr/>
          <a:lstStyle/>
          <a:p>
            <a:endParaRPr lang="de-DE"/>
          </a:p>
        </p:txBody>
      </p:sp>
      <p:graphicFrame>
        <p:nvGraphicFramePr>
          <p:cNvPr id="12" name="Diagrammplatzhalter 12">
            <a:extLst>
              <a:ext uri="{FF2B5EF4-FFF2-40B4-BE49-F238E27FC236}">
                <a16:creationId xmlns:a16="http://schemas.microsoft.com/office/drawing/2014/main" id="{D5DE063A-00AC-4A8B-AEE9-97C33A6E99F5}"/>
              </a:ext>
            </a:extLst>
          </p:cNvPr>
          <p:cNvGraphicFramePr>
            <a:graphicFrameLocks noGrp="1"/>
          </p:cNvGraphicFramePr>
          <p:nvPr>
            <p:ph type="chart" sz="quarter" idx="19"/>
            <p:extLst>
              <p:ext uri="{D42A27DB-BD31-4B8C-83A1-F6EECF244321}">
                <p14:modId xmlns:p14="http://schemas.microsoft.com/office/powerpoint/2010/main" val="354727669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99194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v="urn:schemas-microsoft-com:vml" xmlns:a16="http://schemas.microsoft.com/office/drawing/2014/main"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tcBQddfOKZiuEZ91wNEnH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uL4wfA_cpXulPdzwb7aQ6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k_xsLIJ0T2.mpWffi.hbb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zrMK.95b2GgaY.ASwO9m9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JW85WiQvR8..eSlCtuVdQ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Benutzerdefiniert 1">
      <a:dk1>
        <a:srgbClr val="000000"/>
      </a:dk1>
      <a:lt1>
        <a:srgbClr val="FFFFFF"/>
      </a:lt1>
      <a:dk2>
        <a:srgbClr val="003061"/>
      </a:dk2>
      <a:lt2>
        <a:srgbClr val="CCDBEA"/>
      </a:lt2>
      <a:accent1>
        <a:srgbClr val="004993"/>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10">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2456</Words>
  <Application>Microsoft Office PowerPoint</Application>
  <PresentationFormat>Breitbild</PresentationFormat>
  <Paragraphs>288</Paragraphs>
  <Slides>24</Slides>
  <Notes>7</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24</vt:i4>
      </vt:variant>
    </vt:vector>
  </HeadingPairs>
  <TitlesOfParts>
    <vt:vector size="34" baseType="lpstr">
      <vt:lpstr>Arial</vt:lpstr>
      <vt:lpstr>Bahnschrift SemiBold</vt:lpstr>
      <vt:lpstr>Bookman Old Style</vt:lpstr>
      <vt:lpstr>Georgia</vt:lpstr>
      <vt:lpstr>Source Sans Pro</vt:lpstr>
      <vt:lpstr>STIXGeneral-Regular</vt:lpstr>
      <vt:lpstr>Wingdings</vt:lpstr>
      <vt:lpstr>Wingdings 2</vt:lpstr>
      <vt:lpstr>VCI-Design</vt:lpstr>
      <vt:lpstr>think-cell Folie</vt:lpstr>
      <vt:lpstr>Portrait of the German chemical industry</vt:lpstr>
      <vt:lpstr>Table of contents</vt:lpstr>
      <vt:lpstr>The industry at a glance - key figures 2023</vt:lpstr>
      <vt:lpstr>Importance of the sector for the economy as a whole</vt:lpstr>
      <vt:lpstr>Chemistry is at the beginning of many value chains</vt:lpstr>
      <vt:lpstr>The sector is at the heart of Germany as an industrialised country It is capital-, research- and energy-intensive and export-orientated</vt:lpstr>
      <vt:lpstr>The sector ranks fifth among industrial sectors in Germany</vt:lpstr>
      <vt:lpstr>Domestic production is further processed within the industry</vt:lpstr>
      <vt:lpstr>Main customers for chemical products in Germany: plastics processors</vt:lpstr>
      <vt:lpstr>New value creation structures are emerging</vt:lpstr>
      <vt:lpstr>Chemistry: driving innovation for a circular future</vt:lpstr>
      <vt:lpstr>Digitalisation advances the circular economy</vt:lpstr>
      <vt:lpstr>Many global players in the chemical and pharmaceutical industry</vt:lpstr>
      <vt:lpstr>Germany in 3rd place - 10 largest countries produce 72 per cent of global sales</vt:lpstr>
      <vt:lpstr>96 per cent of companies are SMEs</vt:lpstr>
      <vt:lpstr>Rising employment figures over the past 13 years</vt:lpstr>
      <vt:lpstr>The industry trains</vt:lpstr>
      <vt:lpstr>The chemical industry is energy-intensive, but reduces energy consumption and emissions</vt:lpstr>
      <vt:lpstr>The German chemical and pharmaceutical industry is strong in research</vt:lpstr>
      <vt:lpstr>Domestic investments are above the long-term trend</vt:lpstr>
      <vt:lpstr>German chemical industry is strongly export-orientated</vt:lpstr>
      <vt:lpstr>Very dynamic growth in foreign investment</vt:lpstr>
      <vt:lpstr>Further information</vt:lpstr>
      <vt:lpstr>VCI contact person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Branchenporträt</dc:title>
  <dc:creator>VCI;Maximilian Nichterlein</dc:creator>
  <cp:keywords>, docId:70E5B7801E2F3C3748BE8B852E14E47E</cp:keywords>
  <cp:lastModifiedBy>Kellermann, Christiane</cp:lastModifiedBy>
  <cp:revision>153</cp:revision>
  <dcterms:created xsi:type="dcterms:W3CDTF">2021-05-14T12:09:14Z</dcterms:created>
  <dcterms:modified xsi:type="dcterms:W3CDTF">2024-04-30T13:29:02Z</dcterms:modified>
</cp:coreProperties>
</file>