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tags/tag16.xml" ContentType="application/vnd.openxmlformats-officedocument.presentationml.tags+xml"/>
  <Override PartName="/ppt/notesSlides/notesSlide1.xml" ContentType="application/vnd.openxmlformats-officedocument.presentationml.notesSlide+xml"/>
  <Override PartName="/ppt/tags/tag17.xml" ContentType="application/vnd.openxmlformats-officedocument.presentationml.tags+xml"/>
  <Override PartName="/ppt/notesSlides/notesSlide2.xml" ContentType="application/vnd.openxmlformats-officedocument.presentationml.notesSlide+xml"/>
  <Override PartName="/ppt/tags/tag18.xml" ContentType="application/vnd.openxmlformats-officedocument.presentationml.tags+xml"/>
  <Override PartName="/ppt/notesSlides/notesSlide3.xml" ContentType="application/vnd.openxmlformats-officedocument.presentationml.notesSlide+xml"/>
  <Override PartName="/ppt/tags/tag19.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theme/themeOverride2.xml" ContentType="application/vnd.openxmlformats-officedocument.themeOverride+xml"/>
  <Override PartName="/ppt/tags/tag23.xml" ContentType="application/vnd.openxmlformats-officedocument.presentationml.tags+xml"/>
  <Override PartName="/ppt/notesSlides/notesSlide7.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drawings/drawing2.xml" ContentType="application/vnd.openxmlformats-officedocument.drawingml.chartshapes+xml"/>
  <Override PartName="/ppt/tags/tag24.xml" ContentType="application/vnd.openxmlformats-officedocument.presentationml.tags+xml"/>
  <Override PartName="/ppt/notesSlides/notesSlide8.xml" ContentType="application/vnd.openxmlformats-officedocument.presentationml.notesSlid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5.xml" ContentType="application/vnd.openxmlformats-officedocument.themeOverride+xml"/>
  <Override PartName="/ppt/tags/tag25.xml" ContentType="application/vnd.openxmlformats-officedocument.presentationml.tags+xml"/>
  <Override PartName="/ppt/notesSlides/notesSlide9.xml" ContentType="application/vnd.openxmlformats-officedocument.presentationml.notesSlide+xml"/>
  <Override PartName="/ppt/charts/chart6.xml" ContentType="application/vnd.openxmlformats-officedocument.drawingml.chart+xml"/>
  <Override PartName="/ppt/theme/themeOverride6.xml" ContentType="application/vnd.openxmlformats-officedocument.themeOverride+xml"/>
  <Override PartName="/ppt/drawings/drawing3.xml" ContentType="application/vnd.openxmlformats-officedocument.drawingml.chartshapes+xml"/>
  <Override PartName="/ppt/tags/tag26.xml" ContentType="application/vnd.openxmlformats-officedocument.presentationml.tags+xml"/>
  <Override PartName="/ppt/notesSlides/notesSlide10.xml" ContentType="application/vnd.openxmlformats-officedocument.presentationml.notesSlide+xml"/>
  <Override PartName="/ppt/charts/chart7.xml" ContentType="application/vnd.openxmlformats-officedocument.drawingml.chart+xml"/>
  <Override PartName="/ppt/theme/themeOverride7.xml" ContentType="application/vnd.openxmlformats-officedocument.themeOverride+xml"/>
  <Override PartName="/ppt/tags/tag27.xml" ContentType="application/vnd.openxmlformats-officedocument.presentationml.tags+xml"/>
  <Override PartName="/ppt/tags/tag28.xml" ContentType="application/vnd.openxmlformats-officedocument.presentationml.tags+xml"/>
  <Override PartName="/ppt/notesSlides/notesSlide11.xml" ContentType="application/vnd.openxmlformats-officedocument.presentationml.notesSlide+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8.xml" ContentType="application/vnd.openxmlformats-officedocument.themeOverride+xml"/>
  <Override PartName="/ppt/charts/chart9.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9.xml" ContentType="application/vnd.openxmlformats-officedocument.themeOverride+xml"/>
  <Override PartName="/ppt/tags/tag29.xml" ContentType="application/vnd.openxmlformats-officedocument.presentationml.tags+xml"/>
  <Override PartName="/ppt/notesSlides/notesSlide12.xml" ContentType="application/vnd.openxmlformats-officedocument.presentationml.notesSlide+xml"/>
  <Override PartName="/ppt/charts/chart10.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10.xml" ContentType="application/vnd.openxmlformats-officedocument.themeOverride+xml"/>
  <Override PartName="/ppt/tags/tag30.xml" ContentType="application/vnd.openxmlformats-officedocument.presentationml.tags+xml"/>
  <Override PartName="/ppt/notesSlides/notesSlide13.xml" ContentType="application/vnd.openxmlformats-officedocument.presentationml.notesSlide+xml"/>
  <Override PartName="/ppt/charts/chart11.xml" ContentType="application/vnd.openxmlformats-officedocument.drawingml.chart+xml"/>
  <Override PartName="/ppt/theme/themeOverride11.xml" ContentType="application/vnd.openxmlformats-officedocument.themeOverride+xml"/>
  <Override PartName="/ppt/tags/tag31.xml" ContentType="application/vnd.openxmlformats-officedocument.presentationml.tags+xml"/>
  <Override PartName="/ppt/notesSlides/notesSlide14.xml" ContentType="application/vnd.openxmlformats-officedocument.presentationml.notesSlide+xml"/>
  <Override PartName="/ppt/charts/chart12.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12.xml" ContentType="application/vnd.openxmlformats-officedocument.themeOverride+xml"/>
  <Override PartName="/ppt/tags/tag32.xml" ContentType="application/vnd.openxmlformats-officedocument.presentationml.tags+xml"/>
  <Override PartName="/ppt/notesSlides/notesSlide15.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16.xml" ContentType="application/vnd.openxmlformats-officedocument.presentationml.notesSlide+xml"/>
  <Override PartName="/ppt/charts/chart13.xml" ContentType="application/vnd.openxmlformats-officedocument.drawingml.chart+xml"/>
  <Override PartName="/ppt/theme/themeOverride13.xml" ContentType="application/vnd.openxmlformats-officedocument.themeOverride+xml"/>
  <Override PartName="/ppt/drawings/drawing4.xml" ContentType="application/vnd.openxmlformats-officedocument.drawingml.chartshapes+xml"/>
  <Override PartName="/ppt/tags/tag35.xml" ContentType="application/vnd.openxmlformats-officedocument.presentationml.tags+xml"/>
  <Override PartName="/ppt/notesSlides/notesSlide17.xml" ContentType="application/vnd.openxmlformats-officedocument.presentationml.notesSlide+xml"/>
  <Override PartName="/ppt/charts/chart14.xml" ContentType="application/vnd.openxmlformats-officedocument.drawingml.chart+xml"/>
  <Override PartName="/ppt/theme/themeOverride14.xml" ContentType="application/vnd.openxmlformats-officedocument.themeOverride+xml"/>
  <Override PartName="/ppt/tags/tag36.xml" ContentType="application/vnd.openxmlformats-officedocument.presentationml.tags+xml"/>
  <Override PartName="/ppt/notesSlides/notesSlide18.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19.xml" ContentType="application/vnd.openxmlformats-officedocument.presentationml.notesSlide+xml"/>
  <Override PartName="/ppt/charts/chart15.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15.xml" ContentType="application/vnd.openxmlformats-officedocument.themeOverride+xml"/>
  <Override PartName="/ppt/drawings/drawing5.xml" ContentType="application/vnd.openxmlformats-officedocument.drawingml.chartshapes+xml"/>
  <Override PartName="/ppt/tags/tag39.xml" ContentType="application/vnd.openxmlformats-officedocument.presentationml.tags+xml"/>
  <Override PartName="/ppt/tags/tag40.xml" ContentType="application/vnd.openxmlformats-officedocument.presentationml.tags+xml"/>
  <Override PartName="/ppt/notesSlides/notesSlide20.xml" ContentType="application/vnd.openxmlformats-officedocument.presentationml.notesSlide+xml"/>
  <Override PartName="/ppt/charts/chart16.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16.xml" ContentType="application/vnd.openxmlformats-officedocument.themeOverride+xml"/>
  <Override PartName="/ppt/tags/tag41.xml" ContentType="application/vnd.openxmlformats-officedocument.presentationml.tags+xml"/>
  <Override PartName="/ppt/tags/tag42.xml" ContentType="application/vnd.openxmlformats-officedocument.presentationml.tags+xml"/>
  <Override PartName="/ppt/notesSlides/notesSlide21.xml" ContentType="application/vnd.openxmlformats-officedocument.presentationml.notesSlide+xml"/>
  <Override PartName="/ppt/charts/chart17.xml" ContentType="application/vnd.openxmlformats-officedocument.drawingml.chart+xml"/>
  <Override PartName="/ppt/theme/themeOverride17.xml" ContentType="application/vnd.openxmlformats-officedocument.themeOverride+xml"/>
  <Override PartName="/ppt/tags/tag43.xml" ContentType="application/vnd.openxmlformats-officedocument.presentationml.tags+xml"/>
  <Override PartName="/ppt/tags/tag44.xml" ContentType="application/vnd.openxmlformats-officedocument.presentationml.tags+xml"/>
  <Override PartName="/ppt/notesSlides/notesSlide22.xml" ContentType="application/vnd.openxmlformats-officedocument.presentationml.notesSlide+xml"/>
  <Override PartName="/ppt/tags/tag45.xml" ContentType="application/vnd.openxmlformats-officedocument.presentationml.tags+xml"/>
  <Override PartName="/ppt/notesSlides/notesSlide23.xml" ContentType="application/vnd.openxmlformats-officedocument.presentationml.notesSlide+xml"/>
  <Override PartName="/ppt/tags/tag46.xml" ContentType="application/vnd.openxmlformats-officedocument.presentationml.tags+xml"/>
  <Override PartName="/ppt/notesSlides/notesSlide24.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notesSlides/notesSlide25.xml" ContentType="application/vnd.openxmlformats-officedocument.presentationml.notesSlide+xml"/>
  <Override PartName="/ppt/charts/chart18.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18.xml" ContentType="application/vnd.openxmlformats-officedocument.themeOverride+xml"/>
  <Override PartName="/ppt/drawings/drawing6.xml" ContentType="application/vnd.openxmlformats-officedocument.drawingml.chartshapes+xml"/>
  <Override PartName="/ppt/charts/chart19.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19.xml" ContentType="application/vnd.openxmlformats-officedocument.themeOverride+xml"/>
  <Override PartName="/ppt/charts/chart20.xml" ContentType="application/vnd.openxmlformats-officedocument.drawingml.chart+xml"/>
  <Override PartName="/ppt/charts/style12.xml" ContentType="application/vnd.ms-office.chartstyle+xml"/>
  <Override PartName="/ppt/charts/colors12.xml" ContentType="application/vnd.ms-office.chartcolorstyle+xml"/>
  <Override PartName="/ppt/theme/themeOverride20.xml" ContentType="application/vnd.openxmlformats-officedocument.themeOverride+xml"/>
  <Override PartName="/ppt/tags/tag49.xml" ContentType="application/vnd.openxmlformats-officedocument.presentationml.tags+xml"/>
  <Override PartName="/ppt/tags/tag50.xml" ContentType="application/vnd.openxmlformats-officedocument.presentationml.tags+xml"/>
  <Override PartName="/ppt/notesSlides/notesSlide26.xml" ContentType="application/vnd.openxmlformats-officedocument.presentationml.notesSlide+xml"/>
  <Override PartName="/ppt/charts/chart21.xml" ContentType="application/vnd.openxmlformats-officedocument.drawingml.chart+xml"/>
  <Override PartName="/ppt/charts/style13.xml" ContentType="application/vnd.ms-office.chartstyle+xml"/>
  <Override PartName="/ppt/charts/colors13.xml" ContentType="application/vnd.ms-office.chartcolorstyle+xml"/>
  <Override PartName="/ppt/theme/themeOverride21.xml" ContentType="application/vnd.openxmlformats-officedocument.themeOverride+xml"/>
  <Override PartName="/ppt/tags/tag51.xml" ContentType="application/vnd.openxmlformats-officedocument.presentationml.tags+xml"/>
  <Override PartName="/ppt/tags/tag52.xml" ContentType="application/vnd.openxmlformats-officedocument.presentationml.tags+xml"/>
  <Override PartName="/ppt/notesSlides/notesSlide27.xml" ContentType="application/vnd.openxmlformats-officedocument.presentationml.notesSlide+xml"/>
  <Override PartName="/ppt/charts/chart22.xml" ContentType="application/vnd.openxmlformats-officedocument.drawingml.chart+xml"/>
  <Override PartName="/ppt/charts/style14.xml" ContentType="application/vnd.ms-office.chartstyle+xml"/>
  <Override PartName="/ppt/charts/colors14.xml" ContentType="application/vnd.ms-office.chartcolorstyle+xml"/>
  <Override PartName="/ppt/theme/themeOverride22.xml" ContentType="application/vnd.openxmlformats-officedocument.themeOverride+xml"/>
  <Override PartName="/ppt/tags/tag53.xml" ContentType="application/vnd.openxmlformats-officedocument.presentationml.tags+xml"/>
  <Override PartName="/ppt/charts/chart23.xml" ContentType="application/vnd.openxmlformats-officedocument.drawingml.chart+xml"/>
  <Override PartName="/ppt/charts/style15.xml" ContentType="application/vnd.ms-office.chartstyle+xml"/>
  <Override PartName="/ppt/charts/colors15.xml" ContentType="application/vnd.ms-office.chartcolorstyle+xml"/>
  <Override PartName="/ppt/theme/themeOverride23.xml" ContentType="application/vnd.openxmlformats-officedocument.themeOverride+xml"/>
  <Override PartName="/ppt/charts/chart24.xml" ContentType="application/vnd.openxmlformats-officedocument.drawingml.chart+xml"/>
  <Override PartName="/ppt/charts/style16.xml" ContentType="application/vnd.ms-office.chartstyle+xml"/>
  <Override PartName="/ppt/charts/colors16.xml" ContentType="application/vnd.ms-office.chartcolorstyle+xml"/>
  <Override PartName="/ppt/theme/themeOverride24.xml" ContentType="application/vnd.openxmlformats-officedocument.themeOverride+xml"/>
  <Override PartName="/ppt/tags/tag54.xml" ContentType="application/vnd.openxmlformats-officedocument.presentationml.tags+xml"/>
  <Override PartName="/ppt/charts/chart25.xml" ContentType="application/vnd.openxmlformats-officedocument.drawingml.chart+xml"/>
  <Override PartName="/ppt/charts/style17.xml" ContentType="application/vnd.ms-office.chartstyle+xml"/>
  <Override PartName="/ppt/charts/colors17.xml" ContentType="application/vnd.ms-office.chartcolorstyle+xml"/>
  <Override PartName="/ppt/theme/themeOverride25.xml" ContentType="application/vnd.openxmlformats-officedocument.themeOverride+xml"/>
  <Override PartName="/ppt/tags/tag55.xml" ContentType="application/vnd.openxmlformats-officedocument.presentationml.tags+xml"/>
  <Override PartName="/ppt/tags/tag56.xml" ContentType="application/vnd.openxmlformats-officedocument.presentationml.tags+xml"/>
  <Override PartName="/ppt/notesSlides/notesSlide28.xml" ContentType="application/vnd.openxmlformats-officedocument.presentationml.notesSlide+xml"/>
  <Override PartName="/ppt/charts/chart26.xml" ContentType="application/vnd.openxmlformats-officedocument.drawingml.chart+xml"/>
  <Override PartName="/ppt/theme/themeOverride26.xml" ContentType="application/vnd.openxmlformats-officedocument.themeOverride+xml"/>
  <Override PartName="/ppt/drawings/drawing7.xml" ContentType="application/vnd.openxmlformats-officedocument.drawingml.chartshapes+xml"/>
  <Override PartName="/ppt/tags/tag57.xml" ContentType="application/vnd.openxmlformats-officedocument.presentationml.tags+xml"/>
  <Override PartName="/ppt/tags/tag58.xml" ContentType="application/vnd.openxmlformats-officedocument.presentationml.tags+xml"/>
  <Override PartName="/ppt/notesSlides/notesSlide29.xml" ContentType="application/vnd.openxmlformats-officedocument.presentationml.notesSlide+xml"/>
  <Override PartName="/ppt/charts/chart27.xml" ContentType="application/vnd.openxmlformats-officedocument.drawingml.chart+xml"/>
  <Override PartName="/ppt/theme/themeOverride27.xml" ContentType="application/vnd.openxmlformats-officedocument.themeOverride+xml"/>
  <Override PartName="/ppt/drawings/drawing8.xml" ContentType="application/vnd.openxmlformats-officedocument.drawingml.chartshapes+xml"/>
  <Override PartName="/ppt/tags/tag59.xml" ContentType="application/vnd.openxmlformats-officedocument.presentationml.tags+xml"/>
  <Override PartName="/ppt/notesSlides/notesSlide30.xml" ContentType="application/vnd.openxmlformats-officedocument.presentationml.notesSlide+xml"/>
  <Override PartName="/ppt/charts/chart28.xml" ContentType="application/vnd.openxmlformats-officedocument.drawingml.chart+xml"/>
  <Override PartName="/ppt/charts/style18.xml" ContentType="application/vnd.ms-office.chartstyle+xml"/>
  <Override PartName="/ppt/charts/colors18.xml" ContentType="application/vnd.ms-office.chartcolorstyle+xml"/>
  <Override PartName="/ppt/theme/themeOverride28.xml" ContentType="application/vnd.openxmlformats-officedocument.themeOverride+xml"/>
  <Override PartName="/ppt/charts/chart29.xml" ContentType="application/vnd.openxmlformats-officedocument.drawingml.chart+xml"/>
  <Override PartName="/ppt/charts/style19.xml" ContentType="application/vnd.ms-office.chartstyle+xml"/>
  <Override PartName="/ppt/charts/colors19.xml" ContentType="application/vnd.ms-office.chartcolorstyle+xml"/>
  <Override PartName="/ppt/theme/themeOverride29.xml" ContentType="application/vnd.openxmlformats-officedocument.themeOverride+xml"/>
  <Override PartName="/ppt/tags/tag60.xml" ContentType="application/vnd.openxmlformats-officedocument.presentationml.tags+xml"/>
  <Override PartName="/ppt/charts/chart30.xml" ContentType="application/vnd.openxmlformats-officedocument.drawingml.chart+xml"/>
  <Override PartName="/ppt/theme/themeOverride30.xml" ContentType="application/vnd.openxmlformats-officedocument.themeOverride+xml"/>
  <Override PartName="/ppt/drawings/drawing9.xml" ContentType="application/vnd.openxmlformats-officedocument.drawingml.chartshapes+xml"/>
  <Override PartName="/ppt/tags/tag61.xml" ContentType="application/vnd.openxmlformats-officedocument.presentationml.tags+xml"/>
  <Override PartName="/ppt/tags/tag62.xml" ContentType="application/vnd.openxmlformats-officedocument.presentationml.tags+xml"/>
  <Override PartName="/ppt/notesSlides/notesSlide31.xml" ContentType="application/vnd.openxmlformats-officedocument.presentationml.notesSlide+xml"/>
  <Override PartName="/ppt/charts/chart31.xml" ContentType="application/vnd.openxmlformats-officedocument.drawingml.chart+xml"/>
  <Override PartName="/ppt/charts/style20.xml" ContentType="application/vnd.ms-office.chartstyle+xml"/>
  <Override PartName="/ppt/charts/colors20.xml" ContentType="application/vnd.ms-office.chartcolorstyle+xml"/>
  <Override PartName="/ppt/theme/themeOverride31.xml" ContentType="application/vnd.openxmlformats-officedocument.themeOverride+xml"/>
  <Override PartName="/ppt/tags/tag63.xml" ContentType="application/vnd.openxmlformats-officedocument.presentationml.tags+xml"/>
  <Override PartName="/ppt/notesSlides/notesSlide32.xml" ContentType="application/vnd.openxmlformats-officedocument.presentationml.notesSlide+xml"/>
  <Override PartName="/ppt/charts/chart32.xml" ContentType="application/vnd.openxmlformats-officedocument.drawingml.chart+xml"/>
  <Override PartName="/ppt/theme/themeOverride32.xml" ContentType="application/vnd.openxmlformats-officedocument.themeOverride+xml"/>
  <Override PartName="/ppt/drawings/drawing10.xml" ContentType="application/vnd.openxmlformats-officedocument.drawingml.chartshapes+xml"/>
  <Override PartName="/ppt/tags/tag64.xml" ContentType="application/vnd.openxmlformats-officedocument.presentationml.tags+xml"/>
  <Override PartName="/ppt/notesSlides/notesSlide33.xml" ContentType="application/vnd.openxmlformats-officedocument.presentationml.notesSlide+xml"/>
  <Override PartName="/ppt/charts/chart33.xml" ContentType="application/vnd.openxmlformats-officedocument.drawingml.chart+xml"/>
  <Override PartName="/ppt/charts/style21.xml" ContentType="application/vnd.ms-office.chartstyle+xml"/>
  <Override PartName="/ppt/charts/colors21.xml" ContentType="application/vnd.ms-office.chartcolorstyle+xml"/>
  <Override PartName="/ppt/theme/themeOverride33.xml" ContentType="application/vnd.openxmlformats-officedocument.themeOverride+xml"/>
  <Override PartName="/ppt/tags/tag65.xml" ContentType="application/vnd.openxmlformats-officedocument.presentationml.tags+xml"/>
  <Override PartName="/ppt/notesSlides/notesSlide34.xml" ContentType="application/vnd.openxmlformats-officedocument.presentationml.notesSlide+xml"/>
  <Override PartName="/ppt/tags/tag66.xml" ContentType="application/vnd.openxmlformats-officedocument.presentationml.tags+xml"/>
  <Override PartName="/ppt/notesSlides/notesSlide35.xml" ContentType="application/vnd.openxmlformats-officedocument.presentationml.notesSlide+xml"/>
  <Override PartName="/ppt/charts/chart34.xml" ContentType="application/vnd.openxmlformats-officedocument.drawingml.chart+xml"/>
  <Override PartName="/ppt/charts/style22.xml" ContentType="application/vnd.ms-office.chartstyle+xml"/>
  <Override PartName="/ppt/charts/colors22.xml" ContentType="application/vnd.ms-office.chartcolorstyle+xml"/>
  <Override PartName="/ppt/theme/themeOverride34.xml" ContentType="application/vnd.openxmlformats-officedocument.themeOverride+xml"/>
  <Override PartName="/ppt/drawings/drawing11.xml" ContentType="application/vnd.openxmlformats-officedocument.drawingml.chartshapes+xml"/>
  <Override PartName="/ppt/tags/tag67.xml" ContentType="application/vnd.openxmlformats-officedocument.presentationml.tags+xml"/>
  <Override PartName="/ppt/tags/tag68.xml" ContentType="application/vnd.openxmlformats-officedocument.presentationml.tags+xml"/>
  <Override PartName="/ppt/notesSlides/notesSlide36.xml" ContentType="application/vnd.openxmlformats-officedocument.presentationml.notesSlide+xml"/>
  <Override PartName="/ppt/charts/chart35.xml" ContentType="application/vnd.openxmlformats-officedocument.drawingml.chart+xml"/>
  <Override PartName="/ppt/theme/themeOverride35.xml" ContentType="application/vnd.openxmlformats-officedocument.themeOverride+xml"/>
  <Override PartName="/ppt/tags/tag69.xml" ContentType="application/vnd.openxmlformats-officedocument.presentationml.tags+xml"/>
  <Override PartName="/ppt/tags/tag70.xml" ContentType="application/vnd.openxmlformats-officedocument.presentationml.tags+xml"/>
  <Override PartName="/ppt/notesSlides/notesSlide37.xml" ContentType="application/vnd.openxmlformats-officedocument.presentationml.notesSlide+xml"/>
  <Override PartName="/ppt/charts/chart36.xml" ContentType="application/vnd.openxmlformats-officedocument.drawingml.chart+xml"/>
  <Override PartName="/ppt/charts/style23.xml" ContentType="application/vnd.ms-office.chartstyle+xml"/>
  <Override PartName="/ppt/charts/colors23.xml" ContentType="application/vnd.ms-office.chartcolorstyle+xml"/>
  <Override PartName="/ppt/theme/themeOverride36.xml" ContentType="application/vnd.openxmlformats-officedocument.themeOverride+xml"/>
  <Override PartName="/ppt/tags/tag71.xml" ContentType="application/vnd.openxmlformats-officedocument.presentationml.tags+xml"/>
  <Override PartName="/ppt/tags/tag72.xml" ContentType="application/vnd.openxmlformats-officedocument.presentationml.tags+xml"/>
  <Override PartName="/ppt/notesSlides/notesSlide38.xml" ContentType="application/vnd.openxmlformats-officedocument.presentationml.notesSlide+xml"/>
  <Override PartName="/ppt/charts/chart37.xml" ContentType="application/vnd.openxmlformats-officedocument.drawingml.chart+xml"/>
  <Override PartName="/ppt/charts/style24.xml" ContentType="application/vnd.ms-office.chartstyle+xml"/>
  <Override PartName="/ppt/charts/colors24.xml" ContentType="application/vnd.ms-office.chartcolorstyle+xml"/>
  <Override PartName="/ppt/theme/themeOverride37.xml" ContentType="application/vnd.openxmlformats-officedocument.themeOverride+xml"/>
  <Override PartName="/ppt/tags/tag73.xml" ContentType="application/vnd.openxmlformats-officedocument.presentationml.tags+xml"/>
  <Override PartName="/ppt/tags/tag74.xml" ContentType="application/vnd.openxmlformats-officedocument.presentationml.tags+xml"/>
  <Override PartName="/ppt/notesSlides/notesSlide39.xml" ContentType="application/vnd.openxmlformats-officedocument.presentationml.notesSlide+xml"/>
  <Override PartName="/ppt/charts/chart38.xml" ContentType="application/vnd.openxmlformats-officedocument.drawingml.chart+xml"/>
  <Override PartName="/ppt/charts/style25.xml" ContentType="application/vnd.ms-office.chartstyle+xml"/>
  <Override PartName="/ppt/charts/colors25.xml" ContentType="application/vnd.ms-office.chartcolorstyle+xml"/>
  <Override PartName="/ppt/theme/themeOverride38.xml" ContentType="application/vnd.openxmlformats-officedocument.themeOverride+xml"/>
  <Override PartName="/ppt/tags/tag75.xml" ContentType="application/vnd.openxmlformats-officedocument.presentationml.tags+xml"/>
  <Override PartName="/ppt/tags/tag76.xml" ContentType="application/vnd.openxmlformats-officedocument.presentationml.tags+xml"/>
  <Override PartName="/ppt/notesSlides/notesSlide40.xml" ContentType="application/vnd.openxmlformats-officedocument.presentationml.notesSlide+xml"/>
  <Override PartName="/ppt/charts/chart39.xml" ContentType="application/vnd.openxmlformats-officedocument.drawingml.chart+xml"/>
  <Override PartName="/ppt/charts/style26.xml" ContentType="application/vnd.ms-office.chartstyle+xml"/>
  <Override PartName="/ppt/charts/colors26.xml" ContentType="application/vnd.ms-office.chartcolorstyle+xml"/>
  <Override PartName="/ppt/theme/themeOverride39.xml" ContentType="application/vnd.openxmlformats-officedocument.themeOverride+xml"/>
  <Override PartName="/ppt/tags/tag77.xml" ContentType="application/vnd.openxmlformats-officedocument.presentationml.tags+xml"/>
  <Override PartName="/ppt/tags/tag78.xml" ContentType="application/vnd.openxmlformats-officedocument.presentationml.tags+xml"/>
  <Override PartName="/ppt/notesSlides/notesSlide41.xml" ContentType="application/vnd.openxmlformats-officedocument.presentationml.notesSlide+xml"/>
  <Override PartName="/ppt/charts/chart40.xml" ContentType="application/vnd.openxmlformats-officedocument.drawingml.chart+xml"/>
  <Override PartName="/ppt/charts/style27.xml" ContentType="application/vnd.ms-office.chartstyle+xml"/>
  <Override PartName="/ppt/charts/colors27.xml" ContentType="application/vnd.ms-office.chartcolorstyle+xml"/>
  <Override PartName="/ppt/theme/themeOverride40.xml" ContentType="application/vnd.openxmlformats-officedocument.themeOverride+xml"/>
  <Override PartName="/ppt/tags/tag79.xml" ContentType="application/vnd.openxmlformats-officedocument.presentationml.tags+xml"/>
  <Override PartName="/ppt/notesSlides/notesSlide42.xml" ContentType="application/vnd.openxmlformats-officedocument.presentationml.notesSlide+xml"/>
  <Override PartName="/ppt/tags/tag80.xml" ContentType="application/vnd.openxmlformats-officedocument.presentationml.tags+xml"/>
  <Override PartName="/ppt/tags/tag81.xml" ContentType="application/vnd.openxmlformats-officedocument.presentationml.tags+xml"/>
  <Override PartName="/ppt/notesSlides/notesSlide43.xml" ContentType="application/vnd.openxmlformats-officedocument.presentationml.notesSlide+xml"/>
  <Override PartName="/ppt/charts/chart41.xml" ContentType="application/vnd.openxmlformats-officedocument.drawingml.chart+xml"/>
  <Override PartName="/ppt/charts/style28.xml" ContentType="application/vnd.ms-office.chartstyle+xml"/>
  <Override PartName="/ppt/charts/colors28.xml" ContentType="application/vnd.ms-office.chartcolorstyle+xml"/>
  <Override PartName="/ppt/theme/themeOverride41.xml" ContentType="application/vnd.openxmlformats-officedocument.themeOverride+xml"/>
  <Override PartName="/ppt/tags/tag82.xml" ContentType="application/vnd.openxmlformats-officedocument.presentationml.tags+xml"/>
  <Override PartName="/ppt/notesSlides/notesSlide44.xml" ContentType="application/vnd.openxmlformats-officedocument.presentationml.notesSlide+xml"/>
  <Override PartName="/ppt/charts/chart42.xml" ContentType="application/vnd.openxmlformats-officedocument.drawingml.chart+xml"/>
  <Override PartName="/ppt/charts/style29.xml" ContentType="application/vnd.ms-office.chartstyle+xml"/>
  <Override PartName="/ppt/charts/colors29.xml" ContentType="application/vnd.ms-office.chartcolorstyle+xml"/>
  <Override PartName="/ppt/theme/themeOverride42.xml" ContentType="application/vnd.openxmlformats-officedocument.themeOverride+xml"/>
  <Override PartName="/ppt/tags/tag83.xml" ContentType="application/vnd.openxmlformats-officedocument.presentationml.tags+xml"/>
  <Override PartName="/ppt/tags/tag84.xml" ContentType="application/vnd.openxmlformats-officedocument.presentationml.tags+xml"/>
  <Override PartName="/ppt/notesSlides/notesSlide45.xml" ContentType="application/vnd.openxmlformats-officedocument.presentationml.notesSlide+xml"/>
  <Override PartName="/ppt/charts/chart43.xml" ContentType="application/vnd.openxmlformats-officedocument.drawingml.chart+xml"/>
  <Override PartName="/ppt/charts/style30.xml" ContentType="application/vnd.ms-office.chartstyle+xml"/>
  <Override PartName="/ppt/charts/colors30.xml" ContentType="application/vnd.ms-office.chartcolorstyle+xml"/>
  <Override PartName="/ppt/theme/themeOverride43.xml" ContentType="application/vnd.openxmlformats-officedocument.themeOverride+xml"/>
  <Override PartName="/ppt/tags/tag85.xml" ContentType="application/vnd.openxmlformats-officedocument.presentationml.tags+xml"/>
  <Override PartName="/ppt/notesSlides/notesSlide46.xml" ContentType="application/vnd.openxmlformats-officedocument.presentationml.notesSlide+xml"/>
  <Override PartName="/ppt/tags/tag86.xml" ContentType="application/vnd.openxmlformats-officedocument.presentationml.tags+xml"/>
  <Override PartName="/ppt/tags/tag87.xml" ContentType="application/vnd.openxmlformats-officedocument.presentationml.tags+xml"/>
  <Override PartName="/ppt/notesSlides/notesSlide47.xml" ContentType="application/vnd.openxmlformats-officedocument.presentationml.notesSlide+xml"/>
  <Override PartName="/ppt/charts/chart44.xml" ContentType="application/vnd.openxmlformats-officedocument.drawingml.chart+xml"/>
  <Override PartName="/ppt/theme/themeOverride44.xml" ContentType="application/vnd.openxmlformats-officedocument.themeOverride+xml"/>
  <Override PartName="/ppt/tags/tag88.xml" ContentType="application/vnd.openxmlformats-officedocument.presentationml.tags+xml"/>
  <Override PartName="/ppt/tags/tag89.xml" ContentType="application/vnd.openxmlformats-officedocument.presentationml.tags+xml"/>
  <Override PartName="/ppt/notesSlides/notesSlide48.xml" ContentType="application/vnd.openxmlformats-officedocument.presentationml.notesSlide+xml"/>
  <Override PartName="/ppt/charts/chart45.xml" ContentType="application/vnd.openxmlformats-officedocument.drawingml.chart+xml"/>
  <Override PartName="/ppt/charts/style31.xml" ContentType="application/vnd.ms-office.chartstyle+xml"/>
  <Override PartName="/ppt/charts/colors31.xml" ContentType="application/vnd.ms-office.chartcolorstyle+xml"/>
  <Override PartName="/ppt/theme/themeOverride45.xml" ContentType="application/vnd.openxmlformats-officedocument.themeOverride+xml"/>
  <Override PartName="/ppt/tags/tag90.xml" ContentType="application/vnd.openxmlformats-officedocument.presentationml.tags+xml"/>
  <Override PartName="/ppt/tags/tag91.xml" ContentType="application/vnd.openxmlformats-officedocument.presentationml.tags+xml"/>
  <Override PartName="/ppt/notesSlides/notesSlide49.xml" ContentType="application/vnd.openxmlformats-officedocument.presentationml.notesSlide+xml"/>
  <Override PartName="/ppt/charts/chart46.xml" ContentType="application/vnd.openxmlformats-officedocument.drawingml.chart+xml"/>
  <Override PartName="/ppt/charts/style32.xml" ContentType="application/vnd.ms-office.chartstyle+xml"/>
  <Override PartName="/ppt/charts/colors32.xml" ContentType="application/vnd.ms-office.chartcolorstyle+xml"/>
  <Override PartName="/ppt/theme/themeOverride46.xml" ContentType="application/vnd.openxmlformats-officedocument.themeOverride+xml"/>
  <Override PartName="/ppt/drawings/drawing12.xml" ContentType="application/vnd.openxmlformats-officedocument.drawingml.chartshapes+xml"/>
  <Override PartName="/ppt/tags/tag92.xml" ContentType="application/vnd.openxmlformats-officedocument.presentationml.tags+xml"/>
  <Override PartName="/ppt/tags/tag93.xml" ContentType="application/vnd.openxmlformats-officedocument.presentationml.tags+xml"/>
  <Override PartName="/ppt/notesSlides/notesSlide50.xml" ContentType="application/vnd.openxmlformats-officedocument.presentationml.notesSlide+xml"/>
  <Override PartName="/ppt/charts/chart47.xml" ContentType="application/vnd.openxmlformats-officedocument.drawingml.chart+xml"/>
  <Override PartName="/ppt/charts/style33.xml" ContentType="application/vnd.ms-office.chartstyle+xml"/>
  <Override PartName="/ppt/charts/colors33.xml" ContentType="application/vnd.ms-office.chartcolorstyle+xml"/>
  <Override PartName="/ppt/theme/themeOverride47.xml" ContentType="application/vnd.openxmlformats-officedocument.themeOverride+xml"/>
  <Override PartName="/ppt/tags/tag94.xml" ContentType="application/vnd.openxmlformats-officedocument.presentationml.tags+xml"/>
  <Override PartName="/ppt/tags/tag95.xml" ContentType="application/vnd.openxmlformats-officedocument.presentationml.tags+xml"/>
  <Override PartName="/ppt/notesSlides/notesSlide51.xml" ContentType="application/vnd.openxmlformats-officedocument.presentationml.notesSlide+xml"/>
  <Override PartName="/ppt/charts/chart48.xml" ContentType="application/vnd.openxmlformats-officedocument.drawingml.chart+xml"/>
  <Override PartName="/ppt/charts/style34.xml" ContentType="application/vnd.ms-office.chartstyle+xml"/>
  <Override PartName="/ppt/charts/colors34.xml" ContentType="application/vnd.ms-office.chartcolorstyle+xml"/>
  <Override PartName="/ppt/theme/themeOverride48.xml" ContentType="application/vnd.openxmlformats-officedocument.themeOverride+xml"/>
  <Override PartName="/ppt/tags/tag96.xml" ContentType="application/vnd.openxmlformats-officedocument.presentationml.tags+xml"/>
  <Override PartName="/ppt/tags/tag97.xml" ContentType="application/vnd.openxmlformats-officedocument.presentationml.tags+xml"/>
  <Override PartName="/ppt/notesSlides/notesSlide52.xml" ContentType="application/vnd.openxmlformats-officedocument.presentationml.notesSlide+xml"/>
  <Override PartName="/ppt/charts/chart49.xml" ContentType="application/vnd.openxmlformats-officedocument.drawingml.chart+xml"/>
  <Override PartName="/ppt/charts/style35.xml" ContentType="application/vnd.ms-office.chartstyle+xml"/>
  <Override PartName="/ppt/charts/colors35.xml" ContentType="application/vnd.ms-office.chartcolorstyle+xml"/>
  <Override PartName="/ppt/theme/themeOverride49.xml" ContentType="application/vnd.openxmlformats-officedocument.themeOverride+xml"/>
  <Override PartName="/ppt/tags/tag98.xml" ContentType="application/vnd.openxmlformats-officedocument.presentationml.tags+xml"/>
  <Override PartName="/ppt/charts/chart50.xml" ContentType="application/vnd.openxmlformats-officedocument.drawingml.chart+xml"/>
  <Override PartName="/ppt/charts/style36.xml" ContentType="application/vnd.ms-office.chartstyle+xml"/>
  <Override PartName="/ppt/charts/colors36.xml" ContentType="application/vnd.ms-office.chartcolorstyle+xml"/>
  <Override PartName="/ppt/theme/themeOverride50.xml" ContentType="application/vnd.openxmlformats-officedocument.themeOverride+xml"/>
  <Override PartName="/ppt/tags/tag99.xml" ContentType="application/vnd.openxmlformats-officedocument.presentationml.tags+xml"/>
  <Override PartName="/ppt/charts/chart51.xml" ContentType="application/vnd.openxmlformats-officedocument.drawingml.chart+xml"/>
  <Override PartName="/ppt/charts/style37.xml" ContentType="application/vnd.ms-office.chartstyle+xml"/>
  <Override PartName="/ppt/charts/colors37.xml" ContentType="application/vnd.ms-office.chartcolorstyle+xml"/>
  <Override PartName="/ppt/theme/themeOverride51.xml" ContentType="application/vnd.openxmlformats-officedocument.themeOverride+xml"/>
  <Override PartName="/ppt/tags/tag100.xml" ContentType="application/vnd.openxmlformats-officedocument.presentationml.tags+xml"/>
  <Override PartName="/ppt/notesSlides/notesSlide53.xml" ContentType="application/vnd.openxmlformats-officedocument.presentationml.notesSlide+xml"/>
  <Override PartName="/ppt/tags/tag101.xml" ContentType="application/vnd.openxmlformats-officedocument.presentationml.tags+xml"/>
  <Override PartName="/ppt/notesSlides/notesSlide54.xml" ContentType="application/vnd.openxmlformats-officedocument.presentationml.notesSlide+xml"/>
  <Override PartName="/ppt/tags/tag102.xml" ContentType="application/vnd.openxmlformats-officedocument.presentationml.tags+xml"/>
  <Override PartName="/ppt/notesSlides/notesSlide55.xml" ContentType="application/vnd.openxmlformats-officedocument.presentationml.notesSlide+xml"/>
  <Override PartName="/ppt/tags/tag103.xml" ContentType="application/vnd.openxmlformats-officedocument.presentationml.tags+xml"/>
  <Override PartName="/ppt/notesSlides/notesSlide56.xml" ContentType="application/vnd.openxmlformats-officedocument.presentationml.notesSlide+xml"/>
  <Override PartName="/ppt/tags/tag104.xml" ContentType="application/vnd.openxmlformats-officedocument.presentationml.tags+xml"/>
  <Override PartName="/ppt/notesSlides/notesSlide57.xml" ContentType="application/vnd.openxmlformats-officedocument.presentationml.notesSlide+xml"/>
  <Override PartName="/ppt/tags/tag105.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9"/>
  </p:notesMasterIdLst>
  <p:sldIdLst>
    <p:sldId id="444" r:id="rId5"/>
    <p:sldId id="941" r:id="rId6"/>
    <p:sldId id="943" r:id="rId7"/>
    <p:sldId id="942" r:id="rId8"/>
    <p:sldId id="340" r:id="rId9"/>
    <p:sldId id="2141412518" r:id="rId10"/>
    <p:sldId id="430" r:id="rId11"/>
    <p:sldId id="2141412524" r:id="rId12"/>
    <p:sldId id="263" r:id="rId13"/>
    <p:sldId id="2141412525" r:id="rId14"/>
    <p:sldId id="322" r:id="rId15"/>
    <p:sldId id="264" r:id="rId16"/>
    <p:sldId id="266" r:id="rId17"/>
    <p:sldId id="2147481446" r:id="rId18"/>
    <p:sldId id="303" r:id="rId19"/>
    <p:sldId id="317" r:id="rId20"/>
    <p:sldId id="2141412515" r:id="rId21"/>
    <p:sldId id="341" r:id="rId22"/>
    <p:sldId id="2141412519" r:id="rId23"/>
    <p:sldId id="2141412520" r:id="rId24"/>
    <p:sldId id="2141412473" r:id="rId25"/>
    <p:sldId id="2147481443" r:id="rId26"/>
    <p:sldId id="2147481444" r:id="rId27"/>
    <p:sldId id="2141412475" r:id="rId28"/>
    <p:sldId id="2141412513" r:id="rId29"/>
    <p:sldId id="2147481445" r:id="rId30"/>
    <p:sldId id="2141412516" r:id="rId31"/>
    <p:sldId id="2141412517" r:id="rId32"/>
    <p:sldId id="2141412522" r:id="rId33"/>
    <p:sldId id="2141412521" r:id="rId34"/>
    <p:sldId id="2141412477" r:id="rId35"/>
    <p:sldId id="2141412478" r:id="rId36"/>
    <p:sldId id="2141412512" r:id="rId37"/>
    <p:sldId id="960" r:id="rId38"/>
    <p:sldId id="274" r:id="rId39"/>
    <p:sldId id="273" r:id="rId40"/>
    <p:sldId id="2141412523" r:id="rId41"/>
    <p:sldId id="342" r:id="rId42"/>
    <p:sldId id="948" r:id="rId43"/>
    <p:sldId id="301" r:id="rId44"/>
    <p:sldId id="304" r:id="rId45"/>
    <p:sldId id="333" r:id="rId46"/>
    <p:sldId id="2147481441" r:id="rId47"/>
    <p:sldId id="2147481442" r:id="rId48"/>
    <p:sldId id="2141412480" r:id="rId49"/>
    <p:sldId id="345" r:id="rId50"/>
    <p:sldId id="311" r:id="rId51"/>
    <p:sldId id="337" r:id="rId52"/>
    <p:sldId id="312" r:id="rId53"/>
    <p:sldId id="343" r:id="rId54"/>
    <p:sldId id="279" r:id="rId55"/>
    <p:sldId id="283" r:id="rId56"/>
    <p:sldId id="280" r:id="rId57"/>
    <p:sldId id="282" r:id="rId58"/>
    <p:sldId id="2141412526" r:id="rId59"/>
    <p:sldId id="2141412527" r:id="rId60"/>
    <p:sldId id="2147481439" r:id="rId61"/>
    <p:sldId id="2147481440" r:id="rId62"/>
    <p:sldId id="344" r:id="rId63"/>
    <p:sldId id="313" r:id="rId64"/>
    <p:sldId id="314" r:id="rId65"/>
    <p:sldId id="315" r:id="rId66"/>
    <p:sldId id="316" r:id="rId67"/>
    <p:sldId id="2147481438" r:id="rId6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0C5A"/>
    <a:srgbClr val="0E065A"/>
    <a:srgbClr val="10069F"/>
    <a:srgbClr val="F0F3F7"/>
    <a:srgbClr val="10065A"/>
    <a:srgbClr val="6C61F9"/>
    <a:srgbClr val="000000"/>
    <a:srgbClr val="E7E6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45AFD2E-F5F1-4552-9E8D-13C6AFAE359A}" v="30" dt="2026-05-12T07:59:21.731"/>
  </p1510:revLst>
</p1510:revInfo>
</file>

<file path=ppt/tableStyles.xml><?xml version="1.0" encoding="utf-8"?>
<a:tblStyleLst xmlns:a="http://schemas.openxmlformats.org/drawingml/2006/main" def="{0817EA92-75D0-4044-A80A-286907CE0D05}">
  <a:tblStyle styleId="{0817EA92-75D0-4044-A80A-286907CE0D03}" styleName="2. VCI-Dunkelblau I">
    <a:wholeTbl>
      <a:tcTxStyle>
        <a:fontRef idx="minor">
          <a:scrgbClr r="0" g="0" b="0"/>
        </a:fontRef>
        <a:srgbClr val="10065A"/>
      </a:tcTxStyle>
      <a:tcStyle>
        <a:tcBdr>
          <a:left>
            <a:ln>
              <a:noFill/>
            </a:ln>
          </a:left>
          <a:right>
            <a:ln>
              <a:noFill/>
            </a:ln>
          </a:right>
          <a:top>
            <a:ln>
              <a:noFill/>
            </a:ln>
          </a:top>
          <a:bottom>
            <a:ln w="15000">
              <a:solidFill>
                <a:srgbClr val="10065A"/>
              </a:solidFill>
            </a:ln>
          </a:bottom>
          <a:insideH>
            <a:ln w="7500">
              <a:solidFill>
                <a:srgbClr val="10065A"/>
              </a:solidFill>
            </a:ln>
          </a:insideH>
          <a:insideV>
            <a:ln>
              <a:noFill/>
            </a:ln>
          </a:insideV>
        </a:tcBdr>
        <a:fill>
          <a:noFill/>
        </a:fill>
      </a:tcStyle>
    </a:wholeTbl>
    <a:lastRow>
      <a:tcTxStyle b="on"/>
      <a:tcStyle>
        <a:tcBdr>
          <a:top>
            <a:ln w="15000">
              <a:solidFill>
                <a:srgbClr val="10065A"/>
              </a:solidFill>
            </a:ln>
          </a:top>
        </a:tcBdr>
      </a:tcStyle>
    </a:lastRow>
    <a:firstRow>
      <a:tcTxStyle b="on">
        <a:fontRef idx="minor">
          <a:scrgbClr r="0" g="0" b="0"/>
        </a:fontRef>
        <a:srgbClr val="FFFFFF"/>
      </a:tcTxStyle>
      <a:tcStyle>
        <a:tcBdr/>
        <a:fillRef idx="1">
          <a:srgbClr val="10065A"/>
        </a:fillRef>
      </a:tcStyle>
    </a:firstRow>
  </a:tblStyle>
  <a:tblStyle styleId="{0817EA92-75D0-4044-A80A-286907CE0D04}" styleName="2. VCI-Dunkelblau II">
    <a:wholeTbl>
      <a:tcTxStyle>
        <a:fontRef idx="minor">
          <a:scrgbClr r="0" g="0" b="0"/>
        </a:fontRef>
        <a:srgbClr val="10065A"/>
      </a:tcTxStyle>
      <a:tcStyle>
        <a:tcBdr>
          <a:left>
            <a:ln>
              <a:noFill/>
            </a:ln>
          </a:left>
          <a:right>
            <a:ln>
              <a:noFill/>
            </a:ln>
          </a:right>
          <a:top>
            <a:ln>
              <a:noFill/>
            </a:ln>
          </a:top>
          <a:bottom>
            <a:ln w="15000">
              <a:solidFill>
                <a:srgbClr val="10065A"/>
              </a:solidFill>
            </a:ln>
          </a:bottom>
          <a:insideH>
            <a:ln w="7500">
              <a:solidFill>
                <a:srgbClr val="10065A"/>
              </a:solidFill>
            </a:ln>
          </a:insideH>
          <a:insideV>
            <a:ln>
              <a:noFill/>
            </a:ln>
          </a:insideV>
        </a:tcBdr>
        <a:fill>
          <a:noFill/>
        </a:fill>
      </a:tcStyle>
    </a:wholeTbl>
    <a:band1H>
      <a:tcStyle>
        <a:tcBdr/>
        <a:fill>
          <a:solidFill>
            <a:srgbClr val="E7E6EF"/>
          </a:solidFill>
        </a:fill>
      </a:tcStyle>
    </a:band1H>
    <a:band2H>
      <a:tcStyle>
        <a:tcBdr/>
      </a:tcStyle>
    </a:band2H>
    <a:lastRow>
      <a:tcTxStyle b="on"/>
      <a:tcStyle>
        <a:tcBdr>
          <a:top>
            <a:ln w="15000">
              <a:solidFill>
                <a:srgbClr val="10065A"/>
              </a:solidFill>
            </a:ln>
          </a:top>
        </a:tcBdr>
        <a:fill>
          <a:noFill/>
        </a:fill>
      </a:tcStyle>
    </a:lastRow>
    <a:firstRow>
      <a:tcTxStyle b="on">
        <a:fontRef idx="minor">
          <a:scrgbClr r="0" g="0" b="0"/>
        </a:fontRef>
        <a:srgbClr val="10065A"/>
      </a:tcTxStyle>
      <a:tcStyle>
        <a:tcBdr>
          <a:bottom>
            <a:ln w="15000">
              <a:solidFill>
                <a:srgbClr val="10065A"/>
              </a:solidFill>
            </a:ln>
          </a:bottom>
        </a:tcBdr>
        <a:fill>
          <a:noFill/>
        </a:fill>
      </a:tcStyle>
    </a:firstRow>
  </a:tblStyle>
  <a:tblStyle styleId="{0817EA92-75D0-4044-A80A-286907CE0DDB}" styleName="1. VCI-Blau I">
    <a:wholeTbl>
      <a:tcTxStyle>
        <a:fontRef idx="minor">
          <a:scrgbClr r="0" g="0" b="0"/>
        </a:fontRef>
        <a:srgbClr val="10065A"/>
      </a:tcTxStyle>
      <a:tcStyle>
        <a:tcBdr>
          <a:left>
            <a:ln>
              <a:noFill/>
            </a:ln>
          </a:left>
          <a:right>
            <a:ln>
              <a:noFill/>
            </a:ln>
          </a:right>
          <a:top>
            <a:ln>
              <a:noFill/>
            </a:ln>
          </a:top>
          <a:bottom>
            <a:ln w="15000">
              <a:solidFill>
                <a:srgbClr val="10069F"/>
              </a:solidFill>
            </a:ln>
          </a:bottom>
          <a:insideH>
            <a:ln w="7500">
              <a:solidFill>
                <a:srgbClr val="10069F"/>
              </a:solidFill>
            </a:ln>
          </a:insideH>
          <a:insideV>
            <a:ln>
              <a:noFill/>
            </a:ln>
          </a:insideV>
        </a:tcBdr>
        <a:fill>
          <a:noFill/>
        </a:fill>
      </a:tcStyle>
    </a:wholeTbl>
    <a:lastRow>
      <a:tcTxStyle b="on"/>
      <a:tcStyle>
        <a:tcBdr>
          <a:top>
            <a:ln w="15000">
              <a:solidFill>
                <a:srgbClr val="10069F"/>
              </a:solidFill>
            </a:ln>
          </a:top>
        </a:tcBdr>
      </a:tcStyle>
    </a:lastRow>
    <a:firstRow>
      <a:tcTxStyle b="on">
        <a:fontRef idx="minor">
          <a:scrgbClr r="0" g="0" b="0"/>
        </a:fontRef>
        <a:srgbClr val="FFFFFF"/>
      </a:tcTxStyle>
      <a:tcStyle>
        <a:tcBdr/>
        <a:fillRef idx="1">
          <a:srgbClr val="10069F"/>
        </a:fillRef>
      </a:tcStyle>
    </a:firstRow>
  </a:tblStyle>
  <a:tblStyle styleId="{0817EA92-75D0-4044-A80A-286907CE0D02}" styleName="1. VCI-Blau II">
    <a:wholeTbl>
      <a:tcTxStyle>
        <a:fontRef idx="minor">
          <a:scrgbClr r="0" g="0" b="0"/>
        </a:fontRef>
        <a:srgbClr val="10065A"/>
      </a:tcTxStyle>
      <a:tcStyle>
        <a:tcBdr>
          <a:left>
            <a:ln>
              <a:noFill/>
            </a:ln>
          </a:left>
          <a:right>
            <a:ln>
              <a:noFill/>
            </a:ln>
          </a:right>
          <a:top>
            <a:ln>
              <a:noFill/>
            </a:ln>
          </a:top>
          <a:bottom>
            <a:ln w="15000">
              <a:solidFill>
                <a:srgbClr val="10069F"/>
              </a:solidFill>
            </a:ln>
          </a:bottom>
          <a:insideH>
            <a:ln w="7500">
              <a:solidFill>
                <a:srgbClr val="10069F"/>
              </a:solidFill>
            </a:ln>
          </a:insideH>
          <a:insideV>
            <a:ln>
              <a:noFill/>
            </a:ln>
          </a:insideV>
        </a:tcBdr>
        <a:fill>
          <a:noFill/>
        </a:fill>
      </a:tcStyle>
    </a:wholeTbl>
    <a:band1H>
      <a:tcStyle>
        <a:tcBdr/>
        <a:fill>
          <a:solidFill>
            <a:srgbClr val="E7E6F6"/>
          </a:solidFill>
        </a:fill>
      </a:tcStyle>
    </a:band1H>
    <a:band2H>
      <a:tcStyle>
        <a:tcBdr/>
      </a:tcStyle>
    </a:band2H>
    <a:lastRow>
      <a:tcTxStyle b="on"/>
      <a:tcStyle>
        <a:tcBdr>
          <a:top>
            <a:ln w="15000">
              <a:solidFill>
                <a:srgbClr val="10069F"/>
              </a:solidFill>
            </a:ln>
          </a:top>
        </a:tcBdr>
        <a:fill>
          <a:noFill/>
        </a:fill>
      </a:tcStyle>
    </a:lastRow>
    <a:firstRow>
      <a:tcTxStyle b="on">
        <a:fontRef idx="minor">
          <a:scrgbClr r="0" g="0" b="0"/>
        </a:fontRef>
        <a:srgbClr val="10069F"/>
      </a:tcTxStyle>
      <a:tcStyle>
        <a:tcBdr>
          <a:bottom>
            <a:ln w="15000">
              <a:solidFill>
                <a:srgbClr val="10069F"/>
              </a:solidFill>
            </a:ln>
          </a:bottom>
        </a:tcBdr>
        <a:fill>
          <a:noFill/>
        </a:fill>
      </a:tcStyle>
    </a:firstRow>
  </a:tblStyle>
  <a:tblStyle styleId="{0817EA92-75D0-4044-A80A-286907CE0D05}" styleName="3. VCI-Pink I">
    <a:wholeTbl>
      <a:tcTxStyle>
        <a:fontRef idx="minor">
          <a:scrgbClr r="0" g="0" b="0"/>
        </a:fontRef>
        <a:srgbClr val="10065A"/>
      </a:tcTxStyle>
      <a:tcStyle>
        <a:tcBdr>
          <a:left>
            <a:ln>
              <a:noFill/>
            </a:ln>
          </a:left>
          <a:right>
            <a:ln>
              <a:noFill/>
            </a:ln>
          </a:right>
          <a:top>
            <a:ln>
              <a:noFill/>
            </a:ln>
          </a:top>
          <a:bottom>
            <a:ln w="15000">
              <a:solidFill>
                <a:srgbClr val="FF3EB5"/>
              </a:solidFill>
            </a:ln>
          </a:bottom>
          <a:insideH>
            <a:ln w="7500">
              <a:solidFill>
                <a:srgbClr val="FF3EB5"/>
              </a:solidFill>
            </a:ln>
          </a:insideH>
          <a:insideV>
            <a:ln>
              <a:noFill/>
            </a:ln>
          </a:insideV>
        </a:tcBdr>
        <a:fill>
          <a:noFill/>
        </a:fill>
      </a:tcStyle>
    </a:wholeTbl>
    <a:lastRow>
      <a:tcTxStyle b="on"/>
      <a:tcStyle>
        <a:tcBdr>
          <a:top>
            <a:ln w="15000">
              <a:solidFill>
                <a:srgbClr val="FF3EB5"/>
              </a:solidFill>
            </a:ln>
          </a:top>
        </a:tcBdr>
      </a:tcStyle>
    </a:lastRow>
    <a:firstRow>
      <a:tcTxStyle b="on">
        <a:fontRef idx="minor">
          <a:scrgbClr r="0" g="0" b="0"/>
        </a:fontRef>
        <a:srgbClr val="FFFFFF"/>
      </a:tcTxStyle>
      <a:tcStyle>
        <a:tcBdr/>
        <a:fillRef idx="1">
          <a:srgbClr val="FF3EB5"/>
        </a:fillRef>
      </a:tcStyle>
    </a:firstRow>
  </a:tblStyle>
  <a:tblStyle styleId="{0817EA92-75D0-4044-A80A-286907CE0D06}" styleName="3. VCI-Pink II">
    <a:wholeTbl>
      <a:tcTxStyle>
        <a:fontRef idx="minor">
          <a:scrgbClr r="0" g="0" b="0"/>
        </a:fontRef>
        <a:srgbClr val="10065A"/>
      </a:tcTxStyle>
      <a:tcStyle>
        <a:tcBdr>
          <a:left>
            <a:ln>
              <a:noFill/>
            </a:ln>
          </a:left>
          <a:right>
            <a:ln>
              <a:noFill/>
            </a:ln>
          </a:right>
          <a:top>
            <a:ln>
              <a:noFill/>
            </a:ln>
          </a:top>
          <a:bottom>
            <a:ln w="15000">
              <a:solidFill>
                <a:srgbClr val="FF3EB5"/>
              </a:solidFill>
            </a:ln>
          </a:bottom>
          <a:insideH>
            <a:ln w="7500">
              <a:solidFill>
                <a:srgbClr val="FF3EB5"/>
              </a:solidFill>
            </a:ln>
          </a:insideH>
          <a:insideV>
            <a:ln>
              <a:noFill/>
            </a:ln>
          </a:insideV>
        </a:tcBdr>
        <a:fill>
          <a:noFill/>
        </a:fill>
      </a:tcStyle>
    </a:wholeTbl>
    <a:band1H>
      <a:tcStyle>
        <a:tcBdr/>
        <a:fill>
          <a:solidFill>
            <a:srgbClr val="FFECF8"/>
          </a:solidFill>
        </a:fill>
      </a:tcStyle>
    </a:band1H>
    <a:band2H>
      <a:tcStyle>
        <a:tcBdr/>
      </a:tcStyle>
    </a:band2H>
    <a:lastRow>
      <a:tcTxStyle b="on"/>
      <a:tcStyle>
        <a:tcBdr>
          <a:top>
            <a:ln w="15000">
              <a:solidFill>
                <a:srgbClr val="FF3EB5"/>
              </a:solidFill>
            </a:ln>
          </a:top>
        </a:tcBdr>
        <a:fill>
          <a:noFill/>
        </a:fill>
      </a:tcStyle>
    </a:lastRow>
    <a:firstRow>
      <a:tcTxStyle b="on">
        <a:fontRef idx="minor">
          <a:scrgbClr r="0" g="0" b="0"/>
        </a:fontRef>
        <a:srgbClr val="FF3EB5"/>
      </a:tcTxStyle>
      <a:tcStyle>
        <a:tcBdr>
          <a:bottom>
            <a:ln w="15000">
              <a:solidFill>
                <a:srgbClr val="FF3EB5"/>
              </a:solidFill>
            </a:ln>
          </a:bottom>
        </a:tcBdr>
        <a:fill>
          <a:noFill/>
        </a:fill>
      </a:tcStyle>
    </a:firstRow>
  </a:tblStyle>
  <a:tblStyle styleId="{0817EA92-75D0-4044-A80A-286907CE0D07}" styleName="4. VCI-Tuerkis I">
    <a:wholeTbl>
      <a:tcTxStyle>
        <a:fontRef idx="minor">
          <a:scrgbClr r="0" g="0" b="0"/>
        </a:fontRef>
        <a:srgbClr val="10065A"/>
      </a:tcTxStyle>
      <a:tcStyle>
        <a:tcBdr>
          <a:left>
            <a:ln>
              <a:noFill/>
            </a:ln>
          </a:left>
          <a:right>
            <a:ln>
              <a:noFill/>
            </a:ln>
          </a:right>
          <a:top>
            <a:ln>
              <a:noFill/>
            </a:ln>
          </a:top>
          <a:bottom>
            <a:ln w="15000">
              <a:solidFill>
                <a:srgbClr val="10ADAA"/>
              </a:solidFill>
            </a:ln>
          </a:bottom>
          <a:insideH>
            <a:ln w="7500">
              <a:solidFill>
                <a:srgbClr val="10ADAA"/>
              </a:solidFill>
            </a:ln>
          </a:insideH>
          <a:insideV>
            <a:ln>
              <a:noFill/>
            </a:ln>
          </a:insideV>
        </a:tcBdr>
        <a:fill>
          <a:noFill/>
        </a:fill>
      </a:tcStyle>
    </a:wholeTbl>
    <a:lastRow>
      <a:tcTxStyle b="on"/>
      <a:tcStyle>
        <a:tcBdr>
          <a:top>
            <a:ln w="15000">
              <a:solidFill>
                <a:srgbClr val="10ADAA"/>
              </a:solidFill>
            </a:ln>
          </a:top>
        </a:tcBdr>
      </a:tcStyle>
    </a:lastRow>
    <a:firstRow>
      <a:tcTxStyle b="on">
        <a:fontRef idx="minor">
          <a:scrgbClr r="0" g="0" b="0"/>
        </a:fontRef>
        <a:srgbClr val="FFFFFF"/>
      </a:tcTxStyle>
      <a:tcStyle>
        <a:tcBdr/>
        <a:fillRef idx="1">
          <a:srgbClr val="10ADAA"/>
        </a:fillRef>
      </a:tcStyle>
    </a:firstRow>
  </a:tblStyle>
  <a:tblStyle styleId="{0817EA92-75D0-4044-A80A-286907CE0D08}" styleName="4. VCI-Tuerkis II">
    <a:wholeTbl>
      <a:tcTxStyle>
        <a:fontRef idx="minor">
          <a:scrgbClr r="0" g="0" b="0"/>
        </a:fontRef>
        <a:srgbClr val="10065A"/>
      </a:tcTxStyle>
      <a:tcStyle>
        <a:tcBdr>
          <a:left>
            <a:ln>
              <a:noFill/>
            </a:ln>
          </a:left>
          <a:right>
            <a:ln>
              <a:noFill/>
            </a:ln>
          </a:right>
          <a:top>
            <a:ln>
              <a:noFill/>
            </a:ln>
          </a:top>
          <a:bottom>
            <a:ln w="15000">
              <a:solidFill>
                <a:srgbClr val="10ADAA"/>
              </a:solidFill>
            </a:ln>
          </a:bottom>
          <a:insideH>
            <a:ln w="7500">
              <a:solidFill>
                <a:srgbClr val="10ADAA"/>
              </a:solidFill>
            </a:ln>
          </a:insideH>
          <a:insideV>
            <a:ln>
              <a:noFill/>
            </a:ln>
          </a:insideV>
        </a:tcBdr>
        <a:fill>
          <a:noFill/>
        </a:fill>
      </a:tcStyle>
    </a:wholeTbl>
    <a:band1H>
      <a:tcStyle>
        <a:tcBdr/>
        <a:fill>
          <a:solidFill>
            <a:srgbClr val="E7F6F6"/>
          </a:solidFill>
        </a:fill>
      </a:tcStyle>
    </a:band1H>
    <a:band2H>
      <a:tcStyle>
        <a:tcBdr/>
      </a:tcStyle>
    </a:band2H>
    <a:lastRow>
      <a:tcTxStyle b="on"/>
      <a:tcStyle>
        <a:tcBdr>
          <a:top>
            <a:ln w="15000">
              <a:solidFill>
                <a:srgbClr val="10ADAA"/>
              </a:solidFill>
            </a:ln>
          </a:top>
        </a:tcBdr>
        <a:fill>
          <a:noFill/>
        </a:fill>
      </a:tcStyle>
    </a:lastRow>
    <a:firstRow>
      <a:tcTxStyle b="on">
        <a:fontRef idx="minor">
          <a:scrgbClr r="0" g="0" b="0"/>
        </a:fontRef>
        <a:srgbClr val="10ADAA"/>
      </a:tcTxStyle>
      <a:tcStyle>
        <a:tcBdr>
          <a:bottom>
            <a:ln w="15000">
              <a:solidFill>
                <a:srgbClr val="10ADAA"/>
              </a:solidFill>
            </a:ln>
          </a:bottom>
        </a:tcBdr>
        <a:fill>
          <a:noFill/>
        </a:fill>
      </a:tcStyle>
    </a:firstRow>
  </a:tblStyle>
  <a:tblStyle styleId="{0817EA92-75D0-4044-A80A-286907CE0D09}" styleName="5. VCI-Violett I">
    <a:wholeTbl>
      <a:tcTxStyle>
        <a:fontRef idx="minor">
          <a:scrgbClr r="0" g="0" b="0"/>
        </a:fontRef>
        <a:srgbClr val="10065A"/>
      </a:tcTxStyle>
      <a:tcStyle>
        <a:tcBdr>
          <a:left>
            <a:ln>
              <a:noFill/>
            </a:ln>
          </a:left>
          <a:right>
            <a:ln>
              <a:noFill/>
            </a:ln>
          </a:right>
          <a:top>
            <a:ln>
              <a:noFill/>
            </a:ln>
          </a:top>
          <a:bottom>
            <a:ln w="15000">
              <a:solidFill>
                <a:srgbClr val="8C3E9F"/>
              </a:solidFill>
            </a:ln>
          </a:bottom>
          <a:insideH>
            <a:ln w="7500">
              <a:solidFill>
                <a:srgbClr val="8C3E9F"/>
              </a:solidFill>
            </a:ln>
          </a:insideH>
          <a:insideV>
            <a:ln>
              <a:noFill/>
            </a:ln>
          </a:insideV>
        </a:tcBdr>
        <a:fill>
          <a:noFill/>
        </a:fill>
      </a:tcStyle>
    </a:wholeTbl>
    <a:lastRow>
      <a:tcTxStyle b="on"/>
      <a:tcStyle>
        <a:tcBdr>
          <a:top>
            <a:ln w="15000">
              <a:solidFill>
                <a:srgbClr val="8C3E9F"/>
              </a:solidFill>
            </a:ln>
          </a:top>
        </a:tcBdr>
      </a:tcStyle>
    </a:lastRow>
    <a:firstRow>
      <a:tcTxStyle b="on">
        <a:fontRef idx="minor">
          <a:scrgbClr r="0" g="0" b="0"/>
        </a:fontRef>
        <a:srgbClr val="FFFFFF"/>
      </a:tcTxStyle>
      <a:tcStyle>
        <a:tcBdr/>
        <a:fillRef idx="1">
          <a:srgbClr val="8C3E9F"/>
        </a:fillRef>
      </a:tcStyle>
    </a:firstRow>
  </a:tblStyle>
  <a:tblStyle styleId="{0817EA92-75D0-4044-A80A-286907CE0D10}" styleName="5. VCI-Violett II">
    <a:wholeTbl>
      <a:tcTxStyle>
        <a:fontRef idx="minor">
          <a:scrgbClr r="0" g="0" b="0"/>
        </a:fontRef>
        <a:srgbClr val="10065A"/>
      </a:tcTxStyle>
      <a:tcStyle>
        <a:tcBdr>
          <a:left>
            <a:ln>
              <a:noFill/>
            </a:ln>
          </a:left>
          <a:right>
            <a:ln>
              <a:noFill/>
            </a:ln>
          </a:right>
          <a:top>
            <a:ln>
              <a:noFill/>
            </a:ln>
          </a:top>
          <a:bottom>
            <a:ln w="15000">
              <a:solidFill>
                <a:srgbClr val="8C3E9F"/>
              </a:solidFill>
            </a:ln>
          </a:bottom>
          <a:insideH>
            <a:ln w="7500">
              <a:solidFill>
                <a:srgbClr val="8C3E9F"/>
              </a:solidFill>
            </a:ln>
          </a:insideH>
          <a:insideV>
            <a:ln>
              <a:noFill/>
            </a:ln>
          </a:insideV>
        </a:tcBdr>
        <a:fill>
          <a:noFill/>
        </a:fill>
      </a:tcStyle>
    </a:wholeTbl>
    <a:band1H>
      <a:tcStyle>
        <a:tcBdr/>
        <a:fill>
          <a:solidFill>
            <a:srgbClr val="F3EBF5"/>
          </a:solidFill>
        </a:fill>
      </a:tcStyle>
    </a:band1H>
    <a:band2H>
      <a:tcStyle>
        <a:tcBdr/>
      </a:tcStyle>
    </a:band2H>
    <a:lastRow>
      <a:tcTxStyle b="on"/>
      <a:tcStyle>
        <a:tcBdr>
          <a:top>
            <a:ln w="15000">
              <a:solidFill>
                <a:srgbClr val="8C3E9F"/>
              </a:solidFill>
            </a:ln>
          </a:top>
        </a:tcBdr>
        <a:fill>
          <a:noFill/>
        </a:fill>
      </a:tcStyle>
    </a:lastRow>
    <a:firstRow>
      <a:tcTxStyle b="on">
        <a:fontRef idx="minor">
          <a:scrgbClr r="0" g="0" b="0"/>
        </a:fontRef>
        <a:srgbClr val="8C3E9F"/>
      </a:tcTxStyle>
      <a:tcStyle>
        <a:tcBdr>
          <a:bottom>
            <a:ln w="15000">
              <a:solidFill>
                <a:srgbClr val="8C3E9F"/>
              </a:solidFill>
            </a:ln>
          </a:bottom>
        </a:tcBdr>
        <a:fill>
          <a:noFill/>
        </a:fill>
      </a:tcStyle>
    </a:firstRow>
  </a:tblStyle>
  <a:tblStyle styleId="{0817EA92-75D0-4044-A80A-286907CE0D11}" styleName="6. VCI-Orange I">
    <a:wholeTbl>
      <a:tcTxStyle>
        <a:fontRef idx="minor">
          <a:scrgbClr r="0" g="0" b="0"/>
        </a:fontRef>
        <a:srgbClr val="10065A"/>
      </a:tcTxStyle>
      <a:tcStyle>
        <a:tcBdr>
          <a:left>
            <a:ln>
              <a:noFill/>
            </a:ln>
          </a:left>
          <a:right>
            <a:ln>
              <a:noFill/>
            </a:ln>
          </a:right>
          <a:top>
            <a:ln>
              <a:noFill/>
            </a:ln>
          </a:top>
          <a:bottom>
            <a:ln w="15000">
              <a:solidFill>
                <a:srgbClr val="FF4414"/>
              </a:solidFill>
            </a:ln>
          </a:bottom>
          <a:insideH>
            <a:ln w="7500">
              <a:solidFill>
                <a:srgbClr val="FF4414"/>
              </a:solidFill>
            </a:ln>
          </a:insideH>
          <a:insideV>
            <a:ln>
              <a:noFill/>
            </a:ln>
          </a:insideV>
        </a:tcBdr>
        <a:fill>
          <a:noFill/>
        </a:fill>
      </a:tcStyle>
    </a:wholeTbl>
    <a:lastRow>
      <a:tcTxStyle b="on"/>
      <a:tcStyle>
        <a:tcBdr>
          <a:top>
            <a:ln w="15000">
              <a:solidFill>
                <a:srgbClr val="FF4414"/>
              </a:solidFill>
            </a:ln>
          </a:top>
        </a:tcBdr>
      </a:tcStyle>
    </a:lastRow>
    <a:firstRow>
      <a:tcTxStyle b="on">
        <a:fontRef idx="minor">
          <a:scrgbClr r="0" g="0" b="0"/>
        </a:fontRef>
        <a:srgbClr val="FFFFFF"/>
      </a:tcTxStyle>
      <a:tcStyle>
        <a:tcBdr/>
        <a:fillRef idx="1">
          <a:srgbClr val="FF4414"/>
        </a:fillRef>
      </a:tcStyle>
    </a:firstRow>
  </a:tblStyle>
  <a:tblStyle styleId="{0817EA92-75D0-4044-A80A-286907CE0D12}" styleName="6. VCI-Orange II">
    <a:wholeTbl>
      <a:tcTxStyle>
        <a:fontRef idx="minor">
          <a:scrgbClr r="0" g="0" b="0"/>
        </a:fontRef>
        <a:srgbClr val="10065A"/>
      </a:tcTxStyle>
      <a:tcStyle>
        <a:tcBdr>
          <a:left>
            <a:ln>
              <a:noFill/>
            </a:ln>
          </a:left>
          <a:right>
            <a:ln>
              <a:noFill/>
            </a:ln>
          </a:right>
          <a:top>
            <a:ln>
              <a:noFill/>
            </a:ln>
          </a:top>
          <a:bottom>
            <a:ln w="15000">
              <a:solidFill>
                <a:srgbClr val="FF4414"/>
              </a:solidFill>
            </a:ln>
          </a:bottom>
          <a:insideH>
            <a:ln w="7500">
              <a:solidFill>
                <a:srgbClr val="FF4414"/>
              </a:solidFill>
            </a:ln>
          </a:insideH>
          <a:insideV>
            <a:ln>
              <a:noFill/>
            </a:ln>
          </a:insideV>
        </a:tcBdr>
        <a:fill>
          <a:noFill/>
        </a:fill>
      </a:tcStyle>
    </a:wholeTbl>
    <a:band1H>
      <a:tcStyle>
        <a:tcBdr/>
        <a:fill>
          <a:solidFill>
            <a:srgbClr val="FFEDE8"/>
          </a:solidFill>
        </a:fill>
      </a:tcStyle>
    </a:band1H>
    <a:band2H>
      <a:tcStyle>
        <a:tcBdr/>
      </a:tcStyle>
    </a:band2H>
    <a:lastRow>
      <a:tcTxStyle b="on"/>
      <a:tcStyle>
        <a:tcBdr>
          <a:top>
            <a:ln w="15000">
              <a:solidFill>
                <a:srgbClr val="FF4414"/>
              </a:solidFill>
            </a:ln>
          </a:top>
        </a:tcBdr>
        <a:fill>
          <a:noFill/>
        </a:fill>
      </a:tcStyle>
    </a:lastRow>
    <a:firstRow>
      <a:tcTxStyle b="on">
        <a:fontRef idx="minor">
          <a:scrgbClr r="0" g="0" b="0"/>
        </a:fontRef>
        <a:srgbClr val="FF4414"/>
      </a:tcTxStyle>
      <a:tcStyle>
        <a:tcBdr>
          <a:bottom>
            <a:ln w="15000">
              <a:solidFill>
                <a:srgbClr val="FF4414"/>
              </a:solidFill>
            </a:ln>
          </a:bottom>
        </a:tcBdr>
        <a:fill>
          <a:noFill/>
        </a:fill>
      </a:tcStyle>
    </a:firstRow>
  </a:tblStyle>
  <a:tblStyle styleId="{0817EA92-75D0-4044-A80A-286907CE0D13}" styleName="7. VCI-Gold I">
    <a:wholeTbl>
      <a:tcTxStyle>
        <a:fontRef idx="minor">
          <a:scrgbClr r="0" g="0" b="0"/>
        </a:fontRef>
        <a:srgbClr val="10065A"/>
      </a:tcTxStyle>
      <a:tcStyle>
        <a:tcBdr>
          <a:left>
            <a:ln>
              <a:noFill/>
            </a:ln>
          </a:left>
          <a:right>
            <a:ln>
              <a:noFill/>
            </a:ln>
          </a:right>
          <a:top>
            <a:ln>
              <a:noFill/>
            </a:ln>
          </a:top>
          <a:bottom>
            <a:ln w="15000">
              <a:solidFill>
                <a:srgbClr val="FFAD00"/>
              </a:solidFill>
            </a:ln>
          </a:bottom>
          <a:insideH>
            <a:ln w="7500">
              <a:solidFill>
                <a:srgbClr val="FFAD00"/>
              </a:solidFill>
            </a:ln>
          </a:insideH>
          <a:insideV>
            <a:ln>
              <a:noFill/>
            </a:ln>
          </a:insideV>
        </a:tcBdr>
        <a:fill>
          <a:noFill/>
        </a:fill>
      </a:tcStyle>
    </a:wholeTbl>
    <a:lastRow>
      <a:tcTxStyle b="on"/>
      <a:tcStyle>
        <a:tcBdr>
          <a:top>
            <a:ln w="15000">
              <a:solidFill>
                <a:srgbClr val="FFAD00"/>
              </a:solidFill>
            </a:ln>
          </a:top>
        </a:tcBdr>
      </a:tcStyle>
    </a:lastRow>
    <a:firstRow>
      <a:tcTxStyle b="on">
        <a:fontRef idx="minor">
          <a:scrgbClr r="0" g="0" b="0"/>
        </a:fontRef>
        <a:srgbClr val="FFFFFF"/>
      </a:tcTxStyle>
      <a:tcStyle>
        <a:tcBdr/>
        <a:fillRef idx="1">
          <a:srgbClr val="FFAD00"/>
        </a:fillRef>
      </a:tcStyle>
    </a:firstRow>
  </a:tblStyle>
  <a:tblStyle styleId="{0817EA92-75D0-4044-A80A-286907CE0D14}" styleName="7. VCI-Gold II">
    <a:wholeTbl>
      <a:tcTxStyle>
        <a:fontRef idx="minor">
          <a:scrgbClr r="0" g="0" b="0"/>
        </a:fontRef>
        <a:srgbClr val="10065A"/>
      </a:tcTxStyle>
      <a:tcStyle>
        <a:tcBdr>
          <a:left>
            <a:ln>
              <a:noFill/>
            </a:ln>
          </a:left>
          <a:right>
            <a:ln>
              <a:noFill/>
            </a:ln>
          </a:right>
          <a:top>
            <a:ln>
              <a:noFill/>
            </a:ln>
          </a:top>
          <a:bottom>
            <a:ln w="15000">
              <a:solidFill>
                <a:srgbClr val="FFAD00"/>
              </a:solidFill>
            </a:ln>
          </a:bottom>
          <a:insideH>
            <a:ln w="7500">
              <a:solidFill>
                <a:srgbClr val="FFAD00"/>
              </a:solidFill>
            </a:ln>
          </a:insideH>
          <a:insideV>
            <a:ln>
              <a:noFill/>
            </a:ln>
          </a:insideV>
        </a:tcBdr>
        <a:fill>
          <a:noFill/>
        </a:fill>
      </a:tcStyle>
    </a:wholeTbl>
    <a:band1H>
      <a:tcStyle>
        <a:tcBdr/>
        <a:fill>
          <a:solidFill>
            <a:srgbClr val="FFF6E5"/>
          </a:solidFill>
        </a:fill>
      </a:tcStyle>
    </a:band1H>
    <a:band2H>
      <a:tcStyle>
        <a:tcBdr/>
      </a:tcStyle>
    </a:band2H>
    <a:lastRow>
      <a:tcTxStyle b="on"/>
      <a:tcStyle>
        <a:tcBdr>
          <a:top>
            <a:ln w="15000">
              <a:solidFill>
                <a:srgbClr val="FFAD00"/>
              </a:solidFill>
            </a:ln>
          </a:top>
        </a:tcBdr>
        <a:fill>
          <a:noFill/>
        </a:fill>
      </a:tcStyle>
    </a:lastRow>
    <a:firstRow>
      <a:tcTxStyle b="on">
        <a:fontRef idx="minor">
          <a:scrgbClr r="0" g="0" b="0"/>
        </a:fontRef>
        <a:srgbClr val="FFAD00"/>
      </a:tcTxStyle>
      <a:tcStyle>
        <a:tcBdr>
          <a:bottom>
            <a:ln w="15000">
              <a:solidFill>
                <a:srgbClr val="FFAD00"/>
              </a:solidFill>
            </a:ln>
          </a:bottom>
        </a:tcBdr>
        <a:fill>
          <a:noFill/>
        </a:fill>
      </a:tcStyle>
    </a:firstRow>
  </a:tblStyle>
  <a:tblStyle styleId="{0817EA92-75D0-4044-A80A-286907CE0D15}" styleName="8. VCI-Gruen I">
    <a:wholeTbl>
      <a:tcTxStyle>
        <a:fontRef idx="minor">
          <a:scrgbClr r="0" g="0" b="0"/>
        </a:fontRef>
        <a:srgbClr val="10065A"/>
      </a:tcTxStyle>
      <a:tcStyle>
        <a:tcBdr>
          <a:left>
            <a:ln>
              <a:noFill/>
            </a:ln>
          </a:left>
          <a:right>
            <a:ln>
              <a:noFill/>
            </a:ln>
          </a:right>
          <a:top>
            <a:ln>
              <a:noFill/>
            </a:ln>
          </a:top>
          <a:bottom>
            <a:ln w="15000">
              <a:solidFill>
                <a:srgbClr val="10AD00"/>
              </a:solidFill>
            </a:ln>
          </a:bottom>
          <a:insideH>
            <a:ln w="7500">
              <a:solidFill>
                <a:srgbClr val="10AD00"/>
              </a:solidFill>
            </a:ln>
          </a:insideH>
          <a:insideV>
            <a:ln>
              <a:noFill/>
            </a:ln>
          </a:insideV>
        </a:tcBdr>
        <a:fill>
          <a:noFill/>
        </a:fill>
      </a:tcStyle>
    </a:wholeTbl>
    <a:lastRow>
      <a:tcTxStyle b="on"/>
      <a:tcStyle>
        <a:tcBdr>
          <a:top>
            <a:ln w="15000">
              <a:solidFill>
                <a:srgbClr val="10AD00"/>
              </a:solidFill>
            </a:ln>
          </a:top>
        </a:tcBdr>
      </a:tcStyle>
    </a:lastRow>
    <a:firstRow>
      <a:tcTxStyle b="on">
        <a:fontRef idx="minor">
          <a:scrgbClr r="0" g="0" b="0"/>
        </a:fontRef>
        <a:srgbClr val="FFFFFF"/>
      </a:tcTxStyle>
      <a:tcStyle>
        <a:tcBdr/>
        <a:fillRef idx="1">
          <a:srgbClr val="10AD00"/>
        </a:fillRef>
      </a:tcStyle>
    </a:firstRow>
  </a:tblStyle>
  <a:tblStyle styleId="{0817EA92-75D0-4044-A80A-286907CE0D16}" styleName="8. VCI-Gruen II">
    <a:wholeTbl>
      <a:tcTxStyle>
        <a:fontRef idx="minor">
          <a:scrgbClr r="0" g="0" b="0"/>
        </a:fontRef>
        <a:srgbClr val="10065A"/>
      </a:tcTxStyle>
      <a:tcStyle>
        <a:tcBdr>
          <a:left>
            <a:ln>
              <a:noFill/>
            </a:ln>
          </a:left>
          <a:right>
            <a:ln>
              <a:noFill/>
            </a:ln>
          </a:right>
          <a:top>
            <a:ln>
              <a:noFill/>
            </a:ln>
          </a:top>
          <a:bottom>
            <a:ln w="15000">
              <a:solidFill>
                <a:srgbClr val="10AD00"/>
              </a:solidFill>
            </a:ln>
          </a:bottom>
          <a:insideH>
            <a:ln w="7500">
              <a:solidFill>
                <a:srgbClr val="10AD00"/>
              </a:solidFill>
            </a:ln>
          </a:insideH>
          <a:insideV>
            <a:ln>
              <a:noFill/>
            </a:ln>
          </a:insideV>
        </a:tcBdr>
        <a:fill>
          <a:noFill/>
        </a:fill>
      </a:tcStyle>
    </a:wholeTbl>
    <a:band1H>
      <a:tcStyle>
        <a:tcBdr/>
        <a:fill>
          <a:solidFill>
            <a:srgbClr val="E7F7E6"/>
          </a:solidFill>
        </a:fill>
      </a:tcStyle>
    </a:band1H>
    <a:band2H>
      <a:tcStyle>
        <a:tcBdr/>
      </a:tcStyle>
    </a:band2H>
    <a:lastRow>
      <a:tcTxStyle b="on"/>
      <a:tcStyle>
        <a:tcBdr>
          <a:top>
            <a:ln w="15000">
              <a:solidFill>
                <a:srgbClr val="10AD00"/>
              </a:solidFill>
            </a:ln>
          </a:top>
        </a:tcBdr>
        <a:fill>
          <a:noFill/>
        </a:fill>
      </a:tcStyle>
    </a:lastRow>
    <a:firstRow>
      <a:tcTxStyle b="on">
        <a:fontRef idx="minor">
          <a:scrgbClr r="0" g="0" b="0"/>
        </a:fontRef>
        <a:srgbClr val="10AD00"/>
      </a:tcTxStyle>
      <a:tcStyle>
        <a:tcBdr>
          <a:bottom>
            <a:ln w="15000">
              <a:solidFill>
                <a:srgbClr val="10AD00"/>
              </a:solidFill>
            </a:ln>
          </a:bottom>
        </a:tcBdr>
        <a:fill>
          <a:no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5381" autoAdjust="0"/>
  </p:normalViewPr>
  <p:slideViewPr>
    <p:cSldViewPr>
      <p:cViewPr varScale="1">
        <p:scale>
          <a:sx n="104" d="100"/>
          <a:sy n="104" d="100"/>
        </p:scale>
        <p:origin x="144" y="138"/>
      </p:cViewPr>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 r:id="rId41" collapse="1"/>
      <p:sld r:id="rId42" collapse="1"/>
      <p:sld r:id="rId43" collapse="1"/>
      <p:sld r:id="rId44" collapse="1"/>
      <p:sld r:id="rId45" collapse="1"/>
      <p:sld r:id="rId46" collapse="1"/>
      <p:sld r:id="rId47" collapse="1"/>
      <p:sld r:id="rId48" collapse="1"/>
      <p:sld r:id="rId49" collapse="1"/>
      <p:sld r:id="rId50" collapse="1"/>
      <p:sld r:id="rId51" collapse="1"/>
      <p:sld r:id="rId52" collapse="1"/>
      <p:sld r:id="rId53" collapse="1"/>
    </p:sldLst>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microsoft.com/office/2016/11/relationships/changesInfo" Target="changesInfos/changesInfo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presProps" Target="presProps.xml"/><Relationship Id="rId75"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71" Type="http://schemas.openxmlformats.org/officeDocument/2006/relationships/viewProps" Target="viewProps.xml"/></Relationships>
</file>

<file path=ppt/_rels/viewProps.xml.rels><?xml version="1.0" encoding="UTF-8" standalone="yes"?>
<Relationships xmlns="http://schemas.openxmlformats.org/package/2006/relationships"><Relationship Id="rId13" Type="http://schemas.openxmlformats.org/officeDocument/2006/relationships/slide" Target="slides/slide13.xml"/><Relationship Id="rId18" Type="http://schemas.openxmlformats.org/officeDocument/2006/relationships/slide" Target="slides/slide18.xml"/><Relationship Id="rId26" Type="http://schemas.openxmlformats.org/officeDocument/2006/relationships/slide" Target="slides/slide31.xml"/><Relationship Id="rId39" Type="http://schemas.openxmlformats.org/officeDocument/2006/relationships/slide" Target="slides/slide47.xml"/><Relationship Id="rId21" Type="http://schemas.openxmlformats.org/officeDocument/2006/relationships/slide" Target="slides/slide21.xml"/><Relationship Id="rId34" Type="http://schemas.openxmlformats.org/officeDocument/2006/relationships/slide" Target="slides/slide42.xml"/><Relationship Id="rId42" Type="http://schemas.openxmlformats.org/officeDocument/2006/relationships/slide" Target="slides/slide50.xml"/><Relationship Id="rId47" Type="http://schemas.openxmlformats.org/officeDocument/2006/relationships/slide" Target="slides/slide55.xml"/><Relationship Id="rId50" Type="http://schemas.openxmlformats.org/officeDocument/2006/relationships/slide" Target="slides/slide60.xml"/><Relationship Id="rId7" Type="http://schemas.openxmlformats.org/officeDocument/2006/relationships/slide" Target="slides/slide7.xml"/><Relationship Id="rId2" Type="http://schemas.openxmlformats.org/officeDocument/2006/relationships/slide" Target="slides/slide2.xml"/><Relationship Id="rId16" Type="http://schemas.openxmlformats.org/officeDocument/2006/relationships/slide" Target="slides/slide16.xml"/><Relationship Id="rId29" Type="http://schemas.openxmlformats.org/officeDocument/2006/relationships/slide" Target="slides/slide36.xml"/><Relationship Id="rId11" Type="http://schemas.openxmlformats.org/officeDocument/2006/relationships/slide" Target="slides/slide11.xml"/><Relationship Id="rId24" Type="http://schemas.openxmlformats.org/officeDocument/2006/relationships/slide" Target="slides/slide27.xml"/><Relationship Id="rId32" Type="http://schemas.openxmlformats.org/officeDocument/2006/relationships/slide" Target="slides/slide40.xml"/><Relationship Id="rId37" Type="http://schemas.openxmlformats.org/officeDocument/2006/relationships/slide" Target="slides/slide45.xml"/><Relationship Id="rId40" Type="http://schemas.openxmlformats.org/officeDocument/2006/relationships/slide" Target="slides/slide48.xml"/><Relationship Id="rId45" Type="http://schemas.openxmlformats.org/officeDocument/2006/relationships/slide" Target="slides/slide53.xml"/><Relationship Id="rId53" Type="http://schemas.openxmlformats.org/officeDocument/2006/relationships/slide" Target="slides/slide63.xml"/><Relationship Id="rId5" Type="http://schemas.openxmlformats.org/officeDocument/2006/relationships/slide" Target="slides/slide5.xml"/><Relationship Id="rId10" Type="http://schemas.openxmlformats.org/officeDocument/2006/relationships/slide" Target="slides/slide10.xml"/><Relationship Id="rId19" Type="http://schemas.openxmlformats.org/officeDocument/2006/relationships/slide" Target="slides/slide19.xml"/><Relationship Id="rId31" Type="http://schemas.openxmlformats.org/officeDocument/2006/relationships/slide" Target="slides/slide38.xml"/><Relationship Id="rId44" Type="http://schemas.openxmlformats.org/officeDocument/2006/relationships/slide" Target="slides/slide52.xml"/><Relationship Id="rId52" Type="http://schemas.openxmlformats.org/officeDocument/2006/relationships/slide" Target="slides/slide62.xml"/><Relationship Id="rId4" Type="http://schemas.openxmlformats.org/officeDocument/2006/relationships/slide" Target="slides/slide4.xml"/><Relationship Id="rId9" Type="http://schemas.openxmlformats.org/officeDocument/2006/relationships/slide" Target="slides/slide9.xml"/><Relationship Id="rId14" Type="http://schemas.openxmlformats.org/officeDocument/2006/relationships/slide" Target="slides/slide14.xml"/><Relationship Id="rId22" Type="http://schemas.openxmlformats.org/officeDocument/2006/relationships/slide" Target="slides/slide22.xml"/><Relationship Id="rId27" Type="http://schemas.openxmlformats.org/officeDocument/2006/relationships/slide" Target="slides/slide32.xml"/><Relationship Id="rId30" Type="http://schemas.openxmlformats.org/officeDocument/2006/relationships/slide" Target="slides/slide37.xml"/><Relationship Id="rId35" Type="http://schemas.openxmlformats.org/officeDocument/2006/relationships/slide" Target="slides/slide43.xml"/><Relationship Id="rId43" Type="http://schemas.openxmlformats.org/officeDocument/2006/relationships/slide" Target="slides/slide51.xml"/><Relationship Id="rId48" Type="http://schemas.openxmlformats.org/officeDocument/2006/relationships/slide" Target="slides/slide56.xml"/><Relationship Id="rId8" Type="http://schemas.openxmlformats.org/officeDocument/2006/relationships/slide" Target="slides/slide8.xml"/><Relationship Id="rId51" Type="http://schemas.openxmlformats.org/officeDocument/2006/relationships/slide" Target="slides/slide61.xml"/><Relationship Id="rId3" Type="http://schemas.openxmlformats.org/officeDocument/2006/relationships/slide" Target="slides/slide3.xml"/><Relationship Id="rId12" Type="http://schemas.openxmlformats.org/officeDocument/2006/relationships/slide" Target="slides/slide12.xml"/><Relationship Id="rId17" Type="http://schemas.openxmlformats.org/officeDocument/2006/relationships/slide" Target="slides/slide17.xml"/><Relationship Id="rId25" Type="http://schemas.openxmlformats.org/officeDocument/2006/relationships/slide" Target="slides/slide28.xml"/><Relationship Id="rId33" Type="http://schemas.openxmlformats.org/officeDocument/2006/relationships/slide" Target="slides/slide41.xml"/><Relationship Id="rId38" Type="http://schemas.openxmlformats.org/officeDocument/2006/relationships/slide" Target="slides/slide46.xml"/><Relationship Id="rId46" Type="http://schemas.openxmlformats.org/officeDocument/2006/relationships/slide" Target="slides/slide54.xml"/><Relationship Id="rId20" Type="http://schemas.openxmlformats.org/officeDocument/2006/relationships/slide" Target="slides/slide20.xml"/><Relationship Id="rId41" Type="http://schemas.openxmlformats.org/officeDocument/2006/relationships/slide" Target="slides/slide49.xml"/><Relationship Id="rId1" Type="http://schemas.openxmlformats.org/officeDocument/2006/relationships/slide" Target="slides/slide1.xml"/><Relationship Id="rId6" Type="http://schemas.openxmlformats.org/officeDocument/2006/relationships/slide" Target="slides/slide6.xml"/><Relationship Id="rId15" Type="http://schemas.openxmlformats.org/officeDocument/2006/relationships/slide" Target="slides/slide15.xml"/><Relationship Id="rId23" Type="http://schemas.openxmlformats.org/officeDocument/2006/relationships/slide" Target="slides/slide25.xml"/><Relationship Id="rId28" Type="http://schemas.openxmlformats.org/officeDocument/2006/relationships/slide" Target="slides/slide35.xml"/><Relationship Id="rId36" Type="http://schemas.openxmlformats.org/officeDocument/2006/relationships/slide" Target="slides/slide44.xml"/><Relationship Id="rId49" Type="http://schemas.openxmlformats.org/officeDocument/2006/relationships/slide" Target="slides/slide59.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llermann, Christiane" userId="ad71d5e9-8c27-4886-9d0d-7f91d24f4470" providerId="ADAL" clId="{386CE46C-FC6C-42B5-BC5F-FBC35A342473}"/>
    <pc:docChg chg="undo custSel addSld modSld sldOrd">
      <pc:chgData name="Kellermann, Christiane" userId="ad71d5e9-8c27-4886-9d0d-7f91d24f4470" providerId="ADAL" clId="{386CE46C-FC6C-42B5-BC5F-FBC35A342473}" dt="2026-05-12T08:03:42.811" v="1456" actId="20577"/>
      <pc:docMkLst>
        <pc:docMk/>
      </pc:docMkLst>
      <pc:sldChg chg="modSp mod">
        <pc:chgData name="Kellermann, Christiane" userId="ad71d5e9-8c27-4886-9d0d-7f91d24f4470" providerId="ADAL" clId="{386CE46C-FC6C-42B5-BC5F-FBC35A342473}" dt="2026-05-12T07:24:13.320" v="1332" actId="20577"/>
        <pc:sldMkLst>
          <pc:docMk/>
          <pc:sldMk cId="618327193" sldId="444"/>
        </pc:sldMkLst>
        <pc:spChg chg="mod">
          <ac:chgData name="Kellermann, Christiane" userId="ad71d5e9-8c27-4886-9d0d-7f91d24f4470" providerId="ADAL" clId="{386CE46C-FC6C-42B5-BC5F-FBC35A342473}" dt="2026-05-12T07:24:13.320" v="1332" actId="20577"/>
          <ac:spMkLst>
            <pc:docMk/>
            <pc:sldMk cId="618327193" sldId="444"/>
            <ac:spMk id="8" creationId="{606DF727-EC55-4AA4-8E15-0FF84683C13B}"/>
          </ac:spMkLst>
        </pc:spChg>
      </pc:sldChg>
      <pc:sldChg chg="addSp delSp modSp mod">
        <pc:chgData name="Kellermann, Christiane" userId="ad71d5e9-8c27-4886-9d0d-7f91d24f4470" providerId="ADAL" clId="{386CE46C-FC6C-42B5-BC5F-FBC35A342473}" dt="2026-05-12T07:30:19.866" v="1344"/>
        <pc:sldMkLst>
          <pc:docMk/>
          <pc:sldMk cId="2209059503" sldId="2141412473"/>
        </pc:sldMkLst>
        <pc:spChg chg="mod">
          <ac:chgData name="Kellermann, Christiane" userId="ad71d5e9-8c27-4886-9d0d-7f91d24f4470" providerId="ADAL" clId="{386CE46C-FC6C-42B5-BC5F-FBC35A342473}" dt="2026-04-16T07:29:21.477" v="916" actId="6549"/>
          <ac:spMkLst>
            <pc:docMk/>
            <pc:sldMk cId="2209059503" sldId="2141412473"/>
            <ac:spMk id="2" creationId="{00000000-0000-0000-0000-000000000000}"/>
          </ac:spMkLst>
        </pc:spChg>
        <pc:spChg chg="add del mod">
          <ac:chgData name="Kellermann, Christiane" userId="ad71d5e9-8c27-4886-9d0d-7f91d24f4470" providerId="ADAL" clId="{386CE46C-FC6C-42B5-BC5F-FBC35A342473}" dt="2026-05-12T07:30:19.866" v="1344"/>
          <ac:spMkLst>
            <pc:docMk/>
            <pc:sldMk cId="2209059503" sldId="2141412473"/>
            <ac:spMk id="10" creationId="{7F79D4FE-8145-A661-5D8D-94004E497F93}"/>
          </ac:spMkLst>
        </pc:spChg>
        <pc:spChg chg="mod">
          <ac:chgData name="Kellermann, Christiane" userId="ad71d5e9-8c27-4886-9d0d-7f91d24f4470" providerId="ADAL" clId="{386CE46C-FC6C-42B5-BC5F-FBC35A342473}" dt="2026-04-16T07:30:08.495" v="995" actId="20577"/>
          <ac:spMkLst>
            <pc:docMk/>
            <pc:sldMk cId="2209059503" sldId="2141412473"/>
            <ac:spMk id="15" creationId="{DB40C96C-B888-5B6E-129E-5712D723BF63}"/>
          </ac:spMkLst>
        </pc:spChg>
        <pc:graphicFrameChg chg="add del mod">
          <ac:chgData name="Kellermann, Christiane" userId="ad71d5e9-8c27-4886-9d0d-7f91d24f4470" providerId="ADAL" clId="{386CE46C-FC6C-42B5-BC5F-FBC35A342473}" dt="2026-05-12T07:30:16.575" v="1342" actId="478"/>
          <ac:graphicFrameMkLst>
            <pc:docMk/>
            <pc:sldMk cId="2209059503" sldId="2141412473"/>
            <ac:graphicFrameMk id="11" creationId="{42A9A23C-F6EA-4E0F-A3AF-F1345BB15C6F}"/>
          </ac:graphicFrameMkLst>
        </pc:graphicFrameChg>
        <pc:graphicFrameChg chg="add mod">
          <ac:chgData name="Kellermann, Christiane" userId="ad71d5e9-8c27-4886-9d0d-7f91d24f4470" providerId="ADAL" clId="{386CE46C-FC6C-42B5-BC5F-FBC35A342473}" dt="2026-05-12T07:30:19.866" v="1344"/>
          <ac:graphicFrameMkLst>
            <pc:docMk/>
            <pc:sldMk cId="2209059503" sldId="2141412473"/>
            <ac:graphicFrameMk id="12" creationId="{42A9A23C-F6EA-4E0F-A3AF-F1345BB15C6F}"/>
          </ac:graphicFrameMkLst>
        </pc:graphicFrameChg>
      </pc:sldChg>
      <pc:sldChg chg="addSp delSp modSp mod">
        <pc:chgData name="Kellermann, Christiane" userId="ad71d5e9-8c27-4886-9d0d-7f91d24f4470" providerId="ADAL" clId="{386CE46C-FC6C-42B5-BC5F-FBC35A342473}" dt="2026-05-12T07:30:56.374" v="1347"/>
        <pc:sldMkLst>
          <pc:docMk/>
          <pc:sldMk cId="3471537476" sldId="2141412475"/>
        </pc:sldMkLst>
        <pc:graphicFrameChg chg="add mod">
          <ac:chgData name="Kellermann, Christiane" userId="ad71d5e9-8c27-4886-9d0d-7f91d24f4470" providerId="ADAL" clId="{386CE46C-FC6C-42B5-BC5F-FBC35A342473}" dt="2026-05-12T07:30:56.374" v="1347"/>
          <ac:graphicFrameMkLst>
            <pc:docMk/>
            <pc:sldMk cId="3471537476" sldId="2141412475"/>
            <ac:graphicFrameMk id="12" creationId="{CEDE7E5D-504E-E541-2A92-300F58A87DDB}"/>
          </ac:graphicFrameMkLst>
        </pc:graphicFrameChg>
      </pc:sldChg>
      <pc:sldChg chg="addSp delSp modSp mod">
        <pc:chgData name="Kellermann, Christiane" userId="ad71d5e9-8c27-4886-9d0d-7f91d24f4470" providerId="ADAL" clId="{386CE46C-FC6C-42B5-BC5F-FBC35A342473}" dt="2026-05-12T07:57:07.354" v="1375" actId="113"/>
        <pc:sldMkLst>
          <pc:docMk/>
          <pc:sldMk cId="4060433312" sldId="2141412477"/>
        </pc:sldMkLst>
        <pc:spChg chg="add del mod">
          <ac:chgData name="Kellermann, Christiane" userId="ad71d5e9-8c27-4886-9d0d-7f91d24f4470" providerId="ADAL" clId="{386CE46C-FC6C-42B5-BC5F-FBC35A342473}" dt="2026-05-12T07:56:38.081" v="1371"/>
          <ac:spMkLst>
            <pc:docMk/>
            <pc:sldMk cId="4060433312" sldId="2141412477"/>
            <ac:spMk id="8" creationId="{2B97037F-149A-5329-A52A-ED9EEBC659BC}"/>
          </ac:spMkLst>
        </pc:spChg>
        <pc:spChg chg="mod">
          <ac:chgData name="Kellermann, Christiane" userId="ad71d5e9-8c27-4886-9d0d-7f91d24f4470" providerId="ADAL" clId="{386CE46C-FC6C-42B5-BC5F-FBC35A342473}" dt="2026-04-16T07:53:11.489" v="1245" actId="20577"/>
          <ac:spMkLst>
            <pc:docMk/>
            <pc:sldMk cId="4060433312" sldId="2141412477"/>
            <ac:spMk id="13" creationId="{1AEA975F-A06B-866B-F661-2BB625290D49}"/>
          </ac:spMkLst>
        </pc:spChg>
        <pc:spChg chg="mod">
          <ac:chgData name="Kellermann, Christiane" userId="ad71d5e9-8c27-4886-9d0d-7f91d24f4470" providerId="ADAL" clId="{386CE46C-FC6C-42B5-BC5F-FBC35A342473}" dt="2026-04-16T07:51:59.922" v="1123" actId="20577"/>
          <ac:spMkLst>
            <pc:docMk/>
            <pc:sldMk cId="4060433312" sldId="2141412477"/>
            <ac:spMk id="125954" creationId="{00000000-0000-0000-0000-000000000000}"/>
          </ac:spMkLst>
        </pc:spChg>
        <pc:graphicFrameChg chg="add mod">
          <ac:chgData name="Kellermann, Christiane" userId="ad71d5e9-8c27-4886-9d0d-7f91d24f4470" providerId="ADAL" clId="{386CE46C-FC6C-42B5-BC5F-FBC35A342473}" dt="2026-05-12T07:57:07.354" v="1375" actId="113"/>
          <ac:graphicFrameMkLst>
            <pc:docMk/>
            <pc:sldMk cId="4060433312" sldId="2141412477"/>
            <ac:graphicFrameMk id="10" creationId="{4BCC3E86-0761-45D7-B757-82B8F291F5BD}"/>
          </ac:graphicFrameMkLst>
        </pc:graphicFrameChg>
        <pc:graphicFrameChg chg="add del mod">
          <ac:chgData name="Kellermann, Christiane" userId="ad71d5e9-8c27-4886-9d0d-7f91d24f4470" providerId="ADAL" clId="{386CE46C-FC6C-42B5-BC5F-FBC35A342473}" dt="2026-05-12T07:56:35.140" v="1369" actId="478"/>
          <ac:graphicFrameMkLst>
            <pc:docMk/>
            <pc:sldMk cId="4060433312" sldId="2141412477"/>
            <ac:graphicFrameMk id="11" creationId="{4BCC3E86-0761-45D7-B757-82B8F291F5BD}"/>
          </ac:graphicFrameMkLst>
        </pc:graphicFrameChg>
      </pc:sldChg>
      <pc:sldChg chg="addSp delSp modSp mod">
        <pc:chgData name="Kellermann, Christiane" userId="ad71d5e9-8c27-4886-9d0d-7f91d24f4470" providerId="ADAL" clId="{386CE46C-FC6C-42B5-BC5F-FBC35A342473}" dt="2026-05-12T07:57:40.183" v="1387" actId="27918"/>
        <pc:sldMkLst>
          <pc:docMk/>
          <pc:sldMk cId="3617083250" sldId="2141412478"/>
        </pc:sldMkLst>
        <pc:spChg chg="add del mod">
          <ac:chgData name="Kellermann, Christiane" userId="ad71d5e9-8c27-4886-9d0d-7f91d24f4470" providerId="ADAL" clId="{386CE46C-FC6C-42B5-BC5F-FBC35A342473}" dt="2026-05-12T07:57:01.283" v="1374"/>
          <ac:spMkLst>
            <pc:docMk/>
            <pc:sldMk cId="3617083250" sldId="2141412478"/>
            <ac:spMk id="10" creationId="{F0737358-7BF9-1752-397B-3AB4D957FA5C}"/>
          </ac:spMkLst>
        </pc:spChg>
        <pc:spChg chg="mod">
          <ac:chgData name="Kellermann, Christiane" userId="ad71d5e9-8c27-4886-9d0d-7f91d24f4470" providerId="ADAL" clId="{386CE46C-FC6C-42B5-BC5F-FBC35A342473}" dt="2026-04-16T07:56:30.882" v="1329" actId="20577"/>
          <ac:spMkLst>
            <pc:docMk/>
            <pc:sldMk cId="3617083250" sldId="2141412478"/>
            <ac:spMk id="12" creationId="{8B45FD45-66B6-4DA7-8A08-8213B5EFB49F}"/>
          </ac:spMkLst>
        </pc:spChg>
        <pc:graphicFrameChg chg="add del mod">
          <ac:chgData name="Kellermann, Christiane" userId="ad71d5e9-8c27-4886-9d0d-7f91d24f4470" providerId="ADAL" clId="{386CE46C-FC6C-42B5-BC5F-FBC35A342473}" dt="2026-05-12T07:56:57.575" v="1372" actId="478"/>
          <ac:graphicFrameMkLst>
            <pc:docMk/>
            <pc:sldMk cId="3617083250" sldId="2141412478"/>
            <ac:graphicFrameMk id="11" creationId="{97B61182-25CD-47C9-B81E-3A8F7B4DFF42}"/>
          </ac:graphicFrameMkLst>
        </pc:graphicFrameChg>
        <pc:graphicFrameChg chg="add mod">
          <ac:chgData name="Kellermann, Christiane" userId="ad71d5e9-8c27-4886-9d0d-7f91d24f4470" providerId="ADAL" clId="{386CE46C-FC6C-42B5-BC5F-FBC35A342473}" dt="2026-05-12T07:57:21.632" v="1378" actId="207"/>
          <ac:graphicFrameMkLst>
            <pc:docMk/>
            <pc:sldMk cId="3617083250" sldId="2141412478"/>
            <ac:graphicFrameMk id="13" creationId="{97B61182-25CD-47C9-B81E-3A8F7B4DFF42}"/>
          </ac:graphicFrameMkLst>
        </pc:graphicFrameChg>
      </pc:sldChg>
      <pc:sldChg chg="addSp delSp modSp mod">
        <pc:chgData name="Kellermann, Christiane" userId="ad71d5e9-8c27-4886-9d0d-7f91d24f4470" providerId="ADAL" clId="{386CE46C-FC6C-42B5-BC5F-FBC35A342473}" dt="2026-05-12T08:03:42.811" v="1456" actId="20577"/>
        <pc:sldMkLst>
          <pc:docMk/>
          <pc:sldMk cId="1181651752" sldId="2141412512"/>
        </pc:sldMkLst>
        <pc:spChg chg="mod">
          <ac:chgData name="Kellermann, Christiane" userId="ad71d5e9-8c27-4886-9d0d-7f91d24f4470" providerId="ADAL" clId="{386CE46C-FC6C-42B5-BC5F-FBC35A342473}" dt="2026-05-12T08:03:42.811" v="1456" actId="20577"/>
          <ac:spMkLst>
            <pc:docMk/>
            <pc:sldMk cId="1181651752" sldId="2141412512"/>
            <ac:spMk id="2" creationId="{F1D8D52B-6C89-7A29-D81B-3A62BD749BB2}"/>
          </ac:spMkLst>
        </pc:spChg>
        <pc:spChg chg="add del mod">
          <ac:chgData name="Kellermann, Christiane" userId="ad71d5e9-8c27-4886-9d0d-7f91d24f4470" providerId="ADAL" clId="{386CE46C-FC6C-42B5-BC5F-FBC35A342473}" dt="2026-05-12T07:58:59.898" v="1390"/>
          <ac:spMkLst>
            <pc:docMk/>
            <pc:sldMk cId="1181651752" sldId="2141412512"/>
            <ac:spMk id="12" creationId="{AAAE558C-2116-148B-1D02-CD8F2AF7C8E9}"/>
          </ac:spMkLst>
        </pc:spChg>
        <pc:spChg chg="add del mod">
          <ac:chgData name="Kellermann, Christiane" userId="ad71d5e9-8c27-4886-9d0d-7f91d24f4470" providerId="ADAL" clId="{386CE46C-FC6C-42B5-BC5F-FBC35A342473}" dt="2026-05-12T07:59:21.731" v="1393"/>
          <ac:spMkLst>
            <pc:docMk/>
            <pc:sldMk cId="1181651752" sldId="2141412512"/>
            <ac:spMk id="16" creationId="{4CD0D76C-BC21-E794-1930-EE34766AAE20}"/>
          </ac:spMkLst>
        </pc:spChg>
        <pc:graphicFrameChg chg="add mod">
          <ac:chgData name="Kellermann, Christiane" userId="ad71d5e9-8c27-4886-9d0d-7f91d24f4470" providerId="ADAL" clId="{386CE46C-FC6C-42B5-BC5F-FBC35A342473}" dt="2026-05-12T07:58:59.898" v="1390"/>
          <ac:graphicFrameMkLst>
            <pc:docMk/>
            <pc:sldMk cId="1181651752" sldId="2141412512"/>
            <ac:graphicFrameMk id="13" creationId="{C1256C60-2359-715D-67F6-35BB88373065}"/>
          </ac:graphicFrameMkLst>
        </pc:graphicFrameChg>
        <pc:graphicFrameChg chg="add del mod">
          <ac:chgData name="Kellermann, Christiane" userId="ad71d5e9-8c27-4886-9d0d-7f91d24f4470" providerId="ADAL" clId="{386CE46C-FC6C-42B5-BC5F-FBC35A342473}" dt="2026-05-12T07:58:56.919" v="1388" actId="478"/>
          <ac:graphicFrameMkLst>
            <pc:docMk/>
            <pc:sldMk cId="1181651752" sldId="2141412512"/>
            <ac:graphicFrameMk id="14" creationId="{C1256C60-2359-715D-67F6-35BB88373065}"/>
          </ac:graphicFrameMkLst>
        </pc:graphicFrameChg>
        <pc:graphicFrameChg chg="add del mod">
          <ac:chgData name="Kellermann, Christiane" userId="ad71d5e9-8c27-4886-9d0d-7f91d24f4470" providerId="ADAL" clId="{386CE46C-FC6C-42B5-BC5F-FBC35A342473}" dt="2026-05-12T07:59:18.210" v="1391" actId="478"/>
          <ac:graphicFrameMkLst>
            <pc:docMk/>
            <pc:sldMk cId="1181651752" sldId="2141412512"/>
            <ac:graphicFrameMk id="17" creationId="{706A0163-C93F-4E7E-8213-2D3D7194B8C1}"/>
          </ac:graphicFrameMkLst>
        </pc:graphicFrameChg>
        <pc:graphicFrameChg chg="add mod">
          <ac:chgData name="Kellermann, Christiane" userId="ad71d5e9-8c27-4886-9d0d-7f91d24f4470" providerId="ADAL" clId="{386CE46C-FC6C-42B5-BC5F-FBC35A342473}" dt="2026-05-12T07:59:21.731" v="1393"/>
          <ac:graphicFrameMkLst>
            <pc:docMk/>
            <pc:sldMk cId="1181651752" sldId="2141412512"/>
            <ac:graphicFrameMk id="18" creationId="{706A0163-C93F-4E7E-8213-2D3D7194B8C1}"/>
          </ac:graphicFrameMkLst>
        </pc:graphicFrameChg>
      </pc:sldChg>
      <pc:sldChg chg="addSp delSp modSp mod">
        <pc:chgData name="Kellermann, Christiane" userId="ad71d5e9-8c27-4886-9d0d-7f91d24f4470" providerId="ADAL" clId="{386CE46C-FC6C-42B5-BC5F-FBC35A342473}" dt="2026-05-12T07:33:30.610" v="1355"/>
        <pc:sldMkLst>
          <pc:docMk/>
          <pc:sldMk cId="511280990" sldId="2141412513"/>
        </pc:sldMkLst>
        <pc:spChg chg="add del mod">
          <ac:chgData name="Kellermann, Christiane" userId="ad71d5e9-8c27-4886-9d0d-7f91d24f4470" providerId="ADAL" clId="{386CE46C-FC6C-42B5-BC5F-FBC35A342473}" dt="2026-05-12T07:32:20.942" v="1350"/>
          <ac:spMkLst>
            <pc:docMk/>
            <pc:sldMk cId="511280990" sldId="2141412513"/>
            <ac:spMk id="6" creationId="{B4D4DB95-B74C-E4F3-FC3B-4AA981FB738C}"/>
          </ac:spMkLst>
        </pc:spChg>
        <pc:spChg chg="add del mod">
          <ac:chgData name="Kellermann, Christiane" userId="ad71d5e9-8c27-4886-9d0d-7f91d24f4470" providerId="ADAL" clId="{386CE46C-FC6C-42B5-BC5F-FBC35A342473}" dt="2026-05-12T07:33:30.610" v="1355"/>
          <ac:spMkLst>
            <pc:docMk/>
            <pc:sldMk cId="511280990" sldId="2141412513"/>
            <ac:spMk id="15" creationId="{CEEA60D6-C4DC-CF86-FC4D-B9D908584D44}"/>
          </ac:spMkLst>
        </pc:spChg>
        <pc:graphicFrameChg chg="add del mod">
          <ac:chgData name="Kellermann, Christiane" userId="ad71d5e9-8c27-4886-9d0d-7f91d24f4470" providerId="ADAL" clId="{386CE46C-FC6C-42B5-BC5F-FBC35A342473}" dt="2026-05-12T07:33:27.292" v="1353" actId="478"/>
          <ac:graphicFrameMkLst>
            <pc:docMk/>
            <pc:sldMk cId="511280990" sldId="2141412513"/>
            <ac:graphicFrameMk id="10" creationId="{5132B238-BAE8-627B-D0BB-D25EF55EAD6B}"/>
          </ac:graphicFrameMkLst>
        </pc:graphicFrameChg>
        <pc:graphicFrameChg chg="del">
          <ac:chgData name="Kellermann, Christiane" userId="ad71d5e9-8c27-4886-9d0d-7f91d24f4470" providerId="ADAL" clId="{386CE46C-FC6C-42B5-BC5F-FBC35A342473}" dt="2026-05-12T07:32:16.534" v="1348" actId="478"/>
          <ac:graphicFrameMkLst>
            <pc:docMk/>
            <pc:sldMk cId="511280990" sldId="2141412513"/>
            <ac:graphicFrameMk id="11" creationId="{5132B238-BAE8-627B-D0BB-D25EF55EAD6B}"/>
          </ac:graphicFrameMkLst>
        </pc:graphicFrameChg>
        <pc:graphicFrameChg chg="add mod">
          <ac:chgData name="Kellermann, Christiane" userId="ad71d5e9-8c27-4886-9d0d-7f91d24f4470" providerId="ADAL" clId="{386CE46C-FC6C-42B5-BC5F-FBC35A342473}" dt="2026-05-12T07:33:30.610" v="1355"/>
          <ac:graphicFrameMkLst>
            <pc:docMk/>
            <pc:sldMk cId="511280990" sldId="2141412513"/>
            <ac:graphicFrameMk id="16" creationId="{5132B238-BAE8-627B-D0BB-D25EF55EAD6B}"/>
          </ac:graphicFrameMkLst>
        </pc:graphicFrameChg>
      </pc:sldChg>
      <pc:sldChg chg="addSp delSp modSp mod">
        <pc:chgData name="Kellermann, Christiane" userId="ad71d5e9-8c27-4886-9d0d-7f91d24f4470" providerId="ADAL" clId="{386CE46C-FC6C-42B5-BC5F-FBC35A342473}" dt="2026-05-12T07:55:40.607" v="1366" actId="6549"/>
        <pc:sldMkLst>
          <pc:docMk/>
          <pc:sldMk cId="1773136039" sldId="2141412517"/>
        </pc:sldMkLst>
        <pc:spChg chg="mod">
          <ac:chgData name="Kellermann, Christiane" userId="ad71d5e9-8c27-4886-9d0d-7f91d24f4470" providerId="ADAL" clId="{386CE46C-FC6C-42B5-BC5F-FBC35A342473}" dt="2026-05-12T07:55:40.607" v="1366" actId="6549"/>
          <ac:spMkLst>
            <pc:docMk/>
            <pc:sldMk cId="1773136039" sldId="2141412517"/>
            <ac:spMk id="4" creationId="{684C464D-E943-999A-12D2-86E226E7DAE1}"/>
          </ac:spMkLst>
        </pc:spChg>
        <pc:spChg chg="add del mod">
          <ac:chgData name="Kellermann, Christiane" userId="ad71d5e9-8c27-4886-9d0d-7f91d24f4470" providerId="ADAL" clId="{386CE46C-FC6C-42B5-BC5F-FBC35A342473}" dt="2026-05-12T07:55:34.973" v="1364"/>
          <ac:spMkLst>
            <pc:docMk/>
            <pc:sldMk cId="1773136039" sldId="2141412517"/>
            <ac:spMk id="11" creationId="{75B055E6-489D-6617-EDF3-794ADEF950E6}"/>
          </ac:spMkLst>
        </pc:spChg>
        <pc:graphicFrameChg chg="del">
          <ac:chgData name="Kellermann, Christiane" userId="ad71d5e9-8c27-4886-9d0d-7f91d24f4470" providerId="ADAL" clId="{386CE46C-FC6C-42B5-BC5F-FBC35A342473}" dt="2026-05-12T07:55:32.350" v="1362" actId="478"/>
          <ac:graphicFrameMkLst>
            <pc:docMk/>
            <pc:sldMk cId="1773136039" sldId="2141412517"/>
            <ac:graphicFrameMk id="12" creationId="{F531F49A-F72A-4BEC-B51D-9DF519EDF029}"/>
          </ac:graphicFrameMkLst>
        </pc:graphicFrameChg>
        <pc:graphicFrameChg chg="add mod">
          <ac:chgData name="Kellermann, Christiane" userId="ad71d5e9-8c27-4886-9d0d-7f91d24f4470" providerId="ADAL" clId="{386CE46C-FC6C-42B5-BC5F-FBC35A342473}" dt="2026-05-12T07:55:34.973" v="1364"/>
          <ac:graphicFrameMkLst>
            <pc:docMk/>
            <pc:sldMk cId="1773136039" sldId="2141412517"/>
            <ac:graphicFrameMk id="13" creationId="{F531F49A-F72A-4BEC-B51D-9DF519EDF029}"/>
          </ac:graphicFrameMkLst>
        </pc:graphicFrameChg>
      </pc:sldChg>
      <pc:sldChg chg="addSp delSp modSp mod">
        <pc:chgData name="Kellermann, Christiane" userId="ad71d5e9-8c27-4886-9d0d-7f91d24f4470" providerId="ADAL" clId="{386CE46C-FC6C-42B5-BC5F-FBC35A342473}" dt="2026-05-12T07:30:00.570" v="1341" actId="113"/>
        <pc:sldMkLst>
          <pc:docMk/>
          <pc:sldMk cId="1870146264" sldId="2141412519"/>
        </pc:sldMkLst>
        <pc:spChg chg="add del mod">
          <ac:chgData name="Kellermann, Christiane" userId="ad71d5e9-8c27-4886-9d0d-7f91d24f4470" providerId="ADAL" clId="{386CE46C-FC6C-42B5-BC5F-FBC35A342473}" dt="2026-05-12T07:27:43.794" v="1335"/>
          <ac:spMkLst>
            <pc:docMk/>
            <pc:sldMk cId="1870146264" sldId="2141412519"/>
            <ac:spMk id="6" creationId="{8A899565-B6A0-1CBB-66DC-79238830EDE2}"/>
          </ac:spMkLst>
        </pc:spChg>
        <pc:graphicFrameChg chg="del">
          <ac:chgData name="Kellermann, Christiane" userId="ad71d5e9-8c27-4886-9d0d-7f91d24f4470" providerId="ADAL" clId="{386CE46C-FC6C-42B5-BC5F-FBC35A342473}" dt="2026-05-12T07:27:40.714" v="1333" actId="478"/>
          <ac:graphicFrameMkLst>
            <pc:docMk/>
            <pc:sldMk cId="1870146264" sldId="2141412519"/>
            <ac:graphicFrameMk id="10" creationId="{85AE8FEA-3E8A-4C00-AFBE-993D300E941B}"/>
          </ac:graphicFrameMkLst>
        </pc:graphicFrameChg>
        <pc:graphicFrameChg chg="add mod">
          <ac:chgData name="Kellermann, Christiane" userId="ad71d5e9-8c27-4886-9d0d-7f91d24f4470" providerId="ADAL" clId="{386CE46C-FC6C-42B5-BC5F-FBC35A342473}" dt="2026-05-12T07:30:00.570" v="1341" actId="113"/>
          <ac:graphicFrameMkLst>
            <pc:docMk/>
            <pc:sldMk cId="1870146264" sldId="2141412519"/>
            <ac:graphicFrameMk id="11" creationId="{85AE8FEA-3E8A-4C00-AFBE-993D300E941B}"/>
          </ac:graphicFrameMkLst>
        </pc:graphicFrameChg>
      </pc:sldChg>
      <pc:sldChg chg="addSp delSp modSp mod">
        <pc:chgData name="Kellermann, Christiane" userId="ad71d5e9-8c27-4886-9d0d-7f91d24f4470" providerId="ADAL" clId="{386CE46C-FC6C-42B5-BC5F-FBC35A342473}" dt="2026-05-12T07:56:07.310" v="1368" actId="6549"/>
        <pc:sldMkLst>
          <pc:docMk/>
          <pc:sldMk cId="3999849910" sldId="2141412520"/>
        </pc:sldMkLst>
        <pc:spChg chg="mod">
          <ac:chgData name="Kellermann, Christiane" userId="ad71d5e9-8c27-4886-9d0d-7f91d24f4470" providerId="ADAL" clId="{386CE46C-FC6C-42B5-BC5F-FBC35A342473}" dt="2026-05-12T07:56:07.310" v="1368" actId="6549"/>
          <ac:spMkLst>
            <pc:docMk/>
            <pc:sldMk cId="3999849910" sldId="2141412520"/>
            <ac:spMk id="4" creationId="{65F09A23-D3DD-8C66-B8C9-89F8FEE95E8A}"/>
          </ac:spMkLst>
        </pc:spChg>
        <pc:spChg chg="add del mod">
          <ac:chgData name="Kellermann, Christiane" userId="ad71d5e9-8c27-4886-9d0d-7f91d24f4470" providerId="ADAL" clId="{386CE46C-FC6C-42B5-BC5F-FBC35A342473}" dt="2026-05-12T07:29:30.986" v="1338"/>
          <ac:spMkLst>
            <pc:docMk/>
            <pc:sldMk cId="3999849910" sldId="2141412520"/>
            <ac:spMk id="11" creationId="{08517989-6BD4-F617-5421-CEDBE8A6D60B}"/>
          </ac:spMkLst>
        </pc:spChg>
        <pc:graphicFrameChg chg="del">
          <ac:chgData name="Kellermann, Christiane" userId="ad71d5e9-8c27-4886-9d0d-7f91d24f4470" providerId="ADAL" clId="{386CE46C-FC6C-42B5-BC5F-FBC35A342473}" dt="2026-05-12T07:29:28.253" v="1336" actId="478"/>
          <ac:graphicFrameMkLst>
            <pc:docMk/>
            <pc:sldMk cId="3999849910" sldId="2141412520"/>
            <ac:graphicFrameMk id="12" creationId="{86E9357F-4032-473E-8F64-A05E6813A9A4}"/>
          </ac:graphicFrameMkLst>
        </pc:graphicFrameChg>
        <pc:graphicFrameChg chg="add mod">
          <ac:chgData name="Kellermann, Christiane" userId="ad71d5e9-8c27-4886-9d0d-7f91d24f4470" providerId="ADAL" clId="{386CE46C-FC6C-42B5-BC5F-FBC35A342473}" dt="2026-05-12T07:29:42.411" v="1340"/>
          <ac:graphicFrameMkLst>
            <pc:docMk/>
            <pc:sldMk cId="3999849910" sldId="2141412520"/>
            <ac:graphicFrameMk id="13" creationId="{86E9357F-4032-473E-8F64-A05E6813A9A4}"/>
          </ac:graphicFrameMkLst>
        </pc:graphicFrameChg>
      </pc:sldChg>
      <pc:sldChg chg="addSp delSp modSp mod">
        <pc:chgData name="Kellermann, Christiane" userId="ad71d5e9-8c27-4886-9d0d-7f91d24f4470" providerId="ADAL" clId="{386CE46C-FC6C-42B5-BC5F-FBC35A342473}" dt="2026-04-16T07:49:17.284" v="1082" actId="113"/>
        <pc:sldMkLst>
          <pc:docMk/>
          <pc:sldMk cId="3032440198" sldId="2141412522"/>
        </pc:sldMkLst>
        <pc:graphicFrameChg chg="add mod">
          <ac:chgData name="Kellermann, Christiane" userId="ad71d5e9-8c27-4886-9d0d-7f91d24f4470" providerId="ADAL" clId="{386CE46C-FC6C-42B5-BC5F-FBC35A342473}" dt="2026-04-16T07:48:53.059" v="1078" actId="113"/>
          <ac:graphicFrameMkLst>
            <pc:docMk/>
            <pc:sldMk cId="3032440198" sldId="2141412522"/>
            <ac:graphicFrameMk id="15" creationId="{24E3C43F-9C51-4EC0-BC44-9047C8D4DB9F}"/>
          </ac:graphicFrameMkLst>
        </pc:graphicFrameChg>
        <pc:graphicFrameChg chg="add mod">
          <ac:chgData name="Kellermann, Christiane" userId="ad71d5e9-8c27-4886-9d0d-7f91d24f4470" providerId="ADAL" clId="{386CE46C-FC6C-42B5-BC5F-FBC35A342473}" dt="2026-04-16T07:49:17.284" v="1082" actId="113"/>
          <ac:graphicFrameMkLst>
            <pc:docMk/>
            <pc:sldMk cId="3032440198" sldId="2141412522"/>
            <ac:graphicFrameMk id="18" creationId="{B7DA7681-1E54-4140-B377-007773E0EBD4}"/>
          </ac:graphicFrameMkLst>
        </pc:graphicFrameChg>
      </pc:sldChg>
      <pc:sldChg chg="addSp delSp modSp mod">
        <pc:chgData name="Kellermann, Christiane" userId="ad71d5e9-8c27-4886-9d0d-7f91d24f4470" providerId="ADAL" clId="{386CE46C-FC6C-42B5-BC5F-FBC35A342473}" dt="2026-05-12T07:30:55.317" v="1345"/>
        <pc:sldMkLst>
          <pc:docMk/>
          <pc:sldMk cId="221748895" sldId="2147481443"/>
        </pc:sldMkLst>
        <pc:spChg chg="mod">
          <ac:chgData name="Kellermann, Christiane" userId="ad71d5e9-8c27-4886-9d0d-7f91d24f4470" providerId="ADAL" clId="{386CE46C-FC6C-42B5-BC5F-FBC35A342473}" dt="2026-04-16T07:30:39.542" v="1017" actId="20577"/>
          <ac:spMkLst>
            <pc:docMk/>
            <pc:sldMk cId="221748895" sldId="2147481443"/>
            <ac:spMk id="2" creationId="{85C5D4F5-73D6-EE86-997F-A54115C84BFC}"/>
          </ac:spMkLst>
        </pc:spChg>
        <pc:graphicFrameChg chg="add mod">
          <ac:chgData name="Kellermann, Christiane" userId="ad71d5e9-8c27-4886-9d0d-7f91d24f4470" providerId="ADAL" clId="{386CE46C-FC6C-42B5-BC5F-FBC35A342473}" dt="2026-05-12T07:30:55.317" v="1345"/>
          <ac:graphicFrameMkLst>
            <pc:docMk/>
            <pc:sldMk cId="221748895" sldId="2147481443"/>
            <ac:graphicFrameMk id="12" creationId="{8F321578-5558-A174-AA2D-6624AACE216E}"/>
          </ac:graphicFrameMkLst>
        </pc:graphicFrameChg>
      </pc:sldChg>
      <pc:sldChg chg="modSp ord">
        <pc:chgData name="Kellermann, Christiane" userId="ad71d5e9-8c27-4886-9d0d-7f91d24f4470" providerId="ADAL" clId="{386CE46C-FC6C-42B5-BC5F-FBC35A342473}" dt="2026-05-12T07:30:56.021" v="1346"/>
        <pc:sldMkLst>
          <pc:docMk/>
          <pc:sldMk cId="3511239113" sldId="2147481444"/>
        </pc:sldMkLst>
        <pc:graphicFrameChg chg="mod">
          <ac:chgData name="Kellermann, Christiane" userId="ad71d5e9-8c27-4886-9d0d-7f91d24f4470" providerId="ADAL" clId="{386CE46C-FC6C-42B5-BC5F-FBC35A342473}" dt="2026-05-12T07:30:56.021" v="1346"/>
          <ac:graphicFrameMkLst>
            <pc:docMk/>
            <pc:sldMk cId="3511239113" sldId="2147481444"/>
            <ac:graphicFrameMk id="15" creationId="{0AD61BE6-CAB5-F378-1A85-B28AD80179E3}"/>
          </ac:graphicFrameMkLst>
        </pc:graphicFrameChg>
      </pc:sldChg>
      <pc:sldChg chg="addSp delSp modSp mod">
        <pc:chgData name="Kellermann, Christiane" userId="ad71d5e9-8c27-4886-9d0d-7f91d24f4470" providerId="ADAL" clId="{386CE46C-FC6C-42B5-BC5F-FBC35A342473}" dt="2026-05-12T07:54:33.669" v="1361"/>
        <pc:sldMkLst>
          <pc:docMk/>
          <pc:sldMk cId="1196709076" sldId="2147481445"/>
        </pc:sldMkLst>
        <pc:spChg chg="add del mod">
          <ac:chgData name="Kellermann, Christiane" userId="ad71d5e9-8c27-4886-9d0d-7f91d24f4470" providerId="ADAL" clId="{386CE46C-FC6C-42B5-BC5F-FBC35A342473}" dt="2026-05-12T07:54:21.396" v="1358"/>
          <ac:spMkLst>
            <pc:docMk/>
            <pc:sldMk cId="1196709076" sldId="2147481445"/>
            <ac:spMk id="8" creationId="{D06C96F4-11C7-1CA8-C5A6-3A9B054190CF}"/>
          </ac:spMkLst>
        </pc:spChg>
        <pc:spChg chg="add del mod">
          <ac:chgData name="Kellermann, Christiane" userId="ad71d5e9-8c27-4886-9d0d-7f91d24f4470" providerId="ADAL" clId="{386CE46C-FC6C-42B5-BC5F-FBC35A342473}" dt="2026-05-12T07:54:33.669" v="1361"/>
          <ac:spMkLst>
            <pc:docMk/>
            <pc:sldMk cId="1196709076" sldId="2147481445"/>
            <ac:spMk id="14" creationId="{F8FCF729-EFE6-ED28-C327-C1C2B2DABADB}"/>
          </ac:spMkLst>
        </pc:spChg>
        <pc:graphicFrameChg chg="add mod">
          <ac:chgData name="Kellermann, Christiane" userId="ad71d5e9-8c27-4886-9d0d-7f91d24f4470" providerId="ADAL" clId="{386CE46C-FC6C-42B5-BC5F-FBC35A342473}" dt="2026-05-12T07:54:21.396" v="1358"/>
          <ac:graphicFrameMkLst>
            <pc:docMk/>
            <pc:sldMk cId="1196709076" sldId="2147481445"/>
            <ac:graphicFrameMk id="12" creationId="{486A7F81-6B71-3003-CF9F-5C5E8AB847D6}"/>
          </ac:graphicFrameMkLst>
        </pc:graphicFrameChg>
        <pc:graphicFrameChg chg="add mod">
          <ac:chgData name="Kellermann, Christiane" userId="ad71d5e9-8c27-4886-9d0d-7f91d24f4470" providerId="ADAL" clId="{386CE46C-FC6C-42B5-BC5F-FBC35A342473}" dt="2026-05-12T07:54:33.669" v="1361"/>
          <ac:graphicFrameMkLst>
            <pc:docMk/>
            <pc:sldMk cId="1196709076" sldId="2147481445"/>
            <ac:graphicFrameMk id="15" creationId="{70607034-EF30-4793-A2B2-DBCDFFA62D39}"/>
          </ac:graphicFrameMkLst>
        </pc:graphicFrameChg>
        <pc:graphicFrameChg chg="del">
          <ac:chgData name="Kellermann, Christiane" userId="ad71d5e9-8c27-4886-9d0d-7f91d24f4470" providerId="ADAL" clId="{386CE46C-FC6C-42B5-BC5F-FBC35A342473}" dt="2026-05-12T07:54:18.577" v="1356" actId="478"/>
          <ac:graphicFrameMkLst>
            <pc:docMk/>
            <pc:sldMk cId="1196709076" sldId="2147481445"/>
            <ac:graphicFrameMk id="16" creationId="{486A7F81-6B71-3003-CF9F-5C5E8AB847D6}"/>
          </ac:graphicFrameMkLst>
        </pc:graphicFrameChg>
        <pc:graphicFrameChg chg="del">
          <ac:chgData name="Kellermann, Christiane" userId="ad71d5e9-8c27-4886-9d0d-7f91d24f4470" providerId="ADAL" clId="{386CE46C-FC6C-42B5-BC5F-FBC35A342473}" dt="2026-05-12T07:54:30.430" v="1359" actId="478"/>
          <ac:graphicFrameMkLst>
            <pc:docMk/>
            <pc:sldMk cId="1196709076" sldId="2147481445"/>
            <ac:graphicFrameMk id="19" creationId="{70607034-EF30-4793-A2B2-DBCDFFA62D39}"/>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1.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11.xml"/></Relationships>
</file>

<file path=ppt/charts/_rels/chart12.xml.rels><?xml version="1.0" encoding="UTF-8" standalone="yes"?>
<Relationships xmlns="http://schemas.openxmlformats.org/package/2006/relationships"><Relationship Id="rId3" Type="http://schemas.openxmlformats.org/officeDocument/2006/relationships/themeOverride" Target="../theme/themeOverride12.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3.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13.xml"/></Relationships>
</file>

<file path=ppt/charts/_rels/chart14.xml.rels><?xml version="1.0" encoding="UTF-8" standalone="yes"?>
<Relationships xmlns="http://schemas.openxmlformats.org/package/2006/relationships"><Relationship Id="rId2" Type="http://schemas.openxmlformats.org/officeDocument/2006/relationships/oleObject" Target="file:///C:\Users\ckellermann\Downloads\Rohstoffbasis%20zum%20Einlesen.xlsx" TargetMode="External"/><Relationship Id="rId1" Type="http://schemas.openxmlformats.org/officeDocument/2006/relationships/themeOverride" Target="../theme/themeOverride14.xml"/></Relationships>
</file>

<file path=ppt/charts/_rels/chart15.xml.rels><?xml version="1.0" encoding="UTF-8" standalone="yes"?>
<Relationships xmlns="http://schemas.openxmlformats.org/package/2006/relationships"><Relationship Id="rId3" Type="http://schemas.openxmlformats.org/officeDocument/2006/relationships/themeOverride" Target="../theme/themeOverride15.xml"/><Relationship Id="rId2" Type="http://schemas.microsoft.com/office/2011/relationships/chartColorStyle" Target="colors8.xml"/><Relationship Id="rId1" Type="http://schemas.microsoft.com/office/2011/relationships/chartStyle" Target="style8.xml"/><Relationship Id="rId5" Type="http://schemas.openxmlformats.org/officeDocument/2006/relationships/chartUserShapes" Target="../drawings/drawing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6.xml.rels><?xml version="1.0" encoding="UTF-8" standalone="yes"?>
<Relationships xmlns="http://schemas.openxmlformats.org/package/2006/relationships"><Relationship Id="rId3" Type="http://schemas.openxmlformats.org/officeDocument/2006/relationships/themeOverride" Target="../theme/themeOverride16.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7.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17.xml"/></Relationships>
</file>

<file path=ppt/charts/_rels/chart18.xml.rels><?xml version="1.0" encoding="UTF-8" standalone="yes"?>
<Relationships xmlns="http://schemas.openxmlformats.org/package/2006/relationships"><Relationship Id="rId3" Type="http://schemas.openxmlformats.org/officeDocument/2006/relationships/themeOverride" Target="../theme/themeOverride18.xml"/><Relationship Id="rId2" Type="http://schemas.microsoft.com/office/2011/relationships/chartColorStyle" Target="colors10.xml"/><Relationship Id="rId1" Type="http://schemas.microsoft.com/office/2011/relationships/chartStyle" Target="style10.xml"/><Relationship Id="rId5" Type="http://schemas.openxmlformats.org/officeDocument/2006/relationships/chartUserShapes" Target="../drawings/drawing6.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9.xml.rels><?xml version="1.0" encoding="UTF-8" standalone="yes"?>
<Relationships xmlns="http://schemas.openxmlformats.org/package/2006/relationships"><Relationship Id="rId3" Type="http://schemas.openxmlformats.org/officeDocument/2006/relationships/themeOverride" Target="../theme/themeOverride19.xml"/><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2.xml"/></Relationships>
</file>

<file path=ppt/charts/_rels/chart20.xml.rels><?xml version="1.0" encoding="UTF-8" standalone="yes"?>
<Relationships xmlns="http://schemas.openxmlformats.org/package/2006/relationships"><Relationship Id="rId3" Type="http://schemas.openxmlformats.org/officeDocument/2006/relationships/themeOverride" Target="../theme/themeOverride20.xm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1.xml.rels><?xml version="1.0" encoding="UTF-8" standalone="yes"?>
<Relationships xmlns="http://schemas.openxmlformats.org/package/2006/relationships"><Relationship Id="rId3" Type="http://schemas.openxmlformats.org/officeDocument/2006/relationships/themeOverride" Target="../theme/themeOverride21.xm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2.xml.rels><?xml version="1.0" encoding="UTF-8" standalone="yes"?>
<Relationships xmlns="http://schemas.openxmlformats.org/package/2006/relationships"><Relationship Id="rId3" Type="http://schemas.openxmlformats.org/officeDocument/2006/relationships/themeOverride" Target="../theme/themeOverride22.xml"/><Relationship Id="rId2" Type="http://schemas.microsoft.com/office/2011/relationships/chartColorStyle" Target="colors14.xml"/><Relationship Id="rId1" Type="http://schemas.microsoft.com/office/2011/relationships/chartStyle" Target="style1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3.xml.rels><?xml version="1.0" encoding="UTF-8" standalone="yes"?>
<Relationships xmlns="http://schemas.openxmlformats.org/package/2006/relationships"><Relationship Id="rId3" Type="http://schemas.openxmlformats.org/officeDocument/2006/relationships/themeOverride" Target="../theme/themeOverride23.xml"/><Relationship Id="rId2" Type="http://schemas.microsoft.com/office/2011/relationships/chartColorStyle" Target="colors15.xml"/><Relationship Id="rId1" Type="http://schemas.microsoft.com/office/2011/relationships/chartStyle" Target="style1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4.xml.rels><?xml version="1.0" encoding="UTF-8" standalone="yes"?>
<Relationships xmlns="http://schemas.openxmlformats.org/package/2006/relationships"><Relationship Id="rId3" Type="http://schemas.openxmlformats.org/officeDocument/2006/relationships/themeOverride" Target="../theme/themeOverride24.xml"/><Relationship Id="rId2" Type="http://schemas.microsoft.com/office/2011/relationships/chartColorStyle" Target="colors16.xml"/><Relationship Id="rId1" Type="http://schemas.microsoft.com/office/2011/relationships/chartStyle" Target="style16.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5.xml.rels><?xml version="1.0" encoding="UTF-8" standalone="yes"?>
<Relationships xmlns="http://schemas.openxmlformats.org/package/2006/relationships"><Relationship Id="rId3" Type="http://schemas.openxmlformats.org/officeDocument/2006/relationships/themeOverride" Target="../theme/themeOverride25.xml"/><Relationship Id="rId2" Type="http://schemas.microsoft.com/office/2011/relationships/chartColorStyle" Target="colors17.xml"/><Relationship Id="rId1" Type="http://schemas.microsoft.com/office/2011/relationships/chartStyle" Target="style17.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6.xml.rels><?xml version="1.0" encoding="UTF-8" standalone="yes"?>
<Relationships xmlns="http://schemas.openxmlformats.org/package/2006/relationships"><Relationship Id="rId3" Type="http://schemas.openxmlformats.org/officeDocument/2006/relationships/chartUserShapes" Target="../drawings/drawing7.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26.xml"/></Relationships>
</file>

<file path=ppt/charts/_rels/chart27.xml.rels><?xml version="1.0" encoding="UTF-8" standalone="yes"?>
<Relationships xmlns="http://schemas.openxmlformats.org/package/2006/relationships"><Relationship Id="rId3" Type="http://schemas.openxmlformats.org/officeDocument/2006/relationships/chartUserShapes" Target="../drawings/drawing8.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27.xml"/></Relationships>
</file>

<file path=ppt/charts/_rels/chart28.xml.rels><?xml version="1.0" encoding="UTF-8" standalone="yes"?>
<Relationships xmlns="http://schemas.openxmlformats.org/package/2006/relationships"><Relationship Id="rId3" Type="http://schemas.openxmlformats.org/officeDocument/2006/relationships/themeOverride" Target="../theme/themeOverride28.xml"/><Relationship Id="rId2" Type="http://schemas.microsoft.com/office/2011/relationships/chartColorStyle" Target="colors18.xml"/><Relationship Id="rId1" Type="http://schemas.microsoft.com/office/2011/relationships/chartStyle" Target="style18.xml"/><Relationship Id="rId4" Type="http://schemas.openxmlformats.org/officeDocument/2006/relationships/oleObject" Target="https://vciev.sharepoint.com/teams/TeamVolkswirtschaft785/Shared%20Documents/Abteilungsb&#252;ro/08%20Politische%20Themen/Energie,%20Rohstoffe%20und%20Klima/1%20Foliensatz%20Energie/Arbeitsdokumente/Berechnung%20Energiekosten.xlsx" TargetMode="External"/></Relationships>
</file>

<file path=ppt/charts/_rels/chart29.xml.rels><?xml version="1.0" encoding="UTF-8" standalone="yes"?>
<Relationships xmlns="http://schemas.openxmlformats.org/package/2006/relationships"><Relationship Id="rId3" Type="http://schemas.openxmlformats.org/officeDocument/2006/relationships/themeOverride" Target="../theme/themeOverride29.xml"/><Relationship Id="rId2" Type="http://schemas.microsoft.com/office/2011/relationships/chartColorStyle" Target="colors19.xml"/><Relationship Id="rId1" Type="http://schemas.microsoft.com/office/2011/relationships/chartStyle" Target="style19.xml"/><Relationship Id="rId4" Type="http://schemas.openxmlformats.org/officeDocument/2006/relationships/oleObject" Target="https://vciev.sharepoint.com/teams/TeamVolkswirtschaft785/Shared%20Documents/Abteilungsb&#252;ro/08%20Politische%20Themen/Energie,%20Rohstoffe%20und%20Klima/1%20Foliensatz%20Energie/Arbeitsdokumente/Berechnung%20Energiekosten.xlsx" TargetMode="Externa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3.xml"/></Relationships>
</file>

<file path=ppt/charts/_rels/chart30.xml.rels><?xml version="1.0" encoding="UTF-8" standalone="yes"?>
<Relationships xmlns="http://schemas.openxmlformats.org/package/2006/relationships"><Relationship Id="rId3" Type="http://schemas.openxmlformats.org/officeDocument/2006/relationships/chartUserShapes" Target="../drawings/drawing9.xml"/><Relationship Id="rId2" Type="http://schemas.openxmlformats.org/officeDocument/2006/relationships/oleObject" Target="https://vciev.sharepoint.com/teams/TeamVolkswirtschaft785/Shared%20Documents/Abteilungsb&#252;ro/04%20eigene%20Umfragen/Konjunktur_Corona_Umfragen/17%20Umfrage%20November%202025/Ergebnise%20Umfrage%20Gesamt_ohne%20Freitext.xlsx" TargetMode="External"/><Relationship Id="rId1" Type="http://schemas.openxmlformats.org/officeDocument/2006/relationships/themeOverride" Target="../theme/themeOverride30.xml"/></Relationships>
</file>

<file path=ppt/charts/_rels/chart31.xml.rels><?xml version="1.0" encoding="UTF-8" standalone="yes"?>
<Relationships xmlns="http://schemas.openxmlformats.org/package/2006/relationships"><Relationship Id="rId3" Type="http://schemas.openxmlformats.org/officeDocument/2006/relationships/themeOverride" Target="../theme/themeOverride31.xml"/><Relationship Id="rId2" Type="http://schemas.microsoft.com/office/2011/relationships/chartColorStyle" Target="colors20.xml"/><Relationship Id="rId1" Type="http://schemas.microsoft.com/office/2011/relationships/chartStyle" Target="style20.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2.xml.rels><?xml version="1.0" encoding="UTF-8" standalone="yes"?>
<Relationships xmlns="http://schemas.openxmlformats.org/package/2006/relationships"><Relationship Id="rId3" Type="http://schemas.openxmlformats.org/officeDocument/2006/relationships/chartUserShapes" Target="../drawings/drawing10.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32.xml"/></Relationships>
</file>

<file path=ppt/charts/_rels/chart33.xml.rels><?xml version="1.0" encoding="UTF-8" standalone="yes"?>
<Relationships xmlns="http://schemas.openxmlformats.org/package/2006/relationships"><Relationship Id="rId3" Type="http://schemas.openxmlformats.org/officeDocument/2006/relationships/themeOverride" Target="../theme/themeOverride33.xml"/><Relationship Id="rId2" Type="http://schemas.microsoft.com/office/2011/relationships/chartColorStyle" Target="colors21.xml"/><Relationship Id="rId1" Type="http://schemas.microsoft.com/office/2011/relationships/chartStyle" Target="style21.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4.xml.rels><?xml version="1.0" encoding="UTF-8" standalone="yes"?>
<Relationships xmlns="http://schemas.openxmlformats.org/package/2006/relationships"><Relationship Id="rId3" Type="http://schemas.openxmlformats.org/officeDocument/2006/relationships/themeOverride" Target="../theme/themeOverride34.xml"/><Relationship Id="rId2" Type="http://schemas.microsoft.com/office/2011/relationships/chartColorStyle" Target="colors22.xml"/><Relationship Id="rId1" Type="http://schemas.microsoft.com/office/2011/relationships/chartStyle" Target="style22.xml"/><Relationship Id="rId5" Type="http://schemas.openxmlformats.org/officeDocument/2006/relationships/chartUserShapes" Target="../drawings/drawing11.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5.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35.xml"/></Relationships>
</file>

<file path=ppt/charts/_rels/chart36.xml.rels><?xml version="1.0" encoding="UTF-8" standalone="yes"?>
<Relationships xmlns="http://schemas.openxmlformats.org/package/2006/relationships"><Relationship Id="rId3" Type="http://schemas.openxmlformats.org/officeDocument/2006/relationships/themeOverride" Target="../theme/themeOverride36.xml"/><Relationship Id="rId2" Type="http://schemas.microsoft.com/office/2011/relationships/chartColorStyle" Target="colors23.xml"/><Relationship Id="rId1" Type="http://schemas.microsoft.com/office/2011/relationships/chartStyle" Target="style23.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7.xml.rels><?xml version="1.0" encoding="UTF-8" standalone="yes"?>
<Relationships xmlns="http://schemas.openxmlformats.org/package/2006/relationships"><Relationship Id="rId3" Type="http://schemas.openxmlformats.org/officeDocument/2006/relationships/themeOverride" Target="../theme/themeOverride37.xml"/><Relationship Id="rId2" Type="http://schemas.microsoft.com/office/2011/relationships/chartColorStyle" Target="colors24.xml"/><Relationship Id="rId1" Type="http://schemas.microsoft.com/office/2011/relationships/chartStyle" Target="style2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8.xml.rels><?xml version="1.0" encoding="UTF-8" standalone="yes"?>
<Relationships xmlns="http://schemas.openxmlformats.org/package/2006/relationships"><Relationship Id="rId3" Type="http://schemas.openxmlformats.org/officeDocument/2006/relationships/themeOverride" Target="../theme/themeOverride38.xml"/><Relationship Id="rId2" Type="http://schemas.microsoft.com/office/2011/relationships/chartColorStyle" Target="colors25.xml"/><Relationship Id="rId1" Type="http://schemas.microsoft.com/office/2011/relationships/chartStyle" Target="style2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9.xml.rels><?xml version="1.0" encoding="UTF-8" standalone="yes"?>
<Relationships xmlns="http://schemas.openxmlformats.org/package/2006/relationships"><Relationship Id="rId3" Type="http://schemas.openxmlformats.org/officeDocument/2006/relationships/themeOverride" Target="../theme/themeOverride39.xml"/><Relationship Id="rId2" Type="http://schemas.microsoft.com/office/2011/relationships/chartColorStyle" Target="colors26.xml"/><Relationship Id="rId1" Type="http://schemas.microsoft.com/office/2011/relationships/chartStyle" Target="style26.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0.xml.rels><?xml version="1.0" encoding="UTF-8" standalone="yes"?>
<Relationships xmlns="http://schemas.openxmlformats.org/package/2006/relationships"><Relationship Id="rId3" Type="http://schemas.openxmlformats.org/officeDocument/2006/relationships/themeOverride" Target="../theme/themeOverride40.xml"/><Relationship Id="rId2" Type="http://schemas.microsoft.com/office/2011/relationships/chartColorStyle" Target="colors27.xml"/><Relationship Id="rId1" Type="http://schemas.microsoft.com/office/2011/relationships/chartStyle" Target="style27.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1.xml.rels><?xml version="1.0" encoding="UTF-8" standalone="yes"?>
<Relationships xmlns="http://schemas.openxmlformats.org/package/2006/relationships"><Relationship Id="rId3" Type="http://schemas.openxmlformats.org/officeDocument/2006/relationships/themeOverride" Target="../theme/themeOverride41.xml"/><Relationship Id="rId2" Type="http://schemas.microsoft.com/office/2011/relationships/chartColorStyle" Target="colors28.xml"/><Relationship Id="rId1" Type="http://schemas.microsoft.com/office/2011/relationships/chartStyle" Target="style28.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2.xml.rels><?xml version="1.0" encoding="UTF-8" standalone="yes"?>
<Relationships xmlns="http://schemas.openxmlformats.org/package/2006/relationships"><Relationship Id="rId3" Type="http://schemas.openxmlformats.org/officeDocument/2006/relationships/themeOverride" Target="../theme/themeOverride42.xml"/><Relationship Id="rId2" Type="http://schemas.microsoft.com/office/2011/relationships/chartColorStyle" Target="colors29.xml"/><Relationship Id="rId1" Type="http://schemas.microsoft.com/office/2011/relationships/chartStyle" Target="style29.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3.xml.rels><?xml version="1.0" encoding="UTF-8" standalone="yes"?>
<Relationships xmlns="http://schemas.openxmlformats.org/package/2006/relationships"><Relationship Id="rId3" Type="http://schemas.openxmlformats.org/officeDocument/2006/relationships/themeOverride" Target="../theme/themeOverride43.xml"/><Relationship Id="rId2" Type="http://schemas.microsoft.com/office/2011/relationships/chartColorStyle" Target="colors30.xml"/><Relationship Id="rId1" Type="http://schemas.microsoft.com/office/2011/relationships/chartStyle" Target="style30.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4.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44.xml"/></Relationships>
</file>

<file path=ppt/charts/_rels/chart45.xml.rels><?xml version="1.0" encoding="UTF-8" standalone="yes"?>
<Relationships xmlns="http://schemas.openxmlformats.org/package/2006/relationships"><Relationship Id="rId3" Type="http://schemas.openxmlformats.org/officeDocument/2006/relationships/themeOverride" Target="../theme/themeOverride45.xml"/><Relationship Id="rId2" Type="http://schemas.microsoft.com/office/2011/relationships/chartColorStyle" Target="colors31.xml"/><Relationship Id="rId1" Type="http://schemas.microsoft.com/office/2011/relationships/chartStyle" Target="style31.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6.xml.rels><?xml version="1.0" encoding="UTF-8" standalone="yes"?>
<Relationships xmlns="http://schemas.openxmlformats.org/package/2006/relationships"><Relationship Id="rId3" Type="http://schemas.openxmlformats.org/officeDocument/2006/relationships/themeOverride" Target="../theme/themeOverride46.xml"/><Relationship Id="rId2" Type="http://schemas.microsoft.com/office/2011/relationships/chartColorStyle" Target="colors32.xml"/><Relationship Id="rId1" Type="http://schemas.microsoft.com/office/2011/relationships/chartStyle" Target="style32.xml"/><Relationship Id="rId5" Type="http://schemas.openxmlformats.org/officeDocument/2006/relationships/chartUserShapes" Target="../drawings/drawing1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7.xml.rels><?xml version="1.0" encoding="UTF-8" standalone="yes"?>
<Relationships xmlns="http://schemas.openxmlformats.org/package/2006/relationships"><Relationship Id="rId3" Type="http://schemas.openxmlformats.org/officeDocument/2006/relationships/themeOverride" Target="../theme/themeOverride47.xml"/><Relationship Id="rId2" Type="http://schemas.microsoft.com/office/2011/relationships/chartColorStyle" Target="colors33.xml"/><Relationship Id="rId1" Type="http://schemas.microsoft.com/office/2011/relationships/chartStyle" Target="style33.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8.xml.rels><?xml version="1.0" encoding="UTF-8" standalone="yes"?>
<Relationships xmlns="http://schemas.openxmlformats.org/package/2006/relationships"><Relationship Id="rId3" Type="http://schemas.openxmlformats.org/officeDocument/2006/relationships/themeOverride" Target="../theme/themeOverride48.xml"/><Relationship Id="rId2" Type="http://schemas.microsoft.com/office/2011/relationships/chartColorStyle" Target="colors34.xml"/><Relationship Id="rId1" Type="http://schemas.microsoft.com/office/2011/relationships/chartStyle" Target="style3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9.xml.rels><?xml version="1.0" encoding="UTF-8" standalone="yes"?>
<Relationships xmlns="http://schemas.openxmlformats.org/package/2006/relationships"><Relationship Id="rId3" Type="http://schemas.openxmlformats.org/officeDocument/2006/relationships/themeOverride" Target="../theme/themeOverride49.xml"/><Relationship Id="rId2" Type="http://schemas.microsoft.com/office/2011/relationships/chartColorStyle" Target="colors35.xml"/><Relationship Id="rId1" Type="http://schemas.microsoft.com/office/2011/relationships/chartStyle" Target="style3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50.xml.rels><?xml version="1.0" encoding="UTF-8" standalone="yes"?>
<Relationships xmlns="http://schemas.openxmlformats.org/package/2006/relationships"><Relationship Id="rId3" Type="http://schemas.openxmlformats.org/officeDocument/2006/relationships/themeOverride" Target="../theme/themeOverride50.xml"/><Relationship Id="rId2" Type="http://schemas.microsoft.com/office/2011/relationships/chartColorStyle" Target="colors36.xml"/><Relationship Id="rId1" Type="http://schemas.microsoft.com/office/2011/relationships/chartStyle" Target="style36.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51.xml.rels><?xml version="1.0" encoding="UTF-8" standalone="yes"?>
<Relationships xmlns="http://schemas.openxmlformats.org/package/2006/relationships"><Relationship Id="rId3" Type="http://schemas.openxmlformats.org/officeDocument/2006/relationships/themeOverride" Target="../theme/themeOverride51.xml"/><Relationship Id="rId2" Type="http://schemas.microsoft.com/office/2011/relationships/chartColorStyle" Target="colors37.xml"/><Relationship Id="rId1" Type="http://schemas.microsoft.com/office/2011/relationships/chartStyle" Target="style37.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491409674981103"/>
          <c:y val="0.32757259054283777"/>
          <c:w val="0.44277815570672713"/>
          <c:h val="0.59540685515941083"/>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B2F9-4F83-BF5B-A56F559B6020}"/>
              </c:ext>
            </c:extLst>
          </c:dPt>
          <c:dPt>
            <c:idx val="1"/>
            <c:bubble3D val="0"/>
            <c:spPr>
              <a:solidFill>
                <a:schemeClr val="accent2"/>
              </a:solidFill>
              <a:ln w="19050">
                <a:noFill/>
              </a:ln>
              <a:effectLst/>
            </c:spPr>
            <c:extLst>
              <c:ext xmlns:c16="http://schemas.microsoft.com/office/drawing/2014/chart" uri="{C3380CC4-5D6E-409C-BE32-E72D297353CC}">
                <c16:uniqueId val="{00000003-B2F9-4F83-BF5B-A56F559B6020}"/>
              </c:ext>
            </c:extLst>
          </c:dPt>
          <c:dPt>
            <c:idx val="2"/>
            <c:bubble3D val="0"/>
            <c:spPr>
              <a:solidFill>
                <a:schemeClr val="accent3"/>
              </a:solidFill>
              <a:ln w="19050">
                <a:noFill/>
              </a:ln>
              <a:effectLst/>
            </c:spPr>
            <c:extLst>
              <c:ext xmlns:c16="http://schemas.microsoft.com/office/drawing/2014/chart" uri="{C3380CC4-5D6E-409C-BE32-E72D297353CC}">
                <c16:uniqueId val="{00000005-B2F9-4F83-BF5B-A56F559B6020}"/>
              </c:ext>
            </c:extLst>
          </c:dPt>
          <c:dPt>
            <c:idx val="3"/>
            <c:bubble3D val="0"/>
            <c:spPr>
              <a:solidFill>
                <a:schemeClr val="accent4"/>
              </a:solidFill>
              <a:ln w="19050">
                <a:noFill/>
              </a:ln>
              <a:effectLst/>
            </c:spPr>
            <c:extLst>
              <c:ext xmlns:c16="http://schemas.microsoft.com/office/drawing/2014/chart" uri="{C3380CC4-5D6E-409C-BE32-E72D297353CC}">
                <c16:uniqueId val="{00000007-B2F9-4F83-BF5B-A56F559B6020}"/>
              </c:ext>
            </c:extLst>
          </c:dPt>
          <c:dPt>
            <c:idx val="4"/>
            <c:bubble3D val="0"/>
            <c:spPr>
              <a:solidFill>
                <a:schemeClr val="accent5"/>
              </a:solidFill>
              <a:ln w="19050">
                <a:noFill/>
              </a:ln>
              <a:effectLst/>
            </c:spPr>
            <c:extLst>
              <c:ext xmlns:c16="http://schemas.microsoft.com/office/drawing/2014/chart" uri="{C3380CC4-5D6E-409C-BE32-E72D297353CC}">
                <c16:uniqueId val="{00000009-B2F9-4F83-BF5B-A56F559B6020}"/>
              </c:ext>
            </c:extLst>
          </c:dPt>
          <c:dPt>
            <c:idx val="5"/>
            <c:bubble3D val="0"/>
            <c:spPr>
              <a:solidFill>
                <a:schemeClr val="accent6"/>
              </a:solidFill>
              <a:ln w="19050">
                <a:noFill/>
              </a:ln>
              <a:effectLst/>
            </c:spPr>
            <c:extLst>
              <c:ext xmlns:c16="http://schemas.microsoft.com/office/drawing/2014/chart" uri="{C3380CC4-5D6E-409C-BE32-E72D297353CC}">
                <c16:uniqueId val="{0000000B-B2F9-4F83-BF5B-A56F559B6020}"/>
              </c:ext>
            </c:extLst>
          </c:dPt>
          <c:dLbls>
            <c:dLbl>
              <c:idx val="0"/>
              <c:layout>
                <c:manualLayout>
                  <c:x val="1.9189531368102808E-2"/>
                  <c:y val="6.6905141242507168E-2"/>
                </c:manualLayout>
              </c:layout>
              <c:tx>
                <c:rich>
                  <a:bodyPr/>
                  <a:lstStyle/>
                  <a:p>
                    <a:fld id="{7931A42E-A20E-40AC-ACEC-3A423C611D40}" type="CATEGORYNAME">
                      <a:rPr lang="de-DE"/>
                      <a:pPr/>
                      <a:t>[RUBRIKENNAME]</a:t>
                    </a:fld>
                    <a:r>
                      <a:rPr lang="de-DE" baseline="0"/>
                      <a:t>
11%</a:t>
                    </a:r>
                  </a:p>
                </c:rich>
              </c:tx>
              <c:dLblPos val="bestFit"/>
              <c:showLegendKey val="0"/>
              <c:showVal val="0"/>
              <c:showCatName val="1"/>
              <c:showSerName val="0"/>
              <c:showPercent val="1"/>
              <c:showBubbleSize val="0"/>
              <c:extLst>
                <c:ext xmlns:c15="http://schemas.microsoft.com/office/drawing/2012/chart" uri="{CE6537A1-D6FC-4f65-9D91-7224C49458BB}">
                  <c15:layout>
                    <c:manualLayout>
                      <c:w val="0.29826436130007561"/>
                      <c:h val="0.30176549957692039"/>
                    </c:manualLayout>
                  </c15:layout>
                  <c15:dlblFieldTable/>
                  <c15:showDataLabelsRange val="0"/>
                </c:ext>
                <c:ext xmlns:c16="http://schemas.microsoft.com/office/drawing/2014/chart" uri="{C3380CC4-5D6E-409C-BE32-E72D297353CC}">
                  <c16:uniqueId val="{00000001-B2F9-4F83-BF5B-A56F559B6020}"/>
                </c:ext>
              </c:extLst>
            </c:dLbl>
            <c:dLbl>
              <c:idx val="1"/>
              <c:layout>
                <c:manualLayout>
                  <c:x val="2.2804988662131518E-2"/>
                  <c:y val="3.2044020602577099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B2F9-4F83-BF5B-A56F559B6020}"/>
                </c:ext>
              </c:extLst>
            </c:dLbl>
            <c:dLbl>
              <c:idx val="2"/>
              <c:layout>
                <c:manualLayout>
                  <c:x val="-2.8611111111111111E-2"/>
                  <c:y val="0"/>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18411741246042693"/>
                      <c:h val="0.13665785069867867"/>
                    </c:manualLayout>
                  </c15:layout>
                </c:ext>
                <c:ext xmlns:c16="http://schemas.microsoft.com/office/drawing/2014/chart" uri="{C3380CC4-5D6E-409C-BE32-E72D297353CC}">
                  <c16:uniqueId val="{00000005-B2F9-4F83-BF5B-A56F559B6020}"/>
                </c:ext>
              </c:extLst>
            </c:dLbl>
            <c:dLbl>
              <c:idx val="3"/>
              <c:layout>
                <c:manualLayout>
                  <c:x val="3.6168934240362813E-2"/>
                  <c:y val="7.7246323781645088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B2F9-4F83-BF5B-A56F559B6020}"/>
                </c:ext>
              </c:extLst>
            </c:dLbl>
            <c:dLbl>
              <c:idx val="4"/>
              <c:layout>
                <c:manualLayout>
                  <c:x val="3.2895691609977282E-2"/>
                  <c:y val="2.1999120807637284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B2F9-4F83-BF5B-A56F559B6020}"/>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B2F9-4F83-BF5B-A56F559B6020}"/>
                </c:ext>
              </c:extLst>
            </c:dLbl>
            <c:numFmt formatCode="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0"/>
            <c:extLst>
              <c:ext xmlns:c15="http://schemas.microsoft.com/office/drawing/2012/chart" uri="{CE6537A1-D6FC-4f65-9D91-7224C49458BB}"/>
            </c:extLst>
          </c:dLbls>
          <c:cat>
            <c:strRef>
              <c:f>EEV_Sektoren_D!$A$39:$A$43</c:f>
              <c:strCache>
                <c:ptCount val="5"/>
                <c:pt idx="0">
                  <c:v>Bergbau, Verarbeitendes Gewerbe (ohne Chemie &amp; Pharma)</c:v>
                </c:pt>
                <c:pt idx="1">
                  <c:v>Chemie &amp; Pharma</c:v>
                </c:pt>
                <c:pt idx="2">
                  <c:v>Verkehr</c:v>
                </c:pt>
                <c:pt idx="3">
                  <c:v>Private Haushalte</c:v>
                </c:pt>
                <c:pt idx="4">
                  <c:v>Gewerbe, Handel, Dienstleistungen</c:v>
                </c:pt>
              </c:strCache>
            </c:strRef>
          </c:cat>
          <c:val>
            <c:numRef>
              <c:f>EEV_Sektoren_D!$N$39:$N$43</c:f>
              <c:numCache>
                <c:formatCode>0%</c:formatCode>
                <c:ptCount val="5"/>
                <c:pt idx="0">
                  <c:v>0.19142697432860473</c:v>
                </c:pt>
                <c:pt idx="1">
                  <c:v>7.8724335368016207E-2</c:v>
                </c:pt>
                <c:pt idx="2">
                  <c:v>0.30615152167621007</c:v>
                </c:pt>
                <c:pt idx="3">
                  <c:v>0.27803741983286473</c:v>
                </c:pt>
                <c:pt idx="4">
                  <c:v>0.14565962526307522</c:v>
                </c:pt>
              </c:numCache>
            </c:numRef>
          </c:val>
          <c:extLst>
            <c:ext xmlns:c16="http://schemas.microsoft.com/office/drawing/2014/chart" uri="{C3380CC4-5D6E-409C-BE32-E72D297353CC}">
              <c16:uniqueId val="{0000000C-B2F9-4F83-BF5B-A56F559B6020}"/>
            </c:ext>
          </c:extLst>
        </c:ser>
        <c:dLbls>
          <c:dLblPos val="bestFit"/>
          <c:showLegendKey val="0"/>
          <c:showVal val="1"/>
          <c:showCatName val="0"/>
          <c:showSerName val="0"/>
          <c:showPercent val="0"/>
          <c:showBubbleSize val="0"/>
          <c:showLeaderLines val="0"/>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1083444842665299E-3"/>
          <c:y val="6.4271797650476709E-3"/>
          <c:w val="0.99778648932760439"/>
          <c:h val="0.86325986490864226"/>
        </c:manualLayout>
      </c:layout>
      <c:barChart>
        <c:barDir val="col"/>
        <c:grouping val="clustered"/>
        <c:varyColors val="0"/>
        <c:ser>
          <c:idx val="0"/>
          <c:order val="0"/>
          <c:tx>
            <c:strRef>
              <c:f>Energieverbrauch_Chemie!$I$21</c:f>
              <c:strCache>
                <c:ptCount val="1"/>
                <c:pt idx="0">
                  <c:v>2024</c:v>
                </c:pt>
              </c:strCache>
            </c:strRef>
          </c:tx>
          <c:spPr>
            <a:solidFill>
              <a:schemeClr val="accent2"/>
            </a:solidFill>
            <a:ln>
              <a:noFill/>
            </a:ln>
            <a:effectLst/>
          </c:spPr>
          <c:invertIfNegative val="0"/>
          <c:dPt>
            <c:idx val="0"/>
            <c:invertIfNegative val="0"/>
            <c:bubble3D val="0"/>
            <c:spPr>
              <a:solidFill>
                <a:schemeClr val="accent5"/>
              </a:solidFill>
              <a:ln>
                <a:noFill/>
              </a:ln>
              <a:effectLst/>
            </c:spPr>
            <c:extLst>
              <c:ext xmlns:c16="http://schemas.microsoft.com/office/drawing/2014/chart" uri="{C3380CC4-5D6E-409C-BE32-E72D297353CC}">
                <c16:uniqueId val="{00000001-D729-46F3-A267-448B87C81C15}"/>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D729-46F3-A267-448B87C81C15}"/>
              </c:ext>
            </c:extLst>
          </c:dPt>
          <c:dPt>
            <c:idx val="2"/>
            <c:invertIfNegative val="0"/>
            <c:bubble3D val="0"/>
            <c:spPr>
              <a:solidFill>
                <a:schemeClr val="accent1"/>
              </a:solidFill>
              <a:ln>
                <a:noFill/>
              </a:ln>
              <a:effectLst/>
            </c:spPr>
            <c:extLst>
              <c:ext xmlns:c16="http://schemas.microsoft.com/office/drawing/2014/chart" uri="{C3380CC4-5D6E-409C-BE32-E72D297353CC}">
                <c16:uniqueId val="{00000005-D729-46F3-A267-448B87C81C15}"/>
              </c:ext>
            </c:extLst>
          </c:dPt>
          <c:dPt>
            <c:idx val="3"/>
            <c:invertIfNegative val="0"/>
            <c:bubble3D val="0"/>
            <c:spPr>
              <a:solidFill>
                <a:schemeClr val="accent4"/>
              </a:solidFill>
              <a:ln>
                <a:noFill/>
              </a:ln>
              <a:effectLst/>
            </c:spPr>
            <c:extLst>
              <c:ext xmlns:c16="http://schemas.microsoft.com/office/drawing/2014/chart" uri="{C3380CC4-5D6E-409C-BE32-E72D297353CC}">
                <c16:uniqueId val="{00000007-D729-46F3-A267-448B87C81C15}"/>
              </c:ext>
            </c:extLst>
          </c:dPt>
          <c:dPt>
            <c:idx val="4"/>
            <c:invertIfNegative val="0"/>
            <c:bubble3D val="0"/>
            <c:spPr>
              <a:solidFill>
                <a:schemeClr val="tx2"/>
              </a:solidFill>
              <a:ln>
                <a:noFill/>
              </a:ln>
              <a:effectLst/>
            </c:spPr>
            <c:extLst>
              <c:ext xmlns:c16="http://schemas.microsoft.com/office/drawing/2014/chart" uri="{C3380CC4-5D6E-409C-BE32-E72D297353CC}">
                <c16:uniqueId val="{00000009-D729-46F3-A267-448B87C81C15}"/>
              </c:ext>
            </c:extLst>
          </c:dPt>
          <c:dLbls>
            <c:numFmt formatCode="0.0%" sourceLinked="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Energieverbrauch_Chemie!$A$22:$A$26</c:f>
              <c:strCache>
                <c:ptCount val="5"/>
                <c:pt idx="0">
                  <c:v>Erdgas</c:v>
                </c:pt>
                <c:pt idx="1">
                  <c:v>Strom</c:v>
                </c:pt>
                <c:pt idx="2">
                  <c:v>Mineralölprodukte</c:v>
                </c:pt>
                <c:pt idx="3">
                  <c:v>Kohle</c:v>
                </c:pt>
                <c:pt idx="4">
                  <c:v>Insgesamt</c:v>
                </c:pt>
              </c:strCache>
            </c:strRef>
          </c:cat>
          <c:val>
            <c:numRef>
              <c:f>Energieverbrauch_Chemie!$I$22:$I$26</c:f>
              <c:numCache>
                <c:formatCode>0.0%</c:formatCode>
                <c:ptCount val="5"/>
                <c:pt idx="0">
                  <c:v>0.29706114214444995</c:v>
                </c:pt>
                <c:pt idx="1">
                  <c:v>0.22916781062270161</c:v>
                </c:pt>
                <c:pt idx="2">
                  <c:v>0.16283367195294257</c:v>
                </c:pt>
                <c:pt idx="3">
                  <c:v>2.8733125875099779E-2</c:v>
                </c:pt>
                <c:pt idx="4">
                  <c:v>0.21288029654570437</c:v>
                </c:pt>
              </c:numCache>
            </c:numRef>
          </c:val>
          <c:extLst>
            <c:ext xmlns:c16="http://schemas.microsoft.com/office/drawing/2014/chart" uri="{C3380CC4-5D6E-409C-BE32-E72D297353CC}">
              <c16:uniqueId val="{0000000A-D729-46F3-A267-448B87C81C15}"/>
            </c:ext>
          </c:extLst>
        </c:ser>
        <c:dLbls>
          <c:dLblPos val="outEnd"/>
          <c:showLegendKey val="0"/>
          <c:showVal val="1"/>
          <c:showCatName val="0"/>
          <c:showSerName val="0"/>
          <c:showPercent val="0"/>
          <c:showBubbleSize val="0"/>
        </c:dLbls>
        <c:gapWidth val="20"/>
        <c:overlap val="-27"/>
        <c:axId val="479098744"/>
        <c:axId val="696469904"/>
      </c:barChart>
      <c:catAx>
        <c:axId val="4790987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696469904"/>
        <c:crosses val="autoZero"/>
        <c:auto val="1"/>
        <c:lblAlgn val="ctr"/>
        <c:lblOffset val="100"/>
        <c:noMultiLvlLbl val="0"/>
      </c:catAx>
      <c:valAx>
        <c:axId val="696469904"/>
        <c:scaling>
          <c:orientation val="minMax"/>
        </c:scaling>
        <c:delete val="1"/>
        <c:axPos val="l"/>
        <c:numFmt formatCode="0.0%" sourceLinked="1"/>
        <c:majorTickMark val="none"/>
        <c:minorTickMark val="none"/>
        <c:tickLblPos val="nextTo"/>
        <c:crossAx val="479098744"/>
        <c:crosses val="autoZero"/>
        <c:crossBetween val="between"/>
      </c:valAx>
      <c:spPr>
        <a:noFill/>
        <a:ln w="2540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600" b="1">
          <a:solidFill>
            <a:srgbClr val="564A3E"/>
          </a:solidFill>
          <a:latin typeface="Source Sans Pro" panose="020B0503030403020204" pitchFamily="34" charset="0"/>
          <a:ea typeface="Arial"/>
          <a:cs typeface="Arial"/>
        </a:defRPr>
      </a:pPr>
      <a:endParaRPr lang="de-DE"/>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9673630676609491E-2"/>
          <c:y val="5.7670279541613051E-2"/>
          <c:w val="0.62627833333333338"/>
          <c:h val="0.81221035195257596"/>
        </c:manualLayout>
      </c:layout>
      <c:barChart>
        <c:barDir val="col"/>
        <c:grouping val="percentStacked"/>
        <c:varyColors val="0"/>
        <c:ser>
          <c:idx val="0"/>
          <c:order val="0"/>
          <c:tx>
            <c:strRef>
              <c:f>Stoff_energ_Chemie!$B$1</c:f>
              <c:strCache>
                <c:ptCount val="1"/>
                <c:pt idx="0">
                  <c:v>stofflicher Einsatz</c:v>
                </c:pt>
              </c:strCache>
            </c:strRef>
          </c:tx>
          <c:spPr>
            <a:solidFill>
              <a:schemeClr val="accent1"/>
            </a:solidFill>
          </c:spPr>
          <c:invertIfNegative val="0"/>
          <c:dLbls>
            <c:numFmt formatCode="#,##0.0" sourceLinked="0"/>
            <c:spPr>
              <a:noFill/>
              <a:ln>
                <a:noFill/>
              </a:ln>
              <a:effectLst/>
            </c:spPr>
            <c:txPr>
              <a:bodyPr/>
              <a:lstStyle/>
              <a:p>
                <a:pPr>
                  <a:defRPr>
                    <a:solidFill>
                      <a:schemeClr val="bg1"/>
                    </a:solidFil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Stoff_energ_Chemie!$A$2:$A$3</c:f>
              <c:strCache>
                <c:ptCount val="2"/>
                <c:pt idx="0">
                  <c:v>Mineralölprodukte (Mio. Tonnen)</c:v>
                </c:pt>
                <c:pt idx="1">
                  <c:v>Erdgas (in TWh)</c:v>
                </c:pt>
              </c:strCache>
            </c:strRef>
          </c:cat>
          <c:val>
            <c:numRef>
              <c:f>Stoff_energ_Chemie!$B$2:$B$3</c:f>
              <c:numCache>
                <c:formatCode>0</c:formatCode>
                <c:ptCount val="2"/>
                <c:pt idx="0" formatCode="0.0">
                  <c:v>11.045999999999999</c:v>
                </c:pt>
                <c:pt idx="1">
                  <c:v>26.404088854642971</c:v>
                </c:pt>
              </c:numCache>
            </c:numRef>
          </c:val>
          <c:extLst>
            <c:ext xmlns:c16="http://schemas.microsoft.com/office/drawing/2014/chart" uri="{C3380CC4-5D6E-409C-BE32-E72D297353CC}">
              <c16:uniqueId val="{00000000-03AB-46D3-B168-0AFF58F3107B}"/>
            </c:ext>
          </c:extLst>
        </c:ser>
        <c:ser>
          <c:idx val="1"/>
          <c:order val="1"/>
          <c:tx>
            <c:strRef>
              <c:f>Stoff_energ_Chemie!$C$1</c:f>
              <c:strCache>
                <c:ptCount val="1"/>
                <c:pt idx="0">
                  <c:v>energetischer Einsatz</c:v>
                </c:pt>
              </c:strCache>
            </c:strRef>
          </c:tx>
          <c:spPr>
            <a:solidFill>
              <a:schemeClr val="accent2"/>
            </a:solidFill>
          </c:spPr>
          <c:invertIfNegative val="0"/>
          <c:dLbls>
            <c:numFmt formatCode="#,##0.0" sourceLinked="0"/>
            <c:spPr>
              <a:noFill/>
              <a:ln>
                <a:noFill/>
              </a:ln>
              <a:effectLst/>
            </c:spPr>
            <c:txPr>
              <a:bodyPr/>
              <a:lstStyle/>
              <a:p>
                <a:pPr>
                  <a:defRPr>
                    <a:solidFill>
                      <a:schemeClr val="bg1"/>
                    </a:solidFil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Stoff_energ_Chemie!$A$2:$A$3</c:f>
              <c:strCache>
                <c:ptCount val="2"/>
                <c:pt idx="0">
                  <c:v>Mineralölprodukte (Mio. Tonnen)</c:v>
                </c:pt>
                <c:pt idx="1">
                  <c:v>Erdgas (in TWh)</c:v>
                </c:pt>
              </c:strCache>
            </c:strRef>
          </c:cat>
          <c:val>
            <c:numRef>
              <c:f>Stoff_energ_Chemie!$C$2:$C$3</c:f>
              <c:numCache>
                <c:formatCode>0</c:formatCode>
                <c:ptCount val="2"/>
                <c:pt idx="0" formatCode="0.0">
                  <c:v>1.131</c:v>
                </c:pt>
                <c:pt idx="1">
                  <c:v>81.162922147924036</c:v>
                </c:pt>
              </c:numCache>
            </c:numRef>
          </c:val>
          <c:extLst>
            <c:ext xmlns:c16="http://schemas.microsoft.com/office/drawing/2014/chart" uri="{C3380CC4-5D6E-409C-BE32-E72D297353CC}">
              <c16:uniqueId val="{00000001-03AB-46D3-B168-0AFF58F3107B}"/>
            </c:ext>
          </c:extLst>
        </c:ser>
        <c:dLbls>
          <c:showLegendKey val="0"/>
          <c:showVal val="0"/>
          <c:showCatName val="0"/>
          <c:showSerName val="0"/>
          <c:showPercent val="0"/>
          <c:showBubbleSize val="0"/>
        </c:dLbls>
        <c:gapWidth val="40"/>
        <c:overlap val="100"/>
        <c:axId val="696468336"/>
        <c:axId val="479781784"/>
      </c:barChart>
      <c:catAx>
        <c:axId val="696468336"/>
        <c:scaling>
          <c:orientation val="minMax"/>
        </c:scaling>
        <c:delete val="0"/>
        <c:axPos val="b"/>
        <c:numFmt formatCode="General" sourceLinked="1"/>
        <c:majorTickMark val="out"/>
        <c:minorTickMark val="none"/>
        <c:tickLblPos val="nextTo"/>
        <c:spPr>
          <a:ln>
            <a:solidFill>
              <a:schemeClr val="accent1">
                <a:lumMod val="20000"/>
                <a:lumOff val="80000"/>
              </a:schemeClr>
            </a:solidFill>
          </a:ln>
        </c:spPr>
        <c:crossAx val="479781784"/>
        <c:crosses val="autoZero"/>
        <c:auto val="1"/>
        <c:lblAlgn val="ctr"/>
        <c:lblOffset val="100"/>
        <c:noMultiLvlLbl val="0"/>
      </c:catAx>
      <c:valAx>
        <c:axId val="479781784"/>
        <c:scaling>
          <c:orientation val="minMax"/>
        </c:scaling>
        <c:delete val="0"/>
        <c:axPos val="l"/>
        <c:majorGridlines>
          <c:spPr>
            <a:ln>
              <a:solidFill>
                <a:srgbClr val="CCCCCC"/>
              </a:solidFill>
            </a:ln>
          </c:spPr>
        </c:majorGridlines>
        <c:numFmt formatCode="0%" sourceLinked="1"/>
        <c:majorTickMark val="out"/>
        <c:minorTickMark val="none"/>
        <c:tickLblPos val="nextTo"/>
        <c:spPr>
          <a:ln>
            <a:solidFill>
              <a:srgbClr val="CCCCCC"/>
            </a:solidFill>
          </a:ln>
        </c:spPr>
        <c:crossAx val="696468336"/>
        <c:crosses val="autoZero"/>
        <c:crossBetween val="between"/>
      </c:valAx>
      <c:spPr>
        <a:noFill/>
        <a:ln w="25400">
          <a:noFill/>
        </a:ln>
      </c:spPr>
    </c:plotArea>
    <c:legend>
      <c:legendPos val="tr"/>
      <c:layout>
        <c:manualLayout>
          <c:xMode val="edge"/>
          <c:yMode val="edge"/>
          <c:x val="0.74225277777777765"/>
          <c:y val="1.9021201900322911E-2"/>
          <c:w val="0.25774722222222224"/>
          <c:h val="0.78822462791333925"/>
        </c:manualLayout>
      </c:layout>
      <c:overlay val="1"/>
      <c:spPr>
        <a:noFill/>
      </c:spPr>
    </c:legend>
    <c:plotVisOnly val="1"/>
    <c:dispBlanksAs val="gap"/>
    <c:showDLblsOverMax val="0"/>
  </c:chart>
  <c:spPr>
    <a:noFill/>
    <a:ln w="25400">
      <a:noFill/>
    </a:ln>
  </c:spPr>
  <c:txPr>
    <a:bodyPr/>
    <a:lstStyle/>
    <a:p>
      <a:pPr>
        <a:defRPr sz="16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Stoff_energ_Chemie!$K$53</c:f>
              <c:strCache>
                <c:ptCount val="1"/>
                <c:pt idx="0">
                  <c:v>Energieverbrauch</c:v>
                </c:pt>
              </c:strCache>
            </c:strRef>
          </c:tx>
          <c:spPr>
            <a:solidFill>
              <a:schemeClr val="accent1"/>
            </a:solidFill>
            <a:ln>
              <a:noFill/>
            </a:ln>
            <a:effectLst/>
          </c:spPr>
          <c:invertIfNegative val="0"/>
          <c:cat>
            <c:strRef>
              <c:f>Stoff_energ_Chemie!$A$54:$A$59</c:f>
              <c:strCache>
                <c:ptCount val="6"/>
                <c:pt idx="0">
                  <c:v>2019</c:v>
                </c:pt>
                <c:pt idx="1">
                  <c:v>2020</c:v>
                </c:pt>
                <c:pt idx="2">
                  <c:v>2021</c:v>
                </c:pt>
                <c:pt idx="3">
                  <c:v>2022</c:v>
                </c:pt>
                <c:pt idx="4">
                  <c:v>2023</c:v>
                </c:pt>
                <c:pt idx="5">
                  <c:v>2024</c:v>
                </c:pt>
              </c:strCache>
            </c:strRef>
          </c:cat>
          <c:val>
            <c:numRef>
              <c:f>Stoff_energ_Chemie!$K$54:$K$59</c:f>
              <c:numCache>
                <c:formatCode>0.0%</c:formatCode>
                <c:ptCount val="6"/>
                <c:pt idx="0">
                  <c:v>0.29835496839589604</c:v>
                </c:pt>
                <c:pt idx="1">
                  <c:v>0.30420187238805063</c:v>
                </c:pt>
                <c:pt idx="2">
                  <c:v>0.30910800642726338</c:v>
                </c:pt>
                <c:pt idx="3">
                  <c:v>0.29336190848281768</c:v>
                </c:pt>
                <c:pt idx="4">
                  <c:v>0.27721556720961971</c:v>
                </c:pt>
                <c:pt idx="5">
                  <c:v>0.29090274505321317</c:v>
                </c:pt>
              </c:numCache>
            </c:numRef>
          </c:val>
          <c:extLst>
            <c:ext xmlns:c16="http://schemas.microsoft.com/office/drawing/2014/chart" uri="{C3380CC4-5D6E-409C-BE32-E72D297353CC}">
              <c16:uniqueId val="{00000000-0BE3-42B6-B569-16C3B09EBB7A}"/>
            </c:ext>
          </c:extLst>
        </c:ser>
        <c:ser>
          <c:idx val="1"/>
          <c:order val="1"/>
          <c:tx>
            <c:strRef>
              <c:f>Stoff_energ_Chemie!$L$53</c:f>
              <c:strCache>
                <c:ptCount val="1"/>
                <c:pt idx="0">
                  <c:v>Erdgas</c:v>
                </c:pt>
              </c:strCache>
            </c:strRef>
          </c:tx>
          <c:spPr>
            <a:solidFill>
              <a:schemeClr val="accent2"/>
            </a:solidFill>
            <a:ln>
              <a:noFill/>
            </a:ln>
            <a:effectLst/>
          </c:spPr>
          <c:invertIfNegative val="0"/>
          <c:cat>
            <c:strRef>
              <c:f>Stoff_energ_Chemie!$A$54:$A$59</c:f>
              <c:strCache>
                <c:ptCount val="6"/>
                <c:pt idx="0">
                  <c:v>2019</c:v>
                </c:pt>
                <c:pt idx="1">
                  <c:v>2020</c:v>
                </c:pt>
                <c:pt idx="2">
                  <c:v>2021</c:v>
                </c:pt>
                <c:pt idx="3">
                  <c:v>2022</c:v>
                </c:pt>
                <c:pt idx="4">
                  <c:v>2023</c:v>
                </c:pt>
                <c:pt idx="5">
                  <c:v>2024</c:v>
                </c:pt>
              </c:strCache>
            </c:strRef>
          </c:cat>
          <c:val>
            <c:numRef>
              <c:f>Stoff_energ_Chemie!$L$54:$L$59</c:f>
              <c:numCache>
                <c:formatCode>0.0%</c:formatCode>
                <c:ptCount val="6"/>
                <c:pt idx="0">
                  <c:v>0.3777297949579051</c:v>
                </c:pt>
                <c:pt idx="1">
                  <c:v>0.38196991692630161</c:v>
                </c:pt>
                <c:pt idx="2">
                  <c:v>0.37986657308246913</c:v>
                </c:pt>
                <c:pt idx="3">
                  <c:v>0.35166500930439015</c:v>
                </c:pt>
                <c:pt idx="4">
                  <c:v>0.35456036447195516</c:v>
                </c:pt>
                <c:pt idx="5">
                  <c:v>0.36228003125248975</c:v>
                </c:pt>
              </c:numCache>
            </c:numRef>
          </c:val>
          <c:extLst>
            <c:ext xmlns:c16="http://schemas.microsoft.com/office/drawing/2014/chart" uri="{C3380CC4-5D6E-409C-BE32-E72D297353CC}">
              <c16:uniqueId val="{00000001-0BE3-42B6-B569-16C3B09EBB7A}"/>
            </c:ext>
          </c:extLst>
        </c:ser>
        <c:dLbls>
          <c:showLegendKey val="0"/>
          <c:showVal val="0"/>
          <c:showCatName val="0"/>
          <c:showSerName val="0"/>
          <c:showPercent val="0"/>
          <c:showBubbleSize val="0"/>
        </c:dLbls>
        <c:gapWidth val="50"/>
        <c:overlap val="-2"/>
        <c:axId val="601802831"/>
        <c:axId val="601816271"/>
      </c:barChart>
      <c:catAx>
        <c:axId val="6018028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601816271"/>
        <c:crosses val="autoZero"/>
        <c:auto val="1"/>
        <c:lblAlgn val="ctr"/>
        <c:lblOffset val="100"/>
        <c:noMultiLvlLbl val="0"/>
      </c:catAx>
      <c:valAx>
        <c:axId val="601816271"/>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6018028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8392619633501542"/>
          <c:y val="0.16870058562846318"/>
          <c:w val="0.41924985154687067"/>
          <c:h val="0.77193244785132975"/>
        </c:manualLayout>
      </c:layout>
      <c:pieChart>
        <c:varyColors val="1"/>
        <c:ser>
          <c:idx val="0"/>
          <c:order val="0"/>
          <c:tx>
            <c:strRef>
              <c:f>'Einsatz erneuerbare'!$B$1</c:f>
              <c:strCache>
                <c:ptCount val="1"/>
                <c:pt idx="0">
                  <c:v>Spalte1</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6B1C-4A9E-98D3-A171D6829E25}"/>
              </c:ext>
            </c:extLst>
          </c:dPt>
          <c:dPt>
            <c:idx val="1"/>
            <c:bubble3D val="0"/>
            <c:spPr>
              <a:solidFill>
                <a:schemeClr val="accent2"/>
              </a:solidFill>
              <a:ln w="19050">
                <a:noFill/>
              </a:ln>
              <a:effectLst/>
            </c:spPr>
            <c:extLst>
              <c:ext xmlns:c16="http://schemas.microsoft.com/office/drawing/2014/chart" uri="{C3380CC4-5D6E-409C-BE32-E72D297353CC}">
                <c16:uniqueId val="{00000003-6B1C-4A9E-98D3-A171D6829E25}"/>
              </c:ext>
            </c:extLst>
          </c:dPt>
          <c:dPt>
            <c:idx val="2"/>
            <c:bubble3D val="0"/>
            <c:spPr>
              <a:solidFill>
                <a:schemeClr val="accent3"/>
              </a:solidFill>
              <a:ln w="19050">
                <a:noFill/>
              </a:ln>
              <a:effectLst/>
            </c:spPr>
            <c:extLst>
              <c:ext xmlns:c16="http://schemas.microsoft.com/office/drawing/2014/chart" uri="{C3380CC4-5D6E-409C-BE32-E72D297353CC}">
                <c16:uniqueId val="{00000005-6B1C-4A9E-98D3-A171D6829E25}"/>
              </c:ext>
            </c:extLst>
          </c:dPt>
          <c:dPt>
            <c:idx val="3"/>
            <c:bubble3D val="0"/>
            <c:spPr>
              <a:solidFill>
                <a:schemeClr val="accent4"/>
              </a:solidFill>
              <a:ln w="19050">
                <a:noFill/>
              </a:ln>
              <a:effectLst/>
            </c:spPr>
            <c:extLst>
              <c:ext xmlns:c16="http://schemas.microsoft.com/office/drawing/2014/chart" uri="{C3380CC4-5D6E-409C-BE32-E72D297353CC}">
                <c16:uniqueId val="{00000007-6B1C-4A9E-98D3-A171D6829E25}"/>
              </c:ext>
            </c:extLst>
          </c:dPt>
          <c:dPt>
            <c:idx val="4"/>
            <c:bubble3D val="0"/>
            <c:spPr>
              <a:solidFill>
                <a:schemeClr val="accent5"/>
              </a:solidFill>
              <a:ln w="19050">
                <a:noFill/>
              </a:ln>
              <a:effectLst/>
            </c:spPr>
            <c:extLst>
              <c:ext xmlns:c16="http://schemas.microsoft.com/office/drawing/2014/chart" uri="{C3380CC4-5D6E-409C-BE32-E72D297353CC}">
                <c16:uniqueId val="{00000009-6B1C-4A9E-98D3-A171D6829E25}"/>
              </c:ext>
            </c:extLst>
          </c:dPt>
          <c:dPt>
            <c:idx val="5"/>
            <c:bubble3D val="0"/>
            <c:spPr>
              <a:solidFill>
                <a:schemeClr val="accent6"/>
              </a:solidFill>
              <a:ln w="19050">
                <a:noFill/>
              </a:ln>
              <a:effectLst/>
            </c:spPr>
            <c:extLst>
              <c:ext xmlns:c16="http://schemas.microsoft.com/office/drawing/2014/chart" uri="{C3380CC4-5D6E-409C-BE32-E72D297353CC}">
                <c16:uniqueId val="{0000000B-6B1C-4A9E-98D3-A171D6829E25}"/>
              </c:ext>
            </c:extLst>
          </c:dPt>
          <c:dLbls>
            <c:dLbl>
              <c:idx val="0"/>
              <c:dLblPos val="outEnd"/>
              <c:showLegendKey val="0"/>
              <c:showVal val="1"/>
              <c:showCatName val="1"/>
              <c:showSerName val="0"/>
              <c:showPercent val="1"/>
              <c:showBubbleSize val="0"/>
              <c:separator>
</c:separator>
              <c:extLst>
                <c:ext xmlns:c15="http://schemas.microsoft.com/office/drawing/2012/chart" uri="{CE6537A1-D6FC-4f65-9D91-7224C49458BB}">
                  <c15:layout>
                    <c:manualLayout>
                      <c:w val="0.2606886253130663"/>
                      <c:h val="0.23498918888251497"/>
                    </c:manualLayout>
                  </c15:layout>
                </c:ext>
                <c:ext xmlns:c16="http://schemas.microsoft.com/office/drawing/2014/chart" uri="{C3380CC4-5D6E-409C-BE32-E72D297353CC}">
                  <c16:uniqueId val="{00000001-6B1C-4A9E-98D3-A171D6829E25}"/>
                </c:ext>
              </c:extLst>
            </c:dLbl>
            <c:dLbl>
              <c:idx val="1"/>
              <c:layout>
                <c:manualLayout>
                  <c:x val="-2.6088857140978989E-2"/>
                  <c:y val="0.11688627208714449"/>
                </c:manualLayout>
              </c:layout>
              <c:spPr>
                <a:noFill/>
                <a:ln>
                  <a:noFill/>
                </a:ln>
                <a:effectLst/>
              </c:spPr>
              <c:txPr>
                <a:bodyPr wrap="square" lIns="38100" tIns="19050" rIns="38100" bIns="19050" anchor="ctr">
                  <a:noAutofit/>
                </a:bodyPr>
                <a:lstStyle/>
                <a:p>
                  <a:pPr>
                    <a:defRPr/>
                  </a:pPr>
                  <a:endParaRPr lang="de-DE"/>
                </a:p>
              </c:txPr>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10838174037464968"/>
                      <c:h val="0.20106030901514815"/>
                    </c:manualLayout>
                  </c15:layout>
                </c:ext>
                <c:ext xmlns:c16="http://schemas.microsoft.com/office/drawing/2014/chart" uri="{C3380CC4-5D6E-409C-BE32-E72D297353CC}">
                  <c16:uniqueId val="{00000003-6B1C-4A9E-98D3-A171D6829E25}"/>
                </c:ext>
              </c:extLst>
            </c:dLbl>
            <c:dLbl>
              <c:idx val="2"/>
              <c:layout>
                <c:manualLayout>
                  <c:x val="-7.739701132626163E-2"/>
                  <c:y val="0.13289807291042843"/>
                </c:manualLayout>
              </c:layout>
              <c:spPr>
                <a:noFill/>
                <a:ln>
                  <a:noFill/>
                </a:ln>
                <a:effectLst/>
              </c:spPr>
              <c:txPr>
                <a:bodyPr wrap="square" lIns="38100" tIns="19050" rIns="38100" bIns="19050" anchor="ctr">
                  <a:noAutofit/>
                </a:bodyPr>
                <a:lstStyle/>
                <a:p>
                  <a:pPr>
                    <a:defRPr/>
                  </a:pPr>
                  <a:endParaRPr lang="de-DE"/>
                </a:p>
              </c:txPr>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10890351751746925"/>
                      <c:h val="0.21386974967377528"/>
                    </c:manualLayout>
                  </c15:layout>
                </c:ext>
                <c:ext xmlns:c16="http://schemas.microsoft.com/office/drawing/2014/chart" uri="{C3380CC4-5D6E-409C-BE32-E72D297353CC}">
                  <c16:uniqueId val="{00000005-6B1C-4A9E-98D3-A171D6829E25}"/>
                </c:ext>
              </c:extLst>
            </c:dLbl>
            <c:dLbl>
              <c:idx val="3"/>
              <c:layout>
                <c:manualLayout>
                  <c:x val="4.5220685711030224E-2"/>
                  <c:y val="1.4410746818127368E-2"/>
                </c:manualLayout>
              </c:layout>
              <c:spPr>
                <a:noFill/>
                <a:ln>
                  <a:noFill/>
                </a:ln>
                <a:effectLst/>
              </c:spPr>
              <c:txPr>
                <a:bodyPr wrap="square" lIns="38100" tIns="19050" rIns="38100" bIns="19050" anchor="ctr">
                  <a:noAutofit/>
                </a:bodyPr>
                <a:lstStyle/>
                <a:p>
                  <a:pPr>
                    <a:defRPr/>
                  </a:pPr>
                  <a:endParaRPr lang="de-DE"/>
                </a:p>
              </c:txPr>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25868834264954327"/>
                      <c:h val="0.26381043036442603"/>
                    </c:manualLayout>
                  </c15:layout>
                </c:ext>
                <c:ext xmlns:c16="http://schemas.microsoft.com/office/drawing/2014/chart" uri="{C3380CC4-5D6E-409C-BE32-E72D297353CC}">
                  <c16:uniqueId val="{00000007-6B1C-4A9E-98D3-A171D6829E25}"/>
                </c:ext>
              </c:extLst>
            </c:dLbl>
            <c:spPr>
              <a:noFill/>
              <a:ln>
                <a:noFill/>
              </a:ln>
              <a:effectLst/>
            </c:spPr>
            <c:dLblPos val="outEnd"/>
            <c:showLegendKey val="0"/>
            <c:showVal val="1"/>
            <c:showCatName val="1"/>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'Einsatz erneuerbare'!$A$2:$A$5</c:f>
              <c:strCache>
                <c:ptCount val="4"/>
                <c:pt idx="0">
                  <c:v>Mineralölprodukte</c:v>
                </c:pt>
                <c:pt idx="1">
                  <c:v>Erdgas</c:v>
                </c:pt>
                <c:pt idx="2">
                  <c:v>Kohle</c:v>
                </c:pt>
                <c:pt idx="3">
                  <c:v>Nachwachsende Rohstoffe</c:v>
                </c:pt>
              </c:strCache>
            </c:strRef>
          </c:cat>
          <c:val>
            <c:numRef>
              <c:f>'Einsatz erneuerbare'!$B$2:$B$5</c:f>
              <c:numCache>
                <c:formatCode>0.0</c:formatCode>
                <c:ptCount val="4"/>
                <c:pt idx="0">
                  <c:v>11</c:v>
                </c:pt>
                <c:pt idx="1">
                  <c:v>2</c:v>
                </c:pt>
                <c:pt idx="2">
                  <c:v>0.19600000000000001</c:v>
                </c:pt>
                <c:pt idx="3">
                  <c:v>1.956</c:v>
                </c:pt>
              </c:numCache>
            </c:numRef>
          </c:val>
          <c:extLst>
            <c:ext xmlns:c16="http://schemas.microsoft.com/office/drawing/2014/chart" uri="{C3380CC4-5D6E-409C-BE32-E72D297353CC}">
              <c16:uniqueId val="{0000000C-6B1C-4A9E-98D3-A171D6829E25}"/>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0.12952103217924232"/>
          <c:w val="0.9756618723257372"/>
          <c:h val="0.6885840345498786"/>
        </c:manualLayout>
      </c:layout>
      <c:lineChart>
        <c:grouping val="standard"/>
        <c:varyColors val="0"/>
        <c:ser>
          <c:idx val="0"/>
          <c:order val="0"/>
          <c:tx>
            <c:strRef>
              <c:f>Tabelle2!$A$64</c:f>
              <c:strCache>
                <c:ptCount val="1"/>
                <c:pt idx="0">
                  <c:v> Produktion</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70DC-4FCA-B42F-AC38CA6AABBF}"/>
              </c:ext>
            </c:extLst>
          </c:dPt>
          <c:cat>
            <c:strRef>
              <c:f>Tabelle2!$D$63:$R$63</c:f>
              <c:strCach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strCache>
            </c:strRef>
          </c:cat>
          <c:val>
            <c:numRef>
              <c:f>Tabelle2!$D$64:$R$64</c:f>
              <c:numCache>
                <c:formatCode>0.0</c:formatCode>
                <c:ptCount val="15"/>
                <c:pt idx="0">
                  <c:v>101.9</c:v>
                </c:pt>
                <c:pt idx="1">
                  <c:v>102.8</c:v>
                </c:pt>
                <c:pt idx="2">
                  <c:v>100.4</c:v>
                </c:pt>
                <c:pt idx="3">
                  <c:v>101.1</c:v>
                </c:pt>
                <c:pt idx="4">
                  <c:v>99.6</c:v>
                </c:pt>
                <c:pt idx="5">
                  <c:v>98.9</c:v>
                </c:pt>
                <c:pt idx="6">
                  <c:v>99.1</c:v>
                </c:pt>
                <c:pt idx="7">
                  <c:v>100.9</c:v>
                </c:pt>
                <c:pt idx="8">
                  <c:v>98.7</c:v>
                </c:pt>
                <c:pt idx="9">
                  <c:v>95.7</c:v>
                </c:pt>
                <c:pt idx="10">
                  <c:v>94.4</c:v>
                </c:pt>
                <c:pt idx="11">
                  <c:v>99.7</c:v>
                </c:pt>
                <c:pt idx="12">
                  <c:v>89.4</c:v>
                </c:pt>
                <c:pt idx="13">
                  <c:v>78.599999999999994</c:v>
                </c:pt>
                <c:pt idx="14" formatCode="General">
                  <c:v>80.900000000000006</c:v>
                </c:pt>
              </c:numCache>
            </c:numRef>
          </c:val>
          <c:smooth val="0"/>
          <c:extLst>
            <c:ext xmlns:c16="http://schemas.microsoft.com/office/drawing/2014/chart" uri="{C3380CC4-5D6E-409C-BE32-E72D297353CC}">
              <c16:uniqueId val="{00000001-70DC-4FCA-B42F-AC38CA6AABBF}"/>
            </c:ext>
          </c:extLst>
        </c:ser>
        <c:ser>
          <c:idx val="1"/>
          <c:order val="1"/>
          <c:tx>
            <c:strRef>
              <c:f>Tabelle2!$A$66</c:f>
              <c:strCache>
                <c:ptCount val="1"/>
                <c:pt idx="0">
                  <c:v> Rohstoffverbrauch</c:v>
                </c:pt>
              </c:strCache>
            </c:strRef>
          </c:tx>
          <c:spPr>
            <a:ln w="28575" cap="rnd" cmpd="sng" algn="ctr">
              <a:solidFill>
                <a:schemeClr val="accent2">
                  <a:shade val="95000"/>
                  <a:satMod val="105000"/>
                </a:schemeClr>
              </a:solidFill>
              <a:prstDash val="solid"/>
              <a:round/>
            </a:ln>
            <a:effectLst/>
          </c:spPr>
          <c:marker>
            <c:symbol val="none"/>
          </c:marker>
          <c:cat>
            <c:strRef>
              <c:f>Tabelle2!$D$63:$R$63</c:f>
              <c:strCach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strCache>
            </c:strRef>
          </c:cat>
          <c:val>
            <c:numRef>
              <c:f>Tabelle2!$D$66:$R$66</c:f>
              <c:numCache>
                <c:formatCode>0.0</c:formatCode>
                <c:ptCount val="15"/>
                <c:pt idx="0">
                  <c:v>108.96832974893233</c:v>
                </c:pt>
                <c:pt idx="1">
                  <c:v>110.92449459658653</c:v>
                </c:pt>
                <c:pt idx="2">
                  <c:v>106.38079679966413</c:v>
                </c:pt>
                <c:pt idx="3">
                  <c:v>106.5444127025405</c:v>
                </c:pt>
                <c:pt idx="4">
                  <c:v>109.07972090561877</c:v>
                </c:pt>
                <c:pt idx="5">
                  <c:v>106.12034354931019</c:v>
                </c:pt>
                <c:pt idx="6">
                  <c:v>110.43056945156245</c:v>
                </c:pt>
                <c:pt idx="7">
                  <c:v>112.30285018607972</c:v>
                </c:pt>
                <c:pt idx="8">
                  <c:v>105.31370791890076</c:v>
                </c:pt>
                <c:pt idx="9">
                  <c:v>100.79093346542045</c:v>
                </c:pt>
                <c:pt idx="10">
                  <c:v>98.48182460658316</c:v>
                </c:pt>
                <c:pt idx="11">
                  <c:v>100</c:v>
                </c:pt>
                <c:pt idx="12">
                  <c:v>86.400114212604493</c:v>
                </c:pt>
                <c:pt idx="13">
                  <c:v>76.617994621371551</c:v>
                </c:pt>
                <c:pt idx="14">
                  <c:v>80.357953253898302</c:v>
                </c:pt>
              </c:numCache>
            </c:numRef>
          </c:val>
          <c:smooth val="0"/>
          <c:extLst>
            <c:ext xmlns:c16="http://schemas.microsoft.com/office/drawing/2014/chart" uri="{C3380CC4-5D6E-409C-BE32-E72D297353CC}">
              <c16:uniqueId val="{00000002-70DC-4FCA-B42F-AC38CA6AABBF}"/>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2"/>
                <c:order val="2"/>
                <c:tx>
                  <c:strRef>
                    <c:extLst>
                      <c:ext uri="{02D57815-91ED-43cb-92C2-25804820EDAC}">
                        <c15:formulaRef>
                          <c15:sqref>Tabelle2!$A$65</c15:sqref>
                        </c15:formulaRef>
                      </c:ext>
                    </c:extLst>
                    <c:strCache>
                      <c:ptCount val="1"/>
                      <c:pt idx="0">
                        <c:v>Grundstoffchemie</c:v>
                      </c:pt>
                    </c:strCache>
                  </c:strRef>
                </c:tx>
                <c:spPr>
                  <a:ln w="28575" cap="rnd" cmpd="sng" algn="ctr">
                    <a:solidFill>
                      <a:schemeClr val="accent3">
                        <a:shade val="95000"/>
                        <a:satMod val="105000"/>
                      </a:schemeClr>
                    </a:solidFill>
                    <a:prstDash val="solid"/>
                    <a:round/>
                  </a:ln>
                  <a:effectLst/>
                </c:spPr>
                <c:marker>
                  <c:symbol val="none"/>
                </c:marker>
                <c:cat>
                  <c:strRef>
                    <c:extLst>
                      <c:ext uri="{02D57815-91ED-43cb-92C2-25804820EDAC}">
                        <c15:formulaRef>
                          <c15:sqref>Tabelle2!$D$63:$R$63</c15:sqref>
                        </c15:formulaRef>
                      </c:ext>
                    </c:extLst>
                    <c:strCach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strCache>
                  </c:strRef>
                </c:cat>
                <c:val>
                  <c:numRef>
                    <c:extLst>
                      <c:ext uri="{02D57815-91ED-43cb-92C2-25804820EDAC}">
                        <c15:formulaRef>
                          <c15:sqref>Tabelle2!$D$65:$Q$65</c15:sqref>
                        </c15:formulaRef>
                      </c:ext>
                    </c:extLst>
                    <c:numCache>
                      <c:formatCode>0.0</c:formatCode>
                      <c:ptCount val="14"/>
                      <c:pt idx="0">
                        <c:v>106.4</c:v>
                      </c:pt>
                      <c:pt idx="1">
                        <c:v>106.3</c:v>
                      </c:pt>
                      <c:pt idx="2">
                        <c:v>103.3</c:v>
                      </c:pt>
                      <c:pt idx="3">
                        <c:v>103.8</c:v>
                      </c:pt>
                      <c:pt idx="4">
                        <c:v>99.5</c:v>
                      </c:pt>
                      <c:pt idx="5">
                        <c:v>98.3</c:v>
                      </c:pt>
                      <c:pt idx="6">
                        <c:v>98.3</c:v>
                      </c:pt>
                      <c:pt idx="7">
                        <c:v>99.4</c:v>
                      </c:pt>
                      <c:pt idx="8">
                        <c:v>96.1</c:v>
                      </c:pt>
                      <c:pt idx="9">
                        <c:v>93.6</c:v>
                      </c:pt>
                      <c:pt idx="10">
                        <c:v>92.8</c:v>
                      </c:pt>
                      <c:pt idx="11">
                        <c:v>100.1</c:v>
                      </c:pt>
                      <c:pt idx="12">
                        <c:v>85.7</c:v>
                      </c:pt>
                      <c:pt idx="13">
                        <c:v>74.3</c:v>
                      </c:pt>
                    </c:numCache>
                  </c:numRef>
                </c:val>
                <c:smooth val="0"/>
                <c:extLst>
                  <c:ext xmlns:c16="http://schemas.microsoft.com/office/drawing/2014/chart" uri="{C3380CC4-5D6E-409C-BE32-E72D297353CC}">
                    <c16:uniqueId val="{00000003-70DC-4FCA-B42F-AC38CA6AABBF}"/>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noMultiLvlLbl val="0"/>
      </c:catAx>
      <c:valAx>
        <c:axId val="823049000"/>
        <c:scaling>
          <c:orientation val="minMax"/>
          <c:min val="60"/>
        </c:scaling>
        <c:delete val="0"/>
        <c:axPos val="l"/>
        <c:numFmt formatCode="#,##0" sourceLinked="0"/>
        <c:majorTickMark val="out"/>
        <c:minorTickMark val="none"/>
        <c:tickLblPos val="nextTo"/>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4090428407254393E-2"/>
          <c:y val="3.680776038561611E-2"/>
          <c:w val="0.63637214249554919"/>
          <c:h val="0.78373724798297262"/>
        </c:manualLayout>
      </c:layout>
      <c:lineChart>
        <c:grouping val="standard"/>
        <c:varyColors val="0"/>
        <c:ser>
          <c:idx val="0"/>
          <c:order val="0"/>
          <c:tx>
            <c:strRef>
              <c:f>'Gaspreis_Vergleich EU'!$C$69</c:f>
              <c:strCache>
                <c:ptCount val="1"/>
                <c:pt idx="0">
                  <c:v>&gt; 4 Mio. GJ</c:v>
                </c:pt>
              </c:strCache>
            </c:strRef>
          </c:tx>
          <c:spPr>
            <a:ln w="28575" cap="rnd">
              <a:solidFill>
                <a:schemeClr val="accent1"/>
              </a:solidFill>
              <a:round/>
            </a:ln>
            <a:effectLst/>
          </c:spPr>
          <c:marker>
            <c:symbol val="none"/>
          </c:marker>
          <c:cat>
            <c:strRef>
              <c:f>'Gaspreis_Vergleich EU'!$AA$68:$AN$68</c:f>
              <c:strCache>
                <c:ptCount val="14"/>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pt idx="13">
                  <c:v>H2/25</c:v>
                </c:pt>
              </c:strCache>
            </c:strRef>
          </c:cat>
          <c:val>
            <c:numRef>
              <c:f>'Gaspreis_Vergleich EU'!$AA$69:$AN$69</c:f>
              <c:numCache>
                <c:formatCode>0.0000</c:formatCode>
                <c:ptCount val="14"/>
                <c:pt idx="0">
                  <c:v>2.3827319999999999</c:v>
                </c:pt>
                <c:pt idx="1">
                  <c:v>1.8299879999999999</c:v>
                </c:pt>
                <c:pt idx="2">
                  <c:v>1.707552</c:v>
                </c:pt>
                <c:pt idx="3">
                  <c:v>1.7833680000000001</c:v>
                </c:pt>
                <c:pt idx="4">
                  <c:v>2.504988</c:v>
                </c:pt>
                <c:pt idx="5">
                  <c:v>5.6785319999999997</c:v>
                </c:pt>
                <c:pt idx="6">
                  <c:v>8.5057919999999996</c:v>
                </c:pt>
                <c:pt idx="7">
                  <c:v>11.327292</c:v>
                </c:pt>
                <c:pt idx="8">
                  <c:v>5.6501999999999999</c:v>
                </c:pt>
                <c:pt idx="9">
                  <c:v>4.8538440000000005</c:v>
                </c:pt>
                <c:pt idx="10">
                  <c:v>3.930876</c:v>
                </c:pt>
                <c:pt idx="11">
                  <c:v>4.51044</c:v>
                </c:pt>
                <c:pt idx="12">
                  <c:v>5.297148</c:v>
                </c:pt>
                <c:pt idx="13">
                  <c:v>4.5234359999999993</c:v>
                </c:pt>
              </c:numCache>
            </c:numRef>
          </c:val>
          <c:smooth val="0"/>
          <c:extLst>
            <c:ext xmlns:c16="http://schemas.microsoft.com/office/drawing/2014/chart" uri="{C3380CC4-5D6E-409C-BE32-E72D297353CC}">
              <c16:uniqueId val="{00000000-B04B-4CED-B640-D3F5314533D0}"/>
            </c:ext>
          </c:extLst>
        </c:ser>
        <c:ser>
          <c:idx val="1"/>
          <c:order val="1"/>
          <c:tx>
            <c:strRef>
              <c:f>'Gaspreis_Vergleich EU'!$C$70</c:f>
              <c:strCache>
                <c:ptCount val="1"/>
                <c:pt idx="0">
                  <c:v> 1 Mio. bis 4 Mio. GJ</c:v>
                </c:pt>
              </c:strCache>
            </c:strRef>
          </c:tx>
          <c:spPr>
            <a:ln w="28575" cap="rnd">
              <a:solidFill>
                <a:schemeClr val="accent2"/>
              </a:solidFill>
              <a:round/>
            </a:ln>
            <a:effectLst/>
          </c:spPr>
          <c:marker>
            <c:symbol val="none"/>
          </c:marker>
          <c:cat>
            <c:strRef>
              <c:f>'Gaspreis_Vergleich EU'!$AA$68:$AN$68</c:f>
              <c:strCache>
                <c:ptCount val="14"/>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pt idx="13">
                  <c:v>H2/25</c:v>
                </c:pt>
              </c:strCache>
            </c:strRef>
          </c:cat>
          <c:val>
            <c:numRef>
              <c:f>'Gaspreis_Vergleich EU'!$AA$70:$AN$70</c:f>
              <c:numCache>
                <c:formatCode>0.00</c:formatCode>
                <c:ptCount val="14"/>
                <c:pt idx="0">
                  <c:v>2.4868439999999996</c:v>
                </c:pt>
                <c:pt idx="1">
                  <c:v>1.8975599999999999</c:v>
                </c:pt>
                <c:pt idx="2">
                  <c:v>1.820592</c:v>
                </c:pt>
                <c:pt idx="3">
                  <c:v>1.880784</c:v>
                </c:pt>
                <c:pt idx="4">
                  <c:v>2.37276</c:v>
                </c:pt>
                <c:pt idx="5">
                  <c:v>4.6061999999999994</c:v>
                </c:pt>
                <c:pt idx="6">
                  <c:v>6.5448719999999998</c:v>
                </c:pt>
                <c:pt idx="7">
                  <c:v>9.1872720000000001</c:v>
                </c:pt>
                <c:pt idx="8">
                  <c:v>6.2202960000000003</c:v>
                </c:pt>
                <c:pt idx="9">
                  <c:v>5.4559439999999997</c:v>
                </c:pt>
                <c:pt idx="10">
                  <c:v>4.0848839999999997</c:v>
                </c:pt>
                <c:pt idx="11">
                  <c:v>4.766076</c:v>
                </c:pt>
                <c:pt idx="12">
                  <c:v>5.0001480000000003</c:v>
                </c:pt>
                <c:pt idx="13">
                  <c:v>4.3000919999999994</c:v>
                </c:pt>
              </c:numCache>
            </c:numRef>
          </c:val>
          <c:smooth val="0"/>
          <c:extLst>
            <c:ext xmlns:c16="http://schemas.microsoft.com/office/drawing/2014/chart" uri="{C3380CC4-5D6E-409C-BE32-E72D297353CC}">
              <c16:uniqueId val="{00000001-B04B-4CED-B640-D3F5314533D0}"/>
            </c:ext>
          </c:extLst>
        </c:ser>
        <c:ser>
          <c:idx val="2"/>
          <c:order val="2"/>
          <c:tx>
            <c:strRef>
              <c:f>'Gaspreis_Vergleich EU'!$C$71</c:f>
              <c:strCache>
                <c:ptCount val="1"/>
                <c:pt idx="0">
                  <c:v>100 000 bis 1 Mio. GJ</c:v>
                </c:pt>
              </c:strCache>
            </c:strRef>
          </c:tx>
          <c:spPr>
            <a:ln w="28575" cap="rnd">
              <a:solidFill>
                <a:schemeClr val="accent3"/>
              </a:solidFill>
              <a:round/>
            </a:ln>
            <a:effectLst/>
          </c:spPr>
          <c:marker>
            <c:symbol val="none"/>
          </c:marker>
          <c:cat>
            <c:strRef>
              <c:f>'Gaspreis_Vergleich EU'!$AA$68:$AN$68</c:f>
              <c:strCache>
                <c:ptCount val="14"/>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pt idx="13">
                  <c:v>H2/25</c:v>
                </c:pt>
              </c:strCache>
            </c:strRef>
          </c:cat>
          <c:val>
            <c:numRef>
              <c:f>'Gaspreis_Vergleich EU'!$AA$71:$AN$71</c:f>
              <c:numCache>
                <c:formatCode>0.00</c:formatCode>
                <c:ptCount val="14"/>
                <c:pt idx="0">
                  <c:v>2.6759520000000001</c:v>
                </c:pt>
                <c:pt idx="1">
                  <c:v>2.5014599999999998</c:v>
                </c:pt>
                <c:pt idx="2">
                  <c:v>2.2954319999999999</c:v>
                </c:pt>
                <c:pt idx="3">
                  <c:v>2.3384879999999999</c:v>
                </c:pt>
                <c:pt idx="4">
                  <c:v>2.6457839999999999</c:v>
                </c:pt>
                <c:pt idx="5">
                  <c:v>3.8484720000000001</c:v>
                </c:pt>
                <c:pt idx="6">
                  <c:v>5.5446839999999993</c:v>
                </c:pt>
                <c:pt idx="7">
                  <c:v>7.028459999999999</c:v>
                </c:pt>
                <c:pt idx="8">
                  <c:v>7.450704</c:v>
                </c:pt>
                <c:pt idx="9">
                  <c:v>6.8445359999999997</c:v>
                </c:pt>
                <c:pt idx="10">
                  <c:v>5.5437479999999999</c:v>
                </c:pt>
                <c:pt idx="11">
                  <c:v>5.8626360000000002</c:v>
                </c:pt>
                <c:pt idx="12">
                  <c:v>5.8645440000000004</c:v>
                </c:pt>
                <c:pt idx="13">
                  <c:v>5.4551879999999997</c:v>
                </c:pt>
              </c:numCache>
            </c:numRef>
          </c:val>
          <c:smooth val="0"/>
          <c:extLst>
            <c:ext xmlns:c16="http://schemas.microsoft.com/office/drawing/2014/chart" uri="{C3380CC4-5D6E-409C-BE32-E72D297353CC}">
              <c16:uniqueId val="{00000002-B04B-4CED-B640-D3F5314533D0}"/>
            </c:ext>
          </c:extLst>
        </c:ser>
        <c:ser>
          <c:idx val="3"/>
          <c:order val="3"/>
          <c:tx>
            <c:strRef>
              <c:f>'Gaspreis_Vergleich EU'!$C$72</c:f>
              <c:strCache>
                <c:ptCount val="1"/>
                <c:pt idx="0">
                  <c:v>10 000 bis 100 000 GJ</c:v>
                </c:pt>
              </c:strCache>
            </c:strRef>
          </c:tx>
          <c:spPr>
            <a:ln w="28575" cap="rnd">
              <a:solidFill>
                <a:schemeClr val="accent4"/>
              </a:solidFill>
              <a:round/>
            </a:ln>
            <a:effectLst/>
          </c:spPr>
          <c:marker>
            <c:symbol val="none"/>
          </c:marker>
          <c:cat>
            <c:strRef>
              <c:f>'Gaspreis_Vergleich EU'!$AA$68:$AN$68</c:f>
              <c:strCache>
                <c:ptCount val="14"/>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pt idx="13">
                  <c:v>H2/25</c:v>
                </c:pt>
              </c:strCache>
            </c:strRef>
          </c:cat>
          <c:val>
            <c:numRef>
              <c:f>'Gaspreis_Vergleich EU'!$AA$72:$AN$72</c:f>
              <c:numCache>
                <c:formatCode>0.00</c:formatCode>
                <c:ptCount val="14"/>
                <c:pt idx="0">
                  <c:v>3.1797359999999997</c:v>
                </c:pt>
                <c:pt idx="1">
                  <c:v>2.9956680000000002</c:v>
                </c:pt>
                <c:pt idx="2">
                  <c:v>2.8946159999999996</c:v>
                </c:pt>
                <c:pt idx="3">
                  <c:v>2.8874879999999998</c:v>
                </c:pt>
                <c:pt idx="4">
                  <c:v>3.1867199999999998</c:v>
                </c:pt>
                <c:pt idx="5">
                  <c:v>3.794508</c:v>
                </c:pt>
                <c:pt idx="6">
                  <c:v>5.3342639999999992</c:v>
                </c:pt>
                <c:pt idx="7">
                  <c:v>6.1322399999999995</c:v>
                </c:pt>
                <c:pt idx="8">
                  <c:v>8.0780759999999994</c:v>
                </c:pt>
                <c:pt idx="9">
                  <c:v>7.4167560000000003</c:v>
                </c:pt>
                <c:pt idx="10">
                  <c:v>6.776603999999999</c:v>
                </c:pt>
                <c:pt idx="11">
                  <c:v>7.1319599999999994</c:v>
                </c:pt>
                <c:pt idx="12">
                  <c:v>7.2281880000000003</c:v>
                </c:pt>
                <c:pt idx="13">
                  <c:v>7.1256239999999993</c:v>
                </c:pt>
              </c:numCache>
            </c:numRef>
          </c:val>
          <c:smooth val="0"/>
          <c:extLst>
            <c:ext xmlns:c16="http://schemas.microsoft.com/office/drawing/2014/chart" uri="{C3380CC4-5D6E-409C-BE32-E72D297353CC}">
              <c16:uniqueId val="{00000003-B04B-4CED-B640-D3F5314533D0}"/>
            </c:ext>
          </c:extLst>
        </c:ser>
        <c:ser>
          <c:idx val="4"/>
          <c:order val="4"/>
          <c:tx>
            <c:strRef>
              <c:f>'Gaspreis_Vergleich EU'!$C$73</c:f>
              <c:strCache>
                <c:ptCount val="1"/>
                <c:pt idx="0">
                  <c:v>1 000 bis 10 000 GJ</c:v>
                </c:pt>
              </c:strCache>
            </c:strRef>
          </c:tx>
          <c:spPr>
            <a:ln w="28575" cap="rnd">
              <a:solidFill>
                <a:schemeClr val="accent5"/>
              </a:solidFill>
              <a:round/>
            </a:ln>
            <a:effectLst/>
          </c:spPr>
          <c:marker>
            <c:symbol val="none"/>
          </c:marker>
          <c:cat>
            <c:strRef>
              <c:f>'Gaspreis_Vergleich EU'!$AA$68:$AN$68</c:f>
              <c:strCache>
                <c:ptCount val="14"/>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pt idx="13">
                  <c:v>H2/25</c:v>
                </c:pt>
              </c:strCache>
            </c:strRef>
          </c:cat>
          <c:val>
            <c:numRef>
              <c:f>'Gaspreis_Vergleich EU'!$AA$73:$AN$73</c:f>
              <c:numCache>
                <c:formatCode>0.00</c:formatCode>
                <c:ptCount val="14"/>
                <c:pt idx="0">
                  <c:v>3.6209159999999998</c:v>
                </c:pt>
                <c:pt idx="1">
                  <c:v>3.7220040000000001</c:v>
                </c:pt>
                <c:pt idx="2">
                  <c:v>3.6982799999999991</c:v>
                </c:pt>
                <c:pt idx="3">
                  <c:v>3.7044359999999998</c:v>
                </c:pt>
                <c:pt idx="4">
                  <c:v>4.0536719999999997</c:v>
                </c:pt>
                <c:pt idx="5">
                  <c:v>4.4460719999999991</c:v>
                </c:pt>
                <c:pt idx="6">
                  <c:v>5.5358279999999995</c:v>
                </c:pt>
                <c:pt idx="7">
                  <c:v>6.5455920000000001</c:v>
                </c:pt>
                <c:pt idx="8">
                  <c:v>9.7403399999999998</c:v>
                </c:pt>
                <c:pt idx="9">
                  <c:v>8.8589520000000004</c:v>
                </c:pt>
                <c:pt idx="10">
                  <c:v>8.1633599999999991</c:v>
                </c:pt>
                <c:pt idx="11">
                  <c:v>8.6343479999999992</c:v>
                </c:pt>
                <c:pt idx="12">
                  <c:v>8.5897439999999996</c:v>
                </c:pt>
                <c:pt idx="13">
                  <c:v>8.6000759999999996</c:v>
                </c:pt>
              </c:numCache>
            </c:numRef>
          </c:val>
          <c:smooth val="0"/>
          <c:extLst>
            <c:ext xmlns:c16="http://schemas.microsoft.com/office/drawing/2014/chart" uri="{C3380CC4-5D6E-409C-BE32-E72D297353CC}">
              <c16:uniqueId val="{00000004-B04B-4CED-B640-D3F5314533D0}"/>
            </c:ext>
          </c:extLst>
        </c:ser>
        <c:ser>
          <c:idx val="5"/>
          <c:order val="5"/>
          <c:tx>
            <c:strRef>
              <c:f>'Gaspreis_Vergleich EU'!$C$74</c:f>
              <c:strCache>
                <c:ptCount val="1"/>
                <c:pt idx="0">
                  <c:v>&lt; 1 000 GJ</c:v>
                </c:pt>
              </c:strCache>
            </c:strRef>
          </c:tx>
          <c:spPr>
            <a:ln w="28575" cap="rnd">
              <a:solidFill>
                <a:schemeClr val="accent6"/>
              </a:solidFill>
              <a:round/>
            </a:ln>
            <a:effectLst/>
          </c:spPr>
          <c:marker>
            <c:symbol val="none"/>
          </c:marker>
          <c:cat>
            <c:strRef>
              <c:f>'Gaspreis_Vergleich EU'!$AA$68:$AN$68</c:f>
              <c:strCache>
                <c:ptCount val="14"/>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pt idx="13">
                  <c:v>H2/25</c:v>
                </c:pt>
              </c:strCache>
            </c:strRef>
          </c:cat>
          <c:val>
            <c:numRef>
              <c:f>'Gaspreis_Vergleich EU'!$AA$74:$AN$74</c:f>
              <c:numCache>
                <c:formatCode>0.00</c:formatCode>
                <c:ptCount val="14"/>
                <c:pt idx="0">
                  <c:v>4.15944</c:v>
                </c:pt>
                <c:pt idx="1">
                  <c:v>4.2276599999999993</c:v>
                </c:pt>
                <c:pt idx="2">
                  <c:v>4.4538839999999995</c:v>
                </c:pt>
                <c:pt idx="3">
                  <c:v>4.4192520000000002</c:v>
                </c:pt>
                <c:pt idx="4">
                  <c:v>4.7001599999999994</c:v>
                </c:pt>
                <c:pt idx="5">
                  <c:v>5.4543599999999994</c:v>
                </c:pt>
                <c:pt idx="6">
                  <c:v>6.2665919999999993</c:v>
                </c:pt>
                <c:pt idx="7">
                  <c:v>7.3586879999999999</c:v>
                </c:pt>
                <c:pt idx="8">
                  <c:v>10.844711999999999</c:v>
                </c:pt>
                <c:pt idx="9">
                  <c:v>9.6986879999999989</c:v>
                </c:pt>
                <c:pt idx="10">
                  <c:v>9.5448240000000002</c:v>
                </c:pt>
                <c:pt idx="11">
                  <c:v>9.459503999999999</c:v>
                </c:pt>
                <c:pt idx="12">
                  <c:v>9.6350040000000003</c:v>
                </c:pt>
                <c:pt idx="13">
                  <c:v>9.5011200000000002</c:v>
                </c:pt>
              </c:numCache>
            </c:numRef>
          </c:val>
          <c:smooth val="0"/>
          <c:extLst>
            <c:ext xmlns:c16="http://schemas.microsoft.com/office/drawing/2014/chart" uri="{C3380CC4-5D6E-409C-BE32-E72D297353CC}">
              <c16:uniqueId val="{00000005-B04B-4CED-B640-D3F5314533D0}"/>
            </c:ext>
          </c:extLst>
        </c:ser>
        <c:dLbls>
          <c:showLegendKey val="0"/>
          <c:showVal val="0"/>
          <c:showCatName val="0"/>
          <c:showSerName val="0"/>
          <c:showPercent val="0"/>
          <c:showBubbleSize val="0"/>
        </c:dLbls>
        <c:smooth val="0"/>
        <c:axId val="900648408"/>
        <c:axId val="900647328"/>
      </c:lineChart>
      <c:catAx>
        <c:axId val="900648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900647328"/>
        <c:crosses val="autoZero"/>
        <c:auto val="1"/>
        <c:lblAlgn val="ctr"/>
        <c:lblOffset val="100"/>
        <c:noMultiLvlLbl val="0"/>
      </c:catAx>
      <c:valAx>
        <c:axId val="900647328"/>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0"/>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900648408"/>
        <c:crosses val="autoZero"/>
        <c:crossBetween val="between"/>
      </c:valAx>
      <c:spPr>
        <a:noFill/>
        <a:ln>
          <a:noFill/>
        </a:ln>
        <a:effectLst/>
      </c:spPr>
    </c:plotArea>
    <c:legend>
      <c:legendPos val="r"/>
      <c:layout>
        <c:manualLayout>
          <c:xMode val="edge"/>
          <c:yMode val="edge"/>
          <c:x val="0.73921016557741637"/>
          <c:y val="1.4821582416701725E-2"/>
          <c:w val="0.25585934167192803"/>
          <c:h val="0.98392739075554503"/>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userShapes r:id="rId5"/>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374519822576763"/>
          <c:y val="2.981168616058915E-3"/>
          <c:w val="0.75556111817900495"/>
          <c:h val="0.99086410463549579"/>
        </c:manualLayout>
      </c:layout>
      <c:barChart>
        <c:barDir val="bar"/>
        <c:grouping val="clustered"/>
        <c:varyColors val="0"/>
        <c:ser>
          <c:idx val="0"/>
          <c:order val="0"/>
          <c:spPr>
            <a:solidFill>
              <a:schemeClr val="accent1"/>
            </a:solidFill>
            <a:ln>
              <a:noFill/>
            </a:ln>
            <a:effectLst/>
          </c:spPr>
          <c:invertIfNegative val="0"/>
          <c:dPt>
            <c:idx val="3"/>
            <c:invertIfNegative val="0"/>
            <c:bubble3D val="0"/>
            <c:extLst>
              <c:ext xmlns:c16="http://schemas.microsoft.com/office/drawing/2014/chart" uri="{C3380CC4-5D6E-409C-BE32-E72D297353CC}">
                <c16:uniqueId val="{00000000-4319-4F45-B8DC-F34248846294}"/>
              </c:ext>
            </c:extLst>
          </c:dPt>
          <c:dPt>
            <c:idx val="4"/>
            <c:invertIfNegative val="0"/>
            <c:bubble3D val="0"/>
            <c:spPr>
              <a:solidFill>
                <a:srgbClr val="10069F"/>
              </a:solidFill>
              <a:ln>
                <a:noFill/>
              </a:ln>
              <a:effectLst/>
            </c:spPr>
            <c:extLst>
              <c:ext xmlns:c16="http://schemas.microsoft.com/office/drawing/2014/chart" uri="{C3380CC4-5D6E-409C-BE32-E72D297353CC}">
                <c16:uniqueId val="{00000002-4319-4F45-B8DC-F34248846294}"/>
              </c:ext>
            </c:extLst>
          </c:dPt>
          <c:dPt>
            <c:idx val="5"/>
            <c:invertIfNegative val="0"/>
            <c:bubble3D val="0"/>
            <c:spPr>
              <a:solidFill>
                <a:schemeClr val="accent1"/>
              </a:solidFill>
              <a:ln>
                <a:noFill/>
              </a:ln>
              <a:effectLst/>
            </c:spPr>
            <c:extLst>
              <c:ext xmlns:c16="http://schemas.microsoft.com/office/drawing/2014/chart" uri="{C3380CC4-5D6E-409C-BE32-E72D297353CC}">
                <c16:uniqueId val="{00000004-4319-4F45-B8DC-F34248846294}"/>
              </c:ext>
            </c:extLst>
          </c:dPt>
          <c:dPt>
            <c:idx val="6"/>
            <c:invertIfNegative val="0"/>
            <c:bubble3D val="0"/>
            <c:extLst>
              <c:ext xmlns:c16="http://schemas.microsoft.com/office/drawing/2014/chart" uri="{C3380CC4-5D6E-409C-BE32-E72D297353CC}">
                <c16:uniqueId val="{00000005-4319-4F45-B8DC-F34248846294}"/>
              </c:ext>
            </c:extLst>
          </c:dPt>
          <c:dPt>
            <c:idx val="7"/>
            <c:invertIfNegative val="0"/>
            <c:bubble3D val="0"/>
            <c:extLst>
              <c:ext xmlns:c16="http://schemas.microsoft.com/office/drawing/2014/chart" uri="{C3380CC4-5D6E-409C-BE32-E72D297353CC}">
                <c16:uniqueId val="{00000006-4319-4F45-B8DC-F34248846294}"/>
              </c:ext>
            </c:extLst>
          </c:dPt>
          <c:dPt>
            <c:idx val="9"/>
            <c:invertIfNegative val="0"/>
            <c:bubble3D val="0"/>
            <c:spPr>
              <a:solidFill>
                <a:srgbClr val="8C3E9F"/>
              </a:solidFill>
              <a:ln>
                <a:noFill/>
              </a:ln>
              <a:effectLst/>
            </c:spPr>
            <c:extLst>
              <c:ext xmlns:c16="http://schemas.microsoft.com/office/drawing/2014/chart" uri="{C3380CC4-5D6E-409C-BE32-E72D297353CC}">
                <c16:uniqueId val="{00000008-4319-4F45-B8DC-F34248846294}"/>
              </c:ext>
            </c:extLst>
          </c:dPt>
          <c:dPt>
            <c:idx val="10"/>
            <c:invertIfNegative val="0"/>
            <c:bubble3D val="0"/>
            <c:spPr>
              <a:solidFill>
                <a:srgbClr val="10069F"/>
              </a:solidFill>
              <a:ln>
                <a:noFill/>
              </a:ln>
              <a:effectLst/>
            </c:spPr>
            <c:extLst>
              <c:ext xmlns:c16="http://schemas.microsoft.com/office/drawing/2014/chart" uri="{C3380CC4-5D6E-409C-BE32-E72D297353CC}">
                <c16:uniqueId val="{0000000A-4319-4F45-B8DC-F34248846294}"/>
              </c:ext>
            </c:extLst>
          </c:dPt>
          <c:dPt>
            <c:idx val="14"/>
            <c:invertIfNegative val="0"/>
            <c:bubble3D val="0"/>
            <c:spPr>
              <a:solidFill>
                <a:srgbClr val="10069F"/>
              </a:solidFill>
              <a:ln>
                <a:noFill/>
              </a:ln>
              <a:effectLst/>
            </c:spPr>
            <c:extLst>
              <c:ext xmlns:c16="http://schemas.microsoft.com/office/drawing/2014/chart" uri="{C3380CC4-5D6E-409C-BE32-E72D297353CC}">
                <c16:uniqueId val="{0000000C-4319-4F45-B8DC-F34248846294}"/>
              </c:ext>
            </c:extLst>
          </c:dPt>
          <c:dPt>
            <c:idx val="15"/>
            <c:invertIfNegative val="0"/>
            <c:bubble3D val="0"/>
            <c:spPr>
              <a:solidFill>
                <a:srgbClr val="FF3EB5"/>
              </a:solidFill>
              <a:ln>
                <a:noFill/>
              </a:ln>
              <a:effectLst/>
            </c:spPr>
            <c:extLst>
              <c:ext xmlns:c16="http://schemas.microsoft.com/office/drawing/2014/chart" uri="{C3380CC4-5D6E-409C-BE32-E72D297353CC}">
                <c16:uniqueId val="{0000000E-4319-4F45-B8DC-F34248846294}"/>
              </c:ext>
            </c:extLst>
          </c:dPt>
          <c:dLbls>
            <c:numFmt formatCode="#,##0.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'Gaspreis_Vergleich EU'!$B$26:$B$44</c:f>
              <c:strCache>
                <c:ptCount val="19"/>
                <c:pt idx="0">
                  <c:v>Turkey</c:v>
                </c:pt>
                <c:pt idx="1">
                  <c:v>Greece</c:v>
                </c:pt>
                <c:pt idx="2">
                  <c:v>Spain</c:v>
                </c:pt>
                <c:pt idx="3">
                  <c:v>Belgium</c:v>
                </c:pt>
                <c:pt idx="4">
                  <c:v>Portugal</c:v>
                </c:pt>
                <c:pt idx="5">
                  <c:v>France</c:v>
                </c:pt>
                <c:pt idx="6">
                  <c:v>Italy</c:v>
                </c:pt>
                <c:pt idx="7">
                  <c:v>Ireland</c:v>
                </c:pt>
                <c:pt idx="8">
                  <c:v>Hungary</c:v>
                </c:pt>
                <c:pt idx="9">
                  <c:v>European Union (27)</c:v>
                </c:pt>
                <c:pt idx="10">
                  <c:v>Czech Republic</c:v>
                </c:pt>
                <c:pt idx="11">
                  <c:v>Denmark</c:v>
                </c:pt>
                <c:pt idx="12">
                  <c:v>Poland</c:v>
                </c:pt>
                <c:pt idx="13">
                  <c:v>Austria</c:v>
                </c:pt>
                <c:pt idx="14">
                  <c:v>Slovakia</c:v>
                </c:pt>
                <c:pt idx="15">
                  <c:v>Germany</c:v>
                </c:pt>
                <c:pt idx="16">
                  <c:v>Netherlands</c:v>
                </c:pt>
                <c:pt idx="17">
                  <c:v>Finland</c:v>
                </c:pt>
                <c:pt idx="18">
                  <c:v>Sweden</c:v>
                </c:pt>
              </c:strCache>
            </c:strRef>
          </c:cat>
          <c:val>
            <c:numRef>
              <c:f>'Gaspreis_Vergleich EU'!$G$26:$G$44</c:f>
              <c:numCache>
                <c:formatCode>0.0</c:formatCode>
                <c:ptCount val="19"/>
                <c:pt idx="0">
                  <c:v>2.9734560000000001</c:v>
                </c:pt>
                <c:pt idx="1">
                  <c:v>3.788748</c:v>
                </c:pt>
                <c:pt idx="2">
                  <c:v>3.9272399999999998</c:v>
                </c:pt>
                <c:pt idx="3">
                  <c:v>3.991536</c:v>
                </c:pt>
                <c:pt idx="4">
                  <c:v>4.1781600000000001</c:v>
                </c:pt>
                <c:pt idx="5">
                  <c:v>4.480416</c:v>
                </c:pt>
                <c:pt idx="6">
                  <c:v>4.5348480000000002</c:v>
                </c:pt>
                <c:pt idx="7">
                  <c:v>4.5699480000000001</c:v>
                </c:pt>
                <c:pt idx="8">
                  <c:v>4.7289239999999992</c:v>
                </c:pt>
                <c:pt idx="9">
                  <c:v>4.830444</c:v>
                </c:pt>
                <c:pt idx="10">
                  <c:v>4.8420360000000002</c:v>
                </c:pt>
                <c:pt idx="11">
                  <c:v>4.9573080000000003</c:v>
                </c:pt>
                <c:pt idx="12">
                  <c:v>5.1369119999999997</c:v>
                </c:pt>
                <c:pt idx="13">
                  <c:v>5.3240400000000001</c:v>
                </c:pt>
                <c:pt idx="14">
                  <c:v>5.3787599999999998</c:v>
                </c:pt>
                <c:pt idx="15">
                  <c:v>5.4551879999999997</c:v>
                </c:pt>
                <c:pt idx="16">
                  <c:v>5.6931839999999996</c:v>
                </c:pt>
                <c:pt idx="17">
                  <c:v>7.6375080000000004</c:v>
                </c:pt>
                <c:pt idx="18">
                  <c:v>8.7804000000000002</c:v>
                </c:pt>
              </c:numCache>
            </c:numRef>
          </c:val>
          <c:extLst>
            <c:ext xmlns:c16="http://schemas.microsoft.com/office/drawing/2014/chart" uri="{C3380CC4-5D6E-409C-BE32-E72D297353CC}">
              <c16:uniqueId val="{0000000F-4319-4F45-B8DC-F34248846294}"/>
            </c:ext>
          </c:extLst>
        </c:ser>
        <c:dLbls>
          <c:dLblPos val="outEnd"/>
          <c:showLegendKey val="0"/>
          <c:showVal val="1"/>
          <c:showCatName val="0"/>
          <c:showSerName val="0"/>
          <c:showPercent val="0"/>
          <c:showBubbleSize val="0"/>
        </c:dLbls>
        <c:gapWidth val="50"/>
        <c:axId val="539041512"/>
        <c:axId val="539045824"/>
      </c:barChart>
      <c:catAx>
        <c:axId val="539041512"/>
        <c:scaling>
          <c:orientation val="minMax"/>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b"/>
        <c:numFmt formatCode="0.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2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74553434156740073"/>
        </c:manualLayout>
      </c:layout>
      <c:lineChart>
        <c:grouping val="standard"/>
        <c:varyColors val="0"/>
        <c:ser>
          <c:idx val="0"/>
          <c:order val="0"/>
          <c:tx>
            <c:strRef>
              <c:f>Gaspreise_Vergleich!$E$3</c:f>
              <c:strCache>
                <c:ptCount val="1"/>
                <c:pt idx="0">
                  <c:v> Natural gas price, USA</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99CD-4B89-BA64-C2BB8C2E6693}"/>
              </c:ext>
            </c:extLst>
          </c:dPt>
          <c:cat>
            <c:strRef>
              <c:f>Gaspreise_Vergleich!$D$125:$D$196</c:f>
              <c:strCache>
                <c:ptCount val="67"/>
                <c:pt idx="5">
                  <c:v>2021</c:v>
                </c:pt>
                <c:pt idx="17">
                  <c:v>2022</c:v>
                </c:pt>
                <c:pt idx="29">
                  <c:v>2023</c:v>
                </c:pt>
                <c:pt idx="41">
                  <c:v>2024</c:v>
                </c:pt>
                <c:pt idx="53">
                  <c:v>2025</c:v>
                </c:pt>
                <c:pt idx="66">
                  <c:v>2026</c:v>
                </c:pt>
              </c:strCache>
            </c:strRef>
          </c:cat>
          <c:val>
            <c:numRef>
              <c:f>Gaspreise_Vergleich!$E$125:$E$196</c:f>
              <c:numCache>
                <c:formatCode>0.00</c:formatCode>
                <c:ptCount val="72"/>
                <c:pt idx="0">
                  <c:v>7.4727331551249678</c:v>
                </c:pt>
                <c:pt idx="1">
                  <c:v>14.285698946897396</c:v>
                </c:pt>
                <c:pt idx="2">
                  <c:v>7.3539265637084403</c:v>
                </c:pt>
                <c:pt idx="3">
                  <c:v>7.4344182840504178</c:v>
                </c:pt>
                <c:pt idx="4">
                  <c:v>8.1143009164554769</c:v>
                </c:pt>
                <c:pt idx="5">
                  <c:v>9.153614451683378</c:v>
                </c:pt>
                <c:pt idx="6">
                  <c:v>10.978194819629113</c:v>
                </c:pt>
                <c:pt idx="7">
                  <c:v>11.734961447402219</c:v>
                </c:pt>
                <c:pt idx="8">
                  <c:v>14.817159814002004</c:v>
                </c:pt>
                <c:pt idx="9">
                  <c:v>16.112155733363512</c:v>
                </c:pt>
                <c:pt idx="10">
                  <c:v>14.99979136006912</c:v>
                </c:pt>
                <c:pt idx="11">
                  <c:v>11.267251480871165</c:v>
                </c:pt>
                <c:pt idx="12">
                  <c:v>13.066204371156902</c:v>
                </c:pt>
                <c:pt idx="13">
                  <c:v>14.012283622482926</c:v>
                </c:pt>
                <c:pt idx="14">
                  <c:v>15.123476288259985</c:v>
                </c:pt>
                <c:pt idx="15">
                  <c:v>20.596480404201408</c:v>
                </c:pt>
                <c:pt idx="16">
                  <c:v>26.245977985870319</c:v>
                </c:pt>
                <c:pt idx="17">
                  <c:v>24.782107602332033</c:v>
                </c:pt>
                <c:pt idx="18">
                  <c:v>24.323451128931961</c:v>
                </c:pt>
                <c:pt idx="19">
                  <c:v>29.598172495737014</c:v>
                </c:pt>
                <c:pt idx="20">
                  <c:v>26.744864987690935</c:v>
                </c:pt>
                <c:pt idx="21">
                  <c:v>19.514074809039908</c:v>
                </c:pt>
                <c:pt idx="22">
                  <c:v>17.650750106708141</c:v>
                </c:pt>
                <c:pt idx="23">
                  <c:v>17.73256719907754</c:v>
                </c:pt>
                <c:pt idx="24">
                  <c:v>10.369818123225196</c:v>
                </c:pt>
                <c:pt idx="25">
                  <c:v>7.5904627127613855</c:v>
                </c:pt>
                <c:pt idx="26">
                  <c:v>7.3460164862662554</c:v>
                </c:pt>
                <c:pt idx="27">
                  <c:v>6.7231758600955969</c:v>
                </c:pt>
                <c:pt idx="28">
                  <c:v>6.7388855367554923</c:v>
                </c:pt>
                <c:pt idx="29">
                  <c:v>6.8727583411177156</c:v>
                </c:pt>
                <c:pt idx="30">
                  <c:v>7.8808190730772569</c:v>
                </c:pt>
                <c:pt idx="31">
                  <c:v>8.0838574120627307</c:v>
                </c:pt>
                <c:pt idx="32">
                  <c:v>8.429752752378576</c:v>
                </c:pt>
                <c:pt idx="33">
                  <c:v>9.6540059497929036</c:v>
                </c:pt>
                <c:pt idx="34">
                  <c:v>8.5505592146223055</c:v>
                </c:pt>
                <c:pt idx="35">
                  <c:v>7.9067924755551768</c:v>
                </c:pt>
                <c:pt idx="36">
                  <c:v>9.9520015390433869</c:v>
                </c:pt>
                <c:pt idx="37">
                  <c:v>5.440145405073225</c:v>
                </c:pt>
                <c:pt idx="38">
                  <c:v>4.7073870819799843</c:v>
                </c:pt>
                <c:pt idx="39">
                  <c:v>5.0784550201486081</c:v>
                </c:pt>
                <c:pt idx="40">
                  <c:v>6.7264508664899658</c:v>
                </c:pt>
                <c:pt idx="41">
                  <c:v>7.9675838134653709</c:v>
                </c:pt>
                <c:pt idx="42">
                  <c:v>6.5294495600367446</c:v>
                </c:pt>
                <c:pt idx="43">
                  <c:v>6.1670772724433292</c:v>
                </c:pt>
                <c:pt idx="44">
                  <c:v>6.9152245523540694</c:v>
                </c:pt>
                <c:pt idx="45">
                  <c:v>6.9084602746300563</c:v>
                </c:pt>
                <c:pt idx="46">
                  <c:v>6.7552700535445034</c:v>
                </c:pt>
                <c:pt idx="47">
                  <c:v>9.8430794377159394</c:v>
                </c:pt>
                <c:pt idx="48">
                  <c:v>13.508508565148592</c:v>
                </c:pt>
                <c:pt idx="49">
                  <c:v>13.837984306613675</c:v>
                </c:pt>
                <c:pt idx="50">
                  <c:v>13.033831660697293</c:v>
                </c:pt>
                <c:pt idx="51">
                  <c:v>10.34474685599114</c:v>
                </c:pt>
                <c:pt idx="52">
                  <c:v>9.4249899055863153</c:v>
                </c:pt>
                <c:pt idx="53">
                  <c:v>8.9540569775205956</c:v>
                </c:pt>
                <c:pt idx="54">
                  <c:v>9.3279425548266683</c:v>
                </c:pt>
                <c:pt idx="55">
                  <c:v>8.5384216518089158</c:v>
                </c:pt>
                <c:pt idx="56">
                  <c:v>8.6475628347932023</c:v>
                </c:pt>
                <c:pt idx="57">
                  <c:v>9.3806022730868879</c:v>
                </c:pt>
                <c:pt idx="58">
                  <c:v>11.190407750445287</c:v>
                </c:pt>
                <c:pt idx="59">
                  <c:v>12.38908441291335</c:v>
                </c:pt>
                <c:pt idx="60">
                  <c:v>22.043748877437388</c:v>
                </c:pt>
                <c:pt idx="61">
                  <c:v>10.431214784563318</c:v>
                </c:pt>
                <c:pt idx="62">
                  <c:v>9.0289790368217488</c:v>
                </c:pt>
                <c:pt idx="63">
                  <c:v>8.0668904576128906</c:v>
                </c:pt>
              </c:numCache>
            </c:numRef>
          </c:val>
          <c:smooth val="0"/>
          <c:extLst>
            <c:ext xmlns:c16="http://schemas.microsoft.com/office/drawing/2014/chart" uri="{C3380CC4-5D6E-409C-BE32-E72D297353CC}">
              <c16:uniqueId val="{00000001-99CD-4B89-BA64-C2BB8C2E6693}"/>
            </c:ext>
          </c:extLst>
        </c:ser>
        <c:ser>
          <c:idx val="1"/>
          <c:order val="1"/>
          <c:tx>
            <c:strRef>
              <c:f>Gaspreise_Vergleich!$F$3</c:f>
              <c:strCache>
                <c:ptCount val="1"/>
                <c:pt idx="0">
                  <c:v> Natural gas, Europe</c:v>
                </c:pt>
              </c:strCache>
            </c:strRef>
          </c:tx>
          <c:spPr>
            <a:ln w="28575" cap="rnd" cmpd="sng" algn="ctr">
              <a:solidFill>
                <a:schemeClr val="accent2">
                  <a:shade val="95000"/>
                  <a:satMod val="105000"/>
                </a:schemeClr>
              </a:solidFill>
              <a:prstDash val="solid"/>
              <a:round/>
            </a:ln>
            <a:effectLst/>
          </c:spPr>
          <c:marker>
            <c:symbol val="none"/>
          </c:marker>
          <c:cat>
            <c:strRef>
              <c:f>Gaspreise_Vergleich!$D$125:$D$196</c:f>
              <c:strCache>
                <c:ptCount val="67"/>
                <c:pt idx="5">
                  <c:v>2021</c:v>
                </c:pt>
                <c:pt idx="17">
                  <c:v>2022</c:v>
                </c:pt>
                <c:pt idx="29">
                  <c:v>2023</c:v>
                </c:pt>
                <c:pt idx="41">
                  <c:v>2024</c:v>
                </c:pt>
                <c:pt idx="53">
                  <c:v>2025</c:v>
                </c:pt>
                <c:pt idx="66">
                  <c:v>2026</c:v>
                </c:pt>
              </c:strCache>
            </c:strRef>
          </c:cat>
          <c:val>
            <c:numRef>
              <c:f>Gaspreise_Vergleich!$F$125:$F$196</c:f>
              <c:numCache>
                <c:formatCode>0.00</c:formatCode>
                <c:ptCount val="72"/>
                <c:pt idx="0">
                  <c:v>20.376694602681262</c:v>
                </c:pt>
                <c:pt idx="1">
                  <c:v>17.369564143494667</c:v>
                </c:pt>
                <c:pt idx="2">
                  <c:v>17.569904362359861</c:v>
                </c:pt>
                <c:pt idx="3">
                  <c:v>20.357249687710972</c:v>
                </c:pt>
                <c:pt idx="4">
                  <c:v>25.027120369774565</c:v>
                </c:pt>
                <c:pt idx="5">
                  <c:v>29.176263801211054</c:v>
                </c:pt>
                <c:pt idx="6">
                  <c:v>36.107000001346712</c:v>
                </c:pt>
                <c:pt idx="7">
                  <c:v>44.714000001668225</c:v>
                </c:pt>
                <c:pt idx="8">
                  <c:v>66.2152496201616</c:v>
                </c:pt>
                <c:pt idx="9">
                  <c:v>91.333000003438698</c:v>
                </c:pt>
                <c:pt idx="10">
                  <c:v>82.578467148697626</c:v>
                </c:pt>
                <c:pt idx="11">
                  <c:v>114.78584466105906</c:v>
                </c:pt>
                <c:pt idx="12">
                  <c:v>85.230175007626755</c:v>
                </c:pt>
                <c:pt idx="13">
                  <c:v>81.918221921616947</c:v>
                </c:pt>
                <c:pt idx="14">
                  <c:v>131.27400000491798</c:v>
                </c:pt>
                <c:pt idx="15">
                  <c:v>101.5669174638408</c:v>
                </c:pt>
                <c:pt idx="16">
                  <c:v>94.087000003532552</c:v>
                </c:pt>
                <c:pt idx="17">
                  <c:v>108.36998978258384</c:v>
                </c:pt>
                <c:pt idx="18">
                  <c:v>172.06536399114088</c:v>
                </c:pt>
                <c:pt idx="19">
                  <c:v>235.9782973034817</c:v>
                </c:pt>
                <c:pt idx="20">
                  <c:v>203.62128231780795</c:v>
                </c:pt>
                <c:pt idx="21">
                  <c:v>135.50657562078558</c:v>
                </c:pt>
                <c:pt idx="22">
                  <c:v>119.49112695283429</c:v>
                </c:pt>
                <c:pt idx="23">
                  <c:v>116.14705855567466</c:v>
                </c:pt>
                <c:pt idx="24">
                  <c:v>63.952611665505252</c:v>
                </c:pt>
                <c:pt idx="25">
                  <c:v>52.661740179301319</c:v>
                </c:pt>
                <c:pt idx="26">
                  <c:v>44.020887821579691</c:v>
                </c:pt>
                <c:pt idx="27">
                  <c:v>42.062328593840931</c:v>
                </c:pt>
                <c:pt idx="28">
                  <c:v>31.737676850668787</c:v>
                </c:pt>
                <c:pt idx="29">
                  <c:v>32.580994097175292</c:v>
                </c:pt>
                <c:pt idx="30">
                  <c:v>29.453663321773341</c:v>
                </c:pt>
                <c:pt idx="31">
                  <c:v>35.006416721447323</c:v>
                </c:pt>
                <c:pt idx="32">
                  <c:v>36.884903408331311</c:v>
                </c:pt>
                <c:pt idx="33">
                  <c:v>47.063544070694128</c:v>
                </c:pt>
                <c:pt idx="34">
                  <c:v>45.730069209696047</c:v>
                </c:pt>
                <c:pt idx="35">
                  <c:v>36.010590205884334</c:v>
                </c:pt>
                <c:pt idx="36">
                  <c:v>29.911742687955186</c:v>
                </c:pt>
                <c:pt idx="37">
                  <c:v>25.755840297413467</c:v>
                </c:pt>
                <c:pt idx="38">
                  <c:v>26.84559023279866</c:v>
                </c:pt>
                <c:pt idx="39">
                  <c:v>28.896078300865746</c:v>
                </c:pt>
                <c:pt idx="40">
                  <c:v>31.947219202076262</c:v>
                </c:pt>
                <c:pt idx="41">
                  <c:v>34.470203551805113</c:v>
                </c:pt>
                <c:pt idx="42">
                  <c:v>32.5570020299985</c:v>
                </c:pt>
                <c:pt idx="43">
                  <c:v>38.34351770939822</c:v>
                </c:pt>
                <c:pt idx="44">
                  <c:v>36.205259680824071</c:v>
                </c:pt>
                <c:pt idx="45">
                  <c:v>40.430414344878422</c:v>
                </c:pt>
                <c:pt idx="46">
                  <c:v>44.702587772129952</c:v>
                </c:pt>
                <c:pt idx="47">
                  <c:v>45.11952801010127</c:v>
                </c:pt>
                <c:pt idx="48">
                  <c:v>48.323332433717148</c:v>
                </c:pt>
                <c:pt idx="49">
                  <c:v>50.272827892776576</c:v>
                </c:pt>
                <c:pt idx="50">
                  <c:v>41.788732212184975</c:v>
                </c:pt>
                <c:pt idx="51">
                  <c:v>35.26638157793149</c:v>
                </c:pt>
                <c:pt idx="52">
                  <c:v>35.28763752571092</c:v>
                </c:pt>
                <c:pt idx="53">
                  <c:v>36.644362974619305</c:v>
                </c:pt>
                <c:pt idx="54">
                  <c:v>33.956438898242986</c:v>
                </c:pt>
                <c:pt idx="55">
                  <c:v>32.704433325961183</c:v>
                </c:pt>
                <c:pt idx="56">
                  <c:v>32.330755541612945</c:v>
                </c:pt>
                <c:pt idx="57">
                  <c:v>31.94495907256174</c:v>
                </c:pt>
                <c:pt idx="58">
                  <c:v>30.757690745092045</c:v>
                </c:pt>
                <c:pt idx="59">
                  <c:v>27.633436844482635</c:v>
                </c:pt>
                <c:pt idx="60">
                  <c:v>34.173000001272499</c:v>
                </c:pt>
                <c:pt idx="61">
                  <c:v>32.428484270494572</c:v>
                </c:pt>
                <c:pt idx="62">
                  <c:v>52.86485066818657</c:v>
                </c:pt>
                <c:pt idx="63">
                  <c:v>44.920365455285591</c:v>
                </c:pt>
              </c:numCache>
            </c:numRef>
          </c:val>
          <c:smooth val="0"/>
          <c:extLst>
            <c:ext xmlns:c16="http://schemas.microsoft.com/office/drawing/2014/chart" uri="{C3380CC4-5D6E-409C-BE32-E72D297353CC}">
              <c16:uniqueId val="{00000002-99CD-4B89-BA64-C2BB8C2E6693}"/>
            </c:ext>
          </c:extLst>
        </c:ser>
        <c:ser>
          <c:idx val="2"/>
          <c:order val="2"/>
          <c:tx>
            <c:strRef>
              <c:f>Gaspreise_Vergleich!$G$3</c:f>
              <c:strCache>
                <c:ptCount val="1"/>
                <c:pt idx="0">
                  <c:v> Liquified natural gas price, Japan</c:v>
                </c:pt>
              </c:strCache>
            </c:strRef>
          </c:tx>
          <c:spPr>
            <a:ln w="28575" cap="rnd" cmpd="sng" algn="ctr">
              <a:solidFill>
                <a:schemeClr val="accent3">
                  <a:shade val="95000"/>
                  <a:satMod val="105000"/>
                </a:schemeClr>
              </a:solidFill>
              <a:prstDash val="solid"/>
              <a:round/>
            </a:ln>
            <a:effectLst/>
          </c:spPr>
          <c:marker>
            <c:symbol val="none"/>
          </c:marker>
          <c:cat>
            <c:strRef>
              <c:f>Gaspreise_Vergleich!$D$125:$D$196</c:f>
              <c:strCache>
                <c:ptCount val="67"/>
                <c:pt idx="5">
                  <c:v>2021</c:v>
                </c:pt>
                <c:pt idx="17">
                  <c:v>2022</c:v>
                </c:pt>
                <c:pt idx="29">
                  <c:v>2023</c:v>
                </c:pt>
                <c:pt idx="41">
                  <c:v>2024</c:v>
                </c:pt>
                <c:pt idx="53">
                  <c:v>2025</c:v>
                </c:pt>
                <c:pt idx="66">
                  <c:v>2026</c:v>
                </c:pt>
              </c:strCache>
            </c:strRef>
          </c:cat>
          <c:val>
            <c:numRef>
              <c:f>Gaspreise_Vergleich!$G$125:$G$196</c:f>
              <c:numCache>
                <c:formatCode>0.00</c:formatCode>
                <c:ptCount val="72"/>
                <c:pt idx="0">
                  <c:v>25.242131525722236</c:v>
                </c:pt>
                <c:pt idx="1">
                  <c:v>27.864115514426754</c:v>
                </c:pt>
                <c:pt idx="2">
                  <c:v>22.639746335274396</c:v>
                </c:pt>
                <c:pt idx="3">
                  <c:v>23.575919580386291</c:v>
                </c:pt>
                <c:pt idx="4">
                  <c:v>25.046609942331234</c:v>
                </c:pt>
                <c:pt idx="5">
                  <c:v>27.235988960832199</c:v>
                </c:pt>
                <c:pt idx="6">
                  <c:v>29.899355364902199</c:v>
                </c:pt>
                <c:pt idx="7">
                  <c:v>31.308099605459631</c:v>
                </c:pt>
                <c:pt idx="8">
                  <c:v>33.161814562210807</c:v>
                </c:pt>
                <c:pt idx="9">
                  <c:v>36.403575786053914</c:v>
                </c:pt>
                <c:pt idx="10">
                  <c:v>45.600856419232549</c:v>
                </c:pt>
                <c:pt idx="11">
                  <c:v>46.251443749467462</c:v>
                </c:pt>
                <c:pt idx="12">
                  <c:v>44.290164798312198</c:v>
                </c:pt>
                <c:pt idx="13">
                  <c:v>51.128690032832793</c:v>
                </c:pt>
                <c:pt idx="14">
                  <c:v>46.793888499261762</c:v>
                </c:pt>
                <c:pt idx="15">
                  <c:v>51.368276610242731</c:v>
                </c:pt>
                <c:pt idx="16">
                  <c:v>53.796598720313533</c:v>
                </c:pt>
                <c:pt idx="17">
                  <c:v>50.16462009438807</c:v>
                </c:pt>
                <c:pt idx="18">
                  <c:v>63.29090089496605</c:v>
                </c:pt>
                <c:pt idx="19">
                  <c:v>71.459732874318419</c:v>
                </c:pt>
                <c:pt idx="20">
                  <c:v>81.768028555532553</c:v>
                </c:pt>
                <c:pt idx="21">
                  <c:v>75.846971082500247</c:v>
                </c:pt>
                <c:pt idx="22">
                  <c:v>65.514281453126017</c:v>
                </c:pt>
                <c:pt idx="23">
                  <c:v>66.305372959884025</c:v>
                </c:pt>
                <c:pt idx="24">
                  <c:v>63.986886125910075</c:v>
                </c:pt>
                <c:pt idx="25">
                  <c:v>58.642756394329851</c:v>
                </c:pt>
                <c:pt idx="26">
                  <c:v>51.099660522669836</c:v>
                </c:pt>
                <c:pt idx="27">
                  <c:v>44.692779120006804</c:v>
                </c:pt>
                <c:pt idx="28">
                  <c:v>42.166059139379527</c:v>
                </c:pt>
                <c:pt idx="29">
                  <c:v>39.910822859260385</c:v>
                </c:pt>
                <c:pt idx="30">
                  <c:v>40.079581220311816</c:v>
                </c:pt>
                <c:pt idx="31">
                  <c:v>39.235636051976158</c:v>
                </c:pt>
                <c:pt idx="32">
                  <c:v>38.997053003251686</c:v>
                </c:pt>
                <c:pt idx="33">
                  <c:v>40.765713096366284</c:v>
                </c:pt>
                <c:pt idx="34">
                  <c:v>40.168454251270276</c:v>
                </c:pt>
                <c:pt idx="35">
                  <c:v>45.189189587982227</c:v>
                </c:pt>
                <c:pt idx="36">
                  <c:v>44.882426110976937</c:v>
                </c:pt>
                <c:pt idx="37">
                  <c:v>43.129825882468431</c:v>
                </c:pt>
                <c:pt idx="38">
                  <c:v>41.382665107432011</c:v>
                </c:pt>
                <c:pt idx="39">
                  <c:v>37.778367241625809</c:v>
                </c:pt>
                <c:pt idx="40">
                  <c:v>38.38468754016823</c:v>
                </c:pt>
                <c:pt idx="41">
                  <c:v>38.472527918659559</c:v>
                </c:pt>
                <c:pt idx="42">
                  <c:v>39.303706451737696</c:v>
                </c:pt>
                <c:pt idx="43">
                  <c:v>41.271782151388507</c:v>
                </c:pt>
                <c:pt idx="44">
                  <c:v>39.845882363917603</c:v>
                </c:pt>
                <c:pt idx="45">
                  <c:v>39.243946198170562</c:v>
                </c:pt>
                <c:pt idx="46">
                  <c:v>41.15990181091955</c:v>
                </c:pt>
                <c:pt idx="47">
                  <c:v>41.160008959381969</c:v>
                </c:pt>
                <c:pt idx="48">
                  <c:v>43.477637094790587</c:v>
                </c:pt>
                <c:pt idx="49">
                  <c:v>41.887483867751477</c:v>
                </c:pt>
                <c:pt idx="50">
                  <c:v>39.610297011328633</c:v>
                </c:pt>
                <c:pt idx="51">
                  <c:v>38.582101546777622</c:v>
                </c:pt>
                <c:pt idx="52">
                  <c:v>37.279927265376159</c:v>
                </c:pt>
                <c:pt idx="53">
                  <c:v>36.050277353359782</c:v>
                </c:pt>
                <c:pt idx="54">
                  <c:v>34.814067944875916</c:v>
                </c:pt>
                <c:pt idx="55">
                  <c:v>34.597394671125926</c:v>
                </c:pt>
                <c:pt idx="56">
                  <c:v>33.353648434088207</c:v>
                </c:pt>
                <c:pt idx="57">
                  <c:v>32.579632686816247</c:v>
                </c:pt>
                <c:pt idx="58">
                  <c:v>32.924579420969231</c:v>
                </c:pt>
                <c:pt idx="59">
                  <c:v>32.989802049704657</c:v>
                </c:pt>
                <c:pt idx="60">
                  <c:v>33.394255620560614</c:v>
                </c:pt>
                <c:pt idx="61">
                  <c:v>32.68020265897821</c:v>
                </c:pt>
                <c:pt idx="62">
                  <c:v>33.722723116878157</c:v>
                </c:pt>
                <c:pt idx="63">
                  <c:v>34.027153768135001</c:v>
                </c:pt>
              </c:numCache>
            </c:numRef>
          </c:val>
          <c:smooth val="0"/>
          <c:extLst>
            <c:ext xmlns:c16="http://schemas.microsoft.com/office/drawing/2014/chart" uri="{C3380CC4-5D6E-409C-BE32-E72D297353CC}">
              <c16:uniqueId val="{00000003-99CD-4B89-BA64-C2BB8C2E6693}"/>
            </c:ext>
          </c:extLst>
        </c:ser>
        <c:dLbls>
          <c:showLegendKey val="0"/>
          <c:showVal val="0"/>
          <c:showCatName val="0"/>
          <c:showSerName val="0"/>
          <c:showPercent val="0"/>
          <c:showBubbleSize val="0"/>
        </c:dLbls>
        <c:smooth val="0"/>
        <c:axId val="823046256"/>
        <c:axId val="823049000"/>
        <c:extLst/>
      </c:lineChart>
      <c:catAx>
        <c:axId val="823046256"/>
        <c:scaling>
          <c:orientation val="minMax"/>
        </c:scaling>
        <c:delete val="0"/>
        <c:axPos val="b"/>
        <c:majorGridlines/>
        <c:numFmt formatCode="General" sourceLinked="1"/>
        <c:majorTickMark val="none"/>
        <c:minorTickMark val="none"/>
        <c:tickLblPos val="nextTo"/>
        <c:spPr>
          <a:noFill/>
          <a:ln w="9525" cap="flat" cmpd="sng" algn="ctr">
            <a:solidFill>
              <a:schemeClr val="tx1">
                <a:tint val="75000"/>
                <a:shade val="95000"/>
                <a:satMod val="105000"/>
              </a:schemeClr>
            </a:solidFill>
            <a:prstDash val="solid"/>
            <a:round/>
          </a:ln>
          <a:effectLst/>
        </c:spPr>
        <c:txPr>
          <a:bodyPr rot="-60000000" vert="horz"/>
          <a:lstStyle/>
          <a:p>
            <a:pPr>
              <a:defRPr/>
            </a:pPr>
            <a:endParaRPr lang="de-DE"/>
          </a:p>
        </c:txPr>
        <c:crossAx val="823049000"/>
        <c:crosses val="autoZero"/>
        <c:auto val="1"/>
        <c:lblAlgn val="ctr"/>
        <c:lblOffset val="100"/>
        <c:tickMarkSkip val="12"/>
        <c:noMultiLvlLbl val="0"/>
      </c:catAx>
      <c:valAx>
        <c:axId val="823049000"/>
        <c:scaling>
          <c:orientation val="minMax"/>
        </c:scaling>
        <c:delete val="0"/>
        <c:axPos val="l"/>
        <c:majorGridlines/>
        <c:numFmt formatCode="#,##0" sourceLinked="0"/>
        <c:majorTickMark val="out"/>
        <c:minorTickMark val="none"/>
        <c:tickLblPos val="nextTo"/>
        <c:crossAx val="823046256"/>
        <c:crosses val="autoZero"/>
        <c:crossBetween val="between"/>
      </c:valAx>
      <c:spPr>
        <a:noFill/>
        <a:ln w="25400">
          <a:noFill/>
        </a:ln>
        <a:effectLst/>
      </c:spPr>
    </c:plotArea>
    <c:legend>
      <c:legendPos val="b"/>
      <c:layout>
        <c:manualLayout>
          <c:xMode val="edge"/>
          <c:yMode val="edge"/>
          <c:x val="2.6697839354880928E-2"/>
          <c:y val="0.87343836940483188"/>
          <c:w val="0.9733021606451191"/>
          <c:h val="0.12656163059516803"/>
        </c:manualLayout>
      </c:layout>
      <c:overlay val="1"/>
      <c:spPr>
        <a:noFill/>
        <a:ln>
          <a:noFill/>
        </a:ln>
        <a:effectLst/>
      </c:spPr>
      <c:txPr>
        <a:bodyPr rot="0" vert="horz"/>
        <a:lstStyle/>
        <a:p>
          <a:pPr>
            <a:defRPr/>
          </a:pPr>
          <a:endParaRPr lang="de-DE"/>
        </a:p>
      </c:txPr>
    </c:legend>
    <c:plotVisOnly val="1"/>
    <c:dispBlanksAs val="gap"/>
    <c:showDLblsOverMax val="0"/>
  </c:chart>
  <c:spPr>
    <a:noFill/>
    <a:ln w="25400" cap="flat" cmpd="sng" algn="ctr">
      <a:noFill/>
      <a:prstDash val="solid"/>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Strompreis_Vergleich!$D$85</c:f>
              <c:strCache>
                <c:ptCount val="1"/>
                <c:pt idx="0">
                  <c:v>&lt; 20 MWh</c:v>
                </c:pt>
              </c:strCache>
            </c:strRef>
          </c:tx>
          <c:spPr>
            <a:ln w="28575" cap="rnd">
              <a:solidFill>
                <a:schemeClr val="accent1"/>
              </a:solidFill>
              <a:round/>
            </a:ln>
            <a:effectLst/>
          </c:spPr>
          <c:marker>
            <c:symbol val="none"/>
          </c:marker>
          <c:cat>
            <c:strRef>
              <c:f>Strompreis_Vergleich!$F$84:$R$84</c:f>
              <c:strCache>
                <c:ptCount val="13"/>
                <c:pt idx="0">
                  <c:v>H2/19</c:v>
                </c:pt>
                <c:pt idx="1">
                  <c:v>H1/20</c:v>
                </c:pt>
                <c:pt idx="2">
                  <c:v>H2/20</c:v>
                </c:pt>
                <c:pt idx="3">
                  <c:v>H1/21</c:v>
                </c:pt>
                <c:pt idx="4">
                  <c:v>H2/21</c:v>
                </c:pt>
                <c:pt idx="5">
                  <c:v>H1/22</c:v>
                </c:pt>
                <c:pt idx="6">
                  <c:v>H2/22</c:v>
                </c:pt>
                <c:pt idx="7">
                  <c:v>H1/23</c:v>
                </c:pt>
                <c:pt idx="8">
                  <c:v>H2/23</c:v>
                </c:pt>
                <c:pt idx="9">
                  <c:v>H1/24</c:v>
                </c:pt>
                <c:pt idx="10">
                  <c:v>H2/24</c:v>
                </c:pt>
                <c:pt idx="11">
                  <c:v>H1/25</c:v>
                </c:pt>
                <c:pt idx="12">
                  <c:v>H2/25</c:v>
                </c:pt>
              </c:strCache>
            </c:strRef>
          </c:cat>
          <c:val>
            <c:numRef>
              <c:f>Strompreis_Vergleich!$F$85:$R$85</c:f>
              <c:numCache>
                <c:formatCode>0.00</c:formatCode>
                <c:ptCount val="13"/>
                <c:pt idx="0">
                  <c:v>22.89</c:v>
                </c:pt>
                <c:pt idx="1">
                  <c:v>24.55</c:v>
                </c:pt>
                <c:pt idx="2">
                  <c:v>24.85</c:v>
                </c:pt>
                <c:pt idx="3">
                  <c:v>24.92</c:v>
                </c:pt>
                <c:pt idx="4">
                  <c:v>25.44</c:v>
                </c:pt>
                <c:pt idx="5">
                  <c:v>26.400000000000002</c:v>
                </c:pt>
                <c:pt idx="6">
                  <c:v>27.02</c:v>
                </c:pt>
                <c:pt idx="7">
                  <c:v>32.47</c:v>
                </c:pt>
                <c:pt idx="8">
                  <c:v>32.79</c:v>
                </c:pt>
                <c:pt idx="9">
                  <c:v>32.93</c:v>
                </c:pt>
                <c:pt idx="10">
                  <c:v>33.26</c:v>
                </c:pt>
                <c:pt idx="11">
                  <c:v>32.82</c:v>
                </c:pt>
                <c:pt idx="12">
                  <c:v>32.58</c:v>
                </c:pt>
              </c:numCache>
            </c:numRef>
          </c:val>
          <c:smooth val="0"/>
          <c:extLst>
            <c:ext xmlns:c16="http://schemas.microsoft.com/office/drawing/2014/chart" uri="{C3380CC4-5D6E-409C-BE32-E72D297353CC}">
              <c16:uniqueId val="{00000000-E711-40FD-BE48-4722F18B38F2}"/>
            </c:ext>
          </c:extLst>
        </c:ser>
        <c:ser>
          <c:idx val="1"/>
          <c:order val="1"/>
          <c:tx>
            <c:strRef>
              <c:f>Strompreis_Vergleich!$D$86</c:f>
              <c:strCache>
                <c:ptCount val="1"/>
                <c:pt idx="0">
                  <c:v>20 MWh bis 500 MWh</c:v>
                </c:pt>
              </c:strCache>
            </c:strRef>
          </c:tx>
          <c:spPr>
            <a:ln w="28575" cap="rnd">
              <a:solidFill>
                <a:schemeClr val="accent2"/>
              </a:solidFill>
              <a:round/>
            </a:ln>
            <a:effectLst/>
          </c:spPr>
          <c:marker>
            <c:symbol val="none"/>
          </c:marker>
          <c:cat>
            <c:strRef>
              <c:f>Strompreis_Vergleich!$F$84:$R$84</c:f>
              <c:strCache>
                <c:ptCount val="13"/>
                <c:pt idx="0">
                  <c:v>H2/19</c:v>
                </c:pt>
                <c:pt idx="1">
                  <c:v>H1/20</c:v>
                </c:pt>
                <c:pt idx="2">
                  <c:v>H2/20</c:v>
                </c:pt>
                <c:pt idx="3">
                  <c:v>H1/21</c:v>
                </c:pt>
                <c:pt idx="4">
                  <c:v>H2/21</c:v>
                </c:pt>
                <c:pt idx="5">
                  <c:v>H1/22</c:v>
                </c:pt>
                <c:pt idx="6">
                  <c:v>H2/22</c:v>
                </c:pt>
                <c:pt idx="7">
                  <c:v>H1/23</c:v>
                </c:pt>
                <c:pt idx="8">
                  <c:v>H2/23</c:v>
                </c:pt>
                <c:pt idx="9">
                  <c:v>H1/24</c:v>
                </c:pt>
                <c:pt idx="10">
                  <c:v>H2/24</c:v>
                </c:pt>
                <c:pt idx="11">
                  <c:v>H1/25</c:v>
                </c:pt>
                <c:pt idx="12">
                  <c:v>H2/25</c:v>
                </c:pt>
              </c:strCache>
            </c:strRef>
          </c:cat>
          <c:val>
            <c:numRef>
              <c:f>Strompreis_Vergleich!$F$86:$R$86</c:f>
              <c:numCache>
                <c:formatCode>0.00</c:formatCode>
                <c:ptCount val="13"/>
                <c:pt idx="0">
                  <c:v>18.63</c:v>
                </c:pt>
                <c:pt idx="1">
                  <c:v>20.119999999999997</c:v>
                </c:pt>
                <c:pt idx="2">
                  <c:v>20.36</c:v>
                </c:pt>
                <c:pt idx="3">
                  <c:v>20.43</c:v>
                </c:pt>
                <c:pt idx="4">
                  <c:v>20.73</c:v>
                </c:pt>
                <c:pt idx="5">
                  <c:v>23.16</c:v>
                </c:pt>
                <c:pt idx="6">
                  <c:v>22.42</c:v>
                </c:pt>
                <c:pt idx="7">
                  <c:v>24.759999999999998</c:v>
                </c:pt>
                <c:pt idx="8">
                  <c:v>24.8</c:v>
                </c:pt>
                <c:pt idx="9">
                  <c:v>27.229999999999997</c:v>
                </c:pt>
                <c:pt idx="10">
                  <c:v>27.139999999999997</c:v>
                </c:pt>
                <c:pt idx="11">
                  <c:v>26.36</c:v>
                </c:pt>
                <c:pt idx="12">
                  <c:v>26.179999999999996</c:v>
                </c:pt>
              </c:numCache>
            </c:numRef>
          </c:val>
          <c:smooth val="0"/>
          <c:extLst>
            <c:ext xmlns:c16="http://schemas.microsoft.com/office/drawing/2014/chart" uri="{C3380CC4-5D6E-409C-BE32-E72D297353CC}">
              <c16:uniqueId val="{00000001-E711-40FD-BE48-4722F18B38F2}"/>
            </c:ext>
          </c:extLst>
        </c:ser>
        <c:ser>
          <c:idx val="2"/>
          <c:order val="2"/>
          <c:tx>
            <c:strRef>
              <c:f>Strompreis_Vergleich!$D$87</c:f>
              <c:strCache>
                <c:ptCount val="1"/>
                <c:pt idx="0">
                  <c:v>500 MWh bis 2 000 MWh</c:v>
                </c:pt>
              </c:strCache>
            </c:strRef>
          </c:tx>
          <c:spPr>
            <a:ln w="28575" cap="rnd">
              <a:solidFill>
                <a:schemeClr val="accent3"/>
              </a:solidFill>
              <a:round/>
            </a:ln>
            <a:effectLst/>
          </c:spPr>
          <c:marker>
            <c:symbol val="none"/>
          </c:marker>
          <c:cat>
            <c:strRef>
              <c:f>Strompreis_Vergleich!$F$84:$R$84</c:f>
              <c:strCache>
                <c:ptCount val="13"/>
                <c:pt idx="0">
                  <c:v>H2/19</c:v>
                </c:pt>
                <c:pt idx="1">
                  <c:v>H1/20</c:v>
                </c:pt>
                <c:pt idx="2">
                  <c:v>H2/20</c:v>
                </c:pt>
                <c:pt idx="3">
                  <c:v>H1/21</c:v>
                </c:pt>
                <c:pt idx="4">
                  <c:v>H2/21</c:v>
                </c:pt>
                <c:pt idx="5">
                  <c:v>H1/22</c:v>
                </c:pt>
                <c:pt idx="6">
                  <c:v>H2/22</c:v>
                </c:pt>
                <c:pt idx="7">
                  <c:v>H1/23</c:v>
                </c:pt>
                <c:pt idx="8">
                  <c:v>H2/23</c:v>
                </c:pt>
                <c:pt idx="9">
                  <c:v>H1/24</c:v>
                </c:pt>
                <c:pt idx="10">
                  <c:v>H2/24</c:v>
                </c:pt>
                <c:pt idx="11">
                  <c:v>H1/25</c:v>
                </c:pt>
                <c:pt idx="12">
                  <c:v>H2/25</c:v>
                </c:pt>
              </c:strCache>
            </c:strRef>
          </c:cat>
          <c:val>
            <c:numRef>
              <c:f>Strompreis_Vergleich!$F$87:$R$87</c:f>
              <c:numCache>
                <c:formatCode>0.00</c:formatCode>
                <c:ptCount val="13"/>
                <c:pt idx="0">
                  <c:v>16.079999999999998</c:v>
                </c:pt>
                <c:pt idx="1">
                  <c:v>17.810000000000002</c:v>
                </c:pt>
                <c:pt idx="2">
                  <c:v>18.18</c:v>
                </c:pt>
                <c:pt idx="3">
                  <c:v>18.13</c:v>
                </c:pt>
                <c:pt idx="4">
                  <c:v>18.600000000000001</c:v>
                </c:pt>
                <c:pt idx="5">
                  <c:v>21.32</c:v>
                </c:pt>
                <c:pt idx="6">
                  <c:v>20.560000000000002</c:v>
                </c:pt>
                <c:pt idx="7">
                  <c:v>21.92</c:v>
                </c:pt>
                <c:pt idx="8">
                  <c:v>21.75</c:v>
                </c:pt>
                <c:pt idx="9">
                  <c:v>23.28</c:v>
                </c:pt>
                <c:pt idx="10">
                  <c:v>23.59</c:v>
                </c:pt>
                <c:pt idx="11">
                  <c:v>22.81</c:v>
                </c:pt>
                <c:pt idx="12">
                  <c:v>22.64</c:v>
                </c:pt>
              </c:numCache>
            </c:numRef>
          </c:val>
          <c:smooth val="0"/>
          <c:extLst>
            <c:ext xmlns:c16="http://schemas.microsoft.com/office/drawing/2014/chart" uri="{C3380CC4-5D6E-409C-BE32-E72D297353CC}">
              <c16:uniqueId val="{00000002-E711-40FD-BE48-4722F18B38F2}"/>
            </c:ext>
          </c:extLst>
        </c:ser>
        <c:ser>
          <c:idx val="3"/>
          <c:order val="3"/>
          <c:tx>
            <c:strRef>
              <c:f>Strompreis_Vergleich!$D$88</c:f>
              <c:strCache>
                <c:ptCount val="1"/>
                <c:pt idx="0">
                  <c:v> 2 000 MWh bis 20 000 MWh</c:v>
                </c:pt>
              </c:strCache>
            </c:strRef>
          </c:tx>
          <c:spPr>
            <a:ln w="28575" cap="rnd">
              <a:solidFill>
                <a:schemeClr val="accent4"/>
              </a:solidFill>
              <a:round/>
            </a:ln>
            <a:effectLst/>
          </c:spPr>
          <c:marker>
            <c:symbol val="none"/>
          </c:marker>
          <c:cat>
            <c:strRef>
              <c:f>Strompreis_Vergleich!$F$84:$R$84</c:f>
              <c:strCache>
                <c:ptCount val="13"/>
                <c:pt idx="0">
                  <c:v>H2/19</c:v>
                </c:pt>
                <c:pt idx="1">
                  <c:v>H1/20</c:v>
                </c:pt>
                <c:pt idx="2">
                  <c:v>H2/20</c:v>
                </c:pt>
                <c:pt idx="3">
                  <c:v>H1/21</c:v>
                </c:pt>
                <c:pt idx="4">
                  <c:v>H2/21</c:v>
                </c:pt>
                <c:pt idx="5">
                  <c:v>H1/22</c:v>
                </c:pt>
                <c:pt idx="6">
                  <c:v>H2/22</c:v>
                </c:pt>
                <c:pt idx="7">
                  <c:v>H1/23</c:v>
                </c:pt>
                <c:pt idx="8">
                  <c:v>H2/23</c:v>
                </c:pt>
                <c:pt idx="9">
                  <c:v>H1/24</c:v>
                </c:pt>
                <c:pt idx="10">
                  <c:v>H2/24</c:v>
                </c:pt>
                <c:pt idx="11">
                  <c:v>H1/25</c:v>
                </c:pt>
                <c:pt idx="12">
                  <c:v>H2/25</c:v>
                </c:pt>
              </c:strCache>
            </c:strRef>
          </c:cat>
          <c:val>
            <c:numRef>
              <c:f>Strompreis_Vergleich!$F$88:$R$88</c:f>
              <c:numCache>
                <c:formatCode>0.00</c:formatCode>
                <c:ptCount val="13"/>
                <c:pt idx="0">
                  <c:v>13.61</c:v>
                </c:pt>
                <c:pt idx="1">
                  <c:v>15.09</c:v>
                </c:pt>
                <c:pt idx="2">
                  <c:v>15.340000000000003</c:v>
                </c:pt>
                <c:pt idx="3">
                  <c:v>15.01</c:v>
                </c:pt>
                <c:pt idx="4">
                  <c:v>16.420000000000002</c:v>
                </c:pt>
                <c:pt idx="5">
                  <c:v>19.28</c:v>
                </c:pt>
                <c:pt idx="6">
                  <c:v>19.489999999999998</c:v>
                </c:pt>
                <c:pt idx="7">
                  <c:v>20.549999999999997</c:v>
                </c:pt>
                <c:pt idx="8">
                  <c:v>20.169999999999998</c:v>
                </c:pt>
                <c:pt idx="9">
                  <c:v>20.169999999999998</c:v>
                </c:pt>
                <c:pt idx="10">
                  <c:v>20.76</c:v>
                </c:pt>
                <c:pt idx="11">
                  <c:v>19.32</c:v>
                </c:pt>
                <c:pt idx="12">
                  <c:v>19.220000000000002</c:v>
                </c:pt>
              </c:numCache>
            </c:numRef>
          </c:val>
          <c:smooth val="0"/>
          <c:extLst>
            <c:ext xmlns:c16="http://schemas.microsoft.com/office/drawing/2014/chart" uri="{C3380CC4-5D6E-409C-BE32-E72D297353CC}">
              <c16:uniqueId val="{00000003-E711-40FD-BE48-4722F18B38F2}"/>
            </c:ext>
          </c:extLst>
        </c:ser>
        <c:ser>
          <c:idx val="4"/>
          <c:order val="4"/>
          <c:tx>
            <c:strRef>
              <c:f>Strompreis_Vergleich!$D$89</c:f>
              <c:strCache>
                <c:ptCount val="1"/>
                <c:pt idx="0">
                  <c:v>20 000 MWh bis 70 000 MWh</c:v>
                </c:pt>
              </c:strCache>
            </c:strRef>
          </c:tx>
          <c:spPr>
            <a:ln w="28575" cap="rnd">
              <a:solidFill>
                <a:schemeClr val="accent5"/>
              </a:solidFill>
              <a:round/>
            </a:ln>
            <a:effectLst/>
          </c:spPr>
          <c:marker>
            <c:symbol val="none"/>
          </c:marker>
          <c:cat>
            <c:strRef>
              <c:f>Strompreis_Vergleich!$F$84:$R$84</c:f>
              <c:strCache>
                <c:ptCount val="13"/>
                <c:pt idx="0">
                  <c:v>H2/19</c:v>
                </c:pt>
                <c:pt idx="1">
                  <c:v>H1/20</c:v>
                </c:pt>
                <c:pt idx="2">
                  <c:v>H2/20</c:v>
                </c:pt>
                <c:pt idx="3">
                  <c:v>H1/21</c:v>
                </c:pt>
                <c:pt idx="4">
                  <c:v>H2/21</c:v>
                </c:pt>
                <c:pt idx="5">
                  <c:v>H1/22</c:v>
                </c:pt>
                <c:pt idx="6">
                  <c:v>H2/22</c:v>
                </c:pt>
                <c:pt idx="7">
                  <c:v>H1/23</c:v>
                </c:pt>
                <c:pt idx="8">
                  <c:v>H2/23</c:v>
                </c:pt>
                <c:pt idx="9">
                  <c:v>H1/24</c:v>
                </c:pt>
                <c:pt idx="10">
                  <c:v>H2/24</c:v>
                </c:pt>
                <c:pt idx="11">
                  <c:v>H1/25</c:v>
                </c:pt>
                <c:pt idx="12">
                  <c:v>H2/25</c:v>
                </c:pt>
              </c:strCache>
            </c:strRef>
          </c:cat>
          <c:val>
            <c:numRef>
              <c:f>Strompreis_Vergleich!$F$89:$R$89</c:f>
              <c:numCache>
                <c:formatCode>0.00</c:formatCode>
                <c:ptCount val="13"/>
                <c:pt idx="0">
                  <c:v>10.93</c:v>
                </c:pt>
                <c:pt idx="1">
                  <c:v>12.06</c:v>
                </c:pt>
                <c:pt idx="2">
                  <c:v>12.709999999999999</c:v>
                </c:pt>
                <c:pt idx="3">
                  <c:v>12.67</c:v>
                </c:pt>
                <c:pt idx="4">
                  <c:v>13.489999999999998</c:v>
                </c:pt>
                <c:pt idx="5">
                  <c:v>17.68</c:v>
                </c:pt>
                <c:pt idx="6">
                  <c:v>19.39</c:v>
                </c:pt>
                <c:pt idx="7">
                  <c:v>19.05</c:v>
                </c:pt>
                <c:pt idx="8">
                  <c:v>17.760000000000002</c:v>
                </c:pt>
                <c:pt idx="9">
                  <c:v>16.850000000000001</c:v>
                </c:pt>
                <c:pt idx="10">
                  <c:v>17.119999999999997</c:v>
                </c:pt>
                <c:pt idx="11">
                  <c:v>15.840000000000003</c:v>
                </c:pt>
                <c:pt idx="12">
                  <c:v>15.95</c:v>
                </c:pt>
              </c:numCache>
            </c:numRef>
          </c:val>
          <c:smooth val="0"/>
          <c:extLst>
            <c:ext xmlns:c16="http://schemas.microsoft.com/office/drawing/2014/chart" uri="{C3380CC4-5D6E-409C-BE32-E72D297353CC}">
              <c16:uniqueId val="{00000004-E711-40FD-BE48-4722F18B38F2}"/>
            </c:ext>
          </c:extLst>
        </c:ser>
        <c:ser>
          <c:idx val="5"/>
          <c:order val="5"/>
          <c:tx>
            <c:strRef>
              <c:f>Strompreis_Vergleich!$D$90</c:f>
              <c:strCache>
                <c:ptCount val="1"/>
                <c:pt idx="0">
                  <c:v>70 000 MWh bis 150 000 MWh</c:v>
                </c:pt>
              </c:strCache>
            </c:strRef>
          </c:tx>
          <c:spPr>
            <a:ln w="28575" cap="rnd">
              <a:solidFill>
                <a:schemeClr val="accent6"/>
              </a:solidFill>
              <a:round/>
            </a:ln>
            <a:effectLst/>
          </c:spPr>
          <c:marker>
            <c:symbol val="none"/>
          </c:marker>
          <c:cat>
            <c:strRef>
              <c:f>Strompreis_Vergleich!$F$84:$R$84</c:f>
              <c:strCache>
                <c:ptCount val="13"/>
                <c:pt idx="0">
                  <c:v>H2/19</c:v>
                </c:pt>
                <c:pt idx="1">
                  <c:v>H1/20</c:v>
                </c:pt>
                <c:pt idx="2">
                  <c:v>H2/20</c:v>
                </c:pt>
                <c:pt idx="3">
                  <c:v>H1/21</c:v>
                </c:pt>
                <c:pt idx="4">
                  <c:v>H2/21</c:v>
                </c:pt>
                <c:pt idx="5">
                  <c:v>H1/22</c:v>
                </c:pt>
                <c:pt idx="6">
                  <c:v>H2/22</c:v>
                </c:pt>
                <c:pt idx="7">
                  <c:v>H1/23</c:v>
                </c:pt>
                <c:pt idx="8">
                  <c:v>H2/23</c:v>
                </c:pt>
                <c:pt idx="9">
                  <c:v>H1/24</c:v>
                </c:pt>
                <c:pt idx="10">
                  <c:v>H2/24</c:v>
                </c:pt>
                <c:pt idx="11">
                  <c:v>H1/25</c:v>
                </c:pt>
                <c:pt idx="12">
                  <c:v>H2/25</c:v>
                </c:pt>
              </c:strCache>
            </c:strRef>
          </c:cat>
          <c:val>
            <c:numRef>
              <c:f>Strompreis_Vergleich!$F$90:$R$90</c:f>
              <c:numCache>
                <c:formatCode>0.00</c:formatCode>
                <c:ptCount val="13"/>
                <c:pt idx="0">
                  <c:v>9.25</c:v>
                </c:pt>
                <c:pt idx="1">
                  <c:v>10.07</c:v>
                </c:pt>
                <c:pt idx="2">
                  <c:v>11.219999999999999</c:v>
                </c:pt>
                <c:pt idx="3">
                  <c:v>11.49</c:v>
                </c:pt>
                <c:pt idx="4">
                  <c:v>13.469999999999999</c:v>
                </c:pt>
                <c:pt idx="5">
                  <c:v>16.34</c:v>
                </c:pt>
                <c:pt idx="6">
                  <c:v>18.86</c:v>
                </c:pt>
                <c:pt idx="7">
                  <c:v>16.86</c:v>
                </c:pt>
                <c:pt idx="8">
                  <c:v>17.2</c:v>
                </c:pt>
                <c:pt idx="9">
                  <c:v>13.94</c:v>
                </c:pt>
                <c:pt idx="10">
                  <c:v>14.299999999999999</c:v>
                </c:pt>
                <c:pt idx="11">
                  <c:v>14.47</c:v>
                </c:pt>
                <c:pt idx="12">
                  <c:v>14.399999999999999</c:v>
                </c:pt>
              </c:numCache>
            </c:numRef>
          </c:val>
          <c:smooth val="0"/>
          <c:extLst>
            <c:ext xmlns:c16="http://schemas.microsoft.com/office/drawing/2014/chart" uri="{C3380CC4-5D6E-409C-BE32-E72D297353CC}">
              <c16:uniqueId val="{00000005-E711-40FD-BE48-4722F18B38F2}"/>
            </c:ext>
          </c:extLst>
        </c:ser>
        <c:ser>
          <c:idx val="6"/>
          <c:order val="6"/>
          <c:tx>
            <c:strRef>
              <c:f>Strompreis_Vergleich!$D$91</c:f>
              <c:strCache>
                <c:ptCount val="1"/>
                <c:pt idx="0">
                  <c:v> &gt; 150 000 MWh</c:v>
                </c:pt>
              </c:strCache>
            </c:strRef>
          </c:tx>
          <c:spPr>
            <a:ln w="44450" cap="rnd">
              <a:solidFill>
                <a:schemeClr val="accent1">
                  <a:lumMod val="60000"/>
                </a:schemeClr>
              </a:solidFill>
              <a:round/>
            </a:ln>
            <a:effectLst/>
          </c:spPr>
          <c:marker>
            <c:symbol val="none"/>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E711-40FD-BE48-4722F18B38F2}"/>
                </c:ext>
              </c:extLst>
            </c:dLbl>
            <c:dLbl>
              <c:idx val="12"/>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E711-40FD-BE48-4722F18B38F2}"/>
                </c:ext>
              </c:extLst>
            </c:dLbl>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Strompreis_Vergleich!$F$84:$R$84</c:f>
              <c:strCache>
                <c:ptCount val="13"/>
                <c:pt idx="0">
                  <c:v>H2/19</c:v>
                </c:pt>
                <c:pt idx="1">
                  <c:v>H1/20</c:v>
                </c:pt>
                <c:pt idx="2">
                  <c:v>H2/20</c:v>
                </c:pt>
                <c:pt idx="3">
                  <c:v>H1/21</c:v>
                </c:pt>
                <c:pt idx="4">
                  <c:v>H2/21</c:v>
                </c:pt>
                <c:pt idx="5">
                  <c:v>H1/22</c:v>
                </c:pt>
                <c:pt idx="6">
                  <c:v>H2/22</c:v>
                </c:pt>
                <c:pt idx="7">
                  <c:v>H1/23</c:v>
                </c:pt>
                <c:pt idx="8">
                  <c:v>H2/23</c:v>
                </c:pt>
                <c:pt idx="9">
                  <c:v>H1/24</c:v>
                </c:pt>
                <c:pt idx="10">
                  <c:v>H2/24</c:v>
                </c:pt>
                <c:pt idx="11">
                  <c:v>H1/25</c:v>
                </c:pt>
                <c:pt idx="12">
                  <c:v>H2/25</c:v>
                </c:pt>
              </c:strCache>
            </c:strRef>
          </c:cat>
          <c:val>
            <c:numRef>
              <c:f>Strompreis_Vergleich!$F$91:$R$91</c:f>
              <c:numCache>
                <c:formatCode>0.00</c:formatCode>
                <c:ptCount val="13"/>
                <c:pt idx="0">
                  <c:v>7.68</c:v>
                </c:pt>
                <c:pt idx="1">
                  <c:v>6.43</c:v>
                </c:pt>
                <c:pt idx="2">
                  <c:v>7.33</c:v>
                </c:pt>
                <c:pt idx="3">
                  <c:v>8.82</c:v>
                </c:pt>
                <c:pt idx="4">
                  <c:v>13.11</c:v>
                </c:pt>
                <c:pt idx="5">
                  <c:v>17.34</c:v>
                </c:pt>
                <c:pt idx="6">
                  <c:v>20.7</c:v>
                </c:pt>
                <c:pt idx="7">
                  <c:v>15.89</c:v>
                </c:pt>
                <c:pt idx="8">
                  <c:v>15.27</c:v>
                </c:pt>
                <c:pt idx="9">
                  <c:v>12.120000000000001</c:v>
                </c:pt>
                <c:pt idx="10">
                  <c:v>13.900000000000002</c:v>
                </c:pt>
                <c:pt idx="11">
                  <c:v>13.38</c:v>
                </c:pt>
                <c:pt idx="12">
                  <c:v>13.07</c:v>
                </c:pt>
              </c:numCache>
            </c:numRef>
          </c:val>
          <c:smooth val="0"/>
          <c:extLst>
            <c:ext xmlns:c16="http://schemas.microsoft.com/office/drawing/2014/chart" uri="{C3380CC4-5D6E-409C-BE32-E72D297353CC}">
              <c16:uniqueId val="{00000008-E711-40FD-BE48-4722F18B38F2}"/>
            </c:ext>
          </c:extLst>
        </c:ser>
        <c:dLbls>
          <c:showLegendKey val="0"/>
          <c:showVal val="0"/>
          <c:showCatName val="0"/>
          <c:showSerName val="0"/>
          <c:showPercent val="0"/>
          <c:showBubbleSize val="0"/>
        </c:dLbls>
        <c:smooth val="0"/>
        <c:axId val="900648408"/>
        <c:axId val="900647328"/>
      </c:lineChart>
      <c:catAx>
        <c:axId val="900648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900647328"/>
        <c:crosses val="autoZero"/>
        <c:auto val="1"/>
        <c:lblAlgn val="ctr"/>
        <c:lblOffset val="100"/>
        <c:tickLblSkip val="2"/>
        <c:noMultiLvlLbl val="0"/>
      </c:catAx>
      <c:valAx>
        <c:axId val="900647328"/>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900648408"/>
        <c:crosses val="autoZero"/>
        <c:crossBetween val="between"/>
      </c:valAx>
      <c:spPr>
        <a:noFill/>
        <a:ln>
          <a:noFill/>
        </a:ln>
        <a:effectLst/>
      </c:spPr>
    </c:plotArea>
    <c:legend>
      <c:legendPos val="r"/>
      <c:layout>
        <c:manualLayout>
          <c:xMode val="edge"/>
          <c:yMode val="edge"/>
          <c:x val="0.69995313085864264"/>
          <c:y val="1.4821547619965693E-2"/>
          <c:w val="0.29199759121018964"/>
          <c:h val="0.98392739075554503"/>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userShapes r:id="rId5"/>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Strompreis_Vergleich!$B$191</c:f>
              <c:strCache>
                <c:ptCount val="1"/>
                <c:pt idx="0">
                  <c:v>Beschaffung</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Strompreis_Vergleich!$C$185:$I$185</c:f>
              <c:strCache>
                <c:ptCount val="7"/>
                <c:pt idx="0">
                  <c:v>2019</c:v>
                </c:pt>
                <c:pt idx="1">
                  <c:v>2020</c:v>
                </c:pt>
                <c:pt idx="2">
                  <c:v>2021</c:v>
                </c:pt>
                <c:pt idx="3">
                  <c:v>2022</c:v>
                </c:pt>
                <c:pt idx="4">
                  <c:v>2023</c:v>
                </c:pt>
                <c:pt idx="5">
                  <c:v>2024</c:v>
                </c:pt>
                <c:pt idx="6">
                  <c:v>2025</c:v>
                </c:pt>
              </c:strCache>
            </c:strRef>
          </c:cat>
          <c:val>
            <c:numRef>
              <c:f>Strompreis_Vergleich!$C$191:$I$191</c:f>
              <c:numCache>
                <c:formatCode>0.0</c:formatCode>
                <c:ptCount val="7"/>
                <c:pt idx="0">
                  <c:v>3.06</c:v>
                </c:pt>
                <c:pt idx="1">
                  <c:v>3.1199999999999997</c:v>
                </c:pt>
                <c:pt idx="2">
                  <c:v>4.9000000000000004</c:v>
                </c:pt>
                <c:pt idx="3">
                  <c:v>13.059999999999999</c:v>
                </c:pt>
                <c:pt idx="4">
                  <c:v>13.120000000000001</c:v>
                </c:pt>
                <c:pt idx="5">
                  <c:v>10.059999999999999</c:v>
                </c:pt>
                <c:pt idx="6">
                  <c:v>9.9</c:v>
                </c:pt>
              </c:numCache>
            </c:numRef>
          </c:val>
          <c:extLst>
            <c:ext xmlns:c16="http://schemas.microsoft.com/office/drawing/2014/chart" uri="{C3380CC4-5D6E-409C-BE32-E72D297353CC}">
              <c16:uniqueId val="{00000000-EFAD-4A49-B50E-082853060527}"/>
            </c:ext>
          </c:extLst>
        </c:ser>
        <c:ser>
          <c:idx val="1"/>
          <c:order val="1"/>
          <c:tx>
            <c:strRef>
              <c:f>Strompreis_Vergleich!$B$192</c:f>
              <c:strCache>
                <c:ptCount val="1"/>
                <c:pt idx="0">
                  <c:v>Netzentgelte</c:v>
                </c:pt>
              </c:strCache>
            </c:strRef>
          </c:tx>
          <c:spPr>
            <a:solidFill>
              <a:schemeClr val="accent2"/>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Strompreis_Vergleich!$C$185:$I$185</c:f>
              <c:strCache>
                <c:ptCount val="7"/>
                <c:pt idx="0">
                  <c:v>2019</c:v>
                </c:pt>
                <c:pt idx="1">
                  <c:v>2020</c:v>
                </c:pt>
                <c:pt idx="2">
                  <c:v>2021</c:v>
                </c:pt>
                <c:pt idx="3">
                  <c:v>2022</c:v>
                </c:pt>
                <c:pt idx="4">
                  <c:v>2023</c:v>
                </c:pt>
                <c:pt idx="5">
                  <c:v>2024</c:v>
                </c:pt>
                <c:pt idx="6">
                  <c:v>2025</c:v>
                </c:pt>
              </c:strCache>
            </c:strRef>
          </c:cat>
          <c:val>
            <c:numRef>
              <c:f>Strompreis_Vergleich!$C$192:$I$192</c:f>
              <c:numCache>
                <c:formatCode>0.0</c:formatCode>
                <c:ptCount val="7"/>
                <c:pt idx="0">
                  <c:v>1.4200000000000002</c:v>
                </c:pt>
                <c:pt idx="1">
                  <c:v>1.53</c:v>
                </c:pt>
                <c:pt idx="2">
                  <c:v>1.31</c:v>
                </c:pt>
                <c:pt idx="3">
                  <c:v>1.37</c:v>
                </c:pt>
                <c:pt idx="4">
                  <c:v>2.08</c:v>
                </c:pt>
                <c:pt idx="5">
                  <c:v>2.88</c:v>
                </c:pt>
                <c:pt idx="6">
                  <c:v>2.94</c:v>
                </c:pt>
              </c:numCache>
            </c:numRef>
          </c:val>
          <c:extLst>
            <c:ext xmlns:c16="http://schemas.microsoft.com/office/drawing/2014/chart" uri="{C3380CC4-5D6E-409C-BE32-E72D297353CC}">
              <c16:uniqueId val="{00000001-EFAD-4A49-B50E-082853060527}"/>
            </c:ext>
          </c:extLst>
        </c:ser>
        <c:ser>
          <c:idx val="2"/>
          <c:order val="2"/>
          <c:tx>
            <c:strRef>
              <c:f>Strompreis_Vergleich!$B$193</c:f>
              <c:strCache>
                <c:ptCount val="1"/>
                <c:pt idx="0">
                  <c:v>Steuern</c:v>
                </c:pt>
              </c:strCache>
            </c:strRef>
          </c:tx>
          <c:spPr>
            <a:solidFill>
              <a:schemeClr val="accent3"/>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Strompreis_Vergleich!$C$185:$I$185</c:f>
              <c:strCache>
                <c:ptCount val="7"/>
                <c:pt idx="0">
                  <c:v>2019</c:v>
                </c:pt>
                <c:pt idx="1">
                  <c:v>2020</c:v>
                </c:pt>
                <c:pt idx="2">
                  <c:v>2021</c:v>
                </c:pt>
                <c:pt idx="3">
                  <c:v>2022</c:v>
                </c:pt>
                <c:pt idx="4">
                  <c:v>2023</c:v>
                </c:pt>
                <c:pt idx="5">
                  <c:v>2024</c:v>
                </c:pt>
                <c:pt idx="6">
                  <c:v>2025</c:v>
                </c:pt>
              </c:strCache>
            </c:strRef>
          </c:cat>
          <c:val>
            <c:numRef>
              <c:f>Strompreis_Vergleich!$C$193:$I$193</c:f>
              <c:numCache>
                <c:formatCode>0.0</c:formatCode>
                <c:ptCount val="7"/>
                <c:pt idx="0">
                  <c:v>4.7999999999999989</c:v>
                </c:pt>
                <c:pt idx="1">
                  <c:v>5.9950000000000001</c:v>
                </c:pt>
                <c:pt idx="2">
                  <c:v>6.2699999999999978</c:v>
                </c:pt>
                <c:pt idx="3">
                  <c:v>3.169999999999999</c:v>
                </c:pt>
                <c:pt idx="4">
                  <c:v>1.83</c:v>
                </c:pt>
                <c:pt idx="5">
                  <c:v>1.1800000000000006</c:v>
                </c:pt>
                <c:pt idx="6">
                  <c:v>1.5949999999999984</c:v>
                </c:pt>
              </c:numCache>
            </c:numRef>
          </c:val>
          <c:extLst>
            <c:ext xmlns:c16="http://schemas.microsoft.com/office/drawing/2014/chart" uri="{C3380CC4-5D6E-409C-BE32-E72D297353CC}">
              <c16:uniqueId val="{00000002-EFAD-4A49-B50E-082853060527}"/>
            </c:ext>
          </c:extLst>
        </c:ser>
        <c:ser>
          <c:idx val="3"/>
          <c:order val="3"/>
          <c:tx>
            <c:strRef>
              <c:f>Strompreis_Vergleich!$B$194</c:f>
              <c:strCache>
                <c:ptCount val="1"/>
              </c:strCache>
            </c:strRef>
          </c:tx>
          <c:spPr>
            <a:solidFill>
              <a:schemeClr val="accent4"/>
            </a:solidFill>
            <a:ln>
              <a:noFill/>
            </a:ln>
            <a:effectLst/>
          </c:spPr>
          <c:invertIfNegative val="0"/>
          <c:dLbls>
            <c:dLbl>
              <c:idx val="0"/>
              <c:layout>
                <c:manualLayout>
                  <c:x val="-1.1785997873022264E-17"/>
                  <c:y val="-4.0712461667774771E-2"/>
                </c:manualLayout>
              </c:layout>
              <c:tx>
                <c:rich>
                  <a:bodyPr/>
                  <a:lstStyle/>
                  <a:p>
                    <a:r>
                      <a:rPr lang="en-US"/>
                      <a:t>9,3</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EFAD-4A49-B50E-082853060527}"/>
                </c:ext>
              </c:extLst>
            </c:dLbl>
            <c:dLbl>
              <c:idx val="1"/>
              <c:layout>
                <c:manualLayout>
                  <c:x val="-2.5715201511000941E-3"/>
                  <c:y val="-4.8854954001329762E-2"/>
                </c:manualLayout>
              </c:layout>
              <c:tx>
                <c:rich>
                  <a:bodyPr/>
                  <a:lstStyle/>
                  <a:p>
                    <a:r>
                      <a:rPr lang="en-US"/>
                      <a:t>10,6</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EFAD-4A49-B50E-082853060527}"/>
                </c:ext>
              </c:extLst>
            </c:dLbl>
            <c:dLbl>
              <c:idx val="2"/>
              <c:layout>
                <c:manualLayout>
                  <c:x val="0"/>
                  <c:y val="-4.8854954001329727E-2"/>
                </c:manualLayout>
              </c:layout>
              <c:tx>
                <c:rich>
                  <a:bodyPr/>
                  <a:lstStyle/>
                  <a:p>
                    <a:r>
                      <a:rPr lang="en-US"/>
                      <a:t>12,5</a:t>
                    </a:r>
                    <a:fld id="{243140E5-2D98-4511-A6D3-49AD39DABF3C}" type="VALUE">
                      <a:rPr lang="en-US"/>
                      <a:pPr/>
                      <a:t>[WERT]</a:t>
                    </a:fld>
                    <a:endParaRPr lang="en-US"/>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EFAD-4A49-B50E-082853060527}"/>
                </c:ext>
              </c:extLst>
            </c:dLbl>
            <c:dLbl>
              <c:idx val="3"/>
              <c:layout>
                <c:manualLayout>
                  <c:x val="-2.5715201511000941E-3"/>
                  <c:y val="-2.8498723167442348E-2"/>
                </c:manualLayout>
              </c:layout>
              <c:tx>
                <c:rich>
                  <a:bodyPr/>
                  <a:lstStyle/>
                  <a:p>
                    <a:r>
                      <a:rPr lang="en-US"/>
                      <a:t>17,6</a:t>
                    </a:r>
                    <a:fld id="{5BE68094-DC62-46CF-83A0-857ABB4EC200}" type="VALUE">
                      <a:rPr lang="en-US"/>
                      <a:pPr/>
                      <a:t>[WERT]</a:t>
                    </a:fld>
                    <a:endParaRPr lang="en-US"/>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6-EFAD-4A49-B50E-082853060527}"/>
                </c:ext>
              </c:extLst>
            </c:dLbl>
            <c:dLbl>
              <c:idx val="4"/>
              <c:layout>
                <c:manualLayout>
                  <c:x val="-2.5715201511001887E-3"/>
                  <c:y val="-4.8854954001329734E-2"/>
                </c:manualLayout>
              </c:layout>
              <c:tx>
                <c:rich>
                  <a:bodyPr/>
                  <a:lstStyle/>
                  <a:p>
                    <a:r>
                      <a:rPr lang="en-US"/>
                      <a:t>17,03</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EFAD-4A49-B50E-082853060527}"/>
                </c:ext>
              </c:extLst>
            </c:dLbl>
            <c:dLbl>
              <c:idx val="5"/>
              <c:layout>
                <c:manualLayout>
                  <c:x val="-2.5715201511000941E-3"/>
                  <c:y val="-4.8854954001329727E-2"/>
                </c:manualLayout>
              </c:layout>
              <c:tx>
                <c:rich>
                  <a:bodyPr/>
                  <a:lstStyle/>
                  <a:p>
                    <a:r>
                      <a:rPr lang="en-US"/>
                      <a:t>14,12</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EFAD-4A49-B50E-082853060527}"/>
                </c:ext>
              </c:extLst>
            </c:dLbl>
            <c:dLbl>
              <c:idx val="6"/>
              <c:layout>
                <c:manualLayout>
                  <c:x val="0"/>
                  <c:y val="-3.6641215500997332E-2"/>
                </c:manualLayout>
              </c:layout>
              <c:tx>
                <c:rich>
                  <a:bodyPr/>
                  <a:lstStyle/>
                  <a:p>
                    <a:r>
                      <a:rPr lang="en-US"/>
                      <a:t>14,44</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EFAD-4A49-B50E-082853060527}"/>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Strompreis_Vergleich!$C$185:$I$185</c:f>
              <c:strCache>
                <c:ptCount val="7"/>
                <c:pt idx="0">
                  <c:v>2019</c:v>
                </c:pt>
                <c:pt idx="1">
                  <c:v>2020</c:v>
                </c:pt>
                <c:pt idx="2">
                  <c:v>2021</c:v>
                </c:pt>
                <c:pt idx="3">
                  <c:v>2022</c:v>
                </c:pt>
                <c:pt idx="4">
                  <c:v>2023</c:v>
                </c:pt>
                <c:pt idx="5">
                  <c:v>2024</c:v>
                </c:pt>
                <c:pt idx="6">
                  <c:v>2025</c:v>
                </c:pt>
              </c:strCache>
            </c:strRef>
          </c:cat>
          <c:val>
            <c:numRef>
              <c:f>Strompreis_Vergleich!$C$194:$I$194</c:f>
              <c:numCache>
                <c:formatCode>General</c:formatCode>
                <c:ptCount val="7"/>
                <c:pt idx="0">
                  <c:v>0</c:v>
                </c:pt>
                <c:pt idx="1">
                  <c:v>0</c:v>
                </c:pt>
                <c:pt idx="2">
                  <c:v>0</c:v>
                </c:pt>
                <c:pt idx="3">
                  <c:v>0</c:v>
                </c:pt>
                <c:pt idx="4">
                  <c:v>0</c:v>
                </c:pt>
                <c:pt idx="5">
                  <c:v>0</c:v>
                </c:pt>
                <c:pt idx="6">
                  <c:v>0</c:v>
                </c:pt>
              </c:numCache>
            </c:numRef>
          </c:val>
          <c:extLst>
            <c:ext xmlns:c16="http://schemas.microsoft.com/office/drawing/2014/chart" uri="{C3380CC4-5D6E-409C-BE32-E72D297353CC}">
              <c16:uniqueId val="{0000000A-EFAD-4A49-B50E-082853060527}"/>
            </c:ext>
          </c:extLst>
        </c:ser>
        <c:dLbls>
          <c:dLblPos val="ctr"/>
          <c:showLegendKey val="0"/>
          <c:showVal val="1"/>
          <c:showCatName val="0"/>
          <c:showSerName val="0"/>
          <c:showPercent val="0"/>
          <c:showBubbleSize val="0"/>
        </c:dLbls>
        <c:gapWidth val="50"/>
        <c:overlap val="100"/>
        <c:axId val="430367887"/>
        <c:axId val="430368367"/>
      </c:barChart>
      <c:catAx>
        <c:axId val="4303678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430368367"/>
        <c:crosses val="autoZero"/>
        <c:auto val="1"/>
        <c:lblAlgn val="ctr"/>
        <c:lblOffset val="100"/>
        <c:noMultiLvlLbl val="0"/>
      </c:catAx>
      <c:valAx>
        <c:axId val="430368367"/>
        <c:scaling>
          <c:orientation val="minMax"/>
        </c:scaling>
        <c:delete val="1"/>
        <c:axPos val="l"/>
        <c:numFmt formatCode="0.0" sourceLinked="1"/>
        <c:majorTickMark val="none"/>
        <c:minorTickMark val="none"/>
        <c:tickLblPos val="nextTo"/>
        <c:crossAx val="430367887"/>
        <c:crosses val="autoZero"/>
        <c:crossBetween val="between"/>
      </c:valAx>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62683246156892047"/>
        </c:manualLayout>
      </c:layout>
      <c:lineChart>
        <c:grouping val="standard"/>
        <c:varyColors val="0"/>
        <c:ser>
          <c:idx val="0"/>
          <c:order val="0"/>
          <c:tx>
            <c:strRef>
              <c:f>EEV_Sektoren_D!$A$6</c:f>
              <c:strCache>
                <c:ptCount val="1"/>
                <c:pt idx="0">
                  <c:v> Verarbeitendes Gewerbe, Bergbau</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DEFD-44A9-98BF-7C1E717F9D52}"/>
              </c:ext>
            </c:extLst>
          </c:dPt>
          <c:cat>
            <c:numRef>
              <c:f>EEV_Sektoren_D!$E$3:$N$3</c:f>
              <c:numCache>
                <c:formatCode>General</c:formatCode>
                <c:ptCount val="10"/>
                <c:pt idx="0">
                  <c:v>2015</c:v>
                </c:pt>
                <c:pt idx="1">
                  <c:v>2016</c:v>
                </c:pt>
                <c:pt idx="2">
                  <c:v>2017</c:v>
                </c:pt>
                <c:pt idx="3">
                  <c:v>2018</c:v>
                </c:pt>
                <c:pt idx="4">
                  <c:v>2019</c:v>
                </c:pt>
                <c:pt idx="5">
                  <c:v>2020</c:v>
                </c:pt>
                <c:pt idx="6">
                  <c:v>2021</c:v>
                </c:pt>
                <c:pt idx="7">
                  <c:v>2022</c:v>
                </c:pt>
                <c:pt idx="8">
                  <c:v>2023</c:v>
                </c:pt>
                <c:pt idx="9">
                  <c:v>2024</c:v>
                </c:pt>
              </c:numCache>
            </c:numRef>
          </c:cat>
          <c:val>
            <c:numRef>
              <c:f>EEV_Sektoren_D!$E$6:$N$6</c:f>
              <c:numCache>
                <c:formatCode>#,##0</c:formatCode>
                <c:ptCount val="10"/>
                <c:pt idx="0">
                  <c:v>2572.8510000000001</c:v>
                </c:pt>
                <c:pt idx="1">
                  <c:v>2636.7170000000001</c:v>
                </c:pt>
                <c:pt idx="2">
                  <c:v>2656.797</c:v>
                </c:pt>
                <c:pt idx="3">
                  <c:v>2588.8150000000001</c:v>
                </c:pt>
                <c:pt idx="4">
                  <c:v>2504.3760000000002</c:v>
                </c:pt>
                <c:pt idx="5">
                  <c:v>2397.73</c:v>
                </c:pt>
                <c:pt idx="6">
                  <c:v>2572.0039999999999</c:v>
                </c:pt>
                <c:pt idx="7">
                  <c:v>2362.1010000000001</c:v>
                </c:pt>
                <c:pt idx="8">
                  <c:v>2181.3470000000002</c:v>
                </c:pt>
                <c:pt idx="9">
                  <c:v>2186.9070000000002</c:v>
                </c:pt>
              </c:numCache>
            </c:numRef>
          </c:val>
          <c:smooth val="0"/>
          <c:extLst>
            <c:ext xmlns:c16="http://schemas.microsoft.com/office/drawing/2014/chart" uri="{C3380CC4-5D6E-409C-BE32-E72D297353CC}">
              <c16:uniqueId val="{00000002-DEFD-44A9-98BF-7C1E717F9D52}"/>
            </c:ext>
          </c:extLst>
        </c:ser>
        <c:ser>
          <c:idx val="1"/>
          <c:order val="1"/>
          <c:tx>
            <c:strRef>
              <c:f>EEV_Sektoren_D!$A$7</c:f>
              <c:strCache>
                <c:ptCount val="1"/>
                <c:pt idx="0">
                  <c:v> Verkehr</c:v>
                </c:pt>
              </c:strCache>
            </c:strRef>
          </c:tx>
          <c:spPr>
            <a:ln w="28575" cap="rnd" cmpd="sng" algn="ctr">
              <a:solidFill>
                <a:schemeClr val="accent2">
                  <a:shade val="95000"/>
                  <a:satMod val="105000"/>
                </a:schemeClr>
              </a:solidFill>
              <a:prstDash val="solid"/>
              <a:round/>
            </a:ln>
            <a:effectLst/>
          </c:spPr>
          <c:marker>
            <c:symbol val="none"/>
          </c:marker>
          <c:cat>
            <c:numRef>
              <c:f>EEV_Sektoren_D!$E$3:$N$3</c:f>
              <c:numCache>
                <c:formatCode>General</c:formatCode>
                <c:ptCount val="10"/>
                <c:pt idx="0">
                  <c:v>2015</c:v>
                </c:pt>
                <c:pt idx="1">
                  <c:v>2016</c:v>
                </c:pt>
                <c:pt idx="2">
                  <c:v>2017</c:v>
                </c:pt>
                <c:pt idx="3">
                  <c:v>2018</c:v>
                </c:pt>
                <c:pt idx="4">
                  <c:v>2019</c:v>
                </c:pt>
                <c:pt idx="5">
                  <c:v>2020</c:v>
                </c:pt>
                <c:pt idx="6">
                  <c:v>2021</c:v>
                </c:pt>
                <c:pt idx="7">
                  <c:v>2022</c:v>
                </c:pt>
                <c:pt idx="8">
                  <c:v>2023</c:v>
                </c:pt>
                <c:pt idx="9">
                  <c:v>2024</c:v>
                </c:pt>
              </c:numCache>
            </c:numRef>
          </c:cat>
          <c:val>
            <c:numRef>
              <c:f>EEV_Sektoren_D!$E$7:$N$7</c:f>
              <c:numCache>
                <c:formatCode>#,##0</c:formatCode>
                <c:ptCount val="10"/>
                <c:pt idx="0">
                  <c:v>2637.5450000000001</c:v>
                </c:pt>
                <c:pt idx="1">
                  <c:v>2703.567</c:v>
                </c:pt>
                <c:pt idx="2">
                  <c:v>2784.355</c:v>
                </c:pt>
                <c:pt idx="3">
                  <c:v>2738.2339999999999</c:v>
                </c:pt>
                <c:pt idx="4">
                  <c:v>2746.3440000000001</c:v>
                </c:pt>
                <c:pt idx="5">
                  <c:v>2315.9499999999998</c:v>
                </c:pt>
                <c:pt idx="6">
                  <c:v>2378.9520000000002</c:v>
                </c:pt>
                <c:pt idx="7">
                  <c:v>2527.1439999999998</c:v>
                </c:pt>
                <c:pt idx="8">
                  <c:v>2505.5920000000001</c:v>
                </c:pt>
                <c:pt idx="9">
                  <c:v>2478.3330000000001</c:v>
                </c:pt>
              </c:numCache>
            </c:numRef>
          </c:val>
          <c:smooth val="0"/>
          <c:extLst>
            <c:ext xmlns:c16="http://schemas.microsoft.com/office/drawing/2014/chart" uri="{C3380CC4-5D6E-409C-BE32-E72D297353CC}">
              <c16:uniqueId val="{00000003-DEFD-44A9-98BF-7C1E717F9D52}"/>
            </c:ext>
          </c:extLst>
        </c:ser>
        <c:ser>
          <c:idx val="2"/>
          <c:order val="2"/>
          <c:tx>
            <c:strRef>
              <c:f>EEV_Sektoren_D!$A$8</c:f>
              <c:strCache>
                <c:ptCount val="1"/>
                <c:pt idx="0">
                  <c:v> Private Haushalte</c:v>
                </c:pt>
              </c:strCache>
            </c:strRef>
          </c:tx>
          <c:spPr>
            <a:ln w="28575" cap="rnd" cmpd="sng" algn="ctr">
              <a:solidFill>
                <a:schemeClr val="accent3">
                  <a:shade val="95000"/>
                  <a:satMod val="105000"/>
                </a:schemeClr>
              </a:solidFill>
              <a:prstDash val="solid"/>
              <a:round/>
            </a:ln>
            <a:effectLst/>
          </c:spPr>
          <c:marker>
            <c:symbol val="none"/>
          </c:marker>
          <c:cat>
            <c:numRef>
              <c:f>EEV_Sektoren_D!$E$3:$N$3</c:f>
              <c:numCache>
                <c:formatCode>General</c:formatCode>
                <c:ptCount val="10"/>
                <c:pt idx="0">
                  <c:v>2015</c:v>
                </c:pt>
                <c:pt idx="1">
                  <c:v>2016</c:v>
                </c:pt>
                <c:pt idx="2">
                  <c:v>2017</c:v>
                </c:pt>
                <c:pt idx="3">
                  <c:v>2018</c:v>
                </c:pt>
                <c:pt idx="4">
                  <c:v>2019</c:v>
                </c:pt>
                <c:pt idx="5">
                  <c:v>2020</c:v>
                </c:pt>
                <c:pt idx="6">
                  <c:v>2021</c:v>
                </c:pt>
                <c:pt idx="7">
                  <c:v>2022</c:v>
                </c:pt>
                <c:pt idx="8">
                  <c:v>2023</c:v>
                </c:pt>
                <c:pt idx="9">
                  <c:v>2024</c:v>
                </c:pt>
              </c:numCache>
            </c:numRef>
          </c:cat>
          <c:val>
            <c:numRef>
              <c:f>EEV_Sektoren_D!$E$8:$N$8</c:f>
              <c:numCache>
                <c:formatCode>#,##0</c:formatCode>
                <c:ptCount val="10"/>
                <c:pt idx="0">
                  <c:v>2345.4879999999998</c:v>
                </c:pt>
                <c:pt idx="1">
                  <c:v>2406.5450000000001</c:v>
                </c:pt>
                <c:pt idx="2">
                  <c:v>2399.5010000000002</c:v>
                </c:pt>
                <c:pt idx="3">
                  <c:v>2399.8389999999999</c:v>
                </c:pt>
                <c:pt idx="4">
                  <c:v>2506.0300000000002</c:v>
                </c:pt>
                <c:pt idx="5">
                  <c:v>2471.6060000000002</c:v>
                </c:pt>
                <c:pt idx="6">
                  <c:v>2571.9859999999999</c:v>
                </c:pt>
                <c:pt idx="7">
                  <c:v>2445.6579999999999</c:v>
                </c:pt>
                <c:pt idx="8">
                  <c:v>2276.221</c:v>
                </c:pt>
                <c:pt idx="9">
                  <c:v>2250.7460000000001</c:v>
                </c:pt>
              </c:numCache>
            </c:numRef>
          </c:val>
          <c:smooth val="0"/>
          <c:extLst>
            <c:ext xmlns:c16="http://schemas.microsoft.com/office/drawing/2014/chart" uri="{C3380CC4-5D6E-409C-BE32-E72D297353CC}">
              <c16:uniqueId val="{00000004-DEFD-44A9-98BF-7C1E717F9D52}"/>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3"/>
                <c:order val="3"/>
                <c:tx>
                  <c:strRef>
                    <c:extLst>
                      <c:ext uri="{02D57815-91ED-43cb-92C2-25804820EDAC}">
                        <c15:formulaRef>
                          <c15:sqref>EEV_Sektoren_D!$A$9</c15:sqref>
                        </c15:formulaRef>
                      </c:ext>
                    </c:extLst>
                    <c:strCache>
                      <c:ptCount val="1"/>
                      <c:pt idx="0">
                        <c:v> Gewerbe, Handel, Dienstleistungen </c:v>
                      </c:pt>
                    </c:strCache>
                  </c:strRef>
                </c:tx>
                <c:spPr>
                  <a:ln w="28575">
                    <a:solidFill>
                      <a:srgbClr val="10ADAA"/>
                    </a:solidFill>
                  </a:ln>
                </c:spPr>
                <c:marker>
                  <c:symbol val="none"/>
                </c:marker>
                <c:cat>
                  <c:numRef>
                    <c:extLst>
                      <c:ext uri="{02D57815-91ED-43cb-92C2-25804820EDAC}">
                        <c15:formulaRef>
                          <c15:sqref>EEV_Sektoren_D!$E$3:$N$3</c15:sqref>
                        </c15:formulaRef>
                      </c:ext>
                    </c:extLst>
                    <c:numCache>
                      <c:formatCode>General</c:formatCode>
                      <c:ptCount val="10"/>
                      <c:pt idx="0">
                        <c:v>2015</c:v>
                      </c:pt>
                      <c:pt idx="1">
                        <c:v>2016</c:v>
                      </c:pt>
                      <c:pt idx="2">
                        <c:v>2017</c:v>
                      </c:pt>
                      <c:pt idx="3">
                        <c:v>2018</c:v>
                      </c:pt>
                      <c:pt idx="4">
                        <c:v>2019</c:v>
                      </c:pt>
                      <c:pt idx="5">
                        <c:v>2020</c:v>
                      </c:pt>
                      <c:pt idx="6">
                        <c:v>2021</c:v>
                      </c:pt>
                      <c:pt idx="7">
                        <c:v>2022</c:v>
                      </c:pt>
                      <c:pt idx="8">
                        <c:v>2023</c:v>
                      </c:pt>
                      <c:pt idx="9">
                        <c:v>2024</c:v>
                      </c:pt>
                    </c:numCache>
                  </c:numRef>
                </c:cat>
                <c:val>
                  <c:numRef>
                    <c:extLst>
                      <c:ext uri="{02D57815-91ED-43cb-92C2-25804820EDAC}">
                        <c15:formulaRef>
                          <c15:sqref>EEV_Sektoren_D!$E$9:$N$9</c15:sqref>
                        </c15:formulaRef>
                      </c:ext>
                    </c:extLst>
                    <c:numCache>
                      <c:formatCode>#,##0</c:formatCode>
                      <c:ptCount val="10"/>
                      <c:pt idx="0">
                        <c:v>1433.77</c:v>
                      </c:pt>
                      <c:pt idx="1">
                        <c:v>1380.8009999999999</c:v>
                      </c:pt>
                      <c:pt idx="2">
                        <c:v>1385.422</c:v>
                      </c:pt>
                      <c:pt idx="3">
                        <c:v>1324.373</c:v>
                      </c:pt>
                      <c:pt idx="4">
                        <c:v>1308.191</c:v>
                      </c:pt>
                      <c:pt idx="5">
                        <c:v>1276.48</c:v>
                      </c:pt>
                      <c:pt idx="6">
                        <c:v>1296.617</c:v>
                      </c:pt>
                      <c:pt idx="7">
                        <c:v>1227.7460000000001</c:v>
                      </c:pt>
                      <c:pt idx="8">
                        <c:v>1159.4559999999999</c:v>
                      </c:pt>
                      <c:pt idx="9">
                        <c:v>1179.1320000000001</c:v>
                      </c:pt>
                    </c:numCache>
                  </c:numRef>
                </c:val>
                <c:smooth val="0"/>
                <c:extLst>
                  <c:ext xmlns:c16="http://schemas.microsoft.com/office/drawing/2014/chart" uri="{C3380CC4-5D6E-409C-BE32-E72D297353CC}">
                    <c16:uniqueId val="{00000005-DEFD-44A9-98BF-7C1E717F9D52}"/>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vert="horz"/>
          <a:lstStyle/>
          <a:p>
            <a:pPr>
              <a:defRPr/>
            </a:pPr>
            <a:endParaRPr lang="de-DE"/>
          </a:p>
        </c:txPr>
        <c:crossAx val="823049000"/>
        <c:crosses val="autoZero"/>
        <c:auto val="1"/>
        <c:lblAlgn val="ctr"/>
        <c:lblOffset val="100"/>
        <c:noMultiLvlLbl val="0"/>
      </c:catAx>
      <c:valAx>
        <c:axId val="823049000"/>
        <c:scaling>
          <c:orientation val="minMax"/>
          <c:min val="2000"/>
        </c:scaling>
        <c:delete val="0"/>
        <c:axPos val="l"/>
        <c:numFmt formatCode="#,##0" sourceLinked="0"/>
        <c:majorTickMark val="out"/>
        <c:minorTickMark val="none"/>
        <c:tickLblPos val="nextTo"/>
        <c:crossAx val="823046256"/>
        <c:crosses val="autoZero"/>
        <c:crossBetween val="between"/>
      </c:valAx>
      <c:spPr>
        <a:noFill/>
        <a:ln w="25400">
          <a:noFill/>
        </a:ln>
        <a:effectLst/>
      </c:spPr>
    </c:plotArea>
    <c:legend>
      <c:legendPos val="b"/>
      <c:layout>
        <c:manualLayout>
          <c:xMode val="edge"/>
          <c:yMode val="edge"/>
          <c:x val="1.2284541542910484E-3"/>
          <c:y val="0.77172136748861597"/>
          <c:w val="0.98438796212098179"/>
          <c:h val="0.22821897845613578"/>
        </c:manualLayout>
      </c:layout>
      <c:overlay val="1"/>
    </c:legend>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Strompreis_Vergleich!$B$200</c:f>
              <c:strCache>
                <c:ptCount val="1"/>
                <c:pt idx="0">
                  <c:v>Beschaffung</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Strompreis_Vergleich!$D$185:$I$185</c:f>
              <c:strCache>
                <c:ptCount val="6"/>
                <c:pt idx="0">
                  <c:v>2020</c:v>
                </c:pt>
                <c:pt idx="1">
                  <c:v>2021</c:v>
                </c:pt>
                <c:pt idx="2">
                  <c:v>2022</c:v>
                </c:pt>
                <c:pt idx="3">
                  <c:v>2023</c:v>
                </c:pt>
                <c:pt idx="4">
                  <c:v>2024</c:v>
                </c:pt>
                <c:pt idx="5">
                  <c:v>2025</c:v>
                </c:pt>
              </c:strCache>
            </c:strRef>
          </c:cat>
          <c:val>
            <c:numRef>
              <c:f>Strompreis_Vergleich!$D$200:$I$200</c:f>
              <c:numCache>
                <c:formatCode>0.0</c:formatCode>
                <c:ptCount val="6"/>
                <c:pt idx="0">
                  <c:v>2.93</c:v>
                </c:pt>
                <c:pt idx="1">
                  <c:v>6.3299999999999992</c:v>
                </c:pt>
                <c:pt idx="2">
                  <c:v>15.76</c:v>
                </c:pt>
                <c:pt idx="3">
                  <c:v>12.29</c:v>
                </c:pt>
                <c:pt idx="4">
                  <c:v>9.35</c:v>
                </c:pt>
                <c:pt idx="5">
                  <c:v>8.99</c:v>
                </c:pt>
              </c:numCache>
            </c:numRef>
          </c:val>
          <c:extLst>
            <c:ext xmlns:c16="http://schemas.microsoft.com/office/drawing/2014/chart" uri="{C3380CC4-5D6E-409C-BE32-E72D297353CC}">
              <c16:uniqueId val="{00000000-C498-442E-AC26-4D47FE22D525}"/>
            </c:ext>
          </c:extLst>
        </c:ser>
        <c:ser>
          <c:idx val="1"/>
          <c:order val="1"/>
          <c:tx>
            <c:strRef>
              <c:f>Strompreis_Vergleich!$B$201</c:f>
              <c:strCache>
                <c:ptCount val="1"/>
                <c:pt idx="0">
                  <c:v>Netzentgelte</c:v>
                </c:pt>
              </c:strCache>
            </c:strRef>
          </c:tx>
          <c:spPr>
            <a:solidFill>
              <a:schemeClr val="accent2"/>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Strompreis_Vergleich!$D$185:$I$185</c:f>
              <c:strCache>
                <c:ptCount val="6"/>
                <c:pt idx="0">
                  <c:v>2020</c:v>
                </c:pt>
                <c:pt idx="1">
                  <c:v>2021</c:v>
                </c:pt>
                <c:pt idx="2">
                  <c:v>2022</c:v>
                </c:pt>
                <c:pt idx="3">
                  <c:v>2023</c:v>
                </c:pt>
                <c:pt idx="4">
                  <c:v>2024</c:v>
                </c:pt>
                <c:pt idx="5">
                  <c:v>2025</c:v>
                </c:pt>
              </c:strCache>
            </c:strRef>
          </c:cat>
          <c:val>
            <c:numRef>
              <c:f>Strompreis_Vergleich!$D$201:$I$201</c:f>
              <c:numCache>
                <c:formatCode>0.0</c:formatCode>
                <c:ptCount val="6"/>
                <c:pt idx="0">
                  <c:v>0.72</c:v>
                </c:pt>
                <c:pt idx="1">
                  <c:v>0.9900000000000001</c:v>
                </c:pt>
                <c:pt idx="2">
                  <c:v>1.29</c:v>
                </c:pt>
                <c:pt idx="3">
                  <c:v>1.7999999999999998</c:v>
                </c:pt>
                <c:pt idx="4">
                  <c:v>2.97</c:v>
                </c:pt>
                <c:pt idx="5">
                  <c:v>3</c:v>
                </c:pt>
              </c:numCache>
            </c:numRef>
          </c:val>
          <c:extLst>
            <c:ext xmlns:c16="http://schemas.microsoft.com/office/drawing/2014/chart" uri="{C3380CC4-5D6E-409C-BE32-E72D297353CC}">
              <c16:uniqueId val="{00000001-C498-442E-AC26-4D47FE22D525}"/>
            </c:ext>
          </c:extLst>
        </c:ser>
        <c:ser>
          <c:idx val="2"/>
          <c:order val="2"/>
          <c:tx>
            <c:strRef>
              <c:f>Strompreis_Vergleich!$B$202</c:f>
              <c:strCache>
                <c:ptCount val="1"/>
                <c:pt idx="0">
                  <c:v>Steuern</c:v>
                </c:pt>
              </c:strCache>
            </c:strRef>
          </c:tx>
          <c:spPr>
            <a:solidFill>
              <a:schemeClr val="accent3"/>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Strompreis_Vergleich!$D$185:$I$185</c:f>
              <c:strCache>
                <c:ptCount val="6"/>
                <c:pt idx="0">
                  <c:v>2020</c:v>
                </c:pt>
                <c:pt idx="1">
                  <c:v>2021</c:v>
                </c:pt>
                <c:pt idx="2">
                  <c:v>2022</c:v>
                </c:pt>
                <c:pt idx="3">
                  <c:v>2023</c:v>
                </c:pt>
                <c:pt idx="4">
                  <c:v>2024</c:v>
                </c:pt>
                <c:pt idx="5">
                  <c:v>2025</c:v>
                </c:pt>
              </c:strCache>
            </c:strRef>
          </c:cat>
          <c:val>
            <c:numRef>
              <c:f>Strompreis_Vergleich!$D$202:$I$202</c:f>
              <c:numCache>
                <c:formatCode>0.0</c:formatCode>
                <c:ptCount val="6"/>
                <c:pt idx="0">
                  <c:v>3.2299999999999995</c:v>
                </c:pt>
                <c:pt idx="1">
                  <c:v>3.6450000000000005</c:v>
                </c:pt>
                <c:pt idx="2">
                  <c:v>1.9699999999999998</c:v>
                </c:pt>
                <c:pt idx="3">
                  <c:v>1.4900000000000011</c:v>
                </c:pt>
                <c:pt idx="4">
                  <c:v>0.69</c:v>
                </c:pt>
                <c:pt idx="5">
                  <c:v>1.2350000000000012</c:v>
                </c:pt>
              </c:numCache>
            </c:numRef>
          </c:val>
          <c:extLst>
            <c:ext xmlns:c16="http://schemas.microsoft.com/office/drawing/2014/chart" uri="{C3380CC4-5D6E-409C-BE32-E72D297353CC}">
              <c16:uniqueId val="{00000002-C498-442E-AC26-4D47FE22D525}"/>
            </c:ext>
          </c:extLst>
        </c:ser>
        <c:ser>
          <c:idx val="3"/>
          <c:order val="3"/>
          <c:tx>
            <c:strRef>
              <c:f>Strompreis_Vergleich!$B$203</c:f>
              <c:strCache>
                <c:ptCount val="1"/>
              </c:strCache>
            </c:strRef>
          </c:tx>
          <c:spPr>
            <a:solidFill>
              <a:schemeClr val="accent4"/>
            </a:solidFill>
            <a:ln>
              <a:noFill/>
            </a:ln>
            <a:effectLst/>
          </c:spPr>
          <c:invertIfNegative val="0"/>
          <c:dLbls>
            <c:dLbl>
              <c:idx val="0"/>
              <c:layout>
                <c:manualLayout>
                  <c:x val="-1.1785997873022264E-17"/>
                  <c:y val="-4.0712461667774771E-2"/>
                </c:manualLayout>
              </c:layout>
              <c:tx>
                <c:rich>
                  <a:bodyPr/>
                  <a:lstStyle/>
                  <a:p>
                    <a:r>
                      <a:rPr lang="en-US"/>
                      <a:t>6,88</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C498-442E-AC26-4D47FE22D525}"/>
                </c:ext>
              </c:extLst>
            </c:dLbl>
            <c:dLbl>
              <c:idx val="1"/>
              <c:layout>
                <c:manualLayout>
                  <c:x val="-2.5715201511000941E-3"/>
                  <c:y val="-4.8854954001329762E-2"/>
                </c:manualLayout>
              </c:layout>
              <c:tx>
                <c:rich>
                  <a:bodyPr/>
                  <a:lstStyle/>
                  <a:p>
                    <a:r>
                      <a:rPr lang="en-US"/>
                      <a:t>11,07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C498-442E-AC26-4D47FE22D525}"/>
                </c:ext>
              </c:extLst>
            </c:dLbl>
            <c:dLbl>
              <c:idx val="2"/>
              <c:layout>
                <c:manualLayout>
                  <c:x val="0"/>
                  <c:y val="-4.8854954001329727E-2"/>
                </c:manualLayout>
              </c:layout>
              <c:tx>
                <c:rich>
                  <a:bodyPr/>
                  <a:lstStyle/>
                  <a:p>
                    <a:r>
                      <a:rPr lang="en-US"/>
                      <a:t>19,02</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C498-442E-AC26-4D47FE22D525}"/>
                </c:ext>
              </c:extLst>
            </c:dLbl>
            <c:dLbl>
              <c:idx val="3"/>
              <c:layout>
                <c:manualLayout>
                  <c:x val="-2.5715201511000941E-3"/>
                  <c:y val="-2.8498723167442348E-2"/>
                </c:manualLayout>
              </c:layout>
              <c:tx>
                <c:rich>
                  <a:bodyPr/>
                  <a:lstStyle/>
                  <a:p>
                    <a:r>
                      <a:rPr lang="en-US"/>
                      <a:t>15,58</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6-C498-442E-AC26-4D47FE22D525}"/>
                </c:ext>
              </c:extLst>
            </c:dLbl>
            <c:dLbl>
              <c:idx val="4"/>
              <c:layout>
                <c:manualLayout>
                  <c:x val="-2.5715201511001887E-3"/>
                  <c:y val="-4.8854954001329734E-2"/>
                </c:manualLayout>
              </c:layout>
              <c:tx>
                <c:rich>
                  <a:bodyPr/>
                  <a:lstStyle/>
                  <a:p>
                    <a:r>
                      <a:rPr lang="en-US"/>
                      <a:t>13,01</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C498-442E-AC26-4D47FE22D525}"/>
                </c:ext>
              </c:extLst>
            </c:dLbl>
            <c:dLbl>
              <c:idx val="5"/>
              <c:layout>
                <c:manualLayout>
                  <c:x val="-2.5715201511000941E-3"/>
                  <c:y val="-4.8854954001329727E-2"/>
                </c:manualLayout>
              </c:layout>
              <c:tx>
                <c:rich>
                  <a:bodyPr/>
                  <a:lstStyle/>
                  <a:p>
                    <a:r>
                      <a:rPr lang="en-US"/>
                      <a:t>13,23</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C498-442E-AC26-4D47FE22D525}"/>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Strompreis_Vergleich!$D$185:$I$185</c:f>
              <c:strCache>
                <c:ptCount val="6"/>
                <c:pt idx="0">
                  <c:v>2020</c:v>
                </c:pt>
                <c:pt idx="1">
                  <c:v>2021</c:v>
                </c:pt>
                <c:pt idx="2">
                  <c:v>2022</c:v>
                </c:pt>
                <c:pt idx="3">
                  <c:v>2023</c:v>
                </c:pt>
                <c:pt idx="4">
                  <c:v>2024</c:v>
                </c:pt>
                <c:pt idx="5">
                  <c:v>2025</c:v>
                </c:pt>
              </c:strCache>
            </c:strRef>
          </c:cat>
          <c:val>
            <c:numRef>
              <c:f>Strompreis_Vergleich!$D$203:$I$203</c:f>
              <c:numCache>
                <c:formatCode>General</c:formatCode>
                <c:ptCount val="6"/>
                <c:pt idx="0">
                  <c:v>0</c:v>
                </c:pt>
                <c:pt idx="1">
                  <c:v>0</c:v>
                </c:pt>
                <c:pt idx="2">
                  <c:v>0</c:v>
                </c:pt>
                <c:pt idx="3">
                  <c:v>0</c:v>
                </c:pt>
                <c:pt idx="4">
                  <c:v>0</c:v>
                </c:pt>
                <c:pt idx="5">
                  <c:v>0</c:v>
                </c:pt>
              </c:numCache>
            </c:numRef>
          </c:val>
          <c:extLst>
            <c:ext xmlns:c16="http://schemas.microsoft.com/office/drawing/2014/chart" uri="{C3380CC4-5D6E-409C-BE32-E72D297353CC}">
              <c16:uniqueId val="{00000009-C498-442E-AC26-4D47FE22D525}"/>
            </c:ext>
          </c:extLst>
        </c:ser>
        <c:dLbls>
          <c:dLblPos val="ctr"/>
          <c:showLegendKey val="0"/>
          <c:showVal val="1"/>
          <c:showCatName val="0"/>
          <c:showSerName val="0"/>
          <c:showPercent val="0"/>
          <c:showBubbleSize val="0"/>
        </c:dLbls>
        <c:gapWidth val="50"/>
        <c:overlap val="100"/>
        <c:axId val="430367887"/>
        <c:axId val="430368367"/>
      </c:barChart>
      <c:catAx>
        <c:axId val="4303678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430368367"/>
        <c:crosses val="autoZero"/>
        <c:auto val="1"/>
        <c:lblAlgn val="ctr"/>
        <c:lblOffset val="100"/>
        <c:noMultiLvlLbl val="0"/>
      </c:catAx>
      <c:valAx>
        <c:axId val="430368367"/>
        <c:scaling>
          <c:orientation val="minMax"/>
        </c:scaling>
        <c:delete val="1"/>
        <c:axPos val="l"/>
        <c:numFmt formatCode="0.0" sourceLinked="1"/>
        <c:majorTickMark val="none"/>
        <c:minorTickMark val="none"/>
        <c:tickLblPos val="nextTo"/>
        <c:crossAx val="430367887"/>
        <c:crosses val="autoZero"/>
        <c:crossBetween val="between"/>
      </c:valAx>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4075331607039052E-2"/>
          <c:y val="2.2576637321428977E-2"/>
          <c:w val="0.58739053039162181"/>
          <c:h val="0.93777400650544473"/>
        </c:manualLayout>
      </c:layout>
      <c:barChart>
        <c:barDir val="bar"/>
        <c:grouping val="stacked"/>
        <c:varyColors val="0"/>
        <c:ser>
          <c:idx val="0"/>
          <c:order val="0"/>
          <c:tx>
            <c:strRef>
              <c:f>'Strompreis Zusammensetzung'!$A$6</c:f>
              <c:strCache>
                <c:ptCount val="1"/>
                <c:pt idx="0">
                  <c:v>Beschaffung, Netzentgelt, Vertrieb</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('Strompreis Zusammensetzung'!$B$5:$C$5,'Strompreis Zusammensetzung'!$F$5:$J$5)</c:f>
              <c:numCache>
                <c:formatCode>General</c:formatCode>
                <c:ptCount val="7"/>
                <c:pt idx="0">
                  <c:v>2020</c:v>
                </c:pt>
                <c:pt idx="1">
                  <c:v>2021</c:v>
                </c:pt>
                <c:pt idx="2">
                  <c:v>2022</c:v>
                </c:pt>
                <c:pt idx="3">
                  <c:v>2023</c:v>
                </c:pt>
                <c:pt idx="4">
                  <c:v>2024</c:v>
                </c:pt>
                <c:pt idx="5">
                  <c:v>2025</c:v>
                </c:pt>
                <c:pt idx="6">
                  <c:v>2026</c:v>
                </c:pt>
              </c:numCache>
            </c:numRef>
          </c:cat>
          <c:val>
            <c:numRef>
              <c:f>('Strompreis Zusammensetzung'!$B$6:$C$6,'Strompreis Zusammensetzung'!$F$6:$J$6)</c:f>
              <c:numCache>
                <c:formatCode>0.00</c:formatCode>
                <c:ptCount val="7"/>
                <c:pt idx="0">
                  <c:v>8.48</c:v>
                </c:pt>
                <c:pt idx="1">
                  <c:v>12.3</c:v>
                </c:pt>
                <c:pt idx="2">
                  <c:v>38.619999999999997</c:v>
                </c:pt>
                <c:pt idx="3">
                  <c:v>21.6</c:v>
                </c:pt>
                <c:pt idx="4">
                  <c:v>15.8</c:v>
                </c:pt>
                <c:pt idx="5">
                  <c:v>15.5</c:v>
                </c:pt>
                <c:pt idx="6">
                  <c:v>13.6</c:v>
                </c:pt>
              </c:numCache>
              <c:extLst/>
            </c:numRef>
          </c:val>
          <c:extLst>
            <c:ext xmlns:c16="http://schemas.microsoft.com/office/drawing/2014/chart" uri="{C3380CC4-5D6E-409C-BE32-E72D297353CC}">
              <c16:uniqueId val="{00000000-ADEC-41A6-AB73-2C8862D36581}"/>
            </c:ext>
          </c:extLst>
        </c:ser>
        <c:ser>
          <c:idx val="1"/>
          <c:order val="1"/>
          <c:tx>
            <c:strRef>
              <c:f>'Strompreis Zusammensetzung'!$A$7</c:f>
              <c:strCache>
                <c:ptCount val="1"/>
                <c:pt idx="0">
                  <c:v>Konzessions-abgabe</c:v>
                </c:pt>
              </c:strCache>
            </c:strRef>
          </c:tx>
          <c:spPr>
            <a:solidFill>
              <a:schemeClr val="accent2"/>
            </a:solidFill>
            <a:ln>
              <a:noFill/>
            </a:ln>
            <a:effectLst/>
          </c:spPr>
          <c:invertIfNegative val="0"/>
          <c:cat>
            <c:numRef>
              <c:f>('Strompreis Zusammensetzung'!$B$5:$C$5,'Strompreis Zusammensetzung'!$F$5:$J$5)</c:f>
              <c:numCache>
                <c:formatCode>General</c:formatCode>
                <c:ptCount val="7"/>
                <c:pt idx="0">
                  <c:v>2020</c:v>
                </c:pt>
                <c:pt idx="1">
                  <c:v>2021</c:v>
                </c:pt>
                <c:pt idx="2">
                  <c:v>2022</c:v>
                </c:pt>
                <c:pt idx="3">
                  <c:v>2023</c:v>
                </c:pt>
                <c:pt idx="4">
                  <c:v>2024</c:v>
                </c:pt>
                <c:pt idx="5">
                  <c:v>2025</c:v>
                </c:pt>
                <c:pt idx="6">
                  <c:v>2026</c:v>
                </c:pt>
              </c:numCache>
            </c:numRef>
          </c:cat>
          <c:val>
            <c:numRef>
              <c:f>('Strompreis Zusammensetzung'!$B$7:$C$7,'Strompreis Zusammensetzung'!$F$7:$J$7)</c:f>
              <c:numCache>
                <c:formatCode>0.00</c:formatCode>
                <c:ptCount val="7"/>
                <c:pt idx="0">
                  <c:v>0.11</c:v>
                </c:pt>
                <c:pt idx="1">
                  <c:v>0.11</c:v>
                </c:pt>
                <c:pt idx="2">
                  <c:v>0.11</c:v>
                </c:pt>
                <c:pt idx="3">
                  <c:v>0.11</c:v>
                </c:pt>
                <c:pt idx="4">
                  <c:v>0.11</c:v>
                </c:pt>
                <c:pt idx="5">
                  <c:v>0.11</c:v>
                </c:pt>
                <c:pt idx="6">
                  <c:v>0.11</c:v>
                </c:pt>
              </c:numCache>
              <c:extLst/>
            </c:numRef>
          </c:val>
          <c:extLst>
            <c:ext xmlns:c16="http://schemas.microsoft.com/office/drawing/2014/chart" uri="{C3380CC4-5D6E-409C-BE32-E72D297353CC}">
              <c16:uniqueId val="{00000001-ADEC-41A6-AB73-2C8862D36581}"/>
            </c:ext>
          </c:extLst>
        </c:ser>
        <c:ser>
          <c:idx val="2"/>
          <c:order val="2"/>
          <c:tx>
            <c:strRef>
              <c:f>'Strompreis Zusammensetzung'!$A$8</c:f>
              <c:strCache>
                <c:ptCount val="1"/>
                <c:pt idx="0">
                  <c:v>EEG-Umlage</c:v>
                </c:pt>
              </c:strCache>
            </c:strRef>
          </c:tx>
          <c:spPr>
            <a:solidFill>
              <a:schemeClr val="accent3"/>
            </a:solidFill>
            <a:ln>
              <a:noFill/>
            </a:ln>
            <a:effectLst/>
          </c:spPr>
          <c:invertIfNegative val="0"/>
          <c:cat>
            <c:numRef>
              <c:f>('Strompreis Zusammensetzung'!$B$5:$C$5,'Strompreis Zusammensetzung'!$F$5:$J$5)</c:f>
              <c:numCache>
                <c:formatCode>General</c:formatCode>
                <c:ptCount val="7"/>
                <c:pt idx="0">
                  <c:v>2020</c:v>
                </c:pt>
                <c:pt idx="1">
                  <c:v>2021</c:v>
                </c:pt>
                <c:pt idx="2">
                  <c:v>2022</c:v>
                </c:pt>
                <c:pt idx="3">
                  <c:v>2023</c:v>
                </c:pt>
                <c:pt idx="4">
                  <c:v>2024</c:v>
                </c:pt>
                <c:pt idx="5">
                  <c:v>2025</c:v>
                </c:pt>
                <c:pt idx="6">
                  <c:v>2026</c:v>
                </c:pt>
              </c:numCache>
            </c:numRef>
          </c:cat>
          <c:val>
            <c:numRef>
              <c:f>('Strompreis Zusammensetzung'!$B$8:$C$8,'Strompreis Zusammensetzung'!$F$8:$J$8)</c:f>
              <c:numCache>
                <c:formatCode>0.00</c:formatCode>
                <c:ptCount val="7"/>
                <c:pt idx="0">
                  <c:v>6.76</c:v>
                </c:pt>
                <c:pt idx="1">
                  <c:v>6.5</c:v>
                </c:pt>
                <c:pt idx="2">
                  <c:v>1.86</c:v>
                </c:pt>
              </c:numCache>
              <c:extLst/>
            </c:numRef>
          </c:val>
          <c:extLst>
            <c:ext xmlns:c16="http://schemas.microsoft.com/office/drawing/2014/chart" uri="{C3380CC4-5D6E-409C-BE32-E72D297353CC}">
              <c16:uniqueId val="{00000002-ADEC-41A6-AB73-2C8862D36581}"/>
            </c:ext>
          </c:extLst>
        </c:ser>
        <c:ser>
          <c:idx val="3"/>
          <c:order val="3"/>
          <c:tx>
            <c:strRef>
              <c:f>'Strompreis Zusammensetzung'!$A$9</c:f>
              <c:strCache>
                <c:ptCount val="1"/>
                <c:pt idx="0">
                  <c:v>KWKG-Umlage</c:v>
                </c:pt>
              </c:strCache>
            </c:strRef>
          </c:tx>
          <c:spPr>
            <a:solidFill>
              <a:schemeClr val="accent4"/>
            </a:solidFill>
            <a:ln>
              <a:noFill/>
            </a:ln>
            <a:effectLst/>
          </c:spPr>
          <c:invertIfNegative val="0"/>
          <c:cat>
            <c:numRef>
              <c:f>('Strompreis Zusammensetzung'!$B$5:$C$5,'Strompreis Zusammensetzung'!$F$5:$J$5)</c:f>
              <c:numCache>
                <c:formatCode>General</c:formatCode>
                <c:ptCount val="7"/>
                <c:pt idx="0">
                  <c:v>2020</c:v>
                </c:pt>
                <c:pt idx="1">
                  <c:v>2021</c:v>
                </c:pt>
                <c:pt idx="2">
                  <c:v>2022</c:v>
                </c:pt>
                <c:pt idx="3">
                  <c:v>2023</c:v>
                </c:pt>
                <c:pt idx="4">
                  <c:v>2024</c:v>
                </c:pt>
                <c:pt idx="5">
                  <c:v>2025</c:v>
                </c:pt>
                <c:pt idx="6">
                  <c:v>2026</c:v>
                </c:pt>
              </c:numCache>
            </c:numRef>
          </c:cat>
          <c:val>
            <c:numRef>
              <c:f>('Strompreis Zusammensetzung'!$B$9:$C$9,'Strompreis Zusammensetzung'!$F$9:$J$9)</c:f>
              <c:numCache>
                <c:formatCode>0.00</c:formatCode>
                <c:ptCount val="7"/>
                <c:pt idx="0">
                  <c:v>0.23</c:v>
                </c:pt>
                <c:pt idx="1">
                  <c:v>0.25</c:v>
                </c:pt>
                <c:pt idx="2">
                  <c:v>0.38</c:v>
                </c:pt>
                <c:pt idx="3">
                  <c:v>0.36</c:v>
                </c:pt>
                <c:pt idx="4">
                  <c:v>0.27500000000000002</c:v>
                </c:pt>
                <c:pt idx="5">
                  <c:v>0.27500000000000002</c:v>
                </c:pt>
                <c:pt idx="6">
                  <c:v>0.45</c:v>
                </c:pt>
              </c:numCache>
              <c:extLst/>
            </c:numRef>
          </c:val>
          <c:extLst>
            <c:ext xmlns:c16="http://schemas.microsoft.com/office/drawing/2014/chart" uri="{C3380CC4-5D6E-409C-BE32-E72D297353CC}">
              <c16:uniqueId val="{00000003-ADEC-41A6-AB73-2C8862D36581}"/>
            </c:ext>
          </c:extLst>
        </c:ser>
        <c:ser>
          <c:idx val="4"/>
          <c:order val="4"/>
          <c:tx>
            <c:strRef>
              <c:f>'Strompreis Zusammensetzung'!$A$10</c:f>
              <c:strCache>
                <c:ptCount val="1"/>
                <c:pt idx="0">
                  <c:v>§19 StromNEV-
Umlage</c:v>
                </c:pt>
              </c:strCache>
            </c:strRef>
          </c:tx>
          <c:spPr>
            <a:solidFill>
              <a:schemeClr val="accent5"/>
            </a:solidFill>
            <a:ln>
              <a:noFill/>
            </a:ln>
            <a:effectLst/>
          </c:spPr>
          <c:invertIfNegative val="0"/>
          <c:cat>
            <c:numRef>
              <c:f>('Strompreis Zusammensetzung'!$B$5:$C$5,'Strompreis Zusammensetzung'!$F$5:$J$5)</c:f>
              <c:numCache>
                <c:formatCode>General</c:formatCode>
                <c:ptCount val="7"/>
                <c:pt idx="0">
                  <c:v>2020</c:v>
                </c:pt>
                <c:pt idx="1">
                  <c:v>2021</c:v>
                </c:pt>
                <c:pt idx="2">
                  <c:v>2022</c:v>
                </c:pt>
                <c:pt idx="3">
                  <c:v>2023</c:v>
                </c:pt>
                <c:pt idx="4">
                  <c:v>2024</c:v>
                </c:pt>
                <c:pt idx="5">
                  <c:v>2025</c:v>
                </c:pt>
                <c:pt idx="6">
                  <c:v>2026</c:v>
                </c:pt>
              </c:numCache>
            </c:numRef>
          </c:cat>
          <c:val>
            <c:numRef>
              <c:f>('Strompreis Zusammensetzung'!$B$10:$C$10,'Strompreis Zusammensetzung'!$F$10:$J$10)</c:f>
              <c:numCache>
                <c:formatCode>0.00</c:formatCode>
                <c:ptCount val="7"/>
                <c:pt idx="0">
                  <c:v>0.23</c:v>
                </c:pt>
                <c:pt idx="1">
                  <c:v>0.27</c:v>
                </c:pt>
                <c:pt idx="2">
                  <c:v>0.27</c:v>
                </c:pt>
                <c:pt idx="3">
                  <c:v>0.26</c:v>
                </c:pt>
                <c:pt idx="4">
                  <c:v>0.4</c:v>
                </c:pt>
                <c:pt idx="5">
                  <c:v>0.93</c:v>
                </c:pt>
                <c:pt idx="6">
                  <c:v>0.93</c:v>
                </c:pt>
              </c:numCache>
              <c:extLst/>
            </c:numRef>
          </c:val>
          <c:extLst>
            <c:ext xmlns:c16="http://schemas.microsoft.com/office/drawing/2014/chart" uri="{C3380CC4-5D6E-409C-BE32-E72D297353CC}">
              <c16:uniqueId val="{00000004-ADEC-41A6-AB73-2C8862D36581}"/>
            </c:ext>
          </c:extLst>
        </c:ser>
        <c:ser>
          <c:idx val="5"/>
          <c:order val="5"/>
          <c:tx>
            <c:strRef>
              <c:f>'Strompreis Zusammensetzung'!$A$11</c:f>
              <c:strCache>
                <c:ptCount val="1"/>
                <c:pt idx="0">
                  <c:v>Offshore-
Netzumlage</c:v>
                </c:pt>
              </c:strCache>
            </c:strRef>
          </c:tx>
          <c:spPr>
            <a:solidFill>
              <a:schemeClr val="accent6"/>
            </a:solidFill>
            <a:ln>
              <a:noFill/>
            </a:ln>
            <a:effectLst/>
          </c:spPr>
          <c:invertIfNegative val="0"/>
          <c:cat>
            <c:numRef>
              <c:f>('Strompreis Zusammensetzung'!$B$5:$C$5,'Strompreis Zusammensetzung'!$F$5:$J$5)</c:f>
              <c:numCache>
                <c:formatCode>General</c:formatCode>
                <c:ptCount val="7"/>
                <c:pt idx="0">
                  <c:v>2020</c:v>
                </c:pt>
                <c:pt idx="1">
                  <c:v>2021</c:v>
                </c:pt>
                <c:pt idx="2">
                  <c:v>2022</c:v>
                </c:pt>
                <c:pt idx="3">
                  <c:v>2023</c:v>
                </c:pt>
                <c:pt idx="4">
                  <c:v>2024</c:v>
                </c:pt>
                <c:pt idx="5">
                  <c:v>2025</c:v>
                </c:pt>
                <c:pt idx="6">
                  <c:v>2026</c:v>
                </c:pt>
              </c:numCache>
            </c:numRef>
          </c:cat>
          <c:val>
            <c:numRef>
              <c:f>('Strompreis Zusammensetzung'!$B$11:$C$11,'Strompreis Zusammensetzung'!$F$11:$J$11)</c:f>
              <c:numCache>
                <c:formatCode>0.00</c:formatCode>
                <c:ptCount val="7"/>
                <c:pt idx="0">
                  <c:v>0.42</c:v>
                </c:pt>
                <c:pt idx="1">
                  <c:v>0.4</c:v>
                </c:pt>
                <c:pt idx="2">
                  <c:v>0.42</c:v>
                </c:pt>
                <c:pt idx="3">
                  <c:v>0.59</c:v>
                </c:pt>
                <c:pt idx="4">
                  <c:v>0.65600000000000003</c:v>
                </c:pt>
                <c:pt idx="5">
                  <c:v>0.82</c:v>
                </c:pt>
                <c:pt idx="6">
                  <c:v>0.94</c:v>
                </c:pt>
              </c:numCache>
              <c:extLst/>
            </c:numRef>
          </c:val>
          <c:extLst>
            <c:ext xmlns:c16="http://schemas.microsoft.com/office/drawing/2014/chart" uri="{C3380CC4-5D6E-409C-BE32-E72D297353CC}">
              <c16:uniqueId val="{00000005-ADEC-41A6-AB73-2C8862D36581}"/>
            </c:ext>
          </c:extLst>
        </c:ser>
        <c:ser>
          <c:idx val="6"/>
          <c:order val="6"/>
          <c:tx>
            <c:strRef>
              <c:f>'Strompreis Zusammensetzung'!$A$12</c:f>
              <c:strCache>
                <c:ptCount val="1"/>
                <c:pt idx="0">
                  <c:v>Umlage f. 
abschaltbare Lasten</c:v>
                </c:pt>
              </c:strCache>
            </c:strRef>
          </c:tx>
          <c:spPr>
            <a:solidFill>
              <a:schemeClr val="accent1">
                <a:lumMod val="60000"/>
              </a:schemeClr>
            </a:solidFill>
            <a:ln>
              <a:noFill/>
            </a:ln>
            <a:effectLst/>
          </c:spPr>
          <c:invertIfNegative val="0"/>
          <c:cat>
            <c:numRef>
              <c:f>('Strompreis Zusammensetzung'!$B$5:$C$5,'Strompreis Zusammensetzung'!$F$5:$J$5)</c:f>
              <c:numCache>
                <c:formatCode>General</c:formatCode>
                <c:ptCount val="7"/>
                <c:pt idx="0">
                  <c:v>2020</c:v>
                </c:pt>
                <c:pt idx="1">
                  <c:v>2021</c:v>
                </c:pt>
                <c:pt idx="2">
                  <c:v>2022</c:v>
                </c:pt>
                <c:pt idx="3">
                  <c:v>2023</c:v>
                </c:pt>
                <c:pt idx="4">
                  <c:v>2024</c:v>
                </c:pt>
                <c:pt idx="5">
                  <c:v>2025</c:v>
                </c:pt>
                <c:pt idx="6">
                  <c:v>2026</c:v>
                </c:pt>
              </c:numCache>
            </c:numRef>
          </c:cat>
          <c:val>
            <c:numRef>
              <c:f>('Strompreis Zusammensetzung'!$B$12:$C$12,'Strompreis Zusammensetzung'!$F$12:$J$12)</c:f>
              <c:extLst/>
            </c:numRef>
          </c:val>
          <c:extLst>
            <c:ext xmlns:c16="http://schemas.microsoft.com/office/drawing/2014/chart" uri="{C3380CC4-5D6E-409C-BE32-E72D297353CC}">
              <c16:uniqueId val="{00000006-ADEC-41A6-AB73-2C8862D36581}"/>
            </c:ext>
          </c:extLst>
        </c:ser>
        <c:ser>
          <c:idx val="7"/>
          <c:order val="7"/>
          <c:tx>
            <c:strRef>
              <c:f>'Strompreis Zusammensetzung'!$A$13</c:f>
              <c:strCache>
                <c:ptCount val="1"/>
                <c:pt idx="0">
                  <c:v>Stromsteuer</c:v>
                </c:pt>
              </c:strCache>
            </c:strRef>
          </c:tx>
          <c:spPr>
            <a:solidFill>
              <a:schemeClr val="accent2">
                <a:lumMod val="60000"/>
              </a:schemeClr>
            </a:solidFill>
            <a:ln>
              <a:noFill/>
            </a:ln>
            <a:effectLst/>
          </c:spPr>
          <c:invertIfNegative val="0"/>
          <c:dLbls>
            <c:dLbl>
              <c:idx val="0"/>
              <c:layout>
                <c:manualLayout>
                  <c:x val="4.1969933213793817E-2"/>
                  <c:y val="1.0370879110478738E-16"/>
                </c:manualLayout>
              </c:layout>
              <c:tx>
                <c:rich>
                  <a:bodyPr/>
                  <a:lstStyle/>
                  <a:p>
                    <a:r>
                      <a:rPr lang="en-US"/>
                      <a:t>17,77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ADEC-41A6-AB73-2C8862D36581}"/>
                </c:ext>
              </c:extLst>
            </c:dLbl>
            <c:dLbl>
              <c:idx val="1"/>
              <c:layout>
                <c:manualLayout>
                  <c:x val="3.6802188092825032E-2"/>
                  <c:y val="0"/>
                </c:manualLayout>
              </c:layout>
              <c:tx>
                <c:rich>
                  <a:bodyPr/>
                  <a:lstStyle/>
                  <a:p>
                    <a:r>
                      <a:rPr lang="en-US"/>
                      <a:t>21,37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ADEC-41A6-AB73-2C8862D36581}"/>
                </c:ext>
              </c:extLst>
            </c:dLbl>
            <c:dLbl>
              <c:idx val="2"/>
              <c:layout>
                <c:manualLayout>
                  <c:x val="4.0456269372196325E-2"/>
                  <c:y val="-5.4758427561376313E-17"/>
                </c:manualLayout>
              </c:layout>
              <c:tx>
                <c:rich>
                  <a:bodyPr/>
                  <a:lstStyle/>
                  <a:p>
                    <a:r>
                      <a:rPr lang="en-US"/>
                      <a:t>43,20</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ADEC-41A6-AB73-2C8862D36581}"/>
                </c:ext>
              </c:extLst>
            </c:dLbl>
            <c:dLbl>
              <c:idx val="3"/>
              <c:layout>
                <c:manualLayout>
                  <c:x val="3.8551360786503154E-2"/>
                  <c:y val="0"/>
                </c:manualLayout>
              </c:layout>
              <c:tx>
                <c:rich>
                  <a:bodyPr/>
                  <a:lstStyle/>
                  <a:p>
                    <a:r>
                      <a:rPr lang="en-US"/>
                      <a:t>24,46</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A-ADEC-41A6-AB73-2C8862D36581}"/>
                </c:ext>
              </c:extLst>
            </c:dLbl>
            <c:dLbl>
              <c:idx val="4"/>
              <c:tx>
                <c:rich>
                  <a:bodyPr/>
                  <a:lstStyle/>
                  <a:p>
                    <a:r>
                      <a:rPr lang="en-US"/>
                      <a:t>17,3</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B-ADEC-41A6-AB73-2C8862D36581}"/>
                </c:ext>
              </c:extLst>
            </c:dLbl>
            <c:dLbl>
              <c:idx val="5"/>
              <c:tx>
                <c:rich>
                  <a:bodyPr/>
                  <a:lstStyle/>
                  <a:p>
                    <a:r>
                      <a:rPr lang="en-US"/>
                      <a:t>17,7</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C-ADEC-41A6-AB73-2C8862D36581}"/>
                </c:ext>
              </c:extLst>
            </c:dLbl>
            <c:dLbl>
              <c:idx val="6"/>
              <c:tx>
                <c:rich>
                  <a:bodyPr/>
                  <a:lstStyle/>
                  <a:p>
                    <a:r>
                      <a:rPr lang="en-US"/>
                      <a:t>16,10</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D-ADEC-41A6-AB73-2C8862D36581}"/>
                </c:ext>
              </c:extLst>
            </c:dLbl>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('Strompreis Zusammensetzung'!$B$5:$C$5,'Strompreis Zusammensetzung'!$F$5:$J$5)</c:f>
              <c:numCache>
                <c:formatCode>General</c:formatCode>
                <c:ptCount val="7"/>
                <c:pt idx="0">
                  <c:v>2020</c:v>
                </c:pt>
                <c:pt idx="1">
                  <c:v>2021</c:v>
                </c:pt>
                <c:pt idx="2">
                  <c:v>2022</c:v>
                </c:pt>
                <c:pt idx="3">
                  <c:v>2023</c:v>
                </c:pt>
                <c:pt idx="4">
                  <c:v>2024</c:v>
                </c:pt>
                <c:pt idx="5">
                  <c:v>2025</c:v>
                </c:pt>
                <c:pt idx="6">
                  <c:v>2026</c:v>
                </c:pt>
              </c:numCache>
            </c:numRef>
          </c:cat>
          <c:val>
            <c:numRef>
              <c:f>('Strompreis Zusammensetzung'!$B$13:$C$13,'Strompreis Zusammensetzung'!$F$13:$J$13)</c:f>
              <c:numCache>
                <c:formatCode>0.00</c:formatCode>
                <c:ptCount val="7"/>
                <c:pt idx="0">
                  <c:v>1.54</c:v>
                </c:pt>
                <c:pt idx="1">
                  <c:v>1.54</c:v>
                </c:pt>
                <c:pt idx="2">
                  <c:v>1.54</c:v>
                </c:pt>
                <c:pt idx="3">
                  <c:v>1.54</c:v>
                </c:pt>
                <c:pt idx="4">
                  <c:v>0.05</c:v>
                </c:pt>
                <c:pt idx="5">
                  <c:v>0.05</c:v>
                </c:pt>
                <c:pt idx="6">
                  <c:v>0.05</c:v>
                </c:pt>
              </c:numCache>
              <c:extLst/>
            </c:numRef>
          </c:val>
          <c:extLst>
            <c:ext xmlns:c16="http://schemas.microsoft.com/office/drawing/2014/chart" uri="{C3380CC4-5D6E-409C-BE32-E72D297353CC}">
              <c16:uniqueId val="{0000000E-ADEC-41A6-AB73-2C8862D36581}"/>
            </c:ext>
          </c:extLst>
        </c:ser>
        <c:dLbls>
          <c:showLegendKey val="0"/>
          <c:showVal val="0"/>
          <c:showCatName val="0"/>
          <c:showSerName val="0"/>
          <c:showPercent val="0"/>
          <c:showBubbleSize val="0"/>
        </c:dLbls>
        <c:gapWidth val="150"/>
        <c:overlap val="100"/>
        <c:axId val="650969368"/>
        <c:axId val="650969728"/>
      </c:barChart>
      <c:catAx>
        <c:axId val="6509693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650969728"/>
        <c:crosses val="autoZero"/>
        <c:auto val="1"/>
        <c:lblAlgn val="ctr"/>
        <c:lblOffset val="100"/>
        <c:noMultiLvlLbl val="0"/>
      </c:catAx>
      <c:valAx>
        <c:axId val="650969728"/>
        <c:scaling>
          <c:orientation val="minMax"/>
        </c:scaling>
        <c:delete val="1"/>
        <c:axPos val="b"/>
        <c:numFmt formatCode="0.00" sourceLinked="1"/>
        <c:majorTickMark val="none"/>
        <c:minorTickMark val="none"/>
        <c:tickLblPos val="nextTo"/>
        <c:crossAx val="65096936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4670524199885846"/>
          <c:y val="9.1359011668253956E-3"/>
          <c:w val="0.7480419444444445"/>
          <c:h val="0.99086410463549579"/>
        </c:manualLayout>
      </c:layout>
      <c:barChart>
        <c:barDir val="bar"/>
        <c:grouping val="clustered"/>
        <c:varyColors val="0"/>
        <c:ser>
          <c:idx val="2"/>
          <c:order val="2"/>
          <c:tx>
            <c:strRef>
              <c:f>Strompreis_Vergleich!$J$7</c:f>
              <c:strCache>
                <c:ptCount val="1"/>
                <c:pt idx="0">
                  <c:v>H2/25</c:v>
                </c:pt>
              </c:strCache>
            </c:strRef>
          </c:tx>
          <c:spPr>
            <a:solidFill>
              <a:schemeClr val="accent1"/>
            </a:solidFill>
            <a:ln>
              <a:noFill/>
            </a:ln>
            <a:effectLst/>
          </c:spPr>
          <c:invertIfNegative val="0"/>
          <c:dPt>
            <c:idx val="7"/>
            <c:invertIfNegative val="0"/>
            <c:bubble3D val="0"/>
            <c:spPr>
              <a:solidFill>
                <a:schemeClr val="accent5"/>
              </a:solidFill>
              <a:ln>
                <a:noFill/>
              </a:ln>
              <a:effectLst/>
            </c:spPr>
            <c:extLst>
              <c:ext xmlns:c16="http://schemas.microsoft.com/office/drawing/2014/chart" uri="{C3380CC4-5D6E-409C-BE32-E72D297353CC}">
                <c16:uniqueId val="{00000001-BC95-46F9-899A-303237F8831F}"/>
              </c:ext>
            </c:extLst>
          </c:dPt>
          <c:dPt>
            <c:idx val="9"/>
            <c:invertIfNegative val="0"/>
            <c:bubble3D val="0"/>
            <c:spPr>
              <a:solidFill>
                <a:schemeClr val="accent1"/>
              </a:solidFill>
              <a:ln>
                <a:noFill/>
              </a:ln>
              <a:effectLst/>
            </c:spPr>
            <c:extLst>
              <c:ext xmlns:c16="http://schemas.microsoft.com/office/drawing/2014/chart" uri="{C3380CC4-5D6E-409C-BE32-E72D297353CC}">
                <c16:uniqueId val="{00000003-BC95-46F9-899A-303237F8831F}"/>
              </c:ext>
            </c:extLst>
          </c:dPt>
          <c:dPt>
            <c:idx val="10"/>
            <c:invertIfNegative val="0"/>
            <c:bubble3D val="0"/>
            <c:spPr>
              <a:solidFill>
                <a:schemeClr val="accent2"/>
              </a:solidFill>
              <a:ln>
                <a:noFill/>
              </a:ln>
              <a:effectLst/>
            </c:spPr>
            <c:extLst>
              <c:ext xmlns:c16="http://schemas.microsoft.com/office/drawing/2014/chart" uri="{C3380CC4-5D6E-409C-BE32-E72D297353CC}">
                <c16:uniqueId val="{00000005-BC95-46F9-899A-303237F8831F}"/>
              </c:ext>
            </c:extLst>
          </c:dPt>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Strompreis_Vergleich!$G$8:$G$22</c:f>
              <c:strCache>
                <c:ptCount val="15"/>
                <c:pt idx="0">
                  <c:v>Norway</c:v>
                </c:pt>
                <c:pt idx="1">
                  <c:v>France</c:v>
                </c:pt>
                <c:pt idx="2">
                  <c:v>Sweden</c:v>
                </c:pt>
                <c:pt idx="3">
                  <c:v>Turkey</c:v>
                </c:pt>
                <c:pt idx="4">
                  <c:v>Belgium</c:v>
                </c:pt>
                <c:pt idx="5">
                  <c:v>Spain</c:v>
                </c:pt>
                <c:pt idx="6">
                  <c:v>Netherlands</c:v>
                </c:pt>
                <c:pt idx="7">
                  <c:v>European Union (28)</c:v>
                </c:pt>
                <c:pt idx="8">
                  <c:v>Denmark</c:v>
                </c:pt>
                <c:pt idx="9">
                  <c:v>Italy</c:v>
                </c:pt>
                <c:pt idx="10">
                  <c:v>Germany</c:v>
                </c:pt>
                <c:pt idx="11">
                  <c:v>Austria</c:v>
                </c:pt>
                <c:pt idx="12">
                  <c:v>Slovakia</c:v>
                </c:pt>
                <c:pt idx="13">
                  <c:v>Ireland</c:v>
                </c:pt>
                <c:pt idx="14">
                  <c:v>Poland</c:v>
                </c:pt>
              </c:strCache>
            </c:strRef>
          </c:cat>
          <c:val>
            <c:numRef>
              <c:f>Strompreis_Vergleich!$J$8:$J$22</c:f>
              <c:numCache>
                <c:formatCode>General</c:formatCode>
                <c:ptCount val="15"/>
                <c:pt idx="0">
                  <c:v>4.08</c:v>
                </c:pt>
                <c:pt idx="1">
                  <c:v>6.1400000000000006</c:v>
                </c:pt>
                <c:pt idx="2">
                  <c:v>6.4399999999999995</c:v>
                </c:pt>
                <c:pt idx="3">
                  <c:v>6.93</c:v>
                </c:pt>
                <c:pt idx="4">
                  <c:v>9.1999999999999993</c:v>
                </c:pt>
                <c:pt idx="5">
                  <c:v>9.32</c:v>
                </c:pt>
                <c:pt idx="6">
                  <c:v>9.51</c:v>
                </c:pt>
                <c:pt idx="7">
                  <c:v>10.96</c:v>
                </c:pt>
                <c:pt idx="8">
                  <c:v>11.15</c:v>
                </c:pt>
                <c:pt idx="9">
                  <c:v>11.68</c:v>
                </c:pt>
                <c:pt idx="10">
                  <c:v>13.07</c:v>
                </c:pt>
                <c:pt idx="11">
                  <c:v>14.05</c:v>
                </c:pt>
                <c:pt idx="12">
                  <c:v>14.11</c:v>
                </c:pt>
                <c:pt idx="13">
                  <c:v>15.920000000000003</c:v>
                </c:pt>
                <c:pt idx="14">
                  <c:v>17.16</c:v>
                </c:pt>
              </c:numCache>
            </c:numRef>
          </c:val>
          <c:extLst>
            <c:ext xmlns:c16="http://schemas.microsoft.com/office/drawing/2014/chart" uri="{C3380CC4-5D6E-409C-BE32-E72D297353CC}">
              <c16:uniqueId val="{00000006-BC95-46F9-899A-303237F8831F}"/>
            </c:ext>
          </c:extLst>
        </c:ser>
        <c:dLbls>
          <c:dLblPos val="outEnd"/>
          <c:showLegendKey val="0"/>
          <c:showVal val="1"/>
          <c:showCatName val="0"/>
          <c:showSerName val="0"/>
          <c:showPercent val="0"/>
          <c:showBubbleSize val="0"/>
        </c:dLbls>
        <c:gapWidth val="25"/>
        <c:axId val="698375584"/>
        <c:axId val="698375976"/>
        <c:extLst>
          <c:ext xmlns:c15="http://schemas.microsoft.com/office/drawing/2012/chart" uri="{02D57815-91ED-43cb-92C2-25804820EDAC}">
            <c15:filteredBarSeries>
              <c15:ser>
                <c:idx val="0"/>
                <c:order val="0"/>
                <c:tx>
                  <c:strRef>
                    <c:extLst>
                      <c:ext uri="{02D57815-91ED-43cb-92C2-25804820EDAC}">
                        <c15:formulaRef>
                          <c15:sqref>Strompreis_Vergleich!$H$7</c15:sqref>
                        </c15:formulaRef>
                      </c:ext>
                    </c:extLst>
                    <c:strCache>
                      <c:ptCount val="1"/>
                      <c:pt idx="0">
                        <c:v>H2/20</c:v>
                      </c:pt>
                    </c:strCache>
                  </c:strRef>
                </c:tx>
                <c:spPr>
                  <a:solidFill>
                    <a:schemeClr val="accent3"/>
                  </a:solidFill>
                  <a:ln>
                    <a:noFill/>
                  </a:ln>
                  <a:effectLst/>
                </c:spPr>
                <c:invertIfNegative val="0"/>
                <c:dPt>
                  <c:idx val="2"/>
                  <c:invertIfNegative val="0"/>
                  <c:bubble3D val="0"/>
                  <c:spPr>
                    <a:solidFill>
                      <a:schemeClr val="accent3"/>
                    </a:solidFill>
                    <a:ln>
                      <a:noFill/>
                    </a:ln>
                    <a:effectLst/>
                  </c:spPr>
                  <c:extLst>
                    <c:ext xmlns:c16="http://schemas.microsoft.com/office/drawing/2014/chart" uri="{C3380CC4-5D6E-409C-BE32-E72D297353CC}">
                      <c16:uniqueId val="{00000008-BC95-46F9-899A-303237F8831F}"/>
                    </c:ext>
                  </c:extLst>
                </c:dPt>
                <c:dPt>
                  <c:idx val="6"/>
                  <c:invertIfNegative val="0"/>
                  <c:bubble3D val="0"/>
                  <c:spPr>
                    <a:solidFill>
                      <a:schemeClr val="accent3"/>
                    </a:solidFill>
                    <a:ln>
                      <a:noFill/>
                    </a:ln>
                    <a:effectLst/>
                  </c:spPr>
                  <c:extLst>
                    <c:ext xmlns:c16="http://schemas.microsoft.com/office/drawing/2014/chart" uri="{C3380CC4-5D6E-409C-BE32-E72D297353CC}">
                      <c16:uniqueId val="{0000000A-BC95-46F9-899A-303237F8831F}"/>
                    </c:ext>
                  </c:extLst>
                </c:dPt>
                <c:dPt>
                  <c:idx val="8"/>
                  <c:invertIfNegative val="0"/>
                  <c:bubble3D val="0"/>
                  <c:spPr>
                    <a:solidFill>
                      <a:schemeClr val="accent3"/>
                    </a:solidFill>
                    <a:ln>
                      <a:noFill/>
                    </a:ln>
                    <a:effectLst/>
                  </c:spPr>
                  <c:extLst>
                    <c:ext xmlns:c16="http://schemas.microsoft.com/office/drawing/2014/chart" uri="{C3380CC4-5D6E-409C-BE32-E72D297353CC}">
                      <c16:uniqueId val="{0000000C-BC95-46F9-899A-303237F8831F}"/>
                    </c:ext>
                  </c:extLst>
                </c:dPt>
                <c:dPt>
                  <c:idx val="9"/>
                  <c:invertIfNegative val="0"/>
                  <c:bubble3D val="0"/>
                  <c:spPr>
                    <a:solidFill>
                      <a:schemeClr val="accent3"/>
                    </a:solidFill>
                    <a:ln>
                      <a:noFill/>
                    </a:ln>
                    <a:effectLst/>
                  </c:spPr>
                  <c:extLst>
                    <c:ext xmlns:c16="http://schemas.microsoft.com/office/drawing/2014/chart" uri="{C3380CC4-5D6E-409C-BE32-E72D297353CC}">
                      <c16:uniqueId val="{0000000E-BC95-46F9-899A-303237F8831F}"/>
                    </c:ext>
                  </c:extLst>
                </c:dPt>
                <c:dPt>
                  <c:idx val="10"/>
                  <c:invertIfNegative val="0"/>
                  <c:bubble3D val="0"/>
                  <c:spPr>
                    <a:solidFill>
                      <a:schemeClr val="accent3">
                        <a:lumMod val="75000"/>
                      </a:schemeClr>
                    </a:solidFill>
                    <a:ln>
                      <a:noFill/>
                    </a:ln>
                    <a:effectLst/>
                  </c:spPr>
                  <c:extLst>
                    <c:ext xmlns:c16="http://schemas.microsoft.com/office/drawing/2014/chart" uri="{C3380CC4-5D6E-409C-BE32-E72D297353CC}">
                      <c16:uniqueId val="{00000010-BC95-46F9-899A-303237F8831F}"/>
                    </c:ext>
                  </c:extLst>
                </c:dPt>
                <c:dPt>
                  <c:idx val="13"/>
                  <c:invertIfNegative val="0"/>
                  <c:bubble3D val="0"/>
                  <c:extLst>
                    <c:ext xmlns:c16="http://schemas.microsoft.com/office/drawing/2014/chart" uri="{C3380CC4-5D6E-409C-BE32-E72D297353CC}">
                      <c16:uniqueId val="{00000011-BC95-46F9-899A-303237F8831F}"/>
                    </c:ext>
                  </c:extLst>
                </c:dPt>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Strompreis_Vergleich!$G$8:$G$22</c15:sqref>
                        </c15:formulaRef>
                      </c:ext>
                    </c:extLst>
                    <c:strCache>
                      <c:ptCount val="15"/>
                      <c:pt idx="0">
                        <c:v>Norway</c:v>
                      </c:pt>
                      <c:pt idx="1">
                        <c:v>France</c:v>
                      </c:pt>
                      <c:pt idx="2">
                        <c:v>Sweden</c:v>
                      </c:pt>
                      <c:pt idx="3">
                        <c:v>Turkey</c:v>
                      </c:pt>
                      <c:pt idx="4">
                        <c:v>Belgium</c:v>
                      </c:pt>
                      <c:pt idx="5">
                        <c:v>Spain</c:v>
                      </c:pt>
                      <c:pt idx="6">
                        <c:v>Netherlands</c:v>
                      </c:pt>
                      <c:pt idx="7">
                        <c:v>European Union (28)</c:v>
                      </c:pt>
                      <c:pt idx="8">
                        <c:v>Denmark</c:v>
                      </c:pt>
                      <c:pt idx="9">
                        <c:v>Italy</c:v>
                      </c:pt>
                      <c:pt idx="10">
                        <c:v>Germany</c:v>
                      </c:pt>
                      <c:pt idx="11">
                        <c:v>Austria</c:v>
                      </c:pt>
                      <c:pt idx="12">
                        <c:v>Slovakia</c:v>
                      </c:pt>
                      <c:pt idx="13">
                        <c:v>Ireland</c:v>
                      </c:pt>
                      <c:pt idx="14">
                        <c:v>Poland</c:v>
                      </c:pt>
                    </c:strCache>
                  </c:strRef>
                </c:cat>
                <c:val>
                  <c:numRef>
                    <c:extLst>
                      <c:ext uri="{02D57815-91ED-43cb-92C2-25804820EDAC}">
                        <c15:formulaRef>
                          <c15:sqref>Strompreis_Vergleich!$H$8:$H$22</c15:sqref>
                        </c15:formulaRef>
                      </c:ext>
                    </c:extLst>
                    <c:numCache>
                      <c:formatCode>0.00</c:formatCode>
                      <c:ptCount val="15"/>
                      <c:pt idx="0">
                        <c:v>3.1300000000000003</c:v>
                      </c:pt>
                      <c:pt idx="1">
                        <c:v>5.1400000000000006</c:v>
                      </c:pt>
                      <c:pt idx="2">
                        <c:v>3.81</c:v>
                      </c:pt>
                      <c:pt idx="3">
                        <c:v>4.7600000000000007</c:v>
                      </c:pt>
                      <c:pt idx="4">
                        <c:v>4.8099999999999996</c:v>
                      </c:pt>
                      <c:pt idx="5">
                        <c:v>5.42</c:v>
                      </c:pt>
                      <c:pt idx="6">
                        <c:v>5.1499999999999995</c:v>
                      </c:pt>
                      <c:pt idx="7">
                        <c:v>6.25</c:v>
                      </c:pt>
                      <c:pt idx="8">
                        <c:v>5.87</c:v>
                      </c:pt>
                      <c:pt idx="9">
                        <c:v>6.52</c:v>
                      </c:pt>
                      <c:pt idx="10">
                        <c:v>7.33</c:v>
                      </c:pt>
                      <c:pt idx="11">
                        <c:v>7.59</c:v>
                      </c:pt>
                      <c:pt idx="12">
                        <c:v>9.6199999999999992</c:v>
                      </c:pt>
                      <c:pt idx="13">
                        <c:v>8.02</c:v>
                      </c:pt>
                      <c:pt idx="14">
                        <c:v>7.9600000000000017</c:v>
                      </c:pt>
                    </c:numCache>
                  </c:numRef>
                </c:val>
                <c:extLst>
                  <c:ext xmlns:c16="http://schemas.microsoft.com/office/drawing/2014/chart" uri="{C3380CC4-5D6E-409C-BE32-E72D297353CC}">
                    <c16:uniqueId val="{00000012-BC95-46F9-899A-303237F8831F}"/>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Strompreis_Vergleich!$I$7</c15:sqref>
                        </c15:formulaRef>
                      </c:ext>
                    </c:extLst>
                    <c:strCache>
                      <c:ptCount val="1"/>
                      <c:pt idx="0">
                        <c:v>H2/22</c:v>
                      </c:pt>
                    </c:strCache>
                  </c:strRef>
                </c:tx>
                <c:spPr>
                  <a:solidFill>
                    <a:schemeClr val="accent2"/>
                  </a:solidFill>
                  <a:ln>
                    <a:noFill/>
                  </a:ln>
                  <a:effectLst/>
                </c:spPr>
                <c:invertIfNegative val="0"/>
                <c:dPt>
                  <c:idx val="10"/>
                  <c:invertIfNegative val="0"/>
                  <c:bubble3D val="0"/>
                  <c:spPr>
                    <a:solidFill>
                      <a:schemeClr val="accent2">
                        <a:lumMod val="75000"/>
                      </a:schemeClr>
                    </a:solidFill>
                    <a:ln>
                      <a:noFill/>
                    </a:ln>
                    <a:effectLst/>
                  </c:spPr>
                  <c:extLst xmlns:c15="http://schemas.microsoft.com/office/drawing/2012/chart">
                    <c:ext xmlns:c16="http://schemas.microsoft.com/office/drawing/2014/chart" uri="{C3380CC4-5D6E-409C-BE32-E72D297353CC}">
                      <c16:uniqueId val="{00000014-BC95-46F9-899A-303237F8831F}"/>
                    </c:ext>
                  </c:extLst>
                </c:dPt>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Strompreis_Vergleich!$G$8:$G$22</c15:sqref>
                        </c15:formulaRef>
                      </c:ext>
                    </c:extLst>
                    <c:strCache>
                      <c:ptCount val="15"/>
                      <c:pt idx="0">
                        <c:v>Norway</c:v>
                      </c:pt>
                      <c:pt idx="1">
                        <c:v>France</c:v>
                      </c:pt>
                      <c:pt idx="2">
                        <c:v>Sweden</c:v>
                      </c:pt>
                      <c:pt idx="3">
                        <c:v>Turkey</c:v>
                      </c:pt>
                      <c:pt idx="4">
                        <c:v>Belgium</c:v>
                      </c:pt>
                      <c:pt idx="5">
                        <c:v>Spain</c:v>
                      </c:pt>
                      <c:pt idx="6">
                        <c:v>Netherlands</c:v>
                      </c:pt>
                      <c:pt idx="7">
                        <c:v>European Union (28)</c:v>
                      </c:pt>
                      <c:pt idx="8">
                        <c:v>Denmark</c:v>
                      </c:pt>
                      <c:pt idx="9">
                        <c:v>Italy</c:v>
                      </c:pt>
                      <c:pt idx="10">
                        <c:v>Germany</c:v>
                      </c:pt>
                      <c:pt idx="11">
                        <c:v>Austria</c:v>
                      </c:pt>
                      <c:pt idx="12">
                        <c:v>Slovakia</c:v>
                      </c:pt>
                      <c:pt idx="13">
                        <c:v>Ireland</c:v>
                      </c:pt>
                      <c:pt idx="14">
                        <c:v>Poland</c:v>
                      </c:pt>
                    </c:strCache>
                  </c:strRef>
                </c:cat>
                <c:val>
                  <c:numRef>
                    <c:extLst xmlns:c15="http://schemas.microsoft.com/office/drawing/2012/chart">
                      <c:ext xmlns:c15="http://schemas.microsoft.com/office/drawing/2012/chart" uri="{02D57815-91ED-43cb-92C2-25804820EDAC}">
                        <c15:formulaRef>
                          <c15:sqref>Strompreis_Vergleich!$I$8:$I$22</c15:sqref>
                        </c15:formulaRef>
                      </c:ext>
                    </c:extLst>
                    <c:numCache>
                      <c:formatCode>General</c:formatCode>
                      <c:ptCount val="15"/>
                      <c:pt idx="0">
                        <c:v>6.38</c:v>
                      </c:pt>
                      <c:pt idx="1">
                        <c:v>8.8800000000000008</c:v>
                      </c:pt>
                      <c:pt idx="2">
                        <c:v>10.76</c:v>
                      </c:pt>
                      <c:pt idx="3">
                        <c:v>17.580000000000002</c:v>
                      </c:pt>
                      <c:pt idx="4">
                        <c:v>22.509999999999998</c:v>
                      </c:pt>
                      <c:pt idx="5">
                        <c:v>20.51</c:v>
                      </c:pt>
                      <c:pt idx="6">
                        <c:v>16.41</c:v>
                      </c:pt>
                      <c:pt idx="7">
                        <c:v>19.329999999999998</c:v>
                      </c:pt>
                      <c:pt idx="8">
                        <c:v>25.540000000000003</c:v>
                      </c:pt>
                      <c:pt idx="9">
                        <c:v>32.36</c:v>
                      </c:pt>
                      <c:pt idx="10">
                        <c:v>20.7</c:v>
                      </c:pt>
                      <c:pt idx="11">
                        <c:v>20.94</c:v>
                      </c:pt>
                      <c:pt idx="12">
                        <c:v>24.759999999999998</c:v>
                      </c:pt>
                      <c:pt idx="13">
                        <c:v>28.82</c:v>
                      </c:pt>
                      <c:pt idx="14">
                        <c:v>17.7</c:v>
                      </c:pt>
                    </c:numCache>
                  </c:numRef>
                </c:val>
                <c:extLst xmlns:c15="http://schemas.microsoft.com/office/drawing/2012/chart">
                  <c:ext xmlns:c16="http://schemas.microsoft.com/office/drawing/2014/chart" uri="{C3380CC4-5D6E-409C-BE32-E72D297353CC}">
                    <c16:uniqueId val="{00000015-BC95-46F9-899A-303237F8831F}"/>
                  </c:ext>
                </c:extLst>
              </c15:ser>
            </c15:filteredBarSeries>
          </c:ext>
        </c:extLst>
      </c:barChart>
      <c:catAx>
        <c:axId val="69837558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crossAx val="698375976"/>
        <c:crosses val="autoZero"/>
        <c:auto val="1"/>
        <c:lblAlgn val="ctr"/>
        <c:lblOffset val="100"/>
        <c:noMultiLvlLbl val="0"/>
      </c:catAx>
      <c:valAx>
        <c:axId val="698375976"/>
        <c:scaling>
          <c:orientation val="minMax"/>
        </c:scaling>
        <c:delete val="1"/>
        <c:axPos val="b"/>
        <c:numFmt formatCode="General" sourceLinked="1"/>
        <c:majorTickMark val="none"/>
        <c:minorTickMark val="none"/>
        <c:tickLblPos val="nextTo"/>
        <c:crossAx val="698375584"/>
        <c:crosses val="autoZero"/>
        <c:crossBetween val="between"/>
      </c:valAx>
      <c:spPr>
        <a:noFill/>
        <a:ln w="2540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2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4169921259258424E-2"/>
          <c:y val="2.8675424139913967E-2"/>
          <c:w val="0.83138595573754071"/>
          <c:h val="0.70150080689118266"/>
        </c:manualLayout>
      </c:layout>
      <c:lineChart>
        <c:grouping val="standard"/>
        <c:varyColors val="0"/>
        <c:ser>
          <c:idx val="2"/>
          <c:order val="2"/>
          <c:tx>
            <c:strRef>
              <c:f>'Preis gewerbliche Produkte'!$B$9</c:f>
              <c:strCache>
                <c:ptCount val="1"/>
                <c:pt idx="0">
                  <c:v>Strom, Abgabe gewerbliche Anlage</c:v>
                </c:pt>
              </c:strCache>
            </c:strRef>
          </c:tx>
          <c:spPr>
            <a:ln w="28575" cap="rnd">
              <a:solidFill>
                <a:schemeClr val="accent3"/>
              </a:solidFill>
              <a:round/>
            </a:ln>
            <a:effectLst/>
          </c:spPr>
          <c:marker>
            <c:symbol val="none"/>
          </c:marker>
          <c:cat>
            <c:strRef>
              <c:f>'Preis gewerbliche Produkte'!$C$5:$DR$5</c:f>
              <c:strCache>
                <c:ptCount val="114"/>
                <c:pt idx="5">
                  <c:v>2017</c:v>
                </c:pt>
                <c:pt idx="17">
                  <c:v>2018</c:v>
                </c:pt>
                <c:pt idx="29">
                  <c:v>2019</c:v>
                </c:pt>
                <c:pt idx="41">
                  <c:v>2020</c:v>
                </c:pt>
                <c:pt idx="53">
                  <c:v>2021</c:v>
                </c:pt>
                <c:pt idx="65">
                  <c:v>2022</c:v>
                </c:pt>
                <c:pt idx="77">
                  <c:v>2023</c:v>
                </c:pt>
                <c:pt idx="89">
                  <c:v>2024</c:v>
                </c:pt>
                <c:pt idx="101">
                  <c:v>2025</c:v>
                </c:pt>
                <c:pt idx="113">
                  <c:v>2026</c:v>
                </c:pt>
              </c:strCache>
            </c:strRef>
          </c:cat>
          <c:val>
            <c:numRef>
              <c:f>'Preis gewerbliche Produkte'!$C$9:$DR$9</c:f>
              <c:numCache>
                <c:formatCode>0.0</c:formatCode>
                <c:ptCount val="120"/>
                <c:pt idx="0">
                  <c:v>91.2</c:v>
                </c:pt>
                <c:pt idx="1">
                  <c:v>91.4</c:v>
                </c:pt>
                <c:pt idx="2">
                  <c:v>91.3</c:v>
                </c:pt>
                <c:pt idx="3">
                  <c:v>91.8</c:v>
                </c:pt>
                <c:pt idx="4">
                  <c:v>91.8</c:v>
                </c:pt>
                <c:pt idx="5">
                  <c:v>91.8</c:v>
                </c:pt>
                <c:pt idx="6">
                  <c:v>91.8</c:v>
                </c:pt>
                <c:pt idx="7">
                  <c:v>91.7</c:v>
                </c:pt>
                <c:pt idx="8">
                  <c:v>91.7</c:v>
                </c:pt>
                <c:pt idx="9">
                  <c:v>91.8</c:v>
                </c:pt>
                <c:pt idx="10">
                  <c:v>91.7</c:v>
                </c:pt>
                <c:pt idx="11">
                  <c:v>91.9</c:v>
                </c:pt>
                <c:pt idx="12">
                  <c:v>91</c:v>
                </c:pt>
                <c:pt idx="13">
                  <c:v>91</c:v>
                </c:pt>
                <c:pt idx="14">
                  <c:v>91</c:v>
                </c:pt>
                <c:pt idx="15">
                  <c:v>91.2</c:v>
                </c:pt>
                <c:pt idx="16">
                  <c:v>91.2</c:v>
                </c:pt>
                <c:pt idx="17">
                  <c:v>91.2</c:v>
                </c:pt>
                <c:pt idx="18">
                  <c:v>91.2</c:v>
                </c:pt>
                <c:pt idx="19">
                  <c:v>91.2</c:v>
                </c:pt>
                <c:pt idx="20">
                  <c:v>91.2</c:v>
                </c:pt>
                <c:pt idx="21">
                  <c:v>91.4</c:v>
                </c:pt>
                <c:pt idx="22">
                  <c:v>91.4</c:v>
                </c:pt>
                <c:pt idx="23">
                  <c:v>91.4</c:v>
                </c:pt>
                <c:pt idx="24">
                  <c:v>92.5</c:v>
                </c:pt>
                <c:pt idx="25">
                  <c:v>92.9</c:v>
                </c:pt>
                <c:pt idx="26">
                  <c:v>93.2</c:v>
                </c:pt>
                <c:pt idx="27">
                  <c:v>93.7</c:v>
                </c:pt>
                <c:pt idx="28">
                  <c:v>93.7</c:v>
                </c:pt>
                <c:pt idx="29">
                  <c:v>93.9</c:v>
                </c:pt>
                <c:pt idx="30">
                  <c:v>93.9</c:v>
                </c:pt>
                <c:pt idx="31">
                  <c:v>93.9</c:v>
                </c:pt>
                <c:pt idx="32">
                  <c:v>94</c:v>
                </c:pt>
                <c:pt idx="33">
                  <c:v>94</c:v>
                </c:pt>
                <c:pt idx="34">
                  <c:v>94.1</c:v>
                </c:pt>
                <c:pt idx="35">
                  <c:v>94.3</c:v>
                </c:pt>
                <c:pt idx="36">
                  <c:v>96.7</c:v>
                </c:pt>
                <c:pt idx="37">
                  <c:v>96.5</c:v>
                </c:pt>
                <c:pt idx="38">
                  <c:v>97.5</c:v>
                </c:pt>
                <c:pt idx="39">
                  <c:v>98.2</c:v>
                </c:pt>
                <c:pt idx="40">
                  <c:v>99.5</c:v>
                </c:pt>
                <c:pt idx="41">
                  <c:v>99.7</c:v>
                </c:pt>
                <c:pt idx="42">
                  <c:v>99.4</c:v>
                </c:pt>
                <c:pt idx="43">
                  <c:v>99.5</c:v>
                </c:pt>
                <c:pt idx="44">
                  <c:v>99.5</c:v>
                </c:pt>
                <c:pt idx="45">
                  <c:v>99.4</c:v>
                </c:pt>
                <c:pt idx="46">
                  <c:v>99.4</c:v>
                </c:pt>
                <c:pt idx="47">
                  <c:v>99.7</c:v>
                </c:pt>
                <c:pt idx="48">
                  <c:v>99.4</c:v>
                </c:pt>
                <c:pt idx="49">
                  <c:v>99.6</c:v>
                </c:pt>
                <c:pt idx="50">
                  <c:v>99.5</c:v>
                </c:pt>
                <c:pt idx="51">
                  <c:v>99.5</c:v>
                </c:pt>
                <c:pt idx="52">
                  <c:v>99.3</c:v>
                </c:pt>
                <c:pt idx="53">
                  <c:v>99.4</c:v>
                </c:pt>
                <c:pt idx="54">
                  <c:v>99.6</c:v>
                </c:pt>
                <c:pt idx="55">
                  <c:v>100.3</c:v>
                </c:pt>
                <c:pt idx="56">
                  <c:v>100.5</c:v>
                </c:pt>
                <c:pt idx="57">
                  <c:v>100.9</c:v>
                </c:pt>
                <c:pt idx="58">
                  <c:v>100.9</c:v>
                </c:pt>
                <c:pt idx="59">
                  <c:v>101.3</c:v>
                </c:pt>
                <c:pt idx="60">
                  <c:v>113.8</c:v>
                </c:pt>
                <c:pt idx="61">
                  <c:v>114.3</c:v>
                </c:pt>
                <c:pt idx="62">
                  <c:v>116</c:v>
                </c:pt>
                <c:pt idx="63">
                  <c:v>116.9</c:v>
                </c:pt>
                <c:pt idx="64">
                  <c:v>117.3</c:v>
                </c:pt>
                <c:pt idx="65">
                  <c:v>115.5</c:v>
                </c:pt>
                <c:pt idx="66">
                  <c:v>109.5</c:v>
                </c:pt>
                <c:pt idx="67">
                  <c:v>115.7</c:v>
                </c:pt>
                <c:pt idx="68">
                  <c:v>119.8</c:v>
                </c:pt>
                <c:pt idx="69">
                  <c:v>122.3</c:v>
                </c:pt>
                <c:pt idx="70">
                  <c:v>124.2</c:v>
                </c:pt>
                <c:pt idx="71">
                  <c:v>125.6</c:v>
                </c:pt>
                <c:pt idx="72">
                  <c:v>141.69999999999999</c:v>
                </c:pt>
                <c:pt idx="73">
                  <c:v>142.69999999999999</c:v>
                </c:pt>
                <c:pt idx="74">
                  <c:v>141.9</c:v>
                </c:pt>
                <c:pt idx="75">
                  <c:v>139.19999999999999</c:v>
                </c:pt>
                <c:pt idx="76">
                  <c:v>135.1</c:v>
                </c:pt>
                <c:pt idx="77">
                  <c:v>133.6</c:v>
                </c:pt>
                <c:pt idx="78">
                  <c:v>131.30000000000001</c:v>
                </c:pt>
                <c:pt idx="79">
                  <c:v>130.30000000000001</c:v>
                </c:pt>
                <c:pt idx="80">
                  <c:v>130.5</c:v>
                </c:pt>
                <c:pt idx="81">
                  <c:v>127.7</c:v>
                </c:pt>
                <c:pt idx="82">
                  <c:v>126.9</c:v>
                </c:pt>
                <c:pt idx="83">
                  <c:v>126.6</c:v>
                </c:pt>
                <c:pt idx="84">
                  <c:v>128.6</c:v>
                </c:pt>
                <c:pt idx="85">
                  <c:v>127.1</c:v>
                </c:pt>
                <c:pt idx="86">
                  <c:v>126.3</c:v>
                </c:pt>
                <c:pt idx="87">
                  <c:v>127.9</c:v>
                </c:pt>
                <c:pt idx="88">
                  <c:v>128.6</c:v>
                </c:pt>
                <c:pt idx="89">
                  <c:v>128.80000000000001</c:v>
                </c:pt>
                <c:pt idx="90">
                  <c:v>128.69999999999999</c:v>
                </c:pt>
                <c:pt idx="91">
                  <c:v>128.80000000000001</c:v>
                </c:pt>
                <c:pt idx="92">
                  <c:v>129.1</c:v>
                </c:pt>
                <c:pt idx="93">
                  <c:v>128.9</c:v>
                </c:pt>
                <c:pt idx="94">
                  <c:v>128.5</c:v>
                </c:pt>
                <c:pt idx="95">
                  <c:v>128.30000000000001</c:v>
                </c:pt>
                <c:pt idx="96">
                  <c:v>125.1</c:v>
                </c:pt>
                <c:pt idx="97">
                  <c:v>124.1</c:v>
                </c:pt>
                <c:pt idx="98">
                  <c:v>123.8</c:v>
                </c:pt>
                <c:pt idx="99">
                  <c:v>122.8</c:v>
                </c:pt>
                <c:pt idx="100">
                  <c:v>121.9</c:v>
                </c:pt>
                <c:pt idx="101">
                  <c:v>122.1</c:v>
                </c:pt>
                <c:pt idx="102">
                  <c:v>122.6</c:v>
                </c:pt>
                <c:pt idx="103">
                  <c:v>122.2</c:v>
                </c:pt>
                <c:pt idx="104">
                  <c:v>122.2</c:v>
                </c:pt>
                <c:pt idx="105">
                  <c:v>122.4</c:v>
                </c:pt>
                <c:pt idx="106">
                  <c:v>122.6</c:v>
                </c:pt>
                <c:pt idx="107">
                  <c:v>122.4</c:v>
                </c:pt>
                <c:pt idx="108">
                  <c:v>116</c:v>
                </c:pt>
                <c:pt idx="109">
                  <c:v>114.9</c:v>
                </c:pt>
              </c:numCache>
            </c:numRef>
          </c:val>
          <c:smooth val="0"/>
          <c:extLst xmlns:c15="http://schemas.microsoft.com/office/drawing/2012/chart">
            <c:ext xmlns:c16="http://schemas.microsoft.com/office/drawing/2014/chart" uri="{C3380CC4-5D6E-409C-BE32-E72D297353CC}">
              <c16:uniqueId val="{00000000-1CE4-4945-9A2E-EC06EB26BE8C}"/>
            </c:ext>
          </c:extLst>
        </c:ser>
        <c:ser>
          <c:idx val="3"/>
          <c:order val="3"/>
          <c:tx>
            <c:strRef>
              <c:f>'Preis gewerbliche Produkte'!$B$10</c:f>
              <c:strCache>
                <c:ptCount val="1"/>
                <c:pt idx="0">
                  <c:v>Strom, Sondervertragskunde Niederspannung</c:v>
                </c:pt>
              </c:strCache>
            </c:strRef>
          </c:tx>
          <c:spPr>
            <a:ln w="28575" cap="rnd">
              <a:solidFill>
                <a:schemeClr val="accent2"/>
              </a:solidFill>
              <a:round/>
            </a:ln>
            <a:effectLst/>
          </c:spPr>
          <c:marker>
            <c:symbol val="none"/>
          </c:marker>
          <c:cat>
            <c:strRef>
              <c:f>'Preis gewerbliche Produkte'!$C$5:$DR$5</c:f>
              <c:strCache>
                <c:ptCount val="114"/>
                <c:pt idx="5">
                  <c:v>2017</c:v>
                </c:pt>
                <c:pt idx="17">
                  <c:v>2018</c:v>
                </c:pt>
                <c:pt idx="29">
                  <c:v>2019</c:v>
                </c:pt>
                <c:pt idx="41">
                  <c:v>2020</c:v>
                </c:pt>
                <c:pt idx="53">
                  <c:v>2021</c:v>
                </c:pt>
                <c:pt idx="65">
                  <c:v>2022</c:v>
                </c:pt>
                <c:pt idx="77">
                  <c:v>2023</c:v>
                </c:pt>
                <c:pt idx="89">
                  <c:v>2024</c:v>
                </c:pt>
                <c:pt idx="101">
                  <c:v>2025</c:v>
                </c:pt>
                <c:pt idx="113">
                  <c:v>2026</c:v>
                </c:pt>
              </c:strCache>
            </c:strRef>
          </c:cat>
          <c:val>
            <c:numRef>
              <c:f>'Preis gewerbliche Produkte'!$C$10:$DR$10</c:f>
              <c:numCache>
                <c:formatCode>0.0</c:formatCode>
                <c:ptCount val="120"/>
                <c:pt idx="0">
                  <c:v>84.8</c:v>
                </c:pt>
                <c:pt idx="1">
                  <c:v>84.9</c:v>
                </c:pt>
                <c:pt idx="2">
                  <c:v>84.7</c:v>
                </c:pt>
                <c:pt idx="3">
                  <c:v>85.3</c:v>
                </c:pt>
                <c:pt idx="4">
                  <c:v>85.2</c:v>
                </c:pt>
                <c:pt idx="5">
                  <c:v>85.3</c:v>
                </c:pt>
                <c:pt idx="6">
                  <c:v>85.4</c:v>
                </c:pt>
                <c:pt idx="7">
                  <c:v>85.4</c:v>
                </c:pt>
                <c:pt idx="8">
                  <c:v>85.7</c:v>
                </c:pt>
                <c:pt idx="9">
                  <c:v>85.9</c:v>
                </c:pt>
                <c:pt idx="10">
                  <c:v>85.8</c:v>
                </c:pt>
                <c:pt idx="11">
                  <c:v>85.9</c:v>
                </c:pt>
                <c:pt idx="12">
                  <c:v>85.1</c:v>
                </c:pt>
                <c:pt idx="13">
                  <c:v>85</c:v>
                </c:pt>
                <c:pt idx="14">
                  <c:v>85.1</c:v>
                </c:pt>
                <c:pt idx="15">
                  <c:v>85.9</c:v>
                </c:pt>
                <c:pt idx="16">
                  <c:v>86.3</c:v>
                </c:pt>
                <c:pt idx="17">
                  <c:v>86.6</c:v>
                </c:pt>
                <c:pt idx="18">
                  <c:v>86.8</c:v>
                </c:pt>
                <c:pt idx="19">
                  <c:v>86.8</c:v>
                </c:pt>
                <c:pt idx="20">
                  <c:v>87.5</c:v>
                </c:pt>
                <c:pt idx="21">
                  <c:v>88.3</c:v>
                </c:pt>
                <c:pt idx="22">
                  <c:v>88.1</c:v>
                </c:pt>
                <c:pt idx="23">
                  <c:v>88.1</c:v>
                </c:pt>
                <c:pt idx="24">
                  <c:v>89.4</c:v>
                </c:pt>
                <c:pt idx="25">
                  <c:v>90.2</c:v>
                </c:pt>
                <c:pt idx="26">
                  <c:v>90.5</c:v>
                </c:pt>
                <c:pt idx="27">
                  <c:v>90.7</c:v>
                </c:pt>
                <c:pt idx="28">
                  <c:v>90.3</c:v>
                </c:pt>
                <c:pt idx="29">
                  <c:v>90.1</c:v>
                </c:pt>
                <c:pt idx="30">
                  <c:v>90.7</c:v>
                </c:pt>
                <c:pt idx="31">
                  <c:v>90.3</c:v>
                </c:pt>
                <c:pt idx="32">
                  <c:v>90.5</c:v>
                </c:pt>
                <c:pt idx="33">
                  <c:v>90.2</c:v>
                </c:pt>
                <c:pt idx="34">
                  <c:v>90.2</c:v>
                </c:pt>
                <c:pt idx="35">
                  <c:v>90</c:v>
                </c:pt>
                <c:pt idx="36">
                  <c:v>91.9</c:v>
                </c:pt>
                <c:pt idx="37">
                  <c:v>90.8</c:v>
                </c:pt>
                <c:pt idx="38">
                  <c:v>90.2</c:v>
                </c:pt>
                <c:pt idx="39">
                  <c:v>90.2</c:v>
                </c:pt>
                <c:pt idx="40">
                  <c:v>90.9</c:v>
                </c:pt>
                <c:pt idx="41">
                  <c:v>91.3</c:v>
                </c:pt>
                <c:pt idx="42">
                  <c:v>91.9</c:v>
                </c:pt>
                <c:pt idx="43">
                  <c:v>91.7</c:v>
                </c:pt>
                <c:pt idx="44">
                  <c:v>91.9</c:v>
                </c:pt>
                <c:pt idx="45">
                  <c:v>91.7</c:v>
                </c:pt>
                <c:pt idx="46">
                  <c:v>91.9</c:v>
                </c:pt>
                <c:pt idx="47">
                  <c:v>92.6</c:v>
                </c:pt>
                <c:pt idx="48">
                  <c:v>93.8</c:v>
                </c:pt>
                <c:pt idx="49">
                  <c:v>94.2</c:v>
                </c:pt>
                <c:pt idx="50">
                  <c:v>94.3</c:v>
                </c:pt>
                <c:pt idx="51">
                  <c:v>94.8</c:v>
                </c:pt>
                <c:pt idx="52">
                  <c:v>95.6</c:v>
                </c:pt>
                <c:pt idx="53">
                  <c:v>96.1</c:v>
                </c:pt>
                <c:pt idx="54">
                  <c:v>97.4</c:v>
                </c:pt>
                <c:pt idx="55">
                  <c:v>98.9</c:v>
                </c:pt>
                <c:pt idx="56">
                  <c:v>101.7</c:v>
                </c:pt>
                <c:pt idx="57">
                  <c:v>109.1</c:v>
                </c:pt>
                <c:pt idx="58">
                  <c:v>105.8</c:v>
                </c:pt>
                <c:pt idx="59">
                  <c:v>118.3</c:v>
                </c:pt>
                <c:pt idx="60">
                  <c:v>123.7</c:v>
                </c:pt>
                <c:pt idx="61">
                  <c:v>127.1</c:v>
                </c:pt>
                <c:pt idx="62">
                  <c:v>137.4</c:v>
                </c:pt>
                <c:pt idx="63">
                  <c:v>136</c:v>
                </c:pt>
                <c:pt idx="64">
                  <c:v>135.4</c:v>
                </c:pt>
                <c:pt idx="65">
                  <c:v>138</c:v>
                </c:pt>
                <c:pt idx="66">
                  <c:v>152.1</c:v>
                </c:pt>
                <c:pt idx="67">
                  <c:v>182.2</c:v>
                </c:pt>
                <c:pt idx="68">
                  <c:v>186.4</c:v>
                </c:pt>
                <c:pt idx="69">
                  <c:v>167.6</c:v>
                </c:pt>
                <c:pt idx="70">
                  <c:v>151.9</c:v>
                </c:pt>
                <c:pt idx="71">
                  <c:v>149.9</c:v>
                </c:pt>
                <c:pt idx="72">
                  <c:v>121.8</c:v>
                </c:pt>
                <c:pt idx="73">
                  <c:v>118.8</c:v>
                </c:pt>
                <c:pt idx="74">
                  <c:v>114.2</c:v>
                </c:pt>
                <c:pt idx="75">
                  <c:v>113.4</c:v>
                </c:pt>
                <c:pt idx="76">
                  <c:v>111.7</c:v>
                </c:pt>
                <c:pt idx="77">
                  <c:v>112.1</c:v>
                </c:pt>
                <c:pt idx="78">
                  <c:v>109.6</c:v>
                </c:pt>
                <c:pt idx="79">
                  <c:v>110.1</c:v>
                </c:pt>
                <c:pt idx="80">
                  <c:v>108.4</c:v>
                </c:pt>
                <c:pt idx="81">
                  <c:v>108.2</c:v>
                </c:pt>
                <c:pt idx="82">
                  <c:v>107.2</c:v>
                </c:pt>
                <c:pt idx="83">
                  <c:v>104.3</c:v>
                </c:pt>
                <c:pt idx="84">
                  <c:v>110.9</c:v>
                </c:pt>
                <c:pt idx="85">
                  <c:v>109.3</c:v>
                </c:pt>
                <c:pt idx="86">
                  <c:v>107.9</c:v>
                </c:pt>
                <c:pt idx="87">
                  <c:v>110.3</c:v>
                </c:pt>
                <c:pt idx="88">
                  <c:v>111.7</c:v>
                </c:pt>
                <c:pt idx="89">
                  <c:v>112.4</c:v>
                </c:pt>
                <c:pt idx="90">
                  <c:v>111.9</c:v>
                </c:pt>
                <c:pt idx="91">
                  <c:v>113.6</c:v>
                </c:pt>
                <c:pt idx="92">
                  <c:v>112.5</c:v>
                </c:pt>
                <c:pt idx="93">
                  <c:v>112.5</c:v>
                </c:pt>
                <c:pt idx="94">
                  <c:v>114.3</c:v>
                </c:pt>
                <c:pt idx="95">
                  <c:v>113.9</c:v>
                </c:pt>
                <c:pt idx="96">
                  <c:v>114.6</c:v>
                </c:pt>
                <c:pt idx="97">
                  <c:v>114.9</c:v>
                </c:pt>
                <c:pt idx="98">
                  <c:v>113.2</c:v>
                </c:pt>
                <c:pt idx="99">
                  <c:v>111.4</c:v>
                </c:pt>
                <c:pt idx="100">
                  <c:v>112.3</c:v>
                </c:pt>
                <c:pt idx="101">
                  <c:v>112.2</c:v>
                </c:pt>
                <c:pt idx="102">
                  <c:v>112.2</c:v>
                </c:pt>
                <c:pt idx="103">
                  <c:v>111.3</c:v>
                </c:pt>
                <c:pt idx="104">
                  <c:v>111.5</c:v>
                </c:pt>
                <c:pt idx="105">
                  <c:v>111.8</c:v>
                </c:pt>
                <c:pt idx="106">
                  <c:v>111.2</c:v>
                </c:pt>
                <c:pt idx="107">
                  <c:v>109.7</c:v>
                </c:pt>
                <c:pt idx="108">
                  <c:v>104.6</c:v>
                </c:pt>
                <c:pt idx="109">
                  <c:v>101.6</c:v>
                </c:pt>
              </c:numCache>
            </c:numRef>
          </c:val>
          <c:smooth val="0"/>
          <c:extLst>
            <c:ext xmlns:c16="http://schemas.microsoft.com/office/drawing/2014/chart" uri="{C3380CC4-5D6E-409C-BE32-E72D297353CC}">
              <c16:uniqueId val="{00000001-1CE4-4945-9A2E-EC06EB26BE8C}"/>
            </c:ext>
          </c:extLst>
        </c:ser>
        <c:ser>
          <c:idx val="4"/>
          <c:order val="4"/>
          <c:tx>
            <c:strRef>
              <c:f>'Preis gewerbliche Produkte'!$B$11</c:f>
              <c:strCache>
                <c:ptCount val="1"/>
                <c:pt idx="0">
                  <c:v>Strom, Sondervertragskunde Hochspannung</c:v>
                </c:pt>
              </c:strCache>
            </c:strRef>
          </c:tx>
          <c:spPr>
            <a:ln w="28575" cap="rnd">
              <a:solidFill>
                <a:schemeClr val="accent1"/>
              </a:solidFill>
              <a:round/>
            </a:ln>
            <a:effectLst/>
          </c:spPr>
          <c:marker>
            <c:symbol val="none"/>
          </c:marker>
          <c:cat>
            <c:strRef>
              <c:f>'Preis gewerbliche Produkte'!$C$5:$DR$5</c:f>
              <c:strCache>
                <c:ptCount val="114"/>
                <c:pt idx="5">
                  <c:v>2017</c:v>
                </c:pt>
                <c:pt idx="17">
                  <c:v>2018</c:v>
                </c:pt>
                <c:pt idx="29">
                  <c:v>2019</c:v>
                </c:pt>
                <c:pt idx="41">
                  <c:v>2020</c:v>
                </c:pt>
                <c:pt idx="53">
                  <c:v>2021</c:v>
                </c:pt>
                <c:pt idx="65">
                  <c:v>2022</c:v>
                </c:pt>
                <c:pt idx="77">
                  <c:v>2023</c:v>
                </c:pt>
                <c:pt idx="89">
                  <c:v>2024</c:v>
                </c:pt>
                <c:pt idx="101">
                  <c:v>2025</c:v>
                </c:pt>
                <c:pt idx="113">
                  <c:v>2026</c:v>
                </c:pt>
              </c:strCache>
            </c:strRef>
          </c:cat>
          <c:val>
            <c:numRef>
              <c:f>'Preis gewerbliche Produkte'!$C$11:$DR$11</c:f>
              <c:numCache>
                <c:formatCode>0.0</c:formatCode>
                <c:ptCount val="120"/>
                <c:pt idx="0">
                  <c:v>71.099999999999994</c:v>
                </c:pt>
                <c:pt idx="1">
                  <c:v>69.7</c:v>
                </c:pt>
                <c:pt idx="2">
                  <c:v>68.2</c:v>
                </c:pt>
                <c:pt idx="3">
                  <c:v>68.2</c:v>
                </c:pt>
                <c:pt idx="4">
                  <c:v>68.3</c:v>
                </c:pt>
                <c:pt idx="5">
                  <c:v>68.599999999999994</c:v>
                </c:pt>
                <c:pt idx="6">
                  <c:v>69.400000000000006</c:v>
                </c:pt>
                <c:pt idx="7">
                  <c:v>69.5</c:v>
                </c:pt>
                <c:pt idx="8">
                  <c:v>71</c:v>
                </c:pt>
                <c:pt idx="9">
                  <c:v>70.400000000000006</c:v>
                </c:pt>
                <c:pt idx="10">
                  <c:v>72.099999999999994</c:v>
                </c:pt>
                <c:pt idx="11">
                  <c:v>71.599999999999994</c:v>
                </c:pt>
                <c:pt idx="12">
                  <c:v>70.900000000000006</c:v>
                </c:pt>
                <c:pt idx="13">
                  <c:v>71.7</c:v>
                </c:pt>
                <c:pt idx="14">
                  <c:v>71.5</c:v>
                </c:pt>
                <c:pt idx="15">
                  <c:v>72</c:v>
                </c:pt>
                <c:pt idx="16">
                  <c:v>73.7</c:v>
                </c:pt>
                <c:pt idx="17">
                  <c:v>75.7</c:v>
                </c:pt>
                <c:pt idx="18">
                  <c:v>77.7</c:v>
                </c:pt>
                <c:pt idx="19">
                  <c:v>79.599999999999994</c:v>
                </c:pt>
                <c:pt idx="20">
                  <c:v>81.7</c:v>
                </c:pt>
                <c:pt idx="21">
                  <c:v>81.5</c:v>
                </c:pt>
                <c:pt idx="22">
                  <c:v>81.400000000000006</c:v>
                </c:pt>
                <c:pt idx="23">
                  <c:v>81.099999999999994</c:v>
                </c:pt>
                <c:pt idx="24">
                  <c:v>80.400000000000006</c:v>
                </c:pt>
                <c:pt idx="25">
                  <c:v>78.5</c:v>
                </c:pt>
                <c:pt idx="26">
                  <c:v>76.900000000000006</c:v>
                </c:pt>
                <c:pt idx="27">
                  <c:v>78.7</c:v>
                </c:pt>
                <c:pt idx="28">
                  <c:v>78.599999999999994</c:v>
                </c:pt>
                <c:pt idx="29">
                  <c:v>77.3</c:v>
                </c:pt>
                <c:pt idx="30">
                  <c:v>79.900000000000006</c:v>
                </c:pt>
                <c:pt idx="31">
                  <c:v>78.599999999999994</c:v>
                </c:pt>
                <c:pt idx="32">
                  <c:v>78.7</c:v>
                </c:pt>
                <c:pt idx="33">
                  <c:v>78.5</c:v>
                </c:pt>
                <c:pt idx="34">
                  <c:v>78.3</c:v>
                </c:pt>
                <c:pt idx="35">
                  <c:v>76.400000000000006</c:v>
                </c:pt>
                <c:pt idx="36">
                  <c:v>76.900000000000006</c:v>
                </c:pt>
                <c:pt idx="37">
                  <c:v>74.599999999999994</c:v>
                </c:pt>
                <c:pt idx="38">
                  <c:v>72.5</c:v>
                </c:pt>
                <c:pt idx="39">
                  <c:v>72</c:v>
                </c:pt>
                <c:pt idx="40">
                  <c:v>71.599999999999994</c:v>
                </c:pt>
                <c:pt idx="41">
                  <c:v>73.8</c:v>
                </c:pt>
                <c:pt idx="42">
                  <c:v>75.599999999999994</c:v>
                </c:pt>
                <c:pt idx="43">
                  <c:v>75.900000000000006</c:v>
                </c:pt>
                <c:pt idx="44">
                  <c:v>77.900000000000006</c:v>
                </c:pt>
                <c:pt idx="45">
                  <c:v>76.099999999999994</c:v>
                </c:pt>
                <c:pt idx="46">
                  <c:v>76.2</c:v>
                </c:pt>
                <c:pt idx="47">
                  <c:v>79.2</c:v>
                </c:pt>
                <c:pt idx="48">
                  <c:v>82.5</c:v>
                </c:pt>
                <c:pt idx="49">
                  <c:v>82.8</c:v>
                </c:pt>
                <c:pt idx="50">
                  <c:v>83.4</c:v>
                </c:pt>
                <c:pt idx="51">
                  <c:v>85.4</c:v>
                </c:pt>
                <c:pt idx="52">
                  <c:v>88.1</c:v>
                </c:pt>
                <c:pt idx="53">
                  <c:v>90.1</c:v>
                </c:pt>
                <c:pt idx="54">
                  <c:v>93.4</c:v>
                </c:pt>
                <c:pt idx="55">
                  <c:v>96.7</c:v>
                </c:pt>
                <c:pt idx="56">
                  <c:v>107.8</c:v>
                </c:pt>
                <c:pt idx="57">
                  <c:v>121.7</c:v>
                </c:pt>
                <c:pt idx="58">
                  <c:v>118.5</c:v>
                </c:pt>
                <c:pt idx="59">
                  <c:v>149.6</c:v>
                </c:pt>
                <c:pt idx="60">
                  <c:v>138.6</c:v>
                </c:pt>
                <c:pt idx="61">
                  <c:v>139.1</c:v>
                </c:pt>
                <c:pt idx="62">
                  <c:v>164.7</c:v>
                </c:pt>
                <c:pt idx="63">
                  <c:v>158.1</c:v>
                </c:pt>
                <c:pt idx="64">
                  <c:v>159.1</c:v>
                </c:pt>
                <c:pt idx="65">
                  <c:v>166.9</c:v>
                </c:pt>
                <c:pt idx="66">
                  <c:v>211.8</c:v>
                </c:pt>
                <c:pt idx="67">
                  <c:v>277.10000000000002</c:v>
                </c:pt>
                <c:pt idx="68">
                  <c:v>261</c:v>
                </c:pt>
                <c:pt idx="69">
                  <c:v>217.5</c:v>
                </c:pt>
                <c:pt idx="70">
                  <c:v>190.4</c:v>
                </c:pt>
                <c:pt idx="71">
                  <c:v>191.6</c:v>
                </c:pt>
                <c:pt idx="72">
                  <c:v>136.19999999999999</c:v>
                </c:pt>
                <c:pt idx="73">
                  <c:v>129.80000000000001</c:v>
                </c:pt>
                <c:pt idx="74">
                  <c:v>119.7</c:v>
                </c:pt>
                <c:pt idx="75">
                  <c:v>119.8</c:v>
                </c:pt>
                <c:pt idx="76">
                  <c:v>114.2</c:v>
                </c:pt>
                <c:pt idx="77">
                  <c:v>115.6</c:v>
                </c:pt>
                <c:pt idx="78">
                  <c:v>113.8</c:v>
                </c:pt>
                <c:pt idx="79">
                  <c:v>114.5</c:v>
                </c:pt>
                <c:pt idx="80">
                  <c:v>112.5</c:v>
                </c:pt>
                <c:pt idx="81">
                  <c:v>113.6</c:v>
                </c:pt>
                <c:pt idx="82">
                  <c:v>110.6</c:v>
                </c:pt>
                <c:pt idx="83">
                  <c:v>103.9</c:v>
                </c:pt>
                <c:pt idx="84">
                  <c:v>105.5</c:v>
                </c:pt>
                <c:pt idx="85">
                  <c:v>100.5</c:v>
                </c:pt>
                <c:pt idx="86">
                  <c:v>101.3</c:v>
                </c:pt>
                <c:pt idx="87">
                  <c:v>104.4</c:v>
                </c:pt>
                <c:pt idx="88">
                  <c:v>105.6</c:v>
                </c:pt>
                <c:pt idx="89">
                  <c:v>107.1</c:v>
                </c:pt>
                <c:pt idx="90">
                  <c:v>106.2</c:v>
                </c:pt>
                <c:pt idx="91">
                  <c:v>110.6</c:v>
                </c:pt>
                <c:pt idx="92">
                  <c:v>106.8</c:v>
                </c:pt>
                <c:pt idx="93">
                  <c:v>107.7</c:v>
                </c:pt>
                <c:pt idx="94">
                  <c:v>114</c:v>
                </c:pt>
                <c:pt idx="95">
                  <c:v>113.5</c:v>
                </c:pt>
                <c:pt idx="96">
                  <c:v>112.7</c:v>
                </c:pt>
                <c:pt idx="97">
                  <c:v>111.8</c:v>
                </c:pt>
                <c:pt idx="98">
                  <c:v>105.6</c:v>
                </c:pt>
                <c:pt idx="99">
                  <c:v>102.2</c:v>
                </c:pt>
                <c:pt idx="100">
                  <c:v>103.2</c:v>
                </c:pt>
                <c:pt idx="101">
                  <c:v>103.5</c:v>
                </c:pt>
                <c:pt idx="102">
                  <c:v>103.9</c:v>
                </c:pt>
                <c:pt idx="103">
                  <c:v>102.8</c:v>
                </c:pt>
                <c:pt idx="104">
                  <c:v>104.3</c:v>
                </c:pt>
                <c:pt idx="105">
                  <c:v>105.2</c:v>
                </c:pt>
                <c:pt idx="106">
                  <c:v>105.6</c:v>
                </c:pt>
                <c:pt idx="107">
                  <c:v>104</c:v>
                </c:pt>
                <c:pt idx="108">
                  <c:v>101.9</c:v>
                </c:pt>
                <c:pt idx="109">
                  <c:v>97.4</c:v>
                </c:pt>
              </c:numCache>
            </c:numRef>
          </c:val>
          <c:smooth val="0"/>
          <c:extLst>
            <c:ext xmlns:c16="http://schemas.microsoft.com/office/drawing/2014/chart" uri="{C3380CC4-5D6E-409C-BE32-E72D297353CC}">
              <c16:uniqueId val="{00000002-1CE4-4945-9A2E-EC06EB26BE8C}"/>
            </c:ext>
          </c:extLst>
        </c:ser>
        <c:dLbls>
          <c:showLegendKey val="0"/>
          <c:showVal val="0"/>
          <c:showCatName val="0"/>
          <c:showSerName val="0"/>
          <c:showPercent val="0"/>
          <c:showBubbleSize val="0"/>
        </c:dLbls>
        <c:smooth val="0"/>
        <c:axId val="1076628520"/>
        <c:axId val="1076623928"/>
        <c:extLst>
          <c:ext xmlns:c15="http://schemas.microsoft.com/office/drawing/2012/chart" uri="{02D57815-91ED-43cb-92C2-25804820EDAC}">
            <c15:filteredLineSeries>
              <c15:ser>
                <c:idx val="0"/>
                <c:order val="0"/>
                <c:tx>
                  <c:strRef>
                    <c:extLst>
                      <c:ext uri="{02D57815-91ED-43cb-92C2-25804820EDAC}">
                        <c15:formulaRef>
                          <c15:sqref>'Preis gewerbliche Produkte'!$B$7</c15:sqref>
                        </c15:formulaRef>
                      </c:ext>
                    </c:extLst>
                    <c:strCache>
                      <c:ptCount val="1"/>
                      <c:pt idx="0">
                        <c:v>Weiterverteiler</c:v>
                      </c:pt>
                    </c:strCache>
                  </c:strRef>
                </c:tx>
                <c:spPr>
                  <a:ln w="28575" cap="rnd">
                    <a:solidFill>
                      <a:schemeClr val="accent1"/>
                    </a:solidFill>
                    <a:round/>
                  </a:ln>
                  <a:effectLst/>
                </c:spPr>
                <c:marker>
                  <c:symbol val="none"/>
                </c:marker>
                <c:cat>
                  <c:strRef>
                    <c:extLst>
                      <c:ext uri="{02D57815-91ED-43cb-92C2-25804820EDAC}">
                        <c15:formulaRef>
                          <c15:sqref>'Preis gewerbliche Produkte'!$C$5:$DR$5</c15:sqref>
                        </c15:formulaRef>
                      </c:ext>
                    </c:extLst>
                    <c:strCache>
                      <c:ptCount val="114"/>
                      <c:pt idx="5">
                        <c:v>2017</c:v>
                      </c:pt>
                      <c:pt idx="17">
                        <c:v>2018</c:v>
                      </c:pt>
                      <c:pt idx="29">
                        <c:v>2019</c:v>
                      </c:pt>
                      <c:pt idx="41">
                        <c:v>2020</c:v>
                      </c:pt>
                      <c:pt idx="53">
                        <c:v>2021</c:v>
                      </c:pt>
                      <c:pt idx="65">
                        <c:v>2022</c:v>
                      </c:pt>
                      <c:pt idx="77">
                        <c:v>2023</c:v>
                      </c:pt>
                      <c:pt idx="89">
                        <c:v>2024</c:v>
                      </c:pt>
                      <c:pt idx="101">
                        <c:v>2025</c:v>
                      </c:pt>
                      <c:pt idx="113">
                        <c:v>2026</c:v>
                      </c:pt>
                    </c:strCache>
                  </c:strRef>
                </c:cat>
                <c:val>
                  <c:numRef>
                    <c:extLst>
                      <c:ext uri="{02D57815-91ED-43cb-92C2-25804820EDAC}">
                        <c15:formulaRef>
                          <c15:sqref>'Preis gewerbliche Produkte'!$C$7:$DR$7</c15:sqref>
                        </c15:formulaRef>
                      </c:ext>
                    </c:extLst>
                    <c:numCache>
                      <c:formatCode>0.0</c:formatCode>
                      <c:ptCount val="120"/>
                      <c:pt idx="0">
                        <c:v>53.6</c:v>
                      </c:pt>
                      <c:pt idx="1">
                        <c:v>53.3</c:v>
                      </c:pt>
                      <c:pt idx="2">
                        <c:v>53.3</c:v>
                      </c:pt>
                      <c:pt idx="3">
                        <c:v>53.4</c:v>
                      </c:pt>
                      <c:pt idx="4">
                        <c:v>52.7</c:v>
                      </c:pt>
                      <c:pt idx="5">
                        <c:v>53.5</c:v>
                      </c:pt>
                      <c:pt idx="6">
                        <c:v>54.2</c:v>
                      </c:pt>
                      <c:pt idx="7">
                        <c:v>55</c:v>
                      </c:pt>
                      <c:pt idx="8">
                        <c:v>56.7</c:v>
                      </c:pt>
                      <c:pt idx="9">
                        <c:v>57.3</c:v>
                      </c:pt>
                      <c:pt idx="10">
                        <c:v>57.8</c:v>
                      </c:pt>
                      <c:pt idx="11">
                        <c:v>58.8</c:v>
                      </c:pt>
                      <c:pt idx="12">
                        <c:v>58.1</c:v>
                      </c:pt>
                      <c:pt idx="13">
                        <c:v>57.2</c:v>
                      </c:pt>
                      <c:pt idx="14">
                        <c:v>57.7</c:v>
                      </c:pt>
                      <c:pt idx="15">
                        <c:v>59.4</c:v>
                      </c:pt>
                      <c:pt idx="16">
                        <c:v>60.7</c:v>
                      </c:pt>
                      <c:pt idx="17">
                        <c:v>61.3</c:v>
                      </c:pt>
                      <c:pt idx="18">
                        <c:v>62.5</c:v>
                      </c:pt>
                      <c:pt idx="19">
                        <c:v>63.5</c:v>
                      </c:pt>
                      <c:pt idx="20">
                        <c:v>67.099999999999994</c:v>
                      </c:pt>
                      <c:pt idx="21">
                        <c:v>67.5</c:v>
                      </c:pt>
                      <c:pt idx="22">
                        <c:v>67.8</c:v>
                      </c:pt>
                      <c:pt idx="23">
                        <c:v>69.099999999999994</c:v>
                      </c:pt>
                      <c:pt idx="24">
                        <c:v>72.900000000000006</c:v>
                      </c:pt>
                      <c:pt idx="25">
                        <c:v>72.400000000000006</c:v>
                      </c:pt>
                      <c:pt idx="26">
                        <c:v>72.3</c:v>
                      </c:pt>
                      <c:pt idx="27">
                        <c:v>73.400000000000006</c:v>
                      </c:pt>
                      <c:pt idx="28">
                        <c:v>72.5</c:v>
                      </c:pt>
                      <c:pt idx="29">
                        <c:v>72.099999999999994</c:v>
                      </c:pt>
                      <c:pt idx="30">
                        <c:v>74.900000000000006</c:v>
                      </c:pt>
                      <c:pt idx="31">
                        <c:v>73.2</c:v>
                      </c:pt>
                      <c:pt idx="32">
                        <c:v>73.599999999999994</c:v>
                      </c:pt>
                      <c:pt idx="33">
                        <c:v>73.900000000000006</c:v>
                      </c:pt>
                      <c:pt idx="34">
                        <c:v>71.5</c:v>
                      </c:pt>
                      <c:pt idx="35">
                        <c:v>69.7</c:v>
                      </c:pt>
                      <c:pt idx="36">
                        <c:v>72.400000000000006</c:v>
                      </c:pt>
                      <c:pt idx="37">
                        <c:v>73.099999999999994</c:v>
                      </c:pt>
                      <c:pt idx="38">
                        <c:v>69.7</c:v>
                      </c:pt>
                      <c:pt idx="39">
                        <c:v>69.2</c:v>
                      </c:pt>
                      <c:pt idx="40">
                        <c:v>69.599999999999994</c:v>
                      </c:pt>
                      <c:pt idx="41">
                        <c:v>70.2</c:v>
                      </c:pt>
                      <c:pt idx="42">
                        <c:v>73.5</c:v>
                      </c:pt>
                      <c:pt idx="43">
                        <c:v>72.3</c:v>
                      </c:pt>
                      <c:pt idx="44">
                        <c:v>75.400000000000006</c:v>
                      </c:pt>
                      <c:pt idx="45">
                        <c:v>72.2</c:v>
                      </c:pt>
                      <c:pt idx="46">
                        <c:v>71.599999999999994</c:v>
                      </c:pt>
                      <c:pt idx="47">
                        <c:v>75.5</c:v>
                      </c:pt>
                      <c:pt idx="48">
                        <c:v>77.099999999999994</c:v>
                      </c:pt>
                      <c:pt idx="49">
                        <c:v>79.3</c:v>
                      </c:pt>
                      <c:pt idx="50">
                        <c:v>80.2</c:v>
                      </c:pt>
                      <c:pt idx="51">
                        <c:v>81</c:v>
                      </c:pt>
                      <c:pt idx="52">
                        <c:v>84.4</c:v>
                      </c:pt>
                      <c:pt idx="53">
                        <c:v>86.8</c:v>
                      </c:pt>
                      <c:pt idx="54">
                        <c:v>90.1</c:v>
                      </c:pt>
                      <c:pt idx="55">
                        <c:v>95.5</c:v>
                      </c:pt>
                      <c:pt idx="56">
                        <c:v>108.3</c:v>
                      </c:pt>
                      <c:pt idx="57">
                        <c:v>129</c:v>
                      </c:pt>
                      <c:pt idx="58">
                        <c:v>127.4</c:v>
                      </c:pt>
                      <c:pt idx="59">
                        <c:v>161</c:v>
                      </c:pt>
                      <c:pt idx="60">
                        <c:v>176.3</c:v>
                      </c:pt>
                      <c:pt idx="61">
                        <c:v>176.6</c:v>
                      </c:pt>
                      <c:pt idx="62">
                        <c:v>197.5</c:v>
                      </c:pt>
                      <c:pt idx="63">
                        <c:v>211.9</c:v>
                      </c:pt>
                      <c:pt idx="64">
                        <c:v>224.5</c:v>
                      </c:pt>
                      <c:pt idx="65">
                        <c:v>232.7</c:v>
                      </c:pt>
                      <c:pt idx="66">
                        <c:v>284.5</c:v>
                      </c:pt>
                      <c:pt idx="67">
                        <c:v>361.9</c:v>
                      </c:pt>
                      <c:pt idx="68">
                        <c:v>388.8</c:v>
                      </c:pt>
                      <c:pt idx="69">
                        <c:v>321.2</c:v>
                      </c:pt>
                      <c:pt idx="70">
                        <c:v>291</c:v>
                      </c:pt>
                      <c:pt idx="71">
                        <c:v>292.7</c:v>
                      </c:pt>
                      <c:pt idx="72">
                        <c:v>255.6</c:v>
                      </c:pt>
                      <c:pt idx="73">
                        <c:v>243.9</c:v>
                      </c:pt>
                      <c:pt idx="74">
                        <c:v>230.2</c:v>
                      </c:pt>
                      <c:pt idx="75">
                        <c:v>240.6</c:v>
                      </c:pt>
                      <c:pt idx="76">
                        <c:v>234.7</c:v>
                      </c:pt>
                      <c:pt idx="77">
                        <c:v>237</c:v>
                      </c:pt>
                      <c:pt idx="78">
                        <c:v>230.1</c:v>
                      </c:pt>
                      <c:pt idx="79">
                        <c:v>238.1</c:v>
                      </c:pt>
                      <c:pt idx="80">
                        <c:v>235.4</c:v>
                      </c:pt>
                      <c:pt idx="81">
                        <c:v>229.5</c:v>
                      </c:pt>
                      <c:pt idx="82">
                        <c:v>229.3</c:v>
                      </c:pt>
                      <c:pt idx="83">
                        <c:v>219.6</c:v>
                      </c:pt>
                      <c:pt idx="84">
                        <c:v>207.2</c:v>
                      </c:pt>
                      <c:pt idx="85">
                        <c:v>194.9</c:v>
                      </c:pt>
                      <c:pt idx="86">
                        <c:v>195.6</c:v>
                      </c:pt>
                      <c:pt idx="87">
                        <c:v>192.2</c:v>
                      </c:pt>
                      <c:pt idx="88">
                        <c:v>194.2</c:v>
                      </c:pt>
                      <c:pt idx="89">
                        <c:v>194.5</c:v>
                      </c:pt>
                      <c:pt idx="90">
                        <c:v>194.8</c:v>
                      </c:pt>
                      <c:pt idx="91">
                        <c:v>199.6</c:v>
                      </c:pt>
                      <c:pt idx="92">
                        <c:v>196.6</c:v>
                      </c:pt>
                      <c:pt idx="93">
                        <c:v>198.7</c:v>
                      </c:pt>
                      <c:pt idx="94">
                        <c:v>210.9</c:v>
                      </c:pt>
                      <c:pt idx="95">
                        <c:v>204</c:v>
                      </c:pt>
                      <c:pt idx="96">
                        <c:v>196.4</c:v>
                      </c:pt>
                      <c:pt idx="97">
                        <c:v>191.3</c:v>
                      </c:pt>
                      <c:pt idx="98">
                        <c:v>174.6</c:v>
                      </c:pt>
                      <c:pt idx="99">
                        <c:v>164.3</c:v>
                      </c:pt>
                      <c:pt idx="100">
                        <c:v>164.5</c:v>
                      </c:pt>
                      <c:pt idx="101">
                        <c:v>163.1</c:v>
                      </c:pt>
                      <c:pt idx="102">
                        <c:v>166</c:v>
                      </c:pt>
                      <c:pt idx="103">
                        <c:v>162</c:v>
                      </c:pt>
                      <c:pt idx="104">
                        <c:v>159</c:v>
                      </c:pt>
                      <c:pt idx="105">
                        <c:v>168</c:v>
                      </c:pt>
                      <c:pt idx="106">
                        <c:v>170.2</c:v>
                      </c:pt>
                      <c:pt idx="107">
                        <c:v>167.6</c:v>
                      </c:pt>
                      <c:pt idx="108">
                        <c:v>164.1</c:v>
                      </c:pt>
                      <c:pt idx="109">
                        <c:v>155.9</c:v>
                      </c:pt>
                    </c:numCache>
                  </c:numRef>
                </c:val>
                <c:smooth val="0"/>
                <c:extLst>
                  <c:ext xmlns:c16="http://schemas.microsoft.com/office/drawing/2014/chart" uri="{C3380CC4-5D6E-409C-BE32-E72D297353CC}">
                    <c16:uniqueId val="{00000003-1CE4-4945-9A2E-EC06EB26BE8C}"/>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'Preis gewerbliche Produkte'!$B$8</c15:sqref>
                        </c15:formulaRef>
                      </c:ext>
                    </c:extLst>
                    <c:strCache>
                      <c:ptCount val="1"/>
                      <c:pt idx="0">
                        <c:v>Abgabe an Haushalte</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Produkte'!$C$5:$DR$5</c15:sqref>
                        </c15:formulaRef>
                      </c:ext>
                    </c:extLst>
                    <c:strCache>
                      <c:ptCount val="114"/>
                      <c:pt idx="5">
                        <c:v>2017</c:v>
                      </c:pt>
                      <c:pt idx="17">
                        <c:v>2018</c:v>
                      </c:pt>
                      <c:pt idx="29">
                        <c:v>2019</c:v>
                      </c:pt>
                      <c:pt idx="41">
                        <c:v>2020</c:v>
                      </c:pt>
                      <c:pt idx="53">
                        <c:v>2021</c:v>
                      </c:pt>
                      <c:pt idx="65">
                        <c:v>2022</c:v>
                      </c:pt>
                      <c:pt idx="77">
                        <c:v>2023</c:v>
                      </c:pt>
                      <c:pt idx="89">
                        <c:v>2024</c:v>
                      </c:pt>
                      <c:pt idx="101">
                        <c:v>2025</c:v>
                      </c:pt>
                      <c:pt idx="113">
                        <c:v>2026</c:v>
                      </c:pt>
                    </c:strCache>
                  </c:strRef>
                </c:cat>
                <c:val>
                  <c:numRef>
                    <c:extLst xmlns:c15="http://schemas.microsoft.com/office/drawing/2012/chart">
                      <c:ext xmlns:c15="http://schemas.microsoft.com/office/drawing/2012/chart" uri="{02D57815-91ED-43cb-92C2-25804820EDAC}">
                        <c15:formulaRef>
                          <c15:sqref>'Preis gewerbliche Produkte'!$C$8:$DR$8</c15:sqref>
                        </c15:formulaRef>
                      </c:ext>
                    </c:extLst>
                    <c:numCache>
                      <c:formatCode>0.0</c:formatCode>
                      <c:ptCount val="120"/>
                      <c:pt idx="0">
                        <c:v>88.5</c:v>
                      </c:pt>
                      <c:pt idx="1">
                        <c:v>88.9</c:v>
                      </c:pt>
                      <c:pt idx="2">
                        <c:v>88.9</c:v>
                      </c:pt>
                      <c:pt idx="3">
                        <c:v>89.4</c:v>
                      </c:pt>
                      <c:pt idx="4">
                        <c:v>89.4</c:v>
                      </c:pt>
                      <c:pt idx="5">
                        <c:v>89.9</c:v>
                      </c:pt>
                      <c:pt idx="6">
                        <c:v>89.9</c:v>
                      </c:pt>
                      <c:pt idx="7">
                        <c:v>89.9</c:v>
                      </c:pt>
                      <c:pt idx="8">
                        <c:v>90</c:v>
                      </c:pt>
                      <c:pt idx="9">
                        <c:v>90</c:v>
                      </c:pt>
                      <c:pt idx="10">
                        <c:v>90</c:v>
                      </c:pt>
                      <c:pt idx="11">
                        <c:v>90</c:v>
                      </c:pt>
                      <c:pt idx="12">
                        <c:v>89.8</c:v>
                      </c:pt>
                      <c:pt idx="13">
                        <c:v>89.8</c:v>
                      </c:pt>
                      <c:pt idx="14">
                        <c:v>89.9</c:v>
                      </c:pt>
                      <c:pt idx="15">
                        <c:v>89.9</c:v>
                      </c:pt>
                      <c:pt idx="16">
                        <c:v>89.5</c:v>
                      </c:pt>
                      <c:pt idx="17">
                        <c:v>89.5</c:v>
                      </c:pt>
                      <c:pt idx="18">
                        <c:v>89.5</c:v>
                      </c:pt>
                      <c:pt idx="19">
                        <c:v>89.5</c:v>
                      </c:pt>
                      <c:pt idx="20">
                        <c:v>89.5</c:v>
                      </c:pt>
                      <c:pt idx="21">
                        <c:v>89.5</c:v>
                      </c:pt>
                      <c:pt idx="22">
                        <c:v>89.5</c:v>
                      </c:pt>
                      <c:pt idx="23">
                        <c:v>89.5</c:v>
                      </c:pt>
                      <c:pt idx="24">
                        <c:v>90.8</c:v>
                      </c:pt>
                      <c:pt idx="25">
                        <c:v>91.3</c:v>
                      </c:pt>
                      <c:pt idx="26">
                        <c:v>91.6</c:v>
                      </c:pt>
                      <c:pt idx="27">
                        <c:v>92.4</c:v>
                      </c:pt>
                      <c:pt idx="28">
                        <c:v>92.5</c:v>
                      </c:pt>
                      <c:pt idx="29">
                        <c:v>92.6</c:v>
                      </c:pt>
                      <c:pt idx="30">
                        <c:v>92.6</c:v>
                      </c:pt>
                      <c:pt idx="31">
                        <c:v>92.9</c:v>
                      </c:pt>
                      <c:pt idx="32">
                        <c:v>92.9</c:v>
                      </c:pt>
                      <c:pt idx="33">
                        <c:v>92.9</c:v>
                      </c:pt>
                      <c:pt idx="34">
                        <c:v>92.9</c:v>
                      </c:pt>
                      <c:pt idx="35">
                        <c:v>93</c:v>
                      </c:pt>
                      <c:pt idx="36">
                        <c:v>95.5</c:v>
                      </c:pt>
                      <c:pt idx="37">
                        <c:v>96.2</c:v>
                      </c:pt>
                      <c:pt idx="38">
                        <c:v>97.5</c:v>
                      </c:pt>
                      <c:pt idx="39">
                        <c:v>98.5</c:v>
                      </c:pt>
                      <c:pt idx="40">
                        <c:v>99</c:v>
                      </c:pt>
                      <c:pt idx="41">
                        <c:v>99</c:v>
                      </c:pt>
                      <c:pt idx="42">
                        <c:v>98.8</c:v>
                      </c:pt>
                      <c:pt idx="43">
                        <c:v>98.8</c:v>
                      </c:pt>
                      <c:pt idx="44">
                        <c:v>98.8</c:v>
                      </c:pt>
                      <c:pt idx="45">
                        <c:v>98.8</c:v>
                      </c:pt>
                      <c:pt idx="46">
                        <c:v>98.8</c:v>
                      </c:pt>
                      <c:pt idx="47">
                        <c:v>99</c:v>
                      </c:pt>
                      <c:pt idx="48">
                        <c:v>99.1</c:v>
                      </c:pt>
                      <c:pt idx="49">
                        <c:v>99.2</c:v>
                      </c:pt>
                      <c:pt idx="50">
                        <c:v>99.4</c:v>
                      </c:pt>
                      <c:pt idx="51">
                        <c:v>99.4</c:v>
                      </c:pt>
                      <c:pt idx="52">
                        <c:v>99.4</c:v>
                      </c:pt>
                      <c:pt idx="53">
                        <c:v>99.6</c:v>
                      </c:pt>
                      <c:pt idx="54">
                        <c:v>99.5</c:v>
                      </c:pt>
                      <c:pt idx="55">
                        <c:v>100.2</c:v>
                      </c:pt>
                      <c:pt idx="56">
                        <c:v>100.5</c:v>
                      </c:pt>
                      <c:pt idx="57">
                        <c:v>100.6</c:v>
                      </c:pt>
                      <c:pt idx="58">
                        <c:v>101.6</c:v>
                      </c:pt>
                      <c:pt idx="59">
                        <c:v>101.8</c:v>
                      </c:pt>
                      <c:pt idx="60">
                        <c:v>108.3</c:v>
                      </c:pt>
                      <c:pt idx="61">
                        <c:v>108.4</c:v>
                      </c:pt>
                      <c:pt idx="62">
                        <c:v>114.2</c:v>
                      </c:pt>
                      <c:pt idx="63">
                        <c:v>115.6</c:v>
                      </c:pt>
                      <c:pt idx="64">
                        <c:v>115.7</c:v>
                      </c:pt>
                      <c:pt idx="65">
                        <c:v>116.2</c:v>
                      </c:pt>
                      <c:pt idx="66">
                        <c:v>110.3</c:v>
                      </c:pt>
                      <c:pt idx="67">
                        <c:v>114.7</c:v>
                      </c:pt>
                      <c:pt idx="68">
                        <c:v>121.7</c:v>
                      </c:pt>
                      <c:pt idx="69">
                        <c:v>126.3</c:v>
                      </c:pt>
                      <c:pt idx="70">
                        <c:v>127</c:v>
                      </c:pt>
                      <c:pt idx="71">
                        <c:v>125.4</c:v>
                      </c:pt>
                      <c:pt idx="72">
                        <c:v>142.19999999999999</c:v>
                      </c:pt>
                      <c:pt idx="73">
                        <c:v>141.4</c:v>
                      </c:pt>
                      <c:pt idx="74">
                        <c:v>140</c:v>
                      </c:pt>
                      <c:pt idx="75">
                        <c:v>137.80000000000001</c:v>
                      </c:pt>
                      <c:pt idx="76">
                        <c:v>137.6</c:v>
                      </c:pt>
                      <c:pt idx="77">
                        <c:v>134.6</c:v>
                      </c:pt>
                      <c:pt idx="78">
                        <c:v>133.1</c:v>
                      </c:pt>
                      <c:pt idx="79">
                        <c:v>133.6</c:v>
                      </c:pt>
                      <c:pt idx="80">
                        <c:v>133.6</c:v>
                      </c:pt>
                      <c:pt idx="81">
                        <c:v>130.1</c:v>
                      </c:pt>
                      <c:pt idx="82">
                        <c:v>130</c:v>
                      </c:pt>
                      <c:pt idx="83">
                        <c:v>129.9</c:v>
                      </c:pt>
                      <c:pt idx="84">
                        <c:v>130.30000000000001</c:v>
                      </c:pt>
                      <c:pt idx="85">
                        <c:v>129.5</c:v>
                      </c:pt>
                      <c:pt idx="86">
                        <c:v>129.1</c:v>
                      </c:pt>
                      <c:pt idx="87">
                        <c:v>130</c:v>
                      </c:pt>
                      <c:pt idx="88">
                        <c:v>130.4</c:v>
                      </c:pt>
                      <c:pt idx="89">
                        <c:v>130.19999999999999</c:v>
                      </c:pt>
                      <c:pt idx="90">
                        <c:v>130.1</c:v>
                      </c:pt>
                      <c:pt idx="91">
                        <c:v>130.1</c:v>
                      </c:pt>
                      <c:pt idx="92">
                        <c:v>130.4</c:v>
                      </c:pt>
                      <c:pt idx="93">
                        <c:v>129.9</c:v>
                      </c:pt>
                      <c:pt idx="94">
                        <c:v>130.19999999999999</c:v>
                      </c:pt>
                      <c:pt idx="95">
                        <c:v>130.4</c:v>
                      </c:pt>
                      <c:pt idx="96">
                        <c:v>126.8</c:v>
                      </c:pt>
                      <c:pt idx="97">
                        <c:v>127.6</c:v>
                      </c:pt>
                      <c:pt idx="98">
                        <c:v>127.4</c:v>
                      </c:pt>
                      <c:pt idx="99">
                        <c:v>127.8</c:v>
                      </c:pt>
                      <c:pt idx="100">
                        <c:v>127.6</c:v>
                      </c:pt>
                      <c:pt idx="101">
                        <c:v>127.6</c:v>
                      </c:pt>
                      <c:pt idx="102">
                        <c:v>128</c:v>
                      </c:pt>
                      <c:pt idx="103">
                        <c:v>127.4</c:v>
                      </c:pt>
                      <c:pt idx="104">
                        <c:v>127.3</c:v>
                      </c:pt>
                      <c:pt idx="105">
                        <c:v>127.5</c:v>
                      </c:pt>
                      <c:pt idx="106">
                        <c:v>126.1</c:v>
                      </c:pt>
                      <c:pt idx="107">
                        <c:v>126.1</c:v>
                      </c:pt>
                      <c:pt idx="108">
                        <c:v>122</c:v>
                      </c:pt>
                      <c:pt idx="109">
                        <c:v>120.7</c:v>
                      </c:pt>
                    </c:numCache>
                  </c:numRef>
                </c:val>
                <c:smooth val="0"/>
                <c:extLst xmlns:c15="http://schemas.microsoft.com/office/drawing/2012/chart">
                  <c:ext xmlns:c16="http://schemas.microsoft.com/office/drawing/2014/chart" uri="{C3380CC4-5D6E-409C-BE32-E72D297353CC}">
                    <c16:uniqueId val="{00000004-1CE4-4945-9A2E-EC06EB26BE8C}"/>
                  </c:ext>
                </c:extLst>
              </c15:ser>
            </c15:filteredLineSeries>
          </c:ext>
        </c:extLst>
      </c:lineChart>
      <c:catAx>
        <c:axId val="10766285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076623928"/>
        <c:crosses val="autoZero"/>
        <c:auto val="1"/>
        <c:lblAlgn val="ctr"/>
        <c:lblOffset val="100"/>
        <c:tickMarkSkip val="12"/>
        <c:noMultiLvlLbl val="0"/>
      </c:catAx>
      <c:valAx>
        <c:axId val="1076623928"/>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0766285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2"/>
          <c:order val="2"/>
          <c:tx>
            <c:strRef>
              <c:f>'Preis gewerbliche Produkte'!$B$14</c:f>
              <c:strCache>
                <c:ptCount val="1"/>
                <c:pt idx="0">
                  <c:v>Gas, Abgabe an Industrie</c:v>
                </c:pt>
              </c:strCache>
            </c:strRef>
          </c:tx>
          <c:spPr>
            <a:ln w="28575" cap="rnd">
              <a:solidFill>
                <a:schemeClr val="accent2"/>
              </a:solidFill>
              <a:round/>
            </a:ln>
            <a:effectLst/>
          </c:spPr>
          <c:marker>
            <c:symbol val="none"/>
          </c:marker>
          <c:cat>
            <c:strRef>
              <c:f>'Preis gewerbliche Produkte'!$C$5:$DR$5</c:f>
              <c:strCache>
                <c:ptCount val="114"/>
                <c:pt idx="5">
                  <c:v>2017</c:v>
                </c:pt>
                <c:pt idx="17">
                  <c:v>2018</c:v>
                </c:pt>
                <c:pt idx="29">
                  <c:v>2019</c:v>
                </c:pt>
                <c:pt idx="41">
                  <c:v>2020</c:v>
                </c:pt>
                <c:pt idx="53">
                  <c:v>2021</c:v>
                </c:pt>
                <c:pt idx="65">
                  <c:v>2022</c:v>
                </c:pt>
                <c:pt idx="77">
                  <c:v>2023</c:v>
                </c:pt>
                <c:pt idx="89">
                  <c:v>2024</c:v>
                </c:pt>
                <c:pt idx="101">
                  <c:v>2025</c:v>
                </c:pt>
                <c:pt idx="113">
                  <c:v>2026</c:v>
                </c:pt>
              </c:strCache>
            </c:strRef>
          </c:cat>
          <c:val>
            <c:numRef>
              <c:f>'Preis gewerbliche Produkte'!$C$14:$DR$14</c:f>
              <c:numCache>
                <c:formatCode>0.0</c:formatCode>
                <c:ptCount val="120"/>
                <c:pt idx="0">
                  <c:v>71.3</c:v>
                </c:pt>
                <c:pt idx="1">
                  <c:v>71.400000000000006</c:v>
                </c:pt>
                <c:pt idx="2">
                  <c:v>70.7</c:v>
                </c:pt>
                <c:pt idx="3">
                  <c:v>69.400000000000006</c:v>
                </c:pt>
                <c:pt idx="4">
                  <c:v>69.3</c:v>
                </c:pt>
                <c:pt idx="5">
                  <c:v>68.900000000000006</c:v>
                </c:pt>
                <c:pt idx="6">
                  <c:v>68.599999999999994</c:v>
                </c:pt>
                <c:pt idx="7">
                  <c:v>68.400000000000006</c:v>
                </c:pt>
                <c:pt idx="8">
                  <c:v>69.3</c:v>
                </c:pt>
                <c:pt idx="9">
                  <c:v>69.8</c:v>
                </c:pt>
                <c:pt idx="10">
                  <c:v>70.3</c:v>
                </c:pt>
                <c:pt idx="11">
                  <c:v>71.8</c:v>
                </c:pt>
                <c:pt idx="12">
                  <c:v>72.5</c:v>
                </c:pt>
                <c:pt idx="13">
                  <c:v>71.099999999999994</c:v>
                </c:pt>
                <c:pt idx="14">
                  <c:v>71.8</c:v>
                </c:pt>
                <c:pt idx="15">
                  <c:v>73.7</c:v>
                </c:pt>
                <c:pt idx="16">
                  <c:v>74.099999999999994</c:v>
                </c:pt>
                <c:pt idx="17">
                  <c:v>75.3</c:v>
                </c:pt>
                <c:pt idx="18">
                  <c:v>76</c:v>
                </c:pt>
                <c:pt idx="19">
                  <c:v>76.7</c:v>
                </c:pt>
                <c:pt idx="20">
                  <c:v>78.900000000000006</c:v>
                </c:pt>
                <c:pt idx="21">
                  <c:v>82.7</c:v>
                </c:pt>
                <c:pt idx="22">
                  <c:v>84.1</c:v>
                </c:pt>
                <c:pt idx="23">
                  <c:v>82.4</c:v>
                </c:pt>
                <c:pt idx="24">
                  <c:v>81</c:v>
                </c:pt>
                <c:pt idx="25">
                  <c:v>80.5</c:v>
                </c:pt>
                <c:pt idx="26">
                  <c:v>76.900000000000006</c:v>
                </c:pt>
                <c:pt idx="27">
                  <c:v>75</c:v>
                </c:pt>
                <c:pt idx="28">
                  <c:v>72.2</c:v>
                </c:pt>
                <c:pt idx="29">
                  <c:v>69.400000000000006</c:v>
                </c:pt>
                <c:pt idx="30">
                  <c:v>66.3</c:v>
                </c:pt>
                <c:pt idx="31">
                  <c:v>64.7</c:v>
                </c:pt>
                <c:pt idx="32">
                  <c:v>64.8</c:v>
                </c:pt>
                <c:pt idx="33">
                  <c:v>64.8</c:v>
                </c:pt>
                <c:pt idx="34">
                  <c:v>65.5</c:v>
                </c:pt>
                <c:pt idx="35">
                  <c:v>68.8</c:v>
                </c:pt>
                <c:pt idx="36">
                  <c:v>66.8</c:v>
                </c:pt>
                <c:pt idx="37">
                  <c:v>62.8</c:v>
                </c:pt>
                <c:pt idx="38">
                  <c:v>58.8</c:v>
                </c:pt>
                <c:pt idx="39">
                  <c:v>55.6</c:v>
                </c:pt>
                <c:pt idx="40">
                  <c:v>53.6</c:v>
                </c:pt>
                <c:pt idx="41">
                  <c:v>51.1</c:v>
                </c:pt>
                <c:pt idx="42">
                  <c:v>50.4</c:v>
                </c:pt>
                <c:pt idx="43">
                  <c:v>50</c:v>
                </c:pt>
                <c:pt idx="44">
                  <c:v>53.4</c:v>
                </c:pt>
                <c:pt idx="45">
                  <c:v>58</c:v>
                </c:pt>
                <c:pt idx="46">
                  <c:v>61.9</c:v>
                </c:pt>
                <c:pt idx="47">
                  <c:v>64.2</c:v>
                </c:pt>
                <c:pt idx="48">
                  <c:v>73.7</c:v>
                </c:pt>
                <c:pt idx="49">
                  <c:v>75.8</c:v>
                </c:pt>
                <c:pt idx="50">
                  <c:v>74.7</c:v>
                </c:pt>
                <c:pt idx="51">
                  <c:v>75.900000000000006</c:v>
                </c:pt>
                <c:pt idx="52">
                  <c:v>79.8</c:v>
                </c:pt>
                <c:pt idx="53">
                  <c:v>83.2</c:v>
                </c:pt>
                <c:pt idx="54">
                  <c:v>89.9</c:v>
                </c:pt>
                <c:pt idx="55">
                  <c:v>97.1</c:v>
                </c:pt>
                <c:pt idx="56">
                  <c:v>108.1</c:v>
                </c:pt>
                <c:pt idx="57">
                  <c:v>136.1</c:v>
                </c:pt>
                <c:pt idx="58">
                  <c:v>144.69999999999999</c:v>
                </c:pt>
                <c:pt idx="59">
                  <c:v>160.80000000000001</c:v>
                </c:pt>
                <c:pt idx="60">
                  <c:v>176.5</c:v>
                </c:pt>
                <c:pt idx="61">
                  <c:v>179</c:v>
                </c:pt>
                <c:pt idx="62">
                  <c:v>185.3</c:v>
                </c:pt>
                <c:pt idx="63">
                  <c:v>212.2</c:v>
                </c:pt>
                <c:pt idx="64">
                  <c:v>201.6</c:v>
                </c:pt>
                <c:pt idx="65">
                  <c:v>198.4</c:v>
                </c:pt>
                <c:pt idx="66">
                  <c:v>226.9</c:v>
                </c:pt>
                <c:pt idx="67">
                  <c:v>297.7</c:v>
                </c:pt>
                <c:pt idx="68">
                  <c:v>335.8</c:v>
                </c:pt>
                <c:pt idx="69">
                  <c:v>321.5</c:v>
                </c:pt>
                <c:pt idx="70">
                  <c:v>240.2</c:v>
                </c:pt>
                <c:pt idx="71">
                  <c:v>238.1</c:v>
                </c:pt>
                <c:pt idx="72">
                  <c:v>233.4</c:v>
                </c:pt>
                <c:pt idx="73">
                  <c:v>214.8</c:v>
                </c:pt>
                <c:pt idx="74">
                  <c:v>206.1</c:v>
                </c:pt>
                <c:pt idx="75">
                  <c:v>202</c:v>
                </c:pt>
                <c:pt idx="76">
                  <c:v>193.2</c:v>
                </c:pt>
                <c:pt idx="77">
                  <c:v>183.6</c:v>
                </c:pt>
                <c:pt idx="78">
                  <c:v>179.9</c:v>
                </c:pt>
                <c:pt idx="79">
                  <c:v>175.7</c:v>
                </c:pt>
                <c:pt idx="80">
                  <c:v>180</c:v>
                </c:pt>
                <c:pt idx="81">
                  <c:v>181</c:v>
                </c:pt>
                <c:pt idx="82">
                  <c:v>181</c:v>
                </c:pt>
                <c:pt idx="83">
                  <c:v>177.2</c:v>
                </c:pt>
                <c:pt idx="84">
                  <c:v>161.69999999999999</c:v>
                </c:pt>
                <c:pt idx="85">
                  <c:v>151.30000000000001</c:v>
                </c:pt>
                <c:pt idx="86">
                  <c:v>147.80000000000001</c:v>
                </c:pt>
                <c:pt idx="87">
                  <c:v>149.5</c:v>
                </c:pt>
                <c:pt idx="88">
                  <c:v>150.9</c:v>
                </c:pt>
                <c:pt idx="89">
                  <c:v>153.19999999999999</c:v>
                </c:pt>
                <c:pt idx="90">
                  <c:v>155.1</c:v>
                </c:pt>
                <c:pt idx="91">
                  <c:v>156</c:v>
                </c:pt>
                <c:pt idx="92">
                  <c:v>156.80000000000001</c:v>
                </c:pt>
                <c:pt idx="93">
                  <c:v>159.80000000000001</c:v>
                </c:pt>
                <c:pt idx="94">
                  <c:v>162.4</c:v>
                </c:pt>
                <c:pt idx="95">
                  <c:v>164.1</c:v>
                </c:pt>
                <c:pt idx="96">
                  <c:v>164.6</c:v>
                </c:pt>
                <c:pt idx="97">
                  <c:v>168.5</c:v>
                </c:pt>
                <c:pt idx="98">
                  <c:v>168</c:v>
                </c:pt>
                <c:pt idx="99">
                  <c:v>160.19999999999999</c:v>
                </c:pt>
                <c:pt idx="100">
                  <c:v>154</c:v>
                </c:pt>
                <c:pt idx="101">
                  <c:v>155.1</c:v>
                </c:pt>
                <c:pt idx="102">
                  <c:v>154</c:v>
                </c:pt>
                <c:pt idx="103">
                  <c:v>151.4</c:v>
                </c:pt>
                <c:pt idx="104">
                  <c:v>150.69999999999999</c:v>
                </c:pt>
                <c:pt idx="105">
                  <c:v>148</c:v>
                </c:pt>
                <c:pt idx="106">
                  <c:v>148</c:v>
                </c:pt>
                <c:pt idx="107">
                  <c:v>146.80000000000001</c:v>
                </c:pt>
                <c:pt idx="108">
                  <c:v>144.6</c:v>
                </c:pt>
                <c:pt idx="109">
                  <c:v>142.9</c:v>
                </c:pt>
              </c:numCache>
            </c:numRef>
          </c:val>
          <c:smooth val="0"/>
          <c:extLst>
            <c:ext xmlns:c16="http://schemas.microsoft.com/office/drawing/2014/chart" uri="{C3380CC4-5D6E-409C-BE32-E72D297353CC}">
              <c16:uniqueId val="{00000000-4686-45CB-9C19-EEDD8C5119B7}"/>
            </c:ext>
          </c:extLst>
        </c:ser>
        <c:ser>
          <c:idx val="5"/>
          <c:order val="5"/>
          <c:tx>
            <c:strRef>
              <c:f>'Preis gewerbliche Produkte'!$B$17</c:f>
              <c:strCache>
                <c:ptCount val="1"/>
                <c:pt idx="0">
                  <c:v>Börsennotierung</c:v>
                </c:pt>
              </c:strCache>
            </c:strRef>
          </c:tx>
          <c:spPr>
            <a:ln w="28575" cap="rnd">
              <a:solidFill>
                <a:schemeClr val="accent1"/>
              </a:solidFill>
              <a:round/>
            </a:ln>
            <a:effectLst/>
          </c:spPr>
          <c:marker>
            <c:symbol val="none"/>
          </c:marker>
          <c:cat>
            <c:strRef>
              <c:f>'Preis gewerbliche Produkte'!$C$5:$DR$5</c:f>
              <c:strCache>
                <c:ptCount val="114"/>
                <c:pt idx="5">
                  <c:v>2017</c:v>
                </c:pt>
                <c:pt idx="17">
                  <c:v>2018</c:v>
                </c:pt>
                <c:pt idx="29">
                  <c:v>2019</c:v>
                </c:pt>
                <c:pt idx="41">
                  <c:v>2020</c:v>
                </c:pt>
                <c:pt idx="53">
                  <c:v>2021</c:v>
                </c:pt>
                <c:pt idx="65">
                  <c:v>2022</c:v>
                </c:pt>
                <c:pt idx="77">
                  <c:v>2023</c:v>
                </c:pt>
                <c:pt idx="89">
                  <c:v>2024</c:v>
                </c:pt>
                <c:pt idx="101">
                  <c:v>2025</c:v>
                </c:pt>
                <c:pt idx="113">
                  <c:v>2026</c:v>
                </c:pt>
              </c:strCache>
            </c:strRef>
          </c:cat>
          <c:val>
            <c:numRef>
              <c:f>'Preis gewerbliche Produkte'!$C$17:$DR$17</c:f>
              <c:numCache>
                <c:formatCode>0.0</c:formatCode>
                <c:ptCount val="120"/>
                <c:pt idx="0">
                  <c:v>44</c:v>
                </c:pt>
                <c:pt idx="1">
                  <c:v>43.6</c:v>
                </c:pt>
                <c:pt idx="2">
                  <c:v>36.6</c:v>
                </c:pt>
                <c:pt idx="3">
                  <c:v>37.1</c:v>
                </c:pt>
                <c:pt idx="4">
                  <c:v>36.200000000000003</c:v>
                </c:pt>
                <c:pt idx="5">
                  <c:v>34.799999999999997</c:v>
                </c:pt>
                <c:pt idx="6">
                  <c:v>34.700000000000003</c:v>
                </c:pt>
                <c:pt idx="7">
                  <c:v>36.299999999999997</c:v>
                </c:pt>
                <c:pt idx="8">
                  <c:v>39</c:v>
                </c:pt>
                <c:pt idx="9">
                  <c:v>39.700000000000003</c:v>
                </c:pt>
                <c:pt idx="10">
                  <c:v>43.4</c:v>
                </c:pt>
                <c:pt idx="11">
                  <c:v>45.6</c:v>
                </c:pt>
                <c:pt idx="12">
                  <c:v>41.1</c:v>
                </c:pt>
                <c:pt idx="13">
                  <c:v>43.9</c:v>
                </c:pt>
                <c:pt idx="14">
                  <c:v>46.5</c:v>
                </c:pt>
                <c:pt idx="15">
                  <c:v>43.4</c:v>
                </c:pt>
                <c:pt idx="16">
                  <c:v>48.9</c:v>
                </c:pt>
                <c:pt idx="17">
                  <c:v>48.9</c:v>
                </c:pt>
                <c:pt idx="18">
                  <c:v>50.1</c:v>
                </c:pt>
                <c:pt idx="19">
                  <c:v>53.3</c:v>
                </c:pt>
                <c:pt idx="20">
                  <c:v>62</c:v>
                </c:pt>
                <c:pt idx="21">
                  <c:v>58.2</c:v>
                </c:pt>
                <c:pt idx="22">
                  <c:v>55.5</c:v>
                </c:pt>
                <c:pt idx="23">
                  <c:v>53.8</c:v>
                </c:pt>
                <c:pt idx="24">
                  <c:v>48.9</c:v>
                </c:pt>
                <c:pt idx="25">
                  <c:v>42.1</c:v>
                </c:pt>
                <c:pt idx="26">
                  <c:v>37.1</c:v>
                </c:pt>
                <c:pt idx="27">
                  <c:v>37</c:v>
                </c:pt>
                <c:pt idx="28">
                  <c:v>33.200000000000003</c:v>
                </c:pt>
                <c:pt idx="29">
                  <c:v>27.1</c:v>
                </c:pt>
                <c:pt idx="30">
                  <c:v>28.4</c:v>
                </c:pt>
                <c:pt idx="31">
                  <c:v>27</c:v>
                </c:pt>
                <c:pt idx="32">
                  <c:v>27.9</c:v>
                </c:pt>
                <c:pt idx="33">
                  <c:v>30.5</c:v>
                </c:pt>
                <c:pt idx="34">
                  <c:v>35.4</c:v>
                </c:pt>
                <c:pt idx="35">
                  <c:v>31.5</c:v>
                </c:pt>
                <c:pt idx="36">
                  <c:v>26.6</c:v>
                </c:pt>
                <c:pt idx="37">
                  <c:v>22.8</c:v>
                </c:pt>
                <c:pt idx="38">
                  <c:v>20.6</c:v>
                </c:pt>
                <c:pt idx="39">
                  <c:v>17.600000000000001</c:v>
                </c:pt>
                <c:pt idx="40">
                  <c:v>13.8</c:v>
                </c:pt>
                <c:pt idx="41">
                  <c:v>13.9</c:v>
                </c:pt>
                <c:pt idx="42">
                  <c:v>14.8</c:v>
                </c:pt>
                <c:pt idx="43">
                  <c:v>19.600000000000001</c:v>
                </c:pt>
                <c:pt idx="44">
                  <c:v>25.9</c:v>
                </c:pt>
                <c:pt idx="45">
                  <c:v>31.5</c:v>
                </c:pt>
                <c:pt idx="46">
                  <c:v>30.9</c:v>
                </c:pt>
                <c:pt idx="47">
                  <c:v>35.700000000000003</c:v>
                </c:pt>
                <c:pt idx="48">
                  <c:v>43.4</c:v>
                </c:pt>
                <c:pt idx="49">
                  <c:v>41.6</c:v>
                </c:pt>
                <c:pt idx="50">
                  <c:v>43.2</c:v>
                </c:pt>
                <c:pt idx="51">
                  <c:v>49.6</c:v>
                </c:pt>
                <c:pt idx="52">
                  <c:v>58.9</c:v>
                </c:pt>
                <c:pt idx="53">
                  <c:v>66.8</c:v>
                </c:pt>
                <c:pt idx="54">
                  <c:v>81.400000000000006</c:v>
                </c:pt>
                <c:pt idx="55">
                  <c:v>99.6</c:v>
                </c:pt>
                <c:pt idx="56">
                  <c:v>141.30000000000001</c:v>
                </c:pt>
                <c:pt idx="57">
                  <c:v>173.1</c:v>
                </c:pt>
                <c:pt idx="58">
                  <c:v>158.6</c:v>
                </c:pt>
                <c:pt idx="59">
                  <c:v>242.5</c:v>
                </c:pt>
                <c:pt idx="60">
                  <c:v>175.2</c:v>
                </c:pt>
                <c:pt idx="61">
                  <c:v>181.4</c:v>
                </c:pt>
                <c:pt idx="62">
                  <c:v>283.3</c:v>
                </c:pt>
                <c:pt idx="63">
                  <c:v>241.5</c:v>
                </c:pt>
                <c:pt idx="64">
                  <c:v>230.5</c:v>
                </c:pt>
                <c:pt idx="65">
                  <c:v>261.60000000000002</c:v>
                </c:pt>
                <c:pt idx="66">
                  <c:v>404.7</c:v>
                </c:pt>
                <c:pt idx="67">
                  <c:v>563.20000000000005</c:v>
                </c:pt>
                <c:pt idx="68">
                  <c:v>493.7</c:v>
                </c:pt>
                <c:pt idx="69">
                  <c:v>335.4</c:v>
                </c:pt>
                <c:pt idx="70">
                  <c:v>294</c:v>
                </c:pt>
                <c:pt idx="71">
                  <c:v>291.2</c:v>
                </c:pt>
                <c:pt idx="72">
                  <c:v>160.9</c:v>
                </c:pt>
                <c:pt idx="73">
                  <c:v>135.1</c:v>
                </c:pt>
                <c:pt idx="74">
                  <c:v>113.7</c:v>
                </c:pt>
                <c:pt idx="75">
                  <c:v>122</c:v>
                </c:pt>
                <c:pt idx="76">
                  <c:v>101.1</c:v>
                </c:pt>
                <c:pt idx="77">
                  <c:v>99.5</c:v>
                </c:pt>
                <c:pt idx="78">
                  <c:v>103.1</c:v>
                </c:pt>
                <c:pt idx="79">
                  <c:v>109.4</c:v>
                </c:pt>
                <c:pt idx="80">
                  <c:v>111</c:v>
                </c:pt>
                <c:pt idx="81">
                  <c:v>120.8</c:v>
                </c:pt>
                <c:pt idx="82">
                  <c:v>112.8</c:v>
                </c:pt>
                <c:pt idx="83">
                  <c:v>89.8</c:v>
                </c:pt>
                <c:pt idx="84">
                  <c:v>76.099999999999994</c:v>
                </c:pt>
                <c:pt idx="85">
                  <c:v>66.2</c:v>
                </c:pt>
                <c:pt idx="86">
                  <c:v>68.099999999999994</c:v>
                </c:pt>
                <c:pt idx="87">
                  <c:v>77</c:v>
                </c:pt>
                <c:pt idx="88">
                  <c:v>84.4</c:v>
                </c:pt>
                <c:pt idx="89">
                  <c:v>88.6</c:v>
                </c:pt>
                <c:pt idx="90">
                  <c:v>87.1</c:v>
                </c:pt>
                <c:pt idx="91">
                  <c:v>97.9</c:v>
                </c:pt>
                <c:pt idx="92">
                  <c:v>91.2</c:v>
                </c:pt>
                <c:pt idx="93">
                  <c:v>98.9</c:v>
                </c:pt>
                <c:pt idx="94">
                  <c:v>108.6</c:v>
                </c:pt>
                <c:pt idx="95">
                  <c:v>110</c:v>
                </c:pt>
                <c:pt idx="96">
                  <c:v>114.2</c:v>
                </c:pt>
                <c:pt idx="97">
                  <c:v>118.1</c:v>
                </c:pt>
                <c:pt idx="98">
                  <c:v>100.1</c:v>
                </c:pt>
                <c:pt idx="99">
                  <c:v>87.9</c:v>
                </c:pt>
                <c:pt idx="100">
                  <c:v>88.6</c:v>
                </c:pt>
                <c:pt idx="101">
                  <c:v>91.8</c:v>
                </c:pt>
                <c:pt idx="102">
                  <c:v>86.8</c:v>
                </c:pt>
                <c:pt idx="103">
                  <c:v>82.7</c:v>
                </c:pt>
                <c:pt idx="104">
                  <c:v>81.099999999999994</c:v>
                </c:pt>
                <c:pt idx="105">
                  <c:v>79</c:v>
                </c:pt>
                <c:pt idx="106">
                  <c:v>76.7</c:v>
                </c:pt>
                <c:pt idx="107">
                  <c:v>69.400000000000006</c:v>
                </c:pt>
                <c:pt idx="108">
                  <c:v>77.3</c:v>
                </c:pt>
                <c:pt idx="109">
                  <c:v>77.7</c:v>
                </c:pt>
              </c:numCache>
            </c:numRef>
          </c:val>
          <c:smooth val="0"/>
          <c:extLst>
            <c:ext xmlns:c16="http://schemas.microsoft.com/office/drawing/2014/chart" uri="{C3380CC4-5D6E-409C-BE32-E72D297353CC}">
              <c16:uniqueId val="{00000001-4686-45CB-9C19-EEDD8C5119B7}"/>
            </c:ext>
          </c:extLst>
        </c:ser>
        <c:dLbls>
          <c:showLegendKey val="0"/>
          <c:showVal val="0"/>
          <c:showCatName val="0"/>
          <c:showSerName val="0"/>
          <c:showPercent val="0"/>
          <c:showBubbleSize val="0"/>
        </c:dLbls>
        <c:smooth val="0"/>
        <c:axId val="1076628520"/>
        <c:axId val="1076623928"/>
        <c:extLst>
          <c:ext xmlns:c15="http://schemas.microsoft.com/office/drawing/2012/chart" uri="{02D57815-91ED-43cb-92C2-25804820EDAC}">
            <c15:filteredLineSeries>
              <c15:ser>
                <c:idx val="0"/>
                <c:order val="0"/>
                <c:tx>
                  <c:strRef>
                    <c:extLst>
                      <c:ext uri="{02D57815-91ED-43cb-92C2-25804820EDAC}">
                        <c15:formulaRef>
                          <c15:sqref>'Preis gewerbliche Produkte'!$B$12</c15:sqref>
                        </c15:formulaRef>
                      </c:ext>
                    </c:extLst>
                    <c:strCache>
                      <c:ptCount val="1"/>
                      <c:pt idx="0">
                        <c:v>Erdgas in der Verteilung</c:v>
                      </c:pt>
                    </c:strCache>
                  </c:strRef>
                </c:tx>
                <c:spPr>
                  <a:ln w="28575" cap="rnd">
                    <a:solidFill>
                      <a:schemeClr val="accent1"/>
                    </a:solidFill>
                    <a:round/>
                  </a:ln>
                  <a:effectLst/>
                </c:spPr>
                <c:marker>
                  <c:symbol val="none"/>
                </c:marker>
                <c:cat>
                  <c:strRef>
                    <c:extLst>
                      <c:ext uri="{02D57815-91ED-43cb-92C2-25804820EDAC}">
                        <c15:formulaRef>
                          <c15:sqref>'Preis gewerbliche Produkte'!$C$5:$DR$5</c15:sqref>
                        </c15:formulaRef>
                      </c:ext>
                    </c:extLst>
                    <c:strCache>
                      <c:ptCount val="114"/>
                      <c:pt idx="5">
                        <c:v>2017</c:v>
                      </c:pt>
                      <c:pt idx="17">
                        <c:v>2018</c:v>
                      </c:pt>
                      <c:pt idx="29">
                        <c:v>2019</c:v>
                      </c:pt>
                      <c:pt idx="41">
                        <c:v>2020</c:v>
                      </c:pt>
                      <c:pt idx="53">
                        <c:v>2021</c:v>
                      </c:pt>
                      <c:pt idx="65">
                        <c:v>2022</c:v>
                      </c:pt>
                      <c:pt idx="77">
                        <c:v>2023</c:v>
                      </c:pt>
                      <c:pt idx="89">
                        <c:v>2024</c:v>
                      </c:pt>
                      <c:pt idx="101">
                        <c:v>2025</c:v>
                      </c:pt>
                      <c:pt idx="113">
                        <c:v>2026</c:v>
                      </c:pt>
                    </c:strCache>
                  </c:strRef>
                </c:cat>
                <c:val>
                  <c:numRef>
                    <c:extLst>
                      <c:ext uri="{02D57815-91ED-43cb-92C2-25804820EDAC}">
                        <c15:formulaRef>
                          <c15:sqref>'Preis gewerbliche Produkte'!$C$12:$DR$12</c15:sqref>
                        </c15:formulaRef>
                      </c:ext>
                    </c:extLst>
                    <c:numCache>
                      <c:formatCode>0.0</c:formatCode>
                      <c:ptCount val="120"/>
                      <c:pt idx="0">
                        <c:v>83.4</c:v>
                      </c:pt>
                      <c:pt idx="1">
                        <c:v>82.3</c:v>
                      </c:pt>
                      <c:pt idx="2">
                        <c:v>82.1</c:v>
                      </c:pt>
                      <c:pt idx="3">
                        <c:v>82</c:v>
                      </c:pt>
                      <c:pt idx="4">
                        <c:v>81.400000000000006</c:v>
                      </c:pt>
                      <c:pt idx="5">
                        <c:v>81.3</c:v>
                      </c:pt>
                      <c:pt idx="6">
                        <c:v>81.3</c:v>
                      </c:pt>
                      <c:pt idx="7">
                        <c:v>81</c:v>
                      </c:pt>
                      <c:pt idx="8">
                        <c:v>81.2</c:v>
                      </c:pt>
                      <c:pt idx="9">
                        <c:v>81.400000000000006</c:v>
                      </c:pt>
                      <c:pt idx="10">
                        <c:v>82.2</c:v>
                      </c:pt>
                      <c:pt idx="11">
                        <c:v>82.5</c:v>
                      </c:pt>
                      <c:pt idx="12">
                        <c:v>82.6</c:v>
                      </c:pt>
                      <c:pt idx="13">
                        <c:v>82</c:v>
                      </c:pt>
                      <c:pt idx="14">
                        <c:v>82.2</c:v>
                      </c:pt>
                      <c:pt idx="15">
                        <c:v>82.6</c:v>
                      </c:pt>
                      <c:pt idx="16">
                        <c:v>83.2</c:v>
                      </c:pt>
                      <c:pt idx="17">
                        <c:v>84.1</c:v>
                      </c:pt>
                      <c:pt idx="18">
                        <c:v>84.6</c:v>
                      </c:pt>
                      <c:pt idx="19">
                        <c:v>85</c:v>
                      </c:pt>
                      <c:pt idx="20">
                        <c:v>86.9</c:v>
                      </c:pt>
                      <c:pt idx="21">
                        <c:v>88.9</c:v>
                      </c:pt>
                      <c:pt idx="22">
                        <c:v>89.2</c:v>
                      </c:pt>
                      <c:pt idx="23">
                        <c:v>88.8</c:v>
                      </c:pt>
                      <c:pt idx="24">
                        <c:v>90.9</c:v>
                      </c:pt>
                      <c:pt idx="25">
                        <c:v>90.2</c:v>
                      </c:pt>
                      <c:pt idx="26">
                        <c:v>87.8</c:v>
                      </c:pt>
                      <c:pt idx="27">
                        <c:v>87.6</c:v>
                      </c:pt>
                      <c:pt idx="28">
                        <c:v>85.5</c:v>
                      </c:pt>
                      <c:pt idx="29">
                        <c:v>83.6</c:v>
                      </c:pt>
                      <c:pt idx="30">
                        <c:v>83.3</c:v>
                      </c:pt>
                      <c:pt idx="31">
                        <c:v>80.7</c:v>
                      </c:pt>
                      <c:pt idx="32">
                        <c:v>81</c:v>
                      </c:pt>
                      <c:pt idx="33">
                        <c:v>81.099999999999994</c:v>
                      </c:pt>
                      <c:pt idx="34">
                        <c:v>82.9</c:v>
                      </c:pt>
                      <c:pt idx="35">
                        <c:v>83.2</c:v>
                      </c:pt>
                      <c:pt idx="36">
                        <c:v>82.8</c:v>
                      </c:pt>
                      <c:pt idx="37">
                        <c:v>79.8</c:v>
                      </c:pt>
                      <c:pt idx="38">
                        <c:v>77.400000000000006</c:v>
                      </c:pt>
                      <c:pt idx="39">
                        <c:v>76.2</c:v>
                      </c:pt>
                      <c:pt idx="40">
                        <c:v>74</c:v>
                      </c:pt>
                      <c:pt idx="41">
                        <c:v>72.099999999999994</c:v>
                      </c:pt>
                      <c:pt idx="42">
                        <c:v>71.599999999999994</c:v>
                      </c:pt>
                      <c:pt idx="43">
                        <c:v>72.7</c:v>
                      </c:pt>
                      <c:pt idx="44">
                        <c:v>74.400000000000006</c:v>
                      </c:pt>
                      <c:pt idx="45">
                        <c:v>76.900000000000006</c:v>
                      </c:pt>
                      <c:pt idx="46">
                        <c:v>78.599999999999994</c:v>
                      </c:pt>
                      <c:pt idx="47">
                        <c:v>80.400000000000006</c:v>
                      </c:pt>
                      <c:pt idx="48">
                        <c:v>83</c:v>
                      </c:pt>
                      <c:pt idx="49">
                        <c:v>83.5</c:v>
                      </c:pt>
                      <c:pt idx="50">
                        <c:v>83.6</c:v>
                      </c:pt>
                      <c:pt idx="51">
                        <c:v>83.8</c:v>
                      </c:pt>
                      <c:pt idx="52">
                        <c:v>86.6</c:v>
                      </c:pt>
                      <c:pt idx="53">
                        <c:v>88.2</c:v>
                      </c:pt>
                      <c:pt idx="54">
                        <c:v>93.4</c:v>
                      </c:pt>
                      <c:pt idx="55">
                        <c:v>97.4</c:v>
                      </c:pt>
                      <c:pt idx="56">
                        <c:v>106.1</c:v>
                      </c:pt>
                      <c:pt idx="57">
                        <c:v>120.7</c:v>
                      </c:pt>
                      <c:pt idx="58">
                        <c:v>126.1</c:v>
                      </c:pt>
                      <c:pt idx="59">
                        <c:v>147.6</c:v>
                      </c:pt>
                      <c:pt idx="60">
                        <c:v>165.7</c:v>
                      </c:pt>
                      <c:pt idx="61">
                        <c:v>170.6</c:v>
                      </c:pt>
                      <c:pt idx="62">
                        <c:v>180.5</c:v>
                      </c:pt>
                      <c:pt idx="63">
                        <c:v>188.5</c:v>
                      </c:pt>
                      <c:pt idx="64">
                        <c:v>193.1</c:v>
                      </c:pt>
                      <c:pt idx="65">
                        <c:v>197.2</c:v>
                      </c:pt>
                      <c:pt idx="66">
                        <c:v>221.2</c:v>
                      </c:pt>
                      <c:pt idx="67">
                        <c:v>261.10000000000002</c:v>
                      </c:pt>
                      <c:pt idx="68">
                        <c:v>278.2</c:v>
                      </c:pt>
                      <c:pt idx="69">
                        <c:v>268.2</c:v>
                      </c:pt>
                      <c:pt idx="70">
                        <c:v>242.8</c:v>
                      </c:pt>
                      <c:pt idx="71">
                        <c:v>238.1</c:v>
                      </c:pt>
                      <c:pt idx="72">
                        <c:v>237.5</c:v>
                      </c:pt>
                      <c:pt idx="73">
                        <c:v>228.5</c:v>
                      </c:pt>
                      <c:pt idx="74">
                        <c:v>220.9</c:v>
                      </c:pt>
                      <c:pt idx="75">
                        <c:v>225.6</c:v>
                      </c:pt>
                      <c:pt idx="76">
                        <c:v>219.6</c:v>
                      </c:pt>
                      <c:pt idx="77">
                        <c:v>216.5</c:v>
                      </c:pt>
                      <c:pt idx="78">
                        <c:v>211.8</c:v>
                      </c:pt>
                      <c:pt idx="79">
                        <c:v>210.6</c:v>
                      </c:pt>
                      <c:pt idx="80">
                        <c:v>209.4</c:v>
                      </c:pt>
                      <c:pt idx="81">
                        <c:v>211</c:v>
                      </c:pt>
                      <c:pt idx="82">
                        <c:v>207.3</c:v>
                      </c:pt>
                      <c:pt idx="83">
                        <c:v>203.3</c:v>
                      </c:pt>
                      <c:pt idx="84">
                        <c:v>190.4</c:v>
                      </c:pt>
                      <c:pt idx="85">
                        <c:v>188</c:v>
                      </c:pt>
                      <c:pt idx="86">
                        <c:v>186.9</c:v>
                      </c:pt>
                      <c:pt idx="87">
                        <c:v>185.1</c:v>
                      </c:pt>
                      <c:pt idx="88">
                        <c:v>183.9</c:v>
                      </c:pt>
                      <c:pt idx="89">
                        <c:v>184.4</c:v>
                      </c:pt>
                      <c:pt idx="90">
                        <c:v>185.7</c:v>
                      </c:pt>
                      <c:pt idx="91">
                        <c:v>189.4</c:v>
                      </c:pt>
                      <c:pt idx="92">
                        <c:v>187.6</c:v>
                      </c:pt>
                      <c:pt idx="93">
                        <c:v>189.6</c:v>
                      </c:pt>
                      <c:pt idx="94">
                        <c:v>191.7</c:v>
                      </c:pt>
                      <c:pt idx="95">
                        <c:v>192</c:v>
                      </c:pt>
                      <c:pt idx="96">
                        <c:v>186.7</c:v>
                      </c:pt>
                      <c:pt idx="97">
                        <c:v>182.9</c:v>
                      </c:pt>
                      <c:pt idx="98">
                        <c:v>180.2</c:v>
                      </c:pt>
                      <c:pt idx="99">
                        <c:v>173.7</c:v>
                      </c:pt>
                      <c:pt idx="100">
                        <c:v>170.9</c:v>
                      </c:pt>
                      <c:pt idx="101">
                        <c:v>171.7</c:v>
                      </c:pt>
                      <c:pt idx="102">
                        <c:v>169.8</c:v>
                      </c:pt>
                      <c:pt idx="103">
                        <c:v>168.6</c:v>
                      </c:pt>
                      <c:pt idx="104">
                        <c:v>167.6</c:v>
                      </c:pt>
                      <c:pt idx="105">
                        <c:v>166.6</c:v>
                      </c:pt>
                      <c:pt idx="106">
                        <c:v>164.5</c:v>
                      </c:pt>
                      <c:pt idx="107">
                        <c:v>163.9</c:v>
                      </c:pt>
                      <c:pt idx="108">
                        <c:v>161.19999999999999</c:v>
                      </c:pt>
                      <c:pt idx="109">
                        <c:v>156.80000000000001</c:v>
                      </c:pt>
                    </c:numCache>
                  </c:numRef>
                </c:val>
                <c:smooth val="0"/>
                <c:extLst>
                  <c:ext xmlns:c16="http://schemas.microsoft.com/office/drawing/2014/chart" uri="{C3380CC4-5D6E-409C-BE32-E72D297353CC}">
                    <c16:uniqueId val="{00000002-4686-45CB-9C19-EEDD8C5119B7}"/>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'Preis gewerbliche Produkte'!$B$13</c15:sqref>
                        </c15:formulaRef>
                      </c:ext>
                    </c:extLst>
                    <c:strCache>
                      <c:ptCount val="1"/>
                      <c:pt idx="0">
                        <c:v>Abgabe an Handel/Gewerbe</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Produkte'!$C$5:$DR$5</c15:sqref>
                        </c15:formulaRef>
                      </c:ext>
                    </c:extLst>
                    <c:strCache>
                      <c:ptCount val="114"/>
                      <c:pt idx="5">
                        <c:v>2017</c:v>
                      </c:pt>
                      <c:pt idx="17">
                        <c:v>2018</c:v>
                      </c:pt>
                      <c:pt idx="29">
                        <c:v>2019</c:v>
                      </c:pt>
                      <c:pt idx="41">
                        <c:v>2020</c:v>
                      </c:pt>
                      <c:pt idx="53">
                        <c:v>2021</c:v>
                      </c:pt>
                      <c:pt idx="65">
                        <c:v>2022</c:v>
                      </c:pt>
                      <c:pt idx="77">
                        <c:v>2023</c:v>
                      </c:pt>
                      <c:pt idx="89">
                        <c:v>2024</c:v>
                      </c:pt>
                      <c:pt idx="101">
                        <c:v>2025</c:v>
                      </c:pt>
                      <c:pt idx="113">
                        <c:v>2026</c:v>
                      </c:pt>
                    </c:strCache>
                  </c:strRef>
                </c:cat>
                <c:val>
                  <c:numRef>
                    <c:extLst xmlns:c15="http://schemas.microsoft.com/office/drawing/2012/chart">
                      <c:ext xmlns:c15="http://schemas.microsoft.com/office/drawing/2012/chart" uri="{02D57815-91ED-43cb-92C2-25804820EDAC}">
                        <c15:formulaRef>
                          <c15:sqref>'Preis gewerbliche Produkte'!$C$13:$DR$13</c15:sqref>
                        </c15:formulaRef>
                      </c:ext>
                    </c:extLst>
                    <c:numCache>
                      <c:formatCode>0.0</c:formatCode>
                      <c:ptCount val="120"/>
                      <c:pt idx="0">
                        <c:v>90</c:v>
                      </c:pt>
                      <c:pt idx="1">
                        <c:v>89.8</c:v>
                      </c:pt>
                      <c:pt idx="2">
                        <c:v>89.8</c:v>
                      </c:pt>
                      <c:pt idx="3">
                        <c:v>89.9</c:v>
                      </c:pt>
                      <c:pt idx="4">
                        <c:v>89.9</c:v>
                      </c:pt>
                      <c:pt idx="5">
                        <c:v>89.9</c:v>
                      </c:pt>
                      <c:pt idx="6">
                        <c:v>90.1</c:v>
                      </c:pt>
                      <c:pt idx="7">
                        <c:v>90.1</c:v>
                      </c:pt>
                      <c:pt idx="8">
                        <c:v>90</c:v>
                      </c:pt>
                      <c:pt idx="9">
                        <c:v>90</c:v>
                      </c:pt>
                      <c:pt idx="10">
                        <c:v>90</c:v>
                      </c:pt>
                      <c:pt idx="11">
                        <c:v>90</c:v>
                      </c:pt>
                      <c:pt idx="12">
                        <c:v>89</c:v>
                      </c:pt>
                      <c:pt idx="13">
                        <c:v>88.9</c:v>
                      </c:pt>
                      <c:pt idx="14">
                        <c:v>89</c:v>
                      </c:pt>
                      <c:pt idx="15">
                        <c:v>89.6</c:v>
                      </c:pt>
                      <c:pt idx="16">
                        <c:v>89.6</c:v>
                      </c:pt>
                      <c:pt idx="17">
                        <c:v>89.6</c:v>
                      </c:pt>
                      <c:pt idx="18">
                        <c:v>89.9</c:v>
                      </c:pt>
                      <c:pt idx="19">
                        <c:v>89.9</c:v>
                      </c:pt>
                      <c:pt idx="20">
                        <c:v>89.9</c:v>
                      </c:pt>
                      <c:pt idx="21">
                        <c:v>90.6</c:v>
                      </c:pt>
                      <c:pt idx="22">
                        <c:v>90.4</c:v>
                      </c:pt>
                      <c:pt idx="23">
                        <c:v>90.6</c:v>
                      </c:pt>
                      <c:pt idx="24">
                        <c:v>93</c:v>
                      </c:pt>
                      <c:pt idx="25">
                        <c:v>93.2</c:v>
                      </c:pt>
                      <c:pt idx="26">
                        <c:v>93.3</c:v>
                      </c:pt>
                      <c:pt idx="27">
                        <c:v>93.9</c:v>
                      </c:pt>
                      <c:pt idx="28">
                        <c:v>93.9</c:v>
                      </c:pt>
                      <c:pt idx="29">
                        <c:v>93.8</c:v>
                      </c:pt>
                      <c:pt idx="30">
                        <c:v>93.9</c:v>
                      </c:pt>
                      <c:pt idx="31">
                        <c:v>94.1</c:v>
                      </c:pt>
                      <c:pt idx="32">
                        <c:v>94.3</c:v>
                      </c:pt>
                      <c:pt idx="33">
                        <c:v>94.1</c:v>
                      </c:pt>
                      <c:pt idx="34">
                        <c:v>94.2</c:v>
                      </c:pt>
                      <c:pt idx="35">
                        <c:v>94</c:v>
                      </c:pt>
                      <c:pt idx="36">
                        <c:v>93.4</c:v>
                      </c:pt>
                      <c:pt idx="37">
                        <c:v>92.7</c:v>
                      </c:pt>
                      <c:pt idx="38">
                        <c:v>92.5</c:v>
                      </c:pt>
                      <c:pt idx="39">
                        <c:v>92.3</c:v>
                      </c:pt>
                      <c:pt idx="40">
                        <c:v>92.1</c:v>
                      </c:pt>
                      <c:pt idx="41">
                        <c:v>92.1</c:v>
                      </c:pt>
                      <c:pt idx="42">
                        <c:v>91.5</c:v>
                      </c:pt>
                      <c:pt idx="43">
                        <c:v>91.4</c:v>
                      </c:pt>
                      <c:pt idx="44">
                        <c:v>91.5</c:v>
                      </c:pt>
                      <c:pt idx="45">
                        <c:v>91.2</c:v>
                      </c:pt>
                      <c:pt idx="46">
                        <c:v>91.3</c:v>
                      </c:pt>
                      <c:pt idx="47">
                        <c:v>91.5</c:v>
                      </c:pt>
                      <c:pt idx="48">
                        <c:v>94.3</c:v>
                      </c:pt>
                      <c:pt idx="49">
                        <c:v>95.1</c:v>
                      </c:pt>
                      <c:pt idx="50">
                        <c:v>96.4</c:v>
                      </c:pt>
                      <c:pt idx="51">
                        <c:v>96.8</c:v>
                      </c:pt>
                      <c:pt idx="52">
                        <c:v>96.8</c:v>
                      </c:pt>
                      <c:pt idx="53">
                        <c:v>97.2</c:v>
                      </c:pt>
                      <c:pt idx="54">
                        <c:v>97.9</c:v>
                      </c:pt>
                      <c:pt idx="55">
                        <c:v>98.7</c:v>
                      </c:pt>
                      <c:pt idx="56">
                        <c:v>99.5</c:v>
                      </c:pt>
                      <c:pt idx="57">
                        <c:v>103.7</c:v>
                      </c:pt>
                      <c:pt idx="58">
                        <c:v>112</c:v>
                      </c:pt>
                      <c:pt idx="59">
                        <c:v>112</c:v>
                      </c:pt>
                      <c:pt idx="60">
                        <c:v>143</c:v>
                      </c:pt>
                      <c:pt idx="61">
                        <c:v>143.4</c:v>
                      </c:pt>
                      <c:pt idx="62">
                        <c:v>155.5</c:v>
                      </c:pt>
                      <c:pt idx="63">
                        <c:v>159.80000000000001</c:v>
                      </c:pt>
                      <c:pt idx="64">
                        <c:v>161.30000000000001</c:v>
                      </c:pt>
                      <c:pt idx="65">
                        <c:v>164.8</c:v>
                      </c:pt>
                      <c:pt idx="66">
                        <c:v>170.5</c:v>
                      </c:pt>
                      <c:pt idx="67">
                        <c:v>186</c:v>
                      </c:pt>
                      <c:pt idx="68">
                        <c:v>208.3</c:v>
                      </c:pt>
                      <c:pt idx="69">
                        <c:v>226.8</c:v>
                      </c:pt>
                      <c:pt idx="70">
                        <c:v>240.5</c:v>
                      </c:pt>
                      <c:pt idx="71">
                        <c:v>239.6</c:v>
                      </c:pt>
                      <c:pt idx="72">
                        <c:v>225.3</c:v>
                      </c:pt>
                      <c:pt idx="73">
                        <c:v>223</c:v>
                      </c:pt>
                      <c:pt idx="74">
                        <c:v>218.8</c:v>
                      </c:pt>
                      <c:pt idx="75">
                        <c:v>215.6</c:v>
                      </c:pt>
                      <c:pt idx="76">
                        <c:v>217.7</c:v>
                      </c:pt>
                      <c:pt idx="77">
                        <c:v>213.6</c:v>
                      </c:pt>
                      <c:pt idx="78">
                        <c:v>210.9</c:v>
                      </c:pt>
                      <c:pt idx="79">
                        <c:v>209.2</c:v>
                      </c:pt>
                      <c:pt idx="80">
                        <c:v>208.5</c:v>
                      </c:pt>
                      <c:pt idx="81">
                        <c:v>205.6</c:v>
                      </c:pt>
                      <c:pt idx="82">
                        <c:v>203.3</c:v>
                      </c:pt>
                      <c:pt idx="83">
                        <c:v>199.8</c:v>
                      </c:pt>
                      <c:pt idx="84">
                        <c:v>196.8</c:v>
                      </c:pt>
                      <c:pt idx="85">
                        <c:v>192.9</c:v>
                      </c:pt>
                      <c:pt idx="86">
                        <c:v>188.3</c:v>
                      </c:pt>
                      <c:pt idx="87">
                        <c:v>189</c:v>
                      </c:pt>
                      <c:pt idx="88">
                        <c:v>190.2</c:v>
                      </c:pt>
                      <c:pt idx="89">
                        <c:v>189.6</c:v>
                      </c:pt>
                      <c:pt idx="90">
                        <c:v>190.4</c:v>
                      </c:pt>
                      <c:pt idx="91">
                        <c:v>191.3</c:v>
                      </c:pt>
                      <c:pt idx="92">
                        <c:v>192.2</c:v>
                      </c:pt>
                      <c:pt idx="93">
                        <c:v>189.8</c:v>
                      </c:pt>
                      <c:pt idx="94">
                        <c:v>190.8</c:v>
                      </c:pt>
                      <c:pt idx="95">
                        <c:v>190.6</c:v>
                      </c:pt>
                      <c:pt idx="96">
                        <c:v>187</c:v>
                      </c:pt>
                      <c:pt idx="97">
                        <c:v>186.9</c:v>
                      </c:pt>
                      <c:pt idx="98">
                        <c:v>187.1</c:v>
                      </c:pt>
                      <c:pt idx="99">
                        <c:v>186.1</c:v>
                      </c:pt>
                      <c:pt idx="100">
                        <c:v>185.5</c:v>
                      </c:pt>
                      <c:pt idx="101">
                        <c:v>185.7</c:v>
                      </c:pt>
                      <c:pt idx="102">
                        <c:v>185.7</c:v>
                      </c:pt>
                      <c:pt idx="103">
                        <c:v>185</c:v>
                      </c:pt>
                      <c:pt idx="104">
                        <c:v>183.4</c:v>
                      </c:pt>
                      <c:pt idx="105">
                        <c:v>181.9</c:v>
                      </c:pt>
                      <c:pt idx="106">
                        <c:v>181.3</c:v>
                      </c:pt>
                      <c:pt idx="107">
                        <c:v>180.1</c:v>
                      </c:pt>
                      <c:pt idx="108">
                        <c:v>176.3</c:v>
                      </c:pt>
                      <c:pt idx="109">
                        <c:v>176</c:v>
                      </c:pt>
                    </c:numCache>
                  </c:numRef>
                </c:val>
                <c:smooth val="0"/>
                <c:extLst xmlns:c15="http://schemas.microsoft.com/office/drawing/2012/chart">
                  <c:ext xmlns:c16="http://schemas.microsoft.com/office/drawing/2014/chart" uri="{C3380CC4-5D6E-409C-BE32-E72D297353CC}">
                    <c16:uniqueId val="{00000003-4686-45CB-9C19-EEDD8C5119B7}"/>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'Preis gewerbliche Produkte'!$B$15</c15:sqref>
                        </c15:formulaRef>
                      </c:ext>
                    </c:extLst>
                    <c:strCache>
                      <c:ptCount val="1"/>
                      <c:pt idx="0">
                        <c:v>Abgabe an Kraftwerke</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Produkte'!$C$5:$DR$5</c15:sqref>
                        </c15:formulaRef>
                      </c:ext>
                    </c:extLst>
                    <c:strCache>
                      <c:ptCount val="114"/>
                      <c:pt idx="5">
                        <c:v>2017</c:v>
                      </c:pt>
                      <c:pt idx="17">
                        <c:v>2018</c:v>
                      </c:pt>
                      <c:pt idx="29">
                        <c:v>2019</c:v>
                      </c:pt>
                      <c:pt idx="41">
                        <c:v>2020</c:v>
                      </c:pt>
                      <c:pt idx="53">
                        <c:v>2021</c:v>
                      </c:pt>
                      <c:pt idx="65">
                        <c:v>2022</c:v>
                      </c:pt>
                      <c:pt idx="77">
                        <c:v>2023</c:v>
                      </c:pt>
                      <c:pt idx="89">
                        <c:v>2024</c:v>
                      </c:pt>
                      <c:pt idx="101">
                        <c:v>2025</c:v>
                      </c:pt>
                      <c:pt idx="113">
                        <c:v>2026</c:v>
                      </c:pt>
                    </c:strCache>
                  </c:strRef>
                </c:cat>
                <c:val>
                  <c:numRef>
                    <c:extLst xmlns:c15="http://schemas.microsoft.com/office/drawing/2012/chart">
                      <c:ext xmlns:c15="http://schemas.microsoft.com/office/drawing/2012/chart" uri="{02D57815-91ED-43cb-92C2-25804820EDAC}">
                        <c15:formulaRef>
                          <c15:sqref>'Preis gewerbliche Produkte'!$C$15:$DR$15</c15:sqref>
                        </c15:formulaRef>
                      </c:ext>
                    </c:extLst>
                    <c:numCache>
                      <c:formatCode>0.0</c:formatCode>
                      <c:ptCount val="120"/>
                      <c:pt idx="0">
                        <c:v>64.2</c:v>
                      </c:pt>
                      <c:pt idx="1">
                        <c:v>62.5</c:v>
                      </c:pt>
                      <c:pt idx="2">
                        <c:v>60.6</c:v>
                      </c:pt>
                      <c:pt idx="3">
                        <c:v>62.1</c:v>
                      </c:pt>
                      <c:pt idx="4">
                        <c:v>61.9</c:v>
                      </c:pt>
                      <c:pt idx="5">
                        <c:v>63.5</c:v>
                      </c:pt>
                      <c:pt idx="6">
                        <c:v>61.9</c:v>
                      </c:pt>
                      <c:pt idx="7">
                        <c:v>61.6</c:v>
                      </c:pt>
                      <c:pt idx="8">
                        <c:v>61.3</c:v>
                      </c:pt>
                      <c:pt idx="9">
                        <c:v>64.3</c:v>
                      </c:pt>
                      <c:pt idx="10">
                        <c:v>65.7</c:v>
                      </c:pt>
                      <c:pt idx="11">
                        <c:v>66.900000000000006</c:v>
                      </c:pt>
                      <c:pt idx="12">
                        <c:v>67.400000000000006</c:v>
                      </c:pt>
                      <c:pt idx="13">
                        <c:v>67.7</c:v>
                      </c:pt>
                      <c:pt idx="14">
                        <c:v>68.2</c:v>
                      </c:pt>
                      <c:pt idx="15">
                        <c:v>68.2</c:v>
                      </c:pt>
                      <c:pt idx="16">
                        <c:v>69</c:v>
                      </c:pt>
                      <c:pt idx="17">
                        <c:v>69.8</c:v>
                      </c:pt>
                      <c:pt idx="18">
                        <c:v>70.8</c:v>
                      </c:pt>
                      <c:pt idx="19">
                        <c:v>70.8</c:v>
                      </c:pt>
                      <c:pt idx="20">
                        <c:v>73.599999999999994</c:v>
                      </c:pt>
                      <c:pt idx="21">
                        <c:v>75</c:v>
                      </c:pt>
                      <c:pt idx="22">
                        <c:v>76.900000000000006</c:v>
                      </c:pt>
                      <c:pt idx="23">
                        <c:v>75.099999999999994</c:v>
                      </c:pt>
                      <c:pt idx="24">
                        <c:v>73.2</c:v>
                      </c:pt>
                      <c:pt idx="25">
                        <c:v>72.2</c:v>
                      </c:pt>
                      <c:pt idx="26">
                        <c:v>68</c:v>
                      </c:pt>
                      <c:pt idx="27">
                        <c:v>66.599999999999994</c:v>
                      </c:pt>
                      <c:pt idx="28">
                        <c:v>64</c:v>
                      </c:pt>
                      <c:pt idx="29">
                        <c:v>61.8</c:v>
                      </c:pt>
                      <c:pt idx="30">
                        <c:v>59.9</c:v>
                      </c:pt>
                      <c:pt idx="31">
                        <c:v>57</c:v>
                      </c:pt>
                      <c:pt idx="32">
                        <c:v>57.7</c:v>
                      </c:pt>
                      <c:pt idx="33">
                        <c:v>58.9</c:v>
                      </c:pt>
                      <c:pt idx="34">
                        <c:v>61.8</c:v>
                      </c:pt>
                      <c:pt idx="35">
                        <c:v>63.9</c:v>
                      </c:pt>
                      <c:pt idx="36">
                        <c:v>63</c:v>
                      </c:pt>
                      <c:pt idx="37">
                        <c:v>55.4</c:v>
                      </c:pt>
                      <c:pt idx="38">
                        <c:v>51.5</c:v>
                      </c:pt>
                      <c:pt idx="39">
                        <c:v>49</c:v>
                      </c:pt>
                      <c:pt idx="40">
                        <c:v>46.5</c:v>
                      </c:pt>
                      <c:pt idx="41">
                        <c:v>42</c:v>
                      </c:pt>
                      <c:pt idx="42">
                        <c:v>42.2</c:v>
                      </c:pt>
                      <c:pt idx="43">
                        <c:v>44.1</c:v>
                      </c:pt>
                      <c:pt idx="44">
                        <c:v>49.1</c:v>
                      </c:pt>
                      <c:pt idx="45">
                        <c:v>55.6</c:v>
                      </c:pt>
                      <c:pt idx="46">
                        <c:v>58.9</c:v>
                      </c:pt>
                      <c:pt idx="47">
                        <c:v>60.6</c:v>
                      </c:pt>
                      <c:pt idx="48">
                        <c:v>62.1</c:v>
                      </c:pt>
                      <c:pt idx="49">
                        <c:v>65.3</c:v>
                      </c:pt>
                      <c:pt idx="50">
                        <c:v>64.5</c:v>
                      </c:pt>
                      <c:pt idx="51">
                        <c:v>65.8</c:v>
                      </c:pt>
                      <c:pt idx="52">
                        <c:v>71</c:v>
                      </c:pt>
                      <c:pt idx="53">
                        <c:v>75.599999999999994</c:v>
                      </c:pt>
                      <c:pt idx="54">
                        <c:v>84.4</c:v>
                      </c:pt>
                      <c:pt idx="55">
                        <c:v>93.4</c:v>
                      </c:pt>
                      <c:pt idx="56">
                        <c:v>113.5</c:v>
                      </c:pt>
                      <c:pt idx="57">
                        <c:v>152.30000000000001</c:v>
                      </c:pt>
                      <c:pt idx="58">
                        <c:v>161.19999999999999</c:v>
                      </c:pt>
                      <c:pt idx="59">
                        <c:v>190.9</c:v>
                      </c:pt>
                      <c:pt idx="60">
                        <c:v>224.9</c:v>
                      </c:pt>
                      <c:pt idx="61">
                        <c:v>208.8</c:v>
                      </c:pt>
                      <c:pt idx="62">
                        <c:v>218.2</c:v>
                      </c:pt>
                      <c:pt idx="63">
                        <c:v>246.2</c:v>
                      </c:pt>
                      <c:pt idx="64">
                        <c:v>236.4</c:v>
                      </c:pt>
                      <c:pt idx="65">
                        <c:v>243.7</c:v>
                      </c:pt>
                      <c:pt idx="66">
                        <c:v>263.39999999999998</c:v>
                      </c:pt>
                      <c:pt idx="67">
                        <c:v>326.39999999999998</c:v>
                      </c:pt>
                      <c:pt idx="68">
                        <c:v>370.1</c:v>
                      </c:pt>
                      <c:pt idx="69">
                        <c:v>334.6</c:v>
                      </c:pt>
                      <c:pt idx="70">
                        <c:v>252.8</c:v>
                      </c:pt>
                      <c:pt idx="71">
                        <c:v>276.89999999999998</c:v>
                      </c:pt>
                      <c:pt idx="72">
                        <c:v>290.39999999999998</c:v>
                      </c:pt>
                      <c:pt idx="73">
                        <c:v>265.10000000000002</c:v>
                      </c:pt>
                      <c:pt idx="74">
                        <c:v>243.4</c:v>
                      </c:pt>
                      <c:pt idx="75">
                        <c:v>241.4</c:v>
                      </c:pt>
                      <c:pt idx="76">
                        <c:v>231.7</c:v>
                      </c:pt>
                      <c:pt idx="77">
                        <c:v>225.3</c:v>
                      </c:pt>
                      <c:pt idx="78">
                        <c:v>224.9</c:v>
                      </c:pt>
                      <c:pt idx="79">
                        <c:v>203</c:v>
                      </c:pt>
                      <c:pt idx="80">
                        <c:v>204</c:v>
                      </c:pt>
                      <c:pt idx="81">
                        <c:v>209.5</c:v>
                      </c:pt>
                      <c:pt idx="82">
                        <c:v>205.8</c:v>
                      </c:pt>
                      <c:pt idx="83">
                        <c:v>200.5</c:v>
                      </c:pt>
                      <c:pt idx="84">
                        <c:v>203.7</c:v>
                      </c:pt>
                      <c:pt idx="85">
                        <c:v>194.9</c:v>
                      </c:pt>
                      <c:pt idx="86">
                        <c:v>194.4</c:v>
                      </c:pt>
                      <c:pt idx="87">
                        <c:v>196.8</c:v>
                      </c:pt>
                      <c:pt idx="88">
                        <c:v>202.3</c:v>
                      </c:pt>
                      <c:pt idx="89">
                        <c:v>202.2</c:v>
                      </c:pt>
                      <c:pt idx="90">
                        <c:v>208.3</c:v>
                      </c:pt>
                      <c:pt idx="91">
                        <c:v>207</c:v>
                      </c:pt>
                      <c:pt idx="92">
                        <c:v>207.6</c:v>
                      </c:pt>
                      <c:pt idx="93">
                        <c:v>208.9</c:v>
                      </c:pt>
                      <c:pt idx="94">
                        <c:v>210.3</c:v>
                      </c:pt>
                      <c:pt idx="95">
                        <c:v>207.5</c:v>
                      </c:pt>
                      <c:pt idx="96">
                        <c:v>205.9</c:v>
                      </c:pt>
                      <c:pt idx="97">
                        <c:v>207.7</c:v>
                      </c:pt>
                      <c:pt idx="98">
                        <c:v>203.6</c:v>
                      </c:pt>
                      <c:pt idx="99">
                        <c:v>197.9</c:v>
                      </c:pt>
                      <c:pt idx="100">
                        <c:v>194.5</c:v>
                      </c:pt>
                      <c:pt idx="101">
                        <c:v>196.3</c:v>
                      </c:pt>
                      <c:pt idx="102">
                        <c:v>192.4</c:v>
                      </c:pt>
                      <c:pt idx="103">
                        <c:v>189.6</c:v>
                      </c:pt>
                      <c:pt idx="104">
                        <c:v>187.6</c:v>
                      </c:pt>
                      <c:pt idx="105">
                        <c:v>187.2</c:v>
                      </c:pt>
                      <c:pt idx="106">
                        <c:v>184.7</c:v>
                      </c:pt>
                      <c:pt idx="107">
                        <c:v>183.2</c:v>
                      </c:pt>
                      <c:pt idx="108">
                        <c:v>181.4</c:v>
                      </c:pt>
                      <c:pt idx="109">
                        <c:v>161.1</c:v>
                      </c:pt>
                    </c:numCache>
                  </c:numRef>
                </c:val>
                <c:smooth val="0"/>
                <c:extLst xmlns:c15="http://schemas.microsoft.com/office/drawing/2012/chart">
                  <c:ext xmlns:c16="http://schemas.microsoft.com/office/drawing/2014/chart" uri="{C3380CC4-5D6E-409C-BE32-E72D297353CC}">
                    <c16:uniqueId val="{00000004-4686-45CB-9C19-EEDD8C5119B7}"/>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'Preis gewerbliche Produkte'!$B$16</c15:sqref>
                        </c15:formulaRef>
                      </c:ext>
                    </c:extLst>
                    <c:strCache>
                      <c:ptCount val="1"/>
                      <c:pt idx="0">
                        <c:v>Abgabe an Wiederverkäufer</c:v>
                      </c:pt>
                    </c:strCache>
                  </c:strRef>
                </c:tx>
                <c:spPr>
                  <a:ln w="28575" cap="rnd">
                    <a:solidFill>
                      <a:schemeClr val="accent5"/>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Produkte'!$C$5:$DR$5</c15:sqref>
                        </c15:formulaRef>
                      </c:ext>
                    </c:extLst>
                    <c:strCache>
                      <c:ptCount val="114"/>
                      <c:pt idx="5">
                        <c:v>2017</c:v>
                      </c:pt>
                      <c:pt idx="17">
                        <c:v>2018</c:v>
                      </c:pt>
                      <c:pt idx="29">
                        <c:v>2019</c:v>
                      </c:pt>
                      <c:pt idx="41">
                        <c:v>2020</c:v>
                      </c:pt>
                      <c:pt idx="53">
                        <c:v>2021</c:v>
                      </c:pt>
                      <c:pt idx="65">
                        <c:v>2022</c:v>
                      </c:pt>
                      <c:pt idx="77">
                        <c:v>2023</c:v>
                      </c:pt>
                      <c:pt idx="89">
                        <c:v>2024</c:v>
                      </c:pt>
                      <c:pt idx="101">
                        <c:v>2025</c:v>
                      </c:pt>
                      <c:pt idx="113">
                        <c:v>2026</c:v>
                      </c:pt>
                    </c:strCache>
                  </c:strRef>
                </c:cat>
                <c:val>
                  <c:numRef>
                    <c:extLst xmlns:c15="http://schemas.microsoft.com/office/drawing/2012/chart">
                      <c:ext xmlns:c15="http://schemas.microsoft.com/office/drawing/2012/chart" uri="{02D57815-91ED-43cb-92C2-25804820EDAC}">
                        <c15:formulaRef>
                          <c15:sqref>'Preis gewerbliche Produkte'!$C$16:$DR$16</c15:sqref>
                        </c15:formulaRef>
                      </c:ext>
                    </c:extLst>
                    <c:numCache>
                      <c:formatCode>0.0</c:formatCode>
                      <c:ptCount val="120"/>
                      <c:pt idx="0">
                        <c:v>84.3</c:v>
                      </c:pt>
                      <c:pt idx="1">
                        <c:v>82.4</c:v>
                      </c:pt>
                      <c:pt idx="2">
                        <c:v>82.6</c:v>
                      </c:pt>
                      <c:pt idx="3">
                        <c:v>82.6</c:v>
                      </c:pt>
                      <c:pt idx="4">
                        <c:v>81.7</c:v>
                      </c:pt>
                      <c:pt idx="5">
                        <c:v>81.5</c:v>
                      </c:pt>
                      <c:pt idx="6">
                        <c:v>81.7</c:v>
                      </c:pt>
                      <c:pt idx="7">
                        <c:v>81.3</c:v>
                      </c:pt>
                      <c:pt idx="8">
                        <c:v>81.400000000000006</c:v>
                      </c:pt>
                      <c:pt idx="9">
                        <c:v>81.400000000000006</c:v>
                      </c:pt>
                      <c:pt idx="10">
                        <c:v>82.5</c:v>
                      </c:pt>
                      <c:pt idx="11">
                        <c:v>82.6</c:v>
                      </c:pt>
                      <c:pt idx="12">
                        <c:v>82.9</c:v>
                      </c:pt>
                      <c:pt idx="13">
                        <c:v>82.3</c:v>
                      </c:pt>
                      <c:pt idx="14">
                        <c:v>82.3</c:v>
                      </c:pt>
                      <c:pt idx="15">
                        <c:v>82.4</c:v>
                      </c:pt>
                      <c:pt idx="16">
                        <c:v>83.3</c:v>
                      </c:pt>
                      <c:pt idx="17">
                        <c:v>84.6</c:v>
                      </c:pt>
                      <c:pt idx="18">
                        <c:v>85.3</c:v>
                      </c:pt>
                      <c:pt idx="19">
                        <c:v>85.9</c:v>
                      </c:pt>
                      <c:pt idx="20">
                        <c:v>88.4</c:v>
                      </c:pt>
                      <c:pt idx="21">
                        <c:v>90.6</c:v>
                      </c:pt>
                      <c:pt idx="22">
                        <c:v>90.7</c:v>
                      </c:pt>
                      <c:pt idx="23">
                        <c:v>90.4</c:v>
                      </c:pt>
                      <c:pt idx="24">
                        <c:v>93.6</c:v>
                      </c:pt>
                      <c:pt idx="25">
                        <c:v>92.6</c:v>
                      </c:pt>
                      <c:pt idx="26">
                        <c:v>89.6</c:v>
                      </c:pt>
                      <c:pt idx="27">
                        <c:v>89.6</c:v>
                      </c:pt>
                      <c:pt idx="28">
                        <c:v>86.7</c:v>
                      </c:pt>
                      <c:pt idx="29">
                        <c:v>84.4</c:v>
                      </c:pt>
                      <c:pt idx="30">
                        <c:v>84.8</c:v>
                      </c:pt>
                      <c:pt idx="31">
                        <c:v>80.8</c:v>
                      </c:pt>
                      <c:pt idx="32">
                        <c:v>81.3</c:v>
                      </c:pt>
                      <c:pt idx="33">
                        <c:v>81.2</c:v>
                      </c:pt>
                      <c:pt idx="34">
                        <c:v>84</c:v>
                      </c:pt>
                      <c:pt idx="35">
                        <c:v>83.4</c:v>
                      </c:pt>
                      <c:pt idx="36">
                        <c:v>83.2</c:v>
                      </c:pt>
                      <c:pt idx="37">
                        <c:v>79.7</c:v>
                      </c:pt>
                      <c:pt idx="38">
                        <c:v>76.900000000000006</c:v>
                      </c:pt>
                      <c:pt idx="39">
                        <c:v>75.7</c:v>
                      </c:pt>
                      <c:pt idx="40">
                        <c:v>72.599999999999994</c:v>
                      </c:pt>
                      <c:pt idx="41">
                        <c:v>70.3</c:v>
                      </c:pt>
                      <c:pt idx="42">
                        <c:v>69.599999999999994</c:v>
                      </c:pt>
                      <c:pt idx="43">
                        <c:v>71.599999999999994</c:v>
                      </c:pt>
                      <c:pt idx="44">
                        <c:v>73.3</c:v>
                      </c:pt>
                      <c:pt idx="45">
                        <c:v>75.900000000000006</c:v>
                      </c:pt>
                      <c:pt idx="46">
                        <c:v>77.5</c:v>
                      </c:pt>
                      <c:pt idx="47">
                        <c:v>80.2</c:v>
                      </c:pt>
                      <c:pt idx="48">
                        <c:v>81</c:v>
                      </c:pt>
                      <c:pt idx="49">
                        <c:v>80.599999999999994</c:v>
                      </c:pt>
                      <c:pt idx="50">
                        <c:v>81</c:v>
                      </c:pt>
                      <c:pt idx="51">
                        <c:v>80.8</c:v>
                      </c:pt>
                      <c:pt idx="52">
                        <c:v>84.5</c:v>
                      </c:pt>
                      <c:pt idx="53">
                        <c:v>85.8</c:v>
                      </c:pt>
                      <c:pt idx="54">
                        <c:v>92.7</c:v>
                      </c:pt>
                      <c:pt idx="55">
                        <c:v>97</c:v>
                      </c:pt>
                      <c:pt idx="56">
                        <c:v>107.8</c:v>
                      </c:pt>
                      <c:pt idx="57">
                        <c:v>121.9</c:v>
                      </c:pt>
                      <c:pt idx="58">
                        <c:v>126.9</c:v>
                      </c:pt>
                      <c:pt idx="59">
                        <c:v>159.80000000000001</c:v>
                      </c:pt>
                      <c:pt idx="60">
                        <c:v>172.9</c:v>
                      </c:pt>
                      <c:pt idx="61">
                        <c:v>182.2</c:v>
                      </c:pt>
                      <c:pt idx="62">
                        <c:v>194.1</c:v>
                      </c:pt>
                      <c:pt idx="63">
                        <c:v>195.1</c:v>
                      </c:pt>
                      <c:pt idx="64">
                        <c:v>205.7</c:v>
                      </c:pt>
                      <c:pt idx="65">
                        <c:v>211.4</c:v>
                      </c:pt>
                      <c:pt idx="66">
                        <c:v>240.3</c:v>
                      </c:pt>
                      <c:pt idx="67">
                        <c:v>282.3</c:v>
                      </c:pt>
                      <c:pt idx="68">
                        <c:v>290.8</c:v>
                      </c:pt>
                      <c:pt idx="69">
                        <c:v>260.60000000000002</c:v>
                      </c:pt>
                      <c:pt idx="70">
                        <c:v>242.3</c:v>
                      </c:pt>
                      <c:pt idx="71">
                        <c:v>229.6</c:v>
                      </c:pt>
                      <c:pt idx="72">
                        <c:v>243.3</c:v>
                      </c:pt>
                      <c:pt idx="73">
                        <c:v>234.3</c:v>
                      </c:pt>
                      <c:pt idx="74">
                        <c:v>224.5</c:v>
                      </c:pt>
                      <c:pt idx="75">
                        <c:v>236.4</c:v>
                      </c:pt>
                      <c:pt idx="76">
                        <c:v>228.8</c:v>
                      </c:pt>
                      <c:pt idx="77">
                        <c:v>228.1</c:v>
                      </c:pt>
                      <c:pt idx="78">
                        <c:v>221.1</c:v>
                      </c:pt>
                      <c:pt idx="79">
                        <c:v>223.6</c:v>
                      </c:pt>
                      <c:pt idx="80">
                        <c:v>220.6</c:v>
                      </c:pt>
                      <c:pt idx="81">
                        <c:v>224.3</c:v>
                      </c:pt>
                      <c:pt idx="82">
                        <c:v>220.2</c:v>
                      </c:pt>
                      <c:pt idx="83">
                        <c:v>215.3</c:v>
                      </c:pt>
                      <c:pt idx="84">
                        <c:v>193</c:v>
                      </c:pt>
                      <c:pt idx="85">
                        <c:v>193.9</c:v>
                      </c:pt>
                      <c:pt idx="86">
                        <c:v>194.6</c:v>
                      </c:pt>
                      <c:pt idx="87">
                        <c:v>195.4</c:v>
                      </c:pt>
                      <c:pt idx="88">
                        <c:v>192</c:v>
                      </c:pt>
                      <c:pt idx="89">
                        <c:v>192.2</c:v>
                      </c:pt>
                      <c:pt idx="90">
                        <c:v>193.4</c:v>
                      </c:pt>
                      <c:pt idx="91">
                        <c:v>200.8</c:v>
                      </c:pt>
                      <c:pt idx="92">
                        <c:v>196.9</c:v>
                      </c:pt>
                      <c:pt idx="93">
                        <c:v>200.1</c:v>
                      </c:pt>
                      <c:pt idx="94">
                        <c:v>202.8</c:v>
                      </c:pt>
                      <c:pt idx="95">
                        <c:v>202.8</c:v>
                      </c:pt>
                      <c:pt idx="96">
                        <c:v>193.4</c:v>
                      </c:pt>
                      <c:pt idx="97">
                        <c:v>183.8</c:v>
                      </c:pt>
                      <c:pt idx="98">
                        <c:v>178.8</c:v>
                      </c:pt>
                      <c:pt idx="99">
                        <c:v>169.2</c:v>
                      </c:pt>
                      <c:pt idx="100">
                        <c:v>166.3</c:v>
                      </c:pt>
                      <c:pt idx="101">
                        <c:v>167.3</c:v>
                      </c:pt>
                      <c:pt idx="102">
                        <c:v>164.2</c:v>
                      </c:pt>
                      <c:pt idx="103">
                        <c:v>163.19999999999999</c:v>
                      </c:pt>
                      <c:pt idx="104">
                        <c:v>161.80000000000001</c:v>
                      </c:pt>
                      <c:pt idx="105">
                        <c:v>160.9</c:v>
                      </c:pt>
                      <c:pt idx="106">
                        <c:v>157.30000000000001</c:v>
                      </c:pt>
                      <c:pt idx="107">
                        <c:v>156.9</c:v>
                      </c:pt>
                      <c:pt idx="108">
                        <c:v>156.30000000000001</c:v>
                      </c:pt>
                      <c:pt idx="109">
                        <c:v>150.5</c:v>
                      </c:pt>
                    </c:numCache>
                  </c:numRef>
                </c:val>
                <c:smooth val="0"/>
                <c:extLst xmlns:c15="http://schemas.microsoft.com/office/drawing/2012/chart">
                  <c:ext xmlns:c16="http://schemas.microsoft.com/office/drawing/2014/chart" uri="{C3380CC4-5D6E-409C-BE32-E72D297353CC}">
                    <c16:uniqueId val="{00000005-4686-45CB-9C19-EEDD8C5119B7}"/>
                  </c:ext>
                </c:extLst>
              </c15:ser>
            </c15:filteredLineSeries>
          </c:ext>
        </c:extLst>
      </c:lineChart>
      <c:catAx>
        <c:axId val="10766285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076623928"/>
        <c:crosses val="autoZero"/>
        <c:auto val="1"/>
        <c:lblAlgn val="ctr"/>
        <c:lblOffset val="100"/>
        <c:tickMarkSkip val="12"/>
        <c:noMultiLvlLbl val="0"/>
      </c:catAx>
      <c:valAx>
        <c:axId val="1076623928"/>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0766285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'CO2 Preis'!$C$1</c:f>
              <c:strCache>
                <c:ptCount val="1"/>
                <c:pt idx="0">
                  <c:v>CO2-Emissionszertifikate Euro/Tonne (linke Achse)</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'CO2 Preis'!$B$2:$B$17</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'CO2 Preis'!$C$2:$C$17</c:f>
              <c:numCache>
                <c:formatCode>General</c:formatCode>
                <c:ptCount val="16"/>
                <c:pt idx="0">
                  <c:v>14.31</c:v>
                </c:pt>
                <c:pt idx="1">
                  <c:v>13.2</c:v>
                </c:pt>
                <c:pt idx="2">
                  <c:v>7.29</c:v>
                </c:pt>
                <c:pt idx="3">
                  <c:v>4.47</c:v>
                </c:pt>
                <c:pt idx="4">
                  <c:v>5.89</c:v>
                </c:pt>
                <c:pt idx="5">
                  <c:v>7.59</c:v>
                </c:pt>
                <c:pt idx="6">
                  <c:v>5.33</c:v>
                </c:pt>
                <c:pt idx="7">
                  <c:v>5.73</c:v>
                </c:pt>
                <c:pt idx="8">
                  <c:v>15.29</c:v>
                </c:pt>
                <c:pt idx="9">
                  <c:v>24.4</c:v>
                </c:pt>
                <c:pt idx="10">
                  <c:v>24.53</c:v>
                </c:pt>
                <c:pt idx="11">
                  <c:v>52.52</c:v>
                </c:pt>
                <c:pt idx="12">
                  <c:v>80.849999999999994</c:v>
                </c:pt>
                <c:pt idx="13">
                  <c:v>83.59</c:v>
                </c:pt>
                <c:pt idx="14">
                  <c:v>65.11</c:v>
                </c:pt>
                <c:pt idx="15">
                  <c:v>73.5</c:v>
                </c:pt>
              </c:numCache>
            </c:numRef>
          </c:val>
          <c:extLst>
            <c:ext xmlns:c16="http://schemas.microsoft.com/office/drawing/2014/chart" uri="{C3380CC4-5D6E-409C-BE32-E72D297353CC}">
              <c16:uniqueId val="{00000000-A7AE-4E6B-98CA-C14522B3D2B3}"/>
            </c:ext>
          </c:extLst>
        </c:ser>
        <c:dLbls>
          <c:dLblPos val="outEnd"/>
          <c:showLegendKey val="0"/>
          <c:showVal val="1"/>
          <c:showCatName val="0"/>
          <c:showSerName val="0"/>
          <c:showPercent val="0"/>
          <c:showBubbleSize val="0"/>
        </c:dLbls>
        <c:gapWidth val="80"/>
        <c:overlap val="-27"/>
        <c:axId val="2095634328"/>
        <c:axId val="2095625688"/>
      </c:barChart>
      <c:catAx>
        <c:axId val="20956343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2095625688"/>
        <c:crosses val="autoZero"/>
        <c:auto val="1"/>
        <c:lblAlgn val="ctr"/>
        <c:lblOffset val="100"/>
        <c:noMultiLvlLbl val="0"/>
      </c:catAx>
      <c:valAx>
        <c:axId val="2095625688"/>
        <c:scaling>
          <c:orientation val="minMax"/>
        </c:scaling>
        <c:delete val="1"/>
        <c:axPos val="l"/>
        <c:numFmt formatCode="General" sourceLinked="1"/>
        <c:majorTickMark val="none"/>
        <c:minorTickMark val="none"/>
        <c:tickLblPos val="nextTo"/>
        <c:crossAx val="209563432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4148662672503255E-2"/>
          <c:y val="4.244378726743931E-2"/>
          <c:w val="0.88473731987600623"/>
          <c:h val="0.84517966421628055"/>
        </c:manualLayout>
      </c:layout>
      <c:barChart>
        <c:barDir val="col"/>
        <c:grouping val="clustered"/>
        <c:varyColors val="0"/>
        <c:ser>
          <c:idx val="1"/>
          <c:order val="1"/>
          <c:spPr>
            <a:solidFill>
              <a:srgbClr val="10069F"/>
            </a:solidFill>
            <a:ln w="76200">
              <a:noFill/>
            </a:ln>
          </c:spPr>
          <c:invertIfNegative val="0"/>
          <c:cat>
            <c:numRef>
              <c:f>Rohöl!$A$52:$A$148</c:f>
              <c:numCache>
                <c:formatCode>General</c:formatCode>
                <c:ptCount val="97"/>
                <c:pt idx="6">
                  <c:v>2019</c:v>
                </c:pt>
                <c:pt idx="18">
                  <c:v>2020</c:v>
                </c:pt>
                <c:pt idx="30">
                  <c:v>2021</c:v>
                </c:pt>
                <c:pt idx="42">
                  <c:v>2022</c:v>
                </c:pt>
                <c:pt idx="54">
                  <c:v>2023</c:v>
                </c:pt>
                <c:pt idx="66">
                  <c:v>2024</c:v>
                </c:pt>
                <c:pt idx="78">
                  <c:v>2025</c:v>
                </c:pt>
                <c:pt idx="90">
                  <c:v>2026</c:v>
                </c:pt>
              </c:numCache>
            </c:numRef>
          </c:cat>
          <c:val>
            <c:numRef>
              <c:f>Rohöl!$D$52:$D$148</c:f>
              <c:numCache>
                <c:formatCode>General</c:formatCode>
                <c:ptCount val="97"/>
                <c:pt idx="0">
                  <c:v>-12.069771063697234</c:v>
                </c:pt>
                <c:pt idx="1">
                  <c:v>-14.088998405566015</c:v>
                </c:pt>
                <c:pt idx="2">
                  <c:v>-1.9718740446346779</c:v>
                </c:pt>
                <c:pt idx="3">
                  <c:v>-6.0195635816412719E-2</c:v>
                </c:pt>
                <c:pt idx="4">
                  <c:v>-0.60030713388244117</c:v>
                </c:pt>
                <c:pt idx="5">
                  <c:v>-7.9843444227005929</c:v>
                </c:pt>
                <c:pt idx="6">
                  <c:v>-15.813273041627877</c:v>
                </c:pt>
                <c:pt idx="7">
                  <c:v>-14.024717893605585</c:v>
                </c:pt>
                <c:pt idx="8">
                  <c:v>-18.979898810337751</c:v>
                </c:pt>
                <c:pt idx="9">
                  <c:v>-20.961197058077609</c:v>
                </c:pt>
                <c:pt idx="10">
                  <c:v>-26.220951907543188</c:v>
                </c:pt>
                <c:pt idx="11">
                  <c:v>-3.7287095289243508</c:v>
                </c:pt>
                <c:pt idx="12">
                  <c:v>16.631243358129637</c:v>
                </c:pt>
                <c:pt idx="13">
                  <c:v>7.3055508689050068</c:v>
                </c:pt>
                <c:pt idx="14">
                  <c:v>-14.23670668953687</c:v>
                </c:pt>
                <c:pt idx="15">
                  <c:v>-50.338804396928168</c:v>
                </c:pt>
                <c:pt idx="16">
                  <c:v>-67.219101123595507</c:v>
                </c:pt>
                <c:pt idx="17">
                  <c:v>-56.018715440238196</c:v>
                </c:pt>
                <c:pt idx="18">
                  <c:v>-36.919431279620852</c:v>
                </c:pt>
                <c:pt idx="19">
                  <c:v>-33.109375</c:v>
                </c:pt>
                <c:pt idx="20">
                  <c:v>-25.299578059071731</c:v>
                </c:pt>
                <c:pt idx="21">
                  <c:v>-34.076688592972879</c:v>
                </c:pt>
                <c:pt idx="22">
                  <c:v>-31.834259727134917</c:v>
                </c:pt>
                <c:pt idx="23">
                  <c:v>-31.096589097864207</c:v>
                </c:pt>
                <c:pt idx="24">
                  <c:v>-24.267274107820803</c:v>
                </c:pt>
                <c:pt idx="25">
                  <c:v>-14.229559748427679</c:v>
                </c:pt>
                <c:pt idx="26">
                  <c:v>12.654545454545458</c:v>
                </c:pt>
                <c:pt idx="27">
                  <c:v>97.665251667677381</c:v>
                </c:pt>
                <c:pt idx="28">
                  <c:v>177.50642673521847</c:v>
                </c:pt>
                <c:pt idx="29">
                  <c:v>119.34235976789171</c:v>
                </c:pt>
                <c:pt idx="30">
                  <c:v>82.995241672927605</c:v>
                </c:pt>
                <c:pt idx="31">
                  <c:v>73.767811259051612</c:v>
                </c:pt>
                <c:pt idx="32">
                  <c:v>58.201536375960231</c:v>
                </c:pt>
                <c:pt idx="33">
                  <c:v>81.552689218788004</c:v>
                </c:pt>
                <c:pt idx="34">
                  <c:v>106.69631826043985</c:v>
                </c:pt>
                <c:pt idx="35">
                  <c:v>86.837844089752494</c:v>
                </c:pt>
                <c:pt idx="36">
                  <c:v>49.007419290154417</c:v>
                </c:pt>
                <c:pt idx="37">
                  <c:v>56.791934005499556</c:v>
                </c:pt>
                <c:pt idx="38">
                  <c:v>54.551323434473865</c:v>
                </c:pt>
                <c:pt idx="39">
                  <c:v>77.312471237919937</c:v>
                </c:pt>
                <c:pt idx="40">
                  <c:v>63.316350162112101</c:v>
                </c:pt>
                <c:pt idx="41">
                  <c:v>65.152851263962361</c:v>
                </c:pt>
                <c:pt idx="42">
                  <c:v>64.335568632817868</c:v>
                </c:pt>
                <c:pt idx="43">
                  <c:v>46.417529237800778</c:v>
                </c:pt>
                <c:pt idx="44">
                  <c:v>40.816909454441586</c:v>
                </c:pt>
                <c:pt idx="45">
                  <c:v>20.857908847184991</c:v>
                </c:pt>
                <c:pt idx="46">
                  <c:v>11.332934847579185</c:v>
                </c:pt>
                <c:pt idx="47">
                  <c:v>12.752259502290453</c:v>
                </c:pt>
                <c:pt idx="48">
                  <c:v>8.8682546090701155</c:v>
                </c:pt>
                <c:pt idx="49">
                  <c:v>-2.852800187068862</c:v>
                </c:pt>
                <c:pt idx="50">
                  <c:v>-13.627819548872191</c:v>
                </c:pt>
                <c:pt idx="51">
                  <c:v>-32.061597023964012</c:v>
                </c:pt>
                <c:pt idx="52">
                  <c:v>-20.485914161467196</c:v>
                </c:pt>
                <c:pt idx="53">
                  <c:v>-32.633265106345114</c:v>
                </c:pt>
                <c:pt idx="54">
                  <c:v>-37.633244503664223</c:v>
                </c:pt>
                <c:pt idx="55">
                  <c:v>-26.459786999632762</c:v>
                </c:pt>
                <c:pt idx="56">
                  <c:v>-12.616632860040566</c:v>
                </c:pt>
                <c:pt idx="57">
                  <c:v>4.2590949423247597</c:v>
                </c:pt>
                <c:pt idx="58">
                  <c:v>-2.2226994523783885</c:v>
                </c:pt>
                <c:pt idx="59">
                  <c:v>-8.6636653123970433</c:v>
                </c:pt>
                <c:pt idx="60">
                  <c:v>-3.7577255871446309</c:v>
                </c:pt>
                <c:pt idx="61">
                  <c:v>-3.4420507883018403</c:v>
                </c:pt>
                <c:pt idx="62">
                  <c:v>1.2694958287994333</c:v>
                </c:pt>
                <c:pt idx="63">
                  <c:v>8.8119190118426101</c:v>
                </c:pt>
                <c:pt idx="64">
                  <c:v>7.0621804779455459</c:v>
                </c:pt>
                <c:pt idx="65">
                  <c:v>8.3223249669748967</c:v>
                </c:pt>
                <c:pt idx="66">
                  <c:v>10.241687808786223</c:v>
                </c:pt>
                <c:pt idx="67">
                  <c:v>6.4918851435705403</c:v>
                </c:pt>
                <c:pt idx="68">
                  <c:v>-6.1513463324048248</c:v>
                </c:pt>
                <c:pt idx="69">
                  <c:v>-20.968085106382972</c:v>
                </c:pt>
                <c:pt idx="70">
                  <c:v>-16.911926202503849</c:v>
                </c:pt>
                <c:pt idx="71">
                  <c:v>-10.555421976436644</c:v>
                </c:pt>
                <c:pt idx="72">
                  <c:v>-5.1759568456203455</c:v>
                </c:pt>
                <c:pt idx="73">
                  <c:v>-1.2713448834600651</c:v>
                </c:pt>
                <c:pt idx="74">
                  <c:v>-10.267430754536781</c:v>
                </c:pt>
                <c:pt idx="75">
                  <c:v>-15.073142188414288</c:v>
                </c:pt>
                <c:pt idx="76">
                  <c:v>-24.764019988895054</c:v>
                </c:pt>
                <c:pt idx="77">
                  <c:v>-21.695121951219519</c:v>
                </c:pt>
                <c:pt idx="78">
                  <c:v>-13.456879844961239</c:v>
                </c:pt>
                <c:pt idx="79">
                  <c:v>-16.822977725674086</c:v>
                </c:pt>
                <c:pt idx="80">
                  <c:v>-15.656690576304719</c:v>
                </c:pt>
                <c:pt idx="81">
                  <c:v>-8.5341230313635794</c:v>
                </c:pt>
                <c:pt idx="82">
                  <c:v>-14.551942902458356</c:v>
                </c:pt>
                <c:pt idx="83">
                  <c:v>-14.502688172043019</c:v>
                </c:pt>
                <c:pt idx="84">
                  <c:v>-15.048083434918055</c:v>
                </c:pt>
                <c:pt idx="85">
                  <c:v>-15.705087741446786</c:v>
                </c:pt>
                <c:pt idx="86">
                  <c:v>-5.3885045236828066</c:v>
                </c:pt>
                <c:pt idx="87">
                  <c:v>42.882733912084895</c:v>
                </c:pt>
                <c:pt idx="88">
                  <c:v>77.741697416974176</c:v>
                </c:pt>
              </c:numCache>
            </c:numRef>
          </c:val>
          <c:extLst>
            <c:ext xmlns:c16="http://schemas.microsoft.com/office/drawing/2014/chart" uri="{C3380CC4-5D6E-409C-BE32-E72D297353CC}">
              <c16:uniqueId val="{00000000-9BCC-4213-896E-60E526495B7D}"/>
            </c:ext>
          </c:extLst>
        </c:ser>
        <c:dLbls>
          <c:showLegendKey val="0"/>
          <c:showVal val="0"/>
          <c:showCatName val="0"/>
          <c:showSerName val="0"/>
          <c:showPercent val="0"/>
          <c:showBubbleSize val="0"/>
        </c:dLbls>
        <c:gapWidth val="50"/>
        <c:axId val="727113784"/>
        <c:axId val="727114176"/>
      </c:barChart>
      <c:lineChart>
        <c:grouping val="standard"/>
        <c:varyColors val="0"/>
        <c:ser>
          <c:idx val="0"/>
          <c:order val="0"/>
          <c:spPr>
            <a:ln w="38100" cmpd="sng">
              <a:solidFill>
                <a:srgbClr val="FF3EB5"/>
              </a:solidFill>
              <a:prstDash val="solid"/>
            </a:ln>
          </c:spPr>
          <c:marker>
            <c:symbol val="none"/>
          </c:marker>
          <c:dPt>
            <c:idx val="28"/>
            <c:bubble3D val="0"/>
            <c:spPr>
              <a:ln w="38100" cmpd="sng">
                <a:solidFill>
                  <a:srgbClr val="FF3EB5"/>
                </a:solidFill>
                <a:prstDash val="solid"/>
              </a:ln>
              <a:effectLst/>
            </c:spPr>
            <c:extLst>
              <c:ext xmlns:c16="http://schemas.microsoft.com/office/drawing/2014/chart" uri="{C3380CC4-5D6E-409C-BE32-E72D297353CC}">
                <c16:uniqueId val="{00000002-9BCC-4213-896E-60E526495B7D}"/>
              </c:ext>
            </c:extLst>
          </c:dPt>
          <c:cat>
            <c:numRef>
              <c:f>Rohöl!$A$52:$A$148</c:f>
              <c:numCache>
                <c:formatCode>General</c:formatCode>
                <c:ptCount val="97"/>
                <c:pt idx="6">
                  <c:v>2019</c:v>
                </c:pt>
                <c:pt idx="18">
                  <c:v>2020</c:v>
                </c:pt>
                <c:pt idx="30">
                  <c:v>2021</c:v>
                </c:pt>
                <c:pt idx="42">
                  <c:v>2022</c:v>
                </c:pt>
                <c:pt idx="54">
                  <c:v>2023</c:v>
                </c:pt>
                <c:pt idx="66">
                  <c:v>2024</c:v>
                </c:pt>
                <c:pt idx="78">
                  <c:v>2025</c:v>
                </c:pt>
                <c:pt idx="90">
                  <c:v>2026</c:v>
                </c:pt>
              </c:numCache>
            </c:numRef>
          </c:cat>
          <c:val>
            <c:numRef>
              <c:f>Rohöl!$C$52:$C$148</c:f>
              <c:numCache>
                <c:formatCode>General</c:formatCode>
                <c:ptCount val="97"/>
                <c:pt idx="0">
                  <c:v>56.46</c:v>
                </c:pt>
                <c:pt idx="1">
                  <c:v>59.27</c:v>
                </c:pt>
                <c:pt idx="2">
                  <c:v>64.13</c:v>
                </c:pt>
                <c:pt idx="3">
                  <c:v>66.41</c:v>
                </c:pt>
                <c:pt idx="4">
                  <c:v>71.2</c:v>
                </c:pt>
                <c:pt idx="5">
                  <c:v>70.53</c:v>
                </c:pt>
                <c:pt idx="6">
                  <c:v>63.3</c:v>
                </c:pt>
                <c:pt idx="7">
                  <c:v>64</c:v>
                </c:pt>
                <c:pt idx="8">
                  <c:v>59.25</c:v>
                </c:pt>
                <c:pt idx="9">
                  <c:v>62.33</c:v>
                </c:pt>
                <c:pt idx="10">
                  <c:v>59.37</c:v>
                </c:pt>
                <c:pt idx="11">
                  <c:v>62.74</c:v>
                </c:pt>
                <c:pt idx="12">
                  <c:v>65.849999999999994</c:v>
                </c:pt>
                <c:pt idx="13">
                  <c:v>63.6</c:v>
                </c:pt>
                <c:pt idx="14">
                  <c:v>55</c:v>
                </c:pt>
                <c:pt idx="15">
                  <c:v>32.979999999999997</c:v>
                </c:pt>
                <c:pt idx="16">
                  <c:v>23.34</c:v>
                </c:pt>
                <c:pt idx="17">
                  <c:v>31.02</c:v>
                </c:pt>
                <c:pt idx="18">
                  <c:v>39.93</c:v>
                </c:pt>
                <c:pt idx="19">
                  <c:v>42.81</c:v>
                </c:pt>
                <c:pt idx="20">
                  <c:v>44.26</c:v>
                </c:pt>
                <c:pt idx="21">
                  <c:v>41.09</c:v>
                </c:pt>
                <c:pt idx="22">
                  <c:v>40.47</c:v>
                </c:pt>
                <c:pt idx="23">
                  <c:v>43.23</c:v>
                </c:pt>
                <c:pt idx="24">
                  <c:v>49.87</c:v>
                </c:pt>
                <c:pt idx="25">
                  <c:v>54.55</c:v>
                </c:pt>
                <c:pt idx="26">
                  <c:v>61.96</c:v>
                </c:pt>
                <c:pt idx="27">
                  <c:v>65.19</c:v>
                </c:pt>
                <c:pt idx="28">
                  <c:v>64.77</c:v>
                </c:pt>
                <c:pt idx="29">
                  <c:v>68.040000000000006</c:v>
                </c:pt>
                <c:pt idx="30">
                  <c:v>73.069999999999993</c:v>
                </c:pt>
                <c:pt idx="31">
                  <c:v>74.39</c:v>
                </c:pt>
                <c:pt idx="32">
                  <c:v>70.02</c:v>
                </c:pt>
                <c:pt idx="33">
                  <c:v>74.599999999999994</c:v>
                </c:pt>
                <c:pt idx="34">
                  <c:v>83.65</c:v>
                </c:pt>
                <c:pt idx="35">
                  <c:v>80.77</c:v>
                </c:pt>
                <c:pt idx="36">
                  <c:v>74.31</c:v>
                </c:pt>
                <c:pt idx="37">
                  <c:v>85.53</c:v>
                </c:pt>
                <c:pt idx="38">
                  <c:v>95.76</c:v>
                </c:pt>
                <c:pt idx="39">
                  <c:v>115.59</c:v>
                </c:pt>
                <c:pt idx="40">
                  <c:v>105.78</c:v>
                </c:pt>
                <c:pt idx="41">
                  <c:v>112.37</c:v>
                </c:pt>
                <c:pt idx="42">
                  <c:v>120.08</c:v>
                </c:pt>
                <c:pt idx="43">
                  <c:v>108.92</c:v>
                </c:pt>
                <c:pt idx="44">
                  <c:v>98.6</c:v>
                </c:pt>
                <c:pt idx="45">
                  <c:v>90.16</c:v>
                </c:pt>
                <c:pt idx="46">
                  <c:v>93.13</c:v>
                </c:pt>
                <c:pt idx="47">
                  <c:v>91.07</c:v>
                </c:pt>
                <c:pt idx="48">
                  <c:v>80.900000000000006</c:v>
                </c:pt>
                <c:pt idx="49">
                  <c:v>83.09</c:v>
                </c:pt>
                <c:pt idx="50">
                  <c:v>82.71</c:v>
                </c:pt>
                <c:pt idx="51">
                  <c:v>78.53</c:v>
                </c:pt>
                <c:pt idx="52">
                  <c:v>84.11</c:v>
                </c:pt>
                <c:pt idx="53">
                  <c:v>75.7</c:v>
                </c:pt>
                <c:pt idx="54">
                  <c:v>74.89</c:v>
                </c:pt>
                <c:pt idx="55">
                  <c:v>80.099999999999994</c:v>
                </c:pt>
                <c:pt idx="56">
                  <c:v>86.16</c:v>
                </c:pt>
                <c:pt idx="57">
                  <c:v>94</c:v>
                </c:pt>
                <c:pt idx="58">
                  <c:v>91.06</c:v>
                </c:pt>
                <c:pt idx="59">
                  <c:v>83.18</c:v>
                </c:pt>
                <c:pt idx="60">
                  <c:v>77.86</c:v>
                </c:pt>
                <c:pt idx="61">
                  <c:v>80.23</c:v>
                </c:pt>
                <c:pt idx="62">
                  <c:v>83.76</c:v>
                </c:pt>
                <c:pt idx="63">
                  <c:v>85.45</c:v>
                </c:pt>
                <c:pt idx="64">
                  <c:v>90.05</c:v>
                </c:pt>
                <c:pt idx="65">
                  <c:v>82</c:v>
                </c:pt>
                <c:pt idx="66">
                  <c:v>82.56</c:v>
                </c:pt>
                <c:pt idx="67">
                  <c:v>85.3</c:v>
                </c:pt>
                <c:pt idx="68">
                  <c:v>80.86</c:v>
                </c:pt>
                <c:pt idx="69">
                  <c:v>74.290000000000006</c:v>
                </c:pt>
                <c:pt idx="70">
                  <c:v>75.66</c:v>
                </c:pt>
                <c:pt idx="71">
                  <c:v>74.400000000000006</c:v>
                </c:pt>
                <c:pt idx="72">
                  <c:v>73.83</c:v>
                </c:pt>
                <c:pt idx="73">
                  <c:v>79.209999999999994</c:v>
                </c:pt>
                <c:pt idx="74">
                  <c:v>75.16</c:v>
                </c:pt>
                <c:pt idx="75">
                  <c:v>72.569999999999993</c:v>
                </c:pt>
                <c:pt idx="76">
                  <c:v>67.75</c:v>
                </c:pt>
                <c:pt idx="77">
                  <c:v>64.209999999999994</c:v>
                </c:pt>
                <c:pt idx="78">
                  <c:v>71.45</c:v>
                </c:pt>
                <c:pt idx="79">
                  <c:v>70.95</c:v>
                </c:pt>
                <c:pt idx="80">
                  <c:v>68.2</c:v>
                </c:pt>
                <c:pt idx="81">
                  <c:v>67.95</c:v>
                </c:pt>
                <c:pt idx="82">
                  <c:v>64.650000000000006</c:v>
                </c:pt>
                <c:pt idx="83">
                  <c:v>63.61</c:v>
                </c:pt>
                <c:pt idx="84">
                  <c:v>62.72</c:v>
                </c:pt>
                <c:pt idx="85">
                  <c:v>66.77</c:v>
                </c:pt>
                <c:pt idx="86">
                  <c:v>71.11</c:v>
                </c:pt>
                <c:pt idx="87">
                  <c:v>103.69</c:v>
                </c:pt>
                <c:pt idx="88">
                  <c:v>120.42</c:v>
                </c:pt>
              </c:numCache>
            </c:numRef>
          </c:val>
          <c:smooth val="0"/>
          <c:extLst>
            <c:ext xmlns:c16="http://schemas.microsoft.com/office/drawing/2014/chart" uri="{C3380CC4-5D6E-409C-BE32-E72D297353CC}">
              <c16:uniqueId val="{00000003-9BCC-4213-896E-60E526495B7D}"/>
            </c:ext>
          </c:extLst>
        </c:ser>
        <c:dLbls>
          <c:showLegendKey val="0"/>
          <c:showVal val="0"/>
          <c:showCatName val="0"/>
          <c:showSerName val="0"/>
          <c:showPercent val="0"/>
          <c:showBubbleSize val="0"/>
        </c:dLbls>
        <c:marker val="1"/>
        <c:smooth val="0"/>
        <c:axId val="727106728"/>
        <c:axId val="727109472"/>
        <c:extLst>
          <c:ext xmlns:c15="http://schemas.microsoft.com/office/drawing/2012/chart" uri="{02D57815-91ED-43cb-92C2-25804820EDAC}">
            <c15:filteredLineSeries>
              <c15:ser>
                <c:idx val="2"/>
                <c:order val="2"/>
                <c:marker>
                  <c:symbol val="none"/>
                </c:marker>
                <c:cat>
                  <c:numRef>
                    <c:extLst>
                      <c:ext uri="{02D57815-91ED-43cb-92C2-25804820EDAC}">
                        <c15:formulaRef>
                          <c15:sqref>Rohöl!$A$52:$A$148</c15:sqref>
                        </c15:formulaRef>
                      </c:ext>
                    </c:extLst>
                    <c:numCache>
                      <c:formatCode>General</c:formatCode>
                      <c:ptCount val="97"/>
                      <c:pt idx="6">
                        <c:v>2019</c:v>
                      </c:pt>
                      <c:pt idx="18">
                        <c:v>2020</c:v>
                      </c:pt>
                      <c:pt idx="30">
                        <c:v>2021</c:v>
                      </c:pt>
                      <c:pt idx="42">
                        <c:v>2022</c:v>
                      </c:pt>
                      <c:pt idx="54">
                        <c:v>2023</c:v>
                      </c:pt>
                      <c:pt idx="66">
                        <c:v>2024</c:v>
                      </c:pt>
                      <c:pt idx="78">
                        <c:v>2025</c:v>
                      </c:pt>
                      <c:pt idx="90">
                        <c:v>2026</c:v>
                      </c:pt>
                    </c:numCache>
                  </c:numRef>
                </c:cat>
                <c:val>
                  <c:numRef>
                    <c:extLst>
                      <c:ext uri="{02D57815-91ED-43cb-92C2-25804820EDAC}">
                        <c15:formulaRef>
                          <c15:sqref>Rohöl!$E$52:$E$148</c15:sqref>
                        </c15:formulaRef>
                      </c:ext>
                    </c:extLst>
                    <c:numCache>
                      <c:formatCode>General</c:formatCode>
                      <c:ptCount val="97"/>
                      <c:pt idx="0">
                        <c:v>-13.365045266226794</c:v>
                      </c:pt>
                      <c:pt idx="1">
                        <c:v>4.9769748494509427</c:v>
                      </c:pt>
                      <c:pt idx="2">
                        <c:v>8.19976379281254</c:v>
                      </c:pt>
                      <c:pt idx="3">
                        <c:v>3.5552783408701099</c:v>
                      </c:pt>
                      <c:pt idx="4">
                        <c:v>7.2127691612709031</c:v>
                      </c:pt>
                      <c:pt idx="5">
                        <c:v>-0.94101123595505853</c:v>
                      </c:pt>
                      <c:pt idx="6">
                        <c:v>-10.25095703955764</c:v>
                      </c:pt>
                      <c:pt idx="7">
                        <c:v>1.10584518167457</c:v>
                      </c:pt>
                      <c:pt idx="8">
                        <c:v>-7.421875</c:v>
                      </c:pt>
                      <c:pt idx="9">
                        <c:v>5.1983122362869167</c:v>
                      </c:pt>
                      <c:pt idx="10">
                        <c:v>-4.7489170543879373</c:v>
                      </c:pt>
                      <c:pt idx="11">
                        <c:v>5.6762674751558109</c:v>
                      </c:pt>
                      <c:pt idx="12">
                        <c:v>4.9569652534268291</c:v>
                      </c:pt>
                      <c:pt idx="13">
                        <c:v>-3.4168564920273243</c:v>
                      </c:pt>
                      <c:pt idx="14">
                        <c:v>-13.522012578616355</c:v>
                      </c:pt>
                      <c:pt idx="15">
                        <c:v>-40.036363636363639</c:v>
                      </c:pt>
                      <c:pt idx="16">
                        <c:v>-29.229836264402664</c:v>
                      </c:pt>
                      <c:pt idx="17">
                        <c:v>32.904884318766065</c:v>
                      </c:pt>
                      <c:pt idx="18">
                        <c:v>28.723404255319153</c:v>
                      </c:pt>
                      <c:pt idx="19">
                        <c:v>7.2126220886551531</c:v>
                      </c:pt>
                      <c:pt idx="20">
                        <c:v>3.3870590983414988</c:v>
                      </c:pt>
                      <c:pt idx="21">
                        <c:v>-7.1622232263895054</c:v>
                      </c:pt>
                      <c:pt idx="22">
                        <c:v>-1.5088829398880617</c:v>
                      </c:pt>
                      <c:pt idx="23">
                        <c:v>6.8198665678280159</c:v>
                      </c:pt>
                      <c:pt idx="24">
                        <c:v>15.359703909322233</c:v>
                      </c:pt>
                      <c:pt idx="25">
                        <c:v>9.3843994385402052</c:v>
                      </c:pt>
                      <c:pt idx="26">
                        <c:v>13.583868010999092</c:v>
                      </c:pt>
                      <c:pt idx="27">
                        <c:v>5.2130406714008988</c:v>
                      </c:pt>
                      <c:pt idx="28">
                        <c:v>-0.64427059364933537</c:v>
                      </c:pt>
                      <c:pt idx="29">
                        <c:v>5.0486336266790337</c:v>
                      </c:pt>
                      <c:pt idx="30">
                        <c:v>7.3927101704879288</c:v>
                      </c:pt>
                      <c:pt idx="31">
                        <c:v>1.8064869303407793</c:v>
                      </c:pt>
                      <c:pt idx="32">
                        <c:v>-5.8744454899852192</c:v>
                      </c:pt>
                      <c:pt idx="33">
                        <c:v>6.540988289060266</c:v>
                      </c:pt>
                      <c:pt idx="34">
                        <c:v>12.131367292225217</c:v>
                      </c:pt>
                      <c:pt idx="35">
                        <c:v>-3.4429169157202746</c:v>
                      </c:pt>
                      <c:pt idx="36">
                        <c:v>-7.9980190664850737</c:v>
                      </c:pt>
                      <c:pt idx="37">
                        <c:v>15.098909971740007</c:v>
                      </c:pt>
                      <c:pt idx="38">
                        <c:v>11.96071553840758</c:v>
                      </c:pt>
                      <c:pt idx="39">
                        <c:v>20.708020050125313</c:v>
                      </c:pt>
                      <c:pt idx="40">
                        <c:v>-8.486893329872828</c:v>
                      </c:pt>
                      <c:pt idx="41">
                        <c:v>6.2299111363206681</c:v>
                      </c:pt>
                      <c:pt idx="42">
                        <c:v>6.8612619026430481</c:v>
                      </c:pt>
                      <c:pt idx="43">
                        <c:v>-9.2938041305796109</c:v>
                      </c:pt>
                      <c:pt idx="44">
                        <c:v>-9.4748439221447001</c:v>
                      </c:pt>
                      <c:pt idx="45">
                        <c:v>-8.559837728194724</c:v>
                      </c:pt>
                      <c:pt idx="46">
                        <c:v>3.2941437444543022</c:v>
                      </c:pt>
                      <c:pt idx="47">
                        <c:v>-2.211961773864493</c:v>
                      </c:pt>
                      <c:pt idx="48">
                        <c:v>-11.167233995827372</c:v>
                      </c:pt>
                      <c:pt idx="49">
                        <c:v>2.7070457354758934</c:v>
                      </c:pt>
                      <c:pt idx="50">
                        <c:v>-0.45733541942473177</c:v>
                      </c:pt>
                      <c:pt idx="51">
                        <c:v>-5.0538024422681573</c:v>
                      </c:pt>
                      <c:pt idx="52">
                        <c:v>7.1055647523239509</c:v>
                      </c:pt>
                      <c:pt idx="53">
                        <c:v>-9.9988110807276147</c:v>
                      </c:pt>
                      <c:pt idx="54">
                        <c:v>-1.0700132100396331</c:v>
                      </c:pt>
                      <c:pt idx="55">
                        <c:v>6.9568700761116222</c:v>
                      </c:pt>
                      <c:pt idx="56">
                        <c:v>7.5655430711610521</c:v>
                      </c:pt>
                      <c:pt idx="57">
                        <c:v>9.0993500464252595</c:v>
                      </c:pt>
                      <c:pt idx="58">
                        <c:v>-3.1276595744680828</c:v>
                      </c:pt>
                      <c:pt idx="59">
                        <c:v>-8.6536349659565062</c:v>
                      </c:pt>
                      <c:pt idx="60">
                        <c:v>-6.3957682135128717</c:v>
                      </c:pt>
                      <c:pt idx="61">
                        <c:v>3.0439249935782229</c:v>
                      </c:pt>
                      <c:pt idx="62">
                        <c:v>4.3998504300137116</c:v>
                      </c:pt>
                      <c:pt idx="63">
                        <c:v>2.0176695319961766</c:v>
                      </c:pt>
                      <c:pt idx="64">
                        <c:v>5.3832650672908064</c:v>
                      </c:pt>
                      <c:pt idx="65">
                        <c:v>-8.9394780677401418</c:v>
                      </c:pt>
                      <c:pt idx="66">
                        <c:v>0.68292682926829551</c:v>
                      </c:pt>
                      <c:pt idx="67">
                        <c:v>3.3187984496123963</c:v>
                      </c:pt>
                      <c:pt idx="68">
                        <c:v>-5.2051582649472428</c:v>
                      </c:pt>
                      <c:pt idx="69">
                        <c:v>-8.1251545881770877</c:v>
                      </c:pt>
                      <c:pt idx="70">
                        <c:v>1.84412437743975</c:v>
                      </c:pt>
                      <c:pt idx="71">
                        <c:v>-1.6653449643140246</c:v>
                      </c:pt>
                      <c:pt idx="72">
                        <c:v>-0.76612903225807438</c:v>
                      </c:pt>
                      <c:pt idx="73">
                        <c:v>7.2870107002573414</c:v>
                      </c:pt>
                      <c:pt idx="74">
                        <c:v>-5.1129907839919175</c:v>
                      </c:pt>
                      <c:pt idx="75">
                        <c:v>-3.445981905268765</c:v>
                      </c:pt>
                      <c:pt idx="76">
                        <c:v>-6.6418630287997704</c:v>
                      </c:pt>
                      <c:pt idx="77">
                        <c:v>-5.2250922509225184</c:v>
                      </c:pt>
                      <c:pt idx="78">
                        <c:v>11.275502258215246</c:v>
                      </c:pt>
                      <c:pt idx="79">
                        <c:v>-0.69979006298110558</c:v>
                      </c:pt>
                      <c:pt idx="80">
                        <c:v>-3.8759689922480618</c:v>
                      </c:pt>
                      <c:pt idx="81">
                        <c:v>-0.36656891495601168</c:v>
                      </c:pt>
                      <c:pt idx="82">
                        <c:v>-4.8565121412803487</c:v>
                      </c:pt>
                      <c:pt idx="83">
                        <c:v>-1.6086620262954467</c:v>
                      </c:pt>
                      <c:pt idx="84">
                        <c:v>-1.3991510768747062</c:v>
                      </c:pt>
                      <c:pt idx="85">
                        <c:v>6.4572704081632608</c:v>
                      </c:pt>
                      <c:pt idx="86">
                        <c:v>6.4999251160700977</c:v>
                      </c:pt>
                      <c:pt idx="87">
                        <c:v>45.816340880326251</c:v>
                      </c:pt>
                      <c:pt idx="88">
                        <c:v>16.134632076381525</c:v>
                      </c:pt>
                    </c:numCache>
                  </c:numRef>
                </c:val>
                <c:smooth val="0"/>
                <c:extLst>
                  <c:ext xmlns:c16="http://schemas.microsoft.com/office/drawing/2014/chart" uri="{C3380CC4-5D6E-409C-BE32-E72D297353CC}">
                    <c16:uniqueId val="{00000004-9BCC-4213-896E-60E526495B7D}"/>
                  </c:ext>
                </c:extLst>
              </c15:ser>
            </c15:filteredLineSeries>
          </c:ext>
        </c:extLst>
      </c:lineChart>
      <c:catAx>
        <c:axId val="727106728"/>
        <c:scaling>
          <c:orientation val="minMax"/>
        </c:scaling>
        <c:delete val="0"/>
        <c:axPos val="b"/>
        <c:majorGridlines>
          <c:spPr>
            <a:ln w="9525">
              <a:solidFill>
                <a:srgbClr val="CCCCCC"/>
              </a:solidFill>
            </a:ln>
          </c:spPr>
        </c:majorGridlines>
        <c:numFmt formatCode="General" sourceLinked="1"/>
        <c:majorTickMark val="none"/>
        <c:minorTickMark val="none"/>
        <c:tickLblPos val="nextTo"/>
        <c:spPr>
          <a:ln w="3175">
            <a:noFill/>
            <a:prstDash val="solid"/>
          </a:ln>
        </c:spPr>
        <c:txPr>
          <a:bodyPr rot="-5400000" vert="horz"/>
          <a:lstStyle/>
          <a:p>
            <a:pPr>
              <a:defRPr/>
            </a:pPr>
            <a:endParaRPr lang="de-DE"/>
          </a:p>
        </c:txPr>
        <c:crossAx val="727109472"/>
        <c:crosses val="autoZero"/>
        <c:auto val="1"/>
        <c:lblAlgn val="ctr"/>
        <c:lblOffset val="100"/>
        <c:tickLblSkip val="1"/>
        <c:tickMarkSkip val="12"/>
        <c:noMultiLvlLbl val="0"/>
      </c:catAx>
      <c:valAx>
        <c:axId val="727109472"/>
        <c:scaling>
          <c:orientation val="minMax"/>
          <c:max val="140"/>
          <c:min val="0"/>
        </c:scaling>
        <c:delete val="0"/>
        <c:axPos val="l"/>
        <c:majorGridlines>
          <c:spPr>
            <a:ln w="6350">
              <a:solidFill>
                <a:srgbClr val="CCCCCC"/>
              </a:solidFill>
              <a:prstDash val="solid"/>
            </a:ln>
          </c:spPr>
        </c:majorGridlines>
        <c:numFmt formatCode="0" sourceLinked="0"/>
        <c:majorTickMark val="none"/>
        <c:minorTickMark val="none"/>
        <c:tickLblPos val="nextTo"/>
        <c:spPr>
          <a:ln w="3175">
            <a:noFill/>
            <a:prstDash val="solid"/>
          </a:ln>
        </c:spPr>
        <c:txPr>
          <a:bodyPr rot="0" vert="horz"/>
          <a:lstStyle/>
          <a:p>
            <a:pPr>
              <a:defRPr/>
            </a:pPr>
            <a:endParaRPr lang="de-DE"/>
          </a:p>
        </c:txPr>
        <c:crossAx val="727106728"/>
        <c:crosses val="autoZero"/>
        <c:crossBetween val="between"/>
        <c:majorUnit val="20"/>
      </c:valAx>
      <c:valAx>
        <c:axId val="727114176"/>
        <c:scaling>
          <c:orientation val="minMax"/>
          <c:max val="250"/>
        </c:scaling>
        <c:delete val="0"/>
        <c:axPos val="r"/>
        <c:numFmt formatCode="0" sourceLinked="0"/>
        <c:majorTickMark val="none"/>
        <c:minorTickMark val="none"/>
        <c:tickLblPos val="nextTo"/>
        <c:spPr>
          <a:ln>
            <a:noFill/>
          </a:ln>
        </c:spPr>
        <c:crossAx val="727113784"/>
        <c:crosses val="max"/>
        <c:crossBetween val="between"/>
      </c:valAx>
      <c:catAx>
        <c:axId val="727113784"/>
        <c:scaling>
          <c:orientation val="minMax"/>
        </c:scaling>
        <c:delete val="1"/>
        <c:axPos val="b"/>
        <c:numFmt formatCode="General" sourceLinked="1"/>
        <c:majorTickMark val="out"/>
        <c:minorTickMark val="none"/>
        <c:tickLblPos val="none"/>
        <c:crossAx val="727114176"/>
        <c:crosses val="autoZero"/>
        <c:auto val="1"/>
        <c:lblAlgn val="ctr"/>
        <c:lblOffset val="100"/>
        <c:noMultiLvlLbl val="0"/>
      </c:catAx>
      <c:spPr>
        <a:noFill/>
        <a:ln w="6350">
          <a:noFill/>
        </a:ln>
      </c:spPr>
    </c:plotArea>
    <c:plotVisOnly val="1"/>
    <c:dispBlanksAs val="gap"/>
    <c:showDLblsOverMax val="0"/>
  </c:chart>
  <c:spPr>
    <a:noFill/>
    <a:ln w="25400">
      <a:noFill/>
    </a:ln>
  </c:spPr>
  <c:txPr>
    <a:bodyPr/>
    <a:lstStyle/>
    <a:p>
      <a:pPr>
        <a:defRPr sz="1400" b="0" i="0" u="none" strike="noStrike" baseline="0">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7284125778043755E-2"/>
          <c:y val="4.191865312444025E-2"/>
          <c:w val="0.86657037639722878"/>
          <c:h val="0.73238494433393175"/>
        </c:manualLayout>
      </c:layout>
      <c:barChart>
        <c:barDir val="col"/>
        <c:grouping val="clustered"/>
        <c:varyColors val="0"/>
        <c:ser>
          <c:idx val="1"/>
          <c:order val="1"/>
          <c:tx>
            <c:strRef>
              <c:f>'Grafik Rohbenzin'!$C$4</c:f>
              <c:strCache>
                <c:ptCount val="1"/>
                <c:pt idx="0">
                  <c:v>Veränderungsrate gg. Vorjahr</c:v>
                </c:pt>
              </c:strCache>
            </c:strRef>
          </c:tx>
          <c:spPr>
            <a:solidFill>
              <a:srgbClr val="10069F"/>
            </a:solidFill>
            <a:ln>
              <a:noFill/>
            </a:ln>
          </c:spPr>
          <c:invertIfNegative val="0"/>
          <c:cat>
            <c:strRef>
              <c:f>'Grafik Rohbenzin'!$G$5:$G$100</c:f>
              <c:strCache>
                <c:ptCount val="90"/>
                <c:pt idx="5">
                  <c:v>2019</c:v>
                </c:pt>
                <c:pt idx="17">
                  <c:v>2020</c:v>
                </c:pt>
                <c:pt idx="29">
                  <c:v>2021</c:v>
                </c:pt>
                <c:pt idx="41">
                  <c:v>2022</c:v>
                </c:pt>
                <c:pt idx="53">
                  <c:v>2023</c:v>
                </c:pt>
                <c:pt idx="65">
                  <c:v>2024</c:v>
                </c:pt>
                <c:pt idx="77">
                  <c:v>2025</c:v>
                </c:pt>
                <c:pt idx="89">
                  <c:v>2026</c:v>
                </c:pt>
              </c:strCache>
            </c:strRef>
          </c:cat>
          <c:val>
            <c:numRef>
              <c:f>'Grafik Rohbenzin'!$C$5:$C$100</c:f>
              <c:numCache>
                <c:formatCode>0.00</c:formatCode>
                <c:ptCount val="96"/>
                <c:pt idx="0">
                  <c:v>-17.800131997172063</c:v>
                </c:pt>
                <c:pt idx="1">
                  <c:v>-4.2051403175018764</c:v>
                </c:pt>
                <c:pt idx="2">
                  <c:v>2.7487528671521266</c:v>
                </c:pt>
                <c:pt idx="3">
                  <c:v>2.0833763052410248</c:v>
                </c:pt>
                <c:pt idx="4">
                  <c:v>-10.685906325760753</c:v>
                </c:pt>
                <c:pt idx="5">
                  <c:v>-25.073490843526901</c:v>
                </c:pt>
                <c:pt idx="6">
                  <c:v>-17.882041525353642</c:v>
                </c:pt>
                <c:pt idx="7">
                  <c:v>-26.925654516766606</c:v>
                </c:pt>
                <c:pt idx="8">
                  <c:v>-25.746168304195962</c:v>
                </c:pt>
                <c:pt idx="9">
                  <c:v>-26.751099569222848</c:v>
                </c:pt>
                <c:pt idx="10">
                  <c:v>1.2568946038490125</c:v>
                </c:pt>
                <c:pt idx="11">
                  <c:v>16.855240587977871</c:v>
                </c:pt>
                <c:pt idx="12">
                  <c:v>20.915882128004814</c:v>
                </c:pt>
                <c:pt idx="13">
                  <c:v>-0.16831955082238226</c:v>
                </c:pt>
                <c:pt idx="14">
                  <c:v>-41.784429160999416</c:v>
                </c:pt>
                <c:pt idx="15">
                  <c:v>-72.61906365520467</c:v>
                </c:pt>
                <c:pt idx="16">
                  <c:v>-61.206987005115352</c:v>
                </c:pt>
                <c:pt idx="17">
                  <c:v>-26.336785070372002</c:v>
                </c:pt>
                <c:pt idx="18">
                  <c:v>-26.260874120097821</c:v>
                </c:pt>
                <c:pt idx="19">
                  <c:v>-21.072660103153183</c:v>
                </c:pt>
                <c:pt idx="20">
                  <c:v>-26.996111667144628</c:v>
                </c:pt>
                <c:pt idx="21">
                  <c:v>-25.743944119493424</c:v>
                </c:pt>
                <c:pt idx="22">
                  <c:v>-34.993303260849949</c:v>
                </c:pt>
                <c:pt idx="23">
                  <c:v>-28.124899463611762</c:v>
                </c:pt>
                <c:pt idx="24">
                  <c:v>-15.78530477234632</c:v>
                </c:pt>
                <c:pt idx="25">
                  <c:v>4.0429345540264228</c:v>
                </c:pt>
                <c:pt idx="26">
                  <c:v>78.81690696928807</c:v>
                </c:pt>
                <c:pt idx="27">
                  <c:v>240.85868080790337</c:v>
                </c:pt>
                <c:pt idx="28">
                  <c:v>152.80583832451921</c:v>
                </c:pt>
                <c:pt idx="29">
                  <c:v>72.676399162817049</c:v>
                </c:pt>
                <c:pt idx="30">
                  <c:v>69.794803089392701</c:v>
                </c:pt>
                <c:pt idx="31">
                  <c:v>73.643531993660872</c:v>
                </c:pt>
                <c:pt idx="32">
                  <c:v>81.087455880938151</c:v>
                </c:pt>
                <c:pt idx="33">
                  <c:v>100.23529913192104</c:v>
                </c:pt>
                <c:pt idx="34">
                  <c:v>114.34344471727651</c:v>
                </c:pt>
                <c:pt idx="35">
                  <c:v>74.073579506031265</c:v>
                </c:pt>
                <c:pt idx="36">
                  <c:v>64.187356800397197</c:v>
                </c:pt>
                <c:pt idx="37">
                  <c:v>66.022912342317539</c:v>
                </c:pt>
                <c:pt idx="38">
                  <c:v>88.175183783374166</c:v>
                </c:pt>
                <c:pt idx="39">
                  <c:v>82.429646453563251</c:v>
                </c:pt>
                <c:pt idx="40">
                  <c:v>74.300028045580049</c:v>
                </c:pt>
                <c:pt idx="41">
                  <c:v>49.973110374759557</c:v>
                </c:pt>
                <c:pt idx="42">
                  <c:v>35.157003120778782</c:v>
                </c:pt>
                <c:pt idx="43">
                  <c:v>20.192497645842501</c:v>
                </c:pt>
                <c:pt idx="44">
                  <c:v>12.258433825306447</c:v>
                </c:pt>
                <c:pt idx="45">
                  <c:v>4.9610179518534192</c:v>
                </c:pt>
                <c:pt idx="46">
                  <c:v>1.1707772488658286</c:v>
                </c:pt>
                <c:pt idx="47">
                  <c:v>-7.0083158602999518</c:v>
                </c:pt>
                <c:pt idx="48">
                  <c:v>-7.3618319217207624</c:v>
                </c:pt>
                <c:pt idx="49">
                  <c:v>-10.637970067499026</c:v>
                </c:pt>
                <c:pt idx="50">
                  <c:v>-30.235793837904613</c:v>
                </c:pt>
                <c:pt idx="51">
                  <c:v>-25.341066872366945</c:v>
                </c:pt>
                <c:pt idx="52">
                  <c:v>-36.425483099833514</c:v>
                </c:pt>
                <c:pt idx="53">
                  <c:v>-32.897721877268694</c:v>
                </c:pt>
                <c:pt idx="54">
                  <c:v>-33.796620357607985</c:v>
                </c:pt>
                <c:pt idx="55">
                  <c:v>-11.537010423485617</c:v>
                </c:pt>
                <c:pt idx="56">
                  <c:v>2.8284742062146151</c:v>
                </c:pt>
                <c:pt idx="57">
                  <c:v>-9.7474166141771725</c:v>
                </c:pt>
                <c:pt idx="58">
                  <c:v>-12.873101662758302</c:v>
                </c:pt>
                <c:pt idx="59">
                  <c:v>2.4182289411722513</c:v>
                </c:pt>
                <c:pt idx="60">
                  <c:v>-6.5131488093267409</c:v>
                </c:pt>
                <c:pt idx="61">
                  <c:v>-8.8808642527807962</c:v>
                </c:pt>
                <c:pt idx="62">
                  <c:v>0.60874263861139255</c:v>
                </c:pt>
                <c:pt idx="63">
                  <c:v>2.228337609552633</c:v>
                </c:pt>
                <c:pt idx="64">
                  <c:v>13.512828117048791</c:v>
                </c:pt>
                <c:pt idx="65">
                  <c:v>15.426040942020824</c:v>
                </c:pt>
                <c:pt idx="66">
                  <c:v>26.606819485580392</c:v>
                </c:pt>
                <c:pt idx="67">
                  <c:v>1.5654709276334167</c:v>
                </c:pt>
                <c:pt idx="68">
                  <c:v>-14.317891272870353</c:v>
                </c:pt>
                <c:pt idx="69">
                  <c:v>-2.3570783625871727</c:v>
                </c:pt>
                <c:pt idx="70">
                  <c:v>2.821288266251587</c:v>
                </c:pt>
                <c:pt idx="71">
                  <c:v>0.51556114117350393</c:v>
                </c:pt>
                <c:pt idx="72">
                  <c:v>8.3067594695100269</c:v>
                </c:pt>
                <c:pt idx="73">
                  <c:v>3.5628227194492101</c:v>
                </c:pt>
                <c:pt idx="74">
                  <c:v>-12.901322681289329</c:v>
                </c:pt>
                <c:pt idx="75">
                  <c:v>-23.162732751330807</c:v>
                </c:pt>
                <c:pt idx="76">
                  <c:v>-20.96804036230052</c:v>
                </c:pt>
                <c:pt idx="77">
                  <c:v>-20.247778976467011</c:v>
                </c:pt>
                <c:pt idx="78">
                  <c:v>-26.098767255791223</c:v>
                </c:pt>
                <c:pt idx="79">
                  <c:v>-19.910150114468362</c:v>
                </c:pt>
                <c:pt idx="80">
                  <c:v>-14.088711607420235</c:v>
                </c:pt>
                <c:pt idx="81">
                  <c:v>-24.357331181020992</c:v>
                </c:pt>
                <c:pt idx="82">
                  <c:v>-22.037186261172849</c:v>
                </c:pt>
                <c:pt idx="83">
                  <c:v>-24.846252244855236</c:v>
                </c:pt>
                <c:pt idx="84">
                  <c:v>-30.583950588212062</c:v>
                </c:pt>
                <c:pt idx="85">
                  <c:v>-24.477586825444376</c:v>
                </c:pt>
                <c:pt idx="86">
                  <c:v>22.243335106959638</c:v>
                </c:pt>
                <c:pt idx="87">
                  <c:v>60.390472396832976</c:v>
                </c:pt>
              </c:numCache>
            </c:numRef>
          </c:val>
          <c:extLst>
            <c:ext xmlns:c16="http://schemas.microsoft.com/office/drawing/2014/chart" uri="{C3380CC4-5D6E-409C-BE32-E72D297353CC}">
              <c16:uniqueId val="{00000000-50B2-4A6C-BF91-C13C2B71BFB4}"/>
            </c:ext>
          </c:extLst>
        </c:ser>
        <c:dLbls>
          <c:showLegendKey val="0"/>
          <c:showVal val="0"/>
          <c:showCatName val="0"/>
          <c:showSerName val="0"/>
          <c:showPercent val="0"/>
          <c:showBubbleSize val="0"/>
        </c:dLbls>
        <c:gapWidth val="50"/>
        <c:axId val="697619280"/>
        <c:axId val="697618496"/>
      </c:barChart>
      <c:lineChart>
        <c:grouping val="standard"/>
        <c:varyColors val="0"/>
        <c:ser>
          <c:idx val="2"/>
          <c:order val="0"/>
          <c:tx>
            <c:strRef>
              <c:f>'Grafik Rohbenzin'!$B$3</c:f>
              <c:strCache>
                <c:ptCount val="1"/>
                <c:pt idx="0">
                  <c:v>European Naphthapreis; Euro je Tonne</c:v>
                </c:pt>
              </c:strCache>
            </c:strRef>
          </c:tx>
          <c:spPr>
            <a:ln w="38100">
              <a:solidFill>
                <a:srgbClr val="FF3EB5"/>
              </a:solidFill>
            </a:ln>
          </c:spPr>
          <c:marker>
            <c:symbol val="none"/>
          </c:marker>
          <c:cat>
            <c:strRef>
              <c:f>'Grafik Rohbenzin'!$G$5:$G$100</c:f>
              <c:strCache>
                <c:ptCount val="90"/>
                <c:pt idx="5">
                  <c:v>2019</c:v>
                </c:pt>
                <c:pt idx="17">
                  <c:v>2020</c:v>
                </c:pt>
                <c:pt idx="29">
                  <c:v>2021</c:v>
                </c:pt>
                <c:pt idx="41">
                  <c:v>2022</c:v>
                </c:pt>
                <c:pt idx="53">
                  <c:v>2023</c:v>
                </c:pt>
                <c:pt idx="65">
                  <c:v>2024</c:v>
                </c:pt>
                <c:pt idx="77">
                  <c:v>2025</c:v>
                </c:pt>
                <c:pt idx="89">
                  <c:v>2026</c:v>
                </c:pt>
              </c:strCache>
            </c:strRef>
          </c:cat>
          <c:val>
            <c:numRef>
              <c:f>'Grafik Rohbenzin'!$B$5:$B$100</c:f>
              <c:numCache>
                <c:formatCode>0.00</c:formatCode>
                <c:ptCount val="96"/>
                <c:pt idx="0">
                  <c:v>399.73952380952375</c:v>
                </c:pt>
                <c:pt idx="1">
                  <c:v>431.19736842105266</c:v>
                </c:pt>
                <c:pt idx="2">
                  <c:v>468.43450000000001</c:v>
                </c:pt>
                <c:pt idx="3">
                  <c:v>494.91333333333341</c:v>
                </c:pt>
                <c:pt idx="4">
                  <c:v>496.45409090909084</c:v>
                </c:pt>
                <c:pt idx="5">
                  <c:v>407.45</c:v>
                </c:pt>
                <c:pt idx="6">
                  <c:v>451.23818181818183</c:v>
                </c:pt>
                <c:pt idx="7">
                  <c:v>402.92272727272723</c:v>
                </c:pt>
                <c:pt idx="8">
                  <c:v>427.13249999999988</c:v>
                </c:pt>
                <c:pt idx="9">
                  <c:v>436.33478260869578</c:v>
                </c:pt>
                <c:pt idx="10">
                  <c:v>470.75150000000014</c:v>
                </c:pt>
                <c:pt idx="11">
                  <c:v>483.06904761904758</c:v>
                </c:pt>
                <c:pt idx="12">
                  <c:v>483.34857142857152</c:v>
                </c:pt>
                <c:pt idx="13">
                  <c:v>430.47157894736841</c:v>
                </c:pt>
                <c:pt idx="14">
                  <c:v>272.70181818181823</c:v>
                </c:pt>
                <c:pt idx="15">
                  <c:v>135.51190476190476</c:v>
                </c:pt>
                <c:pt idx="16">
                  <c:v>192.58950000000004</c:v>
                </c:pt>
                <c:pt idx="17">
                  <c:v>300.14076923076925</c:v>
                </c:pt>
                <c:pt idx="18">
                  <c:v>332.73909090909098</c:v>
                </c:pt>
                <c:pt idx="19">
                  <c:v>318.0161904761905</c:v>
                </c:pt>
                <c:pt idx="20">
                  <c:v>311.82333333333338</c:v>
                </c:pt>
                <c:pt idx="21">
                  <c:v>324.00500000000005</c:v>
                </c:pt>
                <c:pt idx="22">
                  <c:v>306.02000000000004</c:v>
                </c:pt>
                <c:pt idx="23">
                  <c:v>347.20636363636362</c:v>
                </c:pt>
                <c:pt idx="24">
                  <c:v>407.05052631578945</c:v>
                </c:pt>
                <c:pt idx="25">
                  <c:v>447.87526315789472</c:v>
                </c:pt>
                <c:pt idx="26">
                  <c:v>487.63695652173902</c:v>
                </c:pt>
                <c:pt idx="27">
                  <c:v>461.90409090909094</c:v>
                </c:pt>
                <c:pt idx="28">
                  <c:v>486.87750000000005</c:v>
                </c:pt>
                <c:pt idx="29">
                  <c:v>518.27227272727271</c:v>
                </c:pt>
                <c:pt idx="30">
                  <c:v>564.97368421052636</c:v>
                </c:pt>
                <c:pt idx="31">
                  <c:v>552.21454545454537</c:v>
                </c:pt>
                <c:pt idx="32">
                  <c:v>564.67294117647077</c:v>
                </c:pt>
                <c:pt idx="33">
                  <c:v>648.7723809523809</c:v>
                </c:pt>
                <c:pt idx="34">
                  <c:v>655.93380952380971</c:v>
                </c:pt>
                <c:pt idx="35">
                  <c:v>604.39454545454544</c:v>
                </c:pt>
                <c:pt idx="36">
                  <c:v>668.32549999999992</c:v>
                </c:pt>
                <c:pt idx="37">
                  <c:v>743.57555555555552</c:v>
                </c:pt>
                <c:pt idx="38">
                  <c:v>917.61173913043478</c:v>
                </c:pt>
                <c:pt idx="39">
                  <c:v>842.65</c:v>
                </c:pt>
                <c:pt idx="40">
                  <c:v>848.62761904761908</c:v>
                </c:pt>
                <c:pt idx="41">
                  <c:v>777.26904761904757</c:v>
                </c:pt>
                <c:pt idx="42">
                  <c:v>763.60149999999999</c:v>
                </c:pt>
                <c:pt idx="43">
                  <c:v>663.72045454545434</c:v>
                </c:pt>
                <c:pt idx="44">
                  <c:v>633.89300000000003</c:v>
                </c:pt>
                <c:pt idx="45">
                  <c:v>680.95809523809532</c:v>
                </c:pt>
                <c:pt idx="46">
                  <c:v>663.61333333333334</c:v>
                </c:pt>
                <c:pt idx="47">
                  <c:v>562.03666666666675</c:v>
                </c:pt>
                <c:pt idx="48">
                  <c:v>619.12450000000001</c:v>
                </c:pt>
                <c:pt idx="49">
                  <c:v>664.47421052631591</c:v>
                </c:pt>
                <c:pt idx="50">
                  <c:v>640.16454545454542</c:v>
                </c:pt>
                <c:pt idx="51">
                  <c:v>629.11349999999993</c:v>
                </c:pt>
                <c:pt idx="52">
                  <c:v>539.51090909090908</c:v>
                </c:pt>
                <c:pt idx="53">
                  <c:v>521.5652380952381</c:v>
                </c:pt>
                <c:pt idx="54">
                  <c:v>505.53000000000003</c:v>
                </c:pt>
                <c:pt idx="55">
                  <c:v>587.14695652173918</c:v>
                </c:pt>
                <c:pt idx="56">
                  <c:v>651.82249999999999</c:v>
                </c:pt>
                <c:pt idx="57">
                  <c:v>614.58227272727277</c:v>
                </c:pt>
                <c:pt idx="58">
                  <c:v>578.1857142857142</c:v>
                </c:pt>
                <c:pt idx="59">
                  <c:v>575.62799999999993</c:v>
                </c:pt>
                <c:pt idx="60">
                  <c:v>578.79999999999984</c:v>
                </c:pt>
                <c:pt idx="61">
                  <c:v>605.46315789473692</c:v>
                </c:pt>
                <c:pt idx="62">
                  <c:v>644.06150000000002</c:v>
                </c:pt>
                <c:pt idx="63">
                  <c:v>643.13227272727283</c:v>
                </c:pt>
                <c:pt idx="64">
                  <c:v>612.41409090909099</c:v>
                </c:pt>
                <c:pt idx="65">
                  <c:v>602.02210526315787</c:v>
                </c:pt>
                <c:pt idx="66">
                  <c:v>640.03545454545463</c:v>
                </c:pt>
                <c:pt idx="67">
                  <c:v>596.33857142857141</c:v>
                </c:pt>
                <c:pt idx="68">
                  <c:v>558.49526315789467</c:v>
                </c:pt>
                <c:pt idx="69">
                  <c:v>600.09608695652173</c:v>
                </c:pt>
                <c:pt idx="70">
                  <c:v>594.49799999999993</c:v>
                </c:pt>
                <c:pt idx="71">
                  <c:v>578.59571428571417</c:v>
                </c:pt>
                <c:pt idx="72">
                  <c:v>626.8795238095239</c:v>
                </c:pt>
                <c:pt idx="73">
                  <c:v>627.0347368421053</c:v>
                </c:pt>
                <c:pt idx="74">
                  <c:v>560.96904761904773</c:v>
                </c:pt>
                <c:pt idx="75">
                  <c:v>494.16526315789469</c:v>
                </c:pt>
                <c:pt idx="76">
                  <c:v>484.00285714285701</c:v>
                </c:pt>
                <c:pt idx="77">
                  <c:v>480.12600000000009</c:v>
                </c:pt>
                <c:pt idx="78">
                  <c:v>472.99409090909097</c:v>
                </c:pt>
                <c:pt idx="79">
                  <c:v>477.60666666666674</c:v>
                </c:pt>
                <c:pt idx="80">
                  <c:v>479.81047619047621</c:v>
                </c:pt>
                <c:pt idx="81">
                  <c:v>453.92869565217404</c:v>
                </c:pt>
                <c:pt idx="82">
                  <c:v>463.48736842105262</c:v>
                </c:pt>
                <c:pt idx="83">
                  <c:v>434.83636363636373</c:v>
                </c:pt>
                <c:pt idx="84">
                  <c:v>435.15500000000003</c:v>
                </c:pt>
                <c:pt idx="85">
                  <c:v>473.55176470588231</c:v>
                </c:pt>
                <c:pt idx="86">
                  <c:v>685.7472727272725</c:v>
                </c:pt>
                <c:pt idx="87">
                  <c:v>792.59400000000005</c:v>
                </c:pt>
              </c:numCache>
            </c:numRef>
          </c:val>
          <c:smooth val="0"/>
          <c:extLst>
            <c:ext xmlns:c16="http://schemas.microsoft.com/office/drawing/2014/chart" uri="{C3380CC4-5D6E-409C-BE32-E72D297353CC}">
              <c16:uniqueId val="{00000001-50B2-4A6C-BF91-C13C2B71BFB4}"/>
            </c:ext>
          </c:extLst>
        </c:ser>
        <c:dLbls>
          <c:showLegendKey val="0"/>
          <c:showVal val="0"/>
          <c:showCatName val="0"/>
          <c:showSerName val="0"/>
          <c:showPercent val="0"/>
          <c:showBubbleSize val="0"/>
        </c:dLbls>
        <c:marker val="1"/>
        <c:smooth val="0"/>
        <c:axId val="697620848"/>
        <c:axId val="697622024"/>
      </c:lineChart>
      <c:catAx>
        <c:axId val="697620848"/>
        <c:scaling>
          <c:orientation val="minMax"/>
        </c:scaling>
        <c:delete val="0"/>
        <c:axPos val="b"/>
        <c:majorGridlines>
          <c:spPr>
            <a:ln>
              <a:solidFill>
                <a:srgbClr val="CCCCCC"/>
              </a:solidFill>
            </a:ln>
          </c:spPr>
        </c:majorGridlines>
        <c:numFmt formatCode="General" sourceLinked="1"/>
        <c:majorTickMark val="none"/>
        <c:minorTickMark val="none"/>
        <c:tickLblPos val="nextTo"/>
        <c:spPr>
          <a:ln w="3175">
            <a:noFill/>
            <a:prstDash val="solid"/>
          </a:ln>
        </c:spPr>
        <c:txPr>
          <a:bodyPr rot="-5400000" vert="horz"/>
          <a:lstStyle/>
          <a:p>
            <a:pPr>
              <a:defRPr/>
            </a:pPr>
            <a:endParaRPr lang="de-DE"/>
          </a:p>
        </c:txPr>
        <c:crossAx val="697622024"/>
        <c:crosses val="autoZero"/>
        <c:auto val="1"/>
        <c:lblAlgn val="ctr"/>
        <c:lblOffset val="100"/>
        <c:tickLblSkip val="1"/>
        <c:tickMarkSkip val="12"/>
        <c:noMultiLvlLbl val="0"/>
      </c:catAx>
      <c:valAx>
        <c:axId val="697622024"/>
        <c:scaling>
          <c:orientation val="minMax"/>
          <c:min val="100"/>
        </c:scaling>
        <c:delete val="0"/>
        <c:axPos val="l"/>
        <c:majorGridlines>
          <c:spPr>
            <a:ln w="3175">
              <a:solidFill>
                <a:srgbClr val="CCCCCC"/>
              </a:solidFill>
              <a:prstDash val="solid"/>
            </a:ln>
          </c:spPr>
        </c:majorGridlines>
        <c:numFmt formatCode="#,##0" sourceLinked="0"/>
        <c:majorTickMark val="none"/>
        <c:minorTickMark val="none"/>
        <c:tickLblPos val="nextTo"/>
        <c:spPr>
          <a:ln w="3175">
            <a:noFill/>
            <a:prstDash val="solid"/>
          </a:ln>
        </c:spPr>
        <c:txPr>
          <a:bodyPr rot="0" vert="horz"/>
          <a:lstStyle/>
          <a:p>
            <a:pPr>
              <a:defRPr>
                <a:solidFill>
                  <a:srgbClr val="FF3EB5"/>
                </a:solidFill>
              </a:defRPr>
            </a:pPr>
            <a:endParaRPr lang="de-DE"/>
          </a:p>
        </c:txPr>
        <c:crossAx val="697620848"/>
        <c:crosses val="autoZero"/>
        <c:crossBetween val="between"/>
        <c:majorUnit val="100"/>
      </c:valAx>
      <c:valAx>
        <c:axId val="697618496"/>
        <c:scaling>
          <c:orientation val="minMax"/>
          <c:max val="300"/>
          <c:min val="-150"/>
        </c:scaling>
        <c:delete val="0"/>
        <c:axPos val="r"/>
        <c:numFmt formatCode="0" sourceLinked="0"/>
        <c:majorTickMark val="out"/>
        <c:minorTickMark val="none"/>
        <c:tickLblPos val="nextTo"/>
        <c:spPr>
          <a:noFill/>
          <a:ln>
            <a:solidFill>
              <a:srgbClr val="9A7E66">
                <a:lumMod val="20000"/>
                <a:lumOff val="80000"/>
              </a:srgbClr>
            </a:solidFill>
          </a:ln>
        </c:spPr>
        <c:txPr>
          <a:bodyPr/>
          <a:lstStyle/>
          <a:p>
            <a:pPr>
              <a:defRPr>
                <a:solidFill>
                  <a:schemeClr val="accent1"/>
                </a:solidFill>
              </a:defRPr>
            </a:pPr>
            <a:endParaRPr lang="de-DE"/>
          </a:p>
        </c:txPr>
        <c:crossAx val="697619280"/>
        <c:crosses val="max"/>
        <c:crossBetween val="between"/>
        <c:majorUnit val="50"/>
        <c:minorUnit val="2"/>
      </c:valAx>
      <c:catAx>
        <c:axId val="697619280"/>
        <c:scaling>
          <c:orientation val="minMax"/>
        </c:scaling>
        <c:delete val="1"/>
        <c:axPos val="b"/>
        <c:numFmt formatCode="General" sourceLinked="1"/>
        <c:majorTickMark val="out"/>
        <c:minorTickMark val="none"/>
        <c:tickLblPos val="none"/>
        <c:crossAx val="697618496"/>
        <c:crosses val="autoZero"/>
        <c:auto val="1"/>
        <c:lblAlgn val="ctr"/>
        <c:lblOffset val="100"/>
        <c:noMultiLvlLbl val="0"/>
      </c:catAx>
      <c:spPr>
        <a:noFill/>
        <a:ln w="25400">
          <a:noFill/>
        </a:ln>
      </c:spPr>
    </c:plotArea>
    <c:legend>
      <c:legendPos val="b"/>
      <c:layout>
        <c:manualLayout>
          <c:xMode val="edge"/>
          <c:yMode val="edge"/>
          <c:x val="0"/>
          <c:y val="0.91974561854513959"/>
          <c:w val="0.99886433068624747"/>
          <c:h val="8.0254381454860399E-2"/>
        </c:manualLayout>
      </c:layout>
      <c:overlay val="0"/>
      <c:spPr>
        <a:noFill/>
        <a:ln>
          <a:noFill/>
        </a:ln>
      </c:spPr>
    </c:legend>
    <c:plotVisOnly val="1"/>
    <c:dispBlanksAs val="gap"/>
    <c:showDLblsOverMax val="0"/>
  </c:chart>
  <c:spPr>
    <a:noFill/>
    <a:ln w="25400">
      <a:noFill/>
    </a:ln>
  </c:spPr>
  <c:txPr>
    <a:bodyPr/>
    <a:lstStyle/>
    <a:p>
      <a:pPr>
        <a:defRPr sz="1400" b="1" i="0" u="none" strike="noStrike" baseline="0">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9144643837211227E-2"/>
          <c:y val="2.8115230920026213E-2"/>
          <c:w val="0.88738651336153296"/>
          <c:h val="0.8460378496569404"/>
        </c:manualLayout>
      </c:layout>
      <c:lineChart>
        <c:grouping val="standard"/>
        <c:varyColors val="0"/>
        <c:ser>
          <c:idx val="0"/>
          <c:order val="0"/>
          <c:tx>
            <c:strRef>
              <c:f>'Energiekosten Chemie'!$B$1</c:f>
              <c:strCache>
                <c:ptCount val="1"/>
                <c:pt idx="0">
                  <c:v> Naphtha</c:v>
                </c:pt>
              </c:strCache>
            </c:strRef>
          </c:tx>
          <c:spPr>
            <a:ln w="44450" cap="rnd">
              <a:solidFill>
                <a:schemeClr val="accent3"/>
              </a:solidFill>
              <a:round/>
            </a:ln>
            <a:effectLst/>
          </c:spPr>
          <c:marker>
            <c:symbol val="none"/>
          </c:marker>
          <c:cat>
            <c:strRef>
              <c:f>'Energiekosten Chemie'!$A$2:$A$133</c:f>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f>'Energiekosten Chemie'!$B$2:$B$133</c:f>
              <c:numCache>
                <c:formatCode>0</c:formatCode>
                <c:ptCount val="132"/>
                <c:pt idx="0">
                  <c:v>57.097174330694514</c:v>
                </c:pt>
                <c:pt idx="1">
                  <c:v>48.999727008457931</c:v>
                </c:pt>
                <c:pt idx="2">
                  <c:v>57.662372941547105</c:v>
                </c:pt>
                <c:pt idx="3">
                  <c:v>61.208217194107739</c:v>
                </c:pt>
                <c:pt idx="4">
                  <c:v>65.456851003695348</c:v>
                </c:pt>
                <c:pt idx="5">
                  <c:v>69.801900610938603</c:v>
                </c:pt>
                <c:pt idx="6">
                  <c:v>65.914448032898107</c:v>
                </c:pt>
                <c:pt idx="7">
                  <c:v>60.262270092586398</c:v>
                </c:pt>
                <c:pt idx="8">
                  <c:v>65.186161186496633</c:v>
                </c:pt>
                <c:pt idx="9">
                  <c:v>74.747796879762518</c:v>
                </c:pt>
                <c:pt idx="10">
                  <c:v>71.903678968647938</c:v>
                </c:pt>
                <c:pt idx="11">
                  <c:v>81.728456054295862</c:v>
                </c:pt>
                <c:pt idx="12">
                  <c:v>87.271298769071564</c:v>
                </c:pt>
                <c:pt idx="13">
                  <c:v>88.353164791542099</c:v>
                </c:pt>
                <c:pt idx="14">
                  <c:v>81.196609243261094</c:v>
                </c:pt>
                <c:pt idx="15">
                  <c:v>83.073938050309721</c:v>
                </c:pt>
                <c:pt idx="16">
                  <c:v>73.568260644660484</c:v>
                </c:pt>
                <c:pt idx="17">
                  <c:v>67.365899217961726</c:v>
                </c:pt>
                <c:pt idx="18">
                  <c:v>67.45807988067304</c:v>
                </c:pt>
                <c:pt idx="19">
                  <c:v>72.522194487629676</c:v>
                </c:pt>
                <c:pt idx="20">
                  <c:v>78.395944790613513</c:v>
                </c:pt>
                <c:pt idx="21">
                  <c:v>81.431133498411427</c:v>
                </c:pt>
                <c:pt idx="22">
                  <c:v>91.248180357494505</c:v>
                </c:pt>
                <c:pt idx="23">
                  <c:v>90.538753413429177</c:v>
                </c:pt>
                <c:pt idx="24">
                  <c:v>91.173365691659242</c:v>
                </c:pt>
                <c:pt idx="25">
                  <c:v>84.390957158648419</c:v>
                </c:pt>
                <c:pt idx="26">
                  <c:v>85.474059441549926</c:v>
                </c:pt>
                <c:pt idx="27">
                  <c:v>90.89419449826201</c:v>
                </c:pt>
                <c:pt idx="28">
                  <c:v>104.21281201453461</c:v>
                </c:pt>
                <c:pt idx="29">
                  <c:v>101.95319483996354</c:v>
                </c:pt>
                <c:pt idx="30">
                  <c:v>103.02193751861984</c:v>
                </c:pt>
                <c:pt idx="31">
                  <c:v>103.37579140220438</c:v>
                </c:pt>
                <c:pt idx="32">
                  <c:v>107.8464278881424</c:v>
                </c:pt>
                <c:pt idx="33">
                  <c:v>111.68137215601983</c:v>
                </c:pt>
                <c:pt idx="34">
                  <c:v>87.162388970918286</c:v>
                </c:pt>
                <c:pt idx="35">
                  <c:v>77.503806683821225</c:v>
                </c:pt>
                <c:pt idx="36">
                  <c:v>74.944386252279514</c:v>
                </c:pt>
                <c:pt idx="37">
                  <c:v>80.842198994844367</c:v>
                </c:pt>
                <c:pt idx="38">
                  <c:v>87.823530101120866</c:v>
                </c:pt>
                <c:pt idx="39">
                  <c:v>92.787862609278491</c:v>
                </c:pt>
                <c:pt idx="40">
                  <c:v>93.076728543220298</c:v>
                </c:pt>
                <c:pt idx="41">
                  <c:v>76.389969867082158</c:v>
                </c:pt>
                <c:pt idx="42">
                  <c:v>84.599511871316352</c:v>
                </c:pt>
                <c:pt idx="43">
                  <c:v>75.541182955273513</c:v>
                </c:pt>
                <c:pt idx="44">
                  <c:v>80.080105053997926</c:v>
                </c:pt>
                <c:pt idx="45">
                  <c:v>81.805377090288658</c:v>
                </c:pt>
                <c:pt idx="46">
                  <c:v>88.257928334479658</c:v>
                </c:pt>
                <c:pt idx="47">
                  <c:v>90.56725976522057</c:v>
                </c:pt>
                <c:pt idx="48">
                  <c:v>90.61966574236294</c:v>
                </c:pt>
                <c:pt idx="49">
                  <c:v>80.706125768621291</c:v>
                </c:pt>
                <c:pt idx="50">
                  <c:v>51.126969379329026</c:v>
                </c:pt>
                <c:pt idx="51">
                  <c:v>25.406185596742692</c:v>
                </c:pt>
                <c:pt idx="52">
                  <c:v>36.107267398984959</c:v>
                </c:pt>
                <c:pt idx="53">
                  <c:v>56.271307687866781</c:v>
                </c:pt>
                <c:pt idx="54">
                  <c:v>62.382940552572755</c:v>
                </c:pt>
                <c:pt idx="55">
                  <c:v>59.622646233207632</c:v>
                </c:pt>
                <c:pt idx="56">
                  <c:v>58.461590470453913</c:v>
                </c:pt>
                <c:pt idx="57">
                  <c:v>60.745446525423873</c:v>
                </c:pt>
                <c:pt idx="58">
                  <c:v>57.373563820651576</c:v>
                </c:pt>
                <c:pt idx="59">
                  <c:v>65.095309009304174</c:v>
                </c:pt>
                <c:pt idx="60">
                  <c:v>76.315075321249452</c:v>
                </c:pt>
                <c:pt idx="61">
                  <c:v>83.969021614536928</c:v>
                </c:pt>
                <c:pt idx="62">
                  <c:v>91.423665271251181</c:v>
                </c:pt>
                <c:pt idx="63">
                  <c:v>86.5991890686647</c:v>
                </c:pt>
                <c:pt idx="64">
                  <c:v>91.28128004407975</c:v>
                </c:pt>
                <c:pt idx="65">
                  <c:v>97.167267877237805</c:v>
                </c:pt>
                <c:pt idx="66">
                  <c:v>105.9229910726138</c:v>
                </c:pt>
                <c:pt idx="67">
                  <c:v>103.53086878742714</c:v>
                </c:pt>
                <c:pt idx="68">
                  <c:v>105.86660685047798</c:v>
                </c:pt>
                <c:pt idx="69">
                  <c:v>121.63382655920363</c:v>
                </c:pt>
                <c:pt idx="70">
                  <c:v>122.97647305024965</c:v>
                </c:pt>
                <c:pt idx="71">
                  <c:v>113.31373448300783</c:v>
                </c:pt>
                <c:pt idx="72">
                  <c:v>125.2997050101917</c:v>
                </c:pt>
                <c:pt idx="73">
                  <c:v>139.40781514980429</c:v>
                </c:pt>
                <c:pt idx="74">
                  <c:v>172.03665014567372</c:v>
                </c:pt>
                <c:pt idx="75">
                  <c:v>157.98259444961781</c:v>
                </c:pt>
                <c:pt idx="76">
                  <c:v>159.10329671719546</c:v>
                </c:pt>
                <c:pt idx="77">
                  <c:v>145.72477390166813</c:v>
                </c:pt>
                <c:pt idx="78">
                  <c:v>143.16234034963489</c:v>
                </c:pt>
                <c:pt idx="79">
                  <c:v>124.43633703004866</c:v>
                </c:pt>
                <c:pt idx="80">
                  <c:v>118.84419479434116</c:v>
                </c:pt>
                <c:pt idx="81">
                  <c:v>127.66810253033196</c:v>
                </c:pt>
                <c:pt idx="82">
                  <c:v>124.41625361817961</c:v>
                </c:pt>
                <c:pt idx="83">
                  <c:v>105.37235005733703</c:v>
                </c:pt>
                <c:pt idx="84">
                  <c:v>116.07535132892946</c:v>
                </c:pt>
                <c:pt idx="85">
                  <c:v>124.57765350241372</c:v>
                </c:pt>
                <c:pt idx="86">
                  <c:v>120.02000328199058</c:v>
                </c:pt>
                <c:pt idx="87">
                  <c:v>117.94811954343989</c:v>
                </c:pt>
                <c:pt idx="88">
                  <c:v>101.14915226019548</c:v>
                </c:pt>
                <c:pt idx="89">
                  <c:v>97.784643077218718</c:v>
                </c:pt>
                <c:pt idx="90">
                  <c:v>94.778307686602133</c:v>
                </c:pt>
                <c:pt idx="91">
                  <c:v>110.08010385628826</c:v>
                </c:pt>
                <c:pt idx="92">
                  <c:v>122.20567218968255</c:v>
                </c:pt>
                <c:pt idx="93">
                  <c:v>115.22376069328564</c:v>
                </c:pt>
                <c:pt idx="94">
                  <c:v>108.40002280491615</c:v>
                </c:pt>
                <c:pt idx="95">
                  <c:v>107.92049472241689</c:v>
                </c:pt>
                <c:pt idx="96">
                  <c:v>108.51519096592743</c:v>
                </c:pt>
                <c:pt idx="97">
                  <c:v>113.51408120556474</c:v>
                </c:pt>
                <c:pt idx="98">
                  <c:v>120.75061621683085</c:v>
                </c:pt>
                <c:pt idx="99">
                  <c:v>120.57640185098646</c:v>
                </c:pt>
                <c:pt idx="100">
                  <c:v>114.81726334696765</c:v>
                </c:pt>
                <c:pt idx="101">
                  <c:v>112.8689421533194</c:v>
                </c:pt>
                <c:pt idx="102">
                  <c:v>119.99580092426434</c:v>
                </c:pt>
                <c:pt idx="103">
                  <c:v>111.80337587926712</c:v>
                </c:pt>
                <c:pt idx="104">
                  <c:v>104.70839691628345</c:v>
                </c:pt>
                <c:pt idx="105">
                  <c:v>112.50784636142497</c:v>
                </c:pt>
                <c:pt idx="106">
                  <c:v>111.45829992892527</c:v>
                </c:pt>
                <c:pt idx="107">
                  <c:v>108.47689085656786</c:v>
                </c:pt>
                <c:pt idx="108">
                  <c:v>117.52928686734651</c:v>
                </c:pt>
                <c:pt idx="109">
                  <c:v>117.55838668053065</c:v>
                </c:pt>
                <c:pt idx="110">
                  <c:v>105.17218957905223</c:v>
                </c:pt>
                <c:pt idx="111">
                  <c:v>92.647612129071774</c:v>
                </c:pt>
                <c:pt idx="112">
                  <c:v>90.74233322548659</c:v>
                </c:pt>
                <c:pt idx="113">
                  <c:v>90.015488213038878</c:v>
                </c:pt>
                <c:pt idx="114">
                  <c:v>88.678376124318021</c:v>
                </c:pt>
                <c:pt idx="115">
                  <c:v>89.543155908661731</c:v>
                </c:pt>
                <c:pt idx="116">
                  <c:v>89.956332845995377</c:v>
                </c:pt>
                <c:pt idx="117">
                  <c:v>85.10393761853841</c:v>
                </c:pt>
                <c:pt idx="118">
                  <c:v>86.896026770051321</c:v>
                </c:pt>
                <c:pt idx="119">
                  <c:v>81.524448926968716</c:v>
                </c:pt>
                <c:pt idx="120">
                  <c:v>81.584187845159249</c:v>
                </c:pt>
                <c:pt idx="121">
                  <c:v>88.782930510212111</c:v>
                </c:pt>
                <c:pt idx="122">
                  <c:v>128.56599214644768</c:v>
                </c:pt>
                <c:pt idx="123">
                  <c:v>148.59794275820374</c:v>
                </c:pt>
              </c:numCache>
            </c:numRef>
          </c:val>
          <c:smooth val="0"/>
          <c:extLst>
            <c:ext xmlns:c16="http://schemas.microsoft.com/office/drawing/2014/chart" uri="{C3380CC4-5D6E-409C-BE32-E72D297353CC}">
              <c16:uniqueId val="{00000000-6DEA-4CBC-90E1-5AB22B712AB3}"/>
            </c:ext>
          </c:extLst>
        </c:ser>
        <c:ser>
          <c:idx val="1"/>
          <c:order val="1"/>
          <c:tx>
            <c:strRef>
              <c:f>'Energiekosten Chemie'!$C$1</c:f>
              <c:strCache>
                <c:ptCount val="1"/>
                <c:pt idx="0">
                  <c:v> Erdgas</c:v>
                </c:pt>
              </c:strCache>
            </c:strRef>
          </c:tx>
          <c:spPr>
            <a:ln w="44450" cap="rnd">
              <a:solidFill>
                <a:schemeClr val="accent2"/>
              </a:solidFill>
              <a:round/>
            </a:ln>
            <a:effectLst/>
          </c:spPr>
          <c:marker>
            <c:symbol val="none"/>
          </c:marker>
          <c:cat>
            <c:strRef>
              <c:f>'Energiekosten Chemie'!$A$2:$A$133</c:f>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f>'Energiekosten Chemie'!$C$2:$C$133</c:f>
              <c:numCache>
                <c:formatCode>0</c:formatCode>
                <c:ptCount val="132"/>
                <c:pt idx="0">
                  <c:v>67.7</c:v>
                </c:pt>
                <c:pt idx="1">
                  <c:v>65.099999999999994</c:v>
                </c:pt>
                <c:pt idx="2">
                  <c:v>64.599999999999994</c:v>
                </c:pt>
                <c:pt idx="3">
                  <c:v>63.8</c:v>
                </c:pt>
                <c:pt idx="4">
                  <c:v>63.7</c:v>
                </c:pt>
                <c:pt idx="5">
                  <c:v>65.2</c:v>
                </c:pt>
                <c:pt idx="6">
                  <c:v>66.099999999999994</c:v>
                </c:pt>
                <c:pt idx="7">
                  <c:v>66.099999999999994</c:v>
                </c:pt>
                <c:pt idx="8">
                  <c:v>63.9</c:v>
                </c:pt>
                <c:pt idx="9">
                  <c:v>64.7</c:v>
                </c:pt>
                <c:pt idx="10">
                  <c:v>67.2</c:v>
                </c:pt>
                <c:pt idx="11">
                  <c:v>68.099999999999994</c:v>
                </c:pt>
                <c:pt idx="12">
                  <c:v>71.3</c:v>
                </c:pt>
                <c:pt idx="13">
                  <c:v>71.400000000000006</c:v>
                </c:pt>
                <c:pt idx="14">
                  <c:v>70.7</c:v>
                </c:pt>
                <c:pt idx="15">
                  <c:v>69.400000000000006</c:v>
                </c:pt>
                <c:pt idx="16">
                  <c:v>69.3</c:v>
                </c:pt>
                <c:pt idx="17">
                  <c:v>68.900000000000006</c:v>
                </c:pt>
                <c:pt idx="18">
                  <c:v>68.599999999999994</c:v>
                </c:pt>
                <c:pt idx="19">
                  <c:v>68.400000000000006</c:v>
                </c:pt>
                <c:pt idx="20">
                  <c:v>69.3</c:v>
                </c:pt>
                <c:pt idx="21">
                  <c:v>69.8</c:v>
                </c:pt>
                <c:pt idx="22">
                  <c:v>70.3</c:v>
                </c:pt>
                <c:pt idx="23">
                  <c:v>71.8</c:v>
                </c:pt>
                <c:pt idx="24">
                  <c:v>72.5</c:v>
                </c:pt>
                <c:pt idx="25">
                  <c:v>71.099999999999994</c:v>
                </c:pt>
                <c:pt idx="26">
                  <c:v>71.8</c:v>
                </c:pt>
                <c:pt idx="27">
                  <c:v>73.7</c:v>
                </c:pt>
                <c:pt idx="28">
                  <c:v>74.099999999999994</c:v>
                </c:pt>
                <c:pt idx="29">
                  <c:v>75.3</c:v>
                </c:pt>
                <c:pt idx="30">
                  <c:v>76</c:v>
                </c:pt>
                <c:pt idx="31">
                  <c:v>76.7</c:v>
                </c:pt>
                <c:pt idx="32">
                  <c:v>78.900000000000006</c:v>
                </c:pt>
                <c:pt idx="33">
                  <c:v>82.7</c:v>
                </c:pt>
                <c:pt idx="34">
                  <c:v>84.1</c:v>
                </c:pt>
                <c:pt idx="35">
                  <c:v>82.4</c:v>
                </c:pt>
                <c:pt idx="36">
                  <c:v>81</c:v>
                </c:pt>
                <c:pt idx="37">
                  <c:v>80.5</c:v>
                </c:pt>
                <c:pt idx="38">
                  <c:v>76.900000000000006</c:v>
                </c:pt>
                <c:pt idx="39">
                  <c:v>75</c:v>
                </c:pt>
                <c:pt idx="40">
                  <c:v>72.2</c:v>
                </c:pt>
                <c:pt idx="41">
                  <c:v>69.400000000000006</c:v>
                </c:pt>
                <c:pt idx="42">
                  <c:v>66.3</c:v>
                </c:pt>
                <c:pt idx="43">
                  <c:v>64.7</c:v>
                </c:pt>
                <c:pt idx="44">
                  <c:v>64.8</c:v>
                </c:pt>
                <c:pt idx="45">
                  <c:v>64.8</c:v>
                </c:pt>
                <c:pt idx="46">
                  <c:v>65.5</c:v>
                </c:pt>
                <c:pt idx="47">
                  <c:v>68.8</c:v>
                </c:pt>
                <c:pt idx="48">
                  <c:v>66.8</c:v>
                </c:pt>
                <c:pt idx="49">
                  <c:v>62.8</c:v>
                </c:pt>
                <c:pt idx="50">
                  <c:v>58.8</c:v>
                </c:pt>
                <c:pt idx="51">
                  <c:v>55.6</c:v>
                </c:pt>
                <c:pt idx="52">
                  <c:v>53.6</c:v>
                </c:pt>
                <c:pt idx="53">
                  <c:v>51.1</c:v>
                </c:pt>
                <c:pt idx="54">
                  <c:v>50.4</c:v>
                </c:pt>
                <c:pt idx="55">
                  <c:v>50</c:v>
                </c:pt>
                <c:pt idx="56">
                  <c:v>53.4</c:v>
                </c:pt>
                <c:pt idx="57">
                  <c:v>58</c:v>
                </c:pt>
                <c:pt idx="58">
                  <c:v>61.9</c:v>
                </c:pt>
                <c:pt idx="59">
                  <c:v>64.2</c:v>
                </c:pt>
                <c:pt idx="60">
                  <c:v>73.7</c:v>
                </c:pt>
                <c:pt idx="61">
                  <c:v>75.8</c:v>
                </c:pt>
                <c:pt idx="62">
                  <c:v>74.7</c:v>
                </c:pt>
                <c:pt idx="63">
                  <c:v>75.900000000000006</c:v>
                </c:pt>
                <c:pt idx="64">
                  <c:v>79.8</c:v>
                </c:pt>
                <c:pt idx="65">
                  <c:v>83.2</c:v>
                </c:pt>
                <c:pt idx="66">
                  <c:v>89.9</c:v>
                </c:pt>
                <c:pt idx="67">
                  <c:v>97.1</c:v>
                </c:pt>
                <c:pt idx="68">
                  <c:v>108.1</c:v>
                </c:pt>
                <c:pt idx="69">
                  <c:v>136.1</c:v>
                </c:pt>
                <c:pt idx="70">
                  <c:v>144.69999999999999</c:v>
                </c:pt>
                <c:pt idx="71">
                  <c:v>160.80000000000001</c:v>
                </c:pt>
                <c:pt idx="72">
                  <c:v>176.5</c:v>
                </c:pt>
                <c:pt idx="73">
                  <c:v>179</c:v>
                </c:pt>
                <c:pt idx="74">
                  <c:v>185.3</c:v>
                </c:pt>
                <c:pt idx="75">
                  <c:v>212.2</c:v>
                </c:pt>
                <c:pt idx="76">
                  <c:v>201.6</c:v>
                </c:pt>
                <c:pt idx="77">
                  <c:v>198.4</c:v>
                </c:pt>
                <c:pt idx="78">
                  <c:v>226.9</c:v>
                </c:pt>
                <c:pt idx="79">
                  <c:v>297.7</c:v>
                </c:pt>
                <c:pt idx="80">
                  <c:v>335.8</c:v>
                </c:pt>
                <c:pt idx="81">
                  <c:v>321.5</c:v>
                </c:pt>
                <c:pt idx="82">
                  <c:v>240.2</c:v>
                </c:pt>
                <c:pt idx="83">
                  <c:v>238.1</c:v>
                </c:pt>
                <c:pt idx="84">
                  <c:v>233.4</c:v>
                </c:pt>
                <c:pt idx="85">
                  <c:v>214.8</c:v>
                </c:pt>
                <c:pt idx="86">
                  <c:v>206.1</c:v>
                </c:pt>
                <c:pt idx="87">
                  <c:v>202</c:v>
                </c:pt>
                <c:pt idx="88">
                  <c:v>193.2</c:v>
                </c:pt>
                <c:pt idx="89">
                  <c:v>183.6</c:v>
                </c:pt>
                <c:pt idx="90">
                  <c:v>179.9</c:v>
                </c:pt>
                <c:pt idx="91">
                  <c:v>175.7</c:v>
                </c:pt>
                <c:pt idx="92">
                  <c:v>180</c:v>
                </c:pt>
                <c:pt idx="93">
                  <c:v>181</c:v>
                </c:pt>
                <c:pt idx="94">
                  <c:v>181</c:v>
                </c:pt>
                <c:pt idx="95">
                  <c:v>177.2</c:v>
                </c:pt>
                <c:pt idx="96">
                  <c:v>161.69999999999999</c:v>
                </c:pt>
                <c:pt idx="97">
                  <c:v>151.30000000000001</c:v>
                </c:pt>
                <c:pt idx="98">
                  <c:v>147.80000000000001</c:v>
                </c:pt>
                <c:pt idx="99">
                  <c:v>149.5</c:v>
                </c:pt>
                <c:pt idx="100">
                  <c:v>150.9</c:v>
                </c:pt>
                <c:pt idx="101">
                  <c:v>153.19999999999999</c:v>
                </c:pt>
                <c:pt idx="102">
                  <c:v>155.1</c:v>
                </c:pt>
                <c:pt idx="103">
                  <c:v>156</c:v>
                </c:pt>
                <c:pt idx="104">
                  <c:v>156.80000000000001</c:v>
                </c:pt>
                <c:pt idx="105">
                  <c:v>159.80000000000001</c:v>
                </c:pt>
                <c:pt idx="106">
                  <c:v>162.4</c:v>
                </c:pt>
                <c:pt idx="107">
                  <c:v>164.1</c:v>
                </c:pt>
                <c:pt idx="108">
                  <c:v>164.6</c:v>
                </c:pt>
                <c:pt idx="109">
                  <c:v>168.5</c:v>
                </c:pt>
                <c:pt idx="110">
                  <c:v>168</c:v>
                </c:pt>
                <c:pt idx="111">
                  <c:v>160.19999999999999</c:v>
                </c:pt>
                <c:pt idx="112">
                  <c:v>154</c:v>
                </c:pt>
                <c:pt idx="113">
                  <c:v>155.1</c:v>
                </c:pt>
                <c:pt idx="114">
                  <c:v>154</c:v>
                </c:pt>
                <c:pt idx="115">
                  <c:v>151.4</c:v>
                </c:pt>
                <c:pt idx="116">
                  <c:v>150.69999999999999</c:v>
                </c:pt>
                <c:pt idx="117">
                  <c:v>148</c:v>
                </c:pt>
                <c:pt idx="118">
                  <c:v>148</c:v>
                </c:pt>
                <c:pt idx="119">
                  <c:v>146.80000000000001</c:v>
                </c:pt>
                <c:pt idx="120">
                  <c:v>144.6</c:v>
                </c:pt>
                <c:pt idx="121">
                  <c:v>142.9</c:v>
                </c:pt>
                <c:pt idx="122">
                  <c:v>154.80000000000001</c:v>
                </c:pt>
              </c:numCache>
            </c:numRef>
          </c:val>
          <c:smooth val="0"/>
          <c:extLst>
            <c:ext xmlns:c16="http://schemas.microsoft.com/office/drawing/2014/chart" uri="{C3380CC4-5D6E-409C-BE32-E72D297353CC}">
              <c16:uniqueId val="{00000001-6DEA-4CBC-90E1-5AB22B712AB3}"/>
            </c:ext>
          </c:extLst>
        </c:ser>
        <c:ser>
          <c:idx val="7"/>
          <c:order val="7"/>
          <c:tx>
            <c:strRef>
              <c:f>'Energiekosten Chemie'!$I$1</c:f>
              <c:strCache>
                <c:ptCount val="1"/>
                <c:pt idx="0">
                  <c:v> Strom</c:v>
                </c:pt>
              </c:strCache>
            </c:strRef>
          </c:tx>
          <c:spPr>
            <a:ln w="44450" cap="rnd">
              <a:solidFill>
                <a:schemeClr val="accent1"/>
              </a:solidFill>
              <a:round/>
            </a:ln>
            <a:effectLst/>
          </c:spPr>
          <c:marker>
            <c:symbol val="none"/>
          </c:marker>
          <c:cat>
            <c:strRef>
              <c:f>'Energiekosten Chemie'!$A$2:$A$133</c:f>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f>'Energiekosten Chemie'!$I$2:$I$133</c:f>
              <c:numCache>
                <c:formatCode>0</c:formatCode>
                <c:ptCount val="132"/>
                <c:pt idx="0">
                  <c:v>75.739999999999995</c:v>
                </c:pt>
                <c:pt idx="1">
                  <c:v>74.97</c:v>
                </c:pt>
                <c:pt idx="2">
                  <c:v>75.05</c:v>
                </c:pt>
                <c:pt idx="3">
                  <c:v>75.279999999999987</c:v>
                </c:pt>
                <c:pt idx="4">
                  <c:v>75.539999999999992</c:v>
                </c:pt>
                <c:pt idx="5">
                  <c:v>76.199999999999989</c:v>
                </c:pt>
                <c:pt idx="6">
                  <c:v>76.56</c:v>
                </c:pt>
                <c:pt idx="7">
                  <c:v>76.429999999999993</c:v>
                </c:pt>
                <c:pt idx="8">
                  <c:v>76.349999999999994</c:v>
                </c:pt>
                <c:pt idx="9">
                  <c:v>78.039999999999992</c:v>
                </c:pt>
                <c:pt idx="10">
                  <c:v>78.52</c:v>
                </c:pt>
                <c:pt idx="11">
                  <c:v>78.22999999999999</c:v>
                </c:pt>
                <c:pt idx="12">
                  <c:v>80.69</c:v>
                </c:pt>
                <c:pt idx="13">
                  <c:v>80.34</c:v>
                </c:pt>
                <c:pt idx="14">
                  <c:v>79.75</c:v>
                </c:pt>
                <c:pt idx="15">
                  <c:v>80.169999999999987</c:v>
                </c:pt>
                <c:pt idx="16">
                  <c:v>80.13</c:v>
                </c:pt>
                <c:pt idx="17">
                  <c:v>80.289999999999992</c:v>
                </c:pt>
                <c:pt idx="18">
                  <c:v>80.599999999999994</c:v>
                </c:pt>
                <c:pt idx="19">
                  <c:v>80.63</c:v>
                </c:pt>
                <c:pt idx="20">
                  <c:v>81.289999999999992</c:v>
                </c:pt>
                <c:pt idx="21">
                  <c:v>81.25</c:v>
                </c:pt>
                <c:pt idx="22">
                  <c:v>81.69</c:v>
                </c:pt>
                <c:pt idx="23">
                  <c:v>81.61</c:v>
                </c:pt>
                <c:pt idx="24">
                  <c:v>80.839999999999989</c:v>
                </c:pt>
                <c:pt idx="25">
                  <c:v>81.009999999999991</c:v>
                </c:pt>
                <c:pt idx="26">
                  <c:v>81.02</c:v>
                </c:pt>
                <c:pt idx="27">
                  <c:v>81.73</c:v>
                </c:pt>
                <c:pt idx="28">
                  <c:v>82.52</c:v>
                </c:pt>
                <c:pt idx="29">
                  <c:v>83.329999999999984</c:v>
                </c:pt>
                <c:pt idx="30">
                  <c:v>84.07</c:v>
                </c:pt>
                <c:pt idx="31">
                  <c:v>84.639999999999986</c:v>
                </c:pt>
                <c:pt idx="32">
                  <c:v>85.759999999999991</c:v>
                </c:pt>
                <c:pt idx="33">
                  <c:v>86.259999999999991</c:v>
                </c:pt>
                <c:pt idx="34">
                  <c:v>86.09</c:v>
                </c:pt>
                <c:pt idx="35">
                  <c:v>86</c:v>
                </c:pt>
                <c:pt idx="36">
                  <c:v>86.7</c:v>
                </c:pt>
                <c:pt idx="37">
                  <c:v>86.69</c:v>
                </c:pt>
                <c:pt idx="38">
                  <c:v>86.419999999999987</c:v>
                </c:pt>
                <c:pt idx="39">
                  <c:v>87.1</c:v>
                </c:pt>
                <c:pt idx="40">
                  <c:v>86.789999999999992</c:v>
                </c:pt>
                <c:pt idx="41">
                  <c:v>86.259999999999991</c:v>
                </c:pt>
                <c:pt idx="42">
                  <c:v>87.46</c:v>
                </c:pt>
                <c:pt idx="43">
                  <c:v>86.789999999999992</c:v>
                </c:pt>
                <c:pt idx="44">
                  <c:v>86.96</c:v>
                </c:pt>
                <c:pt idx="45">
                  <c:v>86.69</c:v>
                </c:pt>
                <c:pt idx="46">
                  <c:v>86.63</c:v>
                </c:pt>
                <c:pt idx="47">
                  <c:v>85.919999999999987</c:v>
                </c:pt>
                <c:pt idx="48">
                  <c:v>87.4</c:v>
                </c:pt>
                <c:pt idx="49">
                  <c:v>85.94</c:v>
                </c:pt>
                <c:pt idx="50">
                  <c:v>84.89</c:v>
                </c:pt>
                <c:pt idx="51">
                  <c:v>84.74</c:v>
                </c:pt>
                <c:pt idx="52">
                  <c:v>85.11</c:v>
                </c:pt>
                <c:pt idx="53">
                  <c:v>86.05</c:v>
                </c:pt>
                <c:pt idx="54">
                  <c:v>87.009999999999991</c:v>
                </c:pt>
                <c:pt idx="55">
                  <c:v>86.96</c:v>
                </c:pt>
                <c:pt idx="56">
                  <c:v>87.7</c:v>
                </c:pt>
                <c:pt idx="57">
                  <c:v>87.02</c:v>
                </c:pt>
                <c:pt idx="58">
                  <c:v>87.19</c:v>
                </c:pt>
                <c:pt idx="59">
                  <c:v>88.58</c:v>
                </c:pt>
                <c:pt idx="60">
                  <c:v>90.41</c:v>
                </c:pt>
                <c:pt idx="61">
                  <c:v>90.78</c:v>
                </c:pt>
                <c:pt idx="62">
                  <c:v>91.029999999999987</c:v>
                </c:pt>
                <c:pt idx="63">
                  <c:v>91.98</c:v>
                </c:pt>
                <c:pt idx="64">
                  <c:v>93.34999999999998</c:v>
                </c:pt>
                <c:pt idx="65">
                  <c:v>94.3</c:v>
                </c:pt>
                <c:pt idx="66">
                  <c:v>96.199999999999989</c:v>
                </c:pt>
                <c:pt idx="67">
                  <c:v>98.240000000000009</c:v>
                </c:pt>
                <c:pt idx="68">
                  <c:v>103.53</c:v>
                </c:pt>
                <c:pt idx="69">
                  <c:v>112.88</c:v>
                </c:pt>
                <c:pt idx="70">
                  <c:v>109.60999999999999</c:v>
                </c:pt>
                <c:pt idx="71">
                  <c:v>127.68999999999998</c:v>
                </c:pt>
                <c:pt idx="72">
                  <c:v>128.17000000000002</c:v>
                </c:pt>
                <c:pt idx="73">
                  <c:v>130.69999999999999</c:v>
                </c:pt>
                <c:pt idx="74">
                  <c:v>145.58999999999997</c:v>
                </c:pt>
                <c:pt idx="75">
                  <c:v>142.63</c:v>
                </c:pt>
                <c:pt idx="76">
                  <c:v>142.51</c:v>
                </c:pt>
                <c:pt idx="77">
                  <c:v>146.66999999999999</c:v>
                </c:pt>
                <c:pt idx="78">
                  <c:v>170.01</c:v>
                </c:pt>
                <c:pt idx="79">
                  <c:v>210.67</c:v>
                </c:pt>
                <c:pt idx="80">
                  <c:v>208.77999999999997</c:v>
                </c:pt>
                <c:pt idx="81">
                  <c:v>182.57</c:v>
                </c:pt>
                <c:pt idx="82">
                  <c:v>163.44999999999999</c:v>
                </c:pt>
                <c:pt idx="83">
                  <c:v>162.41</c:v>
                </c:pt>
                <c:pt idx="84">
                  <c:v>126.11999999999998</c:v>
                </c:pt>
                <c:pt idx="85">
                  <c:v>122.1</c:v>
                </c:pt>
                <c:pt idx="86">
                  <c:v>115.85</c:v>
                </c:pt>
                <c:pt idx="87">
                  <c:v>115.32</c:v>
                </c:pt>
                <c:pt idx="88">
                  <c:v>112.44999999999999</c:v>
                </c:pt>
                <c:pt idx="89">
                  <c:v>113.14999999999998</c:v>
                </c:pt>
                <c:pt idx="90">
                  <c:v>110.85999999999999</c:v>
                </c:pt>
                <c:pt idx="91">
                  <c:v>111.41999999999999</c:v>
                </c:pt>
                <c:pt idx="92">
                  <c:v>109.63</c:v>
                </c:pt>
                <c:pt idx="93">
                  <c:v>109.82</c:v>
                </c:pt>
                <c:pt idx="94">
                  <c:v>108.22</c:v>
                </c:pt>
                <c:pt idx="95">
                  <c:v>104.17999999999999</c:v>
                </c:pt>
                <c:pt idx="96">
                  <c:v>109.28</c:v>
                </c:pt>
                <c:pt idx="97">
                  <c:v>106.66</c:v>
                </c:pt>
                <c:pt idx="98">
                  <c:v>105.92</c:v>
                </c:pt>
                <c:pt idx="99">
                  <c:v>108.53</c:v>
                </c:pt>
                <c:pt idx="100">
                  <c:v>109.86999999999999</c:v>
                </c:pt>
                <c:pt idx="101">
                  <c:v>110.80999999999999</c:v>
                </c:pt>
                <c:pt idx="102">
                  <c:v>110.19</c:v>
                </c:pt>
                <c:pt idx="103">
                  <c:v>112.69999999999999</c:v>
                </c:pt>
                <c:pt idx="104">
                  <c:v>110.78999999999999</c:v>
                </c:pt>
                <c:pt idx="105">
                  <c:v>111.06</c:v>
                </c:pt>
                <c:pt idx="106">
                  <c:v>114.20999999999998</c:v>
                </c:pt>
                <c:pt idx="107">
                  <c:v>113.78</c:v>
                </c:pt>
                <c:pt idx="108">
                  <c:v>114.02999999999999</c:v>
                </c:pt>
                <c:pt idx="109">
                  <c:v>113.97</c:v>
                </c:pt>
                <c:pt idx="110">
                  <c:v>110.91999999999999</c:v>
                </c:pt>
                <c:pt idx="111">
                  <c:v>108.64</c:v>
                </c:pt>
                <c:pt idx="112">
                  <c:v>109.57</c:v>
                </c:pt>
                <c:pt idx="113">
                  <c:v>109.58999999999999</c:v>
                </c:pt>
                <c:pt idx="114">
                  <c:v>109.71</c:v>
                </c:pt>
                <c:pt idx="115">
                  <c:v>108.75</c:v>
                </c:pt>
                <c:pt idx="116">
                  <c:v>109.34</c:v>
                </c:pt>
                <c:pt idx="117">
                  <c:v>109.82</c:v>
                </c:pt>
                <c:pt idx="118">
                  <c:v>109.52</c:v>
                </c:pt>
                <c:pt idx="119">
                  <c:v>107.99</c:v>
                </c:pt>
                <c:pt idx="120">
                  <c:v>103.78999999999999</c:v>
                </c:pt>
                <c:pt idx="121">
                  <c:v>100.33999999999999</c:v>
                </c:pt>
                <c:pt idx="122">
                  <c:v>103.72</c:v>
                </c:pt>
              </c:numCache>
            </c:numRef>
          </c:val>
          <c:smooth val="0"/>
          <c:extLst>
            <c:ext xmlns:c16="http://schemas.microsoft.com/office/drawing/2014/chart" uri="{C3380CC4-5D6E-409C-BE32-E72D297353CC}">
              <c16:uniqueId val="{00000002-6DEA-4CBC-90E1-5AB22B712AB3}"/>
            </c:ext>
          </c:extLst>
        </c:ser>
        <c:dLbls>
          <c:showLegendKey val="0"/>
          <c:showVal val="0"/>
          <c:showCatName val="0"/>
          <c:showSerName val="0"/>
          <c:showPercent val="0"/>
          <c:showBubbleSize val="0"/>
        </c:dLbls>
        <c:smooth val="0"/>
        <c:axId val="1083001144"/>
        <c:axId val="1083000816"/>
        <c:extLst>
          <c:ext xmlns:c15="http://schemas.microsoft.com/office/drawing/2012/chart" uri="{02D57815-91ED-43cb-92C2-25804820EDAC}">
            <c15:filteredLineSeries>
              <c15:ser>
                <c:idx val="2"/>
                <c:order val="2"/>
                <c:tx>
                  <c:strRef>
                    <c:extLst>
                      <c:ext uri="{02D57815-91ED-43cb-92C2-25804820EDAC}">
                        <c15:formulaRef>
                          <c15:sqref>'Energiekosten Chemie'!$D$1</c15:sqref>
                        </c15:formulaRef>
                      </c:ext>
                    </c:extLst>
                    <c:strCache>
                      <c:ptCount val="1"/>
                      <c:pt idx="0">
                        <c:v>Strom, hoch</c:v>
                      </c:pt>
                    </c:strCache>
                  </c:strRef>
                </c:tx>
                <c:spPr>
                  <a:ln w="28575" cap="rnd">
                    <a:solidFill>
                      <a:schemeClr val="accent3"/>
                    </a:solidFill>
                    <a:round/>
                  </a:ln>
                  <a:effectLst/>
                </c:spPr>
                <c:marker>
                  <c:symbol val="none"/>
                </c:marker>
                <c:cat>
                  <c:strRef>
                    <c:extLst>
                      <c:ext uri="{02D57815-91ED-43cb-92C2-25804820EDAC}">
                        <c15:formulaRef>
                          <c15:sqref>'Energiekosten Chemie'!$A$2:$A$133</c15:sqref>
                        </c15:formulaRef>
                      </c:ext>
                    </c:extLst>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extLst>
                      <c:ext uri="{02D57815-91ED-43cb-92C2-25804820EDAC}">
                        <c15:formulaRef>
                          <c15:sqref>'Energiekosten Chemie'!$D$2:$D$102</c15:sqref>
                        </c15:formulaRef>
                      </c:ext>
                    </c:extLst>
                    <c:numCache>
                      <c:formatCode>0</c:formatCode>
                      <c:ptCount val="101"/>
                      <c:pt idx="0">
                        <c:v>63</c:v>
                      </c:pt>
                      <c:pt idx="1">
                        <c:v>60.9</c:v>
                      </c:pt>
                      <c:pt idx="2">
                        <c:v>61.4</c:v>
                      </c:pt>
                      <c:pt idx="3">
                        <c:v>61.7</c:v>
                      </c:pt>
                      <c:pt idx="4">
                        <c:v>62.1</c:v>
                      </c:pt>
                      <c:pt idx="5">
                        <c:v>63.6</c:v>
                      </c:pt>
                      <c:pt idx="6">
                        <c:v>64.099999999999994</c:v>
                      </c:pt>
                      <c:pt idx="7">
                        <c:v>63.9</c:v>
                      </c:pt>
                      <c:pt idx="8">
                        <c:v>64.099999999999994</c:v>
                      </c:pt>
                      <c:pt idx="9">
                        <c:v>67.400000000000006</c:v>
                      </c:pt>
                      <c:pt idx="10">
                        <c:v>68.3</c:v>
                      </c:pt>
                      <c:pt idx="11">
                        <c:v>67.099999999999994</c:v>
                      </c:pt>
                      <c:pt idx="12">
                        <c:v>71.099999999999994</c:v>
                      </c:pt>
                      <c:pt idx="13">
                        <c:v>69.7</c:v>
                      </c:pt>
                      <c:pt idx="14">
                        <c:v>68.2</c:v>
                      </c:pt>
                      <c:pt idx="15">
                        <c:v>68.2</c:v>
                      </c:pt>
                      <c:pt idx="16">
                        <c:v>68.3</c:v>
                      </c:pt>
                      <c:pt idx="17">
                        <c:v>68.599999999999994</c:v>
                      </c:pt>
                      <c:pt idx="18">
                        <c:v>69.400000000000006</c:v>
                      </c:pt>
                      <c:pt idx="19">
                        <c:v>69.5</c:v>
                      </c:pt>
                      <c:pt idx="20">
                        <c:v>71</c:v>
                      </c:pt>
                      <c:pt idx="21">
                        <c:v>70.400000000000006</c:v>
                      </c:pt>
                      <c:pt idx="22">
                        <c:v>72.099999999999994</c:v>
                      </c:pt>
                      <c:pt idx="23">
                        <c:v>71.599999999999994</c:v>
                      </c:pt>
                      <c:pt idx="24">
                        <c:v>70.900000000000006</c:v>
                      </c:pt>
                      <c:pt idx="25">
                        <c:v>71.7</c:v>
                      </c:pt>
                      <c:pt idx="26">
                        <c:v>71.5</c:v>
                      </c:pt>
                      <c:pt idx="27">
                        <c:v>72</c:v>
                      </c:pt>
                      <c:pt idx="28">
                        <c:v>73.7</c:v>
                      </c:pt>
                      <c:pt idx="29">
                        <c:v>75.7</c:v>
                      </c:pt>
                      <c:pt idx="30">
                        <c:v>77.7</c:v>
                      </c:pt>
                      <c:pt idx="31">
                        <c:v>79.599999999999994</c:v>
                      </c:pt>
                      <c:pt idx="32">
                        <c:v>81.7</c:v>
                      </c:pt>
                      <c:pt idx="33">
                        <c:v>81.5</c:v>
                      </c:pt>
                      <c:pt idx="34">
                        <c:v>81.400000000000006</c:v>
                      </c:pt>
                      <c:pt idx="35">
                        <c:v>81.099999999999994</c:v>
                      </c:pt>
                      <c:pt idx="36">
                        <c:v>80.400000000000006</c:v>
                      </c:pt>
                      <c:pt idx="37">
                        <c:v>78.5</c:v>
                      </c:pt>
                      <c:pt idx="38">
                        <c:v>76.900000000000006</c:v>
                      </c:pt>
                      <c:pt idx="39">
                        <c:v>78.7</c:v>
                      </c:pt>
                      <c:pt idx="40">
                        <c:v>78.599999999999994</c:v>
                      </c:pt>
                      <c:pt idx="41">
                        <c:v>77.3</c:v>
                      </c:pt>
                      <c:pt idx="42">
                        <c:v>79.900000000000006</c:v>
                      </c:pt>
                      <c:pt idx="43">
                        <c:v>78.599999999999994</c:v>
                      </c:pt>
                      <c:pt idx="44">
                        <c:v>78.7</c:v>
                      </c:pt>
                      <c:pt idx="45">
                        <c:v>78.5</c:v>
                      </c:pt>
                      <c:pt idx="46">
                        <c:v>78.3</c:v>
                      </c:pt>
                      <c:pt idx="47">
                        <c:v>76.400000000000006</c:v>
                      </c:pt>
                      <c:pt idx="48">
                        <c:v>76.900000000000006</c:v>
                      </c:pt>
                      <c:pt idx="49">
                        <c:v>74.599999999999994</c:v>
                      </c:pt>
                      <c:pt idx="50">
                        <c:v>72.5</c:v>
                      </c:pt>
                      <c:pt idx="51">
                        <c:v>72</c:v>
                      </c:pt>
                      <c:pt idx="52">
                        <c:v>71.599999999999994</c:v>
                      </c:pt>
                      <c:pt idx="53">
                        <c:v>73.8</c:v>
                      </c:pt>
                      <c:pt idx="54">
                        <c:v>75.599999999999994</c:v>
                      </c:pt>
                      <c:pt idx="55">
                        <c:v>75.900000000000006</c:v>
                      </c:pt>
                      <c:pt idx="56">
                        <c:v>77.900000000000006</c:v>
                      </c:pt>
                      <c:pt idx="57">
                        <c:v>76.099999999999994</c:v>
                      </c:pt>
                      <c:pt idx="58">
                        <c:v>76.2</c:v>
                      </c:pt>
                      <c:pt idx="59">
                        <c:v>79.2</c:v>
                      </c:pt>
                      <c:pt idx="60">
                        <c:v>82.5</c:v>
                      </c:pt>
                      <c:pt idx="61">
                        <c:v>82.8</c:v>
                      </c:pt>
                      <c:pt idx="62">
                        <c:v>83.4</c:v>
                      </c:pt>
                      <c:pt idx="63">
                        <c:v>85.4</c:v>
                      </c:pt>
                      <c:pt idx="64">
                        <c:v>88.1</c:v>
                      </c:pt>
                      <c:pt idx="65">
                        <c:v>90.1</c:v>
                      </c:pt>
                      <c:pt idx="66">
                        <c:v>93.4</c:v>
                      </c:pt>
                      <c:pt idx="67">
                        <c:v>96.7</c:v>
                      </c:pt>
                      <c:pt idx="68">
                        <c:v>107.8</c:v>
                      </c:pt>
                      <c:pt idx="69">
                        <c:v>121.7</c:v>
                      </c:pt>
                      <c:pt idx="70">
                        <c:v>118.5</c:v>
                      </c:pt>
                      <c:pt idx="71">
                        <c:v>149.6</c:v>
                      </c:pt>
                      <c:pt idx="72">
                        <c:v>138.6</c:v>
                      </c:pt>
                      <c:pt idx="73">
                        <c:v>139.1</c:v>
                      </c:pt>
                      <c:pt idx="74">
                        <c:v>164.7</c:v>
                      </c:pt>
                      <c:pt idx="75">
                        <c:v>158.1</c:v>
                      </c:pt>
                      <c:pt idx="76">
                        <c:v>159.1</c:v>
                      </c:pt>
                      <c:pt idx="77">
                        <c:v>166.9</c:v>
                      </c:pt>
                      <c:pt idx="78">
                        <c:v>211.8</c:v>
                      </c:pt>
                      <c:pt idx="79">
                        <c:v>277.10000000000002</c:v>
                      </c:pt>
                      <c:pt idx="80">
                        <c:v>261</c:v>
                      </c:pt>
                      <c:pt idx="81">
                        <c:v>217.5</c:v>
                      </c:pt>
                      <c:pt idx="82">
                        <c:v>190.4</c:v>
                      </c:pt>
                      <c:pt idx="83">
                        <c:v>191.6</c:v>
                      </c:pt>
                      <c:pt idx="84">
                        <c:v>136.19999999999999</c:v>
                      </c:pt>
                      <c:pt idx="85">
                        <c:v>129.80000000000001</c:v>
                      </c:pt>
                      <c:pt idx="86">
                        <c:v>119.7</c:v>
                      </c:pt>
                      <c:pt idx="87">
                        <c:v>119.8</c:v>
                      </c:pt>
                      <c:pt idx="88">
                        <c:v>114.2</c:v>
                      </c:pt>
                      <c:pt idx="89">
                        <c:v>115.6</c:v>
                      </c:pt>
                      <c:pt idx="90">
                        <c:v>113.8</c:v>
                      </c:pt>
                      <c:pt idx="91">
                        <c:v>114.5</c:v>
                      </c:pt>
                      <c:pt idx="92">
                        <c:v>112.5</c:v>
                      </c:pt>
                      <c:pt idx="93">
                        <c:v>113.6</c:v>
                      </c:pt>
                      <c:pt idx="94">
                        <c:v>110.6</c:v>
                      </c:pt>
                      <c:pt idx="95">
                        <c:v>103.9</c:v>
                      </c:pt>
                      <c:pt idx="96">
                        <c:v>105.5</c:v>
                      </c:pt>
                      <c:pt idx="97">
                        <c:v>100.5</c:v>
                      </c:pt>
                      <c:pt idx="98">
                        <c:v>101.3</c:v>
                      </c:pt>
                      <c:pt idx="99">
                        <c:v>104.4</c:v>
                      </c:pt>
                      <c:pt idx="100">
                        <c:v>105.6</c:v>
                      </c:pt>
                    </c:numCache>
                  </c:numRef>
                </c:val>
                <c:smooth val="0"/>
                <c:extLst>
                  <c:ext xmlns:c16="http://schemas.microsoft.com/office/drawing/2014/chart" uri="{C3380CC4-5D6E-409C-BE32-E72D297353CC}">
                    <c16:uniqueId val="{00000003-6DEA-4CBC-90E1-5AB22B712AB3}"/>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'Energiekosten Chemie'!$E$1</c15:sqref>
                        </c15:formulaRef>
                      </c:ext>
                    </c:extLst>
                    <c:strCache>
                      <c:ptCount val="1"/>
                      <c:pt idx="0">
                        <c:v>Strom, niedrig</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extLst xmlns:c15="http://schemas.microsoft.com/office/drawing/2012/chart">
                      <c:ext xmlns:c15="http://schemas.microsoft.com/office/drawing/2012/chart" uri="{02D57815-91ED-43cb-92C2-25804820EDAC}">
                        <c15:formulaRef>
                          <c15:sqref>'Energiekosten Chemie'!$E$2:$E$102</c15:sqref>
                        </c15:formulaRef>
                      </c:ext>
                    </c:extLst>
                    <c:numCache>
                      <c:formatCode>0</c:formatCode>
                      <c:ptCount val="101"/>
                      <c:pt idx="0">
                        <c:v>81.2</c:v>
                      </c:pt>
                      <c:pt idx="1">
                        <c:v>81</c:v>
                      </c:pt>
                      <c:pt idx="2">
                        <c:v>80.900000000000006</c:v>
                      </c:pt>
                      <c:pt idx="3">
                        <c:v>81.099999999999994</c:v>
                      </c:pt>
                      <c:pt idx="4">
                        <c:v>81.3</c:v>
                      </c:pt>
                      <c:pt idx="5">
                        <c:v>81.599999999999994</c:v>
                      </c:pt>
                      <c:pt idx="6">
                        <c:v>81.900000000000006</c:v>
                      </c:pt>
                      <c:pt idx="7">
                        <c:v>81.8</c:v>
                      </c:pt>
                      <c:pt idx="8">
                        <c:v>81.599999999999994</c:v>
                      </c:pt>
                      <c:pt idx="9">
                        <c:v>82.6</c:v>
                      </c:pt>
                      <c:pt idx="10">
                        <c:v>82.9</c:v>
                      </c:pt>
                      <c:pt idx="11">
                        <c:v>83</c:v>
                      </c:pt>
                      <c:pt idx="12">
                        <c:v>84.8</c:v>
                      </c:pt>
                      <c:pt idx="13">
                        <c:v>84.9</c:v>
                      </c:pt>
                      <c:pt idx="14">
                        <c:v>84.7</c:v>
                      </c:pt>
                      <c:pt idx="15">
                        <c:v>85.3</c:v>
                      </c:pt>
                      <c:pt idx="16">
                        <c:v>85.2</c:v>
                      </c:pt>
                      <c:pt idx="17">
                        <c:v>85.3</c:v>
                      </c:pt>
                      <c:pt idx="18">
                        <c:v>85.4</c:v>
                      </c:pt>
                      <c:pt idx="19">
                        <c:v>85.4</c:v>
                      </c:pt>
                      <c:pt idx="20">
                        <c:v>85.7</c:v>
                      </c:pt>
                      <c:pt idx="21">
                        <c:v>85.9</c:v>
                      </c:pt>
                      <c:pt idx="22">
                        <c:v>85.8</c:v>
                      </c:pt>
                      <c:pt idx="23">
                        <c:v>85.9</c:v>
                      </c:pt>
                      <c:pt idx="24">
                        <c:v>85.1</c:v>
                      </c:pt>
                      <c:pt idx="25">
                        <c:v>85</c:v>
                      </c:pt>
                      <c:pt idx="26">
                        <c:v>85.1</c:v>
                      </c:pt>
                      <c:pt idx="27">
                        <c:v>85.9</c:v>
                      </c:pt>
                      <c:pt idx="28">
                        <c:v>86.3</c:v>
                      </c:pt>
                      <c:pt idx="29">
                        <c:v>86.6</c:v>
                      </c:pt>
                      <c:pt idx="30">
                        <c:v>86.8</c:v>
                      </c:pt>
                      <c:pt idx="31">
                        <c:v>86.8</c:v>
                      </c:pt>
                      <c:pt idx="32">
                        <c:v>87.5</c:v>
                      </c:pt>
                      <c:pt idx="33">
                        <c:v>88.3</c:v>
                      </c:pt>
                      <c:pt idx="34">
                        <c:v>88.1</c:v>
                      </c:pt>
                      <c:pt idx="35">
                        <c:v>88.1</c:v>
                      </c:pt>
                      <c:pt idx="36">
                        <c:v>89.4</c:v>
                      </c:pt>
                      <c:pt idx="37">
                        <c:v>90.2</c:v>
                      </c:pt>
                      <c:pt idx="38">
                        <c:v>90.5</c:v>
                      </c:pt>
                      <c:pt idx="39">
                        <c:v>90.7</c:v>
                      </c:pt>
                      <c:pt idx="40">
                        <c:v>90.3</c:v>
                      </c:pt>
                      <c:pt idx="41">
                        <c:v>90.1</c:v>
                      </c:pt>
                      <c:pt idx="42">
                        <c:v>90.7</c:v>
                      </c:pt>
                      <c:pt idx="43">
                        <c:v>90.3</c:v>
                      </c:pt>
                      <c:pt idx="44">
                        <c:v>90.5</c:v>
                      </c:pt>
                      <c:pt idx="45">
                        <c:v>90.2</c:v>
                      </c:pt>
                      <c:pt idx="46">
                        <c:v>90.2</c:v>
                      </c:pt>
                      <c:pt idx="47">
                        <c:v>90</c:v>
                      </c:pt>
                      <c:pt idx="48">
                        <c:v>91.9</c:v>
                      </c:pt>
                      <c:pt idx="49">
                        <c:v>90.8</c:v>
                      </c:pt>
                      <c:pt idx="50">
                        <c:v>90.2</c:v>
                      </c:pt>
                      <c:pt idx="51">
                        <c:v>90.2</c:v>
                      </c:pt>
                      <c:pt idx="52">
                        <c:v>90.9</c:v>
                      </c:pt>
                      <c:pt idx="53">
                        <c:v>91.3</c:v>
                      </c:pt>
                      <c:pt idx="54">
                        <c:v>91.9</c:v>
                      </c:pt>
                      <c:pt idx="55">
                        <c:v>91.7</c:v>
                      </c:pt>
                      <c:pt idx="56">
                        <c:v>91.9</c:v>
                      </c:pt>
                      <c:pt idx="57">
                        <c:v>91.7</c:v>
                      </c:pt>
                      <c:pt idx="58">
                        <c:v>91.9</c:v>
                      </c:pt>
                      <c:pt idx="59">
                        <c:v>92.6</c:v>
                      </c:pt>
                      <c:pt idx="60">
                        <c:v>93.8</c:v>
                      </c:pt>
                      <c:pt idx="61">
                        <c:v>94.2</c:v>
                      </c:pt>
                      <c:pt idx="62">
                        <c:v>94.3</c:v>
                      </c:pt>
                      <c:pt idx="63">
                        <c:v>94.8</c:v>
                      </c:pt>
                      <c:pt idx="64">
                        <c:v>95.6</c:v>
                      </c:pt>
                      <c:pt idx="65">
                        <c:v>96.1</c:v>
                      </c:pt>
                      <c:pt idx="66">
                        <c:v>97.4</c:v>
                      </c:pt>
                      <c:pt idx="67">
                        <c:v>98.9</c:v>
                      </c:pt>
                      <c:pt idx="68">
                        <c:v>101.7</c:v>
                      </c:pt>
                      <c:pt idx="69">
                        <c:v>109.1</c:v>
                      </c:pt>
                      <c:pt idx="70">
                        <c:v>105.8</c:v>
                      </c:pt>
                      <c:pt idx="71">
                        <c:v>118.3</c:v>
                      </c:pt>
                      <c:pt idx="72">
                        <c:v>123.7</c:v>
                      </c:pt>
                      <c:pt idx="73">
                        <c:v>127.1</c:v>
                      </c:pt>
                      <c:pt idx="74">
                        <c:v>137.4</c:v>
                      </c:pt>
                      <c:pt idx="75">
                        <c:v>136</c:v>
                      </c:pt>
                      <c:pt idx="76">
                        <c:v>135.4</c:v>
                      </c:pt>
                      <c:pt idx="77">
                        <c:v>138</c:v>
                      </c:pt>
                      <c:pt idx="78">
                        <c:v>152.1</c:v>
                      </c:pt>
                      <c:pt idx="79">
                        <c:v>182.2</c:v>
                      </c:pt>
                      <c:pt idx="80">
                        <c:v>186.4</c:v>
                      </c:pt>
                      <c:pt idx="81">
                        <c:v>167.6</c:v>
                      </c:pt>
                      <c:pt idx="82">
                        <c:v>151.9</c:v>
                      </c:pt>
                      <c:pt idx="83">
                        <c:v>149.9</c:v>
                      </c:pt>
                      <c:pt idx="84">
                        <c:v>121.8</c:v>
                      </c:pt>
                      <c:pt idx="85">
                        <c:v>118.8</c:v>
                      </c:pt>
                      <c:pt idx="86">
                        <c:v>114.2</c:v>
                      </c:pt>
                      <c:pt idx="87">
                        <c:v>113.4</c:v>
                      </c:pt>
                      <c:pt idx="88">
                        <c:v>111.7</c:v>
                      </c:pt>
                      <c:pt idx="89">
                        <c:v>112.1</c:v>
                      </c:pt>
                      <c:pt idx="90">
                        <c:v>109.6</c:v>
                      </c:pt>
                      <c:pt idx="91">
                        <c:v>110.1</c:v>
                      </c:pt>
                      <c:pt idx="92">
                        <c:v>108.4</c:v>
                      </c:pt>
                      <c:pt idx="93">
                        <c:v>108.2</c:v>
                      </c:pt>
                      <c:pt idx="94">
                        <c:v>107.2</c:v>
                      </c:pt>
                      <c:pt idx="95">
                        <c:v>104.3</c:v>
                      </c:pt>
                      <c:pt idx="96">
                        <c:v>110.9</c:v>
                      </c:pt>
                      <c:pt idx="97">
                        <c:v>109.3</c:v>
                      </c:pt>
                      <c:pt idx="98">
                        <c:v>107.9</c:v>
                      </c:pt>
                      <c:pt idx="99">
                        <c:v>110.3</c:v>
                      </c:pt>
                      <c:pt idx="100">
                        <c:v>111.7</c:v>
                      </c:pt>
                    </c:numCache>
                  </c:numRef>
                </c:val>
                <c:smooth val="0"/>
                <c:extLst xmlns:c15="http://schemas.microsoft.com/office/drawing/2012/chart">
                  <c:ext xmlns:c16="http://schemas.microsoft.com/office/drawing/2014/chart" uri="{C3380CC4-5D6E-409C-BE32-E72D297353CC}">
                    <c16:uniqueId val="{00000004-6DEA-4CBC-90E1-5AB22B712AB3}"/>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'Energiekosten Chemie'!$F$1</c15:sqref>
                        </c15:formulaRef>
                      </c:ext>
                    </c:extLst>
                    <c:strCache>
                      <c:ptCount val="1"/>
                      <c:pt idx="0">
                        <c:v> energetische Verwendung</c:v>
                      </c:pt>
                    </c:strCache>
                  </c:strRef>
                </c:tx>
                <c:spPr>
                  <a:ln w="28575" cap="rnd">
                    <a:solidFill>
                      <a:schemeClr val="accent5"/>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extLst xmlns:c15="http://schemas.microsoft.com/office/drawing/2012/chart">
                      <c:ext xmlns:c15="http://schemas.microsoft.com/office/drawing/2012/chart" uri="{02D57815-91ED-43cb-92C2-25804820EDAC}">
                        <c15:formulaRef>
                          <c15:sqref>'Energiekosten Chemie'!$F$2:$F$102</c15:sqref>
                        </c15:formulaRef>
                      </c:ext>
                    </c:extLst>
                    <c:numCache>
                      <c:formatCode>0</c:formatCode>
                      <c:ptCount val="101"/>
                      <c:pt idx="0">
                        <c:v>69.398945689762499</c:v>
                      </c:pt>
                      <c:pt idx="1">
                        <c:v>66.908075430761201</c:v>
                      </c:pt>
                      <c:pt idx="2">
                        <c:v>67.42411356473923</c:v>
                      </c:pt>
                      <c:pt idx="3">
                        <c:v>67.35513954746969</c:v>
                      </c:pt>
                      <c:pt idx="4">
                        <c:v>67.765316590332574</c:v>
                      </c:pt>
                      <c:pt idx="5">
                        <c:v>69.244171054984477</c:v>
                      </c:pt>
                      <c:pt idx="6">
                        <c:v>69.53510032296083</c:v>
                      </c:pt>
                      <c:pt idx="7">
                        <c:v>68.983504308332769</c:v>
                      </c:pt>
                      <c:pt idx="8">
                        <c:v>68.124254506784695</c:v>
                      </c:pt>
                      <c:pt idx="9">
                        <c:v>70.00650171917863</c:v>
                      </c:pt>
                      <c:pt idx="10">
                        <c:v>71.358931107178307</c:v>
                      </c:pt>
                      <c:pt idx="11">
                        <c:v>72.669461044886617</c:v>
                      </c:pt>
                      <c:pt idx="12">
                        <c:v>75.836116889216427</c:v>
                      </c:pt>
                      <c:pt idx="13">
                        <c:v>75.875984831238782</c:v>
                      </c:pt>
                      <c:pt idx="14">
                        <c:v>74.631194831893495</c:v>
                      </c:pt>
                      <c:pt idx="15">
                        <c:v>74.184754424527881</c:v>
                      </c:pt>
                      <c:pt idx="16">
                        <c:v>73.258043458019444</c:v>
                      </c:pt>
                      <c:pt idx="17">
                        <c:v>72.520630929616559</c:v>
                      </c:pt>
                      <c:pt idx="18">
                        <c:v>72.457227189260564</c:v>
                      </c:pt>
                      <c:pt idx="19">
                        <c:v>72.806897503886674</c:v>
                      </c:pt>
                      <c:pt idx="20">
                        <c:v>74.07533503115522</c:v>
                      </c:pt>
                      <c:pt idx="21">
                        <c:v>74.625302014857027</c:v>
                      </c:pt>
                      <c:pt idx="22">
                        <c:v>75.944036232174497</c:v>
                      </c:pt>
                      <c:pt idx="23">
                        <c:v>76.723787807208623</c:v>
                      </c:pt>
                      <c:pt idx="24">
                        <c:v>76.932802912249329</c:v>
                      </c:pt>
                      <c:pt idx="25">
                        <c:v>75.566486144278343</c:v>
                      </c:pt>
                      <c:pt idx="26">
                        <c:v>76.073265349739501</c:v>
                      </c:pt>
                      <c:pt idx="27">
                        <c:v>77.89737750484359</c:v>
                      </c:pt>
                      <c:pt idx="28">
                        <c:v>79.588753081308113</c:v>
                      </c:pt>
                      <c:pt idx="29">
                        <c:v>80.348687535596696</c:v>
                      </c:pt>
                      <c:pt idx="30">
                        <c:v>81.095074376675782</c:v>
                      </c:pt>
                      <c:pt idx="31">
                        <c:v>81.721021226198388</c:v>
                      </c:pt>
                      <c:pt idx="32">
                        <c:v>83.768978509932808</c:v>
                      </c:pt>
                      <c:pt idx="33">
                        <c:v>86.483123494041777</c:v>
                      </c:pt>
                      <c:pt idx="34">
                        <c:v>85.032315007382635</c:v>
                      </c:pt>
                      <c:pt idx="35">
                        <c:v>83.147342601543912</c:v>
                      </c:pt>
                      <c:pt idx="36">
                        <c:v>82.335994762705155</c:v>
                      </c:pt>
                      <c:pt idx="37">
                        <c:v>82.573497909535988</c:v>
                      </c:pt>
                      <c:pt idx="38">
                        <c:v>81.024717709100869</c:v>
                      </c:pt>
                      <c:pt idx="39">
                        <c:v>80.593907634835062</c:v>
                      </c:pt>
                      <c:pt idx="40">
                        <c:v>78.893605568889825</c:v>
                      </c:pt>
                      <c:pt idx="41">
                        <c:v>75.592897288037392</c:v>
                      </c:pt>
                      <c:pt idx="42">
                        <c:v>74.92975606841847</c:v>
                      </c:pt>
                      <c:pt idx="43">
                        <c:v>72.96540646597461</c:v>
                      </c:pt>
                      <c:pt idx="44">
                        <c:v>73.488009454859807</c:v>
                      </c:pt>
                      <c:pt idx="45">
                        <c:v>73.554183938125973</c:v>
                      </c:pt>
                      <c:pt idx="46">
                        <c:v>74.521113550103166</c:v>
                      </c:pt>
                      <c:pt idx="47">
                        <c:v>76.408653378869843</c:v>
                      </c:pt>
                      <c:pt idx="48">
                        <c:v>75.741769916812657</c:v>
                      </c:pt>
                      <c:pt idx="49">
                        <c:v>72.047751319175916</c:v>
                      </c:pt>
                      <c:pt idx="50">
                        <c:v>66.719127244139614</c:v>
                      </c:pt>
                      <c:pt idx="51">
                        <c:v>62.498756703706839</c:v>
                      </c:pt>
                      <c:pt idx="52">
                        <c:v>62.423954065908646</c:v>
                      </c:pt>
                      <c:pt idx="53">
                        <c:v>63.098917691908007</c:v>
                      </c:pt>
                      <c:pt idx="54">
                        <c:v>63.559764649731534</c:v>
                      </c:pt>
                      <c:pt idx="55">
                        <c:v>63.062838160988683</c:v>
                      </c:pt>
                      <c:pt idx="56">
                        <c:v>65.174543142340852</c:v>
                      </c:pt>
                      <c:pt idx="57">
                        <c:v>67.82369018728815</c:v>
                      </c:pt>
                      <c:pt idx="58">
                        <c:v>69.838320743858645</c:v>
                      </c:pt>
                      <c:pt idx="59">
                        <c:v>72.325977810837372</c:v>
                      </c:pt>
                      <c:pt idx="60">
                        <c:v>79.449656778912455</c:v>
                      </c:pt>
                      <c:pt idx="61">
                        <c:v>81.47861194530833</c:v>
                      </c:pt>
                      <c:pt idx="62">
                        <c:v>81.594029874412598</c:v>
                      </c:pt>
                      <c:pt idx="63">
                        <c:v>82.169327016179821</c:v>
                      </c:pt>
                      <c:pt idx="64">
                        <c:v>85.304815203967166</c:v>
                      </c:pt>
                      <c:pt idx="65">
                        <c:v>88.120054108951408</c:v>
                      </c:pt>
                      <c:pt idx="66">
                        <c:v>93.421069196535242</c:v>
                      </c:pt>
                      <c:pt idx="67">
                        <c:v>98.054978190868439</c:v>
                      </c:pt>
                      <c:pt idx="68">
                        <c:v>106.39089461654301</c:v>
                      </c:pt>
                      <c:pt idx="69">
                        <c:v>127.13544439032832</c:v>
                      </c:pt>
                      <c:pt idx="70">
                        <c:v>131.16518257452245</c:v>
                      </c:pt>
                      <c:pt idx="71">
                        <c:v>145.59993610347072</c:v>
                      </c:pt>
                      <c:pt idx="72">
                        <c:v>155.94307345091724</c:v>
                      </c:pt>
                      <c:pt idx="73">
                        <c:v>159.49770336348237</c:v>
                      </c:pt>
                      <c:pt idx="74">
                        <c:v>171.00199851311064</c:v>
                      </c:pt>
                      <c:pt idx="75">
                        <c:v>184.36233350046558</c:v>
                      </c:pt>
                      <c:pt idx="76">
                        <c:v>178.27559670454758</c:v>
                      </c:pt>
                      <c:pt idx="77">
                        <c:v>176.5883296511501</c:v>
                      </c:pt>
                      <c:pt idx="78">
                        <c:v>200.58991063146715</c:v>
                      </c:pt>
                      <c:pt idx="79">
                        <c:v>253.38637033270436</c:v>
                      </c:pt>
                      <c:pt idx="80">
                        <c:v>274.35737753149067</c:v>
                      </c:pt>
                      <c:pt idx="81">
                        <c:v>258.20822922772987</c:v>
                      </c:pt>
                      <c:pt idx="82">
                        <c:v>204.45196282563614</c:v>
                      </c:pt>
                      <c:pt idx="83">
                        <c:v>201.17681150516032</c:v>
                      </c:pt>
                      <c:pt idx="84">
                        <c:v>187.43838161960363</c:v>
                      </c:pt>
                      <c:pt idx="85">
                        <c:v>176.08898881521725</c:v>
                      </c:pt>
                      <c:pt idx="86">
                        <c:v>168.57030029537913</c:v>
                      </c:pt>
                      <c:pt idx="87">
                        <c:v>165.83093075890957</c:v>
                      </c:pt>
                      <c:pt idx="88">
                        <c:v>158.26792370341758</c:v>
                      </c:pt>
                      <c:pt idx="89">
                        <c:v>152.62811787694966</c:v>
                      </c:pt>
                      <c:pt idx="90">
                        <c:v>149.45584769179416</c:v>
                      </c:pt>
                      <c:pt idx="91">
                        <c:v>148.58180934706593</c:v>
                      </c:pt>
                      <c:pt idx="92">
                        <c:v>151.57641049707144</c:v>
                      </c:pt>
                      <c:pt idx="93">
                        <c:v>151.59073846239571</c:v>
                      </c:pt>
                      <c:pt idx="94">
                        <c:v>150.44860205244245</c:v>
                      </c:pt>
                      <c:pt idx="95">
                        <c:v>146.8682445250175</c:v>
                      </c:pt>
                      <c:pt idx="96">
                        <c:v>139.61476718693348</c:v>
                      </c:pt>
                      <c:pt idx="97">
                        <c:v>133.16806730850084</c:v>
                      </c:pt>
                      <c:pt idx="98">
                        <c:v>131.54515545951477</c:v>
                      </c:pt>
                      <c:pt idx="99">
                        <c:v>133.3767761665888</c:v>
                      </c:pt>
                      <c:pt idx="100">
                        <c:v>134.11265370122709</c:v>
                      </c:pt>
                    </c:numCache>
                  </c:numRef>
                </c:val>
                <c:smooth val="0"/>
                <c:extLst xmlns:c15="http://schemas.microsoft.com/office/drawing/2012/chart">
                  <c:ext xmlns:c16="http://schemas.microsoft.com/office/drawing/2014/chart" uri="{C3380CC4-5D6E-409C-BE32-E72D297353CC}">
                    <c16:uniqueId val="{00000005-6DEA-4CBC-90E1-5AB22B712AB3}"/>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'Energiekosten Chemie'!$G$1</c15:sqref>
                        </c15:formulaRef>
                      </c:ext>
                    </c:extLst>
                    <c:strCache>
                      <c:ptCount val="1"/>
                      <c:pt idx="0">
                        <c:v> rohstoffliche Verwendung</c:v>
                      </c:pt>
                    </c:strCache>
                  </c:strRef>
                </c:tx>
                <c:spPr>
                  <a:ln w="28575" cap="rnd">
                    <a:solidFill>
                      <a:schemeClr val="accent6"/>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extLst xmlns:c15="http://schemas.microsoft.com/office/drawing/2012/chart">
                      <c:ext xmlns:c15="http://schemas.microsoft.com/office/drawing/2012/chart" uri="{02D57815-91ED-43cb-92C2-25804820EDAC}">
                        <c15:formulaRef>
                          <c15:sqref>'Energiekosten Chemie'!$G$2:$G$102</c15:sqref>
                        </c15:formulaRef>
                      </c:ext>
                    </c:extLst>
                    <c:numCache>
                      <c:formatCode>0</c:formatCode>
                      <c:ptCount val="101"/>
                      <c:pt idx="0">
                        <c:v>58.925247721954086</c:v>
                      </c:pt>
                      <c:pt idx="1">
                        <c:v>51.775636144930701</c:v>
                      </c:pt>
                      <c:pt idx="2">
                        <c:v>58.858515537832091</c:v>
                      </c:pt>
                      <c:pt idx="3">
                        <c:v>61.65507629857192</c:v>
                      </c:pt>
                      <c:pt idx="4">
                        <c:v>65.153945658230626</c:v>
                      </c:pt>
                      <c:pt idx="5">
                        <c:v>69.0084694711216</c:v>
                      </c:pt>
                      <c:pt idx="6">
                        <c:v>65.946439751363954</c:v>
                      </c:pt>
                      <c:pt idx="7">
                        <c:v>61.268775249037013</c:v>
                      </c:pt>
                      <c:pt idx="8">
                        <c:v>64.964409257790322</c:v>
                      </c:pt>
                      <c:pt idx="9">
                        <c:v>73.015418107389678</c:v>
                      </c:pt>
                      <c:pt idx="10">
                        <c:v>71.092699836122435</c:v>
                      </c:pt>
                      <c:pt idx="11">
                        <c:v>79.37872225183105</c:v>
                      </c:pt>
                      <c:pt idx="12">
                        <c:v>84.517626567507492</c:v>
                      </c:pt>
                      <c:pt idx="13">
                        <c:v>85.430205344724499</c:v>
                      </c:pt>
                      <c:pt idx="14">
                        <c:v>79.386849028905729</c:v>
                      </c:pt>
                      <c:pt idx="15">
                        <c:v>80.716362524394256</c:v>
                      </c:pt>
                      <c:pt idx="16">
                        <c:v>72.832353636960391</c:v>
                      </c:pt>
                      <c:pt idx="17">
                        <c:v>67.630399352795905</c:v>
                      </c:pt>
                      <c:pt idx="18">
                        <c:v>67.654962659867337</c:v>
                      </c:pt>
                      <c:pt idx="19">
                        <c:v>71.811471300107314</c:v>
                      </c:pt>
                      <c:pt idx="20">
                        <c:v>76.827678447404281</c:v>
                      </c:pt>
                      <c:pt idx="21">
                        <c:v>79.425765653857724</c:v>
                      </c:pt>
                      <c:pt idx="22">
                        <c:v>87.636425123443729</c:v>
                      </c:pt>
                      <c:pt idx="23">
                        <c:v>87.307933859389664</c:v>
                      </c:pt>
                      <c:pt idx="24">
                        <c:v>87.95381988275247</c:v>
                      </c:pt>
                      <c:pt idx="25">
                        <c:v>82.09941282095042</c:v>
                      </c:pt>
                      <c:pt idx="26">
                        <c:v>83.116462986110278</c:v>
                      </c:pt>
                      <c:pt idx="27">
                        <c:v>87.929678205458217</c:v>
                      </c:pt>
                      <c:pt idx="28">
                        <c:v>99.020947874097615</c:v>
                      </c:pt>
                      <c:pt idx="29">
                        <c:v>97.357816419280169</c:v>
                      </c:pt>
                      <c:pt idx="30">
                        <c:v>98.362982774030201</c:v>
                      </c:pt>
                      <c:pt idx="31">
                        <c:v>98.776517022513985</c:v>
                      </c:pt>
                      <c:pt idx="32">
                        <c:v>102.85566445915234</c:v>
                      </c:pt>
                      <c:pt idx="33">
                        <c:v>106.68458385325779</c:v>
                      </c:pt>
                      <c:pt idx="34">
                        <c:v>86.634390872484104</c:v>
                      </c:pt>
                      <c:pt idx="35">
                        <c:v>78.347977945231364</c:v>
                      </c:pt>
                      <c:pt idx="36">
                        <c:v>75.988457588093397</c:v>
                      </c:pt>
                      <c:pt idx="37">
                        <c:v>80.783199168147064</c:v>
                      </c:pt>
                      <c:pt idx="38">
                        <c:v>85.940162842306918</c:v>
                      </c:pt>
                      <c:pt idx="39">
                        <c:v>89.720989745609785</c:v>
                      </c:pt>
                      <c:pt idx="40">
                        <c:v>89.477292587492656</c:v>
                      </c:pt>
                      <c:pt idx="41">
                        <c:v>75.184802648619723</c:v>
                      </c:pt>
                      <c:pt idx="42">
                        <c:v>81.444423617641121</c:v>
                      </c:pt>
                      <c:pt idx="43">
                        <c:v>73.672013480226354</c:v>
                      </c:pt>
                      <c:pt idx="44">
                        <c:v>77.445604182618965</c:v>
                      </c:pt>
                      <c:pt idx="45">
                        <c:v>78.873415522997504</c:v>
                      </c:pt>
                      <c:pt idx="46">
                        <c:v>84.33414758715557</c:v>
                      </c:pt>
                      <c:pt idx="47">
                        <c:v>86.814283943630812</c:v>
                      </c:pt>
                      <c:pt idx="48">
                        <c:v>86.51282682126589</c:v>
                      </c:pt>
                      <c:pt idx="49">
                        <c:v>77.618862705065894</c:v>
                      </c:pt>
                      <c:pt idx="50">
                        <c:v>52.44990569323781</c:v>
                      </c:pt>
                      <c:pt idx="51">
                        <c:v>30.612015666269812</c:v>
                      </c:pt>
                      <c:pt idx="52">
                        <c:v>39.123255778470309</c:v>
                      </c:pt>
                      <c:pt idx="53">
                        <c:v>55.379702914096647</c:v>
                      </c:pt>
                      <c:pt idx="54">
                        <c:v>60.316916319370556</c:v>
                      </c:pt>
                      <c:pt idx="55">
                        <c:v>57.963569296447695</c:v>
                      </c:pt>
                      <c:pt idx="56">
                        <c:v>57.588902458306691</c:v>
                      </c:pt>
                      <c:pt idx="57">
                        <c:v>60.272093676212862</c:v>
                      </c:pt>
                      <c:pt idx="58">
                        <c:v>58.153983851573713</c:v>
                      </c:pt>
                      <c:pt idx="59">
                        <c:v>64.940945387010345</c:v>
                      </c:pt>
                      <c:pt idx="60">
                        <c:v>75.864200265861612</c:v>
                      </c:pt>
                      <c:pt idx="61">
                        <c:v>82.560569612030562</c:v>
                      </c:pt>
                      <c:pt idx="62">
                        <c:v>88.540274707242361</c:v>
                      </c:pt>
                      <c:pt idx="63">
                        <c:v>84.75450129820527</c:v>
                      </c:pt>
                      <c:pt idx="64">
                        <c:v>89.301749001997038</c:v>
                      </c:pt>
                      <c:pt idx="65">
                        <c:v>94.759118243231299</c:v>
                      </c:pt>
                      <c:pt idx="66">
                        <c:v>103.16040640492176</c:v>
                      </c:pt>
                      <c:pt idx="67">
                        <c:v>102.42209830683625</c:v>
                      </c:pt>
                      <c:pt idx="68">
                        <c:v>106.25167463487833</c:v>
                      </c:pt>
                      <c:pt idx="69">
                        <c:v>124.12799439382368</c:v>
                      </c:pt>
                      <c:pt idx="70">
                        <c:v>126.72190873124109</c:v>
                      </c:pt>
                      <c:pt idx="71">
                        <c:v>121.50102164110994</c:v>
                      </c:pt>
                      <c:pt idx="72">
                        <c:v>134.12734207740004</c:v>
                      </c:pt>
                      <c:pt idx="73">
                        <c:v>146.23405391707942</c:v>
                      </c:pt>
                      <c:pt idx="74">
                        <c:v>174.32343460331617</c:v>
                      </c:pt>
                      <c:pt idx="75">
                        <c:v>167.33042299278713</c:v>
                      </c:pt>
                      <c:pt idx="76">
                        <c:v>166.43031452457555</c:v>
                      </c:pt>
                      <c:pt idx="77">
                        <c:v>154.8067094358633</c:v>
                      </c:pt>
                      <c:pt idx="78">
                        <c:v>157.59986787555991</c:v>
                      </c:pt>
                      <c:pt idx="79">
                        <c:v>154.30938236969544</c:v>
                      </c:pt>
                      <c:pt idx="80">
                        <c:v>156.25036810566166</c:v>
                      </c:pt>
                      <c:pt idx="81">
                        <c:v>161.08739519751612</c:v>
                      </c:pt>
                      <c:pt idx="82">
                        <c:v>144.37896851159692</c:v>
                      </c:pt>
                      <c:pt idx="83">
                        <c:v>128.25642763365823</c:v>
                      </c:pt>
                      <c:pt idx="84">
                        <c:v>136.30373903083819</c:v>
                      </c:pt>
                      <c:pt idx="85">
                        <c:v>140.13323048475621</c:v>
                      </c:pt>
                      <c:pt idx="86">
                        <c:v>134.86138202647496</c:v>
                      </c:pt>
                      <c:pt idx="87">
                        <c:v>132.43982307043302</c:v>
                      </c:pt>
                      <c:pt idx="88">
                        <c:v>117.01998807740316</c:v>
                      </c:pt>
                      <c:pt idx="89">
                        <c:v>112.58039427080169</c:v>
                      </c:pt>
                      <c:pt idx="90">
                        <c:v>109.4544615337397</c:v>
                      </c:pt>
                      <c:pt idx="91">
                        <c:v>121.39387905347994</c:v>
                      </c:pt>
                      <c:pt idx="92">
                        <c:v>132.1702114673235</c:v>
                      </c:pt>
                      <c:pt idx="93">
                        <c:v>126.56449160823639</c:v>
                      </c:pt>
                      <c:pt idx="94">
                        <c:v>120.91726025234441</c:v>
                      </c:pt>
                      <c:pt idx="95">
                        <c:v>119.86523701165535</c:v>
                      </c:pt>
                      <c:pt idx="96">
                        <c:v>117.68498562697442</c:v>
                      </c:pt>
                      <c:pt idx="97">
                        <c:v>120.0288947908122</c:v>
                      </c:pt>
                      <c:pt idx="98">
                        <c:v>125.41430307599794</c:v>
                      </c:pt>
                      <c:pt idx="99">
                        <c:v>125.56322911805776</c:v>
                      </c:pt>
                      <c:pt idx="100">
                        <c:v>121.03842483886979</c:v>
                      </c:pt>
                    </c:numCache>
                  </c:numRef>
                </c:val>
                <c:smooth val="0"/>
                <c:extLst xmlns:c15="http://schemas.microsoft.com/office/drawing/2012/chart">
                  <c:ext xmlns:c16="http://schemas.microsoft.com/office/drawing/2014/chart" uri="{C3380CC4-5D6E-409C-BE32-E72D297353CC}">
                    <c16:uniqueId val="{00000006-6DEA-4CBC-90E1-5AB22B712AB3}"/>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'Energiekosten Chemie'!$H$1</c15:sqref>
                        </c15:formulaRef>
                      </c:ext>
                    </c:extLst>
                    <c:strCache>
                      <c:ptCount val="1"/>
                      <c:pt idx="0">
                        <c:v> Kosten für Energie, gesamt</c:v>
                      </c:pt>
                    </c:strCache>
                  </c:strRef>
                </c:tx>
                <c:spPr>
                  <a:ln w="28575" cap="rnd">
                    <a:solidFill>
                      <a:schemeClr val="accent1">
                        <a:lumMod val="60000"/>
                      </a:schemeClr>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extLst xmlns:c15="http://schemas.microsoft.com/office/drawing/2012/chart">
                      <c:ext xmlns:c15="http://schemas.microsoft.com/office/drawing/2012/chart" uri="{02D57815-91ED-43cb-92C2-25804820EDAC}">
                        <c15:formulaRef>
                          <c15:sqref>'Energiekosten Chemie'!$H$2:$H$102</c15:sqref>
                        </c15:formulaRef>
                      </c:ext>
                    </c:extLst>
                    <c:numCache>
                      <c:formatCode>0</c:formatCode>
                      <c:ptCount val="101"/>
                      <c:pt idx="0">
                        <c:v>64.162096705858289</c:v>
                      </c:pt>
                      <c:pt idx="1">
                        <c:v>59.341855787845951</c:v>
                      </c:pt>
                      <c:pt idx="2">
                        <c:v>63.14131455128566</c:v>
                      </c:pt>
                      <c:pt idx="3">
                        <c:v>64.505107923020802</c:v>
                      </c:pt>
                      <c:pt idx="4">
                        <c:v>66.4596311242816</c:v>
                      </c:pt>
                      <c:pt idx="5">
                        <c:v>69.126320263053032</c:v>
                      </c:pt>
                      <c:pt idx="6">
                        <c:v>67.740770037162392</c:v>
                      </c:pt>
                      <c:pt idx="7">
                        <c:v>65.126139778684887</c:v>
                      </c:pt>
                      <c:pt idx="8">
                        <c:v>66.544331882287509</c:v>
                      </c:pt>
                      <c:pt idx="9">
                        <c:v>71.510959913284154</c:v>
                      </c:pt>
                      <c:pt idx="10">
                        <c:v>71.225815471650378</c:v>
                      </c:pt>
                      <c:pt idx="11">
                        <c:v>76.024091648358834</c:v>
                      </c:pt>
                      <c:pt idx="12">
                        <c:v>80.176871728361959</c:v>
                      </c:pt>
                      <c:pt idx="13">
                        <c:v>80.65309508798164</c:v>
                      </c:pt>
                      <c:pt idx="14">
                        <c:v>77.009021930399612</c:v>
                      </c:pt>
                      <c:pt idx="15">
                        <c:v>77.450558474461076</c:v>
                      </c:pt>
                      <c:pt idx="16">
                        <c:v>73.045198547489917</c:v>
                      </c:pt>
                      <c:pt idx="17">
                        <c:v>70.075515141206239</c:v>
                      </c:pt>
                      <c:pt idx="18">
                        <c:v>70.056094924563951</c:v>
                      </c:pt>
                      <c:pt idx="19">
                        <c:v>72.309184401996987</c:v>
                      </c:pt>
                      <c:pt idx="20">
                        <c:v>75.45150673927975</c:v>
                      </c:pt>
                      <c:pt idx="21">
                        <c:v>77.025533834357375</c:v>
                      </c:pt>
                      <c:pt idx="22">
                        <c:v>81.79023067780912</c:v>
                      </c:pt>
                      <c:pt idx="23">
                        <c:v>82.015860833299143</c:v>
                      </c:pt>
                      <c:pt idx="24">
                        <c:v>82.443311397500906</c:v>
                      </c:pt>
                      <c:pt idx="25">
                        <c:v>78.832949482614382</c:v>
                      </c:pt>
                      <c:pt idx="26">
                        <c:v>79.594864167924896</c:v>
                      </c:pt>
                      <c:pt idx="27">
                        <c:v>82.913527855150903</c:v>
                      </c:pt>
                      <c:pt idx="28">
                        <c:v>89.304850477702871</c:v>
                      </c:pt>
                      <c:pt idx="29">
                        <c:v>88.853251977438433</c:v>
                      </c:pt>
                      <c:pt idx="30">
                        <c:v>89.729028575352999</c:v>
                      </c:pt>
                      <c:pt idx="31">
                        <c:v>90.248769124356187</c:v>
                      </c:pt>
                      <c:pt idx="32">
                        <c:v>93.312321484542565</c:v>
                      </c:pt>
                      <c:pt idx="33">
                        <c:v>96.583853673649784</c:v>
                      </c:pt>
                      <c:pt idx="34">
                        <c:v>85.833352939933377</c:v>
                      </c:pt>
                      <c:pt idx="35">
                        <c:v>80.747660273387638</c:v>
                      </c:pt>
                      <c:pt idx="36">
                        <c:v>79.162226175399269</c:v>
                      </c:pt>
                      <c:pt idx="37">
                        <c:v>81.678348538841533</c:v>
                      </c:pt>
                      <c:pt idx="38">
                        <c:v>83.482440275703894</c:v>
                      </c:pt>
                      <c:pt idx="39">
                        <c:v>85.157448690222424</c:v>
                      </c:pt>
                      <c:pt idx="40">
                        <c:v>84.18544907819124</c:v>
                      </c:pt>
                      <c:pt idx="41">
                        <c:v>75.388849968328557</c:v>
                      </c:pt>
                      <c:pt idx="42">
                        <c:v>78.187089843029796</c:v>
                      </c:pt>
                      <c:pt idx="43">
                        <c:v>73.318709973100482</c:v>
                      </c:pt>
                      <c:pt idx="44">
                        <c:v>75.466806818739386</c:v>
                      </c:pt>
                      <c:pt idx="45">
                        <c:v>76.213799730561732</c:v>
                      </c:pt>
                      <c:pt idx="46">
                        <c:v>79.427630568629368</c:v>
                      </c:pt>
                      <c:pt idx="47">
                        <c:v>81.611468661250328</c:v>
                      </c:pt>
                      <c:pt idx="48">
                        <c:v>81.127298369039266</c:v>
                      </c:pt>
                      <c:pt idx="49">
                        <c:v>74.833307012120912</c:v>
                      </c:pt>
                      <c:pt idx="50">
                        <c:v>59.584516468688712</c:v>
                      </c:pt>
                      <c:pt idx="51">
                        <c:v>46.555386184988322</c:v>
                      </c:pt>
                      <c:pt idx="52">
                        <c:v>50.773604922189477</c:v>
                      </c:pt>
                      <c:pt idx="53">
                        <c:v>59.239310303002327</c:v>
                      </c:pt>
                      <c:pt idx="54">
                        <c:v>61.938340484551048</c:v>
                      </c:pt>
                      <c:pt idx="55">
                        <c:v>60.513203728718189</c:v>
                      </c:pt>
                      <c:pt idx="56">
                        <c:v>61.381722800323772</c:v>
                      </c:pt>
                      <c:pt idx="57">
                        <c:v>64.047891931750513</c:v>
                      </c:pt>
                      <c:pt idx="58">
                        <c:v>63.996152297716179</c:v>
                      </c:pt>
                      <c:pt idx="59">
                        <c:v>68.633461598923859</c:v>
                      </c:pt>
                      <c:pt idx="60">
                        <c:v>77.656928522387034</c:v>
                      </c:pt>
                      <c:pt idx="61">
                        <c:v>82.019590778669453</c:v>
                      </c:pt>
                      <c:pt idx="62">
                        <c:v>85.06715229082748</c:v>
                      </c:pt>
                      <c:pt idx="63">
                        <c:v>83.461914157192552</c:v>
                      </c:pt>
                      <c:pt idx="64">
                        <c:v>87.303282102982109</c:v>
                      </c:pt>
                      <c:pt idx="65">
                        <c:v>91.439586176091353</c:v>
                      </c:pt>
                      <c:pt idx="66">
                        <c:v>98.290737800728493</c:v>
                      </c:pt>
                      <c:pt idx="67">
                        <c:v>100.23853824885234</c:v>
                      </c:pt>
                      <c:pt idx="68">
                        <c:v>106.32128462571066</c:v>
                      </c:pt>
                      <c:pt idx="69">
                        <c:v>125.63171939207601</c:v>
                      </c:pt>
                      <c:pt idx="70">
                        <c:v>128.94354565288177</c:v>
                      </c:pt>
                      <c:pt idx="71">
                        <c:v>133.55047887229034</c:v>
                      </c:pt>
                      <c:pt idx="72">
                        <c:v>145.03520776415866</c:v>
                      </c:pt>
                      <c:pt idx="73">
                        <c:v>152.8658786402809</c:v>
                      </c:pt>
                      <c:pt idx="74">
                        <c:v>172.66271655821339</c:v>
                      </c:pt>
                      <c:pt idx="75">
                        <c:v>175.84637824662636</c:v>
                      </c:pt>
                      <c:pt idx="76">
                        <c:v>172.35295561456155</c:v>
                      </c:pt>
                      <c:pt idx="77">
                        <c:v>165.6975195435067</c:v>
                      </c:pt>
                      <c:pt idx="78">
                        <c:v>179.09488925351354</c:v>
                      </c:pt>
                      <c:pt idx="79">
                        <c:v>203.84787635119989</c:v>
                      </c:pt>
                      <c:pt idx="80">
                        <c:v>215.30387281857617</c:v>
                      </c:pt>
                      <c:pt idx="81">
                        <c:v>209.64781221262299</c:v>
                      </c:pt>
                      <c:pt idx="82">
                        <c:v>174.41546566861655</c:v>
                      </c:pt>
                      <c:pt idx="83">
                        <c:v>164.71661956940926</c:v>
                      </c:pt>
                      <c:pt idx="84">
                        <c:v>161.87106032522092</c:v>
                      </c:pt>
                      <c:pt idx="85">
                        <c:v>158.11110964998673</c:v>
                      </c:pt>
                      <c:pt idx="86">
                        <c:v>151.71584116092703</c:v>
                      </c:pt>
                      <c:pt idx="87">
                        <c:v>149.1353769146713</c:v>
                      </c:pt>
                      <c:pt idx="88">
                        <c:v>137.64395589041038</c:v>
                      </c:pt>
                      <c:pt idx="89">
                        <c:v>132.60425607387566</c:v>
                      </c:pt>
                      <c:pt idx="90">
                        <c:v>129.45515461276693</c:v>
                      </c:pt>
                      <c:pt idx="91">
                        <c:v>134.98784420027295</c:v>
                      </c:pt>
                      <c:pt idx="92">
                        <c:v>141.87331098219747</c:v>
                      </c:pt>
                      <c:pt idx="93">
                        <c:v>139.07761503531606</c:v>
                      </c:pt>
                      <c:pt idx="94">
                        <c:v>135.68293115239342</c:v>
                      </c:pt>
                      <c:pt idx="95">
                        <c:v>133.36674076833643</c:v>
                      </c:pt>
                      <c:pt idx="96">
                        <c:v>128.64987640695395</c:v>
                      </c:pt>
                      <c:pt idx="97">
                        <c:v>126.59848104965653</c:v>
                      </c:pt>
                      <c:pt idx="98">
                        <c:v>128.47972926775634</c:v>
                      </c:pt>
                      <c:pt idx="99">
                        <c:v>129.47000264232327</c:v>
                      </c:pt>
                      <c:pt idx="100">
                        <c:v>127.57553927004844</c:v>
                      </c:pt>
                    </c:numCache>
                  </c:numRef>
                </c:val>
                <c:smooth val="0"/>
                <c:extLst xmlns:c15="http://schemas.microsoft.com/office/drawing/2012/chart">
                  <c:ext xmlns:c16="http://schemas.microsoft.com/office/drawing/2014/chart" uri="{C3380CC4-5D6E-409C-BE32-E72D297353CC}">
                    <c16:uniqueId val="{00000007-6DEA-4CBC-90E1-5AB22B712AB3}"/>
                  </c:ext>
                </c:extLst>
              </c15:ser>
            </c15:filteredLineSeries>
          </c:ext>
        </c:extLst>
      </c:lineChart>
      <c:catAx>
        <c:axId val="10830011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0"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0816"/>
        <c:crosses val="autoZero"/>
        <c:auto val="1"/>
        <c:lblAlgn val="ctr"/>
        <c:lblOffset val="100"/>
        <c:tickMarkSkip val="12"/>
        <c:noMultiLvlLbl val="0"/>
      </c:catAx>
      <c:valAx>
        <c:axId val="10830008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1144"/>
        <c:crosses val="autoZero"/>
        <c:crossBetween val="between"/>
      </c:valAx>
      <c:spPr>
        <a:noFill/>
        <a:ln>
          <a:noFill/>
        </a:ln>
        <a:effectLst/>
      </c:spPr>
    </c:plotArea>
    <c:legend>
      <c:legendPos val="b"/>
      <c:layout>
        <c:manualLayout>
          <c:xMode val="edge"/>
          <c:yMode val="edge"/>
          <c:x val="0.15009393562646775"/>
          <c:y val="8.1211055640819083E-2"/>
          <c:w val="0.56596102458231701"/>
          <c:h val="5.9979458351219081E-2"/>
        </c:manualLayout>
      </c:layout>
      <c:overlay val="1"/>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0">
          <a:solidFill>
            <a:schemeClr val="tx2"/>
          </a:solidFill>
          <a:latin typeface="Source Sans Pro" panose="020B0503030403020204" pitchFamily="34" charset="0"/>
          <a:cs typeface="Arial" panose="020B0604020202020204" pitchFamily="34" charset="0"/>
        </a:defRPr>
      </a:pPr>
      <a:endParaRPr lang="de-DE"/>
    </a:p>
  </c:txPr>
  <c:externalData r:id="rId4">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7012177444079811E-2"/>
          <c:y val="3.680776038561611E-2"/>
          <c:w val="0.861228822390121"/>
          <c:h val="0.81645038150299698"/>
        </c:manualLayout>
      </c:layout>
      <c:lineChart>
        <c:grouping val="standard"/>
        <c:varyColors val="0"/>
        <c:ser>
          <c:idx val="4"/>
          <c:order val="4"/>
          <c:tx>
            <c:strRef>
              <c:f>'Energiekosten Chemie'!$F$1</c:f>
              <c:strCache>
                <c:ptCount val="1"/>
                <c:pt idx="0">
                  <c:v> energetische Verwendung</c:v>
                </c:pt>
              </c:strCache>
            </c:strRef>
          </c:tx>
          <c:spPr>
            <a:ln w="44450" cap="rnd">
              <a:solidFill>
                <a:schemeClr val="accent1"/>
              </a:solidFill>
              <a:round/>
            </a:ln>
            <a:effectLst/>
          </c:spPr>
          <c:marker>
            <c:symbol val="none"/>
          </c:marker>
          <c:cat>
            <c:strRef>
              <c:f>'Energiekosten Chemie'!$A$2:$A$133</c:f>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f>'Energiekosten Chemie'!$F$2:$F$133</c:f>
              <c:numCache>
                <c:formatCode>0</c:formatCode>
                <c:ptCount val="132"/>
                <c:pt idx="0">
                  <c:v>69.398945689762499</c:v>
                </c:pt>
                <c:pt idx="1">
                  <c:v>66.908075430761201</c:v>
                </c:pt>
                <c:pt idx="2">
                  <c:v>67.42411356473923</c:v>
                </c:pt>
                <c:pt idx="3">
                  <c:v>67.35513954746969</c:v>
                </c:pt>
                <c:pt idx="4">
                  <c:v>67.765316590332574</c:v>
                </c:pt>
                <c:pt idx="5">
                  <c:v>69.244171054984477</c:v>
                </c:pt>
                <c:pt idx="6">
                  <c:v>69.53510032296083</c:v>
                </c:pt>
                <c:pt idx="7">
                  <c:v>68.983504308332769</c:v>
                </c:pt>
                <c:pt idx="8">
                  <c:v>68.124254506784695</c:v>
                </c:pt>
                <c:pt idx="9">
                  <c:v>70.00650171917863</c:v>
                </c:pt>
                <c:pt idx="10">
                  <c:v>71.358931107178307</c:v>
                </c:pt>
                <c:pt idx="11">
                  <c:v>72.669461044886617</c:v>
                </c:pt>
                <c:pt idx="12">
                  <c:v>75.836116889216427</c:v>
                </c:pt>
                <c:pt idx="13">
                  <c:v>75.875984831238782</c:v>
                </c:pt>
                <c:pt idx="14">
                  <c:v>74.631194831893495</c:v>
                </c:pt>
                <c:pt idx="15">
                  <c:v>74.184754424527881</c:v>
                </c:pt>
                <c:pt idx="16">
                  <c:v>73.258043458019444</c:v>
                </c:pt>
                <c:pt idx="17">
                  <c:v>72.520630929616559</c:v>
                </c:pt>
                <c:pt idx="18">
                  <c:v>72.457227189260564</c:v>
                </c:pt>
                <c:pt idx="19">
                  <c:v>72.806897503886674</c:v>
                </c:pt>
                <c:pt idx="20">
                  <c:v>74.07533503115522</c:v>
                </c:pt>
                <c:pt idx="21">
                  <c:v>74.625302014857027</c:v>
                </c:pt>
                <c:pt idx="22">
                  <c:v>75.944036232174497</c:v>
                </c:pt>
                <c:pt idx="23">
                  <c:v>76.723787807208623</c:v>
                </c:pt>
                <c:pt idx="24">
                  <c:v>76.932802912249329</c:v>
                </c:pt>
                <c:pt idx="25">
                  <c:v>75.566486144278343</c:v>
                </c:pt>
                <c:pt idx="26">
                  <c:v>76.073265349739501</c:v>
                </c:pt>
                <c:pt idx="27">
                  <c:v>77.89737750484359</c:v>
                </c:pt>
                <c:pt idx="28">
                  <c:v>79.588753081308113</c:v>
                </c:pt>
                <c:pt idx="29">
                  <c:v>80.348687535596696</c:v>
                </c:pt>
                <c:pt idx="30">
                  <c:v>81.095074376675782</c:v>
                </c:pt>
                <c:pt idx="31">
                  <c:v>81.721021226198388</c:v>
                </c:pt>
                <c:pt idx="32">
                  <c:v>83.768978509932808</c:v>
                </c:pt>
                <c:pt idx="33">
                  <c:v>86.483123494041777</c:v>
                </c:pt>
                <c:pt idx="34">
                  <c:v>85.032315007382635</c:v>
                </c:pt>
                <c:pt idx="35">
                  <c:v>83.147342601543912</c:v>
                </c:pt>
                <c:pt idx="36">
                  <c:v>82.335994762705155</c:v>
                </c:pt>
                <c:pt idx="37">
                  <c:v>82.573497909535988</c:v>
                </c:pt>
                <c:pt idx="38">
                  <c:v>81.024717709100869</c:v>
                </c:pt>
                <c:pt idx="39">
                  <c:v>80.593907634835062</c:v>
                </c:pt>
                <c:pt idx="40">
                  <c:v>78.893605568889825</c:v>
                </c:pt>
                <c:pt idx="41">
                  <c:v>75.592897288037392</c:v>
                </c:pt>
                <c:pt idx="42">
                  <c:v>74.92975606841847</c:v>
                </c:pt>
                <c:pt idx="43">
                  <c:v>72.96540646597461</c:v>
                </c:pt>
                <c:pt idx="44">
                  <c:v>73.488009454859807</c:v>
                </c:pt>
                <c:pt idx="45">
                  <c:v>73.554183938125973</c:v>
                </c:pt>
                <c:pt idx="46">
                  <c:v>74.521113550103166</c:v>
                </c:pt>
                <c:pt idx="47">
                  <c:v>76.408653378869843</c:v>
                </c:pt>
                <c:pt idx="48">
                  <c:v>75.741769916812657</c:v>
                </c:pt>
                <c:pt idx="49">
                  <c:v>72.047751319175916</c:v>
                </c:pt>
                <c:pt idx="50">
                  <c:v>66.719127244139614</c:v>
                </c:pt>
                <c:pt idx="51">
                  <c:v>62.498756703706839</c:v>
                </c:pt>
                <c:pt idx="52">
                  <c:v>62.423954065908646</c:v>
                </c:pt>
                <c:pt idx="53">
                  <c:v>63.098917691908007</c:v>
                </c:pt>
                <c:pt idx="54">
                  <c:v>63.559764649731534</c:v>
                </c:pt>
                <c:pt idx="55">
                  <c:v>63.062838160988683</c:v>
                </c:pt>
                <c:pt idx="56">
                  <c:v>65.174543142340852</c:v>
                </c:pt>
                <c:pt idx="57">
                  <c:v>67.82369018728815</c:v>
                </c:pt>
                <c:pt idx="58">
                  <c:v>69.838320743858645</c:v>
                </c:pt>
                <c:pt idx="59">
                  <c:v>72.325977810837372</c:v>
                </c:pt>
                <c:pt idx="60">
                  <c:v>79.449656778912455</c:v>
                </c:pt>
                <c:pt idx="61">
                  <c:v>81.47861194530833</c:v>
                </c:pt>
                <c:pt idx="62">
                  <c:v>81.594029874412598</c:v>
                </c:pt>
                <c:pt idx="63">
                  <c:v>82.169327016179821</c:v>
                </c:pt>
                <c:pt idx="64">
                  <c:v>85.304815203967166</c:v>
                </c:pt>
                <c:pt idx="65">
                  <c:v>88.120054108951408</c:v>
                </c:pt>
                <c:pt idx="66">
                  <c:v>93.421069196535242</c:v>
                </c:pt>
                <c:pt idx="67">
                  <c:v>98.054978190868439</c:v>
                </c:pt>
                <c:pt idx="68">
                  <c:v>106.39089461654301</c:v>
                </c:pt>
                <c:pt idx="69">
                  <c:v>127.13544439032832</c:v>
                </c:pt>
                <c:pt idx="70">
                  <c:v>131.16518257452245</c:v>
                </c:pt>
                <c:pt idx="71">
                  <c:v>145.59993610347072</c:v>
                </c:pt>
                <c:pt idx="72">
                  <c:v>155.94307345091724</c:v>
                </c:pt>
                <c:pt idx="73">
                  <c:v>159.49770336348237</c:v>
                </c:pt>
                <c:pt idx="74">
                  <c:v>171.00199851311064</c:v>
                </c:pt>
                <c:pt idx="75">
                  <c:v>184.36233350046558</c:v>
                </c:pt>
                <c:pt idx="76">
                  <c:v>178.27559670454758</c:v>
                </c:pt>
                <c:pt idx="77">
                  <c:v>176.5883296511501</c:v>
                </c:pt>
                <c:pt idx="78">
                  <c:v>200.58991063146715</c:v>
                </c:pt>
                <c:pt idx="79">
                  <c:v>253.38637033270436</c:v>
                </c:pt>
                <c:pt idx="80">
                  <c:v>274.35737753149067</c:v>
                </c:pt>
                <c:pt idx="81">
                  <c:v>258.20822922772987</c:v>
                </c:pt>
                <c:pt idx="82">
                  <c:v>204.45196282563614</c:v>
                </c:pt>
                <c:pt idx="83">
                  <c:v>201.17681150516032</c:v>
                </c:pt>
                <c:pt idx="84">
                  <c:v>187.43838161960363</c:v>
                </c:pt>
                <c:pt idx="85">
                  <c:v>176.08898881521725</c:v>
                </c:pt>
                <c:pt idx="86">
                  <c:v>168.57030029537913</c:v>
                </c:pt>
                <c:pt idx="87">
                  <c:v>165.83093075890957</c:v>
                </c:pt>
                <c:pt idx="88">
                  <c:v>158.26792370341758</c:v>
                </c:pt>
                <c:pt idx="89">
                  <c:v>152.62811787694966</c:v>
                </c:pt>
                <c:pt idx="90">
                  <c:v>149.45584769179416</c:v>
                </c:pt>
                <c:pt idx="91">
                  <c:v>148.58180934706593</c:v>
                </c:pt>
                <c:pt idx="92">
                  <c:v>151.57641049707144</c:v>
                </c:pt>
                <c:pt idx="93">
                  <c:v>151.59073846239571</c:v>
                </c:pt>
                <c:pt idx="94">
                  <c:v>150.44860205244245</c:v>
                </c:pt>
                <c:pt idx="95">
                  <c:v>146.8682445250175</c:v>
                </c:pt>
                <c:pt idx="96">
                  <c:v>139.61476718693348</c:v>
                </c:pt>
                <c:pt idx="97">
                  <c:v>133.16806730850084</c:v>
                </c:pt>
                <c:pt idx="98">
                  <c:v>131.54515545951477</c:v>
                </c:pt>
                <c:pt idx="99">
                  <c:v>133.3767761665888</c:v>
                </c:pt>
                <c:pt idx="100">
                  <c:v>134.11265370122709</c:v>
                </c:pt>
                <c:pt idx="101">
                  <c:v>135.58150479379873</c:v>
                </c:pt>
                <c:pt idx="102">
                  <c:v>137.12032208318377</c:v>
                </c:pt>
                <c:pt idx="103">
                  <c:v>137.73330382913403</c:v>
                </c:pt>
                <c:pt idx="104">
                  <c:v>136.92845572246551</c:v>
                </c:pt>
                <c:pt idx="105">
                  <c:v>139.45950617252825</c:v>
                </c:pt>
                <c:pt idx="106">
                  <c:v>141.91254699360326</c:v>
                </c:pt>
                <c:pt idx="107">
                  <c:v>142.48832017709108</c:v>
                </c:pt>
                <c:pt idx="108">
                  <c:v>143.67553581806118</c:v>
                </c:pt>
                <c:pt idx="109">
                  <c:v>145.92035480124775</c:v>
                </c:pt>
                <c:pt idx="110">
                  <c:v>143.50909706211471</c:v>
                </c:pt>
                <c:pt idx="111">
                  <c:v>137.10548509161643</c:v>
                </c:pt>
                <c:pt idx="112">
                  <c:v>133.64490999029377</c:v>
                </c:pt>
                <c:pt idx="113">
                  <c:v>134.22409393917349</c:v>
                </c:pt>
                <c:pt idx="114">
                  <c:v>133.5053538511886</c:v>
                </c:pt>
                <c:pt idx="115">
                  <c:v>131.75838403177954</c:v>
                </c:pt>
                <c:pt idx="116">
                  <c:v>131.58426995613956</c:v>
                </c:pt>
                <c:pt idx="117">
                  <c:v>129.73995438566845</c:v>
                </c:pt>
                <c:pt idx="118">
                  <c:v>129.8022424093046</c:v>
                </c:pt>
                <c:pt idx="119">
                  <c:v>128.11790040342717</c:v>
                </c:pt>
                <c:pt idx="120">
                  <c:v>125.46127690606433</c:v>
                </c:pt>
                <c:pt idx="121">
                  <c:v>123.98466374591908</c:v>
                </c:pt>
                <c:pt idx="122">
                  <c:v>135.5825392931803</c:v>
                </c:pt>
              </c:numCache>
            </c:numRef>
          </c:val>
          <c:smooth val="0"/>
          <c:extLst>
            <c:ext xmlns:c16="http://schemas.microsoft.com/office/drawing/2014/chart" uri="{C3380CC4-5D6E-409C-BE32-E72D297353CC}">
              <c16:uniqueId val="{00000000-5BC0-425C-81D5-2FD075E44C04}"/>
            </c:ext>
          </c:extLst>
        </c:ser>
        <c:ser>
          <c:idx val="5"/>
          <c:order val="5"/>
          <c:tx>
            <c:strRef>
              <c:f>'Energiekosten Chemie'!$G$1</c:f>
              <c:strCache>
                <c:ptCount val="1"/>
                <c:pt idx="0">
                  <c:v> rohstoffliche Verwendung</c:v>
                </c:pt>
              </c:strCache>
            </c:strRef>
          </c:tx>
          <c:spPr>
            <a:ln w="44450" cap="rnd">
              <a:solidFill>
                <a:schemeClr val="accent3"/>
              </a:solidFill>
              <a:round/>
            </a:ln>
            <a:effectLst/>
          </c:spPr>
          <c:marker>
            <c:symbol val="none"/>
          </c:marker>
          <c:cat>
            <c:strRef>
              <c:f>'Energiekosten Chemie'!$A$2:$A$133</c:f>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f>'Energiekosten Chemie'!$G$2:$G$133</c:f>
              <c:numCache>
                <c:formatCode>0</c:formatCode>
                <c:ptCount val="132"/>
                <c:pt idx="0">
                  <c:v>58.925247721954086</c:v>
                </c:pt>
                <c:pt idx="1">
                  <c:v>51.775636144930701</c:v>
                </c:pt>
                <c:pt idx="2">
                  <c:v>58.858515537832091</c:v>
                </c:pt>
                <c:pt idx="3">
                  <c:v>61.65507629857192</c:v>
                </c:pt>
                <c:pt idx="4">
                  <c:v>65.153945658230626</c:v>
                </c:pt>
                <c:pt idx="5">
                  <c:v>69.0084694711216</c:v>
                </c:pt>
                <c:pt idx="6">
                  <c:v>65.946439751363954</c:v>
                </c:pt>
                <c:pt idx="7">
                  <c:v>61.268775249037013</c:v>
                </c:pt>
                <c:pt idx="8">
                  <c:v>64.964409257790322</c:v>
                </c:pt>
                <c:pt idx="9">
                  <c:v>73.015418107389678</c:v>
                </c:pt>
                <c:pt idx="10">
                  <c:v>71.092699836122435</c:v>
                </c:pt>
                <c:pt idx="11">
                  <c:v>79.37872225183105</c:v>
                </c:pt>
                <c:pt idx="12">
                  <c:v>84.517626567507492</c:v>
                </c:pt>
                <c:pt idx="13">
                  <c:v>85.430205344724499</c:v>
                </c:pt>
                <c:pt idx="14">
                  <c:v>79.386849028905729</c:v>
                </c:pt>
                <c:pt idx="15">
                  <c:v>80.716362524394256</c:v>
                </c:pt>
                <c:pt idx="16">
                  <c:v>72.832353636960391</c:v>
                </c:pt>
                <c:pt idx="17">
                  <c:v>67.630399352795905</c:v>
                </c:pt>
                <c:pt idx="18">
                  <c:v>67.654962659867337</c:v>
                </c:pt>
                <c:pt idx="19">
                  <c:v>71.811471300107314</c:v>
                </c:pt>
                <c:pt idx="20">
                  <c:v>76.827678447404281</c:v>
                </c:pt>
                <c:pt idx="21">
                  <c:v>79.425765653857724</c:v>
                </c:pt>
                <c:pt idx="22">
                  <c:v>87.636425123443729</c:v>
                </c:pt>
                <c:pt idx="23">
                  <c:v>87.307933859389664</c:v>
                </c:pt>
                <c:pt idx="24">
                  <c:v>87.95381988275247</c:v>
                </c:pt>
                <c:pt idx="25">
                  <c:v>82.09941282095042</c:v>
                </c:pt>
                <c:pt idx="26">
                  <c:v>83.116462986110278</c:v>
                </c:pt>
                <c:pt idx="27">
                  <c:v>87.929678205458217</c:v>
                </c:pt>
                <c:pt idx="28">
                  <c:v>99.020947874097615</c:v>
                </c:pt>
                <c:pt idx="29">
                  <c:v>97.357816419280169</c:v>
                </c:pt>
                <c:pt idx="30">
                  <c:v>98.362982774030201</c:v>
                </c:pt>
                <c:pt idx="31">
                  <c:v>98.776517022513985</c:v>
                </c:pt>
                <c:pt idx="32">
                  <c:v>102.85566445915234</c:v>
                </c:pt>
                <c:pt idx="33">
                  <c:v>106.68458385325779</c:v>
                </c:pt>
                <c:pt idx="34">
                  <c:v>86.634390872484104</c:v>
                </c:pt>
                <c:pt idx="35">
                  <c:v>78.347977945231364</c:v>
                </c:pt>
                <c:pt idx="36">
                  <c:v>75.988457588093397</c:v>
                </c:pt>
                <c:pt idx="37">
                  <c:v>80.783199168147064</c:v>
                </c:pt>
                <c:pt idx="38">
                  <c:v>85.940162842306918</c:v>
                </c:pt>
                <c:pt idx="39">
                  <c:v>89.720989745609785</c:v>
                </c:pt>
                <c:pt idx="40">
                  <c:v>89.477292587492656</c:v>
                </c:pt>
                <c:pt idx="41">
                  <c:v>75.184802648619723</c:v>
                </c:pt>
                <c:pt idx="42">
                  <c:v>81.444423617641121</c:v>
                </c:pt>
                <c:pt idx="43">
                  <c:v>73.672013480226354</c:v>
                </c:pt>
                <c:pt idx="44">
                  <c:v>77.445604182618965</c:v>
                </c:pt>
                <c:pt idx="45">
                  <c:v>78.873415522997504</c:v>
                </c:pt>
                <c:pt idx="46">
                  <c:v>84.33414758715557</c:v>
                </c:pt>
                <c:pt idx="47">
                  <c:v>86.814283943630812</c:v>
                </c:pt>
                <c:pt idx="48">
                  <c:v>86.51282682126589</c:v>
                </c:pt>
                <c:pt idx="49">
                  <c:v>77.618862705065894</c:v>
                </c:pt>
                <c:pt idx="50">
                  <c:v>52.44990569323781</c:v>
                </c:pt>
                <c:pt idx="51">
                  <c:v>30.612015666269812</c:v>
                </c:pt>
                <c:pt idx="52">
                  <c:v>39.123255778470309</c:v>
                </c:pt>
                <c:pt idx="53">
                  <c:v>55.379702914096647</c:v>
                </c:pt>
                <c:pt idx="54">
                  <c:v>60.316916319370556</c:v>
                </c:pt>
                <c:pt idx="55">
                  <c:v>57.963569296447695</c:v>
                </c:pt>
                <c:pt idx="56">
                  <c:v>57.588902458306691</c:v>
                </c:pt>
                <c:pt idx="57">
                  <c:v>60.272093676212862</c:v>
                </c:pt>
                <c:pt idx="58">
                  <c:v>58.153983851573713</c:v>
                </c:pt>
                <c:pt idx="59">
                  <c:v>64.940945387010345</c:v>
                </c:pt>
                <c:pt idx="60">
                  <c:v>75.864200265861612</c:v>
                </c:pt>
                <c:pt idx="61">
                  <c:v>82.560569612030562</c:v>
                </c:pt>
                <c:pt idx="62">
                  <c:v>88.540274707242361</c:v>
                </c:pt>
                <c:pt idx="63">
                  <c:v>84.75450129820527</c:v>
                </c:pt>
                <c:pt idx="64">
                  <c:v>89.301749001997038</c:v>
                </c:pt>
                <c:pt idx="65">
                  <c:v>94.759118243231299</c:v>
                </c:pt>
                <c:pt idx="66">
                  <c:v>103.16040640492176</c:v>
                </c:pt>
                <c:pt idx="67">
                  <c:v>102.42209830683625</c:v>
                </c:pt>
                <c:pt idx="68">
                  <c:v>106.25167463487833</c:v>
                </c:pt>
                <c:pt idx="69">
                  <c:v>124.12799439382368</c:v>
                </c:pt>
                <c:pt idx="70">
                  <c:v>126.72190873124109</c:v>
                </c:pt>
                <c:pt idx="71">
                  <c:v>121.50102164110994</c:v>
                </c:pt>
                <c:pt idx="72">
                  <c:v>134.12734207740004</c:v>
                </c:pt>
                <c:pt idx="73">
                  <c:v>146.23405391707942</c:v>
                </c:pt>
                <c:pt idx="74">
                  <c:v>174.32343460331617</c:v>
                </c:pt>
                <c:pt idx="75">
                  <c:v>167.33042299278713</c:v>
                </c:pt>
                <c:pt idx="76">
                  <c:v>166.43031452457555</c:v>
                </c:pt>
                <c:pt idx="77">
                  <c:v>154.8067094358633</c:v>
                </c:pt>
                <c:pt idx="78">
                  <c:v>157.59986787555991</c:v>
                </c:pt>
                <c:pt idx="79">
                  <c:v>154.30938236969544</c:v>
                </c:pt>
                <c:pt idx="80">
                  <c:v>156.25036810566166</c:v>
                </c:pt>
                <c:pt idx="81">
                  <c:v>161.08739519751612</c:v>
                </c:pt>
                <c:pt idx="82">
                  <c:v>144.37896851159692</c:v>
                </c:pt>
                <c:pt idx="83">
                  <c:v>128.25642763365823</c:v>
                </c:pt>
                <c:pt idx="84">
                  <c:v>136.30373903083819</c:v>
                </c:pt>
                <c:pt idx="85">
                  <c:v>140.13323048475621</c:v>
                </c:pt>
                <c:pt idx="86">
                  <c:v>134.86138202647496</c:v>
                </c:pt>
                <c:pt idx="87">
                  <c:v>132.43982307043302</c:v>
                </c:pt>
                <c:pt idx="88">
                  <c:v>117.01998807740316</c:v>
                </c:pt>
                <c:pt idx="89">
                  <c:v>112.58039427080169</c:v>
                </c:pt>
                <c:pt idx="90">
                  <c:v>109.4544615337397</c:v>
                </c:pt>
                <c:pt idx="91">
                  <c:v>121.39387905347994</c:v>
                </c:pt>
                <c:pt idx="92">
                  <c:v>132.1702114673235</c:v>
                </c:pt>
                <c:pt idx="93">
                  <c:v>126.56449160823639</c:v>
                </c:pt>
                <c:pt idx="94">
                  <c:v>120.91726025234441</c:v>
                </c:pt>
                <c:pt idx="95">
                  <c:v>119.86523701165535</c:v>
                </c:pt>
                <c:pt idx="96">
                  <c:v>117.68498562697442</c:v>
                </c:pt>
                <c:pt idx="97">
                  <c:v>120.0288947908122</c:v>
                </c:pt>
                <c:pt idx="98">
                  <c:v>125.41430307599794</c:v>
                </c:pt>
                <c:pt idx="99">
                  <c:v>125.56322911805776</c:v>
                </c:pt>
                <c:pt idx="100">
                  <c:v>121.03842483886979</c:v>
                </c:pt>
                <c:pt idx="101">
                  <c:v>119.82257281654019</c:v>
                </c:pt>
                <c:pt idx="102">
                  <c:v>126.04824904077049</c:v>
                </c:pt>
                <c:pt idx="103">
                  <c:v>119.42348348629004</c:v>
                </c:pt>
                <c:pt idx="104">
                  <c:v>113.68970779278631</c:v>
                </c:pt>
                <c:pt idx="105">
                  <c:v>120.66166595428274</c:v>
                </c:pt>
                <c:pt idx="106">
                  <c:v>120.24135166531747</c:v>
                </c:pt>
                <c:pt idx="107">
                  <c:v>118.06708208819408</c:v>
                </c:pt>
                <c:pt idx="108">
                  <c:v>125.6449270626316</c:v>
                </c:pt>
                <c:pt idx="109">
                  <c:v>126.34142345974949</c:v>
                </c:pt>
                <c:pt idx="110">
                  <c:v>116.00457068611219</c:v>
                </c:pt>
                <c:pt idx="111">
                  <c:v>104.29457555509389</c:v>
                </c:pt>
                <c:pt idx="112">
                  <c:v>101.64882749695441</c:v>
                </c:pt>
                <c:pt idx="113">
                  <c:v>101.23695576251492</c:v>
                </c:pt>
                <c:pt idx="114">
                  <c:v>99.940725068401122</c:v>
                </c:pt>
                <c:pt idx="115">
                  <c:v>100.20812902785798</c:v>
                </c:pt>
                <c:pt idx="116">
                  <c:v>100.42937890703065</c:v>
                </c:pt>
                <c:pt idx="117">
                  <c:v>95.948086304997304</c:v>
                </c:pt>
                <c:pt idx="118">
                  <c:v>97.431194568318332</c:v>
                </c:pt>
                <c:pt idx="119">
                  <c:v>92.778854284387904</c:v>
                </c:pt>
                <c:pt idx="120">
                  <c:v>92.448983044269724</c:v>
                </c:pt>
                <c:pt idx="121">
                  <c:v>98.113459732589334</c:v>
                </c:pt>
                <c:pt idx="122">
                  <c:v>133.08909694878429</c:v>
                </c:pt>
              </c:numCache>
            </c:numRef>
          </c:val>
          <c:smooth val="0"/>
          <c:extLst>
            <c:ext xmlns:c16="http://schemas.microsoft.com/office/drawing/2014/chart" uri="{C3380CC4-5D6E-409C-BE32-E72D297353CC}">
              <c16:uniqueId val="{00000001-5BC0-425C-81D5-2FD075E44C04}"/>
            </c:ext>
          </c:extLst>
        </c:ser>
        <c:ser>
          <c:idx val="6"/>
          <c:order val="6"/>
          <c:tx>
            <c:strRef>
              <c:f>'Energiekosten Chemie'!$H$1</c:f>
              <c:strCache>
                <c:ptCount val="1"/>
                <c:pt idx="0">
                  <c:v> Kosten für Energie, gesamt</c:v>
                </c:pt>
              </c:strCache>
            </c:strRef>
          </c:tx>
          <c:spPr>
            <a:ln w="44450" cap="rnd">
              <a:solidFill>
                <a:schemeClr val="accent2"/>
              </a:solidFill>
              <a:round/>
            </a:ln>
            <a:effectLst/>
          </c:spPr>
          <c:marker>
            <c:symbol val="none"/>
          </c:marker>
          <c:cat>
            <c:strRef>
              <c:f>'Energiekosten Chemie'!$A$2:$A$133</c:f>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f>'Energiekosten Chemie'!$H$2:$H$133</c:f>
              <c:numCache>
                <c:formatCode>0</c:formatCode>
                <c:ptCount val="132"/>
                <c:pt idx="0">
                  <c:v>64.162096705858289</c:v>
                </c:pt>
                <c:pt idx="1">
                  <c:v>59.341855787845951</c:v>
                </c:pt>
                <c:pt idx="2">
                  <c:v>63.14131455128566</c:v>
                </c:pt>
                <c:pt idx="3">
                  <c:v>64.505107923020802</c:v>
                </c:pt>
                <c:pt idx="4">
                  <c:v>66.4596311242816</c:v>
                </c:pt>
                <c:pt idx="5">
                  <c:v>69.126320263053032</c:v>
                </c:pt>
                <c:pt idx="6">
                  <c:v>67.740770037162392</c:v>
                </c:pt>
                <c:pt idx="7">
                  <c:v>65.126139778684887</c:v>
                </c:pt>
                <c:pt idx="8">
                  <c:v>66.544331882287509</c:v>
                </c:pt>
                <c:pt idx="9">
                  <c:v>71.510959913284154</c:v>
                </c:pt>
                <c:pt idx="10">
                  <c:v>71.225815471650378</c:v>
                </c:pt>
                <c:pt idx="11">
                  <c:v>76.024091648358834</c:v>
                </c:pt>
                <c:pt idx="12">
                  <c:v>80.176871728361959</c:v>
                </c:pt>
                <c:pt idx="13">
                  <c:v>80.65309508798164</c:v>
                </c:pt>
                <c:pt idx="14">
                  <c:v>77.009021930399612</c:v>
                </c:pt>
                <c:pt idx="15">
                  <c:v>77.450558474461076</c:v>
                </c:pt>
                <c:pt idx="16">
                  <c:v>73.045198547489917</c:v>
                </c:pt>
                <c:pt idx="17">
                  <c:v>70.075515141206239</c:v>
                </c:pt>
                <c:pt idx="18">
                  <c:v>70.056094924563951</c:v>
                </c:pt>
                <c:pt idx="19">
                  <c:v>72.309184401996987</c:v>
                </c:pt>
                <c:pt idx="20">
                  <c:v>75.45150673927975</c:v>
                </c:pt>
                <c:pt idx="21">
                  <c:v>77.025533834357375</c:v>
                </c:pt>
                <c:pt idx="22">
                  <c:v>81.79023067780912</c:v>
                </c:pt>
                <c:pt idx="23">
                  <c:v>82.015860833299143</c:v>
                </c:pt>
                <c:pt idx="24">
                  <c:v>82.443311397500906</c:v>
                </c:pt>
                <c:pt idx="25">
                  <c:v>78.832949482614382</c:v>
                </c:pt>
                <c:pt idx="26">
                  <c:v>79.594864167924896</c:v>
                </c:pt>
                <c:pt idx="27">
                  <c:v>82.913527855150903</c:v>
                </c:pt>
                <c:pt idx="28">
                  <c:v>89.304850477702871</c:v>
                </c:pt>
                <c:pt idx="29">
                  <c:v>88.853251977438433</c:v>
                </c:pt>
                <c:pt idx="30">
                  <c:v>89.729028575352999</c:v>
                </c:pt>
                <c:pt idx="31">
                  <c:v>90.248769124356187</c:v>
                </c:pt>
                <c:pt idx="32">
                  <c:v>93.312321484542565</c:v>
                </c:pt>
                <c:pt idx="33">
                  <c:v>96.583853673649784</c:v>
                </c:pt>
                <c:pt idx="34">
                  <c:v>85.833352939933377</c:v>
                </c:pt>
                <c:pt idx="35">
                  <c:v>80.747660273387638</c:v>
                </c:pt>
                <c:pt idx="36">
                  <c:v>79.162226175399269</c:v>
                </c:pt>
                <c:pt idx="37">
                  <c:v>81.678348538841533</c:v>
                </c:pt>
                <c:pt idx="38">
                  <c:v>83.482440275703894</c:v>
                </c:pt>
                <c:pt idx="39">
                  <c:v>85.157448690222424</c:v>
                </c:pt>
                <c:pt idx="40">
                  <c:v>84.18544907819124</c:v>
                </c:pt>
                <c:pt idx="41">
                  <c:v>75.388849968328557</c:v>
                </c:pt>
                <c:pt idx="42">
                  <c:v>78.187089843029796</c:v>
                </c:pt>
                <c:pt idx="43">
                  <c:v>73.318709973100482</c:v>
                </c:pt>
                <c:pt idx="44">
                  <c:v>75.466806818739386</c:v>
                </c:pt>
                <c:pt idx="45">
                  <c:v>76.213799730561732</c:v>
                </c:pt>
                <c:pt idx="46">
                  <c:v>79.427630568629368</c:v>
                </c:pt>
                <c:pt idx="47">
                  <c:v>81.611468661250328</c:v>
                </c:pt>
                <c:pt idx="48">
                  <c:v>81.127298369039266</c:v>
                </c:pt>
                <c:pt idx="49">
                  <c:v>74.833307012120912</c:v>
                </c:pt>
                <c:pt idx="50">
                  <c:v>59.584516468688712</c:v>
                </c:pt>
                <c:pt idx="51">
                  <c:v>46.555386184988322</c:v>
                </c:pt>
                <c:pt idx="52">
                  <c:v>50.773604922189477</c:v>
                </c:pt>
                <c:pt idx="53">
                  <c:v>59.239310303002327</c:v>
                </c:pt>
                <c:pt idx="54">
                  <c:v>61.938340484551048</c:v>
                </c:pt>
                <c:pt idx="55">
                  <c:v>60.513203728718189</c:v>
                </c:pt>
                <c:pt idx="56">
                  <c:v>61.381722800323772</c:v>
                </c:pt>
                <c:pt idx="57">
                  <c:v>64.047891931750513</c:v>
                </c:pt>
                <c:pt idx="58">
                  <c:v>63.996152297716179</c:v>
                </c:pt>
                <c:pt idx="59">
                  <c:v>68.633461598923859</c:v>
                </c:pt>
                <c:pt idx="60">
                  <c:v>77.656928522387034</c:v>
                </c:pt>
                <c:pt idx="61">
                  <c:v>82.019590778669453</c:v>
                </c:pt>
                <c:pt idx="62">
                  <c:v>85.06715229082748</c:v>
                </c:pt>
                <c:pt idx="63">
                  <c:v>83.461914157192552</c:v>
                </c:pt>
                <c:pt idx="64">
                  <c:v>87.303282102982109</c:v>
                </c:pt>
                <c:pt idx="65">
                  <c:v>91.439586176091353</c:v>
                </c:pt>
                <c:pt idx="66">
                  <c:v>98.290737800728493</c:v>
                </c:pt>
                <c:pt idx="67">
                  <c:v>100.23853824885234</c:v>
                </c:pt>
                <c:pt idx="68">
                  <c:v>106.32128462571066</c:v>
                </c:pt>
                <c:pt idx="69">
                  <c:v>125.63171939207601</c:v>
                </c:pt>
                <c:pt idx="70">
                  <c:v>128.94354565288177</c:v>
                </c:pt>
                <c:pt idx="71">
                  <c:v>133.55047887229034</c:v>
                </c:pt>
                <c:pt idx="72">
                  <c:v>145.03520776415866</c:v>
                </c:pt>
                <c:pt idx="73">
                  <c:v>152.8658786402809</c:v>
                </c:pt>
                <c:pt idx="74">
                  <c:v>172.66271655821339</c:v>
                </c:pt>
                <c:pt idx="75">
                  <c:v>175.84637824662636</c:v>
                </c:pt>
                <c:pt idx="76">
                  <c:v>172.35295561456155</c:v>
                </c:pt>
                <c:pt idx="77">
                  <c:v>165.6975195435067</c:v>
                </c:pt>
                <c:pt idx="78">
                  <c:v>179.09488925351354</c:v>
                </c:pt>
                <c:pt idx="79">
                  <c:v>203.84787635119989</c:v>
                </c:pt>
                <c:pt idx="80">
                  <c:v>215.30387281857617</c:v>
                </c:pt>
                <c:pt idx="81">
                  <c:v>209.64781221262299</c:v>
                </c:pt>
                <c:pt idx="82">
                  <c:v>174.41546566861655</c:v>
                </c:pt>
                <c:pt idx="83">
                  <c:v>164.71661956940926</c:v>
                </c:pt>
                <c:pt idx="84">
                  <c:v>161.87106032522092</c:v>
                </c:pt>
                <c:pt idx="85">
                  <c:v>158.11110964998673</c:v>
                </c:pt>
                <c:pt idx="86">
                  <c:v>151.71584116092703</c:v>
                </c:pt>
                <c:pt idx="87">
                  <c:v>149.1353769146713</c:v>
                </c:pt>
                <c:pt idx="88">
                  <c:v>137.64395589041038</c:v>
                </c:pt>
                <c:pt idx="89">
                  <c:v>132.60425607387566</c:v>
                </c:pt>
                <c:pt idx="90">
                  <c:v>129.45515461276693</c:v>
                </c:pt>
                <c:pt idx="91">
                  <c:v>134.98784420027295</c:v>
                </c:pt>
                <c:pt idx="92">
                  <c:v>141.87331098219747</c:v>
                </c:pt>
                <c:pt idx="93">
                  <c:v>139.07761503531606</c:v>
                </c:pt>
                <c:pt idx="94">
                  <c:v>135.68293115239342</c:v>
                </c:pt>
                <c:pt idx="95">
                  <c:v>133.36674076833643</c:v>
                </c:pt>
                <c:pt idx="96">
                  <c:v>128.64987640695395</c:v>
                </c:pt>
                <c:pt idx="97">
                  <c:v>126.59848104965653</c:v>
                </c:pt>
                <c:pt idx="98">
                  <c:v>128.47972926775634</c:v>
                </c:pt>
                <c:pt idx="99">
                  <c:v>129.47000264232327</c:v>
                </c:pt>
                <c:pt idx="100">
                  <c:v>127.57553927004844</c:v>
                </c:pt>
                <c:pt idx="101">
                  <c:v>127.70203880516945</c:v>
                </c:pt>
                <c:pt idx="102">
                  <c:v>131.58428556197714</c:v>
                </c:pt>
                <c:pt idx="103">
                  <c:v>128.57839365771204</c:v>
                </c:pt>
                <c:pt idx="104">
                  <c:v>125.3090817576259</c:v>
                </c:pt>
                <c:pt idx="105">
                  <c:v>130.06058606340548</c:v>
                </c:pt>
                <c:pt idx="106">
                  <c:v>131.07694932946038</c:v>
                </c:pt>
                <c:pt idx="107">
                  <c:v>130.27770113264259</c:v>
                </c:pt>
                <c:pt idx="108">
                  <c:v>134.66023144034639</c:v>
                </c:pt>
                <c:pt idx="109">
                  <c:v>136.13088913049862</c:v>
                </c:pt>
                <c:pt idx="110">
                  <c:v>129.75683387411345</c:v>
                </c:pt>
                <c:pt idx="111">
                  <c:v>120.70003032335515</c:v>
                </c:pt>
                <c:pt idx="112">
                  <c:v>117.64686874362408</c:v>
                </c:pt>
                <c:pt idx="113">
                  <c:v>117.7305248508442</c:v>
                </c:pt>
                <c:pt idx="114">
                  <c:v>116.72303945979486</c:v>
                </c:pt>
                <c:pt idx="115">
                  <c:v>115.98325652981876</c:v>
                </c:pt>
                <c:pt idx="116">
                  <c:v>116.0068244315851</c:v>
                </c:pt>
                <c:pt idx="117">
                  <c:v>112.84402034533288</c:v>
                </c:pt>
                <c:pt idx="118">
                  <c:v>113.61671848881147</c:v>
                </c:pt>
                <c:pt idx="119">
                  <c:v>110.44837734390754</c:v>
                </c:pt>
                <c:pt idx="120">
                  <c:v>108.95512997516703</c:v>
                </c:pt>
                <c:pt idx="121">
                  <c:v>111.0490617392542</c:v>
                </c:pt>
                <c:pt idx="122">
                  <c:v>134.33581812098231</c:v>
                </c:pt>
              </c:numCache>
            </c:numRef>
          </c:val>
          <c:smooth val="0"/>
          <c:extLst>
            <c:ext xmlns:c16="http://schemas.microsoft.com/office/drawing/2014/chart" uri="{C3380CC4-5D6E-409C-BE32-E72D297353CC}">
              <c16:uniqueId val="{00000002-5BC0-425C-81D5-2FD075E44C04}"/>
            </c:ext>
          </c:extLst>
        </c:ser>
        <c:dLbls>
          <c:showLegendKey val="0"/>
          <c:showVal val="0"/>
          <c:showCatName val="0"/>
          <c:showSerName val="0"/>
          <c:showPercent val="0"/>
          <c:showBubbleSize val="0"/>
        </c:dLbls>
        <c:smooth val="0"/>
        <c:axId val="1083001144"/>
        <c:axId val="1083000816"/>
        <c:extLst>
          <c:ext xmlns:c15="http://schemas.microsoft.com/office/drawing/2012/chart" uri="{02D57815-91ED-43cb-92C2-25804820EDAC}">
            <c15:filteredLineSeries>
              <c15:ser>
                <c:idx val="0"/>
                <c:order val="0"/>
                <c:tx>
                  <c:strRef>
                    <c:extLst>
                      <c:ext uri="{02D57815-91ED-43cb-92C2-25804820EDAC}">
                        <c15:formulaRef>
                          <c15:sqref>'Energiekosten Chemie'!$B$1</c15:sqref>
                        </c15:formulaRef>
                      </c:ext>
                    </c:extLst>
                    <c:strCache>
                      <c:ptCount val="1"/>
                      <c:pt idx="0">
                        <c:v> Naphtha</c:v>
                      </c:pt>
                    </c:strCache>
                  </c:strRef>
                </c:tx>
                <c:spPr>
                  <a:ln w="28575" cap="rnd">
                    <a:solidFill>
                      <a:schemeClr val="accent1"/>
                    </a:solidFill>
                    <a:round/>
                  </a:ln>
                  <a:effectLst/>
                </c:spPr>
                <c:marker>
                  <c:symbol val="none"/>
                </c:marker>
                <c:cat>
                  <c:strRef>
                    <c:extLst>
                      <c:ext uri="{02D57815-91ED-43cb-92C2-25804820EDAC}">
                        <c15:formulaRef>
                          <c15:sqref>'Energiekosten Chemie'!$A$2:$A$133</c15:sqref>
                        </c15:formulaRef>
                      </c:ext>
                    </c:extLst>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extLst>
                      <c:ext uri="{02D57815-91ED-43cb-92C2-25804820EDAC}">
                        <c15:formulaRef>
                          <c15:sqref>'Energiekosten Chemie'!$B$2:$B$98</c15:sqref>
                        </c15:formulaRef>
                      </c:ext>
                    </c:extLst>
                    <c:numCache>
                      <c:formatCode>0</c:formatCode>
                      <c:ptCount val="97"/>
                      <c:pt idx="0">
                        <c:v>57.097174330694514</c:v>
                      </c:pt>
                      <c:pt idx="1">
                        <c:v>48.999727008457931</c:v>
                      </c:pt>
                      <c:pt idx="2">
                        <c:v>57.662372941547105</c:v>
                      </c:pt>
                      <c:pt idx="3">
                        <c:v>61.208217194107739</c:v>
                      </c:pt>
                      <c:pt idx="4">
                        <c:v>65.456851003695348</c:v>
                      </c:pt>
                      <c:pt idx="5">
                        <c:v>69.801900610938603</c:v>
                      </c:pt>
                      <c:pt idx="6">
                        <c:v>65.914448032898107</c:v>
                      </c:pt>
                      <c:pt idx="7">
                        <c:v>60.262270092586398</c:v>
                      </c:pt>
                      <c:pt idx="8">
                        <c:v>65.186161186496633</c:v>
                      </c:pt>
                      <c:pt idx="9">
                        <c:v>74.747796879762518</c:v>
                      </c:pt>
                      <c:pt idx="10">
                        <c:v>71.903678968647938</c:v>
                      </c:pt>
                      <c:pt idx="11">
                        <c:v>81.728456054295862</c:v>
                      </c:pt>
                      <c:pt idx="12">
                        <c:v>87.271298769071564</c:v>
                      </c:pt>
                      <c:pt idx="13">
                        <c:v>88.353164791542099</c:v>
                      </c:pt>
                      <c:pt idx="14">
                        <c:v>81.196609243261094</c:v>
                      </c:pt>
                      <c:pt idx="15">
                        <c:v>83.073938050309721</c:v>
                      </c:pt>
                      <c:pt idx="16">
                        <c:v>73.568260644660484</c:v>
                      </c:pt>
                      <c:pt idx="17">
                        <c:v>67.365899217961726</c:v>
                      </c:pt>
                      <c:pt idx="18">
                        <c:v>67.45807988067304</c:v>
                      </c:pt>
                      <c:pt idx="19">
                        <c:v>72.522194487629676</c:v>
                      </c:pt>
                      <c:pt idx="20">
                        <c:v>78.395944790613513</c:v>
                      </c:pt>
                      <c:pt idx="21">
                        <c:v>81.431133498411427</c:v>
                      </c:pt>
                      <c:pt idx="22">
                        <c:v>91.248180357494505</c:v>
                      </c:pt>
                      <c:pt idx="23">
                        <c:v>90.538753413429177</c:v>
                      </c:pt>
                      <c:pt idx="24">
                        <c:v>91.173365691659242</c:v>
                      </c:pt>
                      <c:pt idx="25">
                        <c:v>84.390957158648419</c:v>
                      </c:pt>
                      <c:pt idx="26">
                        <c:v>85.474059441549926</c:v>
                      </c:pt>
                      <c:pt idx="27">
                        <c:v>90.89419449826201</c:v>
                      </c:pt>
                      <c:pt idx="28">
                        <c:v>104.21281201453461</c:v>
                      </c:pt>
                      <c:pt idx="29">
                        <c:v>101.95319483996354</c:v>
                      </c:pt>
                      <c:pt idx="30">
                        <c:v>103.02193751861984</c:v>
                      </c:pt>
                      <c:pt idx="31">
                        <c:v>103.37579140220438</c:v>
                      </c:pt>
                      <c:pt idx="32">
                        <c:v>107.8464278881424</c:v>
                      </c:pt>
                      <c:pt idx="33">
                        <c:v>111.68137215601983</c:v>
                      </c:pt>
                      <c:pt idx="34">
                        <c:v>87.162388970918286</c:v>
                      </c:pt>
                      <c:pt idx="35">
                        <c:v>77.503806683821225</c:v>
                      </c:pt>
                      <c:pt idx="36">
                        <c:v>74.944386252279514</c:v>
                      </c:pt>
                      <c:pt idx="37">
                        <c:v>80.842198994844367</c:v>
                      </c:pt>
                      <c:pt idx="38">
                        <c:v>87.823530101120866</c:v>
                      </c:pt>
                      <c:pt idx="39">
                        <c:v>92.787862609278491</c:v>
                      </c:pt>
                      <c:pt idx="40">
                        <c:v>93.076728543220298</c:v>
                      </c:pt>
                      <c:pt idx="41">
                        <c:v>76.389969867082158</c:v>
                      </c:pt>
                      <c:pt idx="42">
                        <c:v>84.599511871316352</c:v>
                      </c:pt>
                      <c:pt idx="43">
                        <c:v>75.541182955273513</c:v>
                      </c:pt>
                      <c:pt idx="44">
                        <c:v>80.080105053997926</c:v>
                      </c:pt>
                      <c:pt idx="45">
                        <c:v>81.805377090288658</c:v>
                      </c:pt>
                      <c:pt idx="46">
                        <c:v>88.257928334479658</c:v>
                      </c:pt>
                      <c:pt idx="47">
                        <c:v>90.56725976522057</c:v>
                      </c:pt>
                      <c:pt idx="48">
                        <c:v>90.61966574236294</c:v>
                      </c:pt>
                      <c:pt idx="49">
                        <c:v>80.706125768621291</c:v>
                      </c:pt>
                      <c:pt idx="50">
                        <c:v>51.126969379329026</c:v>
                      </c:pt>
                      <c:pt idx="51">
                        <c:v>25.406185596742692</c:v>
                      </c:pt>
                      <c:pt idx="52">
                        <c:v>36.107267398984959</c:v>
                      </c:pt>
                      <c:pt idx="53">
                        <c:v>56.271307687866781</c:v>
                      </c:pt>
                      <c:pt idx="54">
                        <c:v>62.382940552572755</c:v>
                      </c:pt>
                      <c:pt idx="55">
                        <c:v>59.622646233207632</c:v>
                      </c:pt>
                      <c:pt idx="56">
                        <c:v>58.461590470453913</c:v>
                      </c:pt>
                      <c:pt idx="57">
                        <c:v>60.745446525423873</c:v>
                      </c:pt>
                      <c:pt idx="58">
                        <c:v>57.373563820651576</c:v>
                      </c:pt>
                      <c:pt idx="59">
                        <c:v>65.095309009304174</c:v>
                      </c:pt>
                      <c:pt idx="60">
                        <c:v>76.315075321249452</c:v>
                      </c:pt>
                      <c:pt idx="61">
                        <c:v>83.969021614536928</c:v>
                      </c:pt>
                      <c:pt idx="62">
                        <c:v>91.423665271251181</c:v>
                      </c:pt>
                      <c:pt idx="63">
                        <c:v>86.5991890686647</c:v>
                      </c:pt>
                      <c:pt idx="64">
                        <c:v>91.28128004407975</c:v>
                      </c:pt>
                      <c:pt idx="65">
                        <c:v>97.167267877237805</c:v>
                      </c:pt>
                      <c:pt idx="66">
                        <c:v>105.9229910726138</c:v>
                      </c:pt>
                      <c:pt idx="67">
                        <c:v>103.53086878742714</c:v>
                      </c:pt>
                      <c:pt idx="68">
                        <c:v>105.86660685047798</c:v>
                      </c:pt>
                      <c:pt idx="69">
                        <c:v>121.63382655920363</c:v>
                      </c:pt>
                      <c:pt idx="70">
                        <c:v>122.97647305024965</c:v>
                      </c:pt>
                      <c:pt idx="71">
                        <c:v>113.31373448300783</c:v>
                      </c:pt>
                      <c:pt idx="72">
                        <c:v>125.2997050101917</c:v>
                      </c:pt>
                      <c:pt idx="73">
                        <c:v>139.40781514980429</c:v>
                      </c:pt>
                      <c:pt idx="74">
                        <c:v>172.03665014567372</c:v>
                      </c:pt>
                      <c:pt idx="75">
                        <c:v>157.98259444961781</c:v>
                      </c:pt>
                      <c:pt idx="76">
                        <c:v>159.10329671719546</c:v>
                      </c:pt>
                      <c:pt idx="77">
                        <c:v>145.72477390166813</c:v>
                      </c:pt>
                      <c:pt idx="78">
                        <c:v>143.16234034963489</c:v>
                      </c:pt>
                      <c:pt idx="79">
                        <c:v>124.43633703004866</c:v>
                      </c:pt>
                      <c:pt idx="80">
                        <c:v>118.84419479434116</c:v>
                      </c:pt>
                      <c:pt idx="81">
                        <c:v>127.66810253033196</c:v>
                      </c:pt>
                      <c:pt idx="82">
                        <c:v>124.41625361817961</c:v>
                      </c:pt>
                      <c:pt idx="83">
                        <c:v>105.37235005733703</c:v>
                      </c:pt>
                      <c:pt idx="84">
                        <c:v>116.07535132892946</c:v>
                      </c:pt>
                      <c:pt idx="85">
                        <c:v>124.57765350241372</c:v>
                      </c:pt>
                      <c:pt idx="86">
                        <c:v>120.02000328199058</c:v>
                      </c:pt>
                      <c:pt idx="87">
                        <c:v>117.94811954343989</c:v>
                      </c:pt>
                      <c:pt idx="88">
                        <c:v>101.14915226019548</c:v>
                      </c:pt>
                      <c:pt idx="89">
                        <c:v>97.784643077218718</c:v>
                      </c:pt>
                      <c:pt idx="90">
                        <c:v>94.778307686602133</c:v>
                      </c:pt>
                      <c:pt idx="91">
                        <c:v>110.08010385628826</c:v>
                      </c:pt>
                      <c:pt idx="92">
                        <c:v>122.20567218968255</c:v>
                      </c:pt>
                      <c:pt idx="93">
                        <c:v>115.22376069328564</c:v>
                      </c:pt>
                      <c:pt idx="94">
                        <c:v>108.40002280491615</c:v>
                      </c:pt>
                      <c:pt idx="95">
                        <c:v>107.92049472241689</c:v>
                      </c:pt>
                      <c:pt idx="96">
                        <c:v>108.51519096592743</c:v>
                      </c:pt>
                    </c:numCache>
                  </c:numRef>
                </c:val>
                <c:smooth val="0"/>
                <c:extLst>
                  <c:ext xmlns:c16="http://schemas.microsoft.com/office/drawing/2014/chart" uri="{C3380CC4-5D6E-409C-BE32-E72D297353CC}">
                    <c16:uniqueId val="{00000003-5BC0-425C-81D5-2FD075E44C04}"/>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'Energiekosten Chemie'!$C$1</c15:sqref>
                        </c15:formulaRef>
                      </c:ext>
                    </c:extLst>
                    <c:strCache>
                      <c:ptCount val="1"/>
                      <c:pt idx="0">
                        <c:v> Erdgas</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extLst xmlns:c15="http://schemas.microsoft.com/office/drawing/2012/chart">
                      <c:ext xmlns:c15="http://schemas.microsoft.com/office/drawing/2012/chart" uri="{02D57815-91ED-43cb-92C2-25804820EDAC}">
                        <c15:formulaRef>
                          <c15:sqref>'Energiekosten Chemie'!$C$2:$C$98</c15:sqref>
                        </c15:formulaRef>
                      </c:ext>
                    </c:extLst>
                    <c:numCache>
                      <c:formatCode>0</c:formatCode>
                      <c:ptCount val="97"/>
                      <c:pt idx="0">
                        <c:v>67.7</c:v>
                      </c:pt>
                      <c:pt idx="1">
                        <c:v>65.099999999999994</c:v>
                      </c:pt>
                      <c:pt idx="2">
                        <c:v>64.599999999999994</c:v>
                      </c:pt>
                      <c:pt idx="3">
                        <c:v>63.8</c:v>
                      </c:pt>
                      <c:pt idx="4">
                        <c:v>63.7</c:v>
                      </c:pt>
                      <c:pt idx="5">
                        <c:v>65.2</c:v>
                      </c:pt>
                      <c:pt idx="6">
                        <c:v>66.099999999999994</c:v>
                      </c:pt>
                      <c:pt idx="7">
                        <c:v>66.099999999999994</c:v>
                      </c:pt>
                      <c:pt idx="8">
                        <c:v>63.9</c:v>
                      </c:pt>
                      <c:pt idx="9">
                        <c:v>64.7</c:v>
                      </c:pt>
                      <c:pt idx="10">
                        <c:v>67.2</c:v>
                      </c:pt>
                      <c:pt idx="11">
                        <c:v>68.099999999999994</c:v>
                      </c:pt>
                      <c:pt idx="12">
                        <c:v>71.3</c:v>
                      </c:pt>
                      <c:pt idx="13">
                        <c:v>71.400000000000006</c:v>
                      </c:pt>
                      <c:pt idx="14">
                        <c:v>70.7</c:v>
                      </c:pt>
                      <c:pt idx="15">
                        <c:v>69.400000000000006</c:v>
                      </c:pt>
                      <c:pt idx="16">
                        <c:v>69.3</c:v>
                      </c:pt>
                      <c:pt idx="17">
                        <c:v>68.900000000000006</c:v>
                      </c:pt>
                      <c:pt idx="18">
                        <c:v>68.599999999999994</c:v>
                      </c:pt>
                      <c:pt idx="19">
                        <c:v>68.400000000000006</c:v>
                      </c:pt>
                      <c:pt idx="20">
                        <c:v>69.3</c:v>
                      </c:pt>
                      <c:pt idx="21">
                        <c:v>69.8</c:v>
                      </c:pt>
                      <c:pt idx="22">
                        <c:v>70.3</c:v>
                      </c:pt>
                      <c:pt idx="23">
                        <c:v>71.8</c:v>
                      </c:pt>
                      <c:pt idx="24">
                        <c:v>72.5</c:v>
                      </c:pt>
                      <c:pt idx="25">
                        <c:v>71.099999999999994</c:v>
                      </c:pt>
                      <c:pt idx="26">
                        <c:v>71.8</c:v>
                      </c:pt>
                      <c:pt idx="27">
                        <c:v>73.7</c:v>
                      </c:pt>
                      <c:pt idx="28">
                        <c:v>74.099999999999994</c:v>
                      </c:pt>
                      <c:pt idx="29">
                        <c:v>75.3</c:v>
                      </c:pt>
                      <c:pt idx="30">
                        <c:v>76</c:v>
                      </c:pt>
                      <c:pt idx="31">
                        <c:v>76.7</c:v>
                      </c:pt>
                      <c:pt idx="32">
                        <c:v>78.900000000000006</c:v>
                      </c:pt>
                      <c:pt idx="33">
                        <c:v>82.7</c:v>
                      </c:pt>
                      <c:pt idx="34">
                        <c:v>84.1</c:v>
                      </c:pt>
                      <c:pt idx="35">
                        <c:v>82.4</c:v>
                      </c:pt>
                      <c:pt idx="36">
                        <c:v>81</c:v>
                      </c:pt>
                      <c:pt idx="37">
                        <c:v>80.5</c:v>
                      </c:pt>
                      <c:pt idx="38">
                        <c:v>76.900000000000006</c:v>
                      </c:pt>
                      <c:pt idx="39">
                        <c:v>75</c:v>
                      </c:pt>
                      <c:pt idx="40">
                        <c:v>72.2</c:v>
                      </c:pt>
                      <c:pt idx="41">
                        <c:v>69.400000000000006</c:v>
                      </c:pt>
                      <c:pt idx="42">
                        <c:v>66.3</c:v>
                      </c:pt>
                      <c:pt idx="43">
                        <c:v>64.7</c:v>
                      </c:pt>
                      <c:pt idx="44">
                        <c:v>64.8</c:v>
                      </c:pt>
                      <c:pt idx="45">
                        <c:v>64.8</c:v>
                      </c:pt>
                      <c:pt idx="46">
                        <c:v>65.5</c:v>
                      </c:pt>
                      <c:pt idx="47">
                        <c:v>68.8</c:v>
                      </c:pt>
                      <c:pt idx="48">
                        <c:v>66.8</c:v>
                      </c:pt>
                      <c:pt idx="49">
                        <c:v>62.8</c:v>
                      </c:pt>
                      <c:pt idx="50">
                        <c:v>58.8</c:v>
                      </c:pt>
                      <c:pt idx="51">
                        <c:v>55.6</c:v>
                      </c:pt>
                      <c:pt idx="52">
                        <c:v>53.6</c:v>
                      </c:pt>
                      <c:pt idx="53">
                        <c:v>51.1</c:v>
                      </c:pt>
                      <c:pt idx="54">
                        <c:v>50.4</c:v>
                      </c:pt>
                      <c:pt idx="55">
                        <c:v>50</c:v>
                      </c:pt>
                      <c:pt idx="56">
                        <c:v>53.4</c:v>
                      </c:pt>
                      <c:pt idx="57">
                        <c:v>58</c:v>
                      </c:pt>
                      <c:pt idx="58">
                        <c:v>61.9</c:v>
                      </c:pt>
                      <c:pt idx="59">
                        <c:v>64.2</c:v>
                      </c:pt>
                      <c:pt idx="60">
                        <c:v>73.7</c:v>
                      </c:pt>
                      <c:pt idx="61">
                        <c:v>75.8</c:v>
                      </c:pt>
                      <c:pt idx="62">
                        <c:v>74.7</c:v>
                      </c:pt>
                      <c:pt idx="63">
                        <c:v>75.900000000000006</c:v>
                      </c:pt>
                      <c:pt idx="64">
                        <c:v>79.8</c:v>
                      </c:pt>
                      <c:pt idx="65">
                        <c:v>83.2</c:v>
                      </c:pt>
                      <c:pt idx="66">
                        <c:v>89.9</c:v>
                      </c:pt>
                      <c:pt idx="67">
                        <c:v>97.1</c:v>
                      </c:pt>
                      <c:pt idx="68">
                        <c:v>108.1</c:v>
                      </c:pt>
                      <c:pt idx="69">
                        <c:v>136.1</c:v>
                      </c:pt>
                      <c:pt idx="70">
                        <c:v>144.69999999999999</c:v>
                      </c:pt>
                      <c:pt idx="71">
                        <c:v>160.80000000000001</c:v>
                      </c:pt>
                      <c:pt idx="72">
                        <c:v>176.5</c:v>
                      </c:pt>
                      <c:pt idx="73">
                        <c:v>179</c:v>
                      </c:pt>
                      <c:pt idx="74">
                        <c:v>185.3</c:v>
                      </c:pt>
                      <c:pt idx="75">
                        <c:v>212.2</c:v>
                      </c:pt>
                      <c:pt idx="76">
                        <c:v>201.6</c:v>
                      </c:pt>
                      <c:pt idx="77">
                        <c:v>198.4</c:v>
                      </c:pt>
                      <c:pt idx="78">
                        <c:v>226.9</c:v>
                      </c:pt>
                      <c:pt idx="79">
                        <c:v>297.7</c:v>
                      </c:pt>
                      <c:pt idx="80">
                        <c:v>335.8</c:v>
                      </c:pt>
                      <c:pt idx="81">
                        <c:v>321.5</c:v>
                      </c:pt>
                      <c:pt idx="82">
                        <c:v>240.2</c:v>
                      </c:pt>
                      <c:pt idx="83">
                        <c:v>238.1</c:v>
                      </c:pt>
                      <c:pt idx="84">
                        <c:v>233.4</c:v>
                      </c:pt>
                      <c:pt idx="85">
                        <c:v>214.8</c:v>
                      </c:pt>
                      <c:pt idx="86">
                        <c:v>206.1</c:v>
                      </c:pt>
                      <c:pt idx="87">
                        <c:v>202</c:v>
                      </c:pt>
                      <c:pt idx="88">
                        <c:v>193.2</c:v>
                      </c:pt>
                      <c:pt idx="89">
                        <c:v>183.6</c:v>
                      </c:pt>
                      <c:pt idx="90">
                        <c:v>179.9</c:v>
                      </c:pt>
                      <c:pt idx="91">
                        <c:v>175.7</c:v>
                      </c:pt>
                      <c:pt idx="92">
                        <c:v>180</c:v>
                      </c:pt>
                      <c:pt idx="93">
                        <c:v>181</c:v>
                      </c:pt>
                      <c:pt idx="94">
                        <c:v>181</c:v>
                      </c:pt>
                      <c:pt idx="95">
                        <c:v>177.2</c:v>
                      </c:pt>
                      <c:pt idx="96">
                        <c:v>161.69999999999999</c:v>
                      </c:pt>
                    </c:numCache>
                  </c:numRef>
                </c:val>
                <c:smooth val="0"/>
                <c:extLst xmlns:c15="http://schemas.microsoft.com/office/drawing/2012/chart">
                  <c:ext xmlns:c16="http://schemas.microsoft.com/office/drawing/2014/chart" uri="{C3380CC4-5D6E-409C-BE32-E72D297353CC}">
                    <c16:uniqueId val="{00000004-5BC0-425C-81D5-2FD075E44C04}"/>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'Energiekosten Chemie'!$D$1</c15:sqref>
                        </c15:formulaRef>
                      </c:ext>
                    </c:extLst>
                    <c:strCache>
                      <c:ptCount val="1"/>
                      <c:pt idx="0">
                        <c:v>Strom, hoch</c:v>
                      </c:pt>
                    </c:strCache>
                  </c:strRef>
                </c:tx>
                <c:spPr>
                  <a:ln w="28575" cap="rnd">
                    <a:solidFill>
                      <a:schemeClr val="accent3"/>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extLst xmlns:c15="http://schemas.microsoft.com/office/drawing/2012/chart">
                      <c:ext xmlns:c15="http://schemas.microsoft.com/office/drawing/2012/chart" uri="{02D57815-91ED-43cb-92C2-25804820EDAC}">
                        <c15:formulaRef>
                          <c15:sqref>'Energiekosten Chemie'!$D$2:$D$98</c15:sqref>
                        </c15:formulaRef>
                      </c:ext>
                    </c:extLst>
                    <c:numCache>
                      <c:formatCode>0</c:formatCode>
                      <c:ptCount val="97"/>
                      <c:pt idx="0">
                        <c:v>63</c:v>
                      </c:pt>
                      <c:pt idx="1">
                        <c:v>60.9</c:v>
                      </c:pt>
                      <c:pt idx="2">
                        <c:v>61.4</c:v>
                      </c:pt>
                      <c:pt idx="3">
                        <c:v>61.7</c:v>
                      </c:pt>
                      <c:pt idx="4">
                        <c:v>62.1</c:v>
                      </c:pt>
                      <c:pt idx="5">
                        <c:v>63.6</c:v>
                      </c:pt>
                      <c:pt idx="6">
                        <c:v>64.099999999999994</c:v>
                      </c:pt>
                      <c:pt idx="7">
                        <c:v>63.9</c:v>
                      </c:pt>
                      <c:pt idx="8">
                        <c:v>64.099999999999994</c:v>
                      </c:pt>
                      <c:pt idx="9">
                        <c:v>67.400000000000006</c:v>
                      </c:pt>
                      <c:pt idx="10">
                        <c:v>68.3</c:v>
                      </c:pt>
                      <c:pt idx="11">
                        <c:v>67.099999999999994</c:v>
                      </c:pt>
                      <c:pt idx="12">
                        <c:v>71.099999999999994</c:v>
                      </c:pt>
                      <c:pt idx="13">
                        <c:v>69.7</c:v>
                      </c:pt>
                      <c:pt idx="14">
                        <c:v>68.2</c:v>
                      </c:pt>
                      <c:pt idx="15">
                        <c:v>68.2</c:v>
                      </c:pt>
                      <c:pt idx="16">
                        <c:v>68.3</c:v>
                      </c:pt>
                      <c:pt idx="17">
                        <c:v>68.599999999999994</c:v>
                      </c:pt>
                      <c:pt idx="18">
                        <c:v>69.400000000000006</c:v>
                      </c:pt>
                      <c:pt idx="19">
                        <c:v>69.5</c:v>
                      </c:pt>
                      <c:pt idx="20">
                        <c:v>71</c:v>
                      </c:pt>
                      <c:pt idx="21">
                        <c:v>70.400000000000006</c:v>
                      </c:pt>
                      <c:pt idx="22">
                        <c:v>72.099999999999994</c:v>
                      </c:pt>
                      <c:pt idx="23">
                        <c:v>71.599999999999994</c:v>
                      </c:pt>
                      <c:pt idx="24">
                        <c:v>70.900000000000006</c:v>
                      </c:pt>
                      <c:pt idx="25">
                        <c:v>71.7</c:v>
                      </c:pt>
                      <c:pt idx="26">
                        <c:v>71.5</c:v>
                      </c:pt>
                      <c:pt idx="27">
                        <c:v>72</c:v>
                      </c:pt>
                      <c:pt idx="28">
                        <c:v>73.7</c:v>
                      </c:pt>
                      <c:pt idx="29">
                        <c:v>75.7</c:v>
                      </c:pt>
                      <c:pt idx="30">
                        <c:v>77.7</c:v>
                      </c:pt>
                      <c:pt idx="31">
                        <c:v>79.599999999999994</c:v>
                      </c:pt>
                      <c:pt idx="32">
                        <c:v>81.7</c:v>
                      </c:pt>
                      <c:pt idx="33">
                        <c:v>81.5</c:v>
                      </c:pt>
                      <c:pt idx="34">
                        <c:v>81.400000000000006</c:v>
                      </c:pt>
                      <c:pt idx="35">
                        <c:v>81.099999999999994</c:v>
                      </c:pt>
                      <c:pt idx="36">
                        <c:v>80.400000000000006</c:v>
                      </c:pt>
                      <c:pt idx="37">
                        <c:v>78.5</c:v>
                      </c:pt>
                      <c:pt idx="38">
                        <c:v>76.900000000000006</c:v>
                      </c:pt>
                      <c:pt idx="39">
                        <c:v>78.7</c:v>
                      </c:pt>
                      <c:pt idx="40">
                        <c:v>78.599999999999994</c:v>
                      </c:pt>
                      <c:pt idx="41">
                        <c:v>77.3</c:v>
                      </c:pt>
                      <c:pt idx="42">
                        <c:v>79.900000000000006</c:v>
                      </c:pt>
                      <c:pt idx="43">
                        <c:v>78.599999999999994</c:v>
                      </c:pt>
                      <c:pt idx="44">
                        <c:v>78.7</c:v>
                      </c:pt>
                      <c:pt idx="45">
                        <c:v>78.5</c:v>
                      </c:pt>
                      <c:pt idx="46">
                        <c:v>78.3</c:v>
                      </c:pt>
                      <c:pt idx="47">
                        <c:v>76.400000000000006</c:v>
                      </c:pt>
                      <c:pt idx="48">
                        <c:v>76.900000000000006</c:v>
                      </c:pt>
                      <c:pt idx="49">
                        <c:v>74.599999999999994</c:v>
                      </c:pt>
                      <c:pt idx="50">
                        <c:v>72.5</c:v>
                      </c:pt>
                      <c:pt idx="51">
                        <c:v>72</c:v>
                      </c:pt>
                      <c:pt idx="52">
                        <c:v>71.599999999999994</c:v>
                      </c:pt>
                      <c:pt idx="53">
                        <c:v>73.8</c:v>
                      </c:pt>
                      <c:pt idx="54">
                        <c:v>75.599999999999994</c:v>
                      </c:pt>
                      <c:pt idx="55">
                        <c:v>75.900000000000006</c:v>
                      </c:pt>
                      <c:pt idx="56">
                        <c:v>77.900000000000006</c:v>
                      </c:pt>
                      <c:pt idx="57">
                        <c:v>76.099999999999994</c:v>
                      </c:pt>
                      <c:pt idx="58">
                        <c:v>76.2</c:v>
                      </c:pt>
                      <c:pt idx="59">
                        <c:v>79.2</c:v>
                      </c:pt>
                      <c:pt idx="60">
                        <c:v>82.5</c:v>
                      </c:pt>
                      <c:pt idx="61">
                        <c:v>82.8</c:v>
                      </c:pt>
                      <c:pt idx="62">
                        <c:v>83.4</c:v>
                      </c:pt>
                      <c:pt idx="63">
                        <c:v>85.4</c:v>
                      </c:pt>
                      <c:pt idx="64">
                        <c:v>88.1</c:v>
                      </c:pt>
                      <c:pt idx="65">
                        <c:v>90.1</c:v>
                      </c:pt>
                      <c:pt idx="66">
                        <c:v>93.4</c:v>
                      </c:pt>
                      <c:pt idx="67">
                        <c:v>96.7</c:v>
                      </c:pt>
                      <c:pt idx="68">
                        <c:v>107.8</c:v>
                      </c:pt>
                      <c:pt idx="69">
                        <c:v>121.7</c:v>
                      </c:pt>
                      <c:pt idx="70">
                        <c:v>118.5</c:v>
                      </c:pt>
                      <c:pt idx="71">
                        <c:v>149.6</c:v>
                      </c:pt>
                      <c:pt idx="72">
                        <c:v>138.6</c:v>
                      </c:pt>
                      <c:pt idx="73">
                        <c:v>139.1</c:v>
                      </c:pt>
                      <c:pt idx="74">
                        <c:v>164.7</c:v>
                      </c:pt>
                      <c:pt idx="75">
                        <c:v>158.1</c:v>
                      </c:pt>
                      <c:pt idx="76">
                        <c:v>159.1</c:v>
                      </c:pt>
                      <c:pt idx="77">
                        <c:v>166.9</c:v>
                      </c:pt>
                      <c:pt idx="78">
                        <c:v>211.8</c:v>
                      </c:pt>
                      <c:pt idx="79">
                        <c:v>277.10000000000002</c:v>
                      </c:pt>
                      <c:pt idx="80">
                        <c:v>261</c:v>
                      </c:pt>
                      <c:pt idx="81">
                        <c:v>217.5</c:v>
                      </c:pt>
                      <c:pt idx="82">
                        <c:v>190.4</c:v>
                      </c:pt>
                      <c:pt idx="83">
                        <c:v>191.6</c:v>
                      </c:pt>
                      <c:pt idx="84">
                        <c:v>136.19999999999999</c:v>
                      </c:pt>
                      <c:pt idx="85">
                        <c:v>129.80000000000001</c:v>
                      </c:pt>
                      <c:pt idx="86">
                        <c:v>119.7</c:v>
                      </c:pt>
                      <c:pt idx="87">
                        <c:v>119.8</c:v>
                      </c:pt>
                      <c:pt idx="88">
                        <c:v>114.2</c:v>
                      </c:pt>
                      <c:pt idx="89">
                        <c:v>115.6</c:v>
                      </c:pt>
                      <c:pt idx="90">
                        <c:v>113.8</c:v>
                      </c:pt>
                      <c:pt idx="91">
                        <c:v>114.5</c:v>
                      </c:pt>
                      <c:pt idx="92">
                        <c:v>112.5</c:v>
                      </c:pt>
                      <c:pt idx="93">
                        <c:v>113.6</c:v>
                      </c:pt>
                      <c:pt idx="94">
                        <c:v>110.6</c:v>
                      </c:pt>
                      <c:pt idx="95">
                        <c:v>103.9</c:v>
                      </c:pt>
                      <c:pt idx="96">
                        <c:v>105.5</c:v>
                      </c:pt>
                    </c:numCache>
                  </c:numRef>
                </c:val>
                <c:smooth val="0"/>
                <c:extLst xmlns:c15="http://schemas.microsoft.com/office/drawing/2012/chart">
                  <c:ext xmlns:c16="http://schemas.microsoft.com/office/drawing/2014/chart" uri="{C3380CC4-5D6E-409C-BE32-E72D297353CC}">
                    <c16:uniqueId val="{00000005-5BC0-425C-81D5-2FD075E44C04}"/>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'Energiekosten Chemie'!$E$1</c15:sqref>
                        </c15:formulaRef>
                      </c:ext>
                    </c:extLst>
                    <c:strCache>
                      <c:ptCount val="1"/>
                      <c:pt idx="0">
                        <c:v>Strom, niedrig</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extLst xmlns:c15="http://schemas.microsoft.com/office/drawing/2012/chart">
                      <c:ext xmlns:c15="http://schemas.microsoft.com/office/drawing/2012/chart" uri="{02D57815-91ED-43cb-92C2-25804820EDAC}">
                        <c15:formulaRef>
                          <c15:sqref>'Energiekosten Chemie'!$E$2:$E$98</c15:sqref>
                        </c15:formulaRef>
                      </c:ext>
                    </c:extLst>
                    <c:numCache>
                      <c:formatCode>0</c:formatCode>
                      <c:ptCount val="97"/>
                      <c:pt idx="0">
                        <c:v>81.2</c:v>
                      </c:pt>
                      <c:pt idx="1">
                        <c:v>81</c:v>
                      </c:pt>
                      <c:pt idx="2">
                        <c:v>80.900000000000006</c:v>
                      </c:pt>
                      <c:pt idx="3">
                        <c:v>81.099999999999994</c:v>
                      </c:pt>
                      <c:pt idx="4">
                        <c:v>81.3</c:v>
                      </c:pt>
                      <c:pt idx="5">
                        <c:v>81.599999999999994</c:v>
                      </c:pt>
                      <c:pt idx="6">
                        <c:v>81.900000000000006</c:v>
                      </c:pt>
                      <c:pt idx="7">
                        <c:v>81.8</c:v>
                      </c:pt>
                      <c:pt idx="8">
                        <c:v>81.599999999999994</c:v>
                      </c:pt>
                      <c:pt idx="9">
                        <c:v>82.6</c:v>
                      </c:pt>
                      <c:pt idx="10">
                        <c:v>82.9</c:v>
                      </c:pt>
                      <c:pt idx="11">
                        <c:v>83</c:v>
                      </c:pt>
                      <c:pt idx="12">
                        <c:v>84.8</c:v>
                      </c:pt>
                      <c:pt idx="13">
                        <c:v>84.9</c:v>
                      </c:pt>
                      <c:pt idx="14">
                        <c:v>84.7</c:v>
                      </c:pt>
                      <c:pt idx="15">
                        <c:v>85.3</c:v>
                      </c:pt>
                      <c:pt idx="16">
                        <c:v>85.2</c:v>
                      </c:pt>
                      <c:pt idx="17">
                        <c:v>85.3</c:v>
                      </c:pt>
                      <c:pt idx="18">
                        <c:v>85.4</c:v>
                      </c:pt>
                      <c:pt idx="19">
                        <c:v>85.4</c:v>
                      </c:pt>
                      <c:pt idx="20">
                        <c:v>85.7</c:v>
                      </c:pt>
                      <c:pt idx="21">
                        <c:v>85.9</c:v>
                      </c:pt>
                      <c:pt idx="22">
                        <c:v>85.8</c:v>
                      </c:pt>
                      <c:pt idx="23">
                        <c:v>85.9</c:v>
                      </c:pt>
                      <c:pt idx="24">
                        <c:v>85.1</c:v>
                      </c:pt>
                      <c:pt idx="25">
                        <c:v>85</c:v>
                      </c:pt>
                      <c:pt idx="26">
                        <c:v>85.1</c:v>
                      </c:pt>
                      <c:pt idx="27">
                        <c:v>85.9</c:v>
                      </c:pt>
                      <c:pt idx="28">
                        <c:v>86.3</c:v>
                      </c:pt>
                      <c:pt idx="29">
                        <c:v>86.6</c:v>
                      </c:pt>
                      <c:pt idx="30">
                        <c:v>86.8</c:v>
                      </c:pt>
                      <c:pt idx="31">
                        <c:v>86.8</c:v>
                      </c:pt>
                      <c:pt idx="32">
                        <c:v>87.5</c:v>
                      </c:pt>
                      <c:pt idx="33">
                        <c:v>88.3</c:v>
                      </c:pt>
                      <c:pt idx="34">
                        <c:v>88.1</c:v>
                      </c:pt>
                      <c:pt idx="35">
                        <c:v>88.1</c:v>
                      </c:pt>
                      <c:pt idx="36">
                        <c:v>89.4</c:v>
                      </c:pt>
                      <c:pt idx="37">
                        <c:v>90.2</c:v>
                      </c:pt>
                      <c:pt idx="38">
                        <c:v>90.5</c:v>
                      </c:pt>
                      <c:pt idx="39">
                        <c:v>90.7</c:v>
                      </c:pt>
                      <c:pt idx="40">
                        <c:v>90.3</c:v>
                      </c:pt>
                      <c:pt idx="41">
                        <c:v>90.1</c:v>
                      </c:pt>
                      <c:pt idx="42">
                        <c:v>90.7</c:v>
                      </c:pt>
                      <c:pt idx="43">
                        <c:v>90.3</c:v>
                      </c:pt>
                      <c:pt idx="44">
                        <c:v>90.5</c:v>
                      </c:pt>
                      <c:pt idx="45">
                        <c:v>90.2</c:v>
                      </c:pt>
                      <c:pt idx="46">
                        <c:v>90.2</c:v>
                      </c:pt>
                      <c:pt idx="47">
                        <c:v>90</c:v>
                      </c:pt>
                      <c:pt idx="48">
                        <c:v>91.9</c:v>
                      </c:pt>
                      <c:pt idx="49">
                        <c:v>90.8</c:v>
                      </c:pt>
                      <c:pt idx="50">
                        <c:v>90.2</c:v>
                      </c:pt>
                      <c:pt idx="51">
                        <c:v>90.2</c:v>
                      </c:pt>
                      <c:pt idx="52">
                        <c:v>90.9</c:v>
                      </c:pt>
                      <c:pt idx="53">
                        <c:v>91.3</c:v>
                      </c:pt>
                      <c:pt idx="54">
                        <c:v>91.9</c:v>
                      </c:pt>
                      <c:pt idx="55">
                        <c:v>91.7</c:v>
                      </c:pt>
                      <c:pt idx="56">
                        <c:v>91.9</c:v>
                      </c:pt>
                      <c:pt idx="57">
                        <c:v>91.7</c:v>
                      </c:pt>
                      <c:pt idx="58">
                        <c:v>91.9</c:v>
                      </c:pt>
                      <c:pt idx="59">
                        <c:v>92.6</c:v>
                      </c:pt>
                      <c:pt idx="60">
                        <c:v>93.8</c:v>
                      </c:pt>
                      <c:pt idx="61">
                        <c:v>94.2</c:v>
                      </c:pt>
                      <c:pt idx="62">
                        <c:v>94.3</c:v>
                      </c:pt>
                      <c:pt idx="63">
                        <c:v>94.8</c:v>
                      </c:pt>
                      <c:pt idx="64">
                        <c:v>95.6</c:v>
                      </c:pt>
                      <c:pt idx="65">
                        <c:v>96.1</c:v>
                      </c:pt>
                      <c:pt idx="66">
                        <c:v>97.4</c:v>
                      </c:pt>
                      <c:pt idx="67">
                        <c:v>98.9</c:v>
                      </c:pt>
                      <c:pt idx="68">
                        <c:v>101.7</c:v>
                      </c:pt>
                      <c:pt idx="69">
                        <c:v>109.1</c:v>
                      </c:pt>
                      <c:pt idx="70">
                        <c:v>105.8</c:v>
                      </c:pt>
                      <c:pt idx="71">
                        <c:v>118.3</c:v>
                      </c:pt>
                      <c:pt idx="72">
                        <c:v>123.7</c:v>
                      </c:pt>
                      <c:pt idx="73">
                        <c:v>127.1</c:v>
                      </c:pt>
                      <c:pt idx="74">
                        <c:v>137.4</c:v>
                      </c:pt>
                      <c:pt idx="75">
                        <c:v>136</c:v>
                      </c:pt>
                      <c:pt idx="76">
                        <c:v>135.4</c:v>
                      </c:pt>
                      <c:pt idx="77">
                        <c:v>138</c:v>
                      </c:pt>
                      <c:pt idx="78">
                        <c:v>152.1</c:v>
                      </c:pt>
                      <c:pt idx="79">
                        <c:v>182.2</c:v>
                      </c:pt>
                      <c:pt idx="80">
                        <c:v>186.4</c:v>
                      </c:pt>
                      <c:pt idx="81">
                        <c:v>167.6</c:v>
                      </c:pt>
                      <c:pt idx="82">
                        <c:v>151.9</c:v>
                      </c:pt>
                      <c:pt idx="83">
                        <c:v>149.9</c:v>
                      </c:pt>
                      <c:pt idx="84">
                        <c:v>121.8</c:v>
                      </c:pt>
                      <c:pt idx="85">
                        <c:v>118.8</c:v>
                      </c:pt>
                      <c:pt idx="86">
                        <c:v>114.2</c:v>
                      </c:pt>
                      <c:pt idx="87">
                        <c:v>113.4</c:v>
                      </c:pt>
                      <c:pt idx="88">
                        <c:v>111.7</c:v>
                      </c:pt>
                      <c:pt idx="89">
                        <c:v>112.1</c:v>
                      </c:pt>
                      <c:pt idx="90">
                        <c:v>109.6</c:v>
                      </c:pt>
                      <c:pt idx="91">
                        <c:v>110.1</c:v>
                      </c:pt>
                      <c:pt idx="92">
                        <c:v>108.4</c:v>
                      </c:pt>
                      <c:pt idx="93">
                        <c:v>108.2</c:v>
                      </c:pt>
                      <c:pt idx="94">
                        <c:v>107.2</c:v>
                      </c:pt>
                      <c:pt idx="95">
                        <c:v>104.3</c:v>
                      </c:pt>
                      <c:pt idx="96">
                        <c:v>110.9</c:v>
                      </c:pt>
                    </c:numCache>
                  </c:numRef>
                </c:val>
                <c:smooth val="0"/>
                <c:extLst xmlns:c15="http://schemas.microsoft.com/office/drawing/2012/chart">
                  <c:ext xmlns:c16="http://schemas.microsoft.com/office/drawing/2014/chart" uri="{C3380CC4-5D6E-409C-BE32-E72D297353CC}">
                    <c16:uniqueId val="{00000006-5BC0-425C-81D5-2FD075E44C04}"/>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'Energiekosten Chemie'!$I$1</c15:sqref>
                        </c15:formulaRef>
                      </c:ext>
                    </c:extLst>
                    <c:strCache>
                      <c:ptCount val="1"/>
                      <c:pt idx="0">
                        <c:v> Strom</c:v>
                      </c:pt>
                    </c:strCache>
                  </c:strRef>
                </c:tx>
                <c:spPr>
                  <a:ln w="28575" cap="rnd">
                    <a:solidFill>
                      <a:schemeClr val="accent2">
                        <a:lumMod val="60000"/>
                      </a:schemeClr>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extLst xmlns:c15="http://schemas.microsoft.com/office/drawing/2012/chart">
                      <c:ext xmlns:c15="http://schemas.microsoft.com/office/drawing/2012/chart" uri="{02D57815-91ED-43cb-92C2-25804820EDAC}">
                        <c15:formulaRef>
                          <c15:sqref>'Energiekosten Chemie'!$I$2:$I$98</c15:sqref>
                        </c15:formulaRef>
                      </c:ext>
                    </c:extLst>
                    <c:numCache>
                      <c:formatCode>0</c:formatCode>
                      <c:ptCount val="97"/>
                      <c:pt idx="0">
                        <c:v>75.739999999999995</c:v>
                      </c:pt>
                      <c:pt idx="1">
                        <c:v>74.97</c:v>
                      </c:pt>
                      <c:pt idx="2">
                        <c:v>75.05</c:v>
                      </c:pt>
                      <c:pt idx="3">
                        <c:v>75.279999999999987</c:v>
                      </c:pt>
                      <c:pt idx="4">
                        <c:v>75.539999999999992</c:v>
                      </c:pt>
                      <c:pt idx="5">
                        <c:v>76.199999999999989</c:v>
                      </c:pt>
                      <c:pt idx="6">
                        <c:v>76.56</c:v>
                      </c:pt>
                      <c:pt idx="7">
                        <c:v>76.429999999999993</c:v>
                      </c:pt>
                      <c:pt idx="8">
                        <c:v>76.349999999999994</c:v>
                      </c:pt>
                      <c:pt idx="9">
                        <c:v>78.039999999999992</c:v>
                      </c:pt>
                      <c:pt idx="10">
                        <c:v>78.52</c:v>
                      </c:pt>
                      <c:pt idx="11">
                        <c:v>78.22999999999999</c:v>
                      </c:pt>
                      <c:pt idx="12">
                        <c:v>80.69</c:v>
                      </c:pt>
                      <c:pt idx="13">
                        <c:v>80.34</c:v>
                      </c:pt>
                      <c:pt idx="14">
                        <c:v>79.75</c:v>
                      </c:pt>
                      <c:pt idx="15">
                        <c:v>80.169999999999987</c:v>
                      </c:pt>
                      <c:pt idx="16">
                        <c:v>80.13</c:v>
                      </c:pt>
                      <c:pt idx="17">
                        <c:v>80.289999999999992</c:v>
                      </c:pt>
                      <c:pt idx="18">
                        <c:v>80.599999999999994</c:v>
                      </c:pt>
                      <c:pt idx="19">
                        <c:v>80.63</c:v>
                      </c:pt>
                      <c:pt idx="20">
                        <c:v>81.289999999999992</c:v>
                      </c:pt>
                      <c:pt idx="21">
                        <c:v>81.25</c:v>
                      </c:pt>
                      <c:pt idx="22">
                        <c:v>81.69</c:v>
                      </c:pt>
                      <c:pt idx="23">
                        <c:v>81.61</c:v>
                      </c:pt>
                      <c:pt idx="24">
                        <c:v>80.839999999999989</c:v>
                      </c:pt>
                      <c:pt idx="25">
                        <c:v>81.009999999999991</c:v>
                      </c:pt>
                      <c:pt idx="26">
                        <c:v>81.02</c:v>
                      </c:pt>
                      <c:pt idx="27">
                        <c:v>81.73</c:v>
                      </c:pt>
                      <c:pt idx="28">
                        <c:v>82.52</c:v>
                      </c:pt>
                      <c:pt idx="29">
                        <c:v>83.329999999999984</c:v>
                      </c:pt>
                      <c:pt idx="30">
                        <c:v>84.07</c:v>
                      </c:pt>
                      <c:pt idx="31">
                        <c:v>84.639999999999986</c:v>
                      </c:pt>
                      <c:pt idx="32">
                        <c:v>85.759999999999991</c:v>
                      </c:pt>
                      <c:pt idx="33">
                        <c:v>86.259999999999991</c:v>
                      </c:pt>
                      <c:pt idx="34">
                        <c:v>86.09</c:v>
                      </c:pt>
                      <c:pt idx="35">
                        <c:v>86</c:v>
                      </c:pt>
                      <c:pt idx="36">
                        <c:v>86.7</c:v>
                      </c:pt>
                      <c:pt idx="37">
                        <c:v>86.69</c:v>
                      </c:pt>
                      <c:pt idx="38">
                        <c:v>86.419999999999987</c:v>
                      </c:pt>
                      <c:pt idx="39">
                        <c:v>87.1</c:v>
                      </c:pt>
                      <c:pt idx="40">
                        <c:v>86.789999999999992</c:v>
                      </c:pt>
                      <c:pt idx="41">
                        <c:v>86.259999999999991</c:v>
                      </c:pt>
                      <c:pt idx="42">
                        <c:v>87.46</c:v>
                      </c:pt>
                      <c:pt idx="43">
                        <c:v>86.789999999999992</c:v>
                      </c:pt>
                      <c:pt idx="44">
                        <c:v>86.96</c:v>
                      </c:pt>
                      <c:pt idx="45">
                        <c:v>86.69</c:v>
                      </c:pt>
                      <c:pt idx="46">
                        <c:v>86.63</c:v>
                      </c:pt>
                      <c:pt idx="47">
                        <c:v>85.919999999999987</c:v>
                      </c:pt>
                      <c:pt idx="48">
                        <c:v>87.4</c:v>
                      </c:pt>
                      <c:pt idx="49">
                        <c:v>85.94</c:v>
                      </c:pt>
                      <c:pt idx="50">
                        <c:v>84.89</c:v>
                      </c:pt>
                      <c:pt idx="51">
                        <c:v>84.74</c:v>
                      </c:pt>
                      <c:pt idx="52">
                        <c:v>85.11</c:v>
                      </c:pt>
                      <c:pt idx="53">
                        <c:v>86.05</c:v>
                      </c:pt>
                      <c:pt idx="54">
                        <c:v>87.009999999999991</c:v>
                      </c:pt>
                      <c:pt idx="55">
                        <c:v>86.96</c:v>
                      </c:pt>
                      <c:pt idx="56">
                        <c:v>87.7</c:v>
                      </c:pt>
                      <c:pt idx="57">
                        <c:v>87.02</c:v>
                      </c:pt>
                      <c:pt idx="58">
                        <c:v>87.19</c:v>
                      </c:pt>
                      <c:pt idx="59">
                        <c:v>88.58</c:v>
                      </c:pt>
                      <c:pt idx="60">
                        <c:v>90.41</c:v>
                      </c:pt>
                      <c:pt idx="61">
                        <c:v>90.78</c:v>
                      </c:pt>
                      <c:pt idx="62">
                        <c:v>91.029999999999987</c:v>
                      </c:pt>
                      <c:pt idx="63">
                        <c:v>91.98</c:v>
                      </c:pt>
                      <c:pt idx="64">
                        <c:v>93.34999999999998</c:v>
                      </c:pt>
                      <c:pt idx="65">
                        <c:v>94.3</c:v>
                      </c:pt>
                      <c:pt idx="66">
                        <c:v>96.199999999999989</c:v>
                      </c:pt>
                      <c:pt idx="67">
                        <c:v>98.240000000000009</c:v>
                      </c:pt>
                      <c:pt idx="68">
                        <c:v>103.53</c:v>
                      </c:pt>
                      <c:pt idx="69">
                        <c:v>112.88</c:v>
                      </c:pt>
                      <c:pt idx="70">
                        <c:v>109.60999999999999</c:v>
                      </c:pt>
                      <c:pt idx="71">
                        <c:v>127.68999999999998</c:v>
                      </c:pt>
                      <c:pt idx="72">
                        <c:v>128.17000000000002</c:v>
                      </c:pt>
                      <c:pt idx="73">
                        <c:v>130.69999999999999</c:v>
                      </c:pt>
                      <c:pt idx="74">
                        <c:v>145.58999999999997</c:v>
                      </c:pt>
                      <c:pt idx="75">
                        <c:v>142.63</c:v>
                      </c:pt>
                      <c:pt idx="76">
                        <c:v>142.51</c:v>
                      </c:pt>
                      <c:pt idx="77">
                        <c:v>146.66999999999999</c:v>
                      </c:pt>
                      <c:pt idx="78">
                        <c:v>170.01</c:v>
                      </c:pt>
                      <c:pt idx="79">
                        <c:v>210.67</c:v>
                      </c:pt>
                      <c:pt idx="80">
                        <c:v>208.77999999999997</c:v>
                      </c:pt>
                      <c:pt idx="81">
                        <c:v>182.57</c:v>
                      </c:pt>
                      <c:pt idx="82">
                        <c:v>163.44999999999999</c:v>
                      </c:pt>
                      <c:pt idx="83">
                        <c:v>162.41</c:v>
                      </c:pt>
                      <c:pt idx="84">
                        <c:v>126.11999999999998</c:v>
                      </c:pt>
                      <c:pt idx="85">
                        <c:v>122.1</c:v>
                      </c:pt>
                      <c:pt idx="86">
                        <c:v>115.85</c:v>
                      </c:pt>
                      <c:pt idx="87">
                        <c:v>115.32</c:v>
                      </c:pt>
                      <c:pt idx="88">
                        <c:v>112.44999999999999</c:v>
                      </c:pt>
                      <c:pt idx="89">
                        <c:v>113.14999999999998</c:v>
                      </c:pt>
                      <c:pt idx="90">
                        <c:v>110.85999999999999</c:v>
                      </c:pt>
                      <c:pt idx="91">
                        <c:v>111.41999999999999</c:v>
                      </c:pt>
                      <c:pt idx="92">
                        <c:v>109.63</c:v>
                      </c:pt>
                      <c:pt idx="93">
                        <c:v>109.82</c:v>
                      </c:pt>
                      <c:pt idx="94">
                        <c:v>108.22</c:v>
                      </c:pt>
                      <c:pt idx="95">
                        <c:v>104.17999999999999</c:v>
                      </c:pt>
                      <c:pt idx="96">
                        <c:v>109.28</c:v>
                      </c:pt>
                    </c:numCache>
                  </c:numRef>
                </c:val>
                <c:smooth val="0"/>
                <c:extLst xmlns:c15="http://schemas.microsoft.com/office/drawing/2012/chart">
                  <c:ext xmlns:c16="http://schemas.microsoft.com/office/drawing/2014/chart" uri="{C3380CC4-5D6E-409C-BE32-E72D297353CC}">
                    <c16:uniqueId val="{00000007-5BC0-425C-81D5-2FD075E44C04}"/>
                  </c:ext>
                </c:extLst>
              </c15:ser>
            </c15:filteredLineSeries>
          </c:ext>
        </c:extLst>
      </c:lineChart>
      <c:catAx>
        <c:axId val="10830011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0"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0816"/>
        <c:crosses val="autoZero"/>
        <c:auto val="1"/>
        <c:lblAlgn val="ctr"/>
        <c:lblOffset val="100"/>
        <c:tickMarkSkip val="12"/>
        <c:noMultiLvlLbl val="0"/>
      </c:catAx>
      <c:valAx>
        <c:axId val="10830008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1144"/>
        <c:crosses val="autoZero"/>
        <c:crossBetween val="between"/>
      </c:valAx>
      <c:spPr>
        <a:noFill/>
        <a:ln>
          <a:noFill/>
        </a:ln>
        <a:effectLst/>
      </c:spPr>
    </c:plotArea>
    <c:legend>
      <c:legendPos val="b"/>
      <c:layout>
        <c:manualLayout>
          <c:xMode val="edge"/>
          <c:yMode val="edge"/>
          <c:x val="0.12052079016438734"/>
          <c:y val="0.12890105119143522"/>
          <c:w val="0.47825652714463324"/>
          <c:h val="0.24877323431004175"/>
        </c:manualLayout>
      </c:layout>
      <c:overlay val="1"/>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0">
          <a:solidFill>
            <a:schemeClr val="tx2"/>
          </a:solidFill>
          <a:latin typeface="Source Sans Pro" panose="020B0503030403020204" pitchFamily="34" charset="0"/>
          <a:cs typeface="Arial" panose="020B0604020202020204" pitchFamily="34" charset="0"/>
        </a:defRPr>
      </a:pPr>
      <a:endParaRPr lang="de-DE"/>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AC34-4EB4-A108-D89D0417B7D5}"/>
              </c:ext>
            </c:extLst>
          </c:dPt>
          <c:dPt>
            <c:idx val="1"/>
            <c:bubble3D val="0"/>
            <c:spPr>
              <a:solidFill>
                <a:schemeClr val="accent2"/>
              </a:solidFill>
              <a:ln w="19050">
                <a:noFill/>
              </a:ln>
              <a:effectLst/>
            </c:spPr>
            <c:extLst>
              <c:ext xmlns:c16="http://schemas.microsoft.com/office/drawing/2014/chart" uri="{C3380CC4-5D6E-409C-BE32-E72D297353CC}">
                <c16:uniqueId val="{00000003-AC34-4EB4-A108-D89D0417B7D5}"/>
              </c:ext>
            </c:extLst>
          </c:dPt>
          <c:dPt>
            <c:idx val="2"/>
            <c:bubble3D val="0"/>
            <c:spPr>
              <a:solidFill>
                <a:schemeClr val="accent3"/>
              </a:solidFill>
              <a:ln w="19050">
                <a:noFill/>
              </a:ln>
              <a:effectLst/>
            </c:spPr>
            <c:extLst>
              <c:ext xmlns:c16="http://schemas.microsoft.com/office/drawing/2014/chart" uri="{C3380CC4-5D6E-409C-BE32-E72D297353CC}">
                <c16:uniqueId val="{00000005-AC34-4EB4-A108-D89D0417B7D5}"/>
              </c:ext>
            </c:extLst>
          </c:dPt>
          <c:dPt>
            <c:idx val="3"/>
            <c:bubble3D val="0"/>
            <c:spPr>
              <a:solidFill>
                <a:schemeClr val="accent4"/>
              </a:solidFill>
              <a:ln w="19050">
                <a:noFill/>
              </a:ln>
              <a:effectLst/>
            </c:spPr>
            <c:extLst>
              <c:ext xmlns:c16="http://schemas.microsoft.com/office/drawing/2014/chart" uri="{C3380CC4-5D6E-409C-BE32-E72D297353CC}">
                <c16:uniqueId val="{00000007-AC34-4EB4-A108-D89D0417B7D5}"/>
              </c:ext>
            </c:extLst>
          </c:dPt>
          <c:dPt>
            <c:idx val="4"/>
            <c:bubble3D val="0"/>
            <c:spPr>
              <a:solidFill>
                <a:schemeClr val="accent5"/>
              </a:solidFill>
              <a:ln w="19050">
                <a:noFill/>
              </a:ln>
              <a:effectLst/>
            </c:spPr>
            <c:extLst>
              <c:ext xmlns:c16="http://schemas.microsoft.com/office/drawing/2014/chart" uri="{C3380CC4-5D6E-409C-BE32-E72D297353CC}">
                <c16:uniqueId val="{00000009-AC34-4EB4-A108-D89D0417B7D5}"/>
              </c:ext>
            </c:extLst>
          </c:dPt>
          <c:dPt>
            <c:idx val="5"/>
            <c:bubble3D val="0"/>
            <c:spPr>
              <a:solidFill>
                <a:schemeClr val="accent6"/>
              </a:solidFill>
              <a:ln w="19050">
                <a:noFill/>
              </a:ln>
              <a:effectLst/>
            </c:spPr>
            <c:extLst>
              <c:ext xmlns:c16="http://schemas.microsoft.com/office/drawing/2014/chart" uri="{C3380CC4-5D6E-409C-BE32-E72D297353CC}">
                <c16:uniqueId val="{0000000B-AC34-4EB4-A108-D89D0417B7D5}"/>
              </c:ext>
            </c:extLst>
          </c:dPt>
          <c:dLbls>
            <c:dLbl>
              <c:idx val="0"/>
              <c:layout>
                <c:manualLayout>
                  <c:x val="1.6358090884240048E-2"/>
                  <c:y val="-3.9588879912851718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1-AC34-4EB4-A108-D89D0417B7D5}"/>
                </c:ext>
              </c:extLst>
            </c:dLbl>
            <c:dLbl>
              <c:idx val="1"/>
              <c:layout>
                <c:manualLayout>
                  <c:x val="9.7922003985197834E-2"/>
                  <c:y val="5.7860670641860165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3-AC34-4EB4-A108-D89D0417B7D5}"/>
                </c:ext>
              </c:extLst>
            </c:dLbl>
            <c:dLbl>
              <c:idx val="2"/>
              <c:layout>
                <c:manualLayout>
                  <c:x val="-0.13819326604897184"/>
                  <c:y val="-2.4515749212843376E-3"/>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32843360456983872"/>
                      <c:h val="0.19813424671268251"/>
                    </c:manualLayout>
                  </c15:layout>
                </c:ext>
                <c:ext xmlns:c16="http://schemas.microsoft.com/office/drawing/2014/chart" uri="{C3380CC4-5D6E-409C-BE32-E72D297353CC}">
                  <c16:uniqueId val="{00000005-AC34-4EB4-A108-D89D0417B7D5}"/>
                </c:ext>
              </c:extLst>
            </c:dLbl>
            <c:dLbl>
              <c:idx val="3"/>
              <c:layout>
                <c:manualLayout>
                  <c:x val="-2.228632551487233E-3"/>
                  <c:y val="0.15515589532574134"/>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28606500282862207"/>
                      <c:h val="0.19725520540938263"/>
                    </c:manualLayout>
                  </c15:layout>
                </c:ext>
                <c:ext xmlns:c16="http://schemas.microsoft.com/office/drawing/2014/chart" uri="{C3380CC4-5D6E-409C-BE32-E72D297353CC}">
                  <c16:uniqueId val="{00000007-AC34-4EB4-A108-D89D0417B7D5}"/>
                </c:ext>
              </c:extLst>
            </c:dLbl>
            <c:dLbl>
              <c:idx val="4"/>
              <c:layout>
                <c:manualLayout>
                  <c:x val="-4.506930798153868E-2"/>
                  <c:y val="6.3951205129990016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267985517341291"/>
                      <c:h val="0.20326167087695773"/>
                    </c:manualLayout>
                  </c15:layout>
                </c:ext>
                <c:ext xmlns:c16="http://schemas.microsoft.com/office/drawing/2014/chart" uri="{C3380CC4-5D6E-409C-BE32-E72D297353CC}">
                  <c16:uniqueId val="{00000009-AC34-4EB4-A108-D89D0417B7D5}"/>
                </c:ext>
              </c:extLst>
            </c:dLbl>
            <c:dLbl>
              <c:idx val="5"/>
              <c:layout>
                <c:manualLayout>
                  <c:x val="-2.4589990863270031E-2"/>
                  <c:y val="-5.1634593919042536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AC34-4EB4-A108-D89D0417B7D5}"/>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1"/>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Stromverbrauch_Sektoren_D!$A$18:$A$22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Stromverbrauch_Sektoren_D!$I$18:$I$22</c:f>
              <c:numCache>
                <c:formatCode>0</c:formatCode>
                <c:ptCount val="5"/>
                <c:pt idx="0">
                  <c:v>141.055439649817</c:v>
                </c:pt>
                <c:pt idx="1">
                  <c:v>44.848042406183005</c:v>
                </c:pt>
                <c:pt idx="2">
                  <c:v>126.44371226600001</c:v>
                </c:pt>
                <c:pt idx="3">
                  <c:v>132.99316195</c:v>
                </c:pt>
                <c:pt idx="4">
                  <c:v>16.953069118000002</c:v>
                </c:pt>
              </c:numCache>
            </c:numRef>
          </c:val>
          <c:extLst>
            <c:ext xmlns:c16="http://schemas.microsoft.com/office/drawing/2014/chart" uri="{C3380CC4-5D6E-409C-BE32-E72D297353CC}">
              <c16:uniqueId val="{0000000C-AC34-4EB4-A108-D89D0417B7D5}"/>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2.3757696847224319E-4"/>
          <c:y val="0.10909205018900535"/>
          <c:w val="0.94877168471300499"/>
          <c:h val="0.74563463500580429"/>
        </c:manualLayout>
      </c:layout>
      <c:barChart>
        <c:barDir val="col"/>
        <c:grouping val="clustered"/>
        <c:varyColors val="0"/>
        <c:ser>
          <c:idx val="0"/>
          <c:order val="0"/>
          <c:spPr>
            <a:solidFill>
              <a:schemeClr val="accent1"/>
            </a:solidFill>
            <a:ln w="25400">
              <a:noFill/>
            </a:ln>
          </c:spPr>
          <c:invertIfNegative val="0"/>
          <c:dPt>
            <c:idx val="0"/>
            <c:invertIfNegative val="0"/>
            <c:bubble3D val="0"/>
            <c:spPr>
              <a:solidFill>
                <a:schemeClr val="accent3"/>
              </a:solidFill>
              <a:ln w="25400">
                <a:noFill/>
              </a:ln>
            </c:spPr>
            <c:extLst>
              <c:ext xmlns:c16="http://schemas.microsoft.com/office/drawing/2014/chart" uri="{C3380CC4-5D6E-409C-BE32-E72D297353CC}">
                <c16:uniqueId val="{00000001-C3B0-4275-ADF3-00498C65EFCA}"/>
              </c:ext>
            </c:extLst>
          </c:dPt>
          <c:dPt>
            <c:idx val="1"/>
            <c:invertIfNegative val="0"/>
            <c:bubble3D val="0"/>
            <c:spPr>
              <a:solidFill>
                <a:schemeClr val="accent5"/>
              </a:solidFill>
              <a:ln w="25400">
                <a:noFill/>
              </a:ln>
            </c:spPr>
            <c:extLst>
              <c:ext xmlns:c16="http://schemas.microsoft.com/office/drawing/2014/chart" uri="{C3380CC4-5D6E-409C-BE32-E72D297353CC}">
                <c16:uniqueId val="{00000003-C3B0-4275-ADF3-00498C65EFCA}"/>
              </c:ext>
            </c:extLst>
          </c:dPt>
          <c:dPt>
            <c:idx val="2"/>
            <c:invertIfNegative val="0"/>
            <c:bubble3D val="0"/>
            <c:extLst>
              <c:ext xmlns:c16="http://schemas.microsoft.com/office/drawing/2014/chart" uri="{C3380CC4-5D6E-409C-BE32-E72D297353CC}">
                <c16:uniqueId val="{00000004-C3B0-4275-ADF3-00498C65EFCA}"/>
              </c:ext>
            </c:extLst>
          </c:dPt>
          <c:dPt>
            <c:idx val="3"/>
            <c:invertIfNegative val="0"/>
            <c:bubble3D val="0"/>
            <c:extLst>
              <c:ext xmlns:c16="http://schemas.microsoft.com/office/drawing/2014/chart" uri="{C3380CC4-5D6E-409C-BE32-E72D297353CC}">
                <c16:uniqueId val="{00000005-C3B0-4275-ADF3-00498C65EFCA}"/>
              </c:ext>
            </c:extLst>
          </c:dPt>
          <c:dLbls>
            <c:spPr>
              <a:noFill/>
              <a:ln w="25400">
                <a:noFill/>
              </a:ln>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'results-survey486919'!$A$78:$A$81</c:f>
              <c:strCache>
                <c:ptCount val="4"/>
                <c:pt idx="0">
                  <c:v>keine Belastung</c:v>
                </c:pt>
                <c:pt idx="1">
                  <c:v>geringe Belastung</c:v>
                </c:pt>
                <c:pt idx="2">
                  <c:v>schwere Belastung</c:v>
                </c:pt>
                <c:pt idx="3">
                  <c:v>sehr schwere Belastung</c:v>
                </c:pt>
              </c:strCache>
            </c:strRef>
          </c:cat>
          <c:val>
            <c:numRef>
              <c:f>'results-survey486919'!$C$78:$C$81</c:f>
              <c:numCache>
                <c:formatCode>0%</c:formatCode>
                <c:ptCount val="4"/>
                <c:pt idx="0">
                  <c:v>6.4039408866995079E-2</c:v>
                </c:pt>
                <c:pt idx="1">
                  <c:v>0.33497536945812806</c:v>
                </c:pt>
                <c:pt idx="2">
                  <c:v>0.35960591133004927</c:v>
                </c:pt>
                <c:pt idx="3">
                  <c:v>0.23152709359605911</c:v>
                </c:pt>
              </c:numCache>
            </c:numRef>
          </c:val>
          <c:extLst>
            <c:ext xmlns:c16="http://schemas.microsoft.com/office/drawing/2014/chart" uri="{C3380CC4-5D6E-409C-BE32-E72D297353CC}">
              <c16:uniqueId val="{00000006-C3B0-4275-ADF3-00498C65EFCA}"/>
            </c:ext>
          </c:extLst>
        </c:ser>
        <c:dLbls>
          <c:showLegendKey val="0"/>
          <c:showVal val="0"/>
          <c:showCatName val="0"/>
          <c:showSerName val="0"/>
          <c:showPercent val="0"/>
          <c:showBubbleSize val="0"/>
        </c:dLbls>
        <c:gapWidth val="100"/>
        <c:overlap val="-27"/>
        <c:axId val="767863528"/>
        <c:axId val="1"/>
      </c:barChart>
      <c:catAx>
        <c:axId val="767863528"/>
        <c:scaling>
          <c:orientation val="maxMin"/>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vert="horz"/>
          <a:lstStyle/>
          <a:p>
            <a:pPr>
              <a:defRPr/>
            </a:pPr>
            <a:endParaRPr lang="de-DE"/>
          </a:p>
        </c:txPr>
        <c:crossAx val="1"/>
        <c:crosses val="autoZero"/>
        <c:auto val="1"/>
        <c:lblAlgn val="ctr"/>
        <c:lblOffset val="100"/>
        <c:noMultiLvlLbl val="0"/>
      </c:catAx>
      <c:valAx>
        <c:axId val="1"/>
        <c:scaling>
          <c:orientation val="minMax"/>
        </c:scaling>
        <c:delete val="1"/>
        <c:axPos val="r"/>
        <c:numFmt formatCode="0%" sourceLinked="1"/>
        <c:majorTickMark val="out"/>
        <c:minorTickMark val="none"/>
        <c:tickLblPos val="nextTo"/>
        <c:crossAx val="767863528"/>
        <c:crosses val="autoZero"/>
        <c:crossBetween val="between"/>
      </c:valAx>
      <c:spPr>
        <a:noFill/>
        <a:ln w="25400">
          <a:noFill/>
        </a:ln>
      </c:spPr>
    </c:plotArea>
    <c:plotVisOnly val="1"/>
    <c:dispBlanksAs val="gap"/>
    <c:showDLblsOverMax val="0"/>
  </c:chart>
  <c:spPr>
    <a:noFill/>
    <a:ln w="12700">
      <a:noFill/>
    </a:ln>
  </c:spPr>
  <c:txPr>
    <a:bodyPr/>
    <a:lstStyle/>
    <a:p>
      <a:pPr>
        <a:defRPr sz="1400" b="1" i="0" u="none" strike="noStrike" baseline="0">
          <a:solidFill>
            <a:schemeClr val="tx2"/>
          </a:solidFill>
          <a:latin typeface="Source Sans Pro"/>
          <a:ea typeface="Source Sans Pro"/>
          <a:cs typeface="Source Sans Pro"/>
        </a:defRPr>
      </a:pPr>
      <a:endParaRPr lang="de-DE"/>
    </a:p>
  </c:txPr>
  <c:externalData r:id="rId2">
    <c:autoUpdate val="0"/>
  </c:externalData>
  <c:userShapes r:id="rId3"/>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0916296529128905E-2"/>
          <c:y val="4.815809873737642E-2"/>
          <c:w val="0.89988589728456769"/>
          <c:h val="0.84512091633270292"/>
        </c:manualLayout>
      </c:layout>
      <c:barChart>
        <c:barDir val="col"/>
        <c:grouping val="clustered"/>
        <c:varyColors val="0"/>
        <c:ser>
          <c:idx val="2"/>
          <c:order val="6"/>
          <c:tx>
            <c:strRef>
              <c:f>Kosten!$K$14</c:f>
              <c:strCache>
                <c:ptCount val="1"/>
                <c:pt idx="0">
                  <c:v>2015</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Kosten!$C$15:$C$17</c:f>
              <c:strCache>
                <c:ptCount val="3"/>
                <c:pt idx="0">
                  <c:v>Kosten Erdgas, in Mio. Euro</c:v>
                </c:pt>
                <c:pt idx="1">
                  <c:v>Kosten Strom, in Mio. Euro</c:v>
                </c:pt>
                <c:pt idx="2">
                  <c:v>Kosten Rohbenzin, in Mio. Euro</c:v>
                </c:pt>
              </c:strCache>
            </c:strRef>
          </c:cat>
          <c:val>
            <c:numRef>
              <c:f>Kosten!$K$15:$K$17</c:f>
              <c:numCache>
                <c:formatCode>_-* #,##0\ _€_-;\-* #,##0\ _€_-;_-* "-"??\ _€_-;_-@_-</c:formatCode>
                <c:ptCount val="3"/>
                <c:pt idx="0">
                  <c:v>3222.6231765999996</c:v>
                </c:pt>
                <c:pt idx="1">
                  <c:v>5017.5585136</c:v>
                </c:pt>
                <c:pt idx="2">
                  <c:v>6715.6512000000002</c:v>
                </c:pt>
              </c:numCache>
            </c:numRef>
          </c:val>
          <c:extLst>
            <c:ext xmlns:c16="http://schemas.microsoft.com/office/drawing/2014/chart" uri="{C3380CC4-5D6E-409C-BE32-E72D297353CC}">
              <c16:uniqueId val="{00000000-D8F7-4A9B-BA12-0ACC272C1B04}"/>
            </c:ext>
          </c:extLst>
        </c:ser>
        <c:ser>
          <c:idx val="12"/>
          <c:order val="12"/>
          <c:tx>
            <c:strRef>
              <c:f>Kosten!$P$14</c:f>
              <c:strCache>
                <c:ptCount val="1"/>
                <c:pt idx="0">
                  <c:v>2020</c:v>
                </c:pt>
              </c:strCache>
              <c:extLst xmlns:c15="http://schemas.microsoft.com/office/drawing/2012/chart"/>
            </c:strRef>
          </c:tx>
          <c:spPr>
            <a:solidFill>
              <a:schemeClr val="accent2"/>
            </a:solidFill>
            <a:ln>
              <a:noFill/>
            </a:ln>
            <a:effectLst/>
          </c:spPr>
          <c:invertIfNegative val="0"/>
          <c:dPt>
            <c:idx val="1"/>
            <c:invertIfNegative val="0"/>
            <c:bubble3D val="0"/>
            <c:extLst xmlns:c15="http://schemas.microsoft.com/office/drawing/2012/chart">
              <c:ext xmlns:c16="http://schemas.microsoft.com/office/drawing/2014/chart" uri="{C3380CC4-5D6E-409C-BE32-E72D297353CC}">
                <c16:uniqueId val="{00000001-D8F7-4A9B-BA12-0ACC272C1B04}"/>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Kosten!$C$15:$C$17</c:f>
              <c:strCache>
                <c:ptCount val="3"/>
                <c:pt idx="0">
                  <c:v>Kosten Erdgas, in Mio. Euro</c:v>
                </c:pt>
                <c:pt idx="1">
                  <c:v>Kosten Strom, in Mio. Euro</c:v>
                </c:pt>
                <c:pt idx="2">
                  <c:v>Kosten Rohbenzin, in Mio. Euro</c:v>
                </c:pt>
              </c:strCache>
              <c:extLst xmlns:c15="http://schemas.microsoft.com/office/drawing/2012/chart"/>
            </c:strRef>
          </c:cat>
          <c:val>
            <c:numRef>
              <c:f>Kosten!$P$15:$P$17</c:f>
              <c:numCache>
                <c:formatCode>_-* #,##0\ _€_-;\-* #,##0\ _€_-;_-* "-"??\ _€_-;_-@_-</c:formatCode>
                <c:ptCount val="3"/>
                <c:pt idx="0">
                  <c:v>2457.1065079999998</c:v>
                </c:pt>
                <c:pt idx="1">
                  <c:v>5218.2677235000001</c:v>
                </c:pt>
                <c:pt idx="2">
                  <c:v>4547.3087999999998</c:v>
                </c:pt>
              </c:numCache>
              <c:extLst xmlns:c15="http://schemas.microsoft.com/office/drawing/2012/chart"/>
            </c:numRef>
          </c:val>
          <c:extLst xmlns:c15="http://schemas.microsoft.com/office/drawing/2012/chart">
            <c:ext xmlns:c16="http://schemas.microsoft.com/office/drawing/2014/chart" uri="{C3380CC4-5D6E-409C-BE32-E72D297353CC}">
              <c16:uniqueId val="{00000002-D8F7-4A9B-BA12-0ACC272C1B04}"/>
            </c:ext>
          </c:extLst>
        </c:ser>
        <c:ser>
          <c:idx val="15"/>
          <c:order val="16"/>
          <c:tx>
            <c:strRef>
              <c:f>Kosten!$T$1</c:f>
              <c:strCache>
                <c:ptCount val="1"/>
                <c:pt idx="0">
                  <c:v>2024</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Kosten!$T$15:$T$17</c:f>
              <c:numCache>
                <c:formatCode>_-* #,##0\ _€_-;\-* #,##0\ _€_-;_-* "-"??\ _€_-;_-@_-</c:formatCode>
                <c:ptCount val="3"/>
                <c:pt idx="0">
                  <c:v>4625.3646390999993</c:v>
                </c:pt>
                <c:pt idx="1">
                  <c:v>6041.4913592000003</c:v>
                </c:pt>
                <c:pt idx="2">
                  <c:v>7367.6938499999997</c:v>
                </c:pt>
              </c:numCache>
            </c:numRef>
          </c:val>
          <c:extLst xmlns:c15="http://schemas.microsoft.com/office/drawing/2012/chart">
            <c:ext xmlns:c16="http://schemas.microsoft.com/office/drawing/2014/chart" uri="{C3380CC4-5D6E-409C-BE32-E72D297353CC}">
              <c16:uniqueId val="{00000003-D8F7-4A9B-BA12-0ACC272C1B04}"/>
            </c:ext>
          </c:extLst>
        </c:ser>
        <c:dLbls>
          <c:dLblPos val="outEnd"/>
          <c:showLegendKey val="0"/>
          <c:showVal val="1"/>
          <c:showCatName val="0"/>
          <c:showSerName val="0"/>
          <c:showPercent val="0"/>
          <c:showBubbleSize val="0"/>
        </c:dLbls>
        <c:gapWidth val="50"/>
        <c:axId val="724806576"/>
        <c:axId val="724808544"/>
        <c:extLst>
          <c:ext xmlns:c15="http://schemas.microsoft.com/office/drawing/2012/chart" uri="{02D57815-91ED-43cb-92C2-25804820EDAC}">
            <c15:filteredBarSeries>
              <c15:ser>
                <c:idx val="0"/>
                <c:order val="0"/>
                <c:tx>
                  <c:strRef>
                    <c:extLst>
                      <c:ext uri="{02D57815-91ED-43cb-92C2-25804820EDAC}">
                        <c15:formulaRef>
                          <c15:sqref>Kosten!$D$14</c15:sqref>
                        </c15:formulaRef>
                      </c:ext>
                    </c:extLst>
                    <c:strCache>
                      <c:ptCount val="1"/>
                      <c:pt idx="0">
                        <c:v>2008</c:v>
                      </c:pt>
                    </c:strCache>
                  </c:strRef>
                </c:tx>
                <c:spPr>
                  <a:solidFill>
                    <a:srgbClr val="004A9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c:ext uri="{02D57815-91ED-43cb-92C2-25804820EDAC}">
                        <c15:formulaRef>
                          <c15:sqref>Kosten!$D$15:$D$17</c15:sqref>
                        </c15:formulaRef>
                      </c:ext>
                    </c:extLst>
                    <c:numCache>
                      <c:formatCode>_-* #,##0\ _€_-;\-* #,##0\ _€_-;_-* "-"??\ _€_-;_-@_-</c:formatCode>
                      <c:ptCount val="3"/>
                      <c:pt idx="0">
                        <c:v>3672.0103265999996</c:v>
                      </c:pt>
                      <c:pt idx="1">
                        <c:v>4244.6961632000011</c:v>
                      </c:pt>
                      <c:pt idx="2">
                        <c:v>0</c:v>
                      </c:pt>
                    </c:numCache>
                  </c:numRef>
                </c:val>
                <c:extLst>
                  <c:ext xmlns:c16="http://schemas.microsoft.com/office/drawing/2014/chart" uri="{C3380CC4-5D6E-409C-BE32-E72D297353CC}">
                    <c16:uniqueId val="{00000004-D8F7-4A9B-BA12-0ACC272C1B04}"/>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Kosten!$E$14</c15:sqref>
                        </c15:formulaRef>
                      </c:ext>
                    </c:extLst>
                    <c:strCache>
                      <c:ptCount val="1"/>
                      <c:pt idx="0">
                        <c:v>2009</c:v>
                      </c:pt>
                    </c:strCache>
                  </c:strRef>
                </c:tx>
                <c:spPr>
                  <a:solidFill>
                    <a:srgbClr val="BE9528"/>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Kosten!$E$15:$E$17</c15:sqref>
                        </c15:formulaRef>
                      </c:ext>
                    </c:extLst>
                    <c:numCache>
                      <c:formatCode>_-* #,##0\ _€_-;\-* #,##0\ _€_-;_-* "-"??\ _€_-;_-@_-</c:formatCode>
                      <c:ptCount val="3"/>
                      <c:pt idx="0">
                        <c:v>3003.5052807999996</c:v>
                      </c:pt>
                      <c:pt idx="1">
                        <c:v>3726.1783218</c:v>
                      </c:pt>
                      <c:pt idx="2">
                        <c:v>5607.6657000000005</c:v>
                      </c:pt>
                    </c:numCache>
                  </c:numRef>
                </c:val>
                <c:extLst xmlns:c15="http://schemas.microsoft.com/office/drawing/2012/chart">
                  <c:ext xmlns:c16="http://schemas.microsoft.com/office/drawing/2014/chart" uri="{C3380CC4-5D6E-409C-BE32-E72D297353CC}">
                    <c16:uniqueId val="{00000005-D8F7-4A9B-BA12-0ACC272C1B04}"/>
                  </c:ext>
                </c:extLst>
              </c15:ser>
            </c15:filteredBarSeries>
            <c15:filteredBarSeries>
              <c15:ser>
                <c:idx val="3"/>
                <c:order val="2"/>
                <c:tx>
                  <c:strRef>
                    <c:extLst xmlns:c15="http://schemas.microsoft.com/office/drawing/2012/chart">
                      <c:ext xmlns:c15="http://schemas.microsoft.com/office/drawing/2012/chart" uri="{02D57815-91ED-43cb-92C2-25804820EDAC}">
                        <c15:formulaRef>
                          <c15:sqref>Kosten!$G$14</c15:sqref>
                        </c15:formulaRef>
                      </c:ext>
                    </c:extLst>
                    <c:strCache>
                      <c:ptCount val="1"/>
                      <c:pt idx="0">
                        <c:v>2011</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Kosten!$G$15:$G$17</c15:sqref>
                        </c15:formulaRef>
                      </c:ext>
                    </c:extLst>
                    <c:numCache>
                      <c:formatCode>_-* #,##0\ _€_-;\-* #,##0\ _€_-;_-* "-"??\ _€_-;_-@_-</c:formatCode>
                      <c:ptCount val="3"/>
                      <c:pt idx="0">
                        <c:v>3912.7322640000002</c:v>
                      </c:pt>
                      <c:pt idx="1">
                        <c:v>5085.1722645</c:v>
                      </c:pt>
                      <c:pt idx="2">
                        <c:v>11258.583720000001</c:v>
                      </c:pt>
                    </c:numCache>
                  </c:numRef>
                </c:val>
                <c:extLst xmlns:c15="http://schemas.microsoft.com/office/drawing/2012/chart">
                  <c:ext xmlns:c16="http://schemas.microsoft.com/office/drawing/2014/chart" uri="{C3380CC4-5D6E-409C-BE32-E72D297353CC}">
                    <c16:uniqueId val="{00000006-D8F7-4A9B-BA12-0ACC272C1B04}"/>
                  </c:ext>
                </c:extLst>
              </c15:ser>
            </c15:filteredBarSeries>
            <c15:filteredBarSeries>
              <c15:ser>
                <c:idx val="4"/>
                <c:order val="3"/>
                <c:tx>
                  <c:strRef>
                    <c:extLst xmlns:c15="http://schemas.microsoft.com/office/drawing/2012/chart">
                      <c:ext xmlns:c15="http://schemas.microsoft.com/office/drawing/2012/chart" uri="{02D57815-91ED-43cb-92C2-25804820EDAC}">
                        <c15:formulaRef>
                          <c15:sqref>Kosten!$H$14</c15:sqref>
                        </c15:formulaRef>
                      </c:ext>
                    </c:extLst>
                    <c:strCache>
                      <c:ptCount val="1"/>
                      <c:pt idx="0">
                        <c:v>2012</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Kosten!$H$15:$H$17</c15:sqref>
                        </c15:formulaRef>
                      </c:ext>
                    </c:extLst>
                    <c:numCache>
                      <c:formatCode>_-* #,##0\ _€_-;\-* #,##0\ _€_-;_-* "-"??\ _€_-;_-@_-</c:formatCode>
                      <c:ptCount val="3"/>
                      <c:pt idx="0">
                        <c:v>3725.7088647999999</c:v>
                      </c:pt>
                      <c:pt idx="1">
                        <c:v>4635.5763720000004</c:v>
                      </c:pt>
                      <c:pt idx="2">
                        <c:v>12252.77721</c:v>
                      </c:pt>
                    </c:numCache>
                  </c:numRef>
                </c:val>
                <c:extLst xmlns:c15="http://schemas.microsoft.com/office/drawing/2012/chart">
                  <c:ext xmlns:c16="http://schemas.microsoft.com/office/drawing/2014/chart" uri="{C3380CC4-5D6E-409C-BE32-E72D297353CC}">
                    <c16:uniqueId val="{00000007-D8F7-4A9B-BA12-0ACC272C1B04}"/>
                  </c:ext>
                </c:extLst>
              </c15:ser>
            </c15:filteredBarSeries>
            <c15:filteredBarSeries>
              <c15:ser>
                <c:idx val="5"/>
                <c:order val="4"/>
                <c:tx>
                  <c:strRef>
                    <c:extLst xmlns:c15="http://schemas.microsoft.com/office/drawing/2012/chart">
                      <c:ext xmlns:c15="http://schemas.microsoft.com/office/drawing/2012/chart" uri="{02D57815-91ED-43cb-92C2-25804820EDAC}">
                        <c15:formulaRef>
                          <c15:sqref>Kosten!$I$14</c15:sqref>
                        </c15:formulaRef>
                      </c:ext>
                    </c:extLst>
                    <c:strCache>
                      <c:ptCount val="1"/>
                      <c:pt idx="0">
                        <c:v>2013</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Kosten!$I$15:$I$17</c15:sqref>
                        </c15:formulaRef>
                      </c:ext>
                    </c:extLst>
                    <c:numCache>
                      <c:formatCode>_-* #,##0\ _€_-;\-* #,##0\ _€_-;_-* "-"??\ _€_-;_-@_-</c:formatCode>
                      <c:ptCount val="3"/>
                      <c:pt idx="0">
                        <c:v>3930.0849404000001</c:v>
                      </c:pt>
                      <c:pt idx="1">
                        <c:v>5057.6965186000007</c:v>
                      </c:pt>
                      <c:pt idx="2">
                        <c:v>10973.437800000002</c:v>
                      </c:pt>
                    </c:numCache>
                  </c:numRef>
                </c:val>
                <c:extLst xmlns:c15="http://schemas.microsoft.com/office/drawing/2012/chart">
                  <c:ext xmlns:c16="http://schemas.microsoft.com/office/drawing/2014/chart" uri="{C3380CC4-5D6E-409C-BE32-E72D297353CC}">
                    <c16:uniqueId val="{00000008-D8F7-4A9B-BA12-0ACC272C1B04}"/>
                  </c:ext>
                </c:extLst>
              </c15:ser>
            </c15:filteredBarSeries>
            <c15:filteredBarSeries>
              <c15:ser>
                <c:idx val="6"/>
                <c:order val="5"/>
                <c:tx>
                  <c:strRef>
                    <c:extLst xmlns:c15="http://schemas.microsoft.com/office/drawing/2012/chart">
                      <c:ext xmlns:c15="http://schemas.microsoft.com/office/drawing/2012/chart" uri="{02D57815-91ED-43cb-92C2-25804820EDAC}">
                        <c15:formulaRef>
                          <c15:sqref>Kosten!$J$14</c15:sqref>
                        </c15:formulaRef>
                      </c:ext>
                    </c:extLst>
                    <c:strCache>
                      <c:ptCount val="1"/>
                      <c:pt idx="0">
                        <c:v>2014</c:v>
                      </c:pt>
                    </c:strCache>
                  </c:strRef>
                </c:tx>
                <c:spPr>
                  <a:solidFill>
                    <a:schemeClr val="accent1">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Kosten!$J$15:$J$17</c15:sqref>
                        </c15:formulaRef>
                      </c:ext>
                    </c:extLst>
                    <c:numCache>
                      <c:formatCode>_-* #,##0\ _€_-;\-* #,##0\ _€_-;_-* "-"??\ _€_-;_-@_-</c:formatCode>
                      <c:ptCount val="3"/>
                      <c:pt idx="0">
                        <c:v>3606.7430471999996</c:v>
                      </c:pt>
                      <c:pt idx="1">
                        <c:v>5393.9999319999997</c:v>
                      </c:pt>
                      <c:pt idx="2">
                        <c:v>10355.362080000001</c:v>
                      </c:pt>
                    </c:numCache>
                  </c:numRef>
                </c:val>
                <c:extLst xmlns:c15="http://schemas.microsoft.com/office/drawing/2012/chart">
                  <c:ext xmlns:c16="http://schemas.microsoft.com/office/drawing/2014/chart" uri="{C3380CC4-5D6E-409C-BE32-E72D297353CC}">
                    <c16:uniqueId val="{00000009-D8F7-4A9B-BA12-0ACC272C1B04}"/>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Kosten!$P$14</c15:sqref>
                        </c15:formulaRef>
                      </c:ext>
                    </c:extLst>
                    <c:strCache>
                      <c:ptCount val="1"/>
                      <c:pt idx="0">
                        <c:v>2020</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Kosten!$P$15:$P$17</c15:sqref>
                        </c15:formulaRef>
                      </c:ext>
                    </c:extLst>
                    <c:numCache>
                      <c:formatCode>_-* #,##0\ _€_-;\-* #,##0\ _€_-;_-* "-"??\ _€_-;_-@_-</c:formatCode>
                      <c:ptCount val="3"/>
                      <c:pt idx="0">
                        <c:v>2457.1065079999998</c:v>
                      </c:pt>
                      <c:pt idx="1">
                        <c:v>5218.2677235000001</c:v>
                      </c:pt>
                      <c:pt idx="2">
                        <c:v>4547.3087999999998</c:v>
                      </c:pt>
                    </c:numCache>
                  </c:numRef>
                </c:val>
                <c:extLst xmlns:c15="http://schemas.microsoft.com/office/drawing/2012/chart">
                  <c:ext xmlns:c16="http://schemas.microsoft.com/office/drawing/2014/chart" uri="{C3380CC4-5D6E-409C-BE32-E72D297353CC}">
                    <c16:uniqueId val="{0000000A-D8F7-4A9B-BA12-0ACC272C1B04}"/>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Kosten!$L$14</c15:sqref>
                        </c15:formulaRef>
                      </c:ext>
                    </c:extLst>
                    <c:strCache>
                      <c:ptCount val="1"/>
                      <c:pt idx="0">
                        <c:v>2016</c:v>
                      </c:pt>
                    </c:strCache>
                  </c:strRef>
                </c:tx>
                <c:spPr>
                  <a:solidFill>
                    <a:schemeClr val="accent3">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Kosten!$L$15:$L$17</c15:sqref>
                        </c15:formulaRef>
                      </c:ext>
                    </c:extLst>
                    <c:numCache>
                      <c:formatCode>_-* #,##0\ _€_-;\-* #,##0\ _€_-;_-* "-"??\ _€_-;_-@_-</c:formatCode>
                      <c:ptCount val="3"/>
                      <c:pt idx="0">
                        <c:v>2846.7793713999995</c:v>
                      </c:pt>
                      <c:pt idx="1">
                        <c:v>4313.1513122999995</c:v>
                      </c:pt>
                      <c:pt idx="2">
                        <c:v>5770.2806600000004</c:v>
                      </c:pt>
                    </c:numCache>
                  </c:numRef>
                </c:val>
                <c:extLst xmlns:c15="http://schemas.microsoft.com/office/drawing/2012/chart">
                  <c:ext xmlns:c16="http://schemas.microsoft.com/office/drawing/2014/chart" uri="{C3380CC4-5D6E-409C-BE32-E72D297353CC}">
                    <c16:uniqueId val="{0000000B-D8F7-4A9B-BA12-0ACC272C1B04}"/>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Kosten!$M$14</c15:sqref>
                        </c15:formulaRef>
                      </c:ext>
                    </c:extLst>
                    <c:strCache>
                      <c:ptCount val="1"/>
                      <c:pt idx="0">
                        <c:v>2017</c:v>
                      </c:pt>
                    </c:strCache>
                  </c:strRef>
                </c:tx>
                <c:spPr>
                  <a:solidFill>
                    <a:schemeClr val="accent4">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Kosten!$M$15:$M$17</c15:sqref>
                        </c15:formulaRef>
                      </c:ext>
                    </c:extLst>
                    <c:numCache>
                      <c:formatCode>_-* #,##0\ _€_-;\-* #,##0\ _€_-;_-* "-"??\ _€_-;_-@_-</c:formatCode>
                      <c:ptCount val="3"/>
                      <c:pt idx="0">
                        <c:v>3054.036744</c:v>
                      </c:pt>
                      <c:pt idx="1">
                        <c:v>5200.9567236000003</c:v>
                      </c:pt>
                      <c:pt idx="2">
                        <c:v>7184.0289599999996</c:v>
                      </c:pt>
                    </c:numCache>
                  </c:numRef>
                </c:val>
                <c:extLst xmlns:c15="http://schemas.microsoft.com/office/drawing/2012/chart">
                  <c:ext xmlns:c16="http://schemas.microsoft.com/office/drawing/2014/chart" uri="{C3380CC4-5D6E-409C-BE32-E72D297353CC}">
                    <c16:uniqueId val="{0000000C-D8F7-4A9B-BA12-0ACC272C1B04}"/>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Kosten!$N$14</c15:sqref>
                        </c15:formulaRef>
                      </c:ext>
                    </c:extLst>
                    <c:strCache>
                      <c:ptCount val="1"/>
                      <c:pt idx="0">
                        <c:v>2018</c:v>
                      </c:pt>
                    </c:strCache>
                  </c:strRef>
                </c:tx>
                <c:spPr>
                  <a:solidFill>
                    <a:schemeClr val="accent5">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Kosten!$N$15:$N$17</c15:sqref>
                        </c15:formulaRef>
                      </c:ext>
                    </c:extLst>
                    <c:numCache>
                      <c:formatCode>_-* #,##0\ _€_-;\-* #,##0\ _€_-;_-* "-"??\ _€_-;_-@_-</c:formatCode>
                      <c:ptCount val="3"/>
                      <c:pt idx="0">
                        <c:v>3444.4865686000003</c:v>
                      </c:pt>
                      <c:pt idx="1">
                        <c:v>4619.8670336000005</c:v>
                      </c:pt>
                      <c:pt idx="2">
                        <c:v>7715.5755699999991</c:v>
                      </c:pt>
                    </c:numCache>
                  </c:numRef>
                </c:val>
                <c:extLst xmlns:c15="http://schemas.microsoft.com/office/drawing/2012/chart">
                  <c:ext xmlns:c16="http://schemas.microsoft.com/office/drawing/2014/chart" uri="{C3380CC4-5D6E-409C-BE32-E72D297353CC}">
                    <c16:uniqueId val="{0000000D-D8F7-4A9B-BA12-0ACC272C1B04}"/>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Kosten!$O$14</c15:sqref>
                        </c15:formulaRef>
                      </c:ext>
                    </c:extLst>
                    <c:strCache>
                      <c:ptCount val="1"/>
                      <c:pt idx="0">
                        <c:v>2019</c:v>
                      </c:pt>
                    </c:strCache>
                  </c:strRef>
                </c:tx>
                <c:spPr>
                  <a:solidFill>
                    <a:schemeClr val="accent6">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Kosten!$O$15:$O$17</c15:sqref>
                        </c15:formulaRef>
                      </c:ext>
                    </c:extLst>
                    <c:numCache>
                      <c:formatCode>_-* #,##0\ _€_-;\-* #,##0\ _€_-;_-* "-"??\ _€_-;_-@_-</c:formatCode>
                      <c:ptCount val="3"/>
                      <c:pt idx="0">
                        <c:v>2867.8910888999994</c:v>
                      </c:pt>
                      <c:pt idx="1">
                        <c:v>4703.7362463999998</c:v>
                      </c:pt>
                      <c:pt idx="2">
                        <c:v>6406.6419300000007</c:v>
                      </c:pt>
                    </c:numCache>
                  </c:numRef>
                </c:val>
                <c:extLst xmlns:c15="http://schemas.microsoft.com/office/drawing/2012/chart">
                  <c:ext xmlns:c16="http://schemas.microsoft.com/office/drawing/2014/chart" uri="{C3380CC4-5D6E-409C-BE32-E72D297353CC}">
                    <c16:uniqueId val="{0000000E-D8F7-4A9B-BA12-0ACC272C1B04}"/>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Kosten!$Q$14</c15:sqref>
                        </c15:formulaRef>
                      </c:ext>
                    </c:extLst>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Kosten!$Q$15:$Q$17</c15:sqref>
                        </c15:formulaRef>
                      </c:ext>
                    </c:extLst>
                    <c:numCache>
                      <c:formatCode>_-* #,##0\ _€_-;\-* #,##0\ _€_-;_-* "-"??\ _€_-;_-@_-</c:formatCode>
                      <c:ptCount val="3"/>
                      <c:pt idx="0">
                        <c:v>4700.5540687000002</c:v>
                      </c:pt>
                      <c:pt idx="1">
                        <c:v>6297.7312320000001</c:v>
                      </c:pt>
                      <c:pt idx="2">
                        <c:v>7924.4119499999997</c:v>
                      </c:pt>
                    </c:numCache>
                  </c:numRef>
                </c:val>
                <c:extLst xmlns:c15="http://schemas.microsoft.com/office/drawing/2012/chart">
                  <c:ext xmlns:c16="http://schemas.microsoft.com/office/drawing/2014/chart" uri="{C3380CC4-5D6E-409C-BE32-E72D297353CC}">
                    <c16:uniqueId val="{0000000F-D8F7-4A9B-BA12-0ACC272C1B04}"/>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Kosten!$R$14</c15:sqref>
                        </c15:formulaRef>
                      </c:ext>
                    </c:extLst>
                    <c:strCache>
                      <c:ptCount val="1"/>
                      <c:pt idx="0">
                        <c:v>2022</c:v>
                      </c:pt>
                    </c:strCache>
                  </c:strRef>
                </c:tx>
                <c:spPr>
                  <a:solidFill>
                    <a:schemeClr val="accent3">
                      <a:lumMod val="80000"/>
                      <a:lumOff val="2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Kosten!$R$15:$R$17</c15:sqref>
                        </c15:formulaRef>
                      </c:ext>
                    </c:extLst>
                    <c:numCache>
                      <c:formatCode>_-* #,##0\ _€_-;\-* #,##0\ _€_-;_-* "-"??\ _€_-;_-@_-</c:formatCode>
                      <c:ptCount val="3"/>
                      <c:pt idx="0">
                        <c:v>8067.5720215000001</c:v>
                      </c:pt>
                      <c:pt idx="1">
                        <c:v>8129.325600000001</c:v>
                      </c:pt>
                      <c:pt idx="2">
                        <c:v>9707.9984700000005</c:v>
                      </c:pt>
                    </c:numCache>
                  </c:numRef>
                </c:val>
                <c:extLst xmlns:c15="http://schemas.microsoft.com/office/drawing/2012/chart">
                  <c:ext xmlns:c16="http://schemas.microsoft.com/office/drawing/2014/chart" uri="{C3380CC4-5D6E-409C-BE32-E72D297353CC}">
                    <c16:uniqueId val="{00000010-D8F7-4A9B-BA12-0ACC272C1B04}"/>
                  </c:ext>
                </c:extLst>
              </c15:ser>
            </c15:filteredBarSeries>
            <c15:filteredBarSeries>
              <c15:ser>
                <c:idx val="16"/>
                <c:order val="15"/>
                <c:tx>
                  <c:strRef>
                    <c:extLst xmlns:c15="http://schemas.microsoft.com/office/drawing/2012/chart">
                      <c:ext xmlns:c15="http://schemas.microsoft.com/office/drawing/2012/chart" uri="{02D57815-91ED-43cb-92C2-25804820EDAC}">
                        <c15:formulaRef>
                          <c15:sqref>Kosten!$S$1</c15:sqref>
                        </c15:formulaRef>
                      </c:ext>
                    </c:extLst>
                    <c:strCache>
                      <c:ptCount val="1"/>
                      <c:pt idx="0">
                        <c:v>2023</c:v>
                      </c:pt>
                    </c:strCache>
                  </c:strRef>
                </c:tx>
                <c:spPr>
                  <a:solidFill>
                    <a:schemeClr val="accent5">
                      <a:lumMod val="80000"/>
                      <a:lumOff val="2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extLst xmlns:c15="http://schemas.microsoft.com/office/drawing/2012/chart">
                      <c:ext xmlns:c15="http://schemas.microsoft.com/office/drawing/2012/chart" uri="{02D57815-91ED-43cb-92C2-25804820EDAC}">
                        <c15:formulaRef>
                          <c15:sqref>Kosten!$S$15:$S$17</c15:sqref>
                        </c15:formulaRef>
                      </c:ext>
                    </c:extLst>
                    <c:numCache>
                      <c:formatCode>_-* #,##0\ _€_-;\-* #,##0\ _€_-;_-* "-"??\ _€_-;_-@_-</c:formatCode>
                      <c:ptCount val="3"/>
                      <c:pt idx="0">
                        <c:v>5650.0615336000001</c:v>
                      </c:pt>
                      <c:pt idx="1">
                        <c:v>7106.8913097000004</c:v>
                      </c:pt>
                      <c:pt idx="2">
                        <c:v>6983.0232999999998</c:v>
                      </c:pt>
                    </c:numCache>
                  </c:numRef>
                </c:val>
                <c:extLst xmlns:c15="http://schemas.microsoft.com/office/drawing/2012/chart">
                  <c:ext xmlns:c16="http://schemas.microsoft.com/office/drawing/2014/chart" uri="{C3380CC4-5D6E-409C-BE32-E72D297353CC}">
                    <c16:uniqueId val="{00000011-D8F7-4A9B-BA12-0ACC272C1B04}"/>
                  </c:ext>
                </c:extLst>
              </c15:ser>
            </c15:filteredBarSeries>
          </c:ext>
        </c:extLst>
      </c:barChart>
      <c:catAx>
        <c:axId val="72480657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24808544"/>
        <c:crosses val="autoZero"/>
        <c:auto val="1"/>
        <c:lblAlgn val="ctr"/>
        <c:lblOffset val="100"/>
        <c:noMultiLvlLbl val="0"/>
      </c:catAx>
      <c:valAx>
        <c:axId val="724808544"/>
        <c:scaling>
          <c:orientation val="minMax"/>
        </c:scaling>
        <c:delete val="1"/>
        <c:axPos val="l"/>
        <c:majorGridlines>
          <c:spPr>
            <a:ln w="9525" cap="flat" cmpd="sng" algn="ctr">
              <a:solidFill>
                <a:srgbClr val="CCCCCC"/>
              </a:solidFill>
              <a:round/>
            </a:ln>
            <a:effectLst/>
          </c:spPr>
        </c:majorGridlines>
        <c:numFmt formatCode="#,##0" sourceLinked="0"/>
        <c:majorTickMark val="none"/>
        <c:minorTickMark val="none"/>
        <c:tickLblPos val="nextTo"/>
        <c:crossAx val="724806576"/>
        <c:crosses val="autoZero"/>
        <c:crossBetween val="between"/>
      </c:valAx>
      <c:spPr>
        <a:noFill/>
        <a:ln w="25400">
          <a:noFill/>
        </a:ln>
        <a:effectLst/>
      </c:spPr>
    </c:plotArea>
    <c:legend>
      <c:legendPos val="tr"/>
      <c:layout>
        <c:manualLayout>
          <c:xMode val="edge"/>
          <c:yMode val="edge"/>
          <c:x val="7.2477002426162701E-2"/>
          <c:y val="0"/>
          <c:w val="0.3313659526183681"/>
          <c:h val="0.15823859877866289"/>
        </c:manualLayout>
      </c:layout>
      <c:overlay val="1"/>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6095084399676344"/>
          <c:y val="9.1358953645042408E-3"/>
          <c:w val="0.72652424851675779"/>
          <c:h val="0.99086410463549579"/>
        </c:manualLayout>
      </c:layout>
      <c:barChart>
        <c:barDir val="bar"/>
        <c:grouping val="clustered"/>
        <c:varyColors val="0"/>
        <c:ser>
          <c:idx val="0"/>
          <c:order val="0"/>
          <c:tx>
            <c:strRef>
              <c:f>'Intensität 2020_2023'!$M$3</c:f>
              <c:strCache>
                <c:ptCount val="1"/>
              </c:strCache>
            </c:strRef>
          </c:tx>
          <c:spPr>
            <a:solidFill>
              <a:schemeClr val="accent1"/>
            </a:solidFill>
          </c:spPr>
          <c:invertIfNegative val="0"/>
          <c:dPt>
            <c:idx val="2"/>
            <c:invertIfNegative val="0"/>
            <c:bubble3D val="0"/>
            <c:extLst>
              <c:ext xmlns:c16="http://schemas.microsoft.com/office/drawing/2014/chart" uri="{C3380CC4-5D6E-409C-BE32-E72D297353CC}">
                <c16:uniqueId val="{00000000-8D05-4670-8FF3-52FF09C11EAA}"/>
              </c:ext>
            </c:extLst>
          </c:dPt>
          <c:dPt>
            <c:idx val="3"/>
            <c:invertIfNegative val="0"/>
            <c:bubble3D val="0"/>
            <c:extLst>
              <c:ext xmlns:c16="http://schemas.microsoft.com/office/drawing/2014/chart" uri="{C3380CC4-5D6E-409C-BE32-E72D297353CC}">
                <c16:uniqueId val="{00000001-8D05-4670-8FF3-52FF09C11EAA}"/>
              </c:ext>
            </c:extLst>
          </c:dPt>
          <c:dPt>
            <c:idx val="7"/>
            <c:invertIfNegative val="0"/>
            <c:bubble3D val="0"/>
            <c:extLst>
              <c:ext xmlns:c16="http://schemas.microsoft.com/office/drawing/2014/chart" uri="{C3380CC4-5D6E-409C-BE32-E72D297353CC}">
                <c16:uniqueId val="{00000002-8D05-4670-8FF3-52FF09C11EAA}"/>
              </c:ext>
            </c:extLst>
          </c:dPt>
          <c:dPt>
            <c:idx val="8"/>
            <c:invertIfNegative val="0"/>
            <c:bubble3D val="0"/>
            <c:extLst>
              <c:ext xmlns:c16="http://schemas.microsoft.com/office/drawing/2014/chart" uri="{C3380CC4-5D6E-409C-BE32-E72D297353CC}">
                <c16:uniqueId val="{00000003-8D05-4670-8FF3-52FF09C11EAA}"/>
              </c:ext>
            </c:extLst>
          </c:dPt>
          <c:dPt>
            <c:idx val="9"/>
            <c:invertIfNegative val="0"/>
            <c:bubble3D val="0"/>
            <c:spPr>
              <a:solidFill>
                <a:schemeClr val="accent2"/>
              </a:solidFill>
            </c:spPr>
            <c:extLst>
              <c:ext xmlns:c16="http://schemas.microsoft.com/office/drawing/2014/chart" uri="{C3380CC4-5D6E-409C-BE32-E72D297353CC}">
                <c16:uniqueId val="{00000005-8D05-4670-8FF3-52FF09C11EAA}"/>
              </c:ext>
            </c:extLst>
          </c:dPt>
          <c:dPt>
            <c:idx val="10"/>
            <c:invertIfNegative val="0"/>
            <c:bubble3D val="0"/>
            <c:spPr>
              <a:solidFill>
                <a:schemeClr val="accent2"/>
              </a:solidFill>
            </c:spPr>
            <c:extLst>
              <c:ext xmlns:c16="http://schemas.microsoft.com/office/drawing/2014/chart" uri="{C3380CC4-5D6E-409C-BE32-E72D297353CC}">
                <c16:uniqueId val="{00000007-8D05-4670-8FF3-52FF09C11EAA}"/>
              </c:ext>
            </c:extLst>
          </c:dPt>
          <c:dPt>
            <c:idx val="11"/>
            <c:invertIfNegative val="0"/>
            <c:bubble3D val="0"/>
            <c:extLst>
              <c:ext xmlns:c16="http://schemas.microsoft.com/office/drawing/2014/chart" uri="{C3380CC4-5D6E-409C-BE32-E72D297353CC}">
                <c16:uniqueId val="{00000008-8D05-4670-8FF3-52FF09C11EAA}"/>
              </c:ext>
            </c:extLst>
          </c:dPt>
          <c:dPt>
            <c:idx val="12"/>
            <c:invertIfNegative val="0"/>
            <c:bubble3D val="0"/>
            <c:extLst>
              <c:ext xmlns:c16="http://schemas.microsoft.com/office/drawing/2014/chart" uri="{C3380CC4-5D6E-409C-BE32-E72D297353CC}">
                <c16:uniqueId val="{00000009-8D05-4670-8FF3-52FF09C11EAA}"/>
              </c:ext>
            </c:extLst>
          </c:dPt>
          <c:dPt>
            <c:idx val="13"/>
            <c:invertIfNegative val="0"/>
            <c:bubble3D val="0"/>
            <c:extLst>
              <c:ext xmlns:c16="http://schemas.microsoft.com/office/drawing/2014/chart" uri="{C3380CC4-5D6E-409C-BE32-E72D297353CC}">
                <c16:uniqueId val="{0000000A-8D05-4670-8FF3-52FF09C11EAA}"/>
              </c:ext>
            </c:extLst>
          </c:dPt>
          <c:dPt>
            <c:idx val="14"/>
            <c:invertIfNegative val="0"/>
            <c:bubble3D val="0"/>
            <c:spPr>
              <a:solidFill>
                <a:schemeClr val="accent2"/>
              </a:solidFill>
            </c:spPr>
            <c:extLst>
              <c:ext xmlns:c16="http://schemas.microsoft.com/office/drawing/2014/chart" uri="{C3380CC4-5D6E-409C-BE32-E72D297353CC}">
                <c16:uniqueId val="{0000000C-8D05-4670-8FF3-52FF09C11EAA}"/>
              </c:ext>
            </c:extLst>
          </c:dPt>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'Intensität 2020_2023'!$L$78:$L$92</c:f>
              <c:strCache>
                <c:ptCount val="15"/>
                <c:pt idx="0">
                  <c:v>Elektroindustrie</c:v>
                </c:pt>
                <c:pt idx="1">
                  <c:v>Maschinenbau</c:v>
                </c:pt>
                <c:pt idx="2">
                  <c:v>Automobilindustrie</c:v>
                </c:pt>
                <c:pt idx="3">
                  <c:v>Pharmaindustrie</c:v>
                </c:pt>
                <c:pt idx="4">
                  <c:v>Herstellung von Metallerzeugnissen</c:v>
                </c:pt>
                <c:pt idx="5">
                  <c:v>Gummi- und Kunststoffindustrie</c:v>
                </c:pt>
                <c:pt idx="6">
                  <c:v>Textilgewerbe</c:v>
                </c:pt>
                <c:pt idx="7">
                  <c:v>Ernährungsgewerbe</c:v>
                </c:pt>
                <c:pt idx="8">
                  <c:v>Baustoffe</c:v>
                </c:pt>
                <c:pt idx="9">
                  <c:v>Chemie- und Pharmaindustrie</c:v>
                </c:pt>
                <c:pt idx="10">
                  <c:v>Chemieindustrie</c:v>
                </c:pt>
                <c:pt idx="11">
                  <c:v>Papiergewerbe</c:v>
                </c:pt>
                <c:pt idx="12">
                  <c:v>Herstellung von Glas und Glaswaren</c:v>
                </c:pt>
                <c:pt idx="13">
                  <c:v>Nichteisen-Metalle- und Stahlindustrie</c:v>
                </c:pt>
                <c:pt idx="14">
                  <c:v>Grundstoffchemie</c:v>
                </c:pt>
              </c:strCache>
            </c:strRef>
          </c:cat>
          <c:val>
            <c:numRef>
              <c:f>'Intensität 2020_2023'!$M$78:$M$92</c:f>
              <c:numCache>
                <c:formatCode>0%</c:formatCode>
                <c:ptCount val="15"/>
                <c:pt idx="0">
                  <c:v>2.7791918848964384E-2</c:v>
                </c:pt>
                <c:pt idx="1">
                  <c:v>2.7923311482581051E-2</c:v>
                </c:pt>
                <c:pt idx="2">
                  <c:v>3.3166280635115203E-2</c:v>
                </c:pt>
                <c:pt idx="3">
                  <c:v>5.7776619664781717E-2</c:v>
                </c:pt>
                <c:pt idx="4">
                  <c:v>6.4311220393359514E-2</c:v>
                </c:pt>
                <c:pt idx="5">
                  <c:v>9.9209753588818075E-2</c:v>
                </c:pt>
                <c:pt idx="6">
                  <c:v>0.10161984543511389</c:v>
                </c:pt>
                <c:pt idx="7">
                  <c:v>0.14044778207841391</c:v>
                </c:pt>
                <c:pt idx="8">
                  <c:v>0.21018627493010025</c:v>
                </c:pt>
                <c:pt idx="9">
                  <c:v>0.22096692299579265</c:v>
                </c:pt>
                <c:pt idx="10">
                  <c:v>0.29072613968558408</c:v>
                </c:pt>
                <c:pt idx="11">
                  <c:v>0.32342257685016929</c:v>
                </c:pt>
                <c:pt idx="12">
                  <c:v>0.34976095976484406</c:v>
                </c:pt>
                <c:pt idx="13">
                  <c:v>0.41847662820954828</c:v>
                </c:pt>
                <c:pt idx="14">
                  <c:v>0.41898674378342504</c:v>
                </c:pt>
              </c:numCache>
            </c:numRef>
          </c:val>
          <c:extLst>
            <c:ext xmlns:c16="http://schemas.microsoft.com/office/drawing/2014/chart" uri="{C3380CC4-5D6E-409C-BE32-E72D297353CC}">
              <c16:uniqueId val="{0000000D-8D05-4670-8FF3-52FF09C11EAA}"/>
            </c:ext>
          </c:extLst>
        </c:ser>
        <c:dLbls>
          <c:showLegendKey val="0"/>
          <c:showVal val="0"/>
          <c:showCatName val="0"/>
          <c:showSerName val="0"/>
          <c:showPercent val="0"/>
          <c:showBubbleSize val="0"/>
        </c:dLbls>
        <c:gapWidth val="30"/>
        <c:axId val="780949528"/>
        <c:axId val="780949920"/>
      </c:barChart>
      <c:catAx>
        <c:axId val="780949528"/>
        <c:scaling>
          <c:orientation val="minMax"/>
        </c:scaling>
        <c:delete val="0"/>
        <c:axPos val="l"/>
        <c:numFmt formatCode="General" sourceLinked="0"/>
        <c:majorTickMark val="out"/>
        <c:minorTickMark val="none"/>
        <c:tickLblPos val="nextTo"/>
        <c:crossAx val="780949920"/>
        <c:crosses val="autoZero"/>
        <c:auto val="1"/>
        <c:lblAlgn val="ctr"/>
        <c:lblOffset val="100"/>
        <c:noMultiLvlLbl val="0"/>
      </c:catAx>
      <c:valAx>
        <c:axId val="780949920"/>
        <c:scaling>
          <c:orientation val="minMax"/>
        </c:scaling>
        <c:delete val="1"/>
        <c:axPos val="b"/>
        <c:numFmt formatCode="0%" sourceLinked="1"/>
        <c:majorTickMark val="out"/>
        <c:minorTickMark val="none"/>
        <c:tickLblPos val="nextTo"/>
        <c:crossAx val="780949528"/>
        <c:crosses val="autoZero"/>
        <c:crossBetween val="between"/>
      </c:valAx>
      <c:spPr>
        <a:noFill/>
        <a:ln w="25400">
          <a:noFill/>
        </a:ln>
      </c:spPr>
    </c:plotArea>
    <c:plotVisOnly val="1"/>
    <c:dispBlanksAs val="gap"/>
    <c:showDLblsOverMax val="0"/>
  </c:chart>
  <c:spPr>
    <a:noFill/>
    <a:ln w="25400">
      <a:noFill/>
    </a:ln>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2"/>
          <c:order val="0"/>
          <c:tx>
            <c:strRef>
              <c:f>'Intensität 2020_2023'!$D$124</c:f>
              <c:strCache>
                <c:ptCount val="1"/>
                <c:pt idx="0">
                  <c:v>2023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'Intensität 2020_2023'!$D$125:$D$130</c:f>
              <c:numCache>
                <c:formatCode>0%</c:formatCode>
                <c:ptCount val="6"/>
                <c:pt idx="0">
                  <c:v>0.21018627493010025</c:v>
                </c:pt>
                <c:pt idx="1">
                  <c:v>0.29072613968558408</c:v>
                </c:pt>
                <c:pt idx="2">
                  <c:v>0.34976095976484406</c:v>
                </c:pt>
                <c:pt idx="3">
                  <c:v>0.41847662820954828</c:v>
                </c:pt>
                <c:pt idx="4">
                  <c:v>0.41847662820954828</c:v>
                </c:pt>
                <c:pt idx="5">
                  <c:v>0.41898674378342504</c:v>
                </c:pt>
              </c:numCache>
            </c:numRef>
          </c:val>
          <c:extLst>
            <c:ext xmlns:c16="http://schemas.microsoft.com/office/drawing/2014/chart" uri="{C3380CC4-5D6E-409C-BE32-E72D297353CC}">
              <c16:uniqueId val="{00000000-134A-4C5B-BB5E-A81BE0830847}"/>
            </c:ext>
          </c:extLst>
        </c:ser>
        <c:ser>
          <c:idx val="1"/>
          <c:order val="1"/>
          <c:tx>
            <c:strRef>
              <c:f>'Intensität 2020_2023'!$C$124</c:f>
              <c:strCache>
                <c:ptCount val="1"/>
                <c:pt idx="0">
                  <c:v>2022</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2020_2023'!$A$125:$A$130</c:f>
              <c:strCache>
                <c:ptCount val="6"/>
                <c:pt idx="0">
                  <c:v>Baustoffe</c:v>
                </c:pt>
                <c:pt idx="1">
                  <c:v>Chemieindustrie</c:v>
                </c:pt>
                <c:pt idx="2">
                  <c:v>Herstellung von Glas und Glaswaren</c:v>
                </c:pt>
                <c:pt idx="3">
                  <c:v>Nichteisen-Metalle- und Stahlindustrie</c:v>
                </c:pt>
                <c:pt idx="4">
                  <c:v>Papiergewerbe</c:v>
                </c:pt>
                <c:pt idx="5">
                  <c:v>Grundstoffchemie</c:v>
                </c:pt>
              </c:strCache>
            </c:strRef>
          </c:cat>
          <c:val>
            <c:numRef>
              <c:f>'Intensität 2020_2023'!$C$125:$C$130</c:f>
              <c:numCache>
                <c:formatCode>0%</c:formatCode>
                <c:ptCount val="6"/>
                <c:pt idx="0">
                  <c:v>0.2368416302293751</c:v>
                </c:pt>
                <c:pt idx="1">
                  <c:v>0.36775040298193973</c:v>
                </c:pt>
                <c:pt idx="2">
                  <c:v>0.35085539000024207</c:v>
                </c:pt>
                <c:pt idx="3">
                  <c:v>0.38967458588026549</c:v>
                </c:pt>
                <c:pt idx="4">
                  <c:v>0.3943948129319601</c:v>
                </c:pt>
                <c:pt idx="5">
                  <c:v>0.50246158157776344</c:v>
                </c:pt>
              </c:numCache>
            </c:numRef>
          </c:val>
          <c:extLst>
            <c:ext xmlns:c16="http://schemas.microsoft.com/office/drawing/2014/chart" uri="{C3380CC4-5D6E-409C-BE32-E72D297353CC}">
              <c16:uniqueId val="{00000001-134A-4C5B-BB5E-A81BE0830847}"/>
            </c:ext>
          </c:extLst>
        </c:ser>
        <c:ser>
          <c:idx val="0"/>
          <c:order val="2"/>
          <c:tx>
            <c:strRef>
              <c:f>'Intensität 2020_2023'!$B$124</c:f>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2020_2023'!$A$125:$A$130</c:f>
              <c:strCache>
                <c:ptCount val="6"/>
                <c:pt idx="0">
                  <c:v>Baustoffe</c:v>
                </c:pt>
                <c:pt idx="1">
                  <c:v>Chemieindustrie</c:v>
                </c:pt>
                <c:pt idx="2">
                  <c:v>Herstellung von Glas und Glaswaren</c:v>
                </c:pt>
                <c:pt idx="3">
                  <c:v>Nichteisen-Metalle- und Stahlindustrie</c:v>
                </c:pt>
                <c:pt idx="4">
                  <c:v>Papiergewerbe</c:v>
                </c:pt>
                <c:pt idx="5">
                  <c:v>Grundstoffchemie</c:v>
                </c:pt>
              </c:strCache>
            </c:strRef>
          </c:cat>
          <c:val>
            <c:numRef>
              <c:f>'Intensität 2020_2023'!$B$125:$B$130</c:f>
              <c:numCache>
                <c:formatCode>0%</c:formatCode>
                <c:ptCount val="6"/>
                <c:pt idx="0">
                  <c:v>0.15920559119490477</c:v>
                </c:pt>
                <c:pt idx="1">
                  <c:v>0.19851751706239446</c:v>
                </c:pt>
                <c:pt idx="2">
                  <c:v>0.21000646047938834</c:v>
                </c:pt>
                <c:pt idx="3">
                  <c:v>0.25249357162152991</c:v>
                </c:pt>
                <c:pt idx="4">
                  <c:v>0.24639512141167463</c:v>
                </c:pt>
                <c:pt idx="5">
                  <c:v>0.28158214830290274</c:v>
                </c:pt>
              </c:numCache>
            </c:numRef>
          </c:val>
          <c:extLst>
            <c:ext xmlns:c16="http://schemas.microsoft.com/office/drawing/2014/chart" uri="{C3380CC4-5D6E-409C-BE32-E72D297353CC}">
              <c16:uniqueId val="{00000002-134A-4C5B-BB5E-A81BE0830847}"/>
            </c:ext>
          </c:extLst>
        </c:ser>
        <c:dLbls>
          <c:dLblPos val="outEnd"/>
          <c:showLegendKey val="0"/>
          <c:showVal val="1"/>
          <c:showCatName val="0"/>
          <c:showSerName val="0"/>
          <c:showPercent val="0"/>
          <c:showBubbleSize val="0"/>
        </c:dLbls>
        <c:gapWidth val="80"/>
        <c:axId val="850617896"/>
        <c:axId val="850619336"/>
      </c:barChart>
      <c:catAx>
        <c:axId val="8506178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850619336"/>
        <c:crosses val="autoZero"/>
        <c:auto val="1"/>
        <c:lblAlgn val="ctr"/>
        <c:lblOffset val="100"/>
        <c:noMultiLvlLbl val="0"/>
      </c:catAx>
      <c:valAx>
        <c:axId val="850619336"/>
        <c:scaling>
          <c:orientation val="minMax"/>
        </c:scaling>
        <c:delete val="1"/>
        <c:axPos val="b"/>
        <c:numFmt formatCode="0%" sourceLinked="1"/>
        <c:majorTickMark val="none"/>
        <c:minorTickMark val="none"/>
        <c:tickLblPos val="nextTo"/>
        <c:crossAx val="8506178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8805555555555558E-2"/>
          <c:y val="0"/>
          <c:w val="0.96119444444444446"/>
          <c:h val="0.74449976851851851"/>
        </c:manualLayout>
      </c:layout>
      <c:barChart>
        <c:barDir val="col"/>
        <c:grouping val="stacked"/>
        <c:varyColors val="0"/>
        <c:ser>
          <c:idx val="0"/>
          <c:order val="0"/>
          <c:tx>
            <c:strRef>
              <c:f>'Emissionen gesamt'!$A$23:$B$23</c:f>
              <c:strCache>
                <c:ptCount val="2"/>
                <c:pt idx="0">
                  <c:v>Energiewirtschaft</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gesamt'!$C$23:$H$23</c:f>
              <c:numCache>
                <c:formatCode>0</c:formatCode>
                <c:ptCount val="2"/>
                <c:pt idx="0">
                  <c:v>474.77220432062688</c:v>
                </c:pt>
                <c:pt idx="1">
                  <c:v>184.99388634258281</c:v>
                </c:pt>
              </c:numCache>
            </c:numRef>
          </c:val>
          <c:extLst>
            <c:ext xmlns:c16="http://schemas.microsoft.com/office/drawing/2014/chart" uri="{C3380CC4-5D6E-409C-BE32-E72D297353CC}">
              <c16:uniqueId val="{00000000-23E0-4702-8C44-60611D2E4FBC}"/>
            </c:ext>
          </c:extLst>
        </c:ser>
        <c:ser>
          <c:idx val="1"/>
          <c:order val="1"/>
          <c:tx>
            <c:strRef>
              <c:f>'Emissionen gesamt'!$A$24:$B$24</c:f>
              <c:strCache>
                <c:ptCount val="2"/>
                <c:pt idx="0">
                  <c:v>Industrie</c:v>
                </c:pt>
              </c:strCache>
            </c:strRef>
          </c:tx>
          <c:spPr>
            <a:solidFill>
              <a:schemeClr val="accent2"/>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gesamt'!$C$24:$H$24</c:f>
              <c:numCache>
                <c:formatCode>0</c:formatCode>
                <c:ptCount val="2"/>
                <c:pt idx="0">
                  <c:v>277.7030828141236</c:v>
                </c:pt>
                <c:pt idx="1">
                  <c:v>153.00727310826122</c:v>
                </c:pt>
              </c:numCache>
            </c:numRef>
          </c:val>
          <c:extLst>
            <c:ext xmlns:c16="http://schemas.microsoft.com/office/drawing/2014/chart" uri="{C3380CC4-5D6E-409C-BE32-E72D297353CC}">
              <c16:uniqueId val="{00000001-23E0-4702-8C44-60611D2E4FBC}"/>
            </c:ext>
          </c:extLst>
        </c:ser>
        <c:ser>
          <c:idx val="2"/>
          <c:order val="2"/>
          <c:tx>
            <c:strRef>
              <c:f>'Emissionen gesamt'!$A$25:$B$25</c:f>
              <c:strCache>
                <c:ptCount val="2"/>
                <c:pt idx="0">
                  <c:v>Gebäude</c:v>
                </c:pt>
              </c:strCache>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gesamt'!$C$25:$H$25</c:f>
              <c:numCache>
                <c:formatCode>0</c:formatCode>
                <c:ptCount val="2"/>
                <c:pt idx="0">
                  <c:v>210.02731690962818</c:v>
                </c:pt>
                <c:pt idx="1">
                  <c:v>100.5362340247776</c:v>
                </c:pt>
              </c:numCache>
            </c:numRef>
          </c:val>
          <c:extLst>
            <c:ext xmlns:c16="http://schemas.microsoft.com/office/drawing/2014/chart" uri="{C3380CC4-5D6E-409C-BE32-E72D297353CC}">
              <c16:uniqueId val="{00000002-23E0-4702-8C44-60611D2E4FBC}"/>
            </c:ext>
          </c:extLst>
        </c:ser>
        <c:ser>
          <c:idx val="3"/>
          <c:order val="3"/>
          <c:tx>
            <c:strRef>
              <c:f>'Emissionen gesamt'!$A$26:$B$26</c:f>
              <c:strCache>
                <c:ptCount val="2"/>
                <c:pt idx="0">
                  <c:v>Verkehr</c:v>
                </c:pt>
              </c:strCache>
            </c:strRef>
          </c:tx>
          <c:spPr>
            <a:solidFill>
              <a:schemeClr val="accent4"/>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gesamt'!$C$26:$H$26</c:f>
              <c:numCache>
                <c:formatCode>0</c:formatCode>
                <c:ptCount val="2"/>
                <c:pt idx="0">
                  <c:v>163.35536656567436</c:v>
                </c:pt>
                <c:pt idx="1">
                  <c:v>143.05476824815369</c:v>
                </c:pt>
              </c:numCache>
            </c:numRef>
          </c:val>
          <c:extLst>
            <c:ext xmlns:c16="http://schemas.microsoft.com/office/drawing/2014/chart" uri="{C3380CC4-5D6E-409C-BE32-E72D297353CC}">
              <c16:uniqueId val="{00000003-23E0-4702-8C44-60611D2E4FBC}"/>
            </c:ext>
          </c:extLst>
        </c:ser>
        <c:ser>
          <c:idx val="4"/>
          <c:order val="4"/>
          <c:tx>
            <c:strRef>
              <c:f>'Emissionen gesamt'!$A$27:$B$27</c:f>
              <c:strCache>
                <c:ptCount val="2"/>
                <c:pt idx="0">
                  <c:v>Landwirtschaft</c:v>
                </c:pt>
              </c:strCache>
            </c:strRef>
          </c:tx>
          <c:spPr>
            <a:solidFill>
              <a:schemeClr val="accent5"/>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gesamt'!$C$27:$H$27</c:f>
              <c:numCache>
                <c:formatCode>0</c:formatCode>
                <c:ptCount val="2"/>
                <c:pt idx="0">
                  <c:v>84.989159157195388</c:v>
                </c:pt>
                <c:pt idx="1">
                  <c:v>62.110993623271767</c:v>
                </c:pt>
              </c:numCache>
            </c:numRef>
          </c:val>
          <c:extLst>
            <c:ext xmlns:c16="http://schemas.microsoft.com/office/drawing/2014/chart" uri="{C3380CC4-5D6E-409C-BE32-E72D297353CC}">
              <c16:uniqueId val="{00000004-23E0-4702-8C44-60611D2E4FBC}"/>
            </c:ext>
          </c:extLst>
        </c:ser>
        <c:ser>
          <c:idx val="5"/>
          <c:order val="5"/>
          <c:tx>
            <c:strRef>
              <c:f>'Emissionen gesamt'!$A$28:$B$28</c:f>
              <c:strCache>
                <c:ptCount val="2"/>
                <c:pt idx="0">
                  <c:v>Abfallwirtschaft, sonstige</c:v>
                </c:pt>
              </c:strCache>
            </c:strRef>
          </c:tx>
          <c:spPr>
            <a:solidFill>
              <a:schemeClr val="accent6"/>
            </a:solidFill>
            <a:ln>
              <a:noFill/>
            </a:ln>
            <a:effectLst/>
          </c:spPr>
          <c:invertIfNegative val="0"/>
          <c:dLbls>
            <c:dLbl>
              <c:idx val="0"/>
              <c:layout>
                <c:manualLayout>
                  <c:x val="-3.233758939637078E-17"/>
                  <c:y val="-5.8796296296296435E-3"/>
                </c:manualLayout>
              </c:layout>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23E0-4702-8C44-60611D2E4FBC}"/>
                </c:ext>
              </c:extLst>
            </c:dLbl>
            <c:dLbl>
              <c:idx val="1"/>
              <c:delete val="1"/>
              <c:extLst>
                <c:ext xmlns:c15="http://schemas.microsoft.com/office/drawing/2012/chart" uri="{CE6537A1-D6FC-4f65-9D91-7224C49458BB}"/>
                <c:ext xmlns:c16="http://schemas.microsoft.com/office/drawing/2014/chart" uri="{C3380CC4-5D6E-409C-BE32-E72D297353CC}">
                  <c16:uniqueId val="{00000006-23E0-4702-8C44-60611D2E4FBC}"/>
                </c:ext>
              </c:extLst>
            </c:dLbl>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gesamt'!$C$28:$H$28</c:f>
              <c:numCache>
                <c:formatCode>0</c:formatCode>
                <c:ptCount val="2"/>
                <c:pt idx="0">
                  <c:v>41.550208209684953</c:v>
                </c:pt>
                <c:pt idx="1">
                  <c:v>5.355503945398727</c:v>
                </c:pt>
              </c:numCache>
            </c:numRef>
          </c:val>
          <c:extLst>
            <c:ext xmlns:c16="http://schemas.microsoft.com/office/drawing/2014/chart" uri="{C3380CC4-5D6E-409C-BE32-E72D297353CC}">
              <c16:uniqueId val="{00000007-23E0-4702-8C44-60611D2E4FBC}"/>
            </c:ext>
          </c:extLst>
        </c:ser>
        <c:dLbls>
          <c:dLblPos val="ctr"/>
          <c:showLegendKey val="0"/>
          <c:showVal val="1"/>
          <c:showCatName val="0"/>
          <c:showSerName val="0"/>
          <c:showPercent val="0"/>
          <c:showBubbleSize val="0"/>
        </c:dLbls>
        <c:gapWidth val="150"/>
        <c:overlap val="100"/>
        <c:axId val="836691616"/>
        <c:axId val="836692600"/>
      </c:barChart>
      <c:catAx>
        <c:axId val="83669161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crossAx val="836692600"/>
        <c:crosses val="autoZero"/>
        <c:auto val="1"/>
        <c:lblAlgn val="ctr"/>
        <c:lblOffset val="100"/>
        <c:noMultiLvlLbl val="0"/>
      </c:catAx>
      <c:valAx>
        <c:axId val="836692600"/>
        <c:scaling>
          <c:orientation val="minMax"/>
        </c:scaling>
        <c:delete val="1"/>
        <c:axPos val="l"/>
        <c:numFmt formatCode="0" sourceLinked="1"/>
        <c:majorTickMark val="none"/>
        <c:minorTickMark val="none"/>
        <c:tickLblPos val="nextTo"/>
        <c:crossAx val="836691616"/>
        <c:crosses val="autoZero"/>
        <c:crossBetween val="between"/>
      </c:valAx>
      <c:spPr>
        <a:noFill/>
        <a:ln>
          <a:noFill/>
        </a:ln>
        <a:effectLst/>
      </c:spPr>
    </c:plotArea>
    <c:legend>
      <c:legendPos val="b"/>
      <c:layout>
        <c:manualLayout>
          <c:xMode val="edge"/>
          <c:yMode val="edge"/>
          <c:x val="0"/>
          <c:y val="0.84196388888888885"/>
          <c:w val="0.9837419444444444"/>
          <c:h val="0.14039722222222223"/>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400" b="1">
          <a:solidFill>
            <a:schemeClr val="tx2"/>
          </a:solidFill>
          <a:latin typeface="Source Sans Pro" panose="020B0503030403020204" pitchFamily="34" charset="0"/>
        </a:defRPr>
      </a:pPr>
      <a:endParaRPr lang="de-DE"/>
    </a:p>
  </c:txPr>
  <c:externalData r:id="rId4">
    <c:autoUpdate val="0"/>
  </c:externalData>
  <c:userShapes r:id="rId5"/>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72775684292445009"/>
        </c:manualLayout>
      </c:layout>
      <c:lineChart>
        <c:grouping val="standard"/>
        <c:varyColors val="0"/>
        <c:ser>
          <c:idx val="0"/>
          <c:order val="0"/>
          <c:tx>
            <c:strRef>
              <c:f>'Emissionen_nach Sektoren'!$A$11</c:f>
              <c:strCache>
                <c:ptCount val="1"/>
                <c:pt idx="0">
                  <c:v> Energiewirtschaft</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2EDE-4731-A8DF-BFAA7C0C86F1}"/>
              </c:ext>
            </c:extLst>
          </c:dPt>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Sektoren'!$B$11:$AK$11</c:f>
              <c:numCache>
                <c:formatCode>0.0</c:formatCode>
                <c:ptCount val="36"/>
                <c:pt idx="1">
                  <c:v>100</c:v>
                </c:pt>
                <c:pt idx="2">
                  <c:v>96.876955664613604</c:v>
                </c:pt>
                <c:pt idx="3">
                  <c:v>91.765062148077661</c:v>
                </c:pt>
                <c:pt idx="4">
                  <c:v>89.71142044672861</c:v>
                </c:pt>
                <c:pt idx="5">
                  <c:v>88.46649363527041</c:v>
                </c:pt>
                <c:pt idx="6">
                  <c:v>85.711837918959048</c:v>
                </c:pt>
                <c:pt idx="7">
                  <c:v>86.962133270897183</c:v>
                </c:pt>
                <c:pt idx="8">
                  <c:v>82.357181749817414</c:v>
                </c:pt>
                <c:pt idx="9">
                  <c:v>82.346747638219568</c:v>
                </c:pt>
                <c:pt idx="10">
                  <c:v>80.035827467998118</c:v>
                </c:pt>
                <c:pt idx="11">
                  <c:v>82.322358845324587</c:v>
                </c:pt>
                <c:pt idx="12">
                  <c:v>84.42813462554345</c:v>
                </c:pt>
                <c:pt idx="13">
                  <c:v>84.452372934313075</c:v>
                </c:pt>
                <c:pt idx="14">
                  <c:v>87.831280364240456</c:v>
                </c:pt>
                <c:pt idx="15">
                  <c:v>86.694383346846465</c:v>
                </c:pt>
                <c:pt idx="16">
                  <c:v>84.798759918615389</c:v>
                </c:pt>
                <c:pt idx="17">
                  <c:v>84.909546080199163</c:v>
                </c:pt>
                <c:pt idx="18">
                  <c:v>85.522047040407671</c:v>
                </c:pt>
                <c:pt idx="19">
                  <c:v>81.725997151165501</c:v>
                </c:pt>
                <c:pt idx="20">
                  <c:v>76.228960626305934</c:v>
                </c:pt>
                <c:pt idx="21">
                  <c:v>78.487550619048847</c:v>
                </c:pt>
                <c:pt idx="22">
                  <c:v>77.449711485091996</c:v>
                </c:pt>
                <c:pt idx="23">
                  <c:v>79.901029952810561</c:v>
                </c:pt>
                <c:pt idx="24">
                  <c:v>80.818193495110322</c:v>
                </c:pt>
                <c:pt idx="25">
                  <c:v>76.399992455581099</c:v>
                </c:pt>
                <c:pt idx="26">
                  <c:v>73.997887335762456</c:v>
                </c:pt>
                <c:pt idx="27">
                  <c:v>72.946291813665994</c:v>
                </c:pt>
                <c:pt idx="28">
                  <c:v>68.769967591277819</c:v>
                </c:pt>
                <c:pt idx="29">
                  <c:v>65.473729007941969</c:v>
                </c:pt>
                <c:pt idx="30">
                  <c:v>54.401463963028284</c:v>
                </c:pt>
                <c:pt idx="31">
                  <c:v>46.135315481266822</c:v>
                </c:pt>
                <c:pt idx="32">
                  <c:v>51.903087040732224</c:v>
                </c:pt>
                <c:pt idx="33">
                  <c:v>54.061803939660614</c:v>
                </c:pt>
                <c:pt idx="34">
                  <c:v>42.669392859981507</c:v>
                </c:pt>
                <c:pt idx="35">
                  <c:v>38.964767663115197</c:v>
                </c:pt>
              </c:numCache>
            </c:numRef>
          </c:val>
          <c:smooth val="0"/>
          <c:extLst>
            <c:ext xmlns:c16="http://schemas.microsoft.com/office/drawing/2014/chart" uri="{C3380CC4-5D6E-409C-BE32-E72D297353CC}">
              <c16:uniqueId val="{00000002-2EDE-4731-A8DF-BFAA7C0C86F1}"/>
            </c:ext>
          </c:extLst>
        </c:ser>
        <c:ser>
          <c:idx val="1"/>
          <c:order val="1"/>
          <c:tx>
            <c:strRef>
              <c:f>'Emissionen_nach Sektoren'!$A$12</c:f>
              <c:strCache>
                <c:ptCount val="1"/>
                <c:pt idx="0">
                  <c:v> Industrie</c:v>
                </c:pt>
              </c:strCache>
            </c:strRef>
          </c:tx>
          <c:spPr>
            <a:ln w="28575" cap="rnd" cmpd="sng" algn="ctr">
              <a:solidFill>
                <a:schemeClr val="accent2">
                  <a:shade val="95000"/>
                  <a:satMod val="105000"/>
                </a:schemeClr>
              </a:solidFill>
              <a:prstDash val="solid"/>
              <a:round/>
            </a:ln>
            <a:effectLst/>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Sektoren'!$B$12:$AK$12</c:f>
              <c:numCache>
                <c:formatCode>0.0</c:formatCode>
                <c:ptCount val="36"/>
                <c:pt idx="1">
                  <c:v>100</c:v>
                </c:pt>
                <c:pt idx="2">
                  <c:v>90.879784902420965</c:v>
                </c:pt>
                <c:pt idx="3">
                  <c:v>86.807458909313482</c:v>
                </c:pt>
                <c:pt idx="4">
                  <c:v>83.306849493033639</c:v>
                </c:pt>
                <c:pt idx="5">
                  <c:v>84.588049601466295</c:v>
                </c:pt>
                <c:pt idx="6">
                  <c:v>85.265630621412186</c:v>
                </c:pt>
                <c:pt idx="7">
                  <c:v>81.227301127015579</c:v>
                </c:pt>
                <c:pt idx="8">
                  <c:v>82.868985506681398</c:v>
                </c:pt>
                <c:pt idx="9">
                  <c:v>76.751274513340633</c:v>
                </c:pt>
                <c:pt idx="10">
                  <c:v>73.111122910946065</c:v>
                </c:pt>
                <c:pt idx="11">
                  <c:v>72.954843821691568</c:v>
                </c:pt>
                <c:pt idx="12">
                  <c:v>69.12987043173689</c:v>
                </c:pt>
                <c:pt idx="13">
                  <c:v>68.332423969396885</c:v>
                </c:pt>
                <c:pt idx="14">
                  <c:v>68.09352533138032</c:v>
                </c:pt>
                <c:pt idx="15">
                  <c:v>68.101893374488583</c:v>
                </c:pt>
                <c:pt idx="16">
                  <c:v>67.11488522048262</c:v>
                </c:pt>
                <c:pt idx="17">
                  <c:v>68.753029225778093</c:v>
                </c:pt>
                <c:pt idx="18">
                  <c:v>71.688414628900958</c:v>
                </c:pt>
                <c:pt idx="19">
                  <c:v>70.429038107772001</c:v>
                </c:pt>
                <c:pt idx="20">
                  <c:v>61.196687448624544</c:v>
                </c:pt>
                <c:pt idx="21">
                  <c:v>66.27923705712395</c:v>
                </c:pt>
                <c:pt idx="22">
                  <c:v>65.608184145019933</c:v>
                </c:pt>
                <c:pt idx="23">
                  <c:v>63.874342166726507</c:v>
                </c:pt>
                <c:pt idx="24">
                  <c:v>63.753851507250758</c:v>
                </c:pt>
                <c:pt idx="25">
                  <c:v>63.481215940027589</c:v>
                </c:pt>
                <c:pt idx="26">
                  <c:v>65.904472936145581</c:v>
                </c:pt>
                <c:pt idx="27">
                  <c:v>67.279702015613466</c:v>
                </c:pt>
                <c:pt idx="28">
                  <c:v>69.34893025032946</c:v>
                </c:pt>
                <c:pt idx="29">
                  <c:v>66.605691817389285</c:v>
                </c:pt>
                <c:pt idx="30">
                  <c:v>64.571960521063701</c:v>
                </c:pt>
                <c:pt idx="31">
                  <c:v>62.144519923741434</c:v>
                </c:pt>
                <c:pt idx="32">
                  <c:v>64.922936751346242</c:v>
                </c:pt>
                <c:pt idx="33">
                  <c:v>59.18736930481144</c:v>
                </c:pt>
                <c:pt idx="34">
                  <c:v>55.067353636321016</c:v>
                </c:pt>
                <c:pt idx="35">
                  <c:v>55.097434121995093</c:v>
                </c:pt>
              </c:numCache>
            </c:numRef>
          </c:val>
          <c:smooth val="0"/>
          <c:extLst>
            <c:ext xmlns:c16="http://schemas.microsoft.com/office/drawing/2014/chart" uri="{C3380CC4-5D6E-409C-BE32-E72D297353CC}">
              <c16:uniqueId val="{00000003-2EDE-4731-A8DF-BFAA7C0C86F1}"/>
            </c:ext>
          </c:extLst>
        </c:ser>
        <c:ser>
          <c:idx val="2"/>
          <c:order val="2"/>
          <c:tx>
            <c:strRef>
              <c:f>'Emissionen_nach Sektoren'!$A$13</c:f>
              <c:strCache>
                <c:ptCount val="1"/>
                <c:pt idx="0">
                  <c:v> Gebäude</c:v>
                </c:pt>
              </c:strCache>
            </c:strRef>
          </c:tx>
          <c:spPr>
            <a:ln w="28575" cap="rnd" cmpd="sng" algn="ctr">
              <a:solidFill>
                <a:schemeClr val="accent3">
                  <a:shade val="95000"/>
                  <a:satMod val="105000"/>
                </a:schemeClr>
              </a:solidFill>
              <a:prstDash val="solid"/>
              <a:round/>
            </a:ln>
            <a:effectLst/>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Sektoren'!$B$13:$AK$13</c:f>
              <c:numCache>
                <c:formatCode>0.0</c:formatCode>
                <c:ptCount val="36"/>
                <c:pt idx="1">
                  <c:v>100</c:v>
                </c:pt>
                <c:pt idx="2">
                  <c:v>99.240564544215047</c:v>
                </c:pt>
                <c:pt idx="3">
                  <c:v>90.596536339633332</c:v>
                </c:pt>
                <c:pt idx="4">
                  <c:v>93.800337111926908</c:v>
                </c:pt>
                <c:pt idx="5">
                  <c:v>88.667027316203431</c:v>
                </c:pt>
                <c:pt idx="6">
                  <c:v>89.37476164729749</c:v>
                </c:pt>
                <c:pt idx="7">
                  <c:v>100.40835038368481</c:v>
                </c:pt>
                <c:pt idx="8">
                  <c:v>94.108968275692746</c:v>
                </c:pt>
                <c:pt idx="9">
                  <c:v>90.231574778365754</c:v>
                </c:pt>
                <c:pt idx="10">
                  <c:v>82.29003926601392</c:v>
                </c:pt>
                <c:pt idx="11">
                  <c:v>79.413265493806946</c:v>
                </c:pt>
                <c:pt idx="12">
                  <c:v>89.073903387472271</c:v>
                </c:pt>
                <c:pt idx="13">
                  <c:v>82.88488506566226</c:v>
                </c:pt>
                <c:pt idx="14">
                  <c:v>76.848821762392831</c:v>
                </c:pt>
                <c:pt idx="15">
                  <c:v>72.954298734844599</c:v>
                </c:pt>
                <c:pt idx="16">
                  <c:v>74.909721241952326</c:v>
                </c:pt>
                <c:pt idx="17">
                  <c:v>77.965214417158961</c:v>
                </c:pt>
                <c:pt idx="18">
                  <c:v>58.114931589094944</c:v>
                </c:pt>
                <c:pt idx="19">
                  <c:v>70.110732697188467</c:v>
                </c:pt>
                <c:pt idx="20">
                  <c:v>65.312594641608541</c:v>
                </c:pt>
                <c:pt idx="21">
                  <c:v>68.054679567932382</c:v>
                </c:pt>
                <c:pt idx="22">
                  <c:v>59.352953344783465</c:v>
                </c:pt>
                <c:pt idx="23">
                  <c:v>62.072423788240584</c:v>
                </c:pt>
                <c:pt idx="24">
                  <c:v>66.234008236427471</c:v>
                </c:pt>
                <c:pt idx="25">
                  <c:v>57.272991946345861</c:v>
                </c:pt>
                <c:pt idx="26">
                  <c:v>60.106136820213507</c:v>
                </c:pt>
                <c:pt idx="27">
                  <c:v>57.851848649452201</c:v>
                </c:pt>
                <c:pt idx="28">
                  <c:v>57.673431874087221</c:v>
                </c:pt>
                <c:pt idx="29">
                  <c:v>55.2830481954635</c:v>
                </c:pt>
                <c:pt idx="30">
                  <c:v>58.22867614431356</c:v>
                </c:pt>
                <c:pt idx="31">
                  <c:v>58.324371986302047</c:v>
                </c:pt>
                <c:pt idx="32">
                  <c:v>56.795841595454874</c:v>
                </c:pt>
                <c:pt idx="33">
                  <c:v>52.619171596951105</c:v>
                </c:pt>
                <c:pt idx="34">
                  <c:v>49.009339219904987</c:v>
                </c:pt>
                <c:pt idx="35">
                  <c:v>47.868170438056367</c:v>
                </c:pt>
              </c:numCache>
            </c:numRef>
          </c:val>
          <c:smooth val="0"/>
          <c:extLst>
            <c:ext xmlns:c16="http://schemas.microsoft.com/office/drawing/2014/chart" uri="{C3380CC4-5D6E-409C-BE32-E72D297353CC}">
              <c16:uniqueId val="{00000004-2EDE-4731-A8DF-BFAA7C0C86F1}"/>
            </c:ext>
          </c:extLst>
        </c:ser>
        <c:ser>
          <c:idx val="3"/>
          <c:order val="3"/>
          <c:tx>
            <c:strRef>
              <c:f>'Emissionen_nach Sektoren'!$A$14</c:f>
              <c:strCache>
                <c:ptCount val="1"/>
                <c:pt idx="0">
                  <c:v> Verkehr</c:v>
                </c:pt>
              </c:strCache>
            </c:strRef>
          </c:tx>
          <c:spPr>
            <a:ln w="28575">
              <a:solidFill>
                <a:srgbClr val="003061"/>
              </a:solidFill>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Sektoren'!$B$14:$AK$14</c:f>
              <c:numCache>
                <c:formatCode>0.0</c:formatCode>
                <c:ptCount val="36"/>
                <c:pt idx="1">
                  <c:v>100</c:v>
                </c:pt>
                <c:pt idx="2">
                  <c:v>101.80457423013868</c:v>
                </c:pt>
                <c:pt idx="3">
                  <c:v>105.39471986860087</c:v>
                </c:pt>
                <c:pt idx="4">
                  <c:v>108.04227938226283</c:v>
                </c:pt>
                <c:pt idx="5">
                  <c:v>105.57548347840699</c:v>
                </c:pt>
                <c:pt idx="6">
                  <c:v>107.81554320398354</c:v>
                </c:pt>
                <c:pt idx="7">
                  <c:v>107.5608233044257</c:v>
                </c:pt>
                <c:pt idx="8">
                  <c:v>107.81459828805954</c:v>
                </c:pt>
                <c:pt idx="9">
                  <c:v>109.81979675937264</c:v>
                </c:pt>
                <c:pt idx="10">
                  <c:v>112.96210547353792</c:v>
                </c:pt>
                <c:pt idx="11">
                  <c:v>110.54817778253958</c:v>
                </c:pt>
                <c:pt idx="12">
                  <c:v>108.16526567356104</c:v>
                </c:pt>
                <c:pt idx="13">
                  <c:v>106.62846297455518</c:v>
                </c:pt>
                <c:pt idx="14">
                  <c:v>101.13893536445471</c:v>
                </c:pt>
                <c:pt idx="15">
                  <c:v>97.719067952104055</c:v>
                </c:pt>
                <c:pt idx="16">
                  <c:v>95.227502471645892</c:v>
                </c:pt>
                <c:pt idx="17">
                  <c:v>98.115852428178869</c:v>
                </c:pt>
                <c:pt idx="18">
                  <c:v>93.317042947302298</c:v>
                </c:pt>
                <c:pt idx="19">
                  <c:v>96.331150943632508</c:v>
                </c:pt>
                <c:pt idx="20">
                  <c:v>93.036773906795005</c:v>
                </c:pt>
                <c:pt idx="21">
                  <c:v>92.098697898971665</c:v>
                </c:pt>
                <c:pt idx="22">
                  <c:v>93.23533875656814</c:v>
                </c:pt>
                <c:pt idx="23">
                  <c:v>92.217037095756226</c:v>
                </c:pt>
                <c:pt idx="24">
                  <c:v>94.690514872443728</c:v>
                </c:pt>
                <c:pt idx="25">
                  <c:v>94.18289096657351</c:v>
                </c:pt>
                <c:pt idx="26">
                  <c:v>98.975092195659258</c:v>
                </c:pt>
                <c:pt idx="27">
                  <c:v>100.2745275335148</c:v>
                </c:pt>
                <c:pt idx="28">
                  <c:v>101.11478124289704</c:v>
                </c:pt>
                <c:pt idx="29">
                  <c:v>101.23978124793662</c:v>
                </c:pt>
                <c:pt idx="30">
                  <c:v>100.59294256726498</c:v>
                </c:pt>
                <c:pt idx="31">
                  <c:v>89.611835693592653</c:v>
                </c:pt>
                <c:pt idx="32">
                  <c:v>88.518077493529731</c:v>
                </c:pt>
                <c:pt idx="33">
                  <c:v>90.410788753681942</c:v>
                </c:pt>
                <c:pt idx="34">
                  <c:v>88.843826609259025</c:v>
                </c:pt>
                <c:pt idx="35">
                  <c:v>87.572738659088287</c:v>
                </c:pt>
              </c:numCache>
            </c:numRef>
          </c:val>
          <c:smooth val="0"/>
          <c:extLst>
            <c:ext xmlns:c16="http://schemas.microsoft.com/office/drawing/2014/chart" uri="{C3380CC4-5D6E-409C-BE32-E72D297353CC}">
              <c16:uniqueId val="{00000005-2EDE-4731-A8DF-BFAA7C0C86F1}"/>
            </c:ext>
          </c:extLst>
        </c:ser>
        <c:ser>
          <c:idx val="4"/>
          <c:order val="4"/>
          <c:tx>
            <c:strRef>
              <c:f>'Emissionen_nach Sektoren'!$A$15</c:f>
              <c:strCache>
                <c:ptCount val="1"/>
                <c:pt idx="0">
                  <c:v> Landwirtschaft</c:v>
                </c:pt>
              </c:strCache>
            </c:strRef>
          </c:tx>
          <c:spPr>
            <a:ln w="28575">
              <a:solidFill>
                <a:srgbClr val="004A94"/>
              </a:solidFill>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Sektoren'!$B$15:$AK$15</c:f>
              <c:numCache>
                <c:formatCode>0.0</c:formatCode>
                <c:ptCount val="36"/>
                <c:pt idx="1">
                  <c:v>100</c:v>
                </c:pt>
                <c:pt idx="2">
                  <c:v>89.911141219234622</c:v>
                </c:pt>
                <c:pt idx="3">
                  <c:v>87.301083453057487</c:v>
                </c:pt>
                <c:pt idx="4">
                  <c:v>86.760488033471034</c:v>
                </c:pt>
                <c:pt idx="5">
                  <c:v>86.726769958936458</c:v>
                </c:pt>
                <c:pt idx="6">
                  <c:v>87.153198180958654</c:v>
                </c:pt>
                <c:pt idx="7">
                  <c:v>89.097098583080665</c:v>
                </c:pt>
                <c:pt idx="8">
                  <c:v>86.310294801667737</c:v>
                </c:pt>
                <c:pt idx="9">
                  <c:v>85.575523659390257</c:v>
                </c:pt>
                <c:pt idx="10">
                  <c:v>86.297952352128746</c:v>
                </c:pt>
                <c:pt idx="11">
                  <c:v>84.666208372517175</c:v>
                </c:pt>
                <c:pt idx="12">
                  <c:v>85.507620996292829</c:v>
                </c:pt>
                <c:pt idx="13">
                  <c:v>82.748053892946743</c:v>
                </c:pt>
                <c:pt idx="14">
                  <c:v>82.287806905710113</c:v>
                </c:pt>
                <c:pt idx="15">
                  <c:v>80.2941535331951</c:v>
                </c:pt>
                <c:pt idx="16">
                  <c:v>80.060093648940565</c:v>
                </c:pt>
                <c:pt idx="17">
                  <c:v>79.336183734921477</c:v>
                </c:pt>
                <c:pt idx="18">
                  <c:v>78.995608034529425</c:v>
                </c:pt>
                <c:pt idx="19">
                  <c:v>79.994673542053334</c:v>
                </c:pt>
                <c:pt idx="20">
                  <c:v>79.777479423864079</c:v>
                </c:pt>
                <c:pt idx="21">
                  <c:v>79.986357374056666</c:v>
                </c:pt>
                <c:pt idx="22">
                  <c:v>80.666583589406287</c:v>
                </c:pt>
                <c:pt idx="23">
                  <c:v>80.921271418917428</c:v>
                </c:pt>
                <c:pt idx="24">
                  <c:v>82.078613411525765</c:v>
                </c:pt>
                <c:pt idx="25">
                  <c:v>83.928593540111081</c:v>
                </c:pt>
                <c:pt idx="26">
                  <c:v>83.683539675573428</c:v>
                </c:pt>
                <c:pt idx="27">
                  <c:v>83.43160440012214</c:v>
                </c:pt>
                <c:pt idx="28">
                  <c:v>81.557502132110343</c:v>
                </c:pt>
                <c:pt idx="29">
                  <c:v>80.504175759360692</c:v>
                </c:pt>
                <c:pt idx="30">
                  <c:v>79.092766017928255</c:v>
                </c:pt>
                <c:pt idx="31">
                  <c:v>78.097184123421599</c:v>
                </c:pt>
                <c:pt idx="32">
                  <c:v>76.375716771161322</c:v>
                </c:pt>
                <c:pt idx="33">
                  <c:v>75.188439342818072</c:v>
                </c:pt>
                <c:pt idx="34">
                  <c:v>74.08002069093051</c:v>
                </c:pt>
                <c:pt idx="35">
                  <c:v>73.081077915351159</c:v>
                </c:pt>
              </c:numCache>
            </c:numRef>
          </c:val>
          <c:smooth val="0"/>
          <c:extLst>
            <c:ext xmlns:c16="http://schemas.microsoft.com/office/drawing/2014/chart" uri="{C3380CC4-5D6E-409C-BE32-E72D297353CC}">
              <c16:uniqueId val="{00000006-2EDE-4731-A8DF-BFAA7C0C86F1}"/>
            </c:ext>
          </c:extLst>
        </c:ser>
        <c:ser>
          <c:idx val="6"/>
          <c:order val="6"/>
          <c:tx>
            <c:strRef>
              <c:f>'Emissionen_nach Sektoren'!$A$17</c:f>
              <c:strCache>
                <c:ptCount val="1"/>
                <c:pt idx="0">
                  <c:v> Insgesamt</c:v>
                </c:pt>
              </c:strCache>
            </c:strRef>
          </c:tx>
          <c:spPr>
            <a:ln w="28575">
              <a:solidFill>
                <a:srgbClr val="3080B2"/>
              </a:solidFill>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Sektoren'!$B$17:$AK$17</c:f>
              <c:numCache>
                <c:formatCode>0.0</c:formatCode>
                <c:ptCount val="36"/>
                <c:pt idx="1">
                  <c:v>100</c:v>
                </c:pt>
                <c:pt idx="2">
                  <c:v>96.340628158734759</c:v>
                </c:pt>
                <c:pt idx="3">
                  <c:v>92.38876335766858</c:v>
                </c:pt>
                <c:pt idx="4">
                  <c:v>91.65760254049593</c:v>
                </c:pt>
                <c:pt idx="5">
                  <c:v>90.198715381966366</c:v>
                </c:pt>
                <c:pt idx="6">
                  <c:v>89.643322191231448</c:v>
                </c:pt>
                <c:pt idx="7">
                  <c:v>91.027540688130358</c:v>
                </c:pt>
                <c:pt idx="8">
                  <c:v>88.169528805298455</c:v>
                </c:pt>
                <c:pt idx="9">
                  <c:v>86.168409677687961</c:v>
                </c:pt>
                <c:pt idx="10">
                  <c:v>83.453694527158987</c:v>
                </c:pt>
                <c:pt idx="11">
                  <c:v>83.228140697851387</c:v>
                </c:pt>
                <c:pt idx="12">
                  <c:v>84.384674827519717</c:v>
                </c:pt>
                <c:pt idx="13">
                  <c:v>82.654022130307141</c:v>
                </c:pt>
                <c:pt idx="14">
                  <c:v>81.979869728383576</c:v>
                </c:pt>
                <c:pt idx="15">
                  <c:v>80.110816520158636</c:v>
                </c:pt>
                <c:pt idx="16">
                  <c:v>79.027972121043717</c:v>
                </c:pt>
                <c:pt idx="17">
                  <c:v>80.107758098027304</c:v>
                </c:pt>
                <c:pt idx="18">
                  <c:v>76.891407175960452</c:v>
                </c:pt>
                <c:pt idx="19">
                  <c:v>77.534163067970482</c:v>
                </c:pt>
                <c:pt idx="20">
                  <c:v>72.042755697621061</c:v>
                </c:pt>
                <c:pt idx="21">
                  <c:v>74.277531420447829</c:v>
                </c:pt>
                <c:pt idx="22">
                  <c:v>72.399959074742924</c:v>
                </c:pt>
                <c:pt idx="23">
                  <c:v>73.219349595090605</c:v>
                </c:pt>
                <c:pt idx="24">
                  <c:v>74.575847751746892</c:v>
                </c:pt>
                <c:pt idx="25">
                  <c:v>71.347124380377082</c:v>
                </c:pt>
                <c:pt idx="26">
                  <c:v>72.007977887084536</c:v>
                </c:pt>
                <c:pt idx="27">
                  <c:v>71.645571209308685</c:v>
                </c:pt>
                <c:pt idx="28">
                  <c:v>70.443462862824958</c:v>
                </c:pt>
                <c:pt idx="29">
                  <c:v>68.098064091208087</c:v>
                </c:pt>
                <c:pt idx="30">
                  <c:v>63.721634272701834</c:v>
                </c:pt>
                <c:pt idx="31">
                  <c:v>58.527219717291935</c:v>
                </c:pt>
                <c:pt idx="32">
                  <c:v>60.797538599912272</c:v>
                </c:pt>
                <c:pt idx="33">
                  <c:v>59.788750000326829</c:v>
                </c:pt>
                <c:pt idx="34">
                  <c:v>53.658715501036248</c:v>
                </c:pt>
                <c:pt idx="35">
                  <c:v>51.825298538314215</c:v>
                </c:pt>
              </c:numCache>
            </c:numRef>
          </c:val>
          <c:smooth val="0"/>
          <c:extLst>
            <c:ext xmlns:c16="http://schemas.microsoft.com/office/drawing/2014/chart" uri="{C3380CC4-5D6E-409C-BE32-E72D297353CC}">
              <c16:uniqueId val="{00000007-2EDE-4731-A8DF-BFAA7C0C86F1}"/>
            </c:ext>
          </c:extLst>
        </c:ser>
        <c:ser>
          <c:idx val="7"/>
          <c:order val="7"/>
          <c:tx>
            <c:strRef>
              <c:f>'Emissionen_nach Sektoren'!$A$18</c:f>
              <c:strCache>
                <c:ptCount val="1"/>
              </c:strCache>
            </c:strRef>
          </c:tx>
          <c:spPr>
            <a:ln w="28575">
              <a:solidFill>
                <a:srgbClr val="623C72"/>
              </a:solidFill>
              <a:prstDash val="dash"/>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Sektoren'!$B$18:$AK$18</c:f>
              <c:numCache>
                <c:formatCode>General</c:formatCode>
                <c:ptCount val="36"/>
                <c:pt idx="1">
                  <c:v>100</c:v>
                </c:pt>
                <c:pt idx="2">
                  <c:v>100</c:v>
                </c:pt>
                <c:pt idx="3">
                  <c:v>100</c:v>
                </c:pt>
                <c:pt idx="4">
                  <c:v>100</c:v>
                </c:pt>
                <c:pt idx="5">
                  <c:v>100</c:v>
                </c:pt>
                <c:pt idx="6">
                  <c:v>100</c:v>
                </c:pt>
                <c:pt idx="7">
                  <c:v>100</c:v>
                </c:pt>
                <c:pt idx="8">
                  <c:v>100</c:v>
                </c:pt>
                <c:pt idx="9">
                  <c:v>100</c:v>
                </c:pt>
                <c:pt idx="10">
                  <c:v>100</c:v>
                </c:pt>
                <c:pt idx="11">
                  <c:v>100</c:v>
                </c:pt>
                <c:pt idx="12">
                  <c:v>100</c:v>
                </c:pt>
                <c:pt idx="13">
                  <c:v>100</c:v>
                </c:pt>
                <c:pt idx="14">
                  <c:v>100</c:v>
                </c:pt>
                <c:pt idx="15">
                  <c:v>100</c:v>
                </c:pt>
                <c:pt idx="16">
                  <c:v>100</c:v>
                </c:pt>
                <c:pt idx="17">
                  <c:v>100</c:v>
                </c:pt>
                <c:pt idx="18">
                  <c:v>100</c:v>
                </c:pt>
                <c:pt idx="19">
                  <c:v>100</c:v>
                </c:pt>
                <c:pt idx="20">
                  <c:v>100</c:v>
                </c:pt>
                <c:pt idx="21">
                  <c:v>100</c:v>
                </c:pt>
                <c:pt idx="22">
                  <c:v>100</c:v>
                </c:pt>
                <c:pt idx="23">
                  <c:v>100</c:v>
                </c:pt>
                <c:pt idx="24">
                  <c:v>100</c:v>
                </c:pt>
                <c:pt idx="25">
                  <c:v>100</c:v>
                </c:pt>
                <c:pt idx="26">
                  <c:v>100</c:v>
                </c:pt>
                <c:pt idx="27">
                  <c:v>100</c:v>
                </c:pt>
                <c:pt idx="28">
                  <c:v>100</c:v>
                </c:pt>
                <c:pt idx="29">
                  <c:v>100</c:v>
                </c:pt>
                <c:pt idx="30">
                  <c:v>100</c:v>
                </c:pt>
                <c:pt idx="31">
                  <c:v>100</c:v>
                </c:pt>
                <c:pt idx="32">
                  <c:v>100</c:v>
                </c:pt>
                <c:pt idx="33">
                  <c:v>100</c:v>
                </c:pt>
                <c:pt idx="34">
                  <c:v>100</c:v>
                </c:pt>
                <c:pt idx="35">
                  <c:v>100</c:v>
                </c:pt>
              </c:numCache>
            </c:numRef>
          </c:val>
          <c:smooth val="0"/>
          <c:extLst>
            <c:ext xmlns:c16="http://schemas.microsoft.com/office/drawing/2014/chart" uri="{C3380CC4-5D6E-409C-BE32-E72D297353CC}">
              <c16:uniqueId val="{00000008-2EDE-4731-A8DF-BFAA7C0C86F1}"/>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5"/>
                <c:order val="5"/>
                <c:tx>
                  <c:strRef>
                    <c:extLst>
                      <c:ext uri="{02D57815-91ED-43cb-92C2-25804820EDAC}">
                        <c15:formulaRef>
                          <c15:sqref>'Emissionen_nach Sektoren'!$A$16</c15:sqref>
                        </c15:formulaRef>
                      </c:ext>
                    </c:extLst>
                    <c:strCache>
                      <c:ptCount val="1"/>
                      <c:pt idx="0">
                        <c:v> Abfallwirtschaft, sonstige</c:v>
                      </c:pt>
                    </c:strCache>
                  </c:strRef>
                </c:tx>
                <c:spPr>
                  <a:ln w="28575">
                    <a:solidFill>
                      <a:srgbClr val="BE9528"/>
                    </a:solidFill>
                  </a:ln>
                </c:spPr>
                <c:marker>
                  <c:symbol val="none"/>
                </c:marker>
                <c:cat>
                  <c:numRef>
                    <c:extLst>
                      <c:ext uri="{02D57815-91ED-43cb-92C2-25804820EDAC}">
                        <c15:formulaRef>
                          <c15:sqref>'Emissionen_nach Sektoren'!$C$2:$AK$2</c15:sqref>
                        </c15:formulaRef>
                      </c:ext>
                    </c:extLst>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extLst>
                      <c:ext uri="{02D57815-91ED-43cb-92C2-25804820EDAC}">
                        <c15:formulaRef>
                          <c15:sqref>'Emissionen_nach Sektoren'!$B$16:$AK$16</c15:sqref>
                        </c15:formulaRef>
                      </c:ext>
                    </c:extLst>
                    <c:numCache>
                      <c:formatCode>0.0</c:formatCode>
                      <c:ptCount val="36"/>
                      <c:pt idx="1">
                        <c:v>100</c:v>
                      </c:pt>
                      <c:pt idx="2">
                        <c:v>103.72122973000863</c:v>
                      </c:pt>
                      <c:pt idx="3">
                        <c:v>105.15122468001357</c:v>
                      </c:pt>
                      <c:pt idx="4">
                        <c:v>104.47744173103118</c:v>
                      </c:pt>
                      <c:pt idx="5">
                        <c:v>101.88112107375404</c:v>
                      </c:pt>
                      <c:pt idx="6">
                        <c:v>98.831402989049863</c:v>
                      </c:pt>
                      <c:pt idx="7">
                        <c:v>94.511015351920008</c:v>
                      </c:pt>
                      <c:pt idx="8">
                        <c:v>86.556076254775974</c:v>
                      </c:pt>
                      <c:pt idx="9">
                        <c:v>80.46491456303265</c:v>
                      </c:pt>
                      <c:pt idx="10">
                        <c:v>75.684379048624692</c:v>
                      </c:pt>
                      <c:pt idx="11">
                        <c:v>71.172832355528641</c:v>
                      </c:pt>
                      <c:pt idx="12">
                        <c:v>66.350619012942786</c:v>
                      </c:pt>
                      <c:pt idx="13">
                        <c:v>62.209171731257761</c:v>
                      </c:pt>
                      <c:pt idx="14">
                        <c:v>57.911307967237001</c:v>
                      </c:pt>
                      <c:pt idx="15">
                        <c:v>51.718675937476199</c:v>
                      </c:pt>
                      <c:pt idx="16">
                        <c:v>47.72697705598766</c:v>
                      </c:pt>
                      <c:pt idx="17">
                        <c:v>42.739402727883423</c:v>
                      </c:pt>
                      <c:pt idx="18">
                        <c:v>39.077443388446873</c:v>
                      </c:pt>
                      <c:pt idx="19">
                        <c:v>35.714069367419945</c:v>
                      </c:pt>
                      <c:pt idx="20">
                        <c:v>32.359616654404512</c:v>
                      </c:pt>
                      <c:pt idx="21">
                        <c:v>29.342697256220635</c:v>
                      </c:pt>
                      <c:pt idx="22">
                        <c:v>27.218423936379576</c:v>
                      </c:pt>
                      <c:pt idx="23">
                        <c:v>25.230808203675153</c:v>
                      </c:pt>
                      <c:pt idx="24">
                        <c:v>23.31572138142889</c:v>
                      </c:pt>
                      <c:pt idx="25">
                        <c:v>21.810536881366584</c:v>
                      </c:pt>
                      <c:pt idx="26">
                        <c:v>20.321141077754042</c:v>
                      </c:pt>
                      <c:pt idx="27">
                        <c:v>19.023673161854184</c:v>
                      </c:pt>
                      <c:pt idx="28">
                        <c:v>18.112609711566861</c:v>
                      </c:pt>
                      <c:pt idx="29">
                        <c:v>17.163031349180891</c:v>
                      </c:pt>
                      <c:pt idx="30">
                        <c:v>15.899616272065156</c:v>
                      </c:pt>
                      <c:pt idx="31">
                        <c:v>14.732642033387352</c:v>
                      </c:pt>
                      <c:pt idx="32">
                        <c:v>14.236838514855332</c:v>
                      </c:pt>
                      <c:pt idx="33">
                        <c:v>13.597077251403933</c:v>
                      </c:pt>
                      <c:pt idx="34">
                        <c:v>13.212986226633028</c:v>
                      </c:pt>
                      <c:pt idx="35">
                        <c:v>12.889234918804595</c:v>
                      </c:pt>
                    </c:numCache>
                  </c:numRef>
                </c:val>
                <c:smooth val="0"/>
                <c:extLst>
                  <c:ext xmlns:c16="http://schemas.microsoft.com/office/drawing/2014/chart" uri="{C3380CC4-5D6E-409C-BE32-E72D297353CC}">
                    <c16:uniqueId val="{00000009-2EDE-4731-A8DF-BFAA7C0C86F1}"/>
                  </c:ext>
                </c:extLst>
              </c15:ser>
            </c15:filteredLineSeries>
          </c:ext>
        </c:extLst>
      </c:lineChart>
      <c:catAx>
        <c:axId val="823046256"/>
        <c:scaling>
          <c:orientation val="minMax"/>
        </c:scaling>
        <c:delete val="0"/>
        <c:axPos val="b"/>
        <c:majorGridlines/>
        <c:numFmt formatCode="General" sourceLinked="1"/>
        <c:majorTickMark val="none"/>
        <c:minorTickMark val="none"/>
        <c:tickLblPos val="nextTo"/>
        <c:spPr>
          <a:noFill/>
          <a:ln w="9525" cap="flat" cmpd="sng" algn="ctr">
            <a:solidFill>
              <a:schemeClr val="tx1">
                <a:tint val="75000"/>
                <a:shade val="95000"/>
                <a:satMod val="105000"/>
              </a:schemeClr>
            </a:solidFill>
            <a:prstDash val="solid"/>
            <a:round/>
          </a:ln>
          <a:effectLst/>
        </c:spPr>
        <c:txPr>
          <a:bodyPr rot="-60000000" vert="horz"/>
          <a:lstStyle/>
          <a:p>
            <a:pPr>
              <a:defRPr/>
            </a:pPr>
            <a:endParaRPr lang="de-DE"/>
          </a:p>
        </c:txPr>
        <c:crossAx val="823049000"/>
        <c:crosses val="autoZero"/>
        <c:auto val="1"/>
        <c:lblAlgn val="ctr"/>
        <c:lblOffset val="100"/>
        <c:tickLblSkip val="2"/>
        <c:noMultiLvlLbl val="0"/>
      </c:catAx>
      <c:valAx>
        <c:axId val="823049000"/>
        <c:scaling>
          <c:orientation val="minMax"/>
        </c:scaling>
        <c:delete val="0"/>
        <c:axPos val="l"/>
        <c:majorGridlines/>
        <c:numFmt formatCode="#,##0" sourceLinked="0"/>
        <c:majorTickMark val="out"/>
        <c:minorTickMark val="none"/>
        <c:tickLblPos val="nextTo"/>
        <c:crossAx val="823046256"/>
        <c:crosses val="autoZero"/>
        <c:crossBetween val="between"/>
      </c:valAx>
      <c:spPr>
        <a:noFill/>
        <a:ln w="25400">
          <a:noFill/>
        </a:ln>
        <a:effectLst/>
      </c:spPr>
    </c:plotArea>
    <c:legend>
      <c:legendPos val="b"/>
      <c:legendEntry>
        <c:idx val="6"/>
        <c:delete val="1"/>
      </c:legendEntry>
      <c:layout>
        <c:manualLayout>
          <c:xMode val="edge"/>
          <c:yMode val="edge"/>
          <c:x val="0"/>
          <c:y val="0.8923751920764863"/>
          <c:w val="1"/>
          <c:h val="8.6911942869460287E-2"/>
        </c:manualLayout>
      </c:layout>
      <c:overlay val="1"/>
      <c:spPr>
        <a:noFill/>
        <a:ln>
          <a:noFill/>
        </a:ln>
        <a:effectLst/>
      </c:spPr>
      <c:txPr>
        <a:bodyPr rot="0" vert="horz"/>
        <a:lstStyle/>
        <a:p>
          <a:pPr>
            <a:defRPr/>
          </a:pPr>
          <a:endParaRPr lang="de-DE"/>
        </a:p>
      </c:txPr>
    </c:legend>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F2DF-4DB0-9BE4-A01514FC4CDD}"/>
              </c:ext>
            </c:extLst>
          </c:dPt>
          <c:dPt>
            <c:idx val="1"/>
            <c:bubble3D val="0"/>
            <c:spPr>
              <a:solidFill>
                <a:schemeClr val="accent2"/>
              </a:solidFill>
              <a:ln w="19050">
                <a:noFill/>
              </a:ln>
              <a:effectLst/>
            </c:spPr>
            <c:extLst>
              <c:ext xmlns:c16="http://schemas.microsoft.com/office/drawing/2014/chart" uri="{C3380CC4-5D6E-409C-BE32-E72D297353CC}">
                <c16:uniqueId val="{00000003-F2DF-4DB0-9BE4-A01514FC4CDD}"/>
              </c:ext>
            </c:extLst>
          </c:dPt>
          <c:dPt>
            <c:idx val="2"/>
            <c:bubble3D val="0"/>
            <c:spPr>
              <a:solidFill>
                <a:schemeClr val="accent3"/>
              </a:solidFill>
              <a:ln w="19050">
                <a:noFill/>
              </a:ln>
              <a:effectLst/>
            </c:spPr>
            <c:extLst>
              <c:ext xmlns:c16="http://schemas.microsoft.com/office/drawing/2014/chart" uri="{C3380CC4-5D6E-409C-BE32-E72D297353CC}">
                <c16:uniqueId val="{00000005-F2DF-4DB0-9BE4-A01514FC4CDD}"/>
              </c:ext>
            </c:extLst>
          </c:dPt>
          <c:dPt>
            <c:idx val="3"/>
            <c:bubble3D val="0"/>
            <c:spPr>
              <a:solidFill>
                <a:schemeClr val="accent4"/>
              </a:solidFill>
              <a:ln w="19050">
                <a:noFill/>
              </a:ln>
              <a:effectLst/>
            </c:spPr>
            <c:extLst>
              <c:ext xmlns:c16="http://schemas.microsoft.com/office/drawing/2014/chart" uri="{C3380CC4-5D6E-409C-BE32-E72D297353CC}">
                <c16:uniqueId val="{00000007-F2DF-4DB0-9BE4-A01514FC4CDD}"/>
              </c:ext>
            </c:extLst>
          </c:dPt>
          <c:dPt>
            <c:idx val="4"/>
            <c:bubble3D val="0"/>
            <c:spPr>
              <a:solidFill>
                <a:schemeClr val="accent5"/>
              </a:solidFill>
              <a:ln w="19050">
                <a:noFill/>
              </a:ln>
              <a:effectLst/>
            </c:spPr>
            <c:extLst>
              <c:ext xmlns:c16="http://schemas.microsoft.com/office/drawing/2014/chart" uri="{C3380CC4-5D6E-409C-BE32-E72D297353CC}">
                <c16:uniqueId val="{00000009-F2DF-4DB0-9BE4-A01514FC4CDD}"/>
              </c:ext>
            </c:extLst>
          </c:dPt>
          <c:dPt>
            <c:idx val="5"/>
            <c:bubble3D val="0"/>
            <c:spPr>
              <a:solidFill>
                <a:schemeClr val="accent6"/>
              </a:solidFill>
              <a:ln w="19050">
                <a:noFill/>
              </a:ln>
              <a:effectLst/>
            </c:spPr>
            <c:extLst>
              <c:ext xmlns:c16="http://schemas.microsoft.com/office/drawing/2014/chart" uri="{C3380CC4-5D6E-409C-BE32-E72D297353CC}">
                <c16:uniqueId val="{0000000B-F2DF-4DB0-9BE4-A01514FC4CDD}"/>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F2DF-4DB0-9BE4-A01514FC4CDD}"/>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F2DF-4DB0-9BE4-A01514FC4CDD}"/>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F2DF-4DB0-9BE4-A01514FC4CDD}"/>
                </c:ext>
              </c:extLst>
            </c:dLbl>
            <c:dLbl>
              <c:idx val="3"/>
              <c:layout>
                <c:manualLayout>
                  <c:x val="-5.5145347222222224E-2"/>
                  <c:y val="0.19789613656783467"/>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842611111111109"/>
                      <c:h val="0.26447894579215336"/>
                    </c:manualLayout>
                  </c15:layout>
                </c:ext>
                <c:ext xmlns:c16="http://schemas.microsoft.com/office/drawing/2014/chart" uri="{C3380CC4-5D6E-409C-BE32-E72D297353CC}">
                  <c16:uniqueId val="{00000007-F2DF-4DB0-9BE4-A01514FC4CDD}"/>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F2DF-4DB0-9BE4-A01514FC4CDD}"/>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F2DF-4DB0-9BE4-A01514FC4CDD}"/>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'direkte_indirekte Emissionen'!$A$14:$A$18</c:f>
              <c:strCache>
                <c:ptCount val="5"/>
                <c:pt idx="0">
                  <c:v>Industrie</c:v>
                </c:pt>
                <c:pt idx="1">
                  <c:v>Verkehr</c:v>
                </c:pt>
                <c:pt idx="2">
                  <c:v>Haushalte</c:v>
                </c:pt>
                <c:pt idx="3">
                  <c:v>Gewerbe, Handel, Dienstleistungen</c:v>
                </c:pt>
                <c:pt idx="4">
                  <c:v>Energiewirtschaft</c:v>
                </c:pt>
              </c:strCache>
            </c:strRef>
          </c:cat>
          <c:val>
            <c:numRef>
              <c:f>'direkte_indirekte Emissionen'!$B$14:$B$18</c:f>
              <c:numCache>
                <c:formatCode>0.0%</c:formatCode>
                <c:ptCount val="5"/>
                <c:pt idx="0">
                  <c:v>0.37374192567641512</c:v>
                </c:pt>
                <c:pt idx="1">
                  <c:v>0.13170176986922</c:v>
                </c:pt>
                <c:pt idx="2">
                  <c:v>0.26332450292854914</c:v>
                </c:pt>
                <c:pt idx="3">
                  <c:v>0.2115970118710824</c:v>
                </c:pt>
                <c:pt idx="4">
                  <c:v>1.963478965473341E-2</c:v>
                </c:pt>
              </c:numCache>
            </c:numRef>
          </c:val>
          <c:extLst>
            <c:ext xmlns:c16="http://schemas.microsoft.com/office/drawing/2014/chart" uri="{C3380CC4-5D6E-409C-BE32-E72D297353CC}">
              <c16:uniqueId val="{0000000C-F2DF-4DB0-9BE4-A01514FC4CDD}"/>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1350897117492643"/>
          <c:y val="9.1358953645042408E-3"/>
          <c:w val="0.78649102882507349"/>
          <c:h val="0.99086410463549579"/>
        </c:manualLayout>
      </c:layout>
      <c:barChart>
        <c:barDir val="bar"/>
        <c:grouping val="clustered"/>
        <c:varyColors val="0"/>
        <c:ser>
          <c:idx val="0"/>
          <c:order val="0"/>
          <c:spPr>
            <a:solidFill>
              <a:srgbClr val="10069F"/>
            </a:solidFill>
            <a:ln>
              <a:noFill/>
            </a:ln>
            <a:effectLst/>
          </c:spPr>
          <c:invertIfNegative val="0"/>
          <c:dPt>
            <c:idx val="3"/>
            <c:invertIfNegative val="0"/>
            <c:bubble3D val="0"/>
            <c:extLst>
              <c:ext xmlns:c16="http://schemas.microsoft.com/office/drawing/2014/chart" uri="{C3380CC4-5D6E-409C-BE32-E72D297353CC}">
                <c16:uniqueId val="{00000000-CC3D-4DAD-B6FF-5611FB85E272}"/>
              </c:ext>
            </c:extLst>
          </c:dPt>
          <c:dPt>
            <c:idx val="4"/>
            <c:invertIfNegative val="0"/>
            <c:bubble3D val="0"/>
            <c:spPr>
              <a:solidFill>
                <a:srgbClr val="10069F"/>
              </a:solidFill>
              <a:ln>
                <a:noFill/>
              </a:ln>
              <a:effectLst/>
            </c:spPr>
            <c:extLst>
              <c:ext xmlns:c16="http://schemas.microsoft.com/office/drawing/2014/chart" uri="{C3380CC4-5D6E-409C-BE32-E72D297353CC}">
                <c16:uniqueId val="{00000002-CC3D-4DAD-B6FF-5611FB85E272}"/>
              </c:ext>
            </c:extLst>
          </c:dPt>
          <c:dPt>
            <c:idx val="5"/>
            <c:invertIfNegative val="0"/>
            <c:bubble3D val="0"/>
            <c:spPr>
              <a:solidFill>
                <a:srgbClr val="10069F"/>
              </a:solidFill>
              <a:ln>
                <a:noFill/>
              </a:ln>
              <a:effectLst/>
            </c:spPr>
            <c:extLst>
              <c:ext xmlns:c16="http://schemas.microsoft.com/office/drawing/2014/chart" uri="{C3380CC4-5D6E-409C-BE32-E72D297353CC}">
                <c16:uniqueId val="{00000004-CC3D-4DAD-B6FF-5611FB85E272}"/>
              </c:ext>
            </c:extLst>
          </c:dPt>
          <c:dPt>
            <c:idx val="6"/>
            <c:invertIfNegative val="0"/>
            <c:bubble3D val="0"/>
            <c:extLst>
              <c:ext xmlns:c16="http://schemas.microsoft.com/office/drawing/2014/chart" uri="{C3380CC4-5D6E-409C-BE32-E72D297353CC}">
                <c16:uniqueId val="{00000005-CC3D-4DAD-B6FF-5611FB85E272}"/>
              </c:ext>
            </c:extLst>
          </c:dPt>
          <c:dPt>
            <c:idx val="7"/>
            <c:invertIfNegative val="0"/>
            <c:bubble3D val="0"/>
            <c:extLst>
              <c:ext xmlns:c16="http://schemas.microsoft.com/office/drawing/2014/chart" uri="{C3380CC4-5D6E-409C-BE32-E72D297353CC}">
                <c16:uniqueId val="{00000006-CC3D-4DAD-B6FF-5611FB85E272}"/>
              </c:ext>
            </c:extLst>
          </c:dPt>
          <c:dPt>
            <c:idx val="9"/>
            <c:invertIfNegative val="0"/>
            <c:bubble3D val="0"/>
            <c:spPr>
              <a:solidFill>
                <a:srgbClr val="FF3EB5"/>
              </a:solidFill>
              <a:ln>
                <a:noFill/>
              </a:ln>
              <a:effectLst/>
            </c:spPr>
            <c:extLst>
              <c:ext xmlns:c16="http://schemas.microsoft.com/office/drawing/2014/chart" uri="{C3380CC4-5D6E-409C-BE32-E72D297353CC}">
                <c16:uniqueId val="{00000008-CC3D-4DAD-B6FF-5611FB85E272}"/>
              </c:ext>
            </c:extLst>
          </c:dPt>
          <c:dLbls>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Emissionen_Internat!$G$43:$G$52</c:f>
              <c:strCache>
                <c:ptCount val="10"/>
                <c:pt idx="0">
                  <c:v>China</c:v>
                </c:pt>
                <c:pt idx="1">
                  <c:v>United States</c:v>
                </c:pt>
                <c:pt idx="2">
                  <c:v>India</c:v>
                </c:pt>
                <c:pt idx="3">
                  <c:v>Russia</c:v>
                </c:pt>
                <c:pt idx="4">
                  <c:v>Japan</c:v>
                </c:pt>
                <c:pt idx="5">
                  <c:v>Iran</c:v>
                </c:pt>
                <c:pt idx="6">
                  <c:v>Indonesia</c:v>
                </c:pt>
                <c:pt idx="7">
                  <c:v>Saudi Arabia</c:v>
                </c:pt>
                <c:pt idx="8">
                  <c:v>South Korea</c:v>
                </c:pt>
                <c:pt idx="9">
                  <c:v>Germany</c:v>
                </c:pt>
              </c:strCache>
            </c:strRef>
          </c:cat>
          <c:val>
            <c:numRef>
              <c:f>Emissionen_Internat!$J$43:$J$52</c:f>
              <c:numCache>
                <c:formatCode>0.0%</c:formatCode>
                <c:ptCount val="10"/>
                <c:pt idx="0">
                  <c:v>0.30709737594256992</c:v>
                </c:pt>
                <c:pt idx="1">
                  <c:v>0.12520669912927052</c:v>
                </c:pt>
                <c:pt idx="2">
                  <c:v>7.9933382145658746E-2</c:v>
                </c:pt>
                <c:pt idx="3">
                  <c:v>5.5119765771777199E-2</c:v>
                </c:pt>
                <c:pt idx="4">
                  <c:v>2.5261680649986518E-2</c:v>
                </c:pt>
                <c:pt idx="5">
                  <c:v>2.3574193385140826E-2</c:v>
                </c:pt>
                <c:pt idx="6">
                  <c:v>2.2477322767119442E-2</c:v>
                </c:pt>
                <c:pt idx="7">
                  <c:v>1.8084111918017679E-2</c:v>
                </c:pt>
                <c:pt idx="8">
                  <c:v>1.5160250563811739E-2</c:v>
                </c:pt>
                <c:pt idx="9">
                  <c:v>1.4295482406542567E-2</c:v>
                </c:pt>
              </c:numCache>
            </c:numRef>
          </c:val>
          <c:extLst>
            <c:ext xmlns:c16="http://schemas.microsoft.com/office/drawing/2014/chart" uri="{C3380CC4-5D6E-409C-BE32-E72D297353CC}">
              <c16:uniqueId val="{00000009-CC3D-4DAD-B6FF-5611FB85E272}"/>
            </c:ext>
          </c:extLst>
        </c:ser>
        <c:dLbls>
          <c:dLblPos val="outEnd"/>
          <c:showLegendKey val="0"/>
          <c:showVal val="1"/>
          <c:showCatName val="0"/>
          <c:showSerName val="0"/>
          <c:showPercent val="0"/>
          <c:showBubbleSize val="0"/>
        </c:dLbls>
        <c:gapWidth val="30"/>
        <c:axId val="539041512"/>
        <c:axId val="539045824"/>
      </c:barChart>
      <c:catAx>
        <c:axId val="539041512"/>
        <c:scaling>
          <c:orientation val="maxMin"/>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t"/>
        <c:numFmt formatCode="0.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areaChart>
        <c:grouping val="stacked"/>
        <c:varyColors val="0"/>
        <c:ser>
          <c:idx val="0"/>
          <c:order val="0"/>
          <c:tx>
            <c:strRef>
              <c:f>Emissionen_Internat!$B$75</c:f>
              <c:strCache>
                <c:ptCount val="1"/>
                <c:pt idx="0">
                  <c:v>China</c:v>
                </c:pt>
              </c:strCache>
            </c:strRef>
          </c:tx>
          <c:spPr>
            <a:solidFill>
              <a:schemeClr val="accent1"/>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Emissionen_Internat!$B$113:$B$147</c:f>
              <c:numCache>
                <c:formatCode>_-* #,##0.0\ _€_-;\-* #,##0.0\ _€_-;_-* "-"??\ _€_-;_-@_-</c:formatCode>
                <c:ptCount val="35"/>
                <c:pt idx="0">
                  <c:v>2.5215832279999999</c:v>
                </c:pt>
                <c:pt idx="1">
                  <c:v>2.6703279590000002</c:v>
                </c:pt>
                <c:pt idx="2">
                  <c:v>2.817350985</c:v>
                </c:pt>
                <c:pt idx="3">
                  <c:v>3.050662049</c:v>
                </c:pt>
                <c:pt idx="4">
                  <c:v>3.2344835679999999</c:v>
                </c:pt>
                <c:pt idx="5">
                  <c:v>3.3613190230000001</c:v>
                </c:pt>
                <c:pt idx="6">
                  <c:v>3.521687934</c:v>
                </c:pt>
                <c:pt idx="7">
                  <c:v>3.5141966490000001</c:v>
                </c:pt>
                <c:pt idx="8">
                  <c:v>3.5191801169999999</c:v>
                </c:pt>
                <c:pt idx="9">
                  <c:v>3.6632169210000001</c:v>
                </c:pt>
                <c:pt idx="10">
                  <c:v>3.7292196469999999</c:v>
                </c:pt>
                <c:pt idx="11">
                  <c:v>3.9283441780000001</c:v>
                </c:pt>
                <c:pt idx="12">
                  <c:v>4.271288888</c:v>
                </c:pt>
                <c:pt idx="13">
                  <c:v>5.0603020609999998</c:v>
                </c:pt>
                <c:pt idx="14">
                  <c:v>5.9267592760000003</c:v>
                </c:pt>
                <c:pt idx="15">
                  <c:v>6.7603560099999997</c:v>
                </c:pt>
                <c:pt idx="16">
                  <c:v>7.4267670810000004</c:v>
                </c:pt>
                <c:pt idx="17">
                  <c:v>8.0526936080000002</c:v>
                </c:pt>
                <c:pt idx="18">
                  <c:v>8.2158320469999992</c:v>
                </c:pt>
                <c:pt idx="19">
                  <c:v>8.6285718750000004</c:v>
                </c:pt>
                <c:pt idx="20">
                  <c:v>9.1614474080000008</c:v>
                </c:pt>
                <c:pt idx="21">
                  <c:v>9.9395303239999997</c:v>
                </c:pt>
                <c:pt idx="22">
                  <c:v>10.131473714</c:v>
                </c:pt>
                <c:pt idx="23">
                  <c:v>10.41442902</c:v>
                </c:pt>
                <c:pt idx="24">
                  <c:v>10.447348957000001</c:v>
                </c:pt>
                <c:pt idx="25">
                  <c:v>10.335165312999999</c:v>
                </c:pt>
                <c:pt idx="26">
                  <c:v>10.171853531</c:v>
                </c:pt>
                <c:pt idx="27">
                  <c:v>10.434089151</c:v>
                </c:pt>
                <c:pt idx="28">
                  <c:v>10.801995231999999</c:v>
                </c:pt>
                <c:pt idx="29">
                  <c:v>11.194356064000001</c:v>
                </c:pt>
                <c:pt idx="30">
                  <c:v>11.421979615</c:v>
                </c:pt>
                <c:pt idx="31">
                  <c:v>11.827169487000001</c:v>
                </c:pt>
                <c:pt idx="32">
                  <c:v>11.786543550999999</c:v>
                </c:pt>
                <c:pt idx="33">
                  <c:v>12.356297938999999</c:v>
                </c:pt>
                <c:pt idx="34">
                  <c:v>12.53339091</c:v>
                </c:pt>
              </c:numCache>
            </c:numRef>
          </c:val>
          <c:extLst>
            <c:ext xmlns:c16="http://schemas.microsoft.com/office/drawing/2014/chart" uri="{C3380CC4-5D6E-409C-BE32-E72D297353CC}">
              <c16:uniqueId val="{00000000-C4A9-4496-8D97-69BFC42ABB24}"/>
            </c:ext>
          </c:extLst>
        </c:ser>
        <c:ser>
          <c:idx val="1"/>
          <c:order val="1"/>
          <c:tx>
            <c:strRef>
              <c:f>Emissionen_Internat!$C$75</c:f>
              <c:strCache>
                <c:ptCount val="1"/>
                <c:pt idx="0">
                  <c:v>United States</c:v>
                </c:pt>
              </c:strCache>
            </c:strRef>
          </c:tx>
          <c:spPr>
            <a:solidFill>
              <a:schemeClr val="accent2"/>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Emissionen_Internat!$C$113:$C$147</c:f>
              <c:numCache>
                <c:formatCode>_-* #,##0.0\ _€_-;\-* #,##0.0\ _€_-;_-* "-"??\ _€_-;_-@_-</c:formatCode>
                <c:ptCount val="35"/>
                <c:pt idx="0">
                  <c:v>5.2557442459999999</c:v>
                </c:pt>
                <c:pt idx="1">
                  <c:v>5.2072030229999999</c:v>
                </c:pt>
                <c:pt idx="2">
                  <c:v>5.2886951099999999</c:v>
                </c:pt>
                <c:pt idx="3">
                  <c:v>5.3928192160000004</c:v>
                </c:pt>
                <c:pt idx="4">
                  <c:v>5.483501038</c:v>
                </c:pt>
                <c:pt idx="5">
                  <c:v>5.5217500700000004</c:v>
                </c:pt>
                <c:pt idx="6">
                  <c:v>5.7016689969999996</c:v>
                </c:pt>
                <c:pt idx="7">
                  <c:v>5.7795214509999999</c:v>
                </c:pt>
                <c:pt idx="8">
                  <c:v>5.8169582770000003</c:v>
                </c:pt>
                <c:pt idx="9">
                  <c:v>5.8545530589999997</c:v>
                </c:pt>
                <c:pt idx="10">
                  <c:v>6.0234299470000003</c:v>
                </c:pt>
                <c:pt idx="11">
                  <c:v>5.9346895689999997</c:v>
                </c:pt>
                <c:pt idx="12">
                  <c:v>5.9523017659999997</c:v>
                </c:pt>
                <c:pt idx="13">
                  <c:v>6.0159854480000003</c:v>
                </c:pt>
                <c:pt idx="14">
                  <c:v>6.1195545989999998</c:v>
                </c:pt>
                <c:pt idx="15">
                  <c:v>6.1558259609999997</c:v>
                </c:pt>
                <c:pt idx="16">
                  <c:v>6.0814301139999998</c:v>
                </c:pt>
                <c:pt idx="17">
                  <c:v>6.1779703960000001</c:v>
                </c:pt>
                <c:pt idx="18">
                  <c:v>6.000204761</c:v>
                </c:pt>
                <c:pt idx="19">
                  <c:v>5.5750220739999996</c:v>
                </c:pt>
                <c:pt idx="20">
                  <c:v>5.7883917</c:v>
                </c:pt>
                <c:pt idx="21">
                  <c:v>5.6623662719999999</c:v>
                </c:pt>
                <c:pt idx="22">
                  <c:v>5.434267266</c:v>
                </c:pt>
                <c:pt idx="23">
                  <c:v>5.6099883620000002</c:v>
                </c:pt>
                <c:pt idx="24">
                  <c:v>5.6484543440000001</c:v>
                </c:pt>
                <c:pt idx="25">
                  <c:v>5.5406249540000001</c:v>
                </c:pt>
                <c:pt idx="26">
                  <c:v>5.4156607719999998</c:v>
                </c:pt>
                <c:pt idx="27">
                  <c:v>5.3746262820000004</c:v>
                </c:pt>
                <c:pt idx="28">
                  <c:v>5.5790377979999999</c:v>
                </c:pt>
                <c:pt idx="29">
                  <c:v>5.4742787679999996</c:v>
                </c:pt>
                <c:pt idx="30">
                  <c:v>4.9143963529999999</c:v>
                </c:pt>
                <c:pt idx="31">
                  <c:v>5.197187907</c:v>
                </c:pt>
                <c:pt idx="32">
                  <c:v>5.2738539649999998</c:v>
                </c:pt>
                <c:pt idx="33">
                  <c:v>5.1324487449999996</c:v>
                </c:pt>
                <c:pt idx="34">
                  <c:v>5.1099899500000001</c:v>
                </c:pt>
              </c:numCache>
            </c:numRef>
          </c:val>
          <c:extLst>
            <c:ext xmlns:c16="http://schemas.microsoft.com/office/drawing/2014/chart" uri="{C3380CC4-5D6E-409C-BE32-E72D297353CC}">
              <c16:uniqueId val="{00000001-C4A9-4496-8D97-69BFC42ABB24}"/>
            </c:ext>
          </c:extLst>
        </c:ser>
        <c:ser>
          <c:idx val="2"/>
          <c:order val="2"/>
          <c:tx>
            <c:strRef>
              <c:f>Emissionen_Internat!$D$75</c:f>
              <c:strCache>
                <c:ptCount val="1"/>
                <c:pt idx="0">
                  <c:v>India</c:v>
                </c:pt>
              </c:strCache>
            </c:strRef>
          </c:tx>
          <c:spPr>
            <a:solidFill>
              <a:schemeClr val="accent3"/>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Emissionen_Internat!$D$113:$D$147</c:f>
              <c:numCache>
                <c:formatCode>_-* #,##0.0\ _€_-;\-* #,##0.0\ _€_-;_-* "-"??\ _€_-;_-@_-</c:formatCode>
                <c:ptCount val="35"/>
                <c:pt idx="0">
                  <c:v>0.68304969599999998</c:v>
                </c:pt>
                <c:pt idx="1">
                  <c:v>0.71979034099999994</c:v>
                </c:pt>
                <c:pt idx="2">
                  <c:v>0.74822368699999997</c:v>
                </c:pt>
                <c:pt idx="3">
                  <c:v>0.77001270799999999</c:v>
                </c:pt>
                <c:pt idx="4">
                  <c:v>0.80195748200000005</c:v>
                </c:pt>
                <c:pt idx="5">
                  <c:v>0.85736023900000002</c:v>
                </c:pt>
                <c:pt idx="6">
                  <c:v>0.89957829600000005</c:v>
                </c:pt>
                <c:pt idx="7">
                  <c:v>0.94827118499999996</c:v>
                </c:pt>
                <c:pt idx="8">
                  <c:v>0.98857172900000001</c:v>
                </c:pt>
                <c:pt idx="9">
                  <c:v>1.0129484449999999</c:v>
                </c:pt>
                <c:pt idx="10">
                  <c:v>1.0569289879999999</c:v>
                </c:pt>
                <c:pt idx="11">
                  <c:v>1.0667142610000002</c:v>
                </c:pt>
                <c:pt idx="12">
                  <c:v>1.1161352229999999</c:v>
                </c:pt>
                <c:pt idx="13">
                  <c:v>1.159766249</c:v>
                </c:pt>
                <c:pt idx="14">
                  <c:v>1.229092646</c:v>
                </c:pt>
                <c:pt idx="15">
                  <c:v>1.3227309620000001</c:v>
                </c:pt>
                <c:pt idx="16">
                  <c:v>1.381773863</c:v>
                </c:pt>
                <c:pt idx="17">
                  <c:v>1.4993864960000001</c:v>
                </c:pt>
                <c:pt idx="18">
                  <c:v>1.6068920179999999</c:v>
                </c:pt>
                <c:pt idx="19">
                  <c:v>1.7505004660000001</c:v>
                </c:pt>
                <c:pt idx="20">
                  <c:v>1.8108120139999999</c:v>
                </c:pt>
                <c:pt idx="21">
                  <c:v>1.8856996829999999</c:v>
                </c:pt>
                <c:pt idx="22">
                  <c:v>2.0156553580000001</c:v>
                </c:pt>
                <c:pt idx="23">
                  <c:v>2.0931703690000001</c:v>
                </c:pt>
                <c:pt idx="24">
                  <c:v>2.2545929280000001</c:v>
                </c:pt>
                <c:pt idx="25">
                  <c:v>2.3320144809999999</c:v>
                </c:pt>
                <c:pt idx="26">
                  <c:v>2.4345429169999999</c:v>
                </c:pt>
                <c:pt idx="27">
                  <c:v>2.501880828</c:v>
                </c:pt>
                <c:pt idx="28">
                  <c:v>2.622194736</c:v>
                </c:pt>
                <c:pt idx="29">
                  <c:v>2.6548734660000002</c:v>
                </c:pt>
                <c:pt idx="30">
                  <c:v>2.46045888</c:v>
                </c:pt>
                <c:pt idx="31">
                  <c:v>2.7135841520000001</c:v>
                </c:pt>
                <c:pt idx="32">
                  <c:v>2.8697918069999999</c:v>
                </c:pt>
                <c:pt idx="33">
                  <c:v>3.1376535539999999</c:v>
                </c:pt>
                <c:pt idx="34">
                  <c:v>3.262275759</c:v>
                </c:pt>
              </c:numCache>
            </c:numRef>
          </c:val>
          <c:extLst>
            <c:ext xmlns:c16="http://schemas.microsoft.com/office/drawing/2014/chart" uri="{C3380CC4-5D6E-409C-BE32-E72D297353CC}">
              <c16:uniqueId val="{00000002-C4A9-4496-8D97-69BFC42ABB24}"/>
            </c:ext>
          </c:extLst>
        </c:ser>
        <c:ser>
          <c:idx val="3"/>
          <c:order val="3"/>
          <c:tx>
            <c:strRef>
              <c:f>Emissionen_Internat!$E$75</c:f>
              <c:strCache>
                <c:ptCount val="1"/>
                <c:pt idx="0">
                  <c:v>Russia</c:v>
                </c:pt>
              </c:strCache>
            </c:strRef>
          </c:tx>
          <c:spPr>
            <a:solidFill>
              <a:schemeClr val="accent4"/>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Emissionen_Internat!$E$113:$E$147</c:f>
              <c:numCache>
                <c:formatCode>_-* #,##0.0\ _€_-;\-* #,##0.0\ _€_-;_-* "-"??\ _€_-;_-@_-</c:formatCode>
                <c:ptCount val="35"/>
                <c:pt idx="0">
                  <c:v>2.7234072299999998</c:v>
                </c:pt>
                <c:pt idx="1">
                  <c:v>2.6295679399999998</c:v>
                </c:pt>
                <c:pt idx="2">
                  <c:v>2.507519549</c:v>
                </c:pt>
                <c:pt idx="3">
                  <c:v>2.3054945419999999</c:v>
                </c:pt>
                <c:pt idx="4">
                  <c:v>2.1153487679999996</c:v>
                </c:pt>
                <c:pt idx="5">
                  <c:v>1.9968917180000001</c:v>
                </c:pt>
                <c:pt idx="6">
                  <c:v>1.9342381550000001</c:v>
                </c:pt>
                <c:pt idx="7">
                  <c:v>1.8205647060000001</c:v>
                </c:pt>
                <c:pt idx="8">
                  <c:v>1.806021986</c:v>
                </c:pt>
                <c:pt idx="9">
                  <c:v>1.8189888860000001</c:v>
                </c:pt>
                <c:pt idx="10">
                  <c:v>1.8345940590000001</c:v>
                </c:pt>
                <c:pt idx="11">
                  <c:v>1.8575431790000001</c:v>
                </c:pt>
                <c:pt idx="12">
                  <c:v>1.875951913</c:v>
                </c:pt>
                <c:pt idx="13">
                  <c:v>1.9383629250000001</c:v>
                </c:pt>
                <c:pt idx="14">
                  <c:v>1.961252043</c:v>
                </c:pt>
                <c:pt idx="15">
                  <c:v>1.9573777569999999</c:v>
                </c:pt>
                <c:pt idx="16">
                  <c:v>2.0296303510000002</c:v>
                </c:pt>
                <c:pt idx="17">
                  <c:v>2.0320903010000002</c:v>
                </c:pt>
                <c:pt idx="18">
                  <c:v>2.0570498370000001</c:v>
                </c:pt>
                <c:pt idx="19">
                  <c:v>1.925515549</c:v>
                </c:pt>
                <c:pt idx="20">
                  <c:v>1.9907438150000001</c:v>
                </c:pt>
                <c:pt idx="21">
                  <c:v>2.0675666780000004</c:v>
                </c:pt>
                <c:pt idx="22">
                  <c:v>2.0846342710000001</c:v>
                </c:pt>
                <c:pt idx="23">
                  <c:v>2.0605055179999998</c:v>
                </c:pt>
                <c:pt idx="24">
                  <c:v>2.0552566670000001</c:v>
                </c:pt>
                <c:pt idx="25">
                  <c:v>2.0295286250000002</c:v>
                </c:pt>
                <c:pt idx="26">
                  <c:v>2.0549507810000001</c:v>
                </c:pt>
                <c:pt idx="27">
                  <c:v>2.0529486470000005</c:v>
                </c:pt>
                <c:pt idx="28">
                  <c:v>2.136131609</c:v>
                </c:pt>
                <c:pt idx="29">
                  <c:v>2.1391975510000001</c:v>
                </c:pt>
                <c:pt idx="30">
                  <c:v>2.014185726</c:v>
                </c:pt>
                <c:pt idx="31">
                  <c:v>2.1018649460000001</c:v>
                </c:pt>
                <c:pt idx="32">
                  <c:v>2.1639928400000001</c:v>
                </c:pt>
                <c:pt idx="33">
                  <c:v>2.1932972789999998</c:v>
                </c:pt>
                <c:pt idx="34">
                  <c:v>2.2495717169999998</c:v>
                </c:pt>
              </c:numCache>
            </c:numRef>
          </c:val>
          <c:extLst>
            <c:ext xmlns:c16="http://schemas.microsoft.com/office/drawing/2014/chart" uri="{C3380CC4-5D6E-409C-BE32-E72D297353CC}">
              <c16:uniqueId val="{00000003-C4A9-4496-8D97-69BFC42ABB24}"/>
            </c:ext>
          </c:extLst>
        </c:ser>
        <c:ser>
          <c:idx val="4"/>
          <c:order val="4"/>
          <c:tx>
            <c:strRef>
              <c:f>Emissionen_Internat!$F$75</c:f>
              <c:strCache>
                <c:ptCount val="1"/>
                <c:pt idx="0">
                  <c:v>Japan</c:v>
                </c:pt>
              </c:strCache>
            </c:strRef>
          </c:tx>
          <c:spPr>
            <a:solidFill>
              <a:schemeClr val="accent5"/>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Emissionen_Internat!$F$113:$F$147</c:f>
              <c:numCache>
                <c:formatCode>_-* #,##0.0\ _€_-;\-* #,##0.0\ _€_-;_-* "-"??\ _€_-;_-@_-</c:formatCode>
                <c:ptCount val="35"/>
                <c:pt idx="0">
                  <c:v>1.1280330569999999</c:v>
                </c:pt>
                <c:pt idx="1">
                  <c:v>1.158242489</c:v>
                </c:pt>
                <c:pt idx="2">
                  <c:v>1.172281047</c:v>
                </c:pt>
                <c:pt idx="3">
                  <c:v>1.167327354</c:v>
                </c:pt>
                <c:pt idx="4">
                  <c:v>1.2288124810000001</c:v>
                </c:pt>
                <c:pt idx="5">
                  <c:v>1.239184563</c:v>
                </c:pt>
                <c:pt idx="6">
                  <c:v>1.261599854</c:v>
                </c:pt>
                <c:pt idx="7">
                  <c:v>1.2597464060000001</c:v>
                </c:pt>
                <c:pt idx="8">
                  <c:v>1.2270999460000001</c:v>
                </c:pt>
                <c:pt idx="9">
                  <c:v>1.2590770689999999</c:v>
                </c:pt>
                <c:pt idx="10">
                  <c:v>1.290008984</c:v>
                </c:pt>
                <c:pt idx="11">
                  <c:v>1.280216968</c:v>
                </c:pt>
                <c:pt idx="12">
                  <c:v>1.280142932</c:v>
                </c:pt>
                <c:pt idx="13">
                  <c:v>1.3240631860000001</c:v>
                </c:pt>
                <c:pt idx="14">
                  <c:v>1.3083861370000001</c:v>
                </c:pt>
                <c:pt idx="15">
                  <c:v>1.345044114</c:v>
                </c:pt>
                <c:pt idx="16">
                  <c:v>1.3217746239999999</c:v>
                </c:pt>
                <c:pt idx="17">
                  <c:v>1.3352301</c:v>
                </c:pt>
                <c:pt idx="18">
                  <c:v>1.3415486299999999</c:v>
                </c:pt>
                <c:pt idx="19">
                  <c:v>1.168040041</c:v>
                </c:pt>
                <c:pt idx="20">
                  <c:v>1.2390645629999999</c:v>
                </c:pt>
                <c:pt idx="21">
                  <c:v>1.253426731</c:v>
                </c:pt>
                <c:pt idx="22">
                  <c:v>1.3385649420000001</c:v>
                </c:pt>
                <c:pt idx="23">
                  <c:v>1.328592969</c:v>
                </c:pt>
                <c:pt idx="24">
                  <c:v>1.2936179370000001</c:v>
                </c:pt>
                <c:pt idx="25">
                  <c:v>1.25452823</c:v>
                </c:pt>
                <c:pt idx="26">
                  <c:v>1.233549271</c:v>
                </c:pt>
                <c:pt idx="27">
                  <c:v>1.228314213</c:v>
                </c:pt>
                <c:pt idx="28">
                  <c:v>1.2054446430000001</c:v>
                </c:pt>
                <c:pt idx="29">
                  <c:v>1.1655866459999999</c:v>
                </c:pt>
                <c:pt idx="30">
                  <c:v>1.0753661450000001</c:v>
                </c:pt>
                <c:pt idx="31">
                  <c:v>1.1094866910000001</c:v>
                </c:pt>
                <c:pt idx="32">
                  <c:v>1.112133145</c:v>
                </c:pt>
                <c:pt idx="33">
                  <c:v>1.052812595</c:v>
                </c:pt>
                <c:pt idx="34">
                  <c:v>1.0309906350000002</c:v>
                </c:pt>
              </c:numCache>
            </c:numRef>
          </c:val>
          <c:extLst>
            <c:ext xmlns:c16="http://schemas.microsoft.com/office/drawing/2014/chart" uri="{C3380CC4-5D6E-409C-BE32-E72D297353CC}">
              <c16:uniqueId val="{00000004-C4A9-4496-8D97-69BFC42ABB24}"/>
            </c:ext>
          </c:extLst>
        </c:ser>
        <c:ser>
          <c:idx val="5"/>
          <c:order val="5"/>
          <c:tx>
            <c:strRef>
              <c:f>Emissionen_Internat!$G$75</c:f>
              <c:strCache>
                <c:ptCount val="1"/>
                <c:pt idx="0">
                  <c:v>Iran</c:v>
                </c:pt>
              </c:strCache>
            </c:strRef>
          </c:tx>
          <c:spPr>
            <a:solidFill>
              <a:schemeClr val="accent6"/>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Emissionen_Internat!$G$113:$G$147</c:f>
              <c:numCache>
                <c:formatCode>_-* #,##0.0\ _€_-;\-* #,##0.0\ _€_-;_-* "-"??\ _€_-;_-@_-</c:formatCode>
                <c:ptCount val="35"/>
                <c:pt idx="0">
                  <c:v>0.29031009200000002</c:v>
                </c:pt>
                <c:pt idx="1">
                  <c:v>0.31782601999999999</c:v>
                </c:pt>
                <c:pt idx="2">
                  <c:v>0.33690202699999999</c:v>
                </c:pt>
                <c:pt idx="3">
                  <c:v>0.327454303</c:v>
                </c:pt>
                <c:pt idx="4">
                  <c:v>0.35408398000000002</c:v>
                </c:pt>
                <c:pt idx="5">
                  <c:v>0.36486349499999998</c:v>
                </c:pt>
                <c:pt idx="6">
                  <c:v>0.38066539500000002</c:v>
                </c:pt>
                <c:pt idx="7">
                  <c:v>0.38996013699999998</c:v>
                </c:pt>
                <c:pt idx="8">
                  <c:v>0.39469817200000001</c:v>
                </c:pt>
                <c:pt idx="9">
                  <c:v>0.42289957500000003</c:v>
                </c:pt>
                <c:pt idx="10">
                  <c:v>0.44542296799999997</c:v>
                </c:pt>
                <c:pt idx="11">
                  <c:v>0.46958789000000001</c:v>
                </c:pt>
                <c:pt idx="12">
                  <c:v>0.49013467300000002</c:v>
                </c:pt>
                <c:pt idx="13">
                  <c:v>0.51720414100000001</c:v>
                </c:pt>
                <c:pt idx="14">
                  <c:v>0.55342860800000004</c:v>
                </c:pt>
                <c:pt idx="15">
                  <c:v>0.57739259600000004</c:v>
                </c:pt>
                <c:pt idx="16">
                  <c:v>0.62659573199999996</c:v>
                </c:pt>
                <c:pt idx="17">
                  <c:v>0.66060232799999996</c:v>
                </c:pt>
                <c:pt idx="18">
                  <c:v>0.68562476699999997</c:v>
                </c:pt>
                <c:pt idx="19">
                  <c:v>0.69383860200000003</c:v>
                </c:pt>
                <c:pt idx="20">
                  <c:v>0.71499889699999997</c:v>
                </c:pt>
                <c:pt idx="21">
                  <c:v>0.73289607599999995</c:v>
                </c:pt>
                <c:pt idx="22">
                  <c:v>0.73275310100000002</c:v>
                </c:pt>
                <c:pt idx="23">
                  <c:v>0.74085977199999997</c:v>
                </c:pt>
                <c:pt idx="24">
                  <c:v>0.76205333399999997</c:v>
                </c:pt>
                <c:pt idx="25">
                  <c:v>0.75622267399999998</c:v>
                </c:pt>
                <c:pt idx="26">
                  <c:v>0.81074091999999998</c:v>
                </c:pt>
                <c:pt idx="27">
                  <c:v>0.83426622299999997</c:v>
                </c:pt>
                <c:pt idx="28">
                  <c:v>0.85985611299999998</c:v>
                </c:pt>
                <c:pt idx="29">
                  <c:v>0.85795853700000002</c:v>
                </c:pt>
                <c:pt idx="30">
                  <c:v>0.88117158399999995</c:v>
                </c:pt>
                <c:pt idx="31">
                  <c:v>0.91894751500000005</c:v>
                </c:pt>
                <c:pt idx="32">
                  <c:v>0.94332014799999997</c:v>
                </c:pt>
                <c:pt idx="33">
                  <c:v>0.96273256900000004</c:v>
                </c:pt>
                <c:pt idx="34">
                  <c:v>0.96212017500000002</c:v>
                </c:pt>
              </c:numCache>
            </c:numRef>
          </c:val>
          <c:extLst>
            <c:ext xmlns:c16="http://schemas.microsoft.com/office/drawing/2014/chart" uri="{C3380CC4-5D6E-409C-BE32-E72D297353CC}">
              <c16:uniqueId val="{00000005-C4A9-4496-8D97-69BFC42ABB24}"/>
            </c:ext>
          </c:extLst>
        </c:ser>
        <c:ser>
          <c:idx val="6"/>
          <c:order val="6"/>
          <c:tx>
            <c:strRef>
              <c:f>Emissionen_Internat!$H$75</c:f>
              <c:strCache>
                <c:ptCount val="1"/>
                <c:pt idx="0">
                  <c:v>Indonesia</c:v>
                </c:pt>
              </c:strCache>
            </c:strRef>
          </c:tx>
          <c:spPr>
            <a:solidFill>
              <a:schemeClr val="accent1">
                <a:lumMod val="60000"/>
              </a:schemeClr>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Emissionen_Internat!$H$113:$H$147</c:f>
              <c:numCache>
                <c:formatCode>_-* #,##0.0\ _€_-;\-* #,##0.0\ _€_-;_-* "-"??\ _€_-;_-@_-</c:formatCode>
                <c:ptCount val="35"/>
                <c:pt idx="0">
                  <c:v>0.18548889599999999</c:v>
                </c:pt>
                <c:pt idx="1">
                  <c:v>0.20433448300000001</c:v>
                </c:pt>
                <c:pt idx="2">
                  <c:v>0.22079454200000001</c:v>
                </c:pt>
                <c:pt idx="3">
                  <c:v>0.236191609</c:v>
                </c:pt>
                <c:pt idx="4">
                  <c:v>0.244983544</c:v>
                </c:pt>
                <c:pt idx="5">
                  <c:v>0.26376394800000003</c:v>
                </c:pt>
                <c:pt idx="6">
                  <c:v>0.279563126</c:v>
                </c:pt>
                <c:pt idx="7">
                  <c:v>0.307499036</c:v>
                </c:pt>
                <c:pt idx="8">
                  <c:v>0.30210015299999998</c:v>
                </c:pt>
                <c:pt idx="9">
                  <c:v>0.32266885099999998</c:v>
                </c:pt>
                <c:pt idx="10">
                  <c:v>0.34090976499999998</c:v>
                </c:pt>
                <c:pt idx="11">
                  <c:v>0.36734619899999998</c:v>
                </c:pt>
                <c:pt idx="12">
                  <c:v>0.37503134900000001</c:v>
                </c:pt>
                <c:pt idx="13">
                  <c:v>0.41293727200000002</c:v>
                </c:pt>
                <c:pt idx="14">
                  <c:v>0.40587648399999998</c:v>
                </c:pt>
                <c:pt idx="15">
                  <c:v>0.41790384000000003</c:v>
                </c:pt>
                <c:pt idx="16">
                  <c:v>0.44735807799999999</c:v>
                </c:pt>
                <c:pt idx="17">
                  <c:v>0.47857490899999999</c:v>
                </c:pt>
                <c:pt idx="18">
                  <c:v>0.47660000499999999</c:v>
                </c:pt>
                <c:pt idx="19">
                  <c:v>0.49631982400000002</c:v>
                </c:pt>
                <c:pt idx="20">
                  <c:v>0.53758653199999995</c:v>
                </c:pt>
                <c:pt idx="21">
                  <c:v>0.58517007399999998</c:v>
                </c:pt>
                <c:pt idx="22">
                  <c:v>0.61714062999999997</c:v>
                </c:pt>
                <c:pt idx="23">
                  <c:v>0.57817700699999997</c:v>
                </c:pt>
                <c:pt idx="24">
                  <c:v>0.58717067599999995</c:v>
                </c:pt>
                <c:pt idx="25">
                  <c:v>0.59855499899999998</c:v>
                </c:pt>
                <c:pt idx="26">
                  <c:v>0.59560214499999997</c:v>
                </c:pt>
                <c:pt idx="27">
                  <c:v>0.63023692399999998</c:v>
                </c:pt>
                <c:pt idx="28">
                  <c:v>0.66201630600000005</c:v>
                </c:pt>
                <c:pt idx="29">
                  <c:v>0.70720908999999998</c:v>
                </c:pt>
                <c:pt idx="30">
                  <c:v>0.65522114499999995</c:v>
                </c:pt>
                <c:pt idx="31">
                  <c:v>0.66311394800000001</c:v>
                </c:pt>
                <c:pt idx="32">
                  <c:v>0.84366015100000002</c:v>
                </c:pt>
                <c:pt idx="33">
                  <c:v>0.86072096899999995</c:v>
                </c:pt>
                <c:pt idx="34">
                  <c:v>0.91735421699999997</c:v>
                </c:pt>
              </c:numCache>
            </c:numRef>
          </c:val>
          <c:extLst>
            <c:ext xmlns:c16="http://schemas.microsoft.com/office/drawing/2014/chart" uri="{C3380CC4-5D6E-409C-BE32-E72D297353CC}">
              <c16:uniqueId val="{00000006-C4A9-4496-8D97-69BFC42ABB24}"/>
            </c:ext>
          </c:extLst>
        </c:ser>
        <c:ser>
          <c:idx val="7"/>
          <c:order val="7"/>
          <c:tx>
            <c:strRef>
              <c:f>Emissionen_Internat!$I$75</c:f>
              <c:strCache>
                <c:ptCount val="1"/>
                <c:pt idx="0">
                  <c:v>Saudi Arabia</c:v>
                </c:pt>
              </c:strCache>
            </c:strRef>
          </c:tx>
          <c:spPr>
            <a:solidFill>
              <a:schemeClr val="accent2">
                <a:lumMod val="60000"/>
              </a:schemeClr>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Emissionen_Internat!$I$113:$I$147</c:f>
              <c:numCache>
                <c:formatCode>_-* #,##0.0\ _€_-;\-* #,##0.0\ _€_-;_-* "-"??\ _€_-;_-@_-</c:formatCode>
                <c:ptCount val="35"/>
                <c:pt idx="0">
                  <c:v>0.26807535799999999</c:v>
                </c:pt>
                <c:pt idx="1">
                  <c:v>0.30339745699999998</c:v>
                </c:pt>
                <c:pt idx="2">
                  <c:v>0.30272215400000002</c:v>
                </c:pt>
                <c:pt idx="3">
                  <c:v>0.30188477000000002</c:v>
                </c:pt>
                <c:pt idx="4">
                  <c:v>0.31557126000000002</c:v>
                </c:pt>
                <c:pt idx="5">
                  <c:v>0.30438902400000001</c:v>
                </c:pt>
                <c:pt idx="6">
                  <c:v>0.30931171200000002</c:v>
                </c:pt>
                <c:pt idx="7">
                  <c:v>0.31457339200000001</c:v>
                </c:pt>
                <c:pt idx="8">
                  <c:v>0.32992492899999998</c:v>
                </c:pt>
                <c:pt idx="9">
                  <c:v>0.32941847600000002</c:v>
                </c:pt>
                <c:pt idx="10">
                  <c:v>0.34242510700000001</c:v>
                </c:pt>
                <c:pt idx="11">
                  <c:v>0.35060821599999997</c:v>
                </c:pt>
                <c:pt idx="12">
                  <c:v>0.35840389900000003</c:v>
                </c:pt>
                <c:pt idx="13">
                  <c:v>0.38344936000000002</c:v>
                </c:pt>
                <c:pt idx="14">
                  <c:v>0.41143322999999998</c:v>
                </c:pt>
                <c:pt idx="15">
                  <c:v>0.41761145999999999</c:v>
                </c:pt>
                <c:pt idx="16">
                  <c:v>0.43701968499999999</c:v>
                </c:pt>
                <c:pt idx="17">
                  <c:v>0.454004835</c:v>
                </c:pt>
                <c:pt idx="18">
                  <c:v>0.49329144000000003</c:v>
                </c:pt>
                <c:pt idx="19">
                  <c:v>0.50284404900000002</c:v>
                </c:pt>
                <c:pt idx="20">
                  <c:v>0.54565891600000005</c:v>
                </c:pt>
                <c:pt idx="21">
                  <c:v>0.57831115700000002</c:v>
                </c:pt>
                <c:pt idx="22">
                  <c:v>0.61341853700000004</c:v>
                </c:pt>
                <c:pt idx="23">
                  <c:v>0.62980934399999999</c:v>
                </c:pt>
                <c:pt idx="24">
                  <c:v>0.67062754099999999</c:v>
                </c:pt>
                <c:pt idx="25">
                  <c:v>0.70949731100000002</c:v>
                </c:pt>
                <c:pt idx="26">
                  <c:v>0.74684256400000004</c:v>
                </c:pt>
                <c:pt idx="27">
                  <c:v>0.73489976599999995</c:v>
                </c:pt>
                <c:pt idx="28">
                  <c:v>0.719313604</c:v>
                </c:pt>
                <c:pt idx="29">
                  <c:v>0.67906049800000001</c:v>
                </c:pt>
                <c:pt idx="30">
                  <c:v>0.65884683099999997</c:v>
                </c:pt>
                <c:pt idx="31">
                  <c:v>0.67654218799999999</c:v>
                </c:pt>
                <c:pt idx="32">
                  <c:v>0.72000447000000001</c:v>
                </c:pt>
                <c:pt idx="33">
                  <c:v>0.729219438</c:v>
                </c:pt>
                <c:pt idx="34">
                  <c:v>0.73805659599999995</c:v>
                </c:pt>
              </c:numCache>
            </c:numRef>
          </c:val>
          <c:extLst>
            <c:ext xmlns:c16="http://schemas.microsoft.com/office/drawing/2014/chart" uri="{C3380CC4-5D6E-409C-BE32-E72D297353CC}">
              <c16:uniqueId val="{00000007-C4A9-4496-8D97-69BFC42ABB24}"/>
            </c:ext>
          </c:extLst>
        </c:ser>
        <c:ser>
          <c:idx val="8"/>
          <c:order val="8"/>
          <c:tx>
            <c:strRef>
              <c:f>Emissionen_Internat!$J$75</c:f>
              <c:strCache>
                <c:ptCount val="1"/>
                <c:pt idx="0">
                  <c:v>South Korea</c:v>
                </c:pt>
              </c:strCache>
            </c:strRef>
          </c:tx>
          <c:spPr>
            <a:solidFill>
              <a:schemeClr val="accent3">
                <a:lumMod val="60000"/>
              </a:schemeClr>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Emissionen_Internat!$J$113:$J$147</c:f>
              <c:numCache>
                <c:formatCode>_-* #,##0.0\ _€_-;\-* #,##0.0\ _€_-;_-* "-"??\ _€_-;_-@_-</c:formatCode>
                <c:ptCount val="35"/>
                <c:pt idx="0">
                  <c:v>0.270069159</c:v>
                </c:pt>
                <c:pt idx="1">
                  <c:v>0.30194742400000002</c:v>
                </c:pt>
                <c:pt idx="2">
                  <c:v>0.32437977899999998</c:v>
                </c:pt>
                <c:pt idx="3">
                  <c:v>0.35656844100000001</c:v>
                </c:pt>
                <c:pt idx="4">
                  <c:v>0.38459061999999999</c:v>
                </c:pt>
                <c:pt idx="5">
                  <c:v>0.41395759100000001</c:v>
                </c:pt>
                <c:pt idx="6">
                  <c:v>0.45516934799999997</c:v>
                </c:pt>
                <c:pt idx="7">
                  <c:v>0.47749414299999998</c:v>
                </c:pt>
                <c:pt idx="8">
                  <c:v>0.40917937900000001</c:v>
                </c:pt>
                <c:pt idx="9">
                  <c:v>0.44408797500000002</c:v>
                </c:pt>
                <c:pt idx="10">
                  <c:v>0.47478602399999997</c:v>
                </c:pt>
                <c:pt idx="11">
                  <c:v>0.48881405500000003</c:v>
                </c:pt>
                <c:pt idx="12">
                  <c:v>0.50491294799999997</c:v>
                </c:pt>
                <c:pt idx="13">
                  <c:v>0.51487566100000004</c:v>
                </c:pt>
                <c:pt idx="14">
                  <c:v>0.52585864699999996</c:v>
                </c:pt>
                <c:pt idx="15">
                  <c:v>0.52720551199999999</c:v>
                </c:pt>
                <c:pt idx="16">
                  <c:v>0.53221073600000002</c:v>
                </c:pt>
                <c:pt idx="17">
                  <c:v>0.54892474800000002</c:v>
                </c:pt>
                <c:pt idx="18">
                  <c:v>0.56278450300000005</c:v>
                </c:pt>
                <c:pt idx="19">
                  <c:v>0.56581039399999999</c:v>
                </c:pt>
                <c:pt idx="20">
                  <c:v>0.62133668900000005</c:v>
                </c:pt>
                <c:pt idx="21">
                  <c:v>0.65120012800000004</c:v>
                </c:pt>
                <c:pt idx="22">
                  <c:v>0.64909301100000005</c:v>
                </c:pt>
                <c:pt idx="23">
                  <c:v>0.649304667</c:v>
                </c:pt>
                <c:pt idx="24">
                  <c:v>0.64354878000000004</c:v>
                </c:pt>
                <c:pt idx="25">
                  <c:v>0.64920792100000002</c:v>
                </c:pt>
                <c:pt idx="26">
                  <c:v>0.66692247900000001</c:v>
                </c:pt>
                <c:pt idx="27">
                  <c:v>0.67666968900000002</c:v>
                </c:pt>
                <c:pt idx="28">
                  <c:v>0.70035634099999999</c:v>
                </c:pt>
                <c:pt idx="29">
                  <c:v>0.67372955499999998</c:v>
                </c:pt>
                <c:pt idx="30">
                  <c:v>0.62330409499999995</c:v>
                </c:pt>
                <c:pt idx="31">
                  <c:v>0.646962802</c:v>
                </c:pt>
                <c:pt idx="32">
                  <c:v>0.639856376</c:v>
                </c:pt>
                <c:pt idx="33">
                  <c:v>0.62437477100000005</c:v>
                </c:pt>
                <c:pt idx="34">
                  <c:v>0.61872670200000002</c:v>
                </c:pt>
              </c:numCache>
            </c:numRef>
          </c:val>
          <c:extLst>
            <c:ext xmlns:c16="http://schemas.microsoft.com/office/drawing/2014/chart" uri="{C3380CC4-5D6E-409C-BE32-E72D297353CC}">
              <c16:uniqueId val="{00000008-C4A9-4496-8D97-69BFC42ABB24}"/>
            </c:ext>
          </c:extLst>
        </c:ser>
        <c:ser>
          <c:idx val="9"/>
          <c:order val="9"/>
          <c:tx>
            <c:strRef>
              <c:f>Emissionen_Internat!$K$75</c:f>
              <c:strCache>
                <c:ptCount val="1"/>
                <c:pt idx="0">
                  <c:v>Germany</c:v>
                </c:pt>
              </c:strCache>
            </c:strRef>
          </c:tx>
          <c:spPr>
            <a:solidFill>
              <a:schemeClr val="accent4">
                <a:lumMod val="60000"/>
              </a:schemeClr>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Emissionen_Internat!$K$113:$K$147</c:f>
              <c:numCache>
                <c:formatCode>_-* #,##0.0\ _€_-;\-* #,##0.0\ _€_-;_-* "-"??\ _€_-;_-@_-</c:formatCode>
                <c:ptCount val="35"/>
                <c:pt idx="0">
                  <c:v>1.027651093</c:v>
                </c:pt>
                <c:pt idx="1">
                  <c:v>0.98832752199999996</c:v>
                </c:pt>
                <c:pt idx="2">
                  <c:v>0.94299369799999999</c:v>
                </c:pt>
                <c:pt idx="3">
                  <c:v>0.93575533600000005</c:v>
                </c:pt>
                <c:pt idx="4">
                  <c:v>0.91732929500000004</c:v>
                </c:pt>
                <c:pt idx="5">
                  <c:v>0.91041477800000004</c:v>
                </c:pt>
                <c:pt idx="6">
                  <c:v>0.93561614400000004</c:v>
                </c:pt>
                <c:pt idx="7">
                  <c:v>0.90902086599999998</c:v>
                </c:pt>
                <c:pt idx="8">
                  <c:v>0.90035269799999995</c:v>
                </c:pt>
                <c:pt idx="9">
                  <c:v>0.87752147400000002</c:v>
                </c:pt>
                <c:pt idx="10">
                  <c:v>0.87546231799999996</c:v>
                </c:pt>
                <c:pt idx="11">
                  <c:v>0.89117506199999996</c:v>
                </c:pt>
                <c:pt idx="12">
                  <c:v>0.87792381100000005</c:v>
                </c:pt>
                <c:pt idx="13">
                  <c:v>0.88155133299999999</c:v>
                </c:pt>
                <c:pt idx="14">
                  <c:v>0.86743017099999997</c:v>
                </c:pt>
                <c:pt idx="15">
                  <c:v>0.84524223499999995</c:v>
                </c:pt>
                <c:pt idx="16">
                  <c:v>0.86312655500000002</c:v>
                </c:pt>
                <c:pt idx="17">
                  <c:v>0.83136010900000001</c:v>
                </c:pt>
                <c:pt idx="18">
                  <c:v>0.82855390600000001</c:v>
                </c:pt>
                <c:pt idx="19">
                  <c:v>0.77147644599999998</c:v>
                </c:pt>
                <c:pt idx="20">
                  <c:v>0.80078807100000005</c:v>
                </c:pt>
                <c:pt idx="21">
                  <c:v>0.78195521099999998</c:v>
                </c:pt>
                <c:pt idx="22">
                  <c:v>0.79102266099999996</c:v>
                </c:pt>
                <c:pt idx="23">
                  <c:v>0.81498188000000005</c:v>
                </c:pt>
                <c:pt idx="24">
                  <c:v>0.76820881900000004</c:v>
                </c:pt>
                <c:pt idx="25">
                  <c:v>0.77247295199999999</c:v>
                </c:pt>
                <c:pt idx="26">
                  <c:v>0.78453295099999998</c:v>
                </c:pt>
                <c:pt idx="27">
                  <c:v>0.79248779499999999</c:v>
                </c:pt>
                <c:pt idx="28">
                  <c:v>0.76389146100000005</c:v>
                </c:pt>
                <c:pt idx="29">
                  <c:v>0.71166887099999998</c:v>
                </c:pt>
                <c:pt idx="30">
                  <c:v>0.63513575200000005</c:v>
                </c:pt>
                <c:pt idx="31">
                  <c:v>0.67249830399999999</c:v>
                </c:pt>
                <c:pt idx="32">
                  <c:v>0.66555892699999997</c:v>
                </c:pt>
                <c:pt idx="33">
                  <c:v>0.59196349299999995</c:v>
                </c:pt>
                <c:pt idx="34">
                  <c:v>0.58343341000000004</c:v>
                </c:pt>
              </c:numCache>
            </c:numRef>
          </c:val>
          <c:extLst>
            <c:ext xmlns:c16="http://schemas.microsoft.com/office/drawing/2014/chart" uri="{C3380CC4-5D6E-409C-BE32-E72D297353CC}">
              <c16:uniqueId val="{00000009-C4A9-4496-8D97-69BFC42ABB24}"/>
            </c:ext>
          </c:extLst>
        </c:ser>
        <c:dLbls>
          <c:showLegendKey val="0"/>
          <c:showVal val="0"/>
          <c:showCatName val="0"/>
          <c:showSerName val="0"/>
          <c:showPercent val="0"/>
          <c:showBubbleSize val="0"/>
        </c:dLbls>
        <c:axId val="1619054815"/>
        <c:axId val="1619057695"/>
      </c:areaChart>
      <c:lineChart>
        <c:grouping val="standard"/>
        <c:varyColors val="0"/>
        <c:ser>
          <c:idx val="10"/>
          <c:order val="10"/>
          <c:tx>
            <c:strRef>
              <c:f>Emissionen_Internat!$L$75</c:f>
              <c:strCache>
                <c:ptCount val="1"/>
                <c:pt idx="0">
                  <c:v>World</c:v>
                </c:pt>
              </c:strCache>
            </c:strRef>
          </c:tx>
          <c:spPr>
            <a:ln w="28575" cap="rnd">
              <a:solidFill>
                <a:schemeClr val="accent5">
                  <a:lumMod val="60000"/>
                </a:schemeClr>
              </a:solidFill>
              <a:round/>
            </a:ln>
            <a:effectLst/>
          </c:spPr>
          <c:marker>
            <c:symbol val="none"/>
          </c:marke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Emissionen_Internat!$L$113:$L$147</c:f>
              <c:numCache>
                <c:formatCode>_-* #,##0.0\ _€_-;\-* #,##0.0\ _€_-;_-* "-"??\ _€_-;_-@_-</c:formatCode>
                <c:ptCount val="35"/>
                <c:pt idx="0">
                  <c:v>23.972421652000001</c:v>
                </c:pt>
                <c:pt idx="1">
                  <c:v>24.010849700000001</c:v>
                </c:pt>
                <c:pt idx="2">
                  <c:v>24.036357323000001</c:v>
                </c:pt>
                <c:pt idx="3">
                  <c:v>24.133798457000001</c:v>
                </c:pt>
                <c:pt idx="4">
                  <c:v>24.380344896</c:v>
                </c:pt>
                <c:pt idx="5">
                  <c:v>24.781538069</c:v>
                </c:pt>
                <c:pt idx="6">
                  <c:v>25.450620884999999</c:v>
                </c:pt>
                <c:pt idx="7">
                  <c:v>25.666876155000001</c:v>
                </c:pt>
                <c:pt idx="8">
                  <c:v>25.726177047</c:v>
                </c:pt>
                <c:pt idx="9">
                  <c:v>26.020775648000001</c:v>
                </c:pt>
                <c:pt idx="10">
                  <c:v>26.661668206000002</c:v>
                </c:pt>
                <c:pt idx="11">
                  <c:v>27.041222598000001</c:v>
                </c:pt>
                <c:pt idx="12">
                  <c:v>27.622493176999999</c:v>
                </c:pt>
                <c:pt idx="13">
                  <c:v>29.008622398</c:v>
                </c:pt>
                <c:pt idx="14">
                  <c:v>30.551199144000002</c:v>
                </c:pt>
                <c:pt idx="15">
                  <c:v>31.788036106</c:v>
                </c:pt>
                <c:pt idx="16">
                  <c:v>32.797726843</c:v>
                </c:pt>
                <c:pt idx="17">
                  <c:v>33.990099674</c:v>
                </c:pt>
                <c:pt idx="18">
                  <c:v>34.360348279999997</c:v>
                </c:pt>
                <c:pt idx="19">
                  <c:v>33.687043380000006</c:v>
                </c:pt>
                <c:pt idx="20">
                  <c:v>35.193878050000002</c:v>
                </c:pt>
                <c:pt idx="21">
                  <c:v>36.212704547999998</c:v>
                </c:pt>
                <c:pt idx="22">
                  <c:v>36.690767176999998</c:v>
                </c:pt>
                <c:pt idx="23">
                  <c:v>37.350577444000002</c:v>
                </c:pt>
                <c:pt idx="24">
                  <c:v>37.527554631000001</c:v>
                </c:pt>
                <c:pt idx="25">
                  <c:v>37.467329141999997</c:v>
                </c:pt>
                <c:pt idx="26">
                  <c:v>37.549852913999999</c:v>
                </c:pt>
                <c:pt idx="27">
                  <c:v>38.124679516999997</c:v>
                </c:pt>
                <c:pt idx="28">
                  <c:v>38.977747557999997</c:v>
                </c:pt>
                <c:pt idx="29">
                  <c:v>39.164875078000001</c:v>
                </c:pt>
                <c:pt idx="30">
                  <c:v>37.197102731999998</c:v>
                </c:pt>
                <c:pt idx="31">
                  <c:v>39.030002400999997</c:v>
                </c:pt>
                <c:pt idx="32">
                  <c:v>39.575426151999999</c:v>
                </c:pt>
                <c:pt idx="33">
                  <c:v>40.281935275000002</c:v>
                </c:pt>
                <c:pt idx="34">
                  <c:v>40.812432446000003</c:v>
                </c:pt>
              </c:numCache>
            </c:numRef>
          </c:val>
          <c:smooth val="0"/>
          <c:extLst>
            <c:ext xmlns:c16="http://schemas.microsoft.com/office/drawing/2014/chart" uri="{C3380CC4-5D6E-409C-BE32-E72D297353CC}">
              <c16:uniqueId val="{0000000A-C4A9-4496-8D97-69BFC42ABB24}"/>
            </c:ext>
          </c:extLst>
        </c:ser>
        <c:dLbls>
          <c:showLegendKey val="0"/>
          <c:showVal val="0"/>
          <c:showCatName val="0"/>
          <c:showSerName val="0"/>
          <c:showPercent val="0"/>
          <c:showBubbleSize val="0"/>
        </c:dLbls>
        <c:marker val="1"/>
        <c:smooth val="0"/>
        <c:axId val="1619054815"/>
        <c:axId val="1619057695"/>
      </c:lineChart>
      <c:catAx>
        <c:axId val="1619054815"/>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619057695"/>
        <c:crosses val="autoZero"/>
        <c:auto val="1"/>
        <c:lblAlgn val="ctr"/>
        <c:lblOffset val="100"/>
        <c:noMultiLvlLbl val="0"/>
      </c:catAx>
      <c:valAx>
        <c:axId val="1619057695"/>
        <c:scaling>
          <c:orientation val="minMax"/>
        </c:scaling>
        <c:delete val="0"/>
        <c:axPos val="l"/>
        <c:majorGridlines>
          <c:spPr>
            <a:ln w="9525" cap="flat" cmpd="sng" algn="ctr">
              <a:solidFill>
                <a:schemeClr val="tx1">
                  <a:lumMod val="15000"/>
                  <a:lumOff val="85000"/>
                </a:schemeClr>
              </a:solidFill>
              <a:round/>
            </a:ln>
            <a:effectLst/>
          </c:spPr>
        </c:majorGridlines>
        <c:numFmt formatCode="_-* #,##0.0\ _€_-;\-* #,##0.0\ _€_-;_-* &quot;-&quot;??\ _€_-;_-@_-"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61905481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zero"/>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areaChart>
        <c:grouping val="stacked"/>
        <c:varyColors val="0"/>
        <c:ser>
          <c:idx val="1"/>
          <c:order val="0"/>
          <c:tx>
            <c:strRef>
              <c:f>Emissionen_Internat!$M$112</c:f>
              <c:strCache>
                <c:ptCount val="1"/>
                <c:pt idx="0">
                  <c:v>Industrieländer</c:v>
                </c:pt>
              </c:strCache>
            </c:strRef>
          </c:tx>
          <c:spPr>
            <a:solidFill>
              <a:schemeClr val="accent1"/>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Emissionen_Internat!$M$113:$M$147</c:f>
              <c:numCache>
                <c:formatCode>_-* #,##0.0\ _€_-;\-* #,##0.0\ _€_-;_-* "-"??\ _€_-;_-@_-</c:formatCode>
                <c:ptCount val="35"/>
                <c:pt idx="0">
                  <c:v>7.4114283959999998</c:v>
                </c:pt>
                <c:pt idx="1">
                  <c:v>7.3537730339999996</c:v>
                </c:pt>
                <c:pt idx="2">
                  <c:v>7.4039698549999997</c:v>
                </c:pt>
                <c:pt idx="3">
                  <c:v>7.4959019060000003</c:v>
                </c:pt>
                <c:pt idx="4">
                  <c:v>7.6296428140000003</c:v>
                </c:pt>
                <c:pt idx="5">
                  <c:v>7.6713494110000005</c:v>
                </c:pt>
                <c:pt idx="6">
                  <c:v>7.8988849949999995</c:v>
                </c:pt>
                <c:pt idx="7">
                  <c:v>7.9482887230000001</c:v>
                </c:pt>
                <c:pt idx="8">
                  <c:v>7.9444109210000002</c:v>
                </c:pt>
                <c:pt idx="9">
                  <c:v>7.9911516019999995</c:v>
                </c:pt>
                <c:pt idx="10">
                  <c:v>8.1889012490000006</c:v>
                </c:pt>
                <c:pt idx="11">
                  <c:v>8.1060815989999995</c:v>
                </c:pt>
                <c:pt idx="12">
                  <c:v>8.1103685090000006</c:v>
                </c:pt>
                <c:pt idx="13">
                  <c:v>8.2215999669999995</c:v>
                </c:pt>
                <c:pt idx="14">
                  <c:v>8.2953709070000006</c:v>
                </c:pt>
                <c:pt idx="15">
                  <c:v>8.3461123100000005</c:v>
                </c:pt>
                <c:pt idx="16">
                  <c:v>8.2663312930000004</c:v>
                </c:pt>
                <c:pt idx="17">
                  <c:v>8.3445606049999999</c:v>
                </c:pt>
                <c:pt idx="18">
                  <c:v>8.1703072970000008</c:v>
                </c:pt>
                <c:pt idx="19">
                  <c:v>7.5145385610000002</c:v>
                </c:pt>
                <c:pt idx="20">
                  <c:v>7.8282443339999999</c:v>
                </c:pt>
                <c:pt idx="21">
                  <c:v>7.6977482139999998</c:v>
                </c:pt>
                <c:pt idx="22">
                  <c:v>7.563854869</c:v>
                </c:pt>
                <c:pt idx="23">
                  <c:v>7.7535632110000003</c:v>
                </c:pt>
                <c:pt idx="24">
                  <c:v>7.7102810999999996</c:v>
                </c:pt>
                <c:pt idx="25">
                  <c:v>7.5676261360000003</c:v>
                </c:pt>
                <c:pt idx="26">
                  <c:v>7.4337429940000002</c:v>
                </c:pt>
                <c:pt idx="27">
                  <c:v>7.3954282899999999</c:v>
                </c:pt>
                <c:pt idx="28">
                  <c:v>7.5483739019999998</c:v>
                </c:pt>
                <c:pt idx="29">
                  <c:v>7.3515342849999987</c:v>
                </c:pt>
                <c:pt idx="30">
                  <c:v>6.6248982500000002</c:v>
                </c:pt>
                <c:pt idx="31">
                  <c:v>6.9791729020000002</c:v>
                </c:pt>
                <c:pt idx="32">
                  <c:v>7.0515460370000005</c:v>
                </c:pt>
                <c:pt idx="33">
                  <c:v>6.7772248329999991</c:v>
                </c:pt>
                <c:pt idx="34">
                  <c:v>6.7244139950000008</c:v>
                </c:pt>
              </c:numCache>
            </c:numRef>
          </c:val>
          <c:extLst>
            <c:ext xmlns:c16="http://schemas.microsoft.com/office/drawing/2014/chart" uri="{C3380CC4-5D6E-409C-BE32-E72D297353CC}">
              <c16:uniqueId val="{00000000-D203-4C94-B8D8-861A6C07ACB5}"/>
            </c:ext>
          </c:extLst>
        </c:ser>
        <c:ser>
          <c:idx val="2"/>
          <c:order val="1"/>
          <c:tx>
            <c:strRef>
              <c:f>Emissionen_Internat!$N$112</c:f>
              <c:strCache>
                <c:ptCount val="1"/>
                <c:pt idx="0">
                  <c:v>Schwellenländer</c:v>
                </c:pt>
              </c:strCache>
            </c:strRef>
          </c:tx>
          <c:spPr>
            <a:solidFill>
              <a:schemeClr val="accent2"/>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Emissionen_Internat!$N$113:$N$147</c:f>
              <c:numCache>
                <c:formatCode>_-* #,##0.0\ _€_-;\-* #,##0.0\ _€_-;_-* "-"??\ _€_-;_-@_-</c:formatCode>
                <c:ptCount val="35"/>
                <c:pt idx="0">
                  <c:v>6.9419836589999999</c:v>
                </c:pt>
                <c:pt idx="1">
                  <c:v>7.1471916240000004</c:v>
                </c:pt>
                <c:pt idx="2">
                  <c:v>7.2578927230000003</c:v>
                </c:pt>
                <c:pt idx="3">
                  <c:v>7.3482684219999994</c:v>
                </c:pt>
                <c:pt idx="4">
                  <c:v>7.4510192220000002</c:v>
                </c:pt>
                <c:pt idx="5">
                  <c:v>7.5625450380000006</c:v>
                </c:pt>
                <c:pt idx="6">
                  <c:v>7.7802139660000016</c:v>
                </c:pt>
                <c:pt idx="7">
                  <c:v>7.7725592480000003</c:v>
                </c:pt>
                <c:pt idx="8">
                  <c:v>7.7496764649999994</c:v>
                </c:pt>
                <c:pt idx="9">
                  <c:v>8.0142291290000003</c:v>
                </c:pt>
                <c:pt idx="10">
                  <c:v>8.2242865580000011</c:v>
                </c:pt>
                <c:pt idx="11">
                  <c:v>8.5289579780000011</c:v>
                </c:pt>
                <c:pt idx="12">
                  <c:v>8.9918588929999999</c:v>
                </c:pt>
                <c:pt idx="13">
                  <c:v>9.9868976690000011</c:v>
                </c:pt>
                <c:pt idx="14">
                  <c:v>11.013700934000001</c:v>
                </c:pt>
                <c:pt idx="15">
                  <c:v>11.980578136999998</c:v>
                </c:pt>
                <c:pt idx="16">
                  <c:v>12.881355526</c:v>
                </c:pt>
                <c:pt idx="17">
                  <c:v>13.726277224999999</c:v>
                </c:pt>
                <c:pt idx="18">
                  <c:v>14.098074617</c:v>
                </c:pt>
                <c:pt idx="19">
                  <c:v>14.563400759</c:v>
                </c:pt>
                <c:pt idx="20">
                  <c:v>15.382584271000001</c:v>
                </c:pt>
                <c:pt idx="21">
                  <c:v>16.440374120000001</c:v>
                </c:pt>
                <c:pt idx="22">
                  <c:v>16.844168622000002</c:v>
                </c:pt>
                <c:pt idx="23">
                  <c:v>17.166255697</c:v>
                </c:pt>
                <c:pt idx="24">
                  <c:v>17.420598883</c:v>
                </c:pt>
                <c:pt idx="25">
                  <c:v>17.410191323999999</c:v>
                </c:pt>
                <c:pt idx="26">
                  <c:v>17.481455337000003</c:v>
                </c:pt>
                <c:pt idx="27">
                  <c:v>17.864991228000001</c:v>
                </c:pt>
                <c:pt idx="28">
                  <c:v>18.501863941</c:v>
                </c:pt>
                <c:pt idx="29">
                  <c:v>18.906384760999998</c:v>
                </c:pt>
                <c:pt idx="30">
                  <c:v>18.715167876000002</c:v>
                </c:pt>
                <c:pt idx="31">
                  <c:v>19.548185038</c:v>
                </c:pt>
                <c:pt idx="32">
                  <c:v>19.967169343000002</c:v>
                </c:pt>
                <c:pt idx="33">
                  <c:v>20.864296519</c:v>
                </c:pt>
                <c:pt idx="34">
                  <c:v>21.281496075999996</c:v>
                </c:pt>
              </c:numCache>
            </c:numRef>
          </c:val>
          <c:extLst>
            <c:ext xmlns:c16="http://schemas.microsoft.com/office/drawing/2014/chart" uri="{C3380CC4-5D6E-409C-BE32-E72D297353CC}">
              <c16:uniqueId val="{00000001-D203-4C94-B8D8-861A6C07ACB5}"/>
            </c:ext>
          </c:extLst>
        </c:ser>
        <c:dLbls>
          <c:showLegendKey val="0"/>
          <c:showVal val="0"/>
          <c:showCatName val="0"/>
          <c:showSerName val="0"/>
          <c:showPercent val="0"/>
          <c:showBubbleSize val="0"/>
        </c:dLbls>
        <c:axId val="1619054815"/>
        <c:axId val="1619057695"/>
      </c:areaChart>
      <c:lineChart>
        <c:grouping val="standard"/>
        <c:varyColors val="0"/>
        <c:ser>
          <c:idx val="0"/>
          <c:order val="2"/>
          <c:tx>
            <c:strRef>
              <c:f>Emissionen_Internat!$L$75</c:f>
              <c:strCache>
                <c:ptCount val="1"/>
                <c:pt idx="0">
                  <c:v>World</c:v>
                </c:pt>
              </c:strCache>
            </c:strRef>
          </c:tx>
          <c:spPr>
            <a:ln w="28575" cap="rnd">
              <a:solidFill>
                <a:schemeClr val="accent4"/>
              </a:solidFill>
              <a:round/>
            </a:ln>
            <a:effectLst/>
          </c:spPr>
          <c:marker>
            <c:symbol val="none"/>
          </c:marke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Emissionen_Internat!$L$113:$L$147</c:f>
              <c:numCache>
                <c:formatCode>_-* #,##0.0\ _€_-;\-* #,##0.0\ _€_-;_-* "-"??\ _€_-;_-@_-</c:formatCode>
                <c:ptCount val="35"/>
                <c:pt idx="0">
                  <c:v>23.972421652000001</c:v>
                </c:pt>
                <c:pt idx="1">
                  <c:v>24.010849700000001</c:v>
                </c:pt>
                <c:pt idx="2">
                  <c:v>24.036357323000001</c:v>
                </c:pt>
                <c:pt idx="3">
                  <c:v>24.133798457000001</c:v>
                </c:pt>
                <c:pt idx="4">
                  <c:v>24.380344896</c:v>
                </c:pt>
                <c:pt idx="5">
                  <c:v>24.781538069</c:v>
                </c:pt>
                <c:pt idx="6">
                  <c:v>25.450620884999999</c:v>
                </c:pt>
                <c:pt idx="7">
                  <c:v>25.666876155000001</c:v>
                </c:pt>
                <c:pt idx="8">
                  <c:v>25.726177047</c:v>
                </c:pt>
                <c:pt idx="9">
                  <c:v>26.020775648000001</c:v>
                </c:pt>
                <c:pt idx="10">
                  <c:v>26.661668206000002</c:v>
                </c:pt>
                <c:pt idx="11">
                  <c:v>27.041222598000001</c:v>
                </c:pt>
                <c:pt idx="12">
                  <c:v>27.622493176999999</c:v>
                </c:pt>
                <c:pt idx="13">
                  <c:v>29.008622398</c:v>
                </c:pt>
                <c:pt idx="14">
                  <c:v>30.551199144000002</c:v>
                </c:pt>
                <c:pt idx="15">
                  <c:v>31.788036106</c:v>
                </c:pt>
                <c:pt idx="16">
                  <c:v>32.797726843</c:v>
                </c:pt>
                <c:pt idx="17">
                  <c:v>33.990099674</c:v>
                </c:pt>
                <c:pt idx="18">
                  <c:v>34.360348279999997</c:v>
                </c:pt>
                <c:pt idx="19">
                  <c:v>33.687043380000006</c:v>
                </c:pt>
                <c:pt idx="20">
                  <c:v>35.193878050000002</c:v>
                </c:pt>
                <c:pt idx="21">
                  <c:v>36.212704547999998</c:v>
                </c:pt>
                <c:pt idx="22">
                  <c:v>36.690767176999998</c:v>
                </c:pt>
                <c:pt idx="23">
                  <c:v>37.350577444000002</c:v>
                </c:pt>
                <c:pt idx="24">
                  <c:v>37.527554631000001</c:v>
                </c:pt>
                <c:pt idx="25">
                  <c:v>37.467329141999997</c:v>
                </c:pt>
                <c:pt idx="26">
                  <c:v>37.549852913999999</c:v>
                </c:pt>
                <c:pt idx="27">
                  <c:v>38.124679516999997</c:v>
                </c:pt>
                <c:pt idx="28">
                  <c:v>38.977747557999997</c:v>
                </c:pt>
                <c:pt idx="29">
                  <c:v>39.164875078000001</c:v>
                </c:pt>
                <c:pt idx="30">
                  <c:v>37.197102731999998</c:v>
                </c:pt>
                <c:pt idx="31">
                  <c:v>39.030002400999997</c:v>
                </c:pt>
                <c:pt idx="32">
                  <c:v>39.575426151999999</c:v>
                </c:pt>
                <c:pt idx="33">
                  <c:v>40.281935275000002</c:v>
                </c:pt>
                <c:pt idx="34">
                  <c:v>40.812432446000003</c:v>
                </c:pt>
              </c:numCache>
            </c:numRef>
          </c:val>
          <c:smooth val="0"/>
          <c:extLst>
            <c:ext xmlns:c16="http://schemas.microsoft.com/office/drawing/2014/chart" uri="{C3380CC4-5D6E-409C-BE32-E72D297353CC}">
              <c16:uniqueId val="{00000002-D203-4C94-B8D8-861A6C07ACB5}"/>
            </c:ext>
          </c:extLst>
        </c:ser>
        <c:dLbls>
          <c:showLegendKey val="0"/>
          <c:showVal val="0"/>
          <c:showCatName val="0"/>
          <c:showSerName val="0"/>
          <c:showPercent val="0"/>
          <c:showBubbleSize val="0"/>
        </c:dLbls>
        <c:marker val="1"/>
        <c:smooth val="0"/>
        <c:axId val="1619054815"/>
        <c:axId val="1619057695"/>
      </c:lineChart>
      <c:catAx>
        <c:axId val="1619054815"/>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619057695"/>
        <c:crosses val="autoZero"/>
        <c:auto val="1"/>
        <c:lblAlgn val="ctr"/>
        <c:lblOffset val="100"/>
        <c:noMultiLvlLbl val="0"/>
      </c:catAx>
      <c:valAx>
        <c:axId val="1619057695"/>
        <c:scaling>
          <c:orientation val="minMax"/>
        </c:scaling>
        <c:delete val="0"/>
        <c:axPos val="l"/>
        <c:majorGridlines>
          <c:spPr>
            <a:ln w="9525" cap="flat" cmpd="sng" algn="ctr">
              <a:solidFill>
                <a:schemeClr val="tx1">
                  <a:lumMod val="15000"/>
                  <a:lumOff val="85000"/>
                </a:schemeClr>
              </a:solidFill>
              <a:round/>
            </a:ln>
            <a:effectLst/>
          </c:spPr>
        </c:majorGridlines>
        <c:numFmt formatCode="_-* #,##0.0\ _€_-;\-* #,##0.0\ _€_-;_-* &quot;-&quot;??\ _€_-;_-@_-"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61905481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zero"/>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7086425925925923"/>
          <c:y val="2.1346414331958392E-2"/>
          <c:w val="0.52913574074074077"/>
          <c:h val="0.86708501373657909"/>
        </c:manualLayout>
      </c:layout>
      <c:barChart>
        <c:barDir val="bar"/>
        <c:grouping val="clustered"/>
        <c:varyColors val="0"/>
        <c:ser>
          <c:idx val="0"/>
          <c:order val="0"/>
          <c:tx>
            <c:strRef>
              <c:f>Stromverbrauch_Sektoren_D!$D$11</c:f>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Stromverbrauch_Sektoren_D!$A$28:$A$32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Stromverbrauch_Sektoren_D!$D$28:$D$32</c:f>
              <c:numCache>
                <c:formatCode>0.0%</c:formatCode>
                <c:ptCount val="5"/>
                <c:pt idx="0">
                  <c:v>0.32327045223788681</c:v>
                </c:pt>
                <c:pt idx="1">
                  <c:v>0.10491244028695552</c:v>
                </c:pt>
                <c:pt idx="2">
                  <c:v>0.26895476511482103</c:v>
                </c:pt>
                <c:pt idx="3">
                  <c:v>0.27658139005864502</c:v>
                </c:pt>
                <c:pt idx="4">
                  <c:v>2.6280952301691664E-2</c:v>
                </c:pt>
              </c:numCache>
            </c:numRef>
          </c:val>
          <c:extLst>
            <c:ext xmlns:c16="http://schemas.microsoft.com/office/drawing/2014/chart" uri="{C3380CC4-5D6E-409C-BE32-E72D297353CC}">
              <c16:uniqueId val="{00000000-88CC-4B73-99CF-CDED1EB39858}"/>
            </c:ext>
          </c:extLst>
        </c:ser>
        <c:ser>
          <c:idx val="1"/>
          <c:order val="1"/>
          <c:tx>
            <c:strRef>
              <c:f>Stromverbrauch_Sektoren_D!$E$11</c:f>
              <c:strCache>
                <c:ptCount val="1"/>
                <c:pt idx="0">
                  <c:v>2022</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Stromverbrauch_Sektoren_D!$A$28:$A$32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Stromverbrauch_Sektoren_D!$E$28:$E$32</c:f>
              <c:numCache>
                <c:formatCode>0.0%</c:formatCode>
                <c:ptCount val="5"/>
                <c:pt idx="0">
                  <c:v>0.3200408193358904</c:v>
                </c:pt>
                <c:pt idx="1">
                  <c:v>0.10079972969787813</c:v>
                </c:pt>
                <c:pt idx="2">
                  <c:v>0.2679689082894392</c:v>
                </c:pt>
                <c:pt idx="3">
                  <c:v>0.28033975862066957</c:v>
                </c:pt>
                <c:pt idx="4">
                  <c:v>3.0850784056122516E-2</c:v>
                </c:pt>
              </c:numCache>
            </c:numRef>
          </c:val>
          <c:extLst>
            <c:ext xmlns:c16="http://schemas.microsoft.com/office/drawing/2014/chart" uri="{C3380CC4-5D6E-409C-BE32-E72D297353CC}">
              <c16:uniqueId val="{00000001-88CC-4B73-99CF-CDED1EB39858}"/>
            </c:ext>
          </c:extLst>
        </c:ser>
        <c:ser>
          <c:idx val="2"/>
          <c:order val="2"/>
          <c:tx>
            <c:strRef>
              <c:f>Stromverbrauch_Sektoren_D!$F$11</c:f>
              <c:strCache>
                <c:ptCount val="1"/>
                <c:pt idx="0">
                  <c:v>2023</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Stromverbrauch_Sektoren_D!$A$28:$A$32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Stromverbrauch_Sektoren_D!$F$28:$F$32</c:f>
              <c:numCache>
                <c:formatCode>0.0%</c:formatCode>
                <c:ptCount val="5"/>
                <c:pt idx="0">
                  <c:v>0.31257023915326565</c:v>
                </c:pt>
                <c:pt idx="1">
                  <c:v>9.6454693976914696E-2</c:v>
                </c:pt>
                <c:pt idx="2">
                  <c:v>0.26635810416950834</c:v>
                </c:pt>
                <c:pt idx="3">
                  <c:v>0.28936939603998552</c:v>
                </c:pt>
                <c:pt idx="4">
                  <c:v>3.5247566660325781E-2</c:v>
                </c:pt>
              </c:numCache>
            </c:numRef>
          </c:val>
          <c:extLst>
            <c:ext xmlns:c16="http://schemas.microsoft.com/office/drawing/2014/chart" uri="{C3380CC4-5D6E-409C-BE32-E72D297353CC}">
              <c16:uniqueId val="{00000002-88CC-4B73-99CF-CDED1EB39858}"/>
            </c:ext>
          </c:extLst>
        </c:ser>
        <c:ser>
          <c:idx val="3"/>
          <c:order val="3"/>
          <c:tx>
            <c:strRef>
              <c:f>Stromverbrauch_Sektoren_D!$G$11</c:f>
              <c:strCache>
                <c:ptCount val="1"/>
                <c:pt idx="0">
                  <c:v>2024</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Stromverbrauch_Sektoren_D!$A$28:$A$32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Stromverbrauch_Sektoren_D!$G$28:$G$32</c:f>
              <c:numCache>
                <c:formatCode>0.0%</c:formatCode>
                <c:ptCount val="5"/>
                <c:pt idx="0">
                  <c:v>0.30512101601016667</c:v>
                </c:pt>
                <c:pt idx="1">
                  <c:v>9.7012070566109151E-2</c:v>
                </c:pt>
                <c:pt idx="2">
                  <c:v>0.27351397472142186</c:v>
                </c:pt>
                <c:pt idx="3">
                  <c:v>0.28768127480464228</c:v>
                </c:pt>
                <c:pt idx="4">
                  <c:v>3.6671663897659912E-2</c:v>
                </c:pt>
              </c:numCache>
            </c:numRef>
          </c:val>
          <c:extLst>
            <c:ext xmlns:c16="http://schemas.microsoft.com/office/drawing/2014/chart" uri="{C3380CC4-5D6E-409C-BE32-E72D297353CC}">
              <c16:uniqueId val="{00000003-88CC-4B73-99CF-CDED1EB39858}"/>
            </c:ext>
          </c:extLst>
        </c:ser>
        <c:dLbls>
          <c:dLblPos val="outEnd"/>
          <c:showLegendKey val="0"/>
          <c:showVal val="1"/>
          <c:showCatName val="0"/>
          <c:showSerName val="0"/>
          <c:showPercent val="0"/>
          <c:showBubbleSize val="0"/>
        </c:dLbls>
        <c:gapWidth val="100"/>
        <c:axId val="921590912"/>
        <c:axId val="921588032"/>
      </c:barChart>
      <c:catAx>
        <c:axId val="9215909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crossAx val="921588032"/>
        <c:crosses val="autoZero"/>
        <c:auto val="1"/>
        <c:lblAlgn val="ctr"/>
        <c:lblOffset val="100"/>
        <c:noMultiLvlLbl val="0"/>
      </c:catAx>
      <c:valAx>
        <c:axId val="921588032"/>
        <c:scaling>
          <c:orientation val="minMax"/>
        </c:scaling>
        <c:delete val="1"/>
        <c:axPos val="t"/>
        <c:numFmt formatCode="0.0%" sourceLinked="1"/>
        <c:majorTickMark val="none"/>
        <c:minorTickMark val="none"/>
        <c:tickLblPos val="nextTo"/>
        <c:crossAx val="921590912"/>
        <c:crosses val="autoZero"/>
        <c:crossBetween val="between"/>
      </c:valAx>
      <c:spPr>
        <a:noFill/>
        <a:ln>
          <a:noFill/>
        </a:ln>
        <a:effectLst/>
      </c:spPr>
    </c:plotArea>
    <c:legend>
      <c:legendPos val="b"/>
      <c:layout>
        <c:manualLayout>
          <c:xMode val="edge"/>
          <c:yMode val="edge"/>
          <c:x val="0.15724190726159229"/>
          <c:y val="0.92621083710823449"/>
          <c:w val="0.41153286287061708"/>
          <c:h val="6.3793846726816816E-2"/>
        </c:manualLayout>
      </c:layout>
      <c:overlay val="0"/>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100" b="1">
          <a:solidFill>
            <a:schemeClr val="tx2"/>
          </a:solidFill>
          <a:latin typeface="Source Sans Pro" panose="020B0503030403020204" pitchFamily="34" charset="0"/>
        </a:defRPr>
      </a:pPr>
      <a:endParaRPr lang="de-DE"/>
    </a:p>
  </c:txPr>
  <c:externalData r:id="rId4">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3801768684396999"/>
          <c:y val="7.8484019728344706E-3"/>
          <c:w val="0.65673914396264532"/>
          <c:h val="0.98219195787033398"/>
        </c:manualLayout>
      </c:layout>
      <c:barChart>
        <c:barDir val="bar"/>
        <c:grouping val="stacked"/>
        <c:varyColors val="0"/>
        <c:ser>
          <c:idx val="0"/>
          <c:order val="0"/>
          <c:spPr>
            <a:solidFill>
              <a:schemeClr val="accent1"/>
            </a:solidFill>
            <a:ln>
              <a:noFill/>
            </a:ln>
            <a:effectLst/>
          </c:spPr>
          <c:invertIfNegative val="0"/>
          <c:dPt>
            <c:idx val="0"/>
            <c:invertIfNegative val="0"/>
            <c:bubble3D val="0"/>
            <c:extLst>
              <c:ext xmlns:c16="http://schemas.microsoft.com/office/drawing/2014/chart" uri="{C3380CC4-5D6E-409C-BE32-E72D297353CC}">
                <c16:uniqueId val="{00000000-BE21-4DA9-8386-9F697AF9ED3C}"/>
              </c:ext>
            </c:extLst>
          </c:dPt>
          <c:dPt>
            <c:idx val="1"/>
            <c:invertIfNegative val="0"/>
            <c:bubble3D val="0"/>
            <c:extLst>
              <c:ext xmlns:c16="http://schemas.microsoft.com/office/drawing/2014/chart" uri="{C3380CC4-5D6E-409C-BE32-E72D297353CC}">
                <c16:uniqueId val="{00000001-BE21-4DA9-8386-9F697AF9ED3C}"/>
              </c:ext>
            </c:extLst>
          </c:dPt>
          <c:dPt>
            <c:idx val="2"/>
            <c:invertIfNegative val="0"/>
            <c:bubble3D val="0"/>
            <c:extLst>
              <c:ext xmlns:c16="http://schemas.microsoft.com/office/drawing/2014/chart" uri="{C3380CC4-5D6E-409C-BE32-E72D297353CC}">
                <c16:uniqueId val="{00000002-BE21-4DA9-8386-9F697AF9ED3C}"/>
              </c:ext>
            </c:extLst>
          </c:dPt>
          <c:dPt>
            <c:idx val="3"/>
            <c:invertIfNegative val="0"/>
            <c:bubble3D val="0"/>
            <c:spPr>
              <a:solidFill>
                <a:srgbClr val="FF3EB5"/>
              </a:solidFill>
              <a:ln>
                <a:noFill/>
              </a:ln>
              <a:effectLst/>
            </c:spPr>
            <c:extLst>
              <c:ext xmlns:c16="http://schemas.microsoft.com/office/drawing/2014/chart" uri="{C3380CC4-5D6E-409C-BE32-E72D297353CC}">
                <c16:uniqueId val="{00000004-BE21-4DA9-8386-9F697AF9ED3C}"/>
              </c:ext>
            </c:extLst>
          </c:dPt>
          <c:dPt>
            <c:idx val="4"/>
            <c:invertIfNegative val="0"/>
            <c:bubble3D val="0"/>
            <c:extLst>
              <c:ext xmlns:c16="http://schemas.microsoft.com/office/drawing/2014/chart" uri="{C3380CC4-5D6E-409C-BE32-E72D297353CC}">
                <c16:uniqueId val="{00000005-BE21-4DA9-8386-9F697AF9ED3C}"/>
              </c:ext>
            </c:extLst>
          </c:dPt>
          <c:dPt>
            <c:idx val="5"/>
            <c:invertIfNegative val="0"/>
            <c:bubble3D val="0"/>
            <c:extLst>
              <c:ext xmlns:c16="http://schemas.microsoft.com/office/drawing/2014/chart" uri="{C3380CC4-5D6E-409C-BE32-E72D297353CC}">
                <c16:uniqueId val="{00000006-BE21-4DA9-8386-9F697AF9ED3C}"/>
              </c:ext>
            </c:extLst>
          </c:dPt>
          <c:dPt>
            <c:idx val="6"/>
            <c:invertIfNegative val="0"/>
            <c:bubble3D val="0"/>
            <c:extLst>
              <c:ext xmlns:c16="http://schemas.microsoft.com/office/drawing/2014/chart" uri="{C3380CC4-5D6E-409C-BE32-E72D297353CC}">
                <c16:uniqueId val="{00000007-BE21-4DA9-8386-9F697AF9ED3C}"/>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Emissionen_Internat!$A$43:$A$48</c:f>
              <c:strCache>
                <c:ptCount val="6"/>
                <c:pt idx="0">
                  <c:v>Südamerika</c:v>
                </c:pt>
                <c:pt idx="1">
                  <c:v>Afrika</c:v>
                </c:pt>
                <c:pt idx="2">
                  <c:v>Mittlerer Osten</c:v>
                </c:pt>
                <c:pt idx="3">
                  <c:v>Europa/ EU</c:v>
                </c:pt>
                <c:pt idx="4">
                  <c:v>Nordamerika</c:v>
                </c:pt>
                <c:pt idx="5">
                  <c:v>Asien/Pazifik</c:v>
                </c:pt>
              </c:strCache>
            </c:strRef>
          </c:cat>
          <c:val>
            <c:numRef>
              <c:f>Emissionen_Internat!$B$43:$B$48</c:f>
              <c:numCache>
                <c:formatCode>0%</c:formatCode>
                <c:ptCount val="6"/>
                <c:pt idx="0">
                  <c:v>3.9205591607829354E-2</c:v>
                </c:pt>
                <c:pt idx="1">
                  <c:v>4.5369144817573266E-2</c:v>
                </c:pt>
                <c:pt idx="2">
                  <c:v>7.6826524813208147E-2</c:v>
                </c:pt>
                <c:pt idx="3">
                  <c:v>3.3304355475465355E-2</c:v>
                </c:pt>
                <c:pt idx="4">
                  <c:v>0.15339976450273057</c:v>
                </c:pt>
                <c:pt idx="5">
                  <c:v>0.52672562083730701</c:v>
                </c:pt>
              </c:numCache>
            </c:numRef>
          </c:val>
          <c:extLst>
            <c:ext xmlns:c16="http://schemas.microsoft.com/office/drawing/2014/chart" uri="{C3380CC4-5D6E-409C-BE32-E72D297353CC}">
              <c16:uniqueId val="{00000008-BE21-4DA9-8386-9F697AF9ED3C}"/>
            </c:ext>
          </c:extLst>
        </c:ser>
        <c:ser>
          <c:idx val="1"/>
          <c:order val="1"/>
          <c:spPr>
            <a:solidFill>
              <a:schemeClr val="accent2"/>
            </a:solidFill>
            <a:ln>
              <a:noFill/>
            </a:ln>
            <a:effectLst/>
          </c:spPr>
          <c:invertIfNegative val="0"/>
          <c:dLbls>
            <c:dLbl>
              <c:idx val="0"/>
              <c:layout>
                <c:manualLayout>
                  <c:x val="4.5853360619461964E-2"/>
                  <c:y val="0"/>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BE21-4DA9-8386-9F697AF9ED3C}"/>
                </c:ext>
              </c:extLst>
            </c:dLbl>
            <c:dLbl>
              <c:idx val="1"/>
              <c:layout>
                <c:manualLayout>
                  <c:x val="3.7035406654180814E-2"/>
                  <c:y val="-1.119298452099897E-16"/>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BE21-4DA9-8386-9F697AF9ED3C}"/>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Emissionen_Internat!$A$43:$A$48</c:f>
              <c:strCache>
                <c:ptCount val="6"/>
                <c:pt idx="0">
                  <c:v>Südamerika</c:v>
                </c:pt>
                <c:pt idx="1">
                  <c:v>Afrika</c:v>
                </c:pt>
                <c:pt idx="2">
                  <c:v>Mittlerer Osten</c:v>
                </c:pt>
                <c:pt idx="3">
                  <c:v>Europa/ EU</c:v>
                </c:pt>
                <c:pt idx="4">
                  <c:v>Nordamerika</c:v>
                </c:pt>
                <c:pt idx="5">
                  <c:v>Asien/Pazifik</c:v>
                </c:pt>
              </c:strCache>
            </c:strRef>
          </c:cat>
          <c:val>
            <c:numRef>
              <c:f>Emissionen_Internat!$C$43:$C$48</c:f>
              <c:numCache>
                <c:formatCode>General</c:formatCode>
                <c:ptCount val="6"/>
                <c:pt idx="3" formatCode="0%">
                  <c:v>6.0851701948566581E-2</c:v>
                </c:pt>
              </c:numCache>
            </c:numRef>
          </c:val>
          <c:extLst>
            <c:ext xmlns:c16="http://schemas.microsoft.com/office/drawing/2014/chart" uri="{C3380CC4-5D6E-409C-BE32-E72D297353CC}">
              <c16:uniqueId val="{0000000B-BE21-4DA9-8386-9F697AF9ED3C}"/>
            </c:ext>
          </c:extLst>
        </c:ser>
        <c:dLbls>
          <c:dLblPos val="ctr"/>
          <c:showLegendKey val="0"/>
          <c:showVal val="1"/>
          <c:showCatName val="0"/>
          <c:showSerName val="0"/>
          <c:showPercent val="0"/>
          <c:showBubbleSize val="0"/>
        </c:dLbls>
        <c:gapWidth val="50"/>
        <c:overlap val="100"/>
        <c:axId val="539042296"/>
        <c:axId val="539044256"/>
      </c:barChart>
      <c:catAx>
        <c:axId val="539042296"/>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539044256"/>
        <c:crossesAt val="0"/>
        <c:auto val="1"/>
        <c:lblAlgn val="ctr"/>
        <c:lblOffset val="100"/>
        <c:noMultiLvlLbl val="0"/>
      </c:catAx>
      <c:valAx>
        <c:axId val="539044256"/>
        <c:scaling>
          <c:orientation val="minMax"/>
          <c:min val="0"/>
        </c:scaling>
        <c:delete val="1"/>
        <c:axPos val="b"/>
        <c:numFmt formatCode="0%" sourceLinked="1"/>
        <c:majorTickMark val="out"/>
        <c:minorTickMark val="none"/>
        <c:tickLblPos val="nextTo"/>
        <c:crossAx val="539042296"/>
        <c:crosses val="autoZero"/>
        <c:crossBetween val="between"/>
      </c:valAx>
      <c:spPr>
        <a:noFill/>
        <a:ln w="25400">
          <a:noFill/>
        </a:ln>
        <a:effectLst/>
      </c:spPr>
    </c:plotArea>
    <c:plotVisOnly val="1"/>
    <c:dispBlanksAs val="gap"/>
    <c:showDLblsOverMax val="0"/>
  </c:chart>
  <c:spPr>
    <a:noFill/>
    <a:ln w="25400" cap="flat" cmpd="sng" algn="ctr">
      <a:noFill/>
      <a:round/>
    </a:ln>
    <a:effectLst/>
  </c:spPr>
  <c:txPr>
    <a:bodyPr/>
    <a:lstStyle/>
    <a:p>
      <a:pPr>
        <a:defRPr sz="1600">
          <a:solidFill>
            <a:srgbClr val="564A3E"/>
          </a:solidFill>
          <a:latin typeface="+mn-lt"/>
          <a:ea typeface="Arial"/>
          <a:cs typeface="Arial"/>
        </a:defRPr>
      </a:pPr>
      <a:endParaRPr lang="de-DE"/>
    </a:p>
  </c:txPr>
  <c:externalData r:id="rId4">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474765270054309E-2"/>
          <c:y val="3.3673327717515238E-2"/>
          <c:w val="0.93718028201214387"/>
          <c:h val="0.78467174200423329"/>
        </c:manualLayout>
      </c:layout>
      <c:lineChart>
        <c:grouping val="standard"/>
        <c:varyColors val="0"/>
        <c:ser>
          <c:idx val="3"/>
          <c:order val="0"/>
          <c:tx>
            <c:strRef>
              <c:f>'Energie und Emissionen Monit.'!$D$4</c:f>
              <c:strCache>
                <c:ptCount val="1"/>
                <c:pt idx="0">
                  <c:v> Produktion</c:v>
                </c:pt>
              </c:strCache>
            </c:strRef>
          </c:tx>
          <c:spPr>
            <a:ln w="28575" cap="rnd" cmpd="sng" algn="ctr">
              <a:solidFill>
                <a:schemeClr val="accent1"/>
              </a:solidFill>
              <a:prstDash val="solid"/>
              <a:round/>
            </a:ln>
            <a:effectLst/>
          </c:spPr>
          <c:marker>
            <c:symbol val="none"/>
          </c:marker>
          <c:cat>
            <c:numRef>
              <c:f>'Energie und Emissionen Monit.'!$A$5:$A$39</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'Energie und Emissionen Monit.'!$D$5:$D$39</c:f>
              <c:numCache>
                <c:formatCode>0.0</c:formatCode>
                <c:ptCount val="35"/>
                <c:pt idx="0">
                  <c:v>100</c:v>
                </c:pt>
                <c:pt idx="1">
                  <c:v>108.965517241379</c:v>
                </c:pt>
                <c:pt idx="2">
                  <c:v>111.034482758621</c:v>
                </c:pt>
                <c:pt idx="3">
                  <c:v>106.206896551724</c:v>
                </c:pt>
                <c:pt idx="4">
                  <c:v>113.10344827586199</c:v>
                </c:pt>
                <c:pt idx="5">
                  <c:v>115.344827586207</c:v>
                </c:pt>
                <c:pt idx="6">
                  <c:v>119.48275862069001</c:v>
                </c:pt>
                <c:pt idx="7">
                  <c:v>125.344827586207</c:v>
                </c:pt>
                <c:pt idx="8">
                  <c:v>125.862068965517</c:v>
                </c:pt>
                <c:pt idx="9">
                  <c:v>130.68965517241401</c:v>
                </c:pt>
                <c:pt idx="10">
                  <c:v>133.96551724137899</c:v>
                </c:pt>
                <c:pt idx="11">
                  <c:v>130.86206896551701</c:v>
                </c:pt>
                <c:pt idx="12">
                  <c:v>135.68965517241401</c:v>
                </c:pt>
                <c:pt idx="13">
                  <c:v>136.03448275862101</c:v>
                </c:pt>
                <c:pt idx="14">
                  <c:v>140.68965517241401</c:v>
                </c:pt>
                <c:pt idx="15">
                  <c:v>147.241379310345</c:v>
                </c:pt>
                <c:pt idx="16">
                  <c:v>153.10344827586201</c:v>
                </c:pt>
                <c:pt idx="17">
                  <c:v>160.344827586207</c:v>
                </c:pt>
                <c:pt idx="18">
                  <c:v>158.10344827586201</c:v>
                </c:pt>
                <c:pt idx="19">
                  <c:v>141.89655172413799</c:v>
                </c:pt>
                <c:pt idx="20">
                  <c:v>157.931034482759</c:v>
                </c:pt>
                <c:pt idx="21">
                  <c:v>161.37931034482801</c:v>
                </c:pt>
                <c:pt idx="22">
                  <c:v>157.068965517241</c:v>
                </c:pt>
                <c:pt idx="23">
                  <c:v>160.172413793103</c:v>
                </c:pt>
                <c:pt idx="24">
                  <c:v>161.37931034482801</c:v>
                </c:pt>
                <c:pt idx="25">
                  <c:v>163.27586206896601</c:v>
                </c:pt>
                <c:pt idx="26">
                  <c:v>165</c:v>
                </c:pt>
                <c:pt idx="27">
                  <c:v>169.13793103448299</c:v>
                </c:pt>
                <c:pt idx="28">
                  <c:v>175.344827586207</c:v>
                </c:pt>
                <c:pt idx="29">
                  <c:v>162.413793103448</c:v>
                </c:pt>
                <c:pt idx="30">
                  <c:v>162.931034482759</c:v>
                </c:pt>
                <c:pt idx="31">
                  <c:v>172.413793103448</c:v>
                </c:pt>
                <c:pt idx="32">
                  <c:v>163.27586206896601</c:v>
                </c:pt>
                <c:pt idx="33">
                  <c:v>147.931034482759</c:v>
                </c:pt>
                <c:pt idx="34">
                  <c:v>149.31034482758599</c:v>
                </c:pt>
              </c:numCache>
            </c:numRef>
          </c:val>
          <c:smooth val="0"/>
          <c:extLst>
            <c:ext xmlns:c16="http://schemas.microsoft.com/office/drawing/2014/chart" uri="{C3380CC4-5D6E-409C-BE32-E72D297353CC}">
              <c16:uniqueId val="{00000000-0ED9-40B9-9BDD-759D4D909303}"/>
            </c:ext>
          </c:extLst>
        </c:ser>
        <c:ser>
          <c:idx val="4"/>
          <c:order val="1"/>
          <c:tx>
            <c:strRef>
              <c:f>'Energie und Emissionen Monit.'!$E$4</c:f>
              <c:strCache>
                <c:ptCount val="1"/>
                <c:pt idx="0">
                  <c:v> spezifischer Energieverbrauch</c:v>
                </c:pt>
              </c:strCache>
            </c:strRef>
          </c:tx>
          <c:spPr>
            <a:ln w="28575" cap="rnd" cmpd="sng" algn="ctr">
              <a:solidFill>
                <a:schemeClr val="accent2"/>
              </a:solidFill>
              <a:prstDash val="solid"/>
              <a:round/>
            </a:ln>
            <a:effectLst/>
          </c:spPr>
          <c:marker>
            <c:symbol val="none"/>
          </c:marker>
          <c:cat>
            <c:numRef>
              <c:f>'Energie und Emissionen Monit.'!$A$5:$A$39</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'Energie und Emissionen Monit.'!$E$5:$E$39</c:f>
              <c:numCache>
                <c:formatCode>0.0</c:formatCode>
                <c:ptCount val="35"/>
                <c:pt idx="0">
                  <c:v>100</c:v>
                </c:pt>
                <c:pt idx="1">
                  <c:v>79.810571495433805</c:v>
                </c:pt>
                <c:pt idx="2">
                  <c:v>77.104652755564459</c:v>
                </c:pt>
                <c:pt idx="3">
                  <c:v>76.904016008228041</c:v>
                </c:pt>
                <c:pt idx="4">
                  <c:v>68.71615617227684</c:v>
                </c:pt>
                <c:pt idx="5">
                  <c:v>70.893191524071383</c:v>
                </c:pt>
                <c:pt idx="6">
                  <c:v>67.302448915718983</c:v>
                </c:pt>
                <c:pt idx="7">
                  <c:v>67.260061129836572</c:v>
                </c:pt>
                <c:pt idx="8">
                  <c:v>65.435987102299379</c:v>
                </c:pt>
                <c:pt idx="9">
                  <c:v>61.915078516829844</c:v>
                </c:pt>
                <c:pt idx="10">
                  <c:v>57.03023216474422</c:v>
                </c:pt>
                <c:pt idx="11">
                  <c:v>59.290208504859542</c:v>
                </c:pt>
                <c:pt idx="12">
                  <c:v>57.903492605466468</c:v>
                </c:pt>
                <c:pt idx="13">
                  <c:v>54.377348417761773</c:v>
                </c:pt>
                <c:pt idx="14">
                  <c:v>51.045622899428722</c:v>
                </c:pt>
                <c:pt idx="15">
                  <c:v>50.401908158079266</c:v>
                </c:pt>
                <c:pt idx="16">
                  <c:v>49.891830723883025</c:v>
                </c:pt>
                <c:pt idx="17">
                  <c:v>50.918717060766561</c:v>
                </c:pt>
                <c:pt idx="18">
                  <c:v>51.948477403646955</c:v>
                </c:pt>
                <c:pt idx="19">
                  <c:v>47.212802315195724</c:v>
                </c:pt>
                <c:pt idx="20">
                  <c:v>50.437632232287889</c:v>
                </c:pt>
                <c:pt idx="21">
                  <c:v>49.814368631624454</c:v>
                </c:pt>
                <c:pt idx="22">
                  <c:v>53.136811363827604</c:v>
                </c:pt>
                <c:pt idx="23">
                  <c:v>49.893791505361449</c:v>
                </c:pt>
                <c:pt idx="24">
                  <c:v>50.34027627225155</c:v>
                </c:pt>
                <c:pt idx="25">
                  <c:v>49.563314819429095</c:v>
                </c:pt>
                <c:pt idx="26">
                  <c:v>50.095497635851217</c:v>
                </c:pt>
                <c:pt idx="27">
                  <c:v>50.805751789915966</c:v>
                </c:pt>
                <c:pt idx="28">
                  <c:v>47.485111560699963</c:v>
                </c:pt>
                <c:pt idx="29">
                  <c:v>49.962644719521045</c:v>
                </c:pt>
                <c:pt idx="30">
                  <c:v>50.540249361890154</c:v>
                </c:pt>
                <c:pt idx="31">
                  <c:v>49.640091101733965</c:v>
                </c:pt>
                <c:pt idx="32">
                  <c:v>47.948040694627664</c:v>
                </c:pt>
                <c:pt idx="33">
                  <c:v>47.525226522584497</c:v>
                </c:pt>
                <c:pt idx="34">
                  <c:v>48.470837499041416</c:v>
                </c:pt>
              </c:numCache>
            </c:numRef>
          </c:val>
          <c:smooth val="0"/>
          <c:extLst>
            <c:ext xmlns:c16="http://schemas.microsoft.com/office/drawing/2014/chart" uri="{C3380CC4-5D6E-409C-BE32-E72D297353CC}">
              <c16:uniqueId val="{00000001-0ED9-40B9-9BDD-759D4D909303}"/>
            </c:ext>
          </c:extLst>
        </c:ser>
        <c:ser>
          <c:idx val="2"/>
          <c:order val="2"/>
          <c:tx>
            <c:strRef>
              <c:f>'Energie und Emissionen Monit.'!$C$4</c:f>
              <c:strCache>
                <c:ptCount val="1"/>
                <c:pt idx="0">
                  <c:v> absoluter Energieverbrauch</c:v>
                </c:pt>
              </c:strCache>
            </c:strRef>
          </c:tx>
          <c:spPr>
            <a:ln w="28575" cap="rnd" cmpd="sng" algn="ctr">
              <a:solidFill>
                <a:schemeClr val="accent3">
                  <a:shade val="95000"/>
                  <a:satMod val="105000"/>
                </a:schemeClr>
              </a:solidFill>
              <a:prstDash val="solid"/>
              <a:round/>
            </a:ln>
            <a:effectLst/>
          </c:spPr>
          <c:marker>
            <c:symbol val="none"/>
          </c:marker>
          <c:cat>
            <c:numRef>
              <c:f>'Energie und Emissionen Monit.'!$A$5:$A$39</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'Energie und Emissionen Monit.'!$C$5:$C$39</c:f>
              <c:numCache>
                <c:formatCode>0.0</c:formatCode>
                <c:ptCount val="35"/>
                <c:pt idx="0">
                  <c:v>100</c:v>
                </c:pt>
                <c:pt idx="1">
                  <c:v>86.966002043300037</c:v>
                </c:pt>
                <c:pt idx="2">
                  <c:v>85.612752369971815</c:v>
                </c:pt>
                <c:pt idx="3">
                  <c:v>81.677368725980017</c:v>
                </c:pt>
                <c:pt idx="4">
                  <c:v>77.720342153471691</c:v>
                </c:pt>
                <c:pt idx="5">
                  <c:v>81.771629533799654</c:v>
                </c:pt>
                <c:pt idx="6">
                  <c:v>80.414822583781714</c:v>
                </c:pt>
                <c:pt idx="7">
                  <c:v>84.307007657571091</c:v>
                </c:pt>
                <c:pt idx="8">
                  <c:v>82.359087214962841</c:v>
                </c:pt>
                <c:pt idx="9">
                  <c:v>80.916602613374309</c:v>
                </c:pt>
                <c:pt idx="10">
                  <c:v>76.400845503458882</c:v>
                </c:pt>
                <c:pt idx="11">
                  <c:v>77.588393543428126</c:v>
                </c:pt>
                <c:pt idx="12">
                  <c:v>78.569049449141687</c:v>
                </c:pt>
                <c:pt idx="13">
                  <c:v>73.971944657955419</c:v>
                </c:pt>
                <c:pt idx="14">
                  <c:v>71.815910837817071</c:v>
                </c:pt>
                <c:pt idx="15">
                  <c:v>74.212464770689209</c:v>
                </c:pt>
                <c:pt idx="16">
                  <c:v>76.386113246220873</c:v>
                </c:pt>
                <c:pt idx="17">
                  <c:v>81.645529080194706</c:v>
                </c:pt>
                <c:pt idx="18">
                  <c:v>82.13233410197283</c:v>
                </c:pt>
                <c:pt idx="19">
                  <c:v>66.993338457596721</c:v>
                </c:pt>
                <c:pt idx="20">
                  <c:v>79.656674353061746</c:v>
                </c:pt>
                <c:pt idx="21">
                  <c:v>80.39008455034589</c:v>
                </c:pt>
                <c:pt idx="22">
                  <c:v>83.461439918011777</c:v>
                </c:pt>
                <c:pt idx="23">
                  <c:v>79.916090187035621</c:v>
                </c:pt>
                <c:pt idx="24">
                  <c:v>81.23879067384064</c:v>
                </c:pt>
                <c:pt idx="25">
                  <c:v>80.924929541378432</c:v>
                </c:pt>
                <c:pt idx="26">
                  <c:v>82.657571099154509</c:v>
                </c:pt>
                <c:pt idx="27">
                  <c:v>85.931797423978679</c:v>
                </c:pt>
                <c:pt idx="28">
                  <c:v>83.262686995227398</c:v>
                </c:pt>
                <c:pt idx="29">
                  <c:v>81.146226423773697</c:v>
                </c:pt>
                <c:pt idx="30">
                  <c:v>82.345751115493641</c:v>
                </c:pt>
                <c:pt idx="31">
                  <c:v>85.586363968506703</c:v>
                </c:pt>
                <c:pt idx="32">
                  <c:v>78.287576789331951</c:v>
                </c:pt>
                <c:pt idx="33">
                  <c:v>70.304559235133794</c:v>
                </c:pt>
                <c:pt idx="34">
                  <c:v>72.371974610637594</c:v>
                </c:pt>
              </c:numCache>
            </c:numRef>
          </c:val>
          <c:smooth val="0"/>
          <c:extLst>
            <c:ext xmlns:c16="http://schemas.microsoft.com/office/drawing/2014/chart" uri="{C3380CC4-5D6E-409C-BE32-E72D297353CC}">
              <c16:uniqueId val="{00000002-0ED9-40B9-9BDD-759D4D909303}"/>
            </c:ext>
          </c:extLst>
        </c:ser>
        <c:dLbls>
          <c:showLegendKey val="0"/>
          <c:showVal val="0"/>
          <c:showCatName val="0"/>
          <c:showSerName val="0"/>
          <c:showPercent val="0"/>
          <c:showBubbleSize val="0"/>
        </c:dLbls>
        <c:smooth val="0"/>
        <c:axId val="703654968"/>
        <c:axId val="703651832"/>
      </c:lineChart>
      <c:catAx>
        <c:axId val="703654968"/>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1832"/>
        <c:crosses val="autoZero"/>
        <c:auto val="1"/>
        <c:lblAlgn val="ctr"/>
        <c:lblOffset val="100"/>
        <c:tickLblSkip val="2"/>
        <c:noMultiLvlLbl val="0"/>
      </c:catAx>
      <c:valAx>
        <c:axId val="703651832"/>
        <c:scaling>
          <c:orientation val="minMax"/>
          <c:max val="180"/>
          <c:min val="30"/>
        </c:scaling>
        <c:delete val="0"/>
        <c:axPos val="l"/>
        <c:majorGridlines>
          <c:spPr>
            <a:ln w="9525" cap="flat" cmpd="sng" algn="ctr">
              <a:solidFill>
                <a:schemeClr val="tx1">
                  <a:tint val="75000"/>
                  <a:shade val="95000"/>
                  <a:satMod val="105000"/>
                </a:schemeClr>
              </a:solidFill>
              <a:prstDash val="solid"/>
              <a:round/>
            </a:ln>
            <a:effectLst/>
          </c:spPr>
        </c:majorGridlines>
        <c:numFmt formatCode="0"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4968"/>
        <c:crosses val="autoZero"/>
        <c:crossBetween val="between"/>
        <c:majorUnit val="10"/>
      </c:valAx>
      <c:spPr>
        <a:noFill/>
        <a:ln w="25400">
          <a:noFill/>
        </a:ln>
        <a:effectLst/>
      </c:spPr>
    </c:plotArea>
    <c:legend>
      <c:legendPos val="b"/>
      <c:layout>
        <c:manualLayout>
          <c:xMode val="edge"/>
          <c:yMode val="edge"/>
          <c:x val="2.7587072538221366E-4"/>
          <c:y val="0.93015859770480402"/>
          <c:w val="0.99603228503354246"/>
          <c:h val="6.3750805385526396E-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7889705503293731E-2"/>
          <c:y val="4.2017445483762447E-2"/>
          <c:w val="0.94300127087017627"/>
          <c:h val="0.79214087598609528"/>
        </c:manualLayout>
      </c:layout>
      <c:areaChart>
        <c:grouping val="stacked"/>
        <c:varyColors val="0"/>
        <c:ser>
          <c:idx val="0"/>
          <c:order val="0"/>
          <c:tx>
            <c:strRef>
              <c:f>'Emissionen Branche abs'!$C$1</c:f>
              <c:strCache>
                <c:ptCount val="1"/>
                <c:pt idx="0">
                  <c:v>CO2-Emissionen</c:v>
                </c:pt>
              </c:strCache>
            </c:strRef>
          </c:tx>
          <c:spPr>
            <a:solidFill>
              <a:schemeClr val="accent1"/>
            </a:solidFill>
            <a:ln>
              <a:noFill/>
            </a:ln>
            <a:effectLst/>
          </c:spPr>
          <c:cat>
            <c:numRef>
              <c:f>'Emissionen Branche abs'!$A$2:$A$36</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 Branche abs'!$C$2:$C$36</c:f>
              <c:numCache>
                <c:formatCode>0.0</c:formatCode>
                <c:ptCount val="35"/>
                <c:pt idx="0">
                  <c:v>65.375</c:v>
                </c:pt>
                <c:pt idx="1">
                  <c:v>56.088999999999999</c:v>
                </c:pt>
                <c:pt idx="2">
                  <c:v>52.716999999999999</c:v>
                </c:pt>
                <c:pt idx="3">
                  <c:v>49.6</c:v>
                </c:pt>
                <c:pt idx="4">
                  <c:v>47.003</c:v>
                </c:pt>
                <c:pt idx="5">
                  <c:v>48.389000000000003</c:v>
                </c:pt>
                <c:pt idx="6">
                  <c:v>47.4</c:v>
                </c:pt>
                <c:pt idx="7">
                  <c:v>48.987000000000002</c:v>
                </c:pt>
                <c:pt idx="8">
                  <c:v>46.478999999999999</c:v>
                </c:pt>
                <c:pt idx="9">
                  <c:v>44.576999999999998</c:v>
                </c:pt>
                <c:pt idx="10">
                  <c:v>44.137</c:v>
                </c:pt>
                <c:pt idx="11">
                  <c:v>44.914000000000001</c:v>
                </c:pt>
                <c:pt idx="12">
                  <c:v>45.439</c:v>
                </c:pt>
                <c:pt idx="13">
                  <c:v>42.414999999999999</c:v>
                </c:pt>
                <c:pt idx="14">
                  <c:v>40.344000000000001</c:v>
                </c:pt>
                <c:pt idx="15">
                  <c:v>41.820999999999998</c:v>
                </c:pt>
                <c:pt idx="16">
                  <c:v>43.895000000000003</c:v>
                </c:pt>
                <c:pt idx="17">
                  <c:v>46.832999999999998</c:v>
                </c:pt>
                <c:pt idx="18">
                  <c:v>46.6</c:v>
                </c:pt>
                <c:pt idx="19">
                  <c:v>37.378</c:v>
                </c:pt>
                <c:pt idx="20">
                  <c:v>44.308</c:v>
                </c:pt>
                <c:pt idx="21">
                  <c:v>44.487000000000002</c:v>
                </c:pt>
                <c:pt idx="22">
                  <c:v>46.314</c:v>
                </c:pt>
                <c:pt idx="23">
                  <c:v>44.957999999999998</c:v>
                </c:pt>
                <c:pt idx="24">
                  <c:v>45.253999999999998</c:v>
                </c:pt>
                <c:pt idx="25">
                  <c:v>44.378</c:v>
                </c:pt>
                <c:pt idx="26">
                  <c:v>44.527000000000001</c:v>
                </c:pt>
                <c:pt idx="27">
                  <c:v>44.947150988342884</c:v>
                </c:pt>
                <c:pt idx="28">
                  <c:v>42.399329805920274</c:v>
                </c:pt>
                <c:pt idx="29">
                  <c:v>39.451429369721467</c:v>
                </c:pt>
                <c:pt idx="30">
                  <c:v>39.161999999999999</c:v>
                </c:pt>
                <c:pt idx="31">
                  <c:v>42.082532708935318</c:v>
                </c:pt>
                <c:pt idx="32">
                  <c:v>39.747</c:v>
                </c:pt>
                <c:pt idx="33">
                  <c:v>33.430999999999997</c:v>
                </c:pt>
                <c:pt idx="34">
                  <c:v>32.951000000000001</c:v>
                </c:pt>
              </c:numCache>
            </c:numRef>
          </c:val>
          <c:extLst>
            <c:ext xmlns:c16="http://schemas.microsoft.com/office/drawing/2014/chart" uri="{C3380CC4-5D6E-409C-BE32-E72D297353CC}">
              <c16:uniqueId val="{00000000-B5B1-4BD9-B7C1-38CBC96C5FDF}"/>
            </c:ext>
          </c:extLst>
        </c:ser>
        <c:ser>
          <c:idx val="1"/>
          <c:order val="1"/>
          <c:tx>
            <c:strRef>
              <c:f>'Emissionen Branche abs'!$D$1</c:f>
              <c:strCache>
                <c:ptCount val="1"/>
                <c:pt idx="0">
                  <c:v>N2O-Emissionen</c:v>
                </c:pt>
              </c:strCache>
            </c:strRef>
          </c:tx>
          <c:spPr>
            <a:solidFill>
              <a:schemeClr val="accent2"/>
            </a:solidFill>
            <a:ln>
              <a:noFill/>
            </a:ln>
            <a:effectLst/>
          </c:spPr>
          <c:cat>
            <c:numRef>
              <c:f>'Emissionen Branche abs'!$A$2:$A$36</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 Branche abs'!$D$2:$D$36</c:f>
              <c:numCache>
                <c:formatCode>0.0</c:formatCode>
                <c:ptCount val="35"/>
                <c:pt idx="0">
                  <c:v>22.43</c:v>
                </c:pt>
                <c:pt idx="1">
                  <c:v>23.08</c:v>
                </c:pt>
                <c:pt idx="2">
                  <c:v>25.61</c:v>
                </c:pt>
                <c:pt idx="3">
                  <c:v>23.51</c:v>
                </c:pt>
                <c:pt idx="4">
                  <c:v>26.4</c:v>
                </c:pt>
                <c:pt idx="5">
                  <c:v>24.51</c:v>
                </c:pt>
                <c:pt idx="6">
                  <c:v>25.87</c:v>
                </c:pt>
                <c:pt idx="7">
                  <c:v>23.17</c:v>
                </c:pt>
                <c:pt idx="8">
                  <c:v>9.8699999999999992</c:v>
                </c:pt>
                <c:pt idx="9">
                  <c:v>5.7</c:v>
                </c:pt>
                <c:pt idx="10">
                  <c:v>5.43</c:v>
                </c:pt>
                <c:pt idx="11">
                  <c:v>7.47</c:v>
                </c:pt>
                <c:pt idx="12">
                  <c:v>8.06</c:v>
                </c:pt>
                <c:pt idx="13">
                  <c:v>8.25</c:v>
                </c:pt>
                <c:pt idx="14">
                  <c:v>9.77</c:v>
                </c:pt>
                <c:pt idx="15">
                  <c:v>8.35</c:v>
                </c:pt>
                <c:pt idx="16">
                  <c:v>8.16</c:v>
                </c:pt>
                <c:pt idx="17">
                  <c:v>10.82</c:v>
                </c:pt>
                <c:pt idx="18">
                  <c:v>9.4600000000000009</c:v>
                </c:pt>
                <c:pt idx="19">
                  <c:v>9.86</c:v>
                </c:pt>
                <c:pt idx="20">
                  <c:v>1.58</c:v>
                </c:pt>
                <c:pt idx="21">
                  <c:v>1.26</c:v>
                </c:pt>
                <c:pt idx="22">
                  <c:v>0.95</c:v>
                </c:pt>
                <c:pt idx="23">
                  <c:v>1.05</c:v>
                </c:pt>
                <c:pt idx="24">
                  <c:v>0.89</c:v>
                </c:pt>
                <c:pt idx="25">
                  <c:v>0.9</c:v>
                </c:pt>
                <c:pt idx="26">
                  <c:v>0.82</c:v>
                </c:pt>
                <c:pt idx="27">
                  <c:v>0.80370600000000003</c:v>
                </c:pt>
                <c:pt idx="28">
                  <c:v>0.80370600000000003</c:v>
                </c:pt>
                <c:pt idx="29">
                  <c:v>0.8</c:v>
                </c:pt>
                <c:pt idx="30">
                  <c:v>0.74480600000000008</c:v>
                </c:pt>
                <c:pt idx="31">
                  <c:v>0.58252099999999996</c:v>
                </c:pt>
                <c:pt idx="32">
                  <c:v>0.49761199999999994</c:v>
                </c:pt>
                <c:pt idx="33">
                  <c:v>0.5</c:v>
                </c:pt>
                <c:pt idx="34">
                  <c:v>0.5</c:v>
                </c:pt>
              </c:numCache>
            </c:numRef>
          </c:val>
          <c:extLst>
            <c:ext xmlns:c16="http://schemas.microsoft.com/office/drawing/2014/chart" uri="{C3380CC4-5D6E-409C-BE32-E72D297353CC}">
              <c16:uniqueId val="{00000001-B5B1-4BD9-B7C1-38CBC96C5FDF}"/>
            </c:ext>
          </c:extLst>
        </c:ser>
        <c:dLbls>
          <c:showLegendKey val="0"/>
          <c:showVal val="0"/>
          <c:showCatName val="0"/>
          <c:showSerName val="0"/>
          <c:showPercent val="0"/>
          <c:showBubbleSize val="0"/>
        </c:dLbls>
        <c:axId val="1054986976"/>
        <c:axId val="425825824"/>
      </c:areaChart>
      <c:catAx>
        <c:axId val="105498697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425825824"/>
        <c:crosses val="autoZero"/>
        <c:auto val="1"/>
        <c:lblAlgn val="ctr"/>
        <c:lblOffset val="100"/>
        <c:tickLblSkip val="1"/>
        <c:noMultiLvlLbl val="0"/>
      </c:catAx>
      <c:valAx>
        <c:axId val="425825824"/>
        <c:scaling>
          <c:orientation val="minMax"/>
        </c:scaling>
        <c:delete val="0"/>
        <c:axPos val="l"/>
        <c:numFmt formatCode="0.0" sourceLinked="1"/>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1054986976"/>
        <c:crosses val="autoZero"/>
        <c:crossBetween val="midCat"/>
      </c:valAx>
      <c:spPr>
        <a:noFill/>
        <a:ln w="25400">
          <a:noFill/>
        </a:ln>
        <a:effectLst/>
      </c:spPr>
    </c:plotArea>
    <c:legend>
      <c:legendPos val="tr"/>
      <c:overlay val="1"/>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zero"/>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3815247059880717E-2"/>
          <c:y val="1.9634083074901141E-2"/>
          <c:w val="0.93263252837542465"/>
          <c:h val="0.78909581731854028"/>
        </c:manualLayout>
      </c:layout>
      <c:lineChart>
        <c:grouping val="standard"/>
        <c:varyColors val="0"/>
        <c:ser>
          <c:idx val="3"/>
          <c:order val="0"/>
          <c:tx>
            <c:strRef>
              <c:f>'Energie und Emissionen Monit.'!$D$4</c:f>
              <c:strCache>
                <c:ptCount val="1"/>
                <c:pt idx="0">
                  <c:v> Produktion</c:v>
                </c:pt>
              </c:strCache>
            </c:strRef>
          </c:tx>
          <c:spPr>
            <a:ln w="28575" cap="rnd" cmpd="sng" algn="ctr">
              <a:solidFill>
                <a:schemeClr val="accent1"/>
              </a:solidFill>
              <a:prstDash val="solid"/>
              <a:round/>
            </a:ln>
            <a:effectLst/>
          </c:spPr>
          <c:marker>
            <c:symbol val="none"/>
          </c:marker>
          <c:cat>
            <c:numRef>
              <c:f>'Energie und Emissionen Monit.'!$A$49:$A$83</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'Energie und Emissionen Monit.'!$F$49:$F$83</c:f>
              <c:numCache>
                <c:formatCode>0.0</c:formatCode>
                <c:ptCount val="35"/>
                <c:pt idx="0">
                  <c:v>100</c:v>
                </c:pt>
                <c:pt idx="1">
                  <c:v>108.965517241379</c:v>
                </c:pt>
                <c:pt idx="2">
                  <c:v>111.034482758621</c:v>
                </c:pt>
                <c:pt idx="3">
                  <c:v>106.206896551724</c:v>
                </c:pt>
                <c:pt idx="4">
                  <c:v>113.10344827586199</c:v>
                </c:pt>
                <c:pt idx="5">
                  <c:v>115.344827586207</c:v>
                </c:pt>
                <c:pt idx="6">
                  <c:v>119.48275862069001</c:v>
                </c:pt>
                <c:pt idx="7">
                  <c:v>125.344827586207</c:v>
                </c:pt>
                <c:pt idx="8">
                  <c:v>125.862068965517</c:v>
                </c:pt>
                <c:pt idx="9">
                  <c:v>130.68965517241401</c:v>
                </c:pt>
                <c:pt idx="10">
                  <c:v>133.96551724137899</c:v>
                </c:pt>
                <c:pt idx="11">
                  <c:v>130.86206896551701</c:v>
                </c:pt>
                <c:pt idx="12">
                  <c:v>135.68965517241401</c:v>
                </c:pt>
                <c:pt idx="13">
                  <c:v>136.03448275862101</c:v>
                </c:pt>
                <c:pt idx="14">
                  <c:v>140.68965517241401</c:v>
                </c:pt>
                <c:pt idx="15">
                  <c:v>147.241379310345</c:v>
                </c:pt>
                <c:pt idx="16">
                  <c:v>153.10344827586201</c:v>
                </c:pt>
                <c:pt idx="17">
                  <c:v>160.344827586207</c:v>
                </c:pt>
                <c:pt idx="18">
                  <c:v>158.10344827586201</c:v>
                </c:pt>
                <c:pt idx="19">
                  <c:v>141.89655172413799</c:v>
                </c:pt>
                <c:pt idx="20">
                  <c:v>157.931034482759</c:v>
                </c:pt>
                <c:pt idx="21">
                  <c:v>161.37931034482801</c:v>
                </c:pt>
                <c:pt idx="22">
                  <c:v>157.068965517241</c:v>
                </c:pt>
                <c:pt idx="23">
                  <c:v>160.172413793103</c:v>
                </c:pt>
                <c:pt idx="24">
                  <c:v>161.37931034482801</c:v>
                </c:pt>
                <c:pt idx="25">
                  <c:v>163.27586206896601</c:v>
                </c:pt>
                <c:pt idx="26">
                  <c:v>165</c:v>
                </c:pt>
                <c:pt idx="27">
                  <c:v>169.13793103448299</c:v>
                </c:pt>
                <c:pt idx="28">
                  <c:v>175.344827586207</c:v>
                </c:pt>
                <c:pt idx="29">
                  <c:v>162.413793103448</c:v>
                </c:pt>
                <c:pt idx="30">
                  <c:v>162.931034482759</c:v>
                </c:pt>
                <c:pt idx="31">
                  <c:v>172.413793103448</c:v>
                </c:pt>
                <c:pt idx="32">
                  <c:v>163.27586206896601</c:v>
                </c:pt>
                <c:pt idx="33">
                  <c:v>147.931034482759</c:v>
                </c:pt>
                <c:pt idx="34">
                  <c:v>149.31034482758599</c:v>
                </c:pt>
              </c:numCache>
            </c:numRef>
          </c:val>
          <c:smooth val="0"/>
          <c:extLst>
            <c:ext xmlns:c16="http://schemas.microsoft.com/office/drawing/2014/chart" uri="{C3380CC4-5D6E-409C-BE32-E72D297353CC}">
              <c16:uniqueId val="{00000000-2877-447B-8B8F-0DA3BDD7F967}"/>
            </c:ext>
          </c:extLst>
        </c:ser>
        <c:ser>
          <c:idx val="2"/>
          <c:order val="1"/>
          <c:tx>
            <c:strRef>
              <c:f>'Energie und Emissionen Monit.'!$E$48</c:f>
              <c:strCache>
                <c:ptCount val="1"/>
                <c:pt idx="0">
                  <c:v> absolute THG-Emissionen</c:v>
                </c:pt>
              </c:strCache>
            </c:strRef>
          </c:tx>
          <c:spPr>
            <a:ln w="28575" cap="rnd" cmpd="sng" algn="ctr">
              <a:solidFill>
                <a:schemeClr val="accent3">
                  <a:shade val="95000"/>
                  <a:satMod val="105000"/>
                </a:schemeClr>
              </a:solidFill>
              <a:prstDash val="solid"/>
              <a:round/>
            </a:ln>
            <a:effectLst/>
          </c:spPr>
          <c:marker>
            <c:symbol val="none"/>
          </c:marker>
          <c:cat>
            <c:numRef>
              <c:f>'Energie und Emissionen Monit.'!$A$49:$A$83</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'Energie und Emissionen Monit.'!$E$49:$E$83</c:f>
              <c:numCache>
                <c:formatCode>0.0</c:formatCode>
                <c:ptCount val="35"/>
                <c:pt idx="0">
                  <c:v>100</c:v>
                </c:pt>
                <c:pt idx="1">
                  <c:v>90.164569215876071</c:v>
                </c:pt>
                <c:pt idx="2">
                  <c:v>89.205626103297064</c:v>
                </c:pt>
                <c:pt idx="3">
                  <c:v>83.264051022151349</c:v>
                </c:pt>
                <c:pt idx="4">
                  <c:v>83.597745003131934</c:v>
                </c:pt>
                <c:pt idx="5">
                  <c:v>83.023745800353055</c:v>
                </c:pt>
                <c:pt idx="6">
                  <c:v>83.446272991287501</c:v>
                </c:pt>
                <c:pt idx="7">
                  <c:v>82.178691418484149</c:v>
                </c:pt>
                <c:pt idx="8">
                  <c:v>64.175160867832119</c:v>
                </c:pt>
                <c:pt idx="9">
                  <c:v>57.259837139115078</c:v>
                </c:pt>
                <c:pt idx="10">
                  <c:v>56.451227151073404</c:v>
                </c:pt>
                <c:pt idx="11">
                  <c:v>59.65947269517681</c:v>
                </c:pt>
                <c:pt idx="12">
                  <c:v>60.929332042594389</c:v>
                </c:pt>
                <c:pt idx="13">
                  <c:v>57.701725414270257</c:v>
                </c:pt>
                <c:pt idx="14">
                  <c:v>57.074198508057627</c:v>
                </c:pt>
                <c:pt idx="15">
                  <c:v>57.139115084562377</c:v>
                </c:pt>
                <c:pt idx="16">
                  <c:v>59.284778771140601</c:v>
                </c:pt>
                <c:pt idx="17">
                  <c:v>65.660269916291782</c:v>
                </c:pt>
                <c:pt idx="18">
                  <c:v>63.846022436079949</c:v>
                </c:pt>
                <c:pt idx="19">
                  <c:v>53.79875861283525</c:v>
                </c:pt>
                <c:pt idx="20">
                  <c:v>52.261260748248951</c:v>
                </c:pt>
                <c:pt idx="21">
                  <c:v>52.100677637947726</c:v>
                </c:pt>
                <c:pt idx="22">
                  <c:v>53.82836968281989</c:v>
                </c:pt>
                <c:pt idx="23">
                  <c:v>52.397927225101071</c:v>
                </c:pt>
                <c:pt idx="24">
                  <c:v>52.552815898866797</c:v>
                </c:pt>
                <c:pt idx="25">
                  <c:v>51.566539490917371</c:v>
                </c:pt>
                <c:pt idx="26">
                  <c:v>51.645122715107341</c:v>
                </c:pt>
                <c:pt idx="27">
                  <c:v>52.105070313015069</c:v>
                </c:pt>
                <c:pt idx="28">
                  <c:v>49.203389107590986</c:v>
                </c:pt>
                <c:pt idx="29">
                  <c:v>45.841842001846658</c:v>
                </c:pt>
                <c:pt idx="30">
                  <c:v>45.449354820340524</c:v>
                </c:pt>
                <c:pt idx="31">
                  <c:v>48.590688125887269</c:v>
                </c:pt>
                <c:pt idx="32">
                  <c:v>45.834077786003071</c:v>
                </c:pt>
                <c:pt idx="33">
                  <c:v>38.643585217242752</c:v>
                </c:pt>
                <c:pt idx="34">
                  <c:v>38.096919309834284</c:v>
                </c:pt>
              </c:numCache>
            </c:numRef>
          </c:val>
          <c:smooth val="0"/>
          <c:extLst>
            <c:ext xmlns:c16="http://schemas.microsoft.com/office/drawing/2014/chart" uri="{C3380CC4-5D6E-409C-BE32-E72D297353CC}">
              <c16:uniqueId val="{00000001-2877-447B-8B8F-0DA3BDD7F967}"/>
            </c:ext>
          </c:extLst>
        </c:ser>
        <c:ser>
          <c:idx val="4"/>
          <c:order val="2"/>
          <c:tx>
            <c:strRef>
              <c:f>'Energie und Emissionen Monit.'!$G$48</c:f>
              <c:strCache>
                <c:ptCount val="1"/>
                <c:pt idx="0">
                  <c:v> spezifische THG-Emissionen</c:v>
                </c:pt>
              </c:strCache>
            </c:strRef>
          </c:tx>
          <c:spPr>
            <a:ln w="28575" cap="rnd" cmpd="sng" algn="ctr">
              <a:solidFill>
                <a:schemeClr val="accent2"/>
              </a:solidFill>
              <a:prstDash val="solid"/>
              <a:round/>
            </a:ln>
            <a:effectLst/>
          </c:spPr>
          <c:marker>
            <c:symbol val="none"/>
          </c:marker>
          <c:cat>
            <c:numRef>
              <c:f>'Energie und Emissionen Monit.'!$A$49:$A$83</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'Energie und Emissionen Monit.'!$G$49:$G$83</c:f>
              <c:numCache>
                <c:formatCode>0.0</c:formatCode>
                <c:ptCount val="35"/>
                <c:pt idx="0">
                  <c:v>100</c:v>
                </c:pt>
                <c:pt idx="1">
                  <c:v>82.745965419633336</c:v>
                </c:pt>
                <c:pt idx="2">
                  <c:v>80.340470714149305</c:v>
                </c:pt>
                <c:pt idx="3">
                  <c:v>78.397970118259479</c:v>
                </c:pt>
                <c:pt idx="4">
                  <c:v>73.9126403991106</c:v>
                </c:pt>
                <c:pt idx="5">
                  <c:v>71.978733279827694</c:v>
                </c:pt>
                <c:pt idx="6">
                  <c:v>69.839593556921514</c:v>
                </c:pt>
                <c:pt idx="7">
                  <c:v>65.562092190812606</c:v>
                </c:pt>
                <c:pt idx="8">
                  <c:v>50.988483977181787</c:v>
                </c:pt>
                <c:pt idx="9">
                  <c:v>43.813595700114369</c:v>
                </c:pt>
                <c:pt idx="10">
                  <c:v>42.138625157815511</c:v>
                </c:pt>
                <c:pt idx="11">
                  <c:v>45.589583877737297</c:v>
                </c:pt>
                <c:pt idx="12">
                  <c:v>44.903446740412569</c:v>
                </c:pt>
                <c:pt idx="13">
                  <c:v>42.416984461694128</c:v>
                </c:pt>
                <c:pt idx="14">
                  <c:v>40.567445017982074</c:v>
                </c:pt>
                <c:pt idx="15">
                  <c:v>38.80642476469103</c:v>
                </c:pt>
                <c:pt idx="16">
                  <c:v>38.722040188357617</c:v>
                </c:pt>
                <c:pt idx="17">
                  <c:v>40.949415646719579</c:v>
                </c:pt>
                <c:pt idx="18">
                  <c:v>40.3824351286002</c:v>
                </c:pt>
                <c:pt idx="19">
                  <c:v>37.914070468340746</c:v>
                </c:pt>
                <c:pt idx="20">
                  <c:v>33.091191303476329</c:v>
                </c:pt>
                <c:pt idx="21">
                  <c:v>32.284607938044445</c:v>
                </c:pt>
                <c:pt idx="22">
                  <c:v>34.27053174098311</c:v>
                </c:pt>
                <c:pt idx="23">
                  <c:v>32.713452950009369</c:v>
                </c:pt>
                <c:pt idx="24">
                  <c:v>32.564779082631048</c:v>
                </c:pt>
                <c:pt idx="25">
                  <c:v>31.582463468565987</c:v>
                </c:pt>
                <c:pt idx="26">
                  <c:v>31.300074372792331</c:v>
                </c:pt>
                <c:pt idx="27">
                  <c:v>30.806259716155655</c:v>
                </c:pt>
                <c:pt idx="28">
                  <c:v>28.060929874535649</c:v>
                </c:pt>
                <c:pt idx="29">
                  <c:v>28.225337962920495</c:v>
                </c:pt>
                <c:pt idx="30">
                  <c:v>27.894842111954965</c:v>
                </c:pt>
                <c:pt idx="31">
                  <c:v>28.18259911301466</c:v>
                </c:pt>
                <c:pt idx="32">
                  <c:v>28.071557672525554</c:v>
                </c:pt>
                <c:pt idx="33">
                  <c:v>26.122703293707154</c:v>
                </c:pt>
                <c:pt idx="34">
                  <c:v>25.515257736378654</c:v>
                </c:pt>
              </c:numCache>
            </c:numRef>
          </c:val>
          <c:smooth val="0"/>
          <c:extLst>
            <c:ext xmlns:c16="http://schemas.microsoft.com/office/drawing/2014/chart" uri="{C3380CC4-5D6E-409C-BE32-E72D297353CC}">
              <c16:uniqueId val="{00000002-2877-447B-8B8F-0DA3BDD7F967}"/>
            </c:ext>
          </c:extLst>
        </c:ser>
        <c:dLbls>
          <c:showLegendKey val="0"/>
          <c:showVal val="0"/>
          <c:showCatName val="0"/>
          <c:showSerName val="0"/>
          <c:showPercent val="0"/>
          <c:showBubbleSize val="0"/>
        </c:dLbls>
        <c:smooth val="0"/>
        <c:axId val="703653008"/>
        <c:axId val="703654576"/>
      </c:lineChart>
      <c:catAx>
        <c:axId val="703653008"/>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4576"/>
        <c:crosses val="autoZero"/>
        <c:auto val="1"/>
        <c:lblAlgn val="ctr"/>
        <c:lblOffset val="100"/>
        <c:tickLblSkip val="2"/>
        <c:noMultiLvlLbl val="0"/>
      </c:catAx>
      <c:valAx>
        <c:axId val="703654576"/>
        <c:scaling>
          <c:orientation val="minMax"/>
          <c:max val="180"/>
          <c:min val="20"/>
        </c:scaling>
        <c:delete val="0"/>
        <c:axPos val="l"/>
        <c:majorGridlines>
          <c:spPr>
            <a:ln w="9525" cap="flat" cmpd="sng" algn="ctr">
              <a:solidFill>
                <a:schemeClr val="tx1">
                  <a:tint val="75000"/>
                  <a:shade val="95000"/>
                  <a:satMod val="105000"/>
                </a:schemeClr>
              </a:solidFill>
              <a:prstDash val="solid"/>
              <a:round/>
            </a:ln>
            <a:effectLst/>
          </c:spPr>
        </c:majorGridlines>
        <c:numFmt formatCode="0"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3008"/>
        <c:crosses val="autoZero"/>
        <c:crossBetween val="between"/>
        <c:majorUnit val="10"/>
      </c:valAx>
      <c:spPr>
        <a:noFill/>
        <a:ln w="25400">
          <a:noFill/>
        </a:ln>
        <a:effectLst/>
      </c:spPr>
    </c:plotArea>
    <c:legend>
      <c:legendPos val="b"/>
      <c:layout>
        <c:manualLayout>
          <c:xMode val="edge"/>
          <c:yMode val="edge"/>
          <c:x val="0"/>
          <c:y val="0.93015859770480402"/>
          <c:w val="0.99746220450027012"/>
          <c:h val="6.3750805385526396E-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4330897912629278E-3"/>
          <c:y val="8.9906497242867413E-4"/>
          <c:w val="0.99737747982185398"/>
          <c:h val="0.84355787633262058"/>
        </c:manualLayout>
      </c:layout>
      <c:barChart>
        <c:barDir val="col"/>
        <c:grouping val="stacked"/>
        <c:varyColors val="0"/>
        <c:ser>
          <c:idx val="1"/>
          <c:order val="0"/>
          <c:tx>
            <c:strRef>
              <c:f>'Ziele EE'!$A$5</c:f>
              <c:strCache>
                <c:ptCount val="1"/>
                <c:pt idx="0">
                  <c:v>Anteil EE am StromV</c:v>
                </c:pt>
              </c:strCache>
            </c:strRef>
          </c:tx>
          <c:spPr>
            <a:solidFill>
              <a:schemeClr val="accent1"/>
            </a:solidFill>
          </c:spPr>
          <c:invertIfNegative val="0"/>
          <c:dPt>
            <c:idx val="4"/>
            <c:invertIfNegative val="0"/>
            <c:bubble3D val="0"/>
            <c:spPr>
              <a:solidFill>
                <a:schemeClr val="accent1"/>
              </a:solidFill>
            </c:spPr>
            <c:extLst>
              <c:ext xmlns:c16="http://schemas.microsoft.com/office/drawing/2014/chart" uri="{C3380CC4-5D6E-409C-BE32-E72D297353CC}">
                <c16:uniqueId val="{00000001-3DD2-4E4F-8DB0-4F11396A7367}"/>
              </c:ext>
            </c:extLst>
          </c:dPt>
          <c:dPt>
            <c:idx val="7"/>
            <c:invertIfNegative val="0"/>
            <c:bubble3D val="0"/>
            <c:spPr>
              <a:solidFill>
                <a:schemeClr val="accent2"/>
              </a:solidFill>
            </c:spPr>
            <c:extLst>
              <c:ext xmlns:c16="http://schemas.microsoft.com/office/drawing/2014/chart" uri="{C3380CC4-5D6E-409C-BE32-E72D297353CC}">
                <c16:uniqueId val="{00000003-3DD2-4E4F-8DB0-4F11396A7367}"/>
              </c:ext>
            </c:extLst>
          </c:dPt>
          <c:dPt>
            <c:idx val="8"/>
            <c:invertIfNegative val="0"/>
            <c:bubble3D val="0"/>
            <c:spPr>
              <a:solidFill>
                <a:schemeClr val="accent1"/>
              </a:solidFill>
            </c:spPr>
            <c:extLst>
              <c:ext xmlns:c16="http://schemas.microsoft.com/office/drawing/2014/chart" uri="{C3380CC4-5D6E-409C-BE32-E72D297353CC}">
                <c16:uniqueId val="{00000005-3DD2-4E4F-8DB0-4F11396A7367}"/>
              </c:ext>
            </c:extLst>
          </c:dPt>
          <c:dLbls>
            <c:dLbl>
              <c:idx val="0"/>
              <c:layout>
                <c:manualLayout>
                  <c:x val="1.7476390016330104E-3"/>
                  <c:y val="-7.30690404266119E-2"/>
                </c:manualLayout>
              </c:layout>
              <c:spPr>
                <a:noFill/>
                <a:ln>
                  <a:noFill/>
                </a:ln>
                <a:effectLst/>
              </c:spPr>
              <c:txPr>
                <a:bodyPr wrap="square" lIns="38100" tIns="19050" rIns="38100" bIns="19050" anchor="ctr">
                  <a:spAutoFit/>
                </a:bodyPr>
                <a:lstStyle/>
                <a:p>
                  <a:pPr>
                    <a:defRPr>
                      <a:solidFill>
                        <a:schemeClr val="tx2"/>
                      </a:solidFil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3DD2-4E4F-8DB0-4F11396A7367}"/>
                </c:ext>
              </c:extLst>
            </c:dLbl>
            <c:spPr>
              <a:noFill/>
              <a:ln>
                <a:noFill/>
              </a:ln>
              <a:effectLst/>
            </c:spPr>
            <c:txPr>
              <a:bodyPr wrap="square" lIns="38100" tIns="19050" rIns="38100" bIns="19050" anchor="ctr">
                <a:spAutoFit/>
              </a:bodyPr>
              <a:lstStyle/>
              <a:p>
                <a:pPr>
                  <a:defRPr>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'Ziele EE'!$B$4:$J$4</c:f>
              <c:numCache>
                <c:formatCode>General</c:formatCode>
                <c:ptCount val="8"/>
                <c:pt idx="0">
                  <c:v>1990</c:v>
                </c:pt>
                <c:pt idx="1">
                  <c:v>2010</c:v>
                </c:pt>
                <c:pt idx="2">
                  <c:v>2020</c:v>
                </c:pt>
                <c:pt idx="3">
                  <c:v>2021</c:v>
                </c:pt>
                <c:pt idx="4">
                  <c:v>2022</c:v>
                </c:pt>
                <c:pt idx="5">
                  <c:v>2023</c:v>
                </c:pt>
                <c:pt idx="6">
                  <c:v>2024</c:v>
                </c:pt>
                <c:pt idx="7">
                  <c:v>2045</c:v>
                </c:pt>
              </c:numCache>
            </c:numRef>
          </c:cat>
          <c:val>
            <c:numRef>
              <c:f>'Ziele EE'!$B$5:$J$5</c:f>
              <c:numCache>
                <c:formatCode>0.0</c:formatCode>
                <c:ptCount val="8"/>
                <c:pt idx="0">
                  <c:v>3.8</c:v>
                </c:pt>
                <c:pt idx="1">
                  <c:v>17.899999999999999</c:v>
                </c:pt>
                <c:pt idx="2">
                  <c:v>47.3</c:v>
                </c:pt>
                <c:pt idx="3">
                  <c:v>43.1</c:v>
                </c:pt>
                <c:pt idx="4">
                  <c:v>48.4</c:v>
                </c:pt>
                <c:pt idx="5">
                  <c:v>54.1</c:v>
                </c:pt>
                <c:pt idx="6">
                  <c:v>55.3</c:v>
                </c:pt>
                <c:pt idx="7">
                  <c:v>100</c:v>
                </c:pt>
              </c:numCache>
            </c:numRef>
          </c:val>
          <c:extLst>
            <c:ext xmlns:c16="http://schemas.microsoft.com/office/drawing/2014/chart" uri="{C3380CC4-5D6E-409C-BE32-E72D297353CC}">
              <c16:uniqueId val="{00000007-3DD2-4E4F-8DB0-4F11396A7367}"/>
            </c:ext>
          </c:extLst>
        </c:ser>
        <c:dLbls>
          <c:dLblPos val="ctr"/>
          <c:showLegendKey val="0"/>
          <c:showVal val="1"/>
          <c:showCatName val="0"/>
          <c:showSerName val="0"/>
          <c:showPercent val="0"/>
          <c:showBubbleSize val="0"/>
        </c:dLbls>
        <c:gapWidth val="50"/>
        <c:overlap val="100"/>
        <c:axId val="696701856"/>
        <c:axId val="696700288"/>
      </c:barChart>
      <c:catAx>
        <c:axId val="696701856"/>
        <c:scaling>
          <c:orientation val="minMax"/>
        </c:scaling>
        <c:delete val="0"/>
        <c:axPos val="b"/>
        <c:numFmt formatCode="General" sourceLinked="1"/>
        <c:majorTickMark val="out"/>
        <c:minorTickMark val="none"/>
        <c:tickLblPos val="nextTo"/>
        <c:crossAx val="696700288"/>
        <c:crosses val="autoZero"/>
        <c:auto val="1"/>
        <c:lblAlgn val="ctr"/>
        <c:lblOffset val="100"/>
        <c:noMultiLvlLbl val="0"/>
      </c:catAx>
      <c:valAx>
        <c:axId val="696700288"/>
        <c:scaling>
          <c:orientation val="minMax"/>
        </c:scaling>
        <c:delete val="1"/>
        <c:axPos val="l"/>
        <c:numFmt formatCode="0.0" sourceLinked="1"/>
        <c:majorTickMark val="out"/>
        <c:minorTickMark val="none"/>
        <c:tickLblPos val="nextTo"/>
        <c:crossAx val="696701856"/>
        <c:crosses val="autoZero"/>
        <c:crossBetween val="between"/>
      </c:valAx>
      <c:spPr>
        <a:noFill/>
        <a:ln w="25400">
          <a:noFill/>
        </a:ln>
      </c:spPr>
    </c:plotArea>
    <c:plotVisOnly val="1"/>
    <c:dispBlanksAs val="gap"/>
    <c:showDLblsOverMax val="0"/>
  </c:chart>
  <c:spPr>
    <a:noFill/>
    <a:ln w="9525">
      <a:noFill/>
    </a:ln>
  </c:spPr>
  <c:txPr>
    <a:bodyPr/>
    <a:lstStyle/>
    <a:p>
      <a:pPr>
        <a:defRPr sz="16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7223608150603714E-2"/>
          <c:y val="5.3422208090758525E-2"/>
          <c:w val="0.63213614157634768"/>
          <c:h val="0.80516855417669042"/>
        </c:manualLayout>
      </c:layout>
      <c:barChart>
        <c:barDir val="col"/>
        <c:grouping val="stacked"/>
        <c:varyColors val="0"/>
        <c:ser>
          <c:idx val="1"/>
          <c:order val="0"/>
          <c:tx>
            <c:strRef>
              <c:f>Investitonen!$A$13</c:f>
              <c:strCache>
                <c:ptCount val="1"/>
                <c:pt idx="0">
                  <c:v>Windenergie onshore</c:v>
                </c:pt>
              </c:strCache>
            </c:strRef>
          </c:tx>
          <c:spPr>
            <a:solidFill>
              <a:schemeClr val="accent1"/>
            </a:solidFill>
            <a:ln>
              <a:noFill/>
            </a:ln>
            <a:effectLst/>
          </c:spPr>
          <c:invertIfNegative val="0"/>
          <c:cat>
            <c:numRef>
              <c:f>(Investitonen!$B$2,Investitonen!$G$2,Investitonen!$L$2:$Z$2)</c:f>
              <c:numCache>
                <c:formatCode>General</c:formatCode>
                <c:ptCount val="17"/>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pt idx="16">
                  <c:v>2024</c:v>
                </c:pt>
              </c:numCache>
              <c:extLst/>
            </c:numRef>
          </c:cat>
          <c:val>
            <c:numRef>
              <c:f>(Investitonen!$B$13,Investitonen!$G$13,Investitonen!$L$13:$Z$13)</c:f>
              <c:numCache>
                <c:formatCode>#,##0</c:formatCode>
                <c:ptCount val="17"/>
                <c:pt idx="0">
                  <c:v>1.92</c:v>
                </c:pt>
                <c:pt idx="1">
                  <c:v>2.4900000000000002</c:v>
                </c:pt>
                <c:pt idx="2">
                  <c:v>2.11</c:v>
                </c:pt>
                <c:pt idx="3">
                  <c:v>2.86</c:v>
                </c:pt>
                <c:pt idx="4">
                  <c:v>3.55</c:v>
                </c:pt>
                <c:pt idx="5">
                  <c:v>4.49</c:v>
                </c:pt>
                <c:pt idx="6">
                  <c:v>7.06</c:v>
                </c:pt>
                <c:pt idx="7">
                  <c:v>5.37</c:v>
                </c:pt>
                <c:pt idx="8">
                  <c:v>6.91</c:v>
                </c:pt>
                <c:pt idx="9">
                  <c:v>7.45</c:v>
                </c:pt>
                <c:pt idx="10">
                  <c:v>3.39</c:v>
                </c:pt>
                <c:pt idx="11">
                  <c:v>1.65</c:v>
                </c:pt>
                <c:pt idx="12">
                  <c:v>2.19</c:v>
                </c:pt>
                <c:pt idx="13">
                  <c:v>2.99</c:v>
                </c:pt>
                <c:pt idx="14">
                  <c:v>3.83</c:v>
                </c:pt>
                <c:pt idx="15">
                  <c:v>5.96</c:v>
                </c:pt>
                <c:pt idx="16">
                  <c:v>5.47</c:v>
                </c:pt>
              </c:numCache>
              <c:extLst/>
            </c:numRef>
          </c:val>
          <c:extLst>
            <c:ext xmlns:c16="http://schemas.microsoft.com/office/drawing/2014/chart" uri="{C3380CC4-5D6E-409C-BE32-E72D297353CC}">
              <c16:uniqueId val="{00000000-9957-4A94-A7D4-5A864CC06370}"/>
            </c:ext>
          </c:extLst>
        </c:ser>
        <c:ser>
          <c:idx val="2"/>
          <c:order val="1"/>
          <c:tx>
            <c:strRef>
              <c:f>Investitonen!$A$14</c:f>
              <c:strCache>
                <c:ptCount val="1"/>
                <c:pt idx="0">
                  <c:v>Windenergie offshore</c:v>
                </c:pt>
              </c:strCache>
            </c:strRef>
          </c:tx>
          <c:spPr>
            <a:solidFill>
              <a:schemeClr val="tx2">
                <a:lumMod val="10000"/>
                <a:lumOff val="90000"/>
              </a:schemeClr>
            </a:solidFill>
            <a:ln>
              <a:noFill/>
            </a:ln>
            <a:effectLst/>
          </c:spPr>
          <c:invertIfNegative val="0"/>
          <c:cat>
            <c:numRef>
              <c:f>(Investitonen!$B$2,Investitonen!$G$2,Investitonen!$L$2:$Z$2)</c:f>
              <c:numCache>
                <c:formatCode>General</c:formatCode>
                <c:ptCount val="17"/>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pt idx="16">
                  <c:v>2024</c:v>
                </c:pt>
              </c:numCache>
              <c:extLst/>
            </c:numRef>
          </c:cat>
          <c:val>
            <c:numRef>
              <c:f>(Investitonen!$B$14,Investitonen!$G$14,Investitonen!$L$14:$Z$14)</c:f>
              <c:numCache>
                <c:formatCode>#,##0</c:formatCode>
                <c:ptCount val="17"/>
                <c:pt idx="0">
                  <c:v>0</c:v>
                </c:pt>
                <c:pt idx="1">
                  <c:v>0</c:v>
                </c:pt>
                <c:pt idx="2">
                  <c:v>0.45</c:v>
                </c:pt>
                <c:pt idx="3">
                  <c:v>0.61</c:v>
                </c:pt>
                <c:pt idx="4">
                  <c:v>2.44</c:v>
                </c:pt>
                <c:pt idx="5">
                  <c:v>4.2699999999999996</c:v>
                </c:pt>
                <c:pt idx="6">
                  <c:v>3.94</c:v>
                </c:pt>
                <c:pt idx="7">
                  <c:v>3.68</c:v>
                </c:pt>
                <c:pt idx="8">
                  <c:v>3.37</c:v>
                </c:pt>
                <c:pt idx="9">
                  <c:v>3.4</c:v>
                </c:pt>
                <c:pt idx="10">
                  <c:v>4.0999999999999996</c:v>
                </c:pt>
                <c:pt idx="11">
                  <c:v>2.13</c:v>
                </c:pt>
                <c:pt idx="12">
                  <c:v>0.08</c:v>
                </c:pt>
                <c:pt idx="13">
                  <c:v>0.28000000000000003</c:v>
                </c:pt>
                <c:pt idx="14">
                  <c:v>1.51</c:v>
                </c:pt>
                <c:pt idx="15">
                  <c:v>1.88</c:v>
                </c:pt>
                <c:pt idx="16">
                  <c:v>3.58</c:v>
                </c:pt>
              </c:numCache>
              <c:extLst/>
            </c:numRef>
          </c:val>
          <c:extLst>
            <c:ext xmlns:c16="http://schemas.microsoft.com/office/drawing/2014/chart" uri="{C3380CC4-5D6E-409C-BE32-E72D297353CC}">
              <c16:uniqueId val="{00000001-9957-4A94-A7D4-5A864CC06370}"/>
            </c:ext>
          </c:extLst>
        </c:ser>
        <c:ser>
          <c:idx val="3"/>
          <c:order val="2"/>
          <c:tx>
            <c:strRef>
              <c:f>Investitonen!$A$15</c:f>
              <c:strCache>
                <c:ptCount val="1"/>
                <c:pt idx="0">
                  <c:v>Wasserkraft</c:v>
                </c:pt>
              </c:strCache>
            </c:strRef>
          </c:tx>
          <c:spPr>
            <a:solidFill>
              <a:schemeClr val="accent5"/>
            </a:solidFill>
            <a:ln>
              <a:noFill/>
            </a:ln>
            <a:effectLst/>
          </c:spPr>
          <c:invertIfNegative val="0"/>
          <c:cat>
            <c:numRef>
              <c:f>(Investitonen!$B$2,Investitonen!$G$2,Investitonen!$L$2:$Z$2)</c:f>
              <c:numCache>
                <c:formatCode>General</c:formatCode>
                <c:ptCount val="17"/>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pt idx="16">
                  <c:v>2024</c:v>
                </c:pt>
              </c:numCache>
              <c:extLst/>
            </c:numRef>
          </c:cat>
          <c:val>
            <c:numRef>
              <c:f>(Investitonen!$B$15,Investitonen!$G$15,Investitonen!$L$15:$Z$15)</c:f>
              <c:numCache>
                <c:formatCode>#,##0</c:formatCode>
                <c:ptCount val="17"/>
                <c:pt idx="0">
                  <c:v>0.52</c:v>
                </c:pt>
                <c:pt idx="1">
                  <c:v>0.24</c:v>
                </c:pt>
                <c:pt idx="2">
                  <c:v>0.35</c:v>
                </c:pt>
                <c:pt idx="3">
                  <c:v>0.3</c:v>
                </c:pt>
                <c:pt idx="4">
                  <c:v>0.2</c:v>
                </c:pt>
                <c:pt idx="5">
                  <c:v>0.13</c:v>
                </c:pt>
                <c:pt idx="6">
                  <c:v>0.09</c:v>
                </c:pt>
                <c:pt idx="7">
                  <c:v>0.08</c:v>
                </c:pt>
                <c:pt idx="8">
                  <c:v>0.06</c:v>
                </c:pt>
                <c:pt idx="9">
                  <c:v>0.06</c:v>
                </c:pt>
                <c:pt idx="10">
                  <c:v>0.12</c:v>
                </c:pt>
                <c:pt idx="11">
                  <c:v>0.11</c:v>
                </c:pt>
                <c:pt idx="12">
                  <c:v>0.1</c:v>
                </c:pt>
                <c:pt idx="13">
                  <c:v>7.0000000000000007E-2</c:v>
                </c:pt>
                <c:pt idx="14">
                  <c:v>7.0000000000000007E-2</c:v>
                </c:pt>
                <c:pt idx="15">
                  <c:v>0.01</c:v>
                </c:pt>
                <c:pt idx="16">
                  <c:v>3.0000000000000001E-3</c:v>
                </c:pt>
              </c:numCache>
              <c:extLst/>
            </c:numRef>
          </c:val>
          <c:extLst>
            <c:ext xmlns:c16="http://schemas.microsoft.com/office/drawing/2014/chart" uri="{C3380CC4-5D6E-409C-BE32-E72D297353CC}">
              <c16:uniqueId val="{00000002-9957-4A94-A7D4-5A864CC06370}"/>
            </c:ext>
          </c:extLst>
        </c:ser>
        <c:ser>
          <c:idx val="4"/>
          <c:order val="3"/>
          <c:tx>
            <c:strRef>
              <c:f>Investitonen!$A$16</c:f>
              <c:strCache>
                <c:ptCount val="1"/>
                <c:pt idx="0">
                  <c:v>Photovoltaik</c:v>
                </c:pt>
              </c:strCache>
            </c:strRef>
          </c:tx>
          <c:spPr>
            <a:solidFill>
              <a:schemeClr val="accent4"/>
            </a:solidFill>
            <a:ln>
              <a:noFill/>
            </a:ln>
            <a:effectLst/>
          </c:spPr>
          <c:invertIfNegative val="0"/>
          <c:cat>
            <c:numRef>
              <c:f>(Investitonen!$B$2,Investitonen!$G$2,Investitonen!$L$2:$Z$2)</c:f>
              <c:numCache>
                <c:formatCode>General</c:formatCode>
                <c:ptCount val="17"/>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pt idx="16">
                  <c:v>2024</c:v>
                </c:pt>
              </c:numCache>
              <c:extLst/>
            </c:numRef>
          </c:cat>
          <c:val>
            <c:numRef>
              <c:f>(Investitonen!$B$16,Investitonen!$G$16,Investitonen!$L$16:$Z$16)</c:f>
              <c:numCache>
                <c:formatCode>#,##0</c:formatCode>
                <c:ptCount val="17"/>
                <c:pt idx="0">
                  <c:v>0.26</c:v>
                </c:pt>
                <c:pt idx="1">
                  <c:v>4.84</c:v>
                </c:pt>
                <c:pt idx="2">
                  <c:v>19.579999999999998</c:v>
                </c:pt>
                <c:pt idx="3">
                  <c:v>15.86</c:v>
                </c:pt>
                <c:pt idx="4">
                  <c:v>11.98</c:v>
                </c:pt>
                <c:pt idx="5">
                  <c:v>3.38</c:v>
                </c:pt>
                <c:pt idx="6">
                  <c:v>1.45</c:v>
                </c:pt>
                <c:pt idx="7">
                  <c:v>1.48</c:v>
                </c:pt>
                <c:pt idx="8">
                  <c:v>1.57</c:v>
                </c:pt>
                <c:pt idx="9">
                  <c:v>1.66</c:v>
                </c:pt>
                <c:pt idx="10">
                  <c:v>2.58</c:v>
                </c:pt>
                <c:pt idx="11">
                  <c:v>3.37</c:v>
                </c:pt>
                <c:pt idx="12">
                  <c:v>4.92</c:v>
                </c:pt>
                <c:pt idx="13">
                  <c:v>5.23</c:v>
                </c:pt>
                <c:pt idx="14">
                  <c:v>8.2100000000000009</c:v>
                </c:pt>
                <c:pt idx="15">
                  <c:v>18.84</c:v>
                </c:pt>
                <c:pt idx="16">
                  <c:v>16.7</c:v>
                </c:pt>
              </c:numCache>
              <c:extLst/>
            </c:numRef>
          </c:val>
          <c:extLst>
            <c:ext xmlns:c16="http://schemas.microsoft.com/office/drawing/2014/chart" uri="{C3380CC4-5D6E-409C-BE32-E72D297353CC}">
              <c16:uniqueId val="{00000003-9957-4A94-A7D4-5A864CC06370}"/>
            </c:ext>
          </c:extLst>
        </c:ser>
        <c:ser>
          <c:idx val="5"/>
          <c:order val="4"/>
          <c:tx>
            <c:strRef>
              <c:f>Investitonen!$A$17</c:f>
              <c:strCache>
                <c:ptCount val="1"/>
                <c:pt idx="0">
                  <c:v>Geo/Solarthermie</c:v>
                </c:pt>
              </c:strCache>
            </c:strRef>
          </c:tx>
          <c:spPr>
            <a:solidFill>
              <a:schemeClr val="accent6"/>
            </a:solidFill>
            <a:ln>
              <a:noFill/>
            </a:ln>
            <a:effectLst/>
          </c:spPr>
          <c:invertIfNegative val="0"/>
          <c:cat>
            <c:numRef>
              <c:f>(Investitonen!$B$2,Investitonen!$G$2,Investitonen!$L$2:$Z$2)</c:f>
              <c:numCache>
                <c:formatCode>General</c:formatCode>
                <c:ptCount val="17"/>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pt idx="16">
                  <c:v>2024</c:v>
                </c:pt>
              </c:numCache>
              <c:extLst/>
            </c:numRef>
          </c:cat>
          <c:val>
            <c:numRef>
              <c:f>(Investitonen!$B$17,Investitonen!$G$17,Investitonen!$L$17:$Z$17)</c:f>
              <c:numCache>
                <c:formatCode>#,##0</c:formatCode>
                <c:ptCount val="17"/>
                <c:pt idx="0">
                  <c:v>0.56999999999999995</c:v>
                </c:pt>
                <c:pt idx="1">
                  <c:v>1.04</c:v>
                </c:pt>
                <c:pt idx="2">
                  <c:v>1.95</c:v>
                </c:pt>
                <c:pt idx="3">
                  <c:v>2.0499999999999998</c:v>
                </c:pt>
                <c:pt idx="4">
                  <c:v>2.0099999999999998</c:v>
                </c:pt>
                <c:pt idx="5">
                  <c:v>1.95</c:v>
                </c:pt>
                <c:pt idx="6">
                  <c:v>1.87</c:v>
                </c:pt>
                <c:pt idx="7">
                  <c:v>1.81</c:v>
                </c:pt>
                <c:pt idx="8">
                  <c:v>1.91</c:v>
                </c:pt>
                <c:pt idx="9">
                  <c:v>1.86</c:v>
                </c:pt>
                <c:pt idx="10">
                  <c:v>2.0099999999999998</c:v>
                </c:pt>
                <c:pt idx="11">
                  <c:v>1.85</c:v>
                </c:pt>
                <c:pt idx="12">
                  <c:v>2.4500000000000002</c:v>
                </c:pt>
                <c:pt idx="13">
                  <c:v>3.08</c:v>
                </c:pt>
                <c:pt idx="14">
                  <c:v>5.27</c:v>
                </c:pt>
                <c:pt idx="15">
                  <c:v>9.24</c:v>
                </c:pt>
                <c:pt idx="16">
                  <c:v>5.56</c:v>
                </c:pt>
              </c:numCache>
              <c:extLst/>
            </c:numRef>
          </c:val>
          <c:extLst>
            <c:ext xmlns:c16="http://schemas.microsoft.com/office/drawing/2014/chart" uri="{C3380CC4-5D6E-409C-BE32-E72D297353CC}">
              <c16:uniqueId val="{00000004-9957-4A94-A7D4-5A864CC06370}"/>
            </c:ext>
          </c:extLst>
        </c:ser>
        <c:ser>
          <c:idx val="0"/>
          <c:order val="5"/>
          <c:tx>
            <c:strRef>
              <c:f>Investitonen!$A$18</c:f>
              <c:strCache>
                <c:ptCount val="1"/>
                <c:pt idx="0">
                  <c:v>Biomasse</c:v>
                </c:pt>
              </c:strCache>
            </c:strRef>
          </c:tx>
          <c:spPr>
            <a:solidFill>
              <a:schemeClr val="accent3"/>
            </a:solidFill>
            <a:ln>
              <a:noFill/>
            </a:ln>
            <a:effectLst/>
          </c:spPr>
          <c:invertIfNegative val="0"/>
          <c:cat>
            <c:numRef>
              <c:f>(Investitonen!$B$2,Investitonen!$G$2,Investitonen!$L$2:$Z$2)</c:f>
              <c:numCache>
                <c:formatCode>General</c:formatCode>
                <c:ptCount val="17"/>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pt idx="16">
                  <c:v>2024</c:v>
                </c:pt>
              </c:numCache>
              <c:extLst/>
            </c:numRef>
          </c:cat>
          <c:val>
            <c:numRef>
              <c:f>(Investitonen!$B$18,Investitonen!$G$18,Investitonen!$L$18:$Z$18)</c:f>
              <c:numCache>
                <c:formatCode>#,##0</c:formatCode>
                <c:ptCount val="17"/>
                <c:pt idx="0">
                  <c:v>1.43</c:v>
                </c:pt>
                <c:pt idx="1">
                  <c:v>3.42</c:v>
                </c:pt>
                <c:pt idx="2">
                  <c:v>3.45</c:v>
                </c:pt>
                <c:pt idx="3">
                  <c:v>4.4400000000000004</c:v>
                </c:pt>
                <c:pt idx="4">
                  <c:v>2.29</c:v>
                </c:pt>
                <c:pt idx="5">
                  <c:v>2.2599999999999998</c:v>
                </c:pt>
                <c:pt idx="6">
                  <c:v>1.99</c:v>
                </c:pt>
                <c:pt idx="7">
                  <c:v>1.51</c:v>
                </c:pt>
                <c:pt idx="8">
                  <c:v>1.5</c:v>
                </c:pt>
                <c:pt idx="9">
                  <c:v>1.51</c:v>
                </c:pt>
                <c:pt idx="10">
                  <c:v>1.63</c:v>
                </c:pt>
                <c:pt idx="11">
                  <c:v>1.61</c:v>
                </c:pt>
                <c:pt idx="12">
                  <c:v>2.2599999999999998</c:v>
                </c:pt>
                <c:pt idx="13">
                  <c:v>2.98</c:v>
                </c:pt>
                <c:pt idx="14">
                  <c:v>3.89</c:v>
                </c:pt>
                <c:pt idx="15">
                  <c:v>3.02</c:v>
                </c:pt>
                <c:pt idx="16">
                  <c:v>2.0099999999999998</c:v>
                </c:pt>
              </c:numCache>
              <c:extLst/>
            </c:numRef>
          </c:val>
          <c:extLst>
            <c:ext xmlns:c16="http://schemas.microsoft.com/office/drawing/2014/chart" uri="{C3380CC4-5D6E-409C-BE32-E72D297353CC}">
              <c16:uniqueId val="{00000005-9957-4A94-A7D4-5A864CC06370}"/>
            </c:ext>
          </c:extLst>
        </c:ser>
        <c:dLbls>
          <c:showLegendKey val="0"/>
          <c:showVal val="0"/>
          <c:showCatName val="0"/>
          <c:showSerName val="0"/>
          <c:showPercent val="0"/>
          <c:showBubbleSize val="0"/>
        </c:dLbls>
        <c:gapWidth val="34"/>
        <c:overlap val="100"/>
        <c:axId val="698842192"/>
        <c:axId val="698841408"/>
      </c:barChart>
      <c:catAx>
        <c:axId val="69884219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698841408"/>
        <c:crosses val="autoZero"/>
        <c:auto val="1"/>
        <c:lblAlgn val="ctr"/>
        <c:lblOffset val="100"/>
        <c:noMultiLvlLbl val="0"/>
      </c:catAx>
      <c:valAx>
        <c:axId val="698841408"/>
        <c:scaling>
          <c:orientation val="minMax"/>
        </c:scaling>
        <c:delete val="0"/>
        <c:axPos val="l"/>
        <c:majorGridlines>
          <c:spPr>
            <a:ln w="9525" cap="flat" cmpd="sng" algn="ctr">
              <a:solidFill>
                <a:srgbClr val="CCCCCC"/>
              </a:solidFill>
              <a:round/>
            </a:ln>
            <a:effectLst/>
          </c:spPr>
        </c:majorGridlines>
        <c:numFmt formatCode="#,##0" sourceLinked="1"/>
        <c:majorTickMark val="out"/>
        <c:minorTickMark val="none"/>
        <c:tickLblPos val="nextTo"/>
        <c:spPr>
          <a:noFill/>
          <a:ln w="9525">
            <a:solidFill>
              <a:srgbClr val="CCCCCC"/>
            </a:solidFill>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698842192"/>
        <c:crosses val="autoZero"/>
        <c:crossBetween val="between"/>
      </c:valAx>
      <c:spPr>
        <a:noFill/>
        <a:ln w="25400">
          <a:noFill/>
        </a:ln>
        <a:effectLst/>
      </c:spPr>
    </c:plotArea>
    <c:legend>
      <c:legendPos val="r"/>
      <c:layout>
        <c:manualLayout>
          <c:xMode val="edge"/>
          <c:yMode val="edge"/>
          <c:x val="0.73454223150957865"/>
          <c:y val="6.5878391637377284E-2"/>
          <c:w val="0.2585264487201317"/>
          <c:h val="0.908859822984902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7EA6-49A8-BACD-D5AE11F00317}"/>
              </c:ext>
            </c:extLst>
          </c:dPt>
          <c:dPt>
            <c:idx val="1"/>
            <c:bubble3D val="0"/>
            <c:spPr>
              <a:solidFill>
                <a:schemeClr val="accent2"/>
              </a:solidFill>
              <a:ln w="19050">
                <a:noFill/>
              </a:ln>
              <a:effectLst/>
            </c:spPr>
            <c:extLst>
              <c:ext xmlns:c16="http://schemas.microsoft.com/office/drawing/2014/chart" uri="{C3380CC4-5D6E-409C-BE32-E72D297353CC}">
                <c16:uniqueId val="{00000003-7EA6-49A8-BACD-D5AE11F00317}"/>
              </c:ext>
            </c:extLst>
          </c:dPt>
          <c:dPt>
            <c:idx val="2"/>
            <c:bubble3D val="0"/>
            <c:spPr>
              <a:solidFill>
                <a:schemeClr val="accent3"/>
              </a:solidFill>
              <a:ln w="19050">
                <a:noFill/>
              </a:ln>
              <a:effectLst/>
            </c:spPr>
            <c:extLst>
              <c:ext xmlns:c16="http://schemas.microsoft.com/office/drawing/2014/chart" uri="{C3380CC4-5D6E-409C-BE32-E72D297353CC}">
                <c16:uniqueId val="{00000005-7EA6-49A8-BACD-D5AE11F00317}"/>
              </c:ext>
            </c:extLst>
          </c:dPt>
          <c:dPt>
            <c:idx val="3"/>
            <c:bubble3D val="0"/>
            <c:spPr>
              <a:solidFill>
                <a:schemeClr val="accent4"/>
              </a:solidFill>
              <a:ln w="19050">
                <a:noFill/>
              </a:ln>
              <a:effectLst/>
            </c:spPr>
            <c:extLst>
              <c:ext xmlns:c16="http://schemas.microsoft.com/office/drawing/2014/chart" uri="{C3380CC4-5D6E-409C-BE32-E72D297353CC}">
                <c16:uniqueId val="{00000007-7EA6-49A8-BACD-D5AE11F00317}"/>
              </c:ext>
            </c:extLst>
          </c:dPt>
          <c:dPt>
            <c:idx val="4"/>
            <c:bubble3D val="0"/>
            <c:spPr>
              <a:solidFill>
                <a:schemeClr val="accent5"/>
              </a:solidFill>
              <a:ln w="19050">
                <a:noFill/>
              </a:ln>
              <a:effectLst/>
            </c:spPr>
            <c:extLst>
              <c:ext xmlns:c16="http://schemas.microsoft.com/office/drawing/2014/chart" uri="{C3380CC4-5D6E-409C-BE32-E72D297353CC}">
                <c16:uniqueId val="{00000009-7EA6-49A8-BACD-D5AE11F00317}"/>
              </c:ext>
            </c:extLst>
          </c:dPt>
          <c:dPt>
            <c:idx val="5"/>
            <c:bubble3D val="0"/>
            <c:spPr>
              <a:solidFill>
                <a:schemeClr val="accent6"/>
              </a:solidFill>
              <a:ln w="19050">
                <a:noFill/>
              </a:ln>
              <a:effectLst/>
            </c:spPr>
            <c:extLst>
              <c:ext xmlns:c16="http://schemas.microsoft.com/office/drawing/2014/chart" uri="{C3380CC4-5D6E-409C-BE32-E72D297353CC}">
                <c16:uniqueId val="{0000000B-7EA6-49A8-BACD-D5AE11F00317}"/>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7EA6-49A8-BACD-D5AE11F00317}"/>
                </c:ext>
              </c:extLst>
            </c:dLbl>
            <c:dLbl>
              <c:idx val="1"/>
              <c:layout>
                <c:manualLayout>
                  <c:x val="-1.8587114633351335E-2"/>
                  <c:y val="-3.508046749730866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7EA6-49A8-BACD-D5AE11F00317}"/>
                </c:ext>
              </c:extLst>
            </c:dLbl>
            <c:dLbl>
              <c:idx val="2"/>
              <c:layout>
                <c:manualLayout>
                  <c:x val="-5.2277606461239717E-3"/>
                  <c:y val="9.5188580161394282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7EA6-49A8-BACD-D5AE11F00317}"/>
                </c:ext>
              </c:extLst>
            </c:dLbl>
            <c:dLbl>
              <c:idx val="3"/>
              <c:layout>
                <c:manualLayout>
                  <c:x val="-6.2248437475023594E-2"/>
                  <c:y val="0.11933185757856098"/>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7EA6-49A8-BACD-D5AE11F00317}"/>
                </c:ext>
              </c:extLst>
            </c:dLbl>
            <c:dLbl>
              <c:idx val="4"/>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9-7EA6-49A8-BACD-D5AE11F00317}"/>
                </c:ext>
              </c:extLst>
            </c:dLbl>
            <c:dLbl>
              <c:idx val="5"/>
              <c:layout>
                <c:manualLayout>
                  <c:x val="5.82545729005731E-2"/>
                  <c:y val="-9.6146130004708882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7EA6-49A8-BACD-D5AE11F00317}"/>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(Stromerzeugung_EE!$A$14:$A$17,Stromerzeugung_EE!$A$19:$A$20)</c:f>
              <c:strCache>
                <c:ptCount val="6"/>
                <c:pt idx="0">
                  <c:v>Erneuerbare Energien</c:v>
                </c:pt>
                <c:pt idx="1">
                  <c:v>Braunkohle</c:v>
                </c:pt>
                <c:pt idx="2">
                  <c:v>Erdgas</c:v>
                </c:pt>
                <c:pt idx="3">
                  <c:v>Steinkohle</c:v>
                </c:pt>
                <c:pt idx="4">
                  <c:v>Mineralöl</c:v>
                </c:pt>
                <c:pt idx="5">
                  <c:v>sonstige Energieträger</c:v>
                </c:pt>
              </c:strCache>
              <c:extLst/>
            </c:strRef>
          </c:cat>
          <c:val>
            <c:numRef>
              <c:f>(Stromerzeugung_EE!$G$14:$G$17,Stromerzeugung_EE!$G$19:$G$20)</c:f>
              <c:numCache>
                <c:formatCode>0</c:formatCode>
                <c:ptCount val="6"/>
                <c:pt idx="0">
                  <c:v>285.21929466220092</c:v>
                </c:pt>
                <c:pt idx="1">
                  <c:v>79.000099975706021</c:v>
                </c:pt>
                <c:pt idx="2">
                  <c:v>76.999786722584346</c:v>
                </c:pt>
                <c:pt idx="3">
                  <c:v>26.399641193245152</c:v>
                </c:pt>
                <c:pt idx="4">
                  <c:v>4.8302688721483742</c:v>
                </c:pt>
                <c:pt idx="5">
                  <c:v>23.1</c:v>
                </c:pt>
              </c:numCache>
              <c:extLst/>
            </c:numRef>
          </c:val>
          <c:extLst>
            <c:ext xmlns:c16="http://schemas.microsoft.com/office/drawing/2014/chart" uri="{C3380CC4-5D6E-409C-BE32-E72D297353CC}">
              <c16:uniqueId val="{0000000C-7EA6-49A8-BACD-D5AE11F00317}"/>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4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5281832020833555E-2"/>
          <c:y val="3.0628152989241861E-2"/>
          <c:w val="0.92264636860614457"/>
          <c:h val="0.66579677319952302"/>
        </c:manualLayout>
      </c:layout>
      <c:areaChart>
        <c:grouping val="stacked"/>
        <c:varyColors val="0"/>
        <c:ser>
          <c:idx val="0"/>
          <c:order val="0"/>
          <c:tx>
            <c:strRef>
              <c:f>'Struktur EE'!$A$15</c:f>
              <c:strCache>
                <c:ptCount val="1"/>
                <c:pt idx="0">
                  <c:v>Windkraft onshore</c:v>
                </c:pt>
              </c:strCache>
            </c:strRef>
          </c:tx>
          <c:spPr>
            <a:solidFill>
              <a:schemeClr val="accent1"/>
            </a:solidFill>
            <a:ln>
              <a:noFill/>
            </a:ln>
            <a:effectLst/>
          </c:spPr>
          <c:cat>
            <c:numRef>
              <c:f>'Struktur EE'!$B$14:$AK$14</c:f>
              <c:numCache>
                <c:formatCode>General</c:formatCode>
                <c:ptCount val="3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pt idx="34">
                  <c:v>2025</c:v>
                </c:pt>
              </c:numCache>
            </c:numRef>
          </c:cat>
          <c:val>
            <c:numRef>
              <c:f>'Struktur EE'!$B$15:$AK$15</c:f>
              <c:numCache>
                <c:formatCode>0.0</c:formatCode>
                <c:ptCount val="35"/>
                <c:pt idx="0">
                  <c:v>0.1</c:v>
                </c:pt>
                <c:pt idx="1">
                  <c:v>0.2747</c:v>
                </c:pt>
                <c:pt idx="2">
                  <c:v>0.6</c:v>
                </c:pt>
                <c:pt idx="3">
                  <c:v>0.9091999999999999</c:v>
                </c:pt>
                <c:pt idx="4">
                  <c:v>1.5</c:v>
                </c:pt>
                <c:pt idx="5">
                  <c:v>2.032</c:v>
                </c:pt>
                <c:pt idx="6">
                  <c:v>2.9660000000000002</c:v>
                </c:pt>
                <c:pt idx="7">
                  <c:v>4.4889999999999999</c:v>
                </c:pt>
                <c:pt idx="8">
                  <c:v>5.5279999999999996</c:v>
                </c:pt>
                <c:pt idx="9">
                  <c:v>9.5</c:v>
                </c:pt>
                <c:pt idx="10">
                  <c:v>10.5</c:v>
                </c:pt>
                <c:pt idx="11">
                  <c:v>15.8</c:v>
                </c:pt>
                <c:pt idx="12">
                  <c:v>19.087</c:v>
                </c:pt>
                <c:pt idx="13">
                  <c:v>26.018999999999998</c:v>
                </c:pt>
                <c:pt idx="14">
                  <c:v>27.773999999999997</c:v>
                </c:pt>
                <c:pt idx="15">
                  <c:v>31.324000000000005</c:v>
                </c:pt>
                <c:pt idx="16">
                  <c:v>40.506999999999998</c:v>
                </c:pt>
                <c:pt idx="17">
                  <c:v>41.384999999999998</c:v>
                </c:pt>
                <c:pt idx="18">
                  <c:v>39.381999999999998</c:v>
                </c:pt>
                <c:pt idx="19">
                  <c:v>38.371000000000009</c:v>
                </c:pt>
                <c:pt idx="20">
                  <c:v>49.280999999999999</c:v>
                </c:pt>
                <c:pt idx="21">
                  <c:v>50.948</c:v>
                </c:pt>
                <c:pt idx="22">
                  <c:v>51.819000000000003</c:v>
                </c:pt>
                <c:pt idx="23">
                  <c:v>57.026000000000003</c:v>
                </c:pt>
                <c:pt idx="24">
                  <c:v>72.34</c:v>
                </c:pt>
                <c:pt idx="25">
                  <c:v>67.650000000000006</c:v>
                </c:pt>
                <c:pt idx="26">
                  <c:v>88.018000000000001</c:v>
                </c:pt>
                <c:pt idx="27">
                  <c:v>90.483999999999995</c:v>
                </c:pt>
                <c:pt idx="28">
                  <c:v>101.15</c:v>
                </c:pt>
                <c:pt idx="29">
                  <c:v>104.79600000000001</c:v>
                </c:pt>
                <c:pt idx="30">
                  <c:v>92.075000000000003</c:v>
                </c:pt>
                <c:pt idx="31">
                  <c:v>99.149000000000001</c:v>
                </c:pt>
                <c:pt idx="32">
                  <c:v>117.877</c:v>
                </c:pt>
                <c:pt idx="33">
                  <c:v>112.846</c:v>
                </c:pt>
                <c:pt idx="34">
                  <c:v>110.081</c:v>
                </c:pt>
              </c:numCache>
            </c:numRef>
          </c:val>
          <c:extLst>
            <c:ext xmlns:c16="http://schemas.microsoft.com/office/drawing/2014/chart" uri="{C3380CC4-5D6E-409C-BE32-E72D297353CC}">
              <c16:uniqueId val="{00000000-43BB-4A66-9464-4DDE467D5F2F}"/>
            </c:ext>
          </c:extLst>
        </c:ser>
        <c:ser>
          <c:idx val="5"/>
          <c:order val="1"/>
          <c:tx>
            <c:strRef>
              <c:f>'Struktur EE'!$A$16</c:f>
              <c:strCache>
                <c:ptCount val="1"/>
                <c:pt idx="0">
                  <c:v>Windkraft offshore</c:v>
                </c:pt>
              </c:strCache>
            </c:strRef>
          </c:tx>
          <c:spPr>
            <a:solidFill>
              <a:schemeClr val="accent1">
                <a:lumMod val="20000"/>
                <a:lumOff val="80000"/>
              </a:schemeClr>
            </a:solidFill>
            <a:ln>
              <a:noFill/>
            </a:ln>
            <a:effectLst/>
          </c:spPr>
          <c:cat>
            <c:numRef>
              <c:f>'Struktur EE'!$B$14:$AK$14</c:f>
              <c:numCache>
                <c:formatCode>General</c:formatCode>
                <c:ptCount val="3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pt idx="34">
                  <c:v>2025</c:v>
                </c:pt>
              </c:numCache>
            </c:numRef>
          </c:cat>
          <c:val>
            <c:numRef>
              <c:f>'Struktur EE'!$B$16:$AK$16</c:f>
              <c:numCache>
                <c:formatCode>0.0</c:formatCode>
                <c:ptCount val="3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3.7999999999999999E-2</c:v>
                </c:pt>
                <c:pt idx="19">
                  <c:v>0.17599999999999999</c:v>
                </c:pt>
                <c:pt idx="20">
                  <c:v>0.57699999999999996</c:v>
                </c:pt>
                <c:pt idx="21">
                  <c:v>0.73199999999999998</c:v>
                </c:pt>
                <c:pt idx="22">
                  <c:v>0.91800000000000004</c:v>
                </c:pt>
                <c:pt idx="23">
                  <c:v>1.4710000000000001</c:v>
                </c:pt>
                <c:pt idx="24">
                  <c:v>8.2840000000000007</c:v>
                </c:pt>
                <c:pt idx="25">
                  <c:v>12.273999999999999</c:v>
                </c:pt>
                <c:pt idx="26">
                  <c:v>17.675000000000001</c:v>
                </c:pt>
                <c:pt idx="27">
                  <c:v>19.466999999999999</c:v>
                </c:pt>
                <c:pt idx="28">
                  <c:v>24.744</c:v>
                </c:pt>
                <c:pt idx="29">
                  <c:v>27.306000000000001</c:v>
                </c:pt>
                <c:pt idx="30">
                  <c:v>24.373000000000001</c:v>
                </c:pt>
                <c:pt idx="31">
                  <c:v>25.123999999999999</c:v>
                </c:pt>
                <c:pt idx="32">
                  <c:v>23.887</c:v>
                </c:pt>
                <c:pt idx="33">
                  <c:v>26.068000000000001</c:v>
                </c:pt>
                <c:pt idx="34">
                  <c:v>26.309000000000001</c:v>
                </c:pt>
              </c:numCache>
            </c:numRef>
          </c:val>
          <c:extLst>
            <c:ext xmlns:c16="http://schemas.microsoft.com/office/drawing/2014/chart" uri="{C3380CC4-5D6E-409C-BE32-E72D297353CC}">
              <c16:uniqueId val="{00000001-43BB-4A66-9464-4DDE467D5F2F}"/>
            </c:ext>
          </c:extLst>
        </c:ser>
        <c:ser>
          <c:idx val="3"/>
          <c:order val="2"/>
          <c:tx>
            <c:strRef>
              <c:f>'Struktur EE'!$A$19</c:f>
              <c:strCache>
                <c:ptCount val="1"/>
                <c:pt idx="0">
                  <c:v>Photovoltaik</c:v>
                </c:pt>
              </c:strCache>
            </c:strRef>
          </c:tx>
          <c:spPr>
            <a:solidFill>
              <a:schemeClr val="accent4"/>
            </a:solidFill>
            <a:ln>
              <a:noFill/>
            </a:ln>
            <a:effectLst/>
          </c:spPr>
          <c:cat>
            <c:numRef>
              <c:f>'Struktur EE'!$B$14:$AK$14</c:f>
              <c:numCache>
                <c:formatCode>General</c:formatCode>
                <c:ptCount val="3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pt idx="34">
                  <c:v>2025</c:v>
                </c:pt>
              </c:numCache>
            </c:numRef>
          </c:cat>
          <c:val>
            <c:numRef>
              <c:f>'Struktur EE'!$B$19:$AK$19</c:f>
              <c:numCache>
                <c:formatCode>0.0</c:formatCode>
                <c:ptCount val="35"/>
                <c:pt idx="0">
                  <c:v>1E-3</c:v>
                </c:pt>
                <c:pt idx="1">
                  <c:v>2E-3</c:v>
                </c:pt>
                <c:pt idx="2">
                  <c:v>3.0000000000000001E-3</c:v>
                </c:pt>
                <c:pt idx="3">
                  <c:v>4.0000000000000001E-3</c:v>
                </c:pt>
                <c:pt idx="4">
                  <c:v>5.0000000000000001E-3</c:v>
                </c:pt>
                <c:pt idx="5">
                  <c:v>6.0000000000000001E-3</c:v>
                </c:pt>
                <c:pt idx="6">
                  <c:v>1.0999999999999999E-2</c:v>
                </c:pt>
                <c:pt idx="7">
                  <c:v>1.4999999999999999E-2</c:v>
                </c:pt>
                <c:pt idx="8">
                  <c:v>1.9E-2</c:v>
                </c:pt>
                <c:pt idx="9">
                  <c:v>0</c:v>
                </c:pt>
                <c:pt idx="10">
                  <c:v>0.1</c:v>
                </c:pt>
                <c:pt idx="11">
                  <c:v>0.2</c:v>
                </c:pt>
                <c:pt idx="12">
                  <c:v>0.32000109999999998</c:v>
                </c:pt>
                <c:pt idx="13">
                  <c:v>0.56800262000000001</c:v>
                </c:pt>
                <c:pt idx="14">
                  <c:v>1.3080300999999999</c:v>
                </c:pt>
                <c:pt idx="15">
                  <c:v>2.2650000000000001</c:v>
                </c:pt>
                <c:pt idx="16">
                  <c:v>3.137</c:v>
                </c:pt>
                <c:pt idx="17">
                  <c:v>4.508</c:v>
                </c:pt>
                <c:pt idx="18">
                  <c:v>6.7149999999999999</c:v>
                </c:pt>
                <c:pt idx="19">
                  <c:v>11.962999999999999</c:v>
                </c:pt>
                <c:pt idx="20">
                  <c:v>19.991</c:v>
                </c:pt>
                <c:pt idx="21">
                  <c:v>26.744</c:v>
                </c:pt>
                <c:pt idx="22">
                  <c:v>30.620999999999999</c:v>
                </c:pt>
                <c:pt idx="23">
                  <c:v>35.448</c:v>
                </c:pt>
                <c:pt idx="24">
                  <c:v>38.076000000000001</c:v>
                </c:pt>
                <c:pt idx="25">
                  <c:v>37.555999999999997</c:v>
                </c:pt>
                <c:pt idx="26">
                  <c:v>38.761000000000003</c:v>
                </c:pt>
                <c:pt idx="27">
                  <c:v>44.33</c:v>
                </c:pt>
                <c:pt idx="28">
                  <c:v>45.210999999999999</c:v>
                </c:pt>
                <c:pt idx="29">
                  <c:v>49.496000000000002</c:v>
                </c:pt>
                <c:pt idx="30">
                  <c:v>50.463999999999999</c:v>
                </c:pt>
                <c:pt idx="31">
                  <c:v>61.192999999999998</c:v>
                </c:pt>
                <c:pt idx="32">
                  <c:v>63.872999999999998</c:v>
                </c:pt>
                <c:pt idx="33">
                  <c:v>75.379000000000005</c:v>
                </c:pt>
                <c:pt idx="34">
                  <c:v>89.454999999999998</c:v>
                </c:pt>
              </c:numCache>
            </c:numRef>
          </c:val>
          <c:extLst>
            <c:ext xmlns:c16="http://schemas.microsoft.com/office/drawing/2014/chart" uri="{C3380CC4-5D6E-409C-BE32-E72D297353CC}">
              <c16:uniqueId val="{00000002-43BB-4A66-9464-4DDE467D5F2F}"/>
            </c:ext>
          </c:extLst>
        </c:ser>
        <c:ser>
          <c:idx val="2"/>
          <c:order val="3"/>
          <c:tx>
            <c:strRef>
              <c:f>'Struktur EE'!$A$18</c:f>
              <c:strCache>
                <c:ptCount val="1"/>
                <c:pt idx="0">
                  <c:v>Biomasse</c:v>
                </c:pt>
              </c:strCache>
            </c:strRef>
          </c:tx>
          <c:spPr>
            <a:solidFill>
              <a:schemeClr val="accent3"/>
            </a:solidFill>
            <a:ln>
              <a:noFill/>
            </a:ln>
            <a:effectLst/>
          </c:spPr>
          <c:cat>
            <c:numRef>
              <c:f>'Struktur EE'!$B$14:$AK$14</c:f>
              <c:numCache>
                <c:formatCode>General</c:formatCode>
                <c:ptCount val="3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pt idx="34">
                  <c:v>2025</c:v>
                </c:pt>
              </c:numCache>
            </c:numRef>
          </c:cat>
          <c:val>
            <c:numRef>
              <c:f>'Struktur EE'!$B$18:$AK$18</c:f>
              <c:numCache>
                <c:formatCode>0.0</c:formatCode>
                <c:ptCount val="35"/>
                <c:pt idx="0">
                  <c:v>0.3</c:v>
                </c:pt>
                <c:pt idx="1">
                  <c:v>0.3</c:v>
                </c:pt>
                <c:pt idx="2">
                  <c:v>0.4</c:v>
                </c:pt>
                <c:pt idx="3">
                  <c:v>0.6</c:v>
                </c:pt>
                <c:pt idx="4">
                  <c:v>0.7</c:v>
                </c:pt>
                <c:pt idx="5">
                  <c:v>0.8</c:v>
                </c:pt>
                <c:pt idx="6">
                  <c:v>0.9</c:v>
                </c:pt>
                <c:pt idx="7">
                  <c:v>1.1000000000000001</c:v>
                </c:pt>
                <c:pt idx="8">
                  <c:v>1.2</c:v>
                </c:pt>
                <c:pt idx="9">
                  <c:v>1.6</c:v>
                </c:pt>
                <c:pt idx="10">
                  <c:v>3.3</c:v>
                </c:pt>
                <c:pt idx="11">
                  <c:v>4.5</c:v>
                </c:pt>
                <c:pt idx="12">
                  <c:v>6.8073465053318136</c:v>
                </c:pt>
                <c:pt idx="13">
                  <c:v>8.4573520147718355</c:v>
                </c:pt>
                <c:pt idx="14">
                  <c:v>11.566870717419473</c:v>
                </c:pt>
                <c:pt idx="15">
                  <c:v>15.274583671041004</c:v>
                </c:pt>
                <c:pt idx="16">
                  <c:v>20.662777249657378</c:v>
                </c:pt>
                <c:pt idx="17">
                  <c:v>24.08120523918365</c:v>
                </c:pt>
                <c:pt idx="18">
                  <c:v>27.465738675629034</c:v>
                </c:pt>
                <c:pt idx="19">
                  <c:v>30.208996510683487</c:v>
                </c:pt>
                <c:pt idx="20">
                  <c:v>33.354267497060796</c:v>
                </c:pt>
                <c:pt idx="21">
                  <c:v>39.936688506404487</c:v>
                </c:pt>
                <c:pt idx="22">
                  <c:v>41.825070326835302</c:v>
                </c:pt>
                <c:pt idx="23">
                  <c:v>44.043096242128499</c:v>
                </c:pt>
                <c:pt idx="24">
                  <c:v>46.496179237346155</c:v>
                </c:pt>
                <c:pt idx="25">
                  <c:v>46.974758300999831</c:v>
                </c:pt>
                <c:pt idx="26">
                  <c:v>46.950652308181233</c:v>
                </c:pt>
                <c:pt idx="27">
                  <c:v>46.571893858495827</c:v>
                </c:pt>
                <c:pt idx="28">
                  <c:v>46.345152960987384</c:v>
                </c:pt>
                <c:pt idx="29">
                  <c:v>47.169617306534789</c:v>
                </c:pt>
                <c:pt idx="30">
                  <c:v>47.057551492345667</c:v>
                </c:pt>
                <c:pt idx="31">
                  <c:v>46.581839081079167</c:v>
                </c:pt>
                <c:pt idx="32">
                  <c:v>43.675176795724305</c:v>
                </c:pt>
                <c:pt idx="33">
                  <c:v>43.458958695401705</c:v>
                </c:pt>
                <c:pt idx="34">
                  <c:v>42.73</c:v>
                </c:pt>
              </c:numCache>
            </c:numRef>
          </c:val>
          <c:extLst>
            <c:ext xmlns:c16="http://schemas.microsoft.com/office/drawing/2014/chart" uri="{C3380CC4-5D6E-409C-BE32-E72D297353CC}">
              <c16:uniqueId val="{00000003-43BB-4A66-9464-4DDE467D5F2F}"/>
            </c:ext>
          </c:extLst>
        </c:ser>
        <c:ser>
          <c:idx val="1"/>
          <c:order val="4"/>
          <c:tx>
            <c:strRef>
              <c:f>'Struktur EE'!$A$17</c:f>
              <c:strCache>
                <c:ptCount val="1"/>
                <c:pt idx="0">
                  <c:v>Wasserkraft</c:v>
                </c:pt>
              </c:strCache>
            </c:strRef>
          </c:tx>
          <c:spPr>
            <a:solidFill>
              <a:schemeClr val="accent2"/>
            </a:solidFill>
            <a:ln>
              <a:noFill/>
            </a:ln>
            <a:effectLst/>
          </c:spPr>
          <c:cat>
            <c:numRef>
              <c:f>'Struktur EE'!$B$14:$AK$14</c:f>
              <c:numCache>
                <c:formatCode>General</c:formatCode>
                <c:ptCount val="3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pt idx="34">
                  <c:v>2025</c:v>
                </c:pt>
              </c:numCache>
            </c:numRef>
          </c:cat>
          <c:val>
            <c:numRef>
              <c:f>'Struktur EE'!$B$17:$AK$17</c:f>
              <c:numCache>
                <c:formatCode>0.0</c:formatCode>
                <c:ptCount val="35"/>
                <c:pt idx="0">
                  <c:v>15.85</c:v>
                </c:pt>
                <c:pt idx="1">
                  <c:v>18.635000000000002</c:v>
                </c:pt>
                <c:pt idx="2">
                  <c:v>18.96</c:v>
                </c:pt>
                <c:pt idx="3">
                  <c:v>20.195</c:v>
                </c:pt>
                <c:pt idx="4">
                  <c:v>21.556000000000001</c:v>
                </c:pt>
                <c:pt idx="5">
                  <c:v>18.818000000000001</c:v>
                </c:pt>
                <c:pt idx="6">
                  <c:v>18.952000000000002</c:v>
                </c:pt>
                <c:pt idx="7">
                  <c:v>19.001999999999999</c:v>
                </c:pt>
                <c:pt idx="8">
                  <c:v>20.686</c:v>
                </c:pt>
                <c:pt idx="9">
                  <c:v>24.9</c:v>
                </c:pt>
                <c:pt idx="10">
                  <c:v>23.2</c:v>
                </c:pt>
                <c:pt idx="11">
                  <c:v>23.7</c:v>
                </c:pt>
                <c:pt idx="12">
                  <c:v>18.321197389999998</c:v>
                </c:pt>
                <c:pt idx="13">
                  <c:v>20.745722180000001</c:v>
                </c:pt>
                <c:pt idx="14">
                  <c:v>19.638020489999999</c:v>
                </c:pt>
                <c:pt idx="15">
                  <c:v>20.030334320000001</c:v>
                </c:pt>
                <c:pt idx="16">
                  <c:v>21.169707720000002</c:v>
                </c:pt>
                <c:pt idx="17">
                  <c:v>20.442846920000001</c:v>
                </c:pt>
                <c:pt idx="18">
                  <c:v>19.030966889999998</c:v>
                </c:pt>
                <c:pt idx="19">
                  <c:v>20.95292482</c:v>
                </c:pt>
                <c:pt idx="20">
                  <c:v>17.671531689999995</c:v>
                </c:pt>
                <c:pt idx="21">
                  <c:v>21.755487609999999</c:v>
                </c:pt>
                <c:pt idx="22">
                  <c:v>22.998093430000001</c:v>
                </c:pt>
                <c:pt idx="23">
                  <c:v>19.587424059999996</c:v>
                </c:pt>
                <c:pt idx="24">
                  <c:v>18.97662356</c:v>
                </c:pt>
                <c:pt idx="25">
                  <c:v>20.545536679999998</c:v>
                </c:pt>
                <c:pt idx="26">
                  <c:v>20.150254230000002</c:v>
                </c:pt>
                <c:pt idx="27">
                  <c:v>18.098215</c:v>
                </c:pt>
                <c:pt idx="28">
                  <c:v>20.135258999999998</c:v>
                </c:pt>
                <c:pt idx="29">
                  <c:v>18.721076199999995</c:v>
                </c:pt>
                <c:pt idx="30">
                  <c:v>19.657416340000001</c:v>
                </c:pt>
                <c:pt idx="31">
                  <c:v>17.62417138</c:v>
                </c:pt>
                <c:pt idx="32">
                  <c:v>19.895378239999999</c:v>
                </c:pt>
                <c:pt idx="33">
                  <c:v>22.480252779999994</c:v>
                </c:pt>
                <c:pt idx="34">
                  <c:v>17.8</c:v>
                </c:pt>
              </c:numCache>
            </c:numRef>
          </c:val>
          <c:extLst>
            <c:ext xmlns:c16="http://schemas.microsoft.com/office/drawing/2014/chart" uri="{C3380CC4-5D6E-409C-BE32-E72D297353CC}">
              <c16:uniqueId val="{00000004-43BB-4A66-9464-4DDE467D5F2F}"/>
            </c:ext>
          </c:extLst>
        </c:ser>
        <c:ser>
          <c:idx val="4"/>
          <c:order val="5"/>
          <c:tx>
            <c:strRef>
              <c:f>'Struktur EE'!$A$20</c:f>
              <c:strCache>
                <c:ptCount val="1"/>
                <c:pt idx="0">
                  <c:v>biogener Anteil des Abfalls</c:v>
                </c:pt>
              </c:strCache>
            </c:strRef>
          </c:tx>
          <c:spPr>
            <a:solidFill>
              <a:schemeClr val="accent5"/>
            </a:solidFill>
            <a:ln>
              <a:noFill/>
            </a:ln>
            <a:effectLst/>
          </c:spPr>
          <c:cat>
            <c:numRef>
              <c:f>'Struktur EE'!$B$14:$AK$14</c:f>
              <c:numCache>
                <c:formatCode>General</c:formatCode>
                <c:ptCount val="3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pt idx="34">
                  <c:v>2025</c:v>
                </c:pt>
              </c:numCache>
            </c:numRef>
          </c:cat>
          <c:val>
            <c:numRef>
              <c:f>'Struktur EE'!$B$20:$AK$20</c:f>
              <c:numCache>
                <c:formatCode>0.0</c:formatCode>
                <c:ptCount val="35"/>
                <c:pt idx="0">
                  <c:v>1.2110000000000001</c:v>
                </c:pt>
                <c:pt idx="1">
                  <c:v>1.262</c:v>
                </c:pt>
                <c:pt idx="2">
                  <c:v>1.2629999999999999</c:v>
                </c:pt>
                <c:pt idx="3">
                  <c:v>1.306</c:v>
                </c:pt>
                <c:pt idx="4">
                  <c:v>1.349</c:v>
                </c:pt>
                <c:pt idx="5">
                  <c:v>1.343</c:v>
                </c:pt>
                <c:pt idx="6">
                  <c:v>1.397</c:v>
                </c:pt>
                <c:pt idx="7">
                  <c:v>1.6180000000000001</c:v>
                </c:pt>
                <c:pt idx="8">
                  <c:v>1.74</c:v>
                </c:pt>
                <c:pt idx="9">
                  <c:v>1.8</c:v>
                </c:pt>
                <c:pt idx="10">
                  <c:v>1.9</c:v>
                </c:pt>
                <c:pt idx="11">
                  <c:v>1.9</c:v>
                </c:pt>
                <c:pt idx="12">
                  <c:v>2.2389999999999999</c:v>
                </c:pt>
                <c:pt idx="13">
                  <c:v>2.2530000000000001</c:v>
                </c:pt>
                <c:pt idx="14">
                  <c:v>3.2522474999999997</c:v>
                </c:pt>
                <c:pt idx="15">
                  <c:v>3.9012145</c:v>
                </c:pt>
                <c:pt idx="16">
                  <c:v>4.5211464999999995</c:v>
                </c:pt>
                <c:pt idx="17">
                  <c:v>4.6716719999999992</c:v>
                </c:pt>
                <c:pt idx="18">
                  <c:v>4.3217825000000003</c:v>
                </c:pt>
                <c:pt idx="19">
                  <c:v>4.7469035000000002</c:v>
                </c:pt>
                <c:pt idx="20">
                  <c:v>4.7546283999999996</c:v>
                </c:pt>
                <c:pt idx="21">
                  <c:v>4.9506376649999995</c:v>
                </c:pt>
                <c:pt idx="22">
                  <c:v>5.4146163499999993</c:v>
                </c:pt>
                <c:pt idx="23">
                  <c:v>6.0694413699999998</c:v>
                </c:pt>
                <c:pt idx="24">
                  <c:v>5.7684262749999995</c:v>
                </c:pt>
                <c:pt idx="25">
                  <c:v>5.9297554749999994</c:v>
                </c:pt>
                <c:pt idx="26">
                  <c:v>5.9562784650000005</c:v>
                </c:pt>
                <c:pt idx="27">
                  <c:v>6.1627995000000002</c:v>
                </c:pt>
                <c:pt idx="28">
                  <c:v>5.8055319999999995</c:v>
                </c:pt>
                <c:pt idx="29">
                  <c:v>5.8202074999999995</c:v>
                </c:pt>
                <c:pt idx="30">
                  <c:v>5.7919249999999991</c:v>
                </c:pt>
                <c:pt idx="31">
                  <c:v>5.6278250000000005</c:v>
                </c:pt>
                <c:pt idx="32">
                  <c:v>5.7010445000000001</c:v>
                </c:pt>
                <c:pt idx="33">
                  <c:v>5.5442330000000002</c:v>
                </c:pt>
                <c:pt idx="34">
                  <c:v>5.4219999999999997</c:v>
                </c:pt>
              </c:numCache>
            </c:numRef>
          </c:val>
          <c:extLst>
            <c:ext xmlns:c16="http://schemas.microsoft.com/office/drawing/2014/chart" uri="{C3380CC4-5D6E-409C-BE32-E72D297353CC}">
              <c16:uniqueId val="{00000005-43BB-4A66-9464-4DDE467D5F2F}"/>
            </c:ext>
          </c:extLst>
        </c:ser>
        <c:dLbls>
          <c:showLegendKey val="0"/>
          <c:showVal val="0"/>
          <c:showCatName val="0"/>
          <c:showSerName val="0"/>
          <c:showPercent val="0"/>
          <c:showBubbleSize val="0"/>
        </c:dLbls>
        <c:axId val="945268160"/>
        <c:axId val="945268488"/>
      </c:areaChart>
      <c:catAx>
        <c:axId val="945268160"/>
        <c:scaling>
          <c:orientation val="minMax"/>
        </c:scaling>
        <c:delete val="0"/>
        <c:axPos val="b"/>
        <c:numFmt formatCode="General" sourceLinked="1"/>
        <c:majorTickMark val="out"/>
        <c:minorTickMark val="none"/>
        <c:tickLblPos val="nextTo"/>
        <c:spPr>
          <a:noFill/>
          <a:ln w="9525" cap="flat" cmpd="sng" algn="ctr">
            <a:solidFill>
              <a:srgbClr val="CCCCCC"/>
            </a:solidFill>
            <a:round/>
          </a:ln>
          <a:effectLst/>
        </c:spPr>
        <c:txPr>
          <a:bodyPr rot="-5400000" spcFirstLastPara="1" vertOverflow="ellipsis"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945268488"/>
        <c:crosses val="autoZero"/>
        <c:auto val="0"/>
        <c:lblAlgn val="ctr"/>
        <c:lblOffset val="100"/>
        <c:tickLblSkip val="1"/>
        <c:tickMarkSkip val="1"/>
        <c:noMultiLvlLbl val="1"/>
      </c:catAx>
      <c:valAx>
        <c:axId val="945268488"/>
        <c:scaling>
          <c:orientation val="minMax"/>
        </c:scaling>
        <c:delete val="0"/>
        <c:axPos val="l"/>
        <c:numFmt formatCode="0" sourceLinked="0"/>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945268160"/>
        <c:crosses val="autoZero"/>
        <c:crossBetween val="midCat"/>
      </c:valAx>
      <c:spPr>
        <a:noFill/>
        <a:ln w="25400">
          <a:noFill/>
        </a:ln>
        <a:effectLst/>
      </c:spPr>
    </c:plotArea>
    <c:legend>
      <c:legendPos val="b"/>
      <c:layout>
        <c:manualLayout>
          <c:xMode val="edge"/>
          <c:yMode val="edge"/>
          <c:x val="3.2320895840198019E-4"/>
          <c:y val="0.85619385726231334"/>
          <c:w val="0.99967681643381501"/>
          <c:h val="0.14380614273768663"/>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zero"/>
    <c:showDLblsOverMax val="0"/>
  </c:chart>
  <c:spPr>
    <a:noFill/>
    <a:ln w="25400" cap="flat" cmpd="sng" algn="ctr">
      <a:noFill/>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5281832020833555E-2"/>
          <c:y val="3.0628152989241861E-2"/>
          <c:w val="0.92264636860614457"/>
          <c:h val="0.73997624864714762"/>
        </c:manualLayout>
      </c:layout>
      <c:barChart>
        <c:barDir val="col"/>
        <c:grouping val="percentStacked"/>
        <c:varyColors val="0"/>
        <c:ser>
          <c:idx val="0"/>
          <c:order val="0"/>
          <c:tx>
            <c:strRef>
              <c:f>'Struktur EE'!$A$25</c:f>
              <c:strCache>
                <c:ptCount val="1"/>
                <c:pt idx="0">
                  <c:v>Windkraft onshore</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EE'!$AF$14,'Struktur EE'!$AK$14)</c:f>
              <c:numCache>
                <c:formatCode>General</c:formatCode>
                <c:ptCount val="8"/>
                <c:pt idx="0">
                  <c:v>1991</c:v>
                </c:pt>
                <c:pt idx="1">
                  <c:v>1995</c:v>
                </c:pt>
                <c:pt idx="2">
                  <c:v>2000</c:v>
                </c:pt>
                <c:pt idx="3">
                  <c:v>2005</c:v>
                </c:pt>
                <c:pt idx="4">
                  <c:v>2010</c:v>
                </c:pt>
                <c:pt idx="5">
                  <c:v>2015</c:v>
                </c:pt>
                <c:pt idx="6">
                  <c:v>2020</c:v>
                </c:pt>
                <c:pt idx="7">
                  <c:v>2025</c:v>
                </c:pt>
              </c:numCache>
              <c:extLst/>
            </c:numRef>
          </c:cat>
          <c:val>
            <c:numRef>
              <c:f>('Struktur EE'!$B$25:$C$25,'Struktur EE'!$G$25,'Struktur EE'!$L$25,'Struktur EE'!$Q$25,'Struktur EE'!$V$25,'Struktur EE'!$AA$25,'Struktur EE'!$AF$25,'Struktur EE'!$AK$25)</c:f>
              <c:numCache>
                <c:formatCode>0%</c:formatCode>
                <c:ptCount val="8"/>
                <c:pt idx="0">
                  <c:v>5.7267208796243276E-3</c:v>
                </c:pt>
                <c:pt idx="1">
                  <c:v>5.9737156511350059E-2</c:v>
                </c:pt>
                <c:pt idx="2">
                  <c:v>0.2506596306068602</c:v>
                </c:pt>
                <c:pt idx="3">
                  <c:v>0.43711619968117726</c:v>
                </c:pt>
                <c:pt idx="4">
                  <c:v>0.36047106206346424</c:v>
                </c:pt>
                <c:pt idx="5">
                  <c:v>0.38058815418089059</c:v>
                </c:pt>
                <c:pt idx="6">
                  <c:v>0.41333139116946715</c:v>
                </c:pt>
                <c:pt idx="7" formatCode="0.0%">
                  <c:v>0.37695745227292182</c:v>
                </c:pt>
              </c:numCache>
              <c:extLst/>
            </c:numRef>
          </c:val>
          <c:extLst>
            <c:ext xmlns:c16="http://schemas.microsoft.com/office/drawing/2014/chart" uri="{C3380CC4-5D6E-409C-BE32-E72D297353CC}">
              <c16:uniqueId val="{00000000-C68E-4FEA-9CD0-8B55A68BDE33}"/>
            </c:ext>
          </c:extLst>
        </c:ser>
        <c:ser>
          <c:idx val="5"/>
          <c:order val="1"/>
          <c:tx>
            <c:strRef>
              <c:f>'Struktur EE'!$A$26</c:f>
              <c:strCache>
                <c:ptCount val="1"/>
                <c:pt idx="0">
                  <c:v>Windkraft offshore</c:v>
                </c:pt>
              </c:strCache>
            </c:strRef>
          </c:tx>
          <c:spPr>
            <a:solidFill>
              <a:schemeClr val="accent1">
                <a:lumMod val="20000"/>
                <a:lumOff val="80000"/>
              </a:schemeClr>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1-C68E-4FEA-9CD0-8B55A68BDE33}"/>
                </c:ext>
              </c:extLst>
            </c:dLbl>
            <c:dLbl>
              <c:idx val="1"/>
              <c:delete val="1"/>
              <c:extLst>
                <c:ext xmlns:c15="http://schemas.microsoft.com/office/drawing/2012/chart" uri="{CE6537A1-D6FC-4f65-9D91-7224C49458BB}"/>
                <c:ext xmlns:c16="http://schemas.microsoft.com/office/drawing/2014/chart" uri="{C3380CC4-5D6E-409C-BE32-E72D297353CC}">
                  <c16:uniqueId val="{00000002-C68E-4FEA-9CD0-8B55A68BDE33}"/>
                </c:ext>
              </c:extLst>
            </c:dLbl>
            <c:dLbl>
              <c:idx val="2"/>
              <c:delete val="1"/>
              <c:extLst>
                <c:ext xmlns:c15="http://schemas.microsoft.com/office/drawing/2012/chart" uri="{CE6537A1-D6FC-4f65-9D91-7224C49458BB}"/>
                <c:ext xmlns:c16="http://schemas.microsoft.com/office/drawing/2014/chart" uri="{C3380CC4-5D6E-409C-BE32-E72D297353CC}">
                  <c16:uniqueId val="{00000003-C68E-4FEA-9CD0-8B55A68BDE33}"/>
                </c:ext>
              </c:extLst>
            </c:dLbl>
            <c:dLbl>
              <c:idx val="3"/>
              <c:delete val="1"/>
              <c:extLst>
                <c:ext xmlns:c15="http://schemas.microsoft.com/office/drawing/2012/chart" uri="{CE6537A1-D6FC-4f65-9D91-7224C49458BB}"/>
                <c:ext xmlns:c16="http://schemas.microsoft.com/office/drawing/2014/chart" uri="{C3380CC4-5D6E-409C-BE32-E72D297353CC}">
                  <c16:uniqueId val="{00000004-C68E-4FEA-9CD0-8B55A68BDE33}"/>
                </c:ext>
              </c:extLst>
            </c:dLbl>
            <c:dLbl>
              <c:idx val="4"/>
              <c:delete val="1"/>
              <c:extLst>
                <c:ext xmlns:c15="http://schemas.microsoft.com/office/drawing/2012/chart" uri="{CE6537A1-D6FC-4f65-9D91-7224C49458BB}"/>
                <c:ext xmlns:c16="http://schemas.microsoft.com/office/drawing/2014/chart" uri="{C3380CC4-5D6E-409C-BE32-E72D297353CC}">
                  <c16:uniqueId val="{00000005-C68E-4FEA-9CD0-8B55A68BDE33}"/>
                </c:ext>
              </c:extLst>
            </c:dLbl>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EE'!$AF$14,'Struktur EE'!$AK$14)</c:f>
              <c:numCache>
                <c:formatCode>General</c:formatCode>
                <c:ptCount val="8"/>
                <c:pt idx="0">
                  <c:v>1991</c:v>
                </c:pt>
                <c:pt idx="1">
                  <c:v>1995</c:v>
                </c:pt>
                <c:pt idx="2">
                  <c:v>2000</c:v>
                </c:pt>
                <c:pt idx="3">
                  <c:v>2005</c:v>
                </c:pt>
                <c:pt idx="4">
                  <c:v>2010</c:v>
                </c:pt>
                <c:pt idx="5">
                  <c:v>2015</c:v>
                </c:pt>
                <c:pt idx="6">
                  <c:v>2020</c:v>
                </c:pt>
                <c:pt idx="7">
                  <c:v>2025</c:v>
                </c:pt>
              </c:numCache>
              <c:extLst/>
            </c:numRef>
          </c:cat>
          <c:val>
            <c:numRef>
              <c:f>('Struktur EE'!$B$26:$C$26,'Struktur EE'!$G$26,'Struktur EE'!$L$26,'Struktur EE'!$Q$26,'Struktur EE'!$V$26,'Struktur EE'!$AA$26,'Struktur EE'!$AF$26,'Struktur EE'!$AK$26)</c:f>
              <c:numCache>
                <c:formatCode>0%</c:formatCode>
                <c:ptCount val="8"/>
                <c:pt idx="0">
                  <c:v>0</c:v>
                </c:pt>
                <c:pt idx="1">
                  <c:v>0</c:v>
                </c:pt>
                <c:pt idx="2">
                  <c:v>0</c:v>
                </c:pt>
                <c:pt idx="3">
                  <c:v>0</c:v>
                </c:pt>
                <c:pt idx="4">
                  <c:v>1.6534077017322896E-3</c:v>
                </c:pt>
                <c:pt idx="5">
                  <c:v>4.3582973033377076E-2</c:v>
                </c:pt>
                <c:pt idx="6">
                  <c:v>0.10769902445964989</c:v>
                </c:pt>
                <c:pt idx="7" formatCode="0.0%">
                  <c:v>9.0091601746425817E-2</c:v>
                </c:pt>
              </c:numCache>
              <c:extLst/>
            </c:numRef>
          </c:val>
          <c:extLst>
            <c:ext xmlns:c16="http://schemas.microsoft.com/office/drawing/2014/chart" uri="{C3380CC4-5D6E-409C-BE32-E72D297353CC}">
              <c16:uniqueId val="{00000006-C68E-4FEA-9CD0-8B55A68BDE33}"/>
            </c:ext>
          </c:extLst>
        </c:ser>
        <c:ser>
          <c:idx val="3"/>
          <c:order val="2"/>
          <c:tx>
            <c:strRef>
              <c:f>'Struktur EE'!$A$29</c:f>
              <c:strCache>
                <c:ptCount val="1"/>
                <c:pt idx="0">
                  <c:v>Photovoltaik</c:v>
                </c:pt>
              </c:strCache>
            </c:strRef>
          </c:tx>
          <c:spPr>
            <a:solidFill>
              <a:schemeClr val="accent4"/>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7-C68E-4FEA-9CD0-8B55A68BDE33}"/>
                </c:ext>
              </c:extLst>
            </c:dLbl>
            <c:dLbl>
              <c:idx val="1"/>
              <c:delete val="1"/>
              <c:extLst>
                <c:ext xmlns:c15="http://schemas.microsoft.com/office/drawing/2012/chart" uri="{CE6537A1-D6FC-4f65-9D91-7224C49458BB}"/>
                <c:ext xmlns:c16="http://schemas.microsoft.com/office/drawing/2014/chart" uri="{C3380CC4-5D6E-409C-BE32-E72D297353CC}">
                  <c16:uniqueId val="{00000008-C68E-4FEA-9CD0-8B55A68BDE33}"/>
                </c:ext>
              </c:extLst>
            </c:dLbl>
            <c:dLbl>
              <c:idx val="2"/>
              <c:delete val="1"/>
              <c:extLst>
                <c:ext xmlns:c15="http://schemas.microsoft.com/office/drawing/2012/chart" uri="{CE6537A1-D6FC-4f65-9D91-7224C49458BB}"/>
                <c:ext xmlns:c16="http://schemas.microsoft.com/office/drawing/2014/chart" uri="{C3380CC4-5D6E-409C-BE32-E72D297353CC}">
                  <c16:uniqueId val="{00000009-C68E-4FEA-9CD0-8B55A68BDE33}"/>
                </c:ext>
              </c:extLst>
            </c:dLbl>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EE'!$AF$14,'Struktur EE'!$AK$14)</c:f>
              <c:numCache>
                <c:formatCode>General</c:formatCode>
                <c:ptCount val="8"/>
                <c:pt idx="0">
                  <c:v>1991</c:v>
                </c:pt>
                <c:pt idx="1">
                  <c:v>1995</c:v>
                </c:pt>
                <c:pt idx="2">
                  <c:v>2000</c:v>
                </c:pt>
                <c:pt idx="3">
                  <c:v>2005</c:v>
                </c:pt>
                <c:pt idx="4">
                  <c:v>2010</c:v>
                </c:pt>
                <c:pt idx="5">
                  <c:v>2015</c:v>
                </c:pt>
                <c:pt idx="6">
                  <c:v>2020</c:v>
                </c:pt>
                <c:pt idx="7">
                  <c:v>2025</c:v>
                </c:pt>
              </c:numCache>
              <c:extLst/>
            </c:numRef>
          </c:cat>
          <c:val>
            <c:numRef>
              <c:f>('Struktur EE'!$B$29:$C$29,'Struktur EE'!$G$29,'Struktur EE'!$L$29,'Struktur EE'!$Q$29,'Struktur EE'!$V$29,'Struktur EE'!$AA$29,'Struktur EE'!$AF$29,'Struktur EE'!$AK$29)</c:f>
              <c:numCache>
                <c:formatCode>0%</c:formatCode>
                <c:ptCount val="8"/>
                <c:pt idx="0">
                  <c:v>5.7267208796243274E-5</c:v>
                </c:pt>
                <c:pt idx="1">
                  <c:v>1.9912385503783353E-4</c:v>
                </c:pt>
                <c:pt idx="2">
                  <c:v>0</c:v>
                </c:pt>
                <c:pt idx="3">
                  <c:v>2.0586200993036301E-2</c:v>
                </c:pt>
                <c:pt idx="4">
                  <c:v>0.11238475190808739</c:v>
                </c:pt>
                <c:pt idx="5">
                  <c:v>0.20032173843781573</c:v>
                </c:pt>
                <c:pt idx="6">
                  <c:v>0.19521976542352709</c:v>
                </c:pt>
                <c:pt idx="7" formatCode="0.0%">
                  <c:v>0.30632651314099818</c:v>
                </c:pt>
              </c:numCache>
              <c:extLst/>
            </c:numRef>
          </c:val>
          <c:extLst>
            <c:ext xmlns:c16="http://schemas.microsoft.com/office/drawing/2014/chart" uri="{C3380CC4-5D6E-409C-BE32-E72D297353CC}">
              <c16:uniqueId val="{0000000A-C68E-4FEA-9CD0-8B55A68BDE33}"/>
            </c:ext>
          </c:extLst>
        </c:ser>
        <c:ser>
          <c:idx val="2"/>
          <c:order val="3"/>
          <c:tx>
            <c:strRef>
              <c:f>'Struktur EE'!$A$28</c:f>
              <c:strCache>
                <c:ptCount val="1"/>
                <c:pt idx="0">
                  <c:v>Biomasse</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EE'!$AF$14,'Struktur EE'!$AK$14)</c:f>
              <c:numCache>
                <c:formatCode>General</c:formatCode>
                <c:ptCount val="8"/>
                <c:pt idx="0">
                  <c:v>1991</c:v>
                </c:pt>
                <c:pt idx="1">
                  <c:v>1995</c:v>
                </c:pt>
                <c:pt idx="2">
                  <c:v>2000</c:v>
                </c:pt>
                <c:pt idx="3">
                  <c:v>2005</c:v>
                </c:pt>
                <c:pt idx="4">
                  <c:v>2010</c:v>
                </c:pt>
                <c:pt idx="5">
                  <c:v>2015</c:v>
                </c:pt>
                <c:pt idx="6">
                  <c:v>2020</c:v>
                </c:pt>
                <c:pt idx="7">
                  <c:v>2025</c:v>
                </c:pt>
              </c:numCache>
              <c:extLst/>
            </c:numRef>
          </c:cat>
          <c:val>
            <c:numRef>
              <c:f>('Struktur EE'!$B$28:$C$28,'Struktur EE'!$G$28,'Struktur EE'!$L$28,'Struktur EE'!$Q$28,'Struktur EE'!$V$28,'Struktur EE'!$AA$28,'Struktur EE'!$AF$28,'Struktur EE'!$AK$28)</c:f>
              <c:numCache>
                <c:formatCode>0%</c:formatCode>
                <c:ptCount val="8"/>
                <c:pt idx="0">
                  <c:v>1.7180162638872981E-2</c:v>
                </c:pt>
                <c:pt idx="1">
                  <c:v>2.7877339705296694E-2</c:v>
                </c:pt>
                <c:pt idx="2">
                  <c:v>4.2216358839050137E-2</c:v>
                </c:pt>
                <c:pt idx="3">
                  <c:v>0.18204315439626603</c:v>
                </c:pt>
                <c:pt idx="4">
                  <c:v>0.28379424711572693</c:v>
                </c:pt>
                <c:pt idx="5">
                  <c:v>0.24462116439598314</c:v>
                </c:pt>
                <c:pt idx="6">
                  <c:v>0.18604415762282336</c:v>
                </c:pt>
                <c:pt idx="7" formatCode="0.0%">
                  <c:v>0.14632308877664582</c:v>
                </c:pt>
              </c:numCache>
              <c:extLst/>
            </c:numRef>
          </c:val>
          <c:extLst>
            <c:ext xmlns:c16="http://schemas.microsoft.com/office/drawing/2014/chart" uri="{C3380CC4-5D6E-409C-BE32-E72D297353CC}">
              <c16:uniqueId val="{0000000B-C68E-4FEA-9CD0-8B55A68BDE33}"/>
            </c:ext>
          </c:extLst>
        </c:ser>
        <c:ser>
          <c:idx val="1"/>
          <c:order val="4"/>
          <c:tx>
            <c:strRef>
              <c:f>'Struktur EE'!$A$27</c:f>
              <c:strCache>
                <c:ptCount val="1"/>
                <c:pt idx="0">
                  <c:v>Wasserkraft</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EE'!$AF$14,'Struktur EE'!$AK$14)</c:f>
              <c:numCache>
                <c:formatCode>General</c:formatCode>
                <c:ptCount val="8"/>
                <c:pt idx="0">
                  <c:v>1991</c:v>
                </c:pt>
                <c:pt idx="1">
                  <c:v>1995</c:v>
                </c:pt>
                <c:pt idx="2">
                  <c:v>2000</c:v>
                </c:pt>
                <c:pt idx="3">
                  <c:v>2005</c:v>
                </c:pt>
                <c:pt idx="4">
                  <c:v>2010</c:v>
                </c:pt>
                <c:pt idx="5">
                  <c:v>2015</c:v>
                </c:pt>
                <c:pt idx="6">
                  <c:v>2020</c:v>
                </c:pt>
                <c:pt idx="7">
                  <c:v>2025</c:v>
                </c:pt>
              </c:numCache>
              <c:extLst/>
            </c:numRef>
          </c:cat>
          <c:val>
            <c:numRef>
              <c:f>('Struktur EE'!$B$27:$C$27,'Struktur EE'!$G$27,'Struktur EE'!$L$27,'Struktur EE'!$Q$27,'Struktur EE'!$V$27,'Struktur EE'!$AA$27,'Struktur EE'!$AF$27,'Struktur EE'!$AK$27)</c:f>
              <c:numCache>
                <c:formatCode>0%</c:formatCode>
                <c:ptCount val="8"/>
                <c:pt idx="0">
                  <c:v>0.90768525942045586</c:v>
                </c:pt>
                <c:pt idx="1">
                  <c:v>0.85846276383910802</c:v>
                </c:pt>
                <c:pt idx="2">
                  <c:v>0.65699208443271762</c:v>
                </c:pt>
                <c:pt idx="3">
                  <c:v>0.30906952134549909</c:v>
                </c:pt>
                <c:pt idx="4">
                  <c:v>0.19683935949548664</c:v>
                </c:pt>
                <c:pt idx="5">
                  <c:v>9.983796147755046E-2</c:v>
                </c:pt>
                <c:pt idx="6">
                  <c:v>7.3838776956521232E-2</c:v>
                </c:pt>
                <c:pt idx="7" formatCode="0.0%">
                  <c:v>6.0953685472134228E-2</c:v>
                </c:pt>
              </c:numCache>
              <c:extLst/>
            </c:numRef>
          </c:val>
          <c:extLst>
            <c:ext xmlns:c16="http://schemas.microsoft.com/office/drawing/2014/chart" uri="{C3380CC4-5D6E-409C-BE32-E72D297353CC}">
              <c16:uniqueId val="{0000000C-C68E-4FEA-9CD0-8B55A68BDE33}"/>
            </c:ext>
          </c:extLst>
        </c:ser>
        <c:ser>
          <c:idx val="4"/>
          <c:order val="5"/>
          <c:tx>
            <c:strRef>
              <c:f>'Struktur EE'!$A$30</c:f>
              <c:strCache>
                <c:ptCount val="1"/>
                <c:pt idx="0">
                  <c:v>biogener Anteil des Abfalls</c:v>
                </c:pt>
              </c:strCache>
            </c:strRef>
          </c:tx>
          <c:spPr>
            <a:solidFill>
              <a:schemeClr val="accent5"/>
            </a:solidFill>
            <a:ln>
              <a:noFill/>
            </a:ln>
            <a:effectLst/>
          </c:spPr>
          <c:invertIfNegative val="0"/>
          <c:dLbls>
            <c:delete val="1"/>
          </c:dLbls>
          <c:cat>
            <c:numRef>
              <c:f>('Struktur EE'!$B$14:$C$14,'Struktur EE'!$G$14,'Struktur EE'!$L$14,'Struktur EE'!$Q$14,'Struktur EE'!$V$14,'Struktur EE'!$AA$14,'Struktur EE'!$AF$14,'Struktur EE'!$AK$14)</c:f>
              <c:numCache>
                <c:formatCode>General</c:formatCode>
                <c:ptCount val="8"/>
                <c:pt idx="0">
                  <c:v>1991</c:v>
                </c:pt>
                <c:pt idx="1">
                  <c:v>1995</c:v>
                </c:pt>
                <c:pt idx="2">
                  <c:v>2000</c:v>
                </c:pt>
                <c:pt idx="3">
                  <c:v>2005</c:v>
                </c:pt>
                <c:pt idx="4">
                  <c:v>2010</c:v>
                </c:pt>
                <c:pt idx="5">
                  <c:v>2015</c:v>
                </c:pt>
                <c:pt idx="6">
                  <c:v>2020</c:v>
                </c:pt>
                <c:pt idx="7">
                  <c:v>2025</c:v>
                </c:pt>
              </c:numCache>
              <c:extLst/>
            </c:numRef>
          </c:cat>
          <c:val>
            <c:numRef>
              <c:f>('Struktur EE'!$B$30:$C$30,'Struktur EE'!$G$30,'Struktur EE'!$L$30,'Struktur EE'!$Q$30,'Struktur EE'!$V$30,'Struktur EE'!$AA$30,'Struktur EE'!$AF$30,'Struktur EE'!$AK$30)</c:f>
              <c:numCache>
                <c:formatCode>0%</c:formatCode>
                <c:ptCount val="8"/>
                <c:pt idx="0">
                  <c:v>6.9350589852250608E-2</c:v>
                </c:pt>
                <c:pt idx="1">
                  <c:v>5.372361608920749E-2</c:v>
                </c:pt>
                <c:pt idx="2">
                  <c:v>4.7493403693931402E-2</c:v>
                </c:pt>
                <c:pt idx="3">
                  <c:v>5.1184923584021373E-2</c:v>
                </c:pt>
                <c:pt idx="4">
                  <c:v>4.4594129581136149E-2</c:v>
                </c:pt>
                <c:pt idx="5">
                  <c:v>3.0348281843113077E-2</c:v>
                </c:pt>
                <c:pt idx="6">
                  <c:v>2.2955785171857382E-2</c:v>
                </c:pt>
                <c:pt idx="7" formatCode="0.0%">
                  <c:v>1.8566903518534367E-2</c:v>
                </c:pt>
              </c:numCache>
              <c:extLst/>
            </c:numRef>
          </c:val>
          <c:extLst>
            <c:ext xmlns:c16="http://schemas.microsoft.com/office/drawing/2014/chart" uri="{C3380CC4-5D6E-409C-BE32-E72D297353CC}">
              <c16:uniqueId val="{0000000D-C68E-4FEA-9CD0-8B55A68BDE33}"/>
            </c:ext>
          </c:extLst>
        </c:ser>
        <c:dLbls>
          <c:dLblPos val="ctr"/>
          <c:showLegendKey val="0"/>
          <c:showVal val="1"/>
          <c:showCatName val="0"/>
          <c:showSerName val="0"/>
          <c:showPercent val="0"/>
          <c:showBubbleSize val="0"/>
        </c:dLbls>
        <c:gapWidth val="50"/>
        <c:overlap val="100"/>
        <c:axId val="945268160"/>
        <c:axId val="945268488"/>
      </c:barChart>
      <c:catAx>
        <c:axId val="945268160"/>
        <c:scaling>
          <c:orientation val="minMax"/>
        </c:scaling>
        <c:delete val="0"/>
        <c:axPos val="b"/>
        <c:numFmt formatCode="General" sourceLinked="1"/>
        <c:majorTickMark val="out"/>
        <c:minorTickMark val="none"/>
        <c:tickLblPos val="nextTo"/>
        <c:spPr>
          <a:noFill/>
          <a:ln w="9525" cap="flat" cmpd="sng" algn="ctr">
            <a:solidFill>
              <a:srgbClr val="CCCCCC"/>
            </a:solidFill>
            <a:round/>
          </a:ln>
          <a:effectLst/>
        </c:spPr>
        <c:txPr>
          <a:bodyPr rot="-5400000" spcFirstLastPara="1" vertOverflow="ellipsis"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crossAx val="945268488"/>
        <c:crosses val="autoZero"/>
        <c:auto val="0"/>
        <c:lblAlgn val="ctr"/>
        <c:lblOffset val="100"/>
        <c:tickLblSkip val="1"/>
        <c:noMultiLvlLbl val="1"/>
      </c:catAx>
      <c:valAx>
        <c:axId val="945268488"/>
        <c:scaling>
          <c:orientation val="minMax"/>
        </c:scaling>
        <c:delete val="0"/>
        <c:axPos val="l"/>
        <c:numFmt formatCode="0%" sourceLinked="0"/>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crossAx val="945268160"/>
        <c:crosses val="autoZero"/>
        <c:crossBetween val="between"/>
      </c:valAx>
      <c:spPr>
        <a:noFill/>
        <a:ln w="25400">
          <a:noFill/>
        </a:ln>
        <a:effectLst/>
      </c:spPr>
    </c:plotArea>
    <c:legend>
      <c:legendPos val="b"/>
      <c:layout>
        <c:manualLayout>
          <c:xMode val="edge"/>
          <c:yMode val="edge"/>
          <c:x val="3.2320895840198019E-4"/>
          <c:y val="0.87694652129575912"/>
          <c:w val="0.99967676313851761"/>
          <c:h val="0.11587979774109279"/>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zero"/>
    <c:showDLblsOverMax val="0"/>
  </c:chart>
  <c:spPr>
    <a:noFill/>
    <a:ln w="25400" cap="flat" cmpd="sng" algn="ctr">
      <a:noFill/>
      <a:round/>
    </a:ln>
    <a:effectLst/>
  </c:spPr>
  <c:txPr>
    <a:bodyPr/>
    <a:lstStyle/>
    <a:p>
      <a:pPr>
        <a:defRPr sz="12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Stromaustauschsaldo!$A$3</c:f>
              <c:strCache>
                <c:ptCount val="1"/>
                <c:pt idx="0">
                  <c:v>Stromimportsaldo (rechte Skala)</c:v>
                </c:pt>
              </c:strCache>
            </c:strRef>
          </c:tx>
          <c:spPr>
            <a:solidFill>
              <a:schemeClr val="accent1"/>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29AB-4117-AD72-7D5363DC350D}"/>
              </c:ext>
            </c:extLst>
          </c:dPt>
          <c:dPt>
            <c:idx val="21"/>
            <c:invertIfNegative val="0"/>
            <c:bubble3D val="0"/>
            <c:spPr>
              <a:solidFill>
                <a:schemeClr val="accent1"/>
              </a:solidFill>
              <a:ln>
                <a:noFill/>
              </a:ln>
              <a:effectLst/>
            </c:spPr>
            <c:extLst>
              <c:ext xmlns:c16="http://schemas.microsoft.com/office/drawing/2014/chart" uri="{C3380CC4-5D6E-409C-BE32-E72D297353CC}">
                <c16:uniqueId val="{00000003-29AB-4117-AD72-7D5363DC350D}"/>
              </c:ext>
            </c:extLst>
          </c:dPt>
          <c:dPt>
            <c:idx val="22"/>
            <c:invertIfNegative val="0"/>
            <c:bubble3D val="0"/>
            <c:spPr>
              <a:solidFill>
                <a:schemeClr val="accent1"/>
              </a:solidFill>
              <a:ln>
                <a:noFill/>
              </a:ln>
              <a:effectLst/>
            </c:spPr>
            <c:extLst>
              <c:ext xmlns:c16="http://schemas.microsoft.com/office/drawing/2014/chart" uri="{C3380CC4-5D6E-409C-BE32-E72D297353CC}">
                <c16:uniqueId val="{00000005-29AB-4117-AD72-7D5363DC350D}"/>
              </c:ext>
            </c:extLst>
          </c:dPt>
          <c:dLbls>
            <c:spPr>
              <a:noFill/>
              <a:ln>
                <a:noFill/>
              </a:ln>
              <a:effectLst/>
            </c:spPr>
            <c:txPr>
              <a:bodyPr rot="0" spcFirstLastPara="1" vertOverflow="ellipsis" vert="horz" wrap="square" anchor="ctr" anchorCtr="1"/>
              <a:lstStyle/>
              <a:p>
                <a:pPr>
                  <a:defRPr sz="10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Stromaustauschsaldo!$N$2:$AJ$2</c:f>
              <c:numCache>
                <c:formatCode>General</c:formatCode>
                <c:ptCount val="23"/>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numCache>
            </c:numRef>
          </c:cat>
          <c:val>
            <c:numRef>
              <c:f>Stromaustauschsaldo!$N$3:$AJ$3</c:f>
              <c:numCache>
                <c:formatCode>0.0</c:formatCode>
                <c:ptCount val="23"/>
                <c:pt idx="0">
                  <c:v>0.68799999999999528</c:v>
                </c:pt>
                <c:pt idx="1">
                  <c:v>-3.2695639999999955</c:v>
                </c:pt>
                <c:pt idx="2">
                  <c:v>-2.6212825099999932</c:v>
                </c:pt>
                <c:pt idx="3">
                  <c:v>-4.5651709999999994</c:v>
                </c:pt>
                <c:pt idx="4">
                  <c:v>-16.977127369999991</c:v>
                </c:pt>
                <c:pt idx="5">
                  <c:v>-16.555078499999993</c:v>
                </c:pt>
                <c:pt idx="6">
                  <c:v>-20.099475729999995</c:v>
                </c:pt>
                <c:pt idx="7">
                  <c:v>-12.272990999999998</c:v>
                </c:pt>
                <c:pt idx="8">
                  <c:v>-14.955235000000002</c:v>
                </c:pt>
                <c:pt idx="9">
                  <c:v>-3.7657500000000041</c:v>
                </c:pt>
                <c:pt idx="10">
                  <c:v>-20.541009000000003</c:v>
                </c:pt>
                <c:pt idx="11">
                  <c:v>-32.194158000000002</c:v>
                </c:pt>
                <c:pt idx="12">
                  <c:v>-33.886907999999998</c:v>
                </c:pt>
                <c:pt idx="13">
                  <c:v>-48.282615999999997</c:v>
                </c:pt>
                <c:pt idx="14">
                  <c:v>-50.524821000000003</c:v>
                </c:pt>
                <c:pt idx="15">
                  <c:v>-52.459147999999999</c:v>
                </c:pt>
                <c:pt idx="16">
                  <c:v>-48.73538099999999</c:v>
                </c:pt>
                <c:pt idx="17">
                  <c:v>-32.667292999999994</c:v>
                </c:pt>
                <c:pt idx="18">
                  <c:v>-18.883980000000001</c:v>
                </c:pt>
                <c:pt idx="19">
                  <c:v>-18.573736000000004</c:v>
                </c:pt>
                <c:pt idx="20">
                  <c:v>-27.255507999999999</c:v>
                </c:pt>
                <c:pt idx="21">
                  <c:v>9.2232909999999961</c:v>
                </c:pt>
                <c:pt idx="22">
                  <c:v>21.657575952933648</c:v>
                </c:pt>
              </c:numCache>
            </c:numRef>
          </c:val>
          <c:extLst>
            <c:ext xmlns:c16="http://schemas.microsoft.com/office/drawing/2014/chart" uri="{C3380CC4-5D6E-409C-BE32-E72D297353CC}">
              <c16:uniqueId val="{00000006-29AB-4117-AD72-7D5363DC350D}"/>
            </c:ext>
          </c:extLst>
        </c:ser>
        <c:dLbls>
          <c:dLblPos val="outEnd"/>
          <c:showLegendKey val="0"/>
          <c:showVal val="1"/>
          <c:showCatName val="0"/>
          <c:showSerName val="0"/>
          <c:showPercent val="0"/>
          <c:showBubbleSize val="0"/>
        </c:dLbls>
        <c:gapWidth val="50"/>
        <c:overlap val="-27"/>
        <c:axId val="1674748376"/>
        <c:axId val="1674745856"/>
      </c:barChart>
      <c:lineChart>
        <c:grouping val="standard"/>
        <c:varyColors val="0"/>
        <c:ser>
          <c:idx val="1"/>
          <c:order val="1"/>
          <c:tx>
            <c:strRef>
              <c:f>Stromaustauschsaldo!$A$4</c:f>
              <c:strCache>
                <c:ptCount val="1"/>
                <c:pt idx="0">
                  <c:v>Bruttostromerzeugung (linke Skala)</c:v>
                </c:pt>
              </c:strCache>
            </c:strRef>
          </c:tx>
          <c:spPr>
            <a:ln w="38100" cap="rnd">
              <a:solidFill>
                <a:schemeClr val="accent2"/>
              </a:solidFill>
              <a:round/>
            </a:ln>
            <a:effectLst/>
          </c:spPr>
          <c:marker>
            <c:symbol val="none"/>
          </c:marker>
          <c:cat>
            <c:numRef>
              <c:f>Stromaustauschsaldo!$N$2:$AJ$2</c:f>
              <c:numCache>
                <c:formatCode>General</c:formatCode>
                <c:ptCount val="23"/>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numCache>
            </c:numRef>
          </c:cat>
          <c:val>
            <c:numRef>
              <c:f>Stromaustauschsaldo!$N$4:$AJ$4</c:f>
              <c:numCache>
                <c:formatCode>0</c:formatCode>
                <c:ptCount val="23"/>
                <c:pt idx="0">
                  <c:v>586.68499999999995</c:v>
                </c:pt>
                <c:pt idx="1">
                  <c:v>608.96088520880494</c:v>
                </c:pt>
                <c:pt idx="2">
                  <c:v>617.69977969112983</c:v>
                </c:pt>
                <c:pt idx="3">
                  <c:v>622.71287769404535</c:v>
                </c:pt>
                <c:pt idx="4">
                  <c:v>639.6885439737232</c:v>
                </c:pt>
                <c:pt idx="5">
                  <c:v>640.84906708108406</c:v>
                </c:pt>
                <c:pt idx="6">
                  <c:v>640.88021578187079</c:v>
                </c:pt>
                <c:pt idx="7">
                  <c:v>595.83845136467221</c:v>
                </c:pt>
                <c:pt idx="8">
                  <c:v>632.81107033912701</c:v>
                </c:pt>
                <c:pt idx="9">
                  <c:v>612.93836929135489</c:v>
                </c:pt>
                <c:pt idx="10">
                  <c:v>629.00271871288567</c:v>
                </c:pt>
                <c:pt idx="11">
                  <c:v>637.66733464557365</c:v>
                </c:pt>
                <c:pt idx="12">
                  <c:v>626.58251699873244</c:v>
                </c:pt>
                <c:pt idx="13">
                  <c:v>647.00507087184599</c:v>
                </c:pt>
                <c:pt idx="14">
                  <c:v>649.17107954512653</c:v>
                </c:pt>
                <c:pt idx="15">
                  <c:v>652.33279415346215</c:v>
                </c:pt>
                <c:pt idx="16">
                  <c:v>641.42496720634517</c:v>
                </c:pt>
                <c:pt idx="17">
                  <c:v>608.21734671188403</c:v>
                </c:pt>
                <c:pt idx="18">
                  <c:v>574.66516422135112</c:v>
                </c:pt>
                <c:pt idx="19">
                  <c:v>587.08643088113513</c:v>
                </c:pt>
                <c:pt idx="20">
                  <c:v>577.85278178891986</c:v>
                </c:pt>
                <c:pt idx="21">
                  <c:v>509.33312440678679</c:v>
                </c:pt>
                <c:pt idx="22">
                  <c:v>494.96731986282532</c:v>
                </c:pt>
              </c:numCache>
            </c:numRef>
          </c:val>
          <c:smooth val="0"/>
          <c:extLst>
            <c:ext xmlns:c16="http://schemas.microsoft.com/office/drawing/2014/chart" uri="{C3380CC4-5D6E-409C-BE32-E72D297353CC}">
              <c16:uniqueId val="{00000007-29AB-4117-AD72-7D5363DC350D}"/>
            </c:ext>
          </c:extLst>
        </c:ser>
        <c:dLbls>
          <c:showLegendKey val="0"/>
          <c:showVal val="0"/>
          <c:showCatName val="0"/>
          <c:showSerName val="0"/>
          <c:showPercent val="0"/>
          <c:showBubbleSize val="0"/>
        </c:dLbls>
        <c:marker val="1"/>
        <c:smooth val="0"/>
        <c:axId val="1727367272"/>
        <c:axId val="1727367632"/>
      </c:lineChart>
      <c:catAx>
        <c:axId val="1727367272"/>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crossAx val="1727367632"/>
        <c:crosses val="autoZero"/>
        <c:auto val="1"/>
        <c:lblAlgn val="ctr"/>
        <c:lblOffset val="100"/>
        <c:noMultiLvlLbl val="0"/>
      </c:catAx>
      <c:valAx>
        <c:axId val="1727367632"/>
        <c:scaling>
          <c:orientation val="minMax"/>
          <c:min val="200"/>
        </c:scaling>
        <c:delete val="0"/>
        <c:axPos val="l"/>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accent2"/>
                </a:solidFill>
                <a:latin typeface="Source Sans Pro" panose="020B0503030403020204" pitchFamily="34" charset="0"/>
                <a:ea typeface="+mn-ea"/>
                <a:cs typeface="+mn-cs"/>
              </a:defRPr>
            </a:pPr>
            <a:endParaRPr lang="de-DE"/>
          </a:p>
        </c:txPr>
        <c:crossAx val="1727367272"/>
        <c:crosses val="autoZero"/>
        <c:crossBetween val="between"/>
      </c:valAx>
      <c:valAx>
        <c:axId val="1674745856"/>
        <c:scaling>
          <c:orientation val="minMax"/>
        </c:scaling>
        <c:delete val="0"/>
        <c:axPos val="r"/>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crossAx val="1674748376"/>
        <c:crosses val="max"/>
        <c:crossBetween val="between"/>
      </c:valAx>
      <c:catAx>
        <c:axId val="1674748376"/>
        <c:scaling>
          <c:orientation val="minMax"/>
        </c:scaling>
        <c:delete val="1"/>
        <c:axPos val="b"/>
        <c:numFmt formatCode="General" sourceLinked="1"/>
        <c:majorTickMark val="out"/>
        <c:minorTickMark val="none"/>
        <c:tickLblPos val="nextTo"/>
        <c:crossAx val="1674745856"/>
        <c:crosses val="autoZero"/>
        <c:auto val="1"/>
        <c:lblAlgn val="ctr"/>
        <c:lblOffset val="100"/>
        <c:noMultiLvlLbl val="0"/>
      </c:catAx>
      <c:spPr>
        <a:noFill/>
        <a:ln>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400" b="1">
          <a:solidFill>
            <a:schemeClr val="tx2"/>
          </a:solidFill>
          <a:latin typeface="Source Sans Pro" panose="020B0503030403020204" pitchFamily="34" charset="0"/>
        </a:defRPr>
      </a:pPr>
      <a:endParaRPr lang="de-DE"/>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Stromverbrauch_Sektoren_D!$D$11</c:f>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Stromverbrauch_Sektoren_D!$A$18:$A$22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Stromverbrauch_Sektoren_D!$D$18:$D$22</c:f>
              <c:numCache>
                <c:formatCode>0</c:formatCode>
                <c:ptCount val="5"/>
                <c:pt idx="0">
                  <c:v>582.65296499999999</c:v>
                </c:pt>
                <c:pt idx="1">
                  <c:v>189.09103500000001</c:v>
                </c:pt>
                <c:pt idx="2">
                  <c:v>484.75599999999997</c:v>
                </c:pt>
                <c:pt idx="3">
                  <c:v>498.50200000000001</c:v>
                </c:pt>
                <c:pt idx="4">
                  <c:v>47.368000000000002</c:v>
                </c:pt>
              </c:numCache>
            </c:numRef>
          </c:val>
          <c:extLst>
            <c:ext xmlns:c16="http://schemas.microsoft.com/office/drawing/2014/chart" uri="{C3380CC4-5D6E-409C-BE32-E72D297353CC}">
              <c16:uniqueId val="{00000000-B8E2-46EB-974D-F49639E6AB01}"/>
            </c:ext>
          </c:extLst>
        </c:ser>
        <c:ser>
          <c:idx val="1"/>
          <c:order val="1"/>
          <c:tx>
            <c:strRef>
              <c:f>Stromverbrauch_Sektoren_D!$E$11</c:f>
              <c:strCache>
                <c:ptCount val="1"/>
                <c:pt idx="0">
                  <c:v>2022</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Stromverbrauch_Sektoren_D!$A$18:$A$22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Stromverbrauch_Sektoren_D!$E$18:$E$22</c:f>
              <c:numCache>
                <c:formatCode>0</c:formatCode>
                <c:ptCount val="5"/>
                <c:pt idx="0">
                  <c:v>551.27575200000001</c:v>
                </c:pt>
                <c:pt idx="1">
                  <c:v>173.62924799999999</c:v>
                </c:pt>
                <c:pt idx="2">
                  <c:v>461.58100000000002</c:v>
                </c:pt>
                <c:pt idx="3">
                  <c:v>482.89</c:v>
                </c:pt>
                <c:pt idx="4">
                  <c:v>53.140999999999998</c:v>
                </c:pt>
              </c:numCache>
            </c:numRef>
          </c:val>
          <c:extLst>
            <c:ext xmlns:c16="http://schemas.microsoft.com/office/drawing/2014/chart" uri="{C3380CC4-5D6E-409C-BE32-E72D297353CC}">
              <c16:uniqueId val="{00000001-B8E2-46EB-974D-F49639E6AB01}"/>
            </c:ext>
          </c:extLst>
        </c:ser>
        <c:ser>
          <c:idx val="2"/>
          <c:order val="2"/>
          <c:tx>
            <c:strRef>
              <c:f>Stromverbrauch_Sektoren_D!$F$11</c:f>
              <c:strCache>
                <c:ptCount val="1"/>
                <c:pt idx="0">
                  <c:v>2023</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Stromverbrauch_Sektoren_D!$A$18:$A$22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Stromverbrauch_Sektoren_D!$F$18:$F$22</c:f>
              <c:numCache>
                <c:formatCode>0</c:formatCode>
                <c:ptCount val="5"/>
                <c:pt idx="0">
                  <c:v>511.01889599999998</c:v>
                </c:pt>
                <c:pt idx="1">
                  <c:v>157.69310400000001</c:v>
                </c:pt>
                <c:pt idx="2">
                  <c:v>435.46699999999998</c:v>
                </c:pt>
                <c:pt idx="3">
                  <c:v>473.08800000000002</c:v>
                </c:pt>
                <c:pt idx="4">
                  <c:v>57.625999999999998</c:v>
                </c:pt>
              </c:numCache>
            </c:numRef>
          </c:val>
          <c:extLst>
            <c:ext xmlns:c16="http://schemas.microsoft.com/office/drawing/2014/chart" uri="{C3380CC4-5D6E-409C-BE32-E72D297353CC}">
              <c16:uniqueId val="{00000002-B8E2-46EB-974D-F49639E6AB01}"/>
            </c:ext>
          </c:extLst>
        </c:ser>
        <c:ser>
          <c:idx val="3"/>
          <c:order val="3"/>
          <c:tx>
            <c:strRef>
              <c:f>Stromverbrauch_Sektoren_D!$G$11</c:f>
              <c:strCache>
                <c:ptCount val="1"/>
                <c:pt idx="0">
                  <c:v>2024</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Stromverbrauch_Sektoren_D!$A$18:$A$22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Stromverbrauch_Sektoren_D!$G$18:$G$22</c:f>
              <c:numCache>
                <c:formatCode>0</c:formatCode>
                <c:ptCount val="5"/>
                <c:pt idx="0">
                  <c:v>507.79917649999993</c:v>
                </c:pt>
                <c:pt idx="1">
                  <c:v>161.45282349999999</c:v>
                </c:pt>
                <c:pt idx="2">
                  <c:v>455.197</c:v>
                </c:pt>
                <c:pt idx="3">
                  <c:v>478.77499999999998</c:v>
                </c:pt>
                <c:pt idx="4">
                  <c:v>61.030999999999999</c:v>
                </c:pt>
              </c:numCache>
            </c:numRef>
          </c:val>
          <c:extLst>
            <c:ext xmlns:c16="http://schemas.microsoft.com/office/drawing/2014/chart" uri="{C3380CC4-5D6E-409C-BE32-E72D297353CC}">
              <c16:uniqueId val="{00000003-B8E2-46EB-974D-F49639E6AB01}"/>
            </c:ext>
          </c:extLst>
        </c:ser>
        <c:dLbls>
          <c:dLblPos val="outEnd"/>
          <c:showLegendKey val="0"/>
          <c:showVal val="1"/>
          <c:showCatName val="0"/>
          <c:showSerName val="0"/>
          <c:showPercent val="0"/>
          <c:showBubbleSize val="0"/>
        </c:dLbls>
        <c:gapWidth val="100"/>
        <c:axId val="921590912"/>
        <c:axId val="921588032"/>
        <c:extLst/>
      </c:barChart>
      <c:catAx>
        <c:axId val="9215909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crossAx val="921588032"/>
        <c:crosses val="autoZero"/>
        <c:auto val="1"/>
        <c:lblAlgn val="ctr"/>
        <c:lblOffset val="100"/>
        <c:noMultiLvlLbl val="0"/>
      </c:catAx>
      <c:valAx>
        <c:axId val="921588032"/>
        <c:scaling>
          <c:orientation val="minMax"/>
        </c:scaling>
        <c:delete val="1"/>
        <c:axPos val="t"/>
        <c:numFmt formatCode="0" sourceLinked="1"/>
        <c:majorTickMark val="none"/>
        <c:minorTickMark val="none"/>
        <c:tickLblPos val="nextTo"/>
        <c:crossAx val="921590912"/>
        <c:crosses val="autoZero"/>
        <c:crossBetween val="between"/>
      </c:valAx>
      <c:spPr>
        <a:noFill/>
        <a:ln>
          <a:noFill/>
        </a:ln>
        <a:effectLst/>
      </c:spPr>
    </c:plotArea>
    <c:legend>
      <c:legendPos val="b"/>
      <c:layout>
        <c:manualLayout>
          <c:xMode val="edge"/>
          <c:yMode val="edge"/>
          <c:x val="0.15724190726159229"/>
          <c:y val="0.92621083710823449"/>
          <c:w val="0.41123647117868395"/>
          <c:h val="6.3670085874825921E-2"/>
        </c:manualLayout>
      </c:layout>
      <c:overlay val="0"/>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100" b="1">
          <a:solidFill>
            <a:schemeClr val="tx2"/>
          </a:solidFill>
          <a:latin typeface="Source Sans Pro" panose="020B0503030403020204" pitchFamily="34" charset="0"/>
        </a:defRPr>
      </a:pPr>
      <a:endParaRPr lang="de-DE"/>
    </a:p>
  </c:txPr>
  <c:externalData r:id="rId4">
    <c:autoUpdate val="0"/>
  </c:externalData>
</c:chartSpace>
</file>

<file path=ppt/charts/chart5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8437800840511511E-2"/>
          <c:y val="2.9598855513397714E-2"/>
          <c:w val="0.93670988085293772"/>
          <c:h val="0.76676644553289108"/>
        </c:manualLayout>
      </c:layout>
      <c:barChart>
        <c:barDir val="col"/>
        <c:grouping val="stacked"/>
        <c:varyColors val="0"/>
        <c:ser>
          <c:idx val="0"/>
          <c:order val="0"/>
          <c:tx>
            <c:strRef>
              <c:f>Nettostromerezugung!$U$2</c:f>
              <c:strCache>
                <c:ptCount val="1"/>
                <c:pt idx="0">
                  <c:v>Kernenergie</c:v>
                </c:pt>
              </c:strCache>
            </c:strRef>
          </c:tx>
          <c:spPr>
            <a:solidFill>
              <a:schemeClr val="accent1"/>
            </a:solidFill>
            <a:ln>
              <a:noFill/>
            </a:ln>
            <a:effectLst/>
          </c:spPr>
          <c:invertIfNegative val="0"/>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Nettostromerezugung!$U$11:$U$26</c:f>
              <c:numCache>
                <c:formatCode>0</c:formatCode>
                <c:ptCount val="16"/>
                <c:pt idx="0">
                  <c:v>132.971</c:v>
                </c:pt>
                <c:pt idx="1">
                  <c:v>102.241</c:v>
                </c:pt>
                <c:pt idx="2">
                  <c:v>94.18</c:v>
                </c:pt>
                <c:pt idx="3">
                  <c:v>92.126999999999995</c:v>
                </c:pt>
                <c:pt idx="4">
                  <c:v>91.8</c:v>
                </c:pt>
                <c:pt idx="5">
                  <c:v>86.765000000000001</c:v>
                </c:pt>
                <c:pt idx="6">
                  <c:v>80.037999999999997</c:v>
                </c:pt>
                <c:pt idx="7">
                  <c:v>72.155000000000001</c:v>
                </c:pt>
                <c:pt idx="8">
                  <c:v>71.866</c:v>
                </c:pt>
                <c:pt idx="9">
                  <c:v>70.992000000000004</c:v>
                </c:pt>
                <c:pt idx="10">
                  <c:v>60.914000000000001</c:v>
                </c:pt>
                <c:pt idx="11">
                  <c:v>65.444000000000003</c:v>
                </c:pt>
                <c:pt idx="12">
                  <c:v>32.765000000000001</c:v>
                </c:pt>
                <c:pt idx="13">
                  <c:v>6.7270000000000003</c:v>
                </c:pt>
                <c:pt idx="14">
                  <c:v>0</c:v>
                </c:pt>
                <c:pt idx="15">
                  <c:v>0</c:v>
                </c:pt>
              </c:numCache>
            </c:numRef>
          </c:val>
          <c:extLst>
            <c:ext xmlns:c16="http://schemas.microsoft.com/office/drawing/2014/chart" uri="{C3380CC4-5D6E-409C-BE32-E72D297353CC}">
              <c16:uniqueId val="{00000000-6C5E-4603-AE80-0FDA841599ED}"/>
            </c:ext>
          </c:extLst>
        </c:ser>
        <c:ser>
          <c:idx val="1"/>
          <c:order val="1"/>
          <c:tx>
            <c:strRef>
              <c:f>Nettostromerezugung!$V$2</c:f>
              <c:strCache>
                <c:ptCount val="1"/>
                <c:pt idx="0">
                  <c:v>Braunkohle</c:v>
                </c:pt>
              </c:strCache>
            </c:strRef>
          </c:tx>
          <c:spPr>
            <a:solidFill>
              <a:schemeClr val="accent2"/>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Nettostromerezugung!$V$11:$V$26</c:f>
              <c:numCache>
                <c:formatCode>0</c:formatCode>
                <c:ptCount val="16"/>
                <c:pt idx="0">
                  <c:v>130.929</c:v>
                </c:pt>
                <c:pt idx="1">
                  <c:v>134.768</c:v>
                </c:pt>
                <c:pt idx="2">
                  <c:v>142.67599999999999</c:v>
                </c:pt>
                <c:pt idx="3">
                  <c:v>145.36199999999999</c:v>
                </c:pt>
                <c:pt idx="4">
                  <c:v>141.095</c:v>
                </c:pt>
                <c:pt idx="5">
                  <c:v>139.70599999999999</c:v>
                </c:pt>
                <c:pt idx="6">
                  <c:v>134.886</c:v>
                </c:pt>
                <c:pt idx="7">
                  <c:v>134.113</c:v>
                </c:pt>
                <c:pt idx="8">
                  <c:v>131.601</c:v>
                </c:pt>
                <c:pt idx="9">
                  <c:v>101.92400000000001</c:v>
                </c:pt>
                <c:pt idx="10">
                  <c:v>82.13</c:v>
                </c:pt>
                <c:pt idx="11">
                  <c:v>99.37</c:v>
                </c:pt>
                <c:pt idx="12">
                  <c:v>105.955</c:v>
                </c:pt>
                <c:pt idx="13">
                  <c:v>77.585999999999999</c:v>
                </c:pt>
                <c:pt idx="14">
                  <c:v>71.076999999999998</c:v>
                </c:pt>
                <c:pt idx="15">
                  <c:v>64.716999999999999</c:v>
                </c:pt>
              </c:numCache>
            </c:numRef>
          </c:val>
          <c:extLst>
            <c:ext xmlns:c16="http://schemas.microsoft.com/office/drawing/2014/chart" uri="{C3380CC4-5D6E-409C-BE32-E72D297353CC}">
              <c16:uniqueId val="{00000002-6C5E-4603-AE80-0FDA841599ED}"/>
            </c:ext>
          </c:extLst>
        </c:ser>
        <c:ser>
          <c:idx val="2"/>
          <c:order val="2"/>
          <c:tx>
            <c:strRef>
              <c:f>Nettostromerezugung!$W$2</c:f>
              <c:strCache>
                <c:ptCount val="1"/>
                <c:pt idx="0">
                  <c:v>Steinkohle</c:v>
                </c:pt>
              </c:strCache>
            </c:strRef>
          </c:tx>
          <c:spPr>
            <a:solidFill>
              <a:schemeClr val="tx1"/>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Nettostromerezugung!$W$11:$W$26</c:f>
              <c:numCache>
                <c:formatCode>0</c:formatCode>
                <c:ptCount val="16"/>
                <c:pt idx="0">
                  <c:v>99.706000000000003</c:v>
                </c:pt>
                <c:pt idx="1">
                  <c:v>96.498999999999995</c:v>
                </c:pt>
                <c:pt idx="2">
                  <c:v>105.83</c:v>
                </c:pt>
                <c:pt idx="3">
                  <c:v>110.724</c:v>
                </c:pt>
                <c:pt idx="4">
                  <c:v>107.73399999999999</c:v>
                </c:pt>
                <c:pt idx="5">
                  <c:v>106.208</c:v>
                </c:pt>
                <c:pt idx="6">
                  <c:v>99.765000000000001</c:v>
                </c:pt>
                <c:pt idx="7">
                  <c:v>81.724000000000004</c:v>
                </c:pt>
                <c:pt idx="8">
                  <c:v>72.406000000000006</c:v>
                </c:pt>
                <c:pt idx="9">
                  <c:v>49.503</c:v>
                </c:pt>
                <c:pt idx="10">
                  <c:v>35.46</c:v>
                </c:pt>
                <c:pt idx="11">
                  <c:v>46.661999999999999</c:v>
                </c:pt>
                <c:pt idx="12">
                  <c:v>55.444000000000003</c:v>
                </c:pt>
                <c:pt idx="13">
                  <c:v>33.392000000000003</c:v>
                </c:pt>
                <c:pt idx="14">
                  <c:v>23.76</c:v>
                </c:pt>
                <c:pt idx="15">
                  <c:v>25.736999999999998</c:v>
                </c:pt>
              </c:numCache>
            </c:numRef>
          </c:val>
          <c:extLst>
            <c:ext xmlns:c16="http://schemas.microsoft.com/office/drawing/2014/chart" uri="{C3380CC4-5D6E-409C-BE32-E72D297353CC}">
              <c16:uniqueId val="{00000004-6C5E-4603-AE80-0FDA841599ED}"/>
            </c:ext>
          </c:extLst>
        </c:ser>
        <c:ser>
          <c:idx val="3"/>
          <c:order val="3"/>
          <c:tx>
            <c:strRef>
              <c:f>Nettostromerezugung!$X$2</c:f>
              <c:strCache>
                <c:ptCount val="1"/>
                <c:pt idx="0">
                  <c:v>Erdgas</c:v>
                </c:pt>
              </c:strCache>
            </c:strRef>
          </c:tx>
          <c:spPr>
            <a:solidFill>
              <a:schemeClr val="accent4"/>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Nettostromerezugung!$X$11:$X$26</c:f>
              <c:numCache>
                <c:formatCode>0</c:formatCode>
                <c:ptCount val="16"/>
                <c:pt idx="0">
                  <c:v>66.388000000000005</c:v>
                </c:pt>
                <c:pt idx="1">
                  <c:v>62.915999999999997</c:v>
                </c:pt>
                <c:pt idx="2">
                  <c:v>50.209000000000003</c:v>
                </c:pt>
                <c:pt idx="3">
                  <c:v>39.584000000000003</c:v>
                </c:pt>
                <c:pt idx="4">
                  <c:v>31.122</c:v>
                </c:pt>
                <c:pt idx="5">
                  <c:v>28.946999999999999</c:v>
                </c:pt>
                <c:pt idx="6">
                  <c:v>42.71</c:v>
                </c:pt>
                <c:pt idx="7">
                  <c:v>45.267000000000003</c:v>
                </c:pt>
                <c:pt idx="8">
                  <c:v>41.087000000000003</c:v>
                </c:pt>
                <c:pt idx="9">
                  <c:v>51.027999999999999</c:v>
                </c:pt>
                <c:pt idx="10">
                  <c:v>57.813000000000002</c:v>
                </c:pt>
                <c:pt idx="11">
                  <c:v>52.402999999999999</c:v>
                </c:pt>
                <c:pt idx="12">
                  <c:v>45.741</c:v>
                </c:pt>
                <c:pt idx="13">
                  <c:v>39.99</c:v>
                </c:pt>
                <c:pt idx="14">
                  <c:v>43.585000000000001</c:v>
                </c:pt>
                <c:pt idx="15">
                  <c:v>52.424999999999997</c:v>
                </c:pt>
              </c:numCache>
            </c:numRef>
          </c:val>
          <c:extLst>
            <c:ext xmlns:c16="http://schemas.microsoft.com/office/drawing/2014/chart" uri="{C3380CC4-5D6E-409C-BE32-E72D297353CC}">
              <c16:uniqueId val="{00000006-6C5E-4603-AE80-0FDA841599ED}"/>
            </c:ext>
          </c:extLst>
        </c:ser>
        <c:ser>
          <c:idx val="4"/>
          <c:order val="4"/>
          <c:tx>
            <c:strRef>
              <c:f>Nettostromerezugung!$Y$2</c:f>
              <c:strCache>
                <c:ptCount val="1"/>
                <c:pt idx="0">
                  <c:v>Sonstige, nicht-erneuerbar</c:v>
                </c:pt>
              </c:strCache>
            </c:strRef>
          </c:tx>
          <c:spPr>
            <a:solidFill>
              <a:schemeClr val="accent5"/>
            </a:solidFill>
            <a:ln>
              <a:noFill/>
            </a:ln>
            <a:effectLst/>
          </c:spPr>
          <c:invertIfNegative val="0"/>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Nettostromerezugung!$Y$11:$Y$26</c:f>
              <c:numCache>
                <c:formatCode>0</c:formatCode>
                <c:ptCount val="16"/>
                <c:pt idx="0">
                  <c:v>11.49</c:v>
                </c:pt>
                <c:pt idx="1">
                  <c:v>10.645999999999999</c:v>
                </c:pt>
                <c:pt idx="2">
                  <c:v>8.5649999999999995</c:v>
                </c:pt>
                <c:pt idx="3">
                  <c:v>6.4710000000000001</c:v>
                </c:pt>
                <c:pt idx="4">
                  <c:v>7.1050000000000004</c:v>
                </c:pt>
                <c:pt idx="5">
                  <c:v>10.848000000000001</c:v>
                </c:pt>
                <c:pt idx="6">
                  <c:v>14.115000000000002</c:v>
                </c:pt>
                <c:pt idx="7">
                  <c:v>16.248000000000001</c:v>
                </c:pt>
                <c:pt idx="8">
                  <c:v>15.629000000000001</c:v>
                </c:pt>
                <c:pt idx="9">
                  <c:v>14.652999999999999</c:v>
                </c:pt>
                <c:pt idx="10">
                  <c:v>12.189</c:v>
                </c:pt>
                <c:pt idx="11">
                  <c:v>11.366999999999999</c:v>
                </c:pt>
                <c:pt idx="12">
                  <c:v>10.097999999999999</c:v>
                </c:pt>
                <c:pt idx="13">
                  <c:v>14.68</c:v>
                </c:pt>
                <c:pt idx="14">
                  <c:v>14.153000000000002</c:v>
                </c:pt>
                <c:pt idx="15">
                  <c:v>12.241999999999999</c:v>
                </c:pt>
              </c:numCache>
            </c:numRef>
          </c:val>
          <c:extLst>
            <c:ext xmlns:c16="http://schemas.microsoft.com/office/drawing/2014/chart" uri="{C3380CC4-5D6E-409C-BE32-E72D297353CC}">
              <c16:uniqueId val="{00000007-6C5E-4603-AE80-0FDA841599ED}"/>
            </c:ext>
          </c:extLst>
        </c:ser>
        <c:ser>
          <c:idx val="5"/>
          <c:order val="5"/>
          <c:tx>
            <c:strRef>
              <c:f>Nettostromerezugung!$Z$2</c:f>
              <c:strCache>
                <c:ptCount val="1"/>
                <c:pt idx="0">
                  <c:v>Laufwasser</c:v>
                </c:pt>
              </c:strCache>
            </c:strRef>
          </c:tx>
          <c:spPr>
            <a:solidFill>
              <a:schemeClr val="accent6"/>
            </a:solidFill>
            <a:ln>
              <a:noFill/>
            </a:ln>
            <a:effectLst/>
          </c:spPr>
          <c:invertIfNegative val="0"/>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Nettostromerezugung!$Z$11:$Z$26</c:f>
              <c:numCache>
                <c:formatCode>0</c:formatCode>
                <c:ptCount val="16"/>
                <c:pt idx="0">
                  <c:v>20.681999999999999</c:v>
                </c:pt>
                <c:pt idx="1">
                  <c:v>17.326000000000001</c:v>
                </c:pt>
                <c:pt idx="2">
                  <c:v>21.332000000000001</c:v>
                </c:pt>
                <c:pt idx="3">
                  <c:v>22.66</c:v>
                </c:pt>
                <c:pt idx="4">
                  <c:v>19.309999999999999</c:v>
                </c:pt>
                <c:pt idx="5">
                  <c:v>17.681999999999999</c:v>
                </c:pt>
                <c:pt idx="6">
                  <c:v>19.457000000000001</c:v>
                </c:pt>
                <c:pt idx="7">
                  <c:v>19.37</c:v>
                </c:pt>
                <c:pt idx="8">
                  <c:v>16.739000000000001</c:v>
                </c:pt>
                <c:pt idx="9">
                  <c:v>18.006</c:v>
                </c:pt>
                <c:pt idx="10">
                  <c:v>16.971</c:v>
                </c:pt>
                <c:pt idx="11">
                  <c:v>17.873999999999999</c:v>
                </c:pt>
                <c:pt idx="12">
                  <c:v>15.911</c:v>
                </c:pt>
                <c:pt idx="13">
                  <c:v>18.129000000000001</c:v>
                </c:pt>
                <c:pt idx="14">
                  <c:v>20.184000000000001</c:v>
                </c:pt>
                <c:pt idx="15">
                  <c:v>15.804</c:v>
                </c:pt>
              </c:numCache>
            </c:numRef>
          </c:val>
          <c:extLst>
            <c:ext xmlns:c16="http://schemas.microsoft.com/office/drawing/2014/chart" uri="{C3380CC4-5D6E-409C-BE32-E72D297353CC}">
              <c16:uniqueId val="{00000008-6C5E-4603-AE80-0FDA841599ED}"/>
            </c:ext>
          </c:extLst>
        </c:ser>
        <c:ser>
          <c:idx val="6"/>
          <c:order val="6"/>
          <c:tx>
            <c:strRef>
              <c:f>Nettostromerezugung!$AA$2</c:f>
              <c:strCache>
                <c:ptCount val="1"/>
                <c:pt idx="0">
                  <c:v>Biomasse</c:v>
                </c:pt>
              </c:strCache>
            </c:strRef>
          </c:tx>
          <c:spPr>
            <a:solidFill>
              <a:schemeClr val="accent1">
                <a:lumMod val="60000"/>
              </a:schemeClr>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Nettostromerezugung!$AA$11:$AA$26</c:f>
              <c:numCache>
                <c:formatCode>0</c:formatCode>
                <c:ptCount val="16"/>
                <c:pt idx="0">
                  <c:v>25.504999999999999</c:v>
                </c:pt>
                <c:pt idx="1">
                  <c:v>28.282</c:v>
                </c:pt>
                <c:pt idx="2">
                  <c:v>33.957999999999998</c:v>
                </c:pt>
                <c:pt idx="3">
                  <c:v>35.646000000000001</c:v>
                </c:pt>
                <c:pt idx="4">
                  <c:v>37.646999999999998</c:v>
                </c:pt>
                <c:pt idx="5">
                  <c:v>39.741</c:v>
                </c:pt>
                <c:pt idx="6">
                  <c:v>40.167999999999999</c:v>
                </c:pt>
                <c:pt idx="7">
                  <c:v>40.167999999999999</c:v>
                </c:pt>
                <c:pt idx="8">
                  <c:v>39.823999999999998</c:v>
                </c:pt>
                <c:pt idx="9">
                  <c:v>40.128999999999998</c:v>
                </c:pt>
                <c:pt idx="10">
                  <c:v>40.962000000000003</c:v>
                </c:pt>
                <c:pt idx="11">
                  <c:v>40.575000000000003</c:v>
                </c:pt>
                <c:pt idx="12">
                  <c:v>39.412999999999997</c:v>
                </c:pt>
                <c:pt idx="13">
                  <c:v>36.616999999999997</c:v>
                </c:pt>
                <c:pt idx="14">
                  <c:v>37.029000000000003</c:v>
                </c:pt>
                <c:pt idx="15">
                  <c:v>34.68</c:v>
                </c:pt>
              </c:numCache>
            </c:numRef>
          </c:val>
          <c:extLst>
            <c:ext xmlns:c16="http://schemas.microsoft.com/office/drawing/2014/chart" uri="{C3380CC4-5D6E-409C-BE32-E72D297353CC}">
              <c16:uniqueId val="{0000000A-6C5E-4603-AE80-0FDA841599ED}"/>
            </c:ext>
          </c:extLst>
        </c:ser>
        <c:ser>
          <c:idx val="7"/>
          <c:order val="7"/>
          <c:tx>
            <c:strRef>
              <c:f>Nettostromerezugung!$AB$2</c:f>
              <c:strCache>
                <c:ptCount val="1"/>
                <c:pt idx="0">
                  <c:v>Wind Offshore</c:v>
                </c:pt>
              </c:strCache>
            </c:strRef>
          </c:tx>
          <c:spPr>
            <a:solidFill>
              <a:schemeClr val="accent2">
                <a:lumMod val="60000"/>
              </a:schemeClr>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Nettostromerezugung!$AB$11:$AB$26</c:f>
              <c:numCache>
                <c:formatCode>0</c:formatCode>
                <c:ptCount val="16"/>
                <c:pt idx="0">
                  <c:v>0.17399999999999999</c:v>
                </c:pt>
                <c:pt idx="1">
                  <c:v>0.56799999999999995</c:v>
                </c:pt>
                <c:pt idx="2">
                  <c:v>0.72199999999999998</c:v>
                </c:pt>
                <c:pt idx="3">
                  <c:v>0.90500000000000003</c:v>
                </c:pt>
                <c:pt idx="4">
                  <c:v>1.4490000000000001</c:v>
                </c:pt>
                <c:pt idx="5">
                  <c:v>8.1620000000000008</c:v>
                </c:pt>
                <c:pt idx="6">
                  <c:v>12.092000000000001</c:v>
                </c:pt>
                <c:pt idx="7">
                  <c:v>17.414000000000001</c:v>
                </c:pt>
                <c:pt idx="8">
                  <c:v>19.178999999999998</c:v>
                </c:pt>
                <c:pt idx="9">
                  <c:v>24.379000000000001</c:v>
                </c:pt>
                <c:pt idx="10">
                  <c:v>26.902999999999999</c:v>
                </c:pt>
                <c:pt idx="11">
                  <c:v>24.013000000000002</c:v>
                </c:pt>
                <c:pt idx="12">
                  <c:v>24.751999999999999</c:v>
                </c:pt>
                <c:pt idx="13">
                  <c:v>23.533999999999999</c:v>
                </c:pt>
                <c:pt idx="14">
                  <c:v>25.696000000000002</c:v>
                </c:pt>
                <c:pt idx="15">
                  <c:v>24.337</c:v>
                </c:pt>
              </c:numCache>
            </c:numRef>
          </c:val>
          <c:extLst>
            <c:ext xmlns:c16="http://schemas.microsoft.com/office/drawing/2014/chart" uri="{C3380CC4-5D6E-409C-BE32-E72D297353CC}">
              <c16:uniqueId val="{0000000C-6C5E-4603-AE80-0FDA841599ED}"/>
            </c:ext>
          </c:extLst>
        </c:ser>
        <c:ser>
          <c:idx val="8"/>
          <c:order val="8"/>
          <c:tx>
            <c:strRef>
              <c:f>Nettostromerezugung!$AC$2</c:f>
              <c:strCache>
                <c:ptCount val="1"/>
                <c:pt idx="0">
                  <c:v>Wind Onshore</c:v>
                </c:pt>
              </c:strCache>
            </c:strRef>
          </c:tx>
          <c:spPr>
            <a:solidFill>
              <a:schemeClr val="accent3">
                <a:lumMod val="60000"/>
              </a:schemeClr>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Nettostromerezugung!$AC$11:$AC$26</c:f>
              <c:numCache>
                <c:formatCode>0</c:formatCode>
                <c:ptCount val="16"/>
                <c:pt idx="0">
                  <c:v>37.619</c:v>
                </c:pt>
                <c:pt idx="1">
                  <c:v>48.314</c:v>
                </c:pt>
                <c:pt idx="2">
                  <c:v>49.948999999999998</c:v>
                </c:pt>
                <c:pt idx="3">
                  <c:v>50.802999999999997</c:v>
                </c:pt>
                <c:pt idx="4">
                  <c:v>55.908000000000001</c:v>
                </c:pt>
                <c:pt idx="5">
                  <c:v>70.921999999999997</c:v>
                </c:pt>
                <c:pt idx="6">
                  <c:v>66.323999999999998</c:v>
                </c:pt>
                <c:pt idx="7">
                  <c:v>86.293000000000006</c:v>
                </c:pt>
                <c:pt idx="8">
                  <c:v>88.71</c:v>
                </c:pt>
                <c:pt idx="9">
                  <c:v>99.165999999999997</c:v>
                </c:pt>
                <c:pt idx="10">
                  <c:v>102.741</c:v>
                </c:pt>
                <c:pt idx="11">
                  <c:v>90.27</c:v>
                </c:pt>
                <c:pt idx="12">
                  <c:v>97.204999999999998</c:v>
                </c:pt>
                <c:pt idx="13">
                  <c:v>115.901</c:v>
                </c:pt>
                <c:pt idx="14">
                  <c:v>110.544</c:v>
                </c:pt>
                <c:pt idx="15">
                  <c:v>99.007999999999996</c:v>
                </c:pt>
              </c:numCache>
            </c:numRef>
          </c:val>
          <c:extLst>
            <c:ext xmlns:c16="http://schemas.microsoft.com/office/drawing/2014/chart" uri="{C3380CC4-5D6E-409C-BE32-E72D297353CC}">
              <c16:uniqueId val="{0000000E-6C5E-4603-AE80-0FDA841599ED}"/>
            </c:ext>
          </c:extLst>
        </c:ser>
        <c:ser>
          <c:idx val="9"/>
          <c:order val="9"/>
          <c:tx>
            <c:strRef>
              <c:f>Nettostromerezugung!$AD$2</c:f>
              <c:strCache>
                <c:ptCount val="1"/>
                <c:pt idx="0">
                  <c:v>Solar</c:v>
                </c:pt>
              </c:strCache>
            </c:strRef>
          </c:tx>
          <c:spPr>
            <a:solidFill>
              <a:schemeClr val="accent3"/>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2"/>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Nettostromerezugung!$AD$11:$AD$26</c:f>
              <c:numCache>
                <c:formatCode>0</c:formatCode>
                <c:ptCount val="16"/>
                <c:pt idx="0">
                  <c:v>11.69</c:v>
                </c:pt>
                <c:pt idx="1">
                  <c:v>19.350000000000001</c:v>
                </c:pt>
                <c:pt idx="2">
                  <c:v>25.41</c:v>
                </c:pt>
                <c:pt idx="3">
                  <c:v>28.79</c:v>
                </c:pt>
                <c:pt idx="4">
                  <c:v>33</c:v>
                </c:pt>
                <c:pt idx="5">
                  <c:v>35.21</c:v>
                </c:pt>
                <c:pt idx="6">
                  <c:v>34.49</c:v>
                </c:pt>
                <c:pt idx="7">
                  <c:v>35.43</c:v>
                </c:pt>
                <c:pt idx="8">
                  <c:v>40.76</c:v>
                </c:pt>
                <c:pt idx="9">
                  <c:v>41.34</c:v>
                </c:pt>
                <c:pt idx="10">
                  <c:v>44.98</c:v>
                </c:pt>
                <c:pt idx="11">
                  <c:v>44.21</c:v>
                </c:pt>
                <c:pt idx="12">
                  <c:v>53.05</c:v>
                </c:pt>
                <c:pt idx="13">
                  <c:v>52.93</c:v>
                </c:pt>
                <c:pt idx="14">
                  <c:v>58.63</c:v>
                </c:pt>
                <c:pt idx="15">
                  <c:v>70.47</c:v>
                </c:pt>
              </c:numCache>
            </c:numRef>
          </c:val>
          <c:extLst>
            <c:ext xmlns:c16="http://schemas.microsoft.com/office/drawing/2014/chart" uri="{C3380CC4-5D6E-409C-BE32-E72D297353CC}">
              <c16:uniqueId val="{00000010-6C5E-4603-AE80-0FDA841599ED}"/>
            </c:ext>
          </c:extLst>
        </c:ser>
        <c:ser>
          <c:idx val="10"/>
          <c:order val="10"/>
          <c:tx>
            <c:strRef>
              <c:f>Nettostromerezugung!$AE$2</c:f>
              <c:strCache>
                <c:ptCount val="1"/>
                <c:pt idx="0">
                  <c:v>Sonstige, erneuerbar</c:v>
                </c:pt>
              </c:strCache>
            </c:strRef>
          </c:tx>
          <c:spPr>
            <a:solidFill>
              <a:schemeClr val="accent5">
                <a:lumMod val="60000"/>
              </a:schemeClr>
            </a:solidFill>
            <a:ln>
              <a:noFill/>
            </a:ln>
            <a:effectLst/>
          </c:spPr>
          <c:invertIfNegative val="0"/>
          <c:dLbls>
            <c:dLbl>
              <c:idx val="0"/>
              <c:tx>
                <c:rich>
                  <a:bodyPr/>
                  <a:lstStyle/>
                  <a:p>
                    <a:r>
                      <a:rPr lang="en-US"/>
                      <a:t>541</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1-6C5E-4603-AE80-0FDA841599ED}"/>
                </c:ext>
              </c:extLst>
            </c:dLbl>
            <c:dLbl>
              <c:idx val="1"/>
              <c:tx>
                <c:rich>
                  <a:bodyPr/>
                  <a:lstStyle/>
                  <a:p>
                    <a:r>
                      <a:rPr lang="en-US"/>
                      <a:t>525</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2-6C5E-4603-AE80-0FDA841599ED}"/>
                </c:ext>
              </c:extLst>
            </c:dLbl>
            <c:dLbl>
              <c:idx val="2"/>
              <c:tx>
                <c:rich>
                  <a:bodyPr/>
                  <a:lstStyle/>
                  <a:p>
                    <a:r>
                      <a:rPr lang="en-US"/>
                      <a:t>537</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3-6C5E-4603-AE80-0FDA841599ED}"/>
                </c:ext>
              </c:extLst>
            </c:dLbl>
            <c:dLbl>
              <c:idx val="3"/>
              <c:tx>
                <c:rich>
                  <a:bodyPr/>
                  <a:lstStyle/>
                  <a:p>
                    <a:r>
                      <a:rPr lang="en-US"/>
                      <a:t>537</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4-6C5E-4603-AE80-0FDA841599ED}"/>
                </c:ext>
              </c:extLst>
            </c:dLbl>
            <c:dLbl>
              <c:idx val="4"/>
              <c:tx>
                <c:rich>
                  <a:bodyPr/>
                  <a:lstStyle/>
                  <a:p>
                    <a:r>
                      <a:rPr lang="en-US"/>
                      <a:t>531</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5-6C5E-4603-AE80-0FDA841599ED}"/>
                </c:ext>
              </c:extLst>
            </c:dLbl>
            <c:dLbl>
              <c:idx val="5"/>
              <c:tx>
                <c:rich>
                  <a:bodyPr/>
                  <a:lstStyle/>
                  <a:p>
                    <a:r>
                      <a:rPr lang="en-US"/>
                      <a:t>550</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6-6C5E-4603-AE80-0FDA841599ED}"/>
                </c:ext>
              </c:extLst>
            </c:dLbl>
            <c:dLbl>
              <c:idx val="6"/>
              <c:tx>
                <c:rich>
                  <a:bodyPr/>
                  <a:lstStyle/>
                  <a:p>
                    <a:r>
                      <a:rPr lang="en-US"/>
                      <a:t>550</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7-6C5E-4603-AE80-0FDA841599ED}"/>
                </c:ext>
              </c:extLst>
            </c:dLbl>
            <c:dLbl>
              <c:idx val="7"/>
              <c:tx>
                <c:rich>
                  <a:bodyPr/>
                  <a:lstStyle/>
                  <a:p>
                    <a:r>
                      <a:rPr lang="en-US"/>
                      <a:t>554</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8-6C5E-4603-AE80-0FDA841599ED}"/>
                </c:ext>
              </c:extLst>
            </c:dLbl>
            <c:dLbl>
              <c:idx val="8"/>
              <c:tx>
                <c:rich>
                  <a:bodyPr/>
                  <a:lstStyle/>
                  <a:p>
                    <a:r>
                      <a:rPr lang="en-US"/>
                      <a:t>544</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9-6C5E-4603-AE80-0FDA841599ED}"/>
                </c:ext>
              </c:extLst>
            </c:dLbl>
            <c:dLbl>
              <c:idx val="9"/>
              <c:tx>
                <c:rich>
                  <a:bodyPr/>
                  <a:lstStyle/>
                  <a:p>
                    <a:r>
                      <a:rPr lang="en-US"/>
                      <a:t>518</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A-6C5E-4603-AE80-0FDA841599ED}"/>
                </c:ext>
              </c:extLst>
            </c:dLbl>
            <c:dLbl>
              <c:idx val="10"/>
              <c:tx>
                <c:rich>
                  <a:bodyPr/>
                  <a:lstStyle/>
                  <a:p>
                    <a:r>
                      <a:rPr lang="en-US"/>
                      <a:t>488</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B-6C5E-4603-AE80-0FDA841599ED}"/>
                </c:ext>
              </c:extLst>
            </c:dLbl>
            <c:dLbl>
              <c:idx val="11"/>
              <c:tx>
                <c:rich>
                  <a:bodyPr/>
                  <a:lstStyle/>
                  <a:p>
                    <a:r>
                      <a:rPr lang="en-US"/>
                      <a:t>500</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C-6C5E-4603-AE80-0FDA841599ED}"/>
                </c:ext>
              </c:extLst>
            </c:dLbl>
            <c:dLbl>
              <c:idx val="12"/>
              <c:tx>
                <c:rich>
                  <a:bodyPr/>
                  <a:lstStyle/>
                  <a:p>
                    <a:r>
                      <a:rPr lang="en-US"/>
                      <a:t>488</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D-6C5E-4603-AE80-0FDA841599ED}"/>
                </c:ext>
              </c:extLst>
            </c:dLbl>
            <c:dLbl>
              <c:idx val="13"/>
              <c:tx>
                <c:rich>
                  <a:bodyPr/>
                  <a:lstStyle/>
                  <a:p>
                    <a:r>
                      <a:rPr lang="en-US"/>
                      <a:t>427</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E-6C5E-4603-AE80-0FDA841599ED}"/>
                </c:ext>
              </c:extLst>
            </c:dLbl>
            <c:dLbl>
              <c:idx val="14"/>
              <c:tx>
                <c:rich>
                  <a:bodyPr/>
                  <a:lstStyle/>
                  <a:p>
                    <a:r>
                      <a:rPr lang="en-US"/>
                      <a:t>412</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F-6C5E-4603-AE80-0FDA841599ED}"/>
                </c:ext>
              </c:extLst>
            </c:dLbl>
            <c:dLbl>
              <c:idx val="15"/>
              <c:tx>
                <c:rich>
                  <a:bodyPr/>
                  <a:lstStyle/>
                  <a:p>
                    <a:r>
                      <a:rPr lang="en-US"/>
                      <a:t>406</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20-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Nettostromerezugung!$AE$11:$AE$26</c:f>
              <c:numCache>
                <c:formatCode>0</c:formatCode>
                <c:ptCount val="16"/>
                <c:pt idx="0">
                  <c:v>3.7749999999999999</c:v>
                </c:pt>
                <c:pt idx="1">
                  <c:v>3.8140000000000001</c:v>
                </c:pt>
                <c:pt idx="2">
                  <c:v>3.996</c:v>
                </c:pt>
                <c:pt idx="3">
                  <c:v>4.3739999999999997</c:v>
                </c:pt>
                <c:pt idx="4">
                  <c:v>4.9050000000000002</c:v>
                </c:pt>
                <c:pt idx="5">
                  <c:v>5.6390000000000002</c:v>
                </c:pt>
                <c:pt idx="6">
                  <c:v>5.6680000000000001</c:v>
                </c:pt>
                <c:pt idx="7">
                  <c:v>5.5739999999999998</c:v>
                </c:pt>
                <c:pt idx="8">
                  <c:v>6.2750000000000004</c:v>
                </c:pt>
                <c:pt idx="9">
                  <c:v>7.0410000000000004</c:v>
                </c:pt>
                <c:pt idx="10">
                  <c:v>6.8559999999999999</c:v>
                </c:pt>
                <c:pt idx="11">
                  <c:v>7.4580000000000002</c:v>
                </c:pt>
                <c:pt idx="12">
                  <c:v>7.4049999999999994</c:v>
                </c:pt>
                <c:pt idx="13">
                  <c:v>7.2229999999999999</c:v>
                </c:pt>
                <c:pt idx="14">
                  <c:v>7.4770000000000003</c:v>
                </c:pt>
                <c:pt idx="15">
                  <c:v>6.3109999999999999</c:v>
                </c:pt>
              </c:numCache>
            </c:numRef>
          </c:val>
          <c:extLst>
            <c:ext xmlns:c16="http://schemas.microsoft.com/office/drawing/2014/chart" uri="{C3380CC4-5D6E-409C-BE32-E72D297353CC}">
              <c16:uniqueId val="{00000021-6C5E-4603-AE80-0FDA841599ED}"/>
            </c:ext>
          </c:extLst>
        </c:ser>
        <c:dLbls>
          <c:showLegendKey val="0"/>
          <c:showVal val="0"/>
          <c:showCatName val="0"/>
          <c:showSerName val="0"/>
          <c:showPercent val="0"/>
          <c:showBubbleSize val="0"/>
        </c:dLbls>
        <c:gapWidth val="80"/>
        <c:overlap val="100"/>
        <c:axId val="1130159784"/>
        <c:axId val="1130160144"/>
      </c:barChart>
      <c:catAx>
        <c:axId val="1130159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130160144"/>
        <c:crosses val="autoZero"/>
        <c:auto val="1"/>
        <c:lblAlgn val="ctr"/>
        <c:lblOffset val="100"/>
        <c:noMultiLvlLbl val="0"/>
      </c:catAx>
      <c:valAx>
        <c:axId val="113016014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130159784"/>
        <c:crosses val="autoZero"/>
        <c:crossBetween val="between"/>
      </c:valAx>
      <c:spPr>
        <a:noFill/>
        <a:ln>
          <a:noFill/>
        </a:ln>
        <a:effectLst/>
      </c:spPr>
    </c:plotArea>
    <c:legend>
      <c:legendPos val="b"/>
      <c:layout>
        <c:manualLayout>
          <c:xMode val="edge"/>
          <c:yMode val="edge"/>
          <c:x val="0"/>
          <c:y val="0.84916510633021269"/>
          <c:w val="1"/>
          <c:h val="0.13734416268832539"/>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5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'Installierte Leistung'!$B$2</c:f>
              <c:strCache>
                <c:ptCount val="1"/>
                <c:pt idx="0">
                  <c:v>Kernenergie</c:v>
                </c:pt>
              </c:strCache>
            </c:strRef>
          </c:tx>
          <c:spPr>
            <a:solidFill>
              <a:schemeClr val="accent1"/>
            </a:solidFill>
            <a:ln>
              <a:noFill/>
            </a:ln>
            <a:effectLst/>
          </c:spPr>
          <c:invertIfNegative val="0"/>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Leistung'!$B$3:$B$26</c:f>
              <c:numCache>
                <c:formatCode>0</c:formatCode>
                <c:ptCount val="24"/>
                <c:pt idx="0">
                  <c:v>23.6</c:v>
                </c:pt>
                <c:pt idx="1">
                  <c:v>22.100999999999999</c:v>
                </c:pt>
                <c:pt idx="2">
                  <c:v>21.459</c:v>
                </c:pt>
                <c:pt idx="3">
                  <c:v>21.391999999999999</c:v>
                </c:pt>
                <c:pt idx="4">
                  <c:v>21.213999999999999</c:v>
                </c:pt>
                <c:pt idx="5">
                  <c:v>21.32</c:v>
                </c:pt>
                <c:pt idx="6">
                  <c:v>21.587</c:v>
                </c:pt>
                <c:pt idx="7">
                  <c:v>21.507000000000001</c:v>
                </c:pt>
                <c:pt idx="8">
                  <c:v>21.507000000000001</c:v>
                </c:pt>
                <c:pt idx="9">
                  <c:v>12.068</c:v>
                </c:pt>
                <c:pt idx="10">
                  <c:v>12.068</c:v>
                </c:pt>
                <c:pt idx="11">
                  <c:v>12.068</c:v>
                </c:pt>
                <c:pt idx="12">
                  <c:v>12.068</c:v>
                </c:pt>
                <c:pt idx="13">
                  <c:v>10.8</c:v>
                </c:pt>
                <c:pt idx="14">
                  <c:v>10.8</c:v>
                </c:pt>
                <c:pt idx="15">
                  <c:v>10.8</c:v>
                </c:pt>
                <c:pt idx="16">
                  <c:v>9.516</c:v>
                </c:pt>
                <c:pt idx="17">
                  <c:v>9.516</c:v>
                </c:pt>
                <c:pt idx="18">
                  <c:v>8.1140000000000008</c:v>
                </c:pt>
                <c:pt idx="19">
                  <c:v>8.1140000000000008</c:v>
                </c:pt>
                <c:pt idx="20">
                  <c:v>4.056</c:v>
                </c:pt>
                <c:pt idx="21">
                  <c:v>0</c:v>
                </c:pt>
                <c:pt idx="22">
                  <c:v>0</c:v>
                </c:pt>
                <c:pt idx="23">
                  <c:v>0</c:v>
                </c:pt>
              </c:numCache>
            </c:numRef>
          </c:val>
          <c:extLst>
            <c:ext xmlns:c16="http://schemas.microsoft.com/office/drawing/2014/chart" uri="{C3380CC4-5D6E-409C-BE32-E72D297353CC}">
              <c16:uniqueId val="{00000000-A4D9-4985-994F-0072AB5CF58D}"/>
            </c:ext>
          </c:extLst>
        </c:ser>
        <c:ser>
          <c:idx val="1"/>
          <c:order val="1"/>
          <c:tx>
            <c:strRef>
              <c:f>'Installierte Leistung'!$C$2</c:f>
              <c:strCache>
                <c:ptCount val="1"/>
                <c:pt idx="0">
                  <c:v>Braunkohle</c:v>
                </c:pt>
              </c:strCache>
            </c:strRef>
          </c:tx>
          <c:spPr>
            <a:solidFill>
              <a:schemeClr val="accent2"/>
            </a:solidFill>
            <a:ln>
              <a:noFill/>
            </a:ln>
            <a:effectLst/>
          </c:spPr>
          <c:invertIfNegative val="0"/>
          <c:dLbls>
            <c:dLbl>
              <c:idx val="23"/>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4D9-4985-994F-0072AB5CF58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Leistung'!$C$3:$C$26</c:f>
              <c:numCache>
                <c:formatCode>0</c:formatCode>
                <c:ptCount val="24"/>
                <c:pt idx="0">
                  <c:v>20.303999999999998</c:v>
                </c:pt>
                <c:pt idx="1">
                  <c:v>20.899000000000001</c:v>
                </c:pt>
                <c:pt idx="2">
                  <c:v>20.8</c:v>
                </c:pt>
                <c:pt idx="3">
                  <c:v>20.641999999999999</c:v>
                </c:pt>
                <c:pt idx="4">
                  <c:v>20.51</c:v>
                </c:pt>
                <c:pt idx="5">
                  <c:v>21.163</c:v>
                </c:pt>
                <c:pt idx="6">
                  <c:v>21.018999999999998</c:v>
                </c:pt>
                <c:pt idx="7">
                  <c:v>21.094999999999999</c:v>
                </c:pt>
                <c:pt idx="8">
                  <c:v>21.317</c:v>
                </c:pt>
                <c:pt idx="9">
                  <c:v>19.847000000000001</c:v>
                </c:pt>
                <c:pt idx="10">
                  <c:v>21.015999999999998</c:v>
                </c:pt>
                <c:pt idx="11">
                  <c:v>20.956</c:v>
                </c:pt>
                <c:pt idx="12">
                  <c:v>20.818000000000001</c:v>
                </c:pt>
                <c:pt idx="13">
                  <c:v>21.419</c:v>
                </c:pt>
                <c:pt idx="14">
                  <c:v>21.273</c:v>
                </c:pt>
                <c:pt idx="15">
                  <c:v>20.859000000000002</c:v>
                </c:pt>
                <c:pt idx="16">
                  <c:v>20.902999999999999</c:v>
                </c:pt>
                <c:pt idx="17">
                  <c:v>20.902999999999999</c:v>
                </c:pt>
                <c:pt idx="18">
                  <c:v>20.856999999999999</c:v>
                </c:pt>
                <c:pt idx="19">
                  <c:v>19.812000000000001</c:v>
                </c:pt>
                <c:pt idx="20">
                  <c:v>18.574000000000002</c:v>
                </c:pt>
                <c:pt idx="21">
                  <c:v>18.254000000000001</c:v>
                </c:pt>
                <c:pt idx="22">
                  <c:v>15.079000000000001</c:v>
                </c:pt>
                <c:pt idx="23">
                  <c:v>14.757999999999999</c:v>
                </c:pt>
              </c:numCache>
            </c:numRef>
          </c:val>
          <c:extLst>
            <c:ext xmlns:c16="http://schemas.microsoft.com/office/drawing/2014/chart" uri="{C3380CC4-5D6E-409C-BE32-E72D297353CC}">
              <c16:uniqueId val="{00000002-A4D9-4985-994F-0072AB5CF58D}"/>
            </c:ext>
          </c:extLst>
        </c:ser>
        <c:ser>
          <c:idx val="2"/>
          <c:order val="2"/>
          <c:tx>
            <c:strRef>
              <c:f>'Installierte Leistung'!$D$2</c:f>
              <c:strCache>
                <c:ptCount val="1"/>
                <c:pt idx="0">
                  <c:v>Steinkohle</c:v>
                </c:pt>
              </c:strCache>
            </c:strRef>
          </c:tx>
          <c:spPr>
            <a:solidFill>
              <a:schemeClr val="tx1"/>
            </a:solidFill>
            <a:ln>
              <a:noFill/>
            </a:ln>
            <a:effectLst/>
          </c:spPr>
          <c:invertIfNegative val="0"/>
          <c:dLbls>
            <c:dLbl>
              <c:idx val="23"/>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4D9-4985-994F-0072AB5CF58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Leistung'!$D$3:$D$26</c:f>
              <c:numCache>
                <c:formatCode>0</c:formatCode>
                <c:ptCount val="24"/>
                <c:pt idx="0">
                  <c:v>28.294</c:v>
                </c:pt>
                <c:pt idx="1">
                  <c:v>28.623999999999999</c:v>
                </c:pt>
                <c:pt idx="2">
                  <c:v>30.396000000000001</c:v>
                </c:pt>
                <c:pt idx="3">
                  <c:v>27.638999999999999</c:v>
                </c:pt>
                <c:pt idx="4">
                  <c:v>26.959</c:v>
                </c:pt>
                <c:pt idx="5">
                  <c:v>27.504000000000001</c:v>
                </c:pt>
                <c:pt idx="6">
                  <c:v>27.869</c:v>
                </c:pt>
                <c:pt idx="7">
                  <c:v>27.289000000000001</c:v>
                </c:pt>
                <c:pt idx="8">
                  <c:v>28.35</c:v>
                </c:pt>
                <c:pt idx="9">
                  <c:v>25.724</c:v>
                </c:pt>
                <c:pt idx="10">
                  <c:v>25.177</c:v>
                </c:pt>
                <c:pt idx="11">
                  <c:v>25.963999999999999</c:v>
                </c:pt>
                <c:pt idx="12">
                  <c:v>26.21</c:v>
                </c:pt>
                <c:pt idx="13">
                  <c:v>28.654</c:v>
                </c:pt>
                <c:pt idx="14">
                  <c:v>27.434999999999999</c:v>
                </c:pt>
                <c:pt idx="15">
                  <c:v>24.042000000000002</c:v>
                </c:pt>
                <c:pt idx="16">
                  <c:v>23.815999999999999</c:v>
                </c:pt>
                <c:pt idx="17">
                  <c:v>22.67</c:v>
                </c:pt>
                <c:pt idx="18">
                  <c:v>23.742000000000001</c:v>
                </c:pt>
                <c:pt idx="19">
                  <c:v>19.105</c:v>
                </c:pt>
                <c:pt idx="20">
                  <c:v>18.672000000000001</c:v>
                </c:pt>
                <c:pt idx="21">
                  <c:v>18.417000000000002</c:v>
                </c:pt>
                <c:pt idx="22">
                  <c:v>15.552</c:v>
                </c:pt>
                <c:pt idx="23">
                  <c:v>15.385999999999999</c:v>
                </c:pt>
              </c:numCache>
            </c:numRef>
          </c:val>
          <c:extLst>
            <c:ext xmlns:c16="http://schemas.microsoft.com/office/drawing/2014/chart" uri="{C3380CC4-5D6E-409C-BE32-E72D297353CC}">
              <c16:uniqueId val="{00000004-A4D9-4985-994F-0072AB5CF58D}"/>
            </c:ext>
          </c:extLst>
        </c:ser>
        <c:ser>
          <c:idx val="3"/>
          <c:order val="3"/>
          <c:tx>
            <c:strRef>
              <c:f>'Installierte Leistung'!$E$2</c:f>
              <c:strCache>
                <c:ptCount val="1"/>
                <c:pt idx="0">
                  <c:v>Erdgas</c:v>
                </c:pt>
              </c:strCache>
            </c:strRef>
          </c:tx>
          <c:spPr>
            <a:solidFill>
              <a:schemeClr val="accent4"/>
            </a:solidFill>
            <a:ln>
              <a:noFill/>
            </a:ln>
            <a:effectLst/>
          </c:spPr>
          <c:invertIfNegative val="0"/>
          <c:dLbls>
            <c:dLbl>
              <c:idx val="23"/>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4D9-4985-994F-0072AB5CF58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Leistung'!$E$3:$E$26</c:f>
              <c:numCache>
                <c:formatCode>0</c:formatCode>
                <c:ptCount val="24"/>
                <c:pt idx="0">
                  <c:v>20.3</c:v>
                </c:pt>
                <c:pt idx="1">
                  <c:v>19.533999999999999</c:v>
                </c:pt>
                <c:pt idx="2">
                  <c:v>19.384</c:v>
                </c:pt>
                <c:pt idx="3">
                  <c:v>20.622</c:v>
                </c:pt>
                <c:pt idx="4">
                  <c:v>21.202000000000002</c:v>
                </c:pt>
                <c:pt idx="5">
                  <c:v>21.303000000000001</c:v>
                </c:pt>
                <c:pt idx="6">
                  <c:v>22.756</c:v>
                </c:pt>
                <c:pt idx="7">
                  <c:v>23.146999999999998</c:v>
                </c:pt>
                <c:pt idx="8">
                  <c:v>23.757999999999999</c:v>
                </c:pt>
                <c:pt idx="9">
                  <c:v>27.248999999999999</c:v>
                </c:pt>
                <c:pt idx="10">
                  <c:v>27.378</c:v>
                </c:pt>
                <c:pt idx="11">
                  <c:v>28.388999999999999</c:v>
                </c:pt>
                <c:pt idx="12">
                  <c:v>29.018999999999998</c:v>
                </c:pt>
                <c:pt idx="13">
                  <c:v>28.359000000000002</c:v>
                </c:pt>
                <c:pt idx="14">
                  <c:v>29.449000000000002</c:v>
                </c:pt>
                <c:pt idx="15">
                  <c:v>29.762</c:v>
                </c:pt>
                <c:pt idx="16">
                  <c:v>30.13</c:v>
                </c:pt>
                <c:pt idx="17">
                  <c:v>30.071999999999999</c:v>
                </c:pt>
                <c:pt idx="18">
                  <c:v>32.536000000000001</c:v>
                </c:pt>
                <c:pt idx="19">
                  <c:v>32.128</c:v>
                </c:pt>
                <c:pt idx="20">
                  <c:v>35.112000000000002</c:v>
                </c:pt>
                <c:pt idx="21">
                  <c:v>35.686999999999998</c:v>
                </c:pt>
                <c:pt idx="22">
                  <c:v>35.600999999999999</c:v>
                </c:pt>
                <c:pt idx="23">
                  <c:v>35.311</c:v>
                </c:pt>
              </c:numCache>
            </c:numRef>
          </c:val>
          <c:extLst>
            <c:ext xmlns:c16="http://schemas.microsoft.com/office/drawing/2014/chart" uri="{C3380CC4-5D6E-409C-BE32-E72D297353CC}">
              <c16:uniqueId val="{00000006-A4D9-4985-994F-0072AB5CF58D}"/>
            </c:ext>
          </c:extLst>
        </c:ser>
        <c:ser>
          <c:idx val="4"/>
          <c:order val="4"/>
          <c:tx>
            <c:strRef>
              <c:f>'Installierte Leistung'!$F$2</c:f>
              <c:strCache>
                <c:ptCount val="1"/>
                <c:pt idx="0">
                  <c:v>Sonstige, nicht erneuerbar</c:v>
                </c:pt>
              </c:strCache>
            </c:strRef>
          </c:tx>
          <c:spPr>
            <a:solidFill>
              <a:schemeClr val="accent5"/>
            </a:solidFill>
            <a:ln>
              <a:noFill/>
            </a:ln>
            <a:effectLst/>
          </c:spPr>
          <c:invertIfNegative val="0"/>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Leistung'!$F$3:$F$26</c:f>
              <c:numCache>
                <c:formatCode>0</c:formatCode>
                <c:ptCount val="24"/>
                <c:pt idx="0">
                  <c:v>5.3</c:v>
                </c:pt>
                <c:pt idx="1">
                  <c:v>5.056</c:v>
                </c:pt>
                <c:pt idx="2">
                  <c:v>5.6349999999999998</c:v>
                </c:pt>
                <c:pt idx="3">
                  <c:v>5.4569999999999999</c:v>
                </c:pt>
                <c:pt idx="4">
                  <c:v>5.4909999999999997</c:v>
                </c:pt>
                <c:pt idx="5">
                  <c:v>5.4480000000000004</c:v>
                </c:pt>
                <c:pt idx="6">
                  <c:v>5.351</c:v>
                </c:pt>
                <c:pt idx="7">
                  <c:v>5.1539999999999999</c:v>
                </c:pt>
                <c:pt idx="8">
                  <c:v>5.8570000000000002</c:v>
                </c:pt>
                <c:pt idx="9">
                  <c:v>7.3730000000000002</c:v>
                </c:pt>
                <c:pt idx="10">
                  <c:v>7.343</c:v>
                </c:pt>
                <c:pt idx="11">
                  <c:v>7.2390000000000008</c:v>
                </c:pt>
                <c:pt idx="12">
                  <c:v>7.391</c:v>
                </c:pt>
                <c:pt idx="13">
                  <c:v>7.3559999999999999</c:v>
                </c:pt>
                <c:pt idx="14">
                  <c:v>7.8540000000000001</c:v>
                </c:pt>
                <c:pt idx="15">
                  <c:v>7.6770000000000005</c:v>
                </c:pt>
                <c:pt idx="16">
                  <c:v>7.6790000000000003</c:v>
                </c:pt>
                <c:pt idx="17">
                  <c:v>7.6970000000000001</c:v>
                </c:pt>
                <c:pt idx="18">
                  <c:v>7.8310000000000004</c:v>
                </c:pt>
                <c:pt idx="19">
                  <c:v>8.0080000000000009</c:v>
                </c:pt>
                <c:pt idx="20">
                  <c:v>8.3019999999999996</c:v>
                </c:pt>
                <c:pt idx="21">
                  <c:v>6.867</c:v>
                </c:pt>
                <c:pt idx="22">
                  <c:v>6.1389999999999993</c:v>
                </c:pt>
                <c:pt idx="23">
                  <c:v>6.1020000000000003</c:v>
                </c:pt>
              </c:numCache>
            </c:numRef>
          </c:val>
          <c:extLst>
            <c:ext xmlns:c16="http://schemas.microsoft.com/office/drawing/2014/chart" uri="{C3380CC4-5D6E-409C-BE32-E72D297353CC}">
              <c16:uniqueId val="{00000007-A4D9-4985-994F-0072AB5CF58D}"/>
            </c:ext>
          </c:extLst>
        </c:ser>
        <c:ser>
          <c:idx val="5"/>
          <c:order val="5"/>
          <c:tx>
            <c:strRef>
              <c:f>'Installierte Leistung'!$G$2</c:f>
              <c:strCache>
                <c:ptCount val="1"/>
                <c:pt idx="0">
                  <c:v>Wasser</c:v>
                </c:pt>
              </c:strCache>
            </c:strRef>
          </c:tx>
          <c:spPr>
            <a:solidFill>
              <a:schemeClr val="accent6"/>
            </a:solidFill>
            <a:ln>
              <a:noFill/>
            </a:ln>
            <a:effectLst/>
          </c:spPr>
          <c:invertIfNegative val="0"/>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Leistung'!$G$3:$G$26</c:f>
              <c:numCache>
                <c:formatCode>0</c:formatCode>
                <c:ptCount val="24"/>
                <c:pt idx="0">
                  <c:v>4.9370000000000003</c:v>
                </c:pt>
                <c:pt idx="1">
                  <c:v>4.9530000000000003</c:v>
                </c:pt>
                <c:pt idx="2">
                  <c:v>5.1859999999999999</c:v>
                </c:pt>
                <c:pt idx="3">
                  <c:v>5.21</c:v>
                </c:pt>
                <c:pt idx="4">
                  <c:v>5.1929999999999996</c:v>
                </c:pt>
                <c:pt idx="5">
                  <c:v>5.1369999999999996</c:v>
                </c:pt>
                <c:pt idx="6">
                  <c:v>5.1639999999999997</c:v>
                </c:pt>
                <c:pt idx="7">
                  <c:v>5.34</c:v>
                </c:pt>
                <c:pt idx="8">
                  <c:v>5.407</c:v>
                </c:pt>
                <c:pt idx="9">
                  <c:v>5.3079999999999998</c:v>
                </c:pt>
                <c:pt idx="10">
                  <c:v>5.282</c:v>
                </c:pt>
                <c:pt idx="11">
                  <c:v>5.4379999999999997</c:v>
                </c:pt>
                <c:pt idx="12">
                  <c:v>5.5750000000000002</c:v>
                </c:pt>
                <c:pt idx="13">
                  <c:v>5.4749999999999996</c:v>
                </c:pt>
                <c:pt idx="14">
                  <c:v>5.4930000000000003</c:v>
                </c:pt>
                <c:pt idx="15">
                  <c:v>4.782</c:v>
                </c:pt>
                <c:pt idx="16">
                  <c:v>4.8369999999999997</c:v>
                </c:pt>
                <c:pt idx="17">
                  <c:v>4.8490000000000002</c:v>
                </c:pt>
                <c:pt idx="18">
                  <c:v>4.9569999999999999</c:v>
                </c:pt>
                <c:pt idx="19">
                  <c:v>4.9459999999999997</c:v>
                </c:pt>
                <c:pt idx="20">
                  <c:v>4.9000000000000004</c:v>
                </c:pt>
                <c:pt idx="21">
                  <c:v>5.61</c:v>
                </c:pt>
                <c:pt idx="22">
                  <c:v>5.5460000000000003</c:v>
                </c:pt>
                <c:pt idx="23">
                  <c:v>5.8890000000000002</c:v>
                </c:pt>
              </c:numCache>
            </c:numRef>
          </c:val>
          <c:extLst>
            <c:ext xmlns:c16="http://schemas.microsoft.com/office/drawing/2014/chart" uri="{C3380CC4-5D6E-409C-BE32-E72D297353CC}">
              <c16:uniqueId val="{00000008-A4D9-4985-994F-0072AB5CF58D}"/>
            </c:ext>
          </c:extLst>
        </c:ser>
        <c:ser>
          <c:idx val="6"/>
          <c:order val="6"/>
          <c:tx>
            <c:strRef>
              <c:f>'Installierte Leistung'!$H$2</c:f>
              <c:strCache>
                <c:ptCount val="1"/>
                <c:pt idx="0">
                  <c:v>Biomasse</c:v>
                </c:pt>
              </c:strCache>
            </c:strRef>
          </c:tx>
          <c:spPr>
            <a:solidFill>
              <a:schemeClr val="accent1">
                <a:lumMod val="60000"/>
              </a:schemeClr>
            </a:solidFill>
            <a:ln>
              <a:noFill/>
            </a:ln>
            <a:effectLst/>
          </c:spPr>
          <c:invertIfNegative val="0"/>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Leistung'!$H$3:$H$26</c:f>
              <c:numCache>
                <c:formatCode>0</c:formatCode>
                <c:ptCount val="24"/>
                <c:pt idx="0">
                  <c:v>0.71699999999999997</c:v>
                </c:pt>
                <c:pt idx="1">
                  <c:v>0.91</c:v>
                </c:pt>
                <c:pt idx="2">
                  <c:v>1.363</c:v>
                </c:pt>
                <c:pt idx="3">
                  <c:v>1.8280000000000001</c:v>
                </c:pt>
                <c:pt idx="4">
                  <c:v>2.5270000000000001</c:v>
                </c:pt>
                <c:pt idx="5">
                  <c:v>3.11</c:v>
                </c:pt>
                <c:pt idx="6">
                  <c:v>3.5129999999999999</c:v>
                </c:pt>
                <c:pt idx="7">
                  <c:v>3.9169999999999998</c:v>
                </c:pt>
                <c:pt idx="8">
                  <c:v>4.492</c:v>
                </c:pt>
                <c:pt idx="9">
                  <c:v>5.5350000000000001</c:v>
                </c:pt>
                <c:pt idx="10">
                  <c:v>5.9039999999999999</c:v>
                </c:pt>
                <c:pt idx="11">
                  <c:v>6.274</c:v>
                </c:pt>
                <c:pt idx="12">
                  <c:v>6.8</c:v>
                </c:pt>
                <c:pt idx="13">
                  <c:v>6.9260000000000002</c:v>
                </c:pt>
                <c:pt idx="14">
                  <c:v>7.157</c:v>
                </c:pt>
                <c:pt idx="15">
                  <c:v>7.4740000000000002</c:v>
                </c:pt>
                <c:pt idx="16">
                  <c:v>7.9119999999999999</c:v>
                </c:pt>
                <c:pt idx="17">
                  <c:v>8.2639999999999993</c:v>
                </c:pt>
                <c:pt idx="18">
                  <c:v>8.6449999999999996</c:v>
                </c:pt>
                <c:pt idx="19">
                  <c:v>8.7690000000000001</c:v>
                </c:pt>
                <c:pt idx="20">
                  <c:v>8.8249999999999993</c:v>
                </c:pt>
                <c:pt idx="21">
                  <c:v>8.8670000000000009</c:v>
                </c:pt>
                <c:pt idx="22">
                  <c:v>8.968</c:v>
                </c:pt>
                <c:pt idx="23">
                  <c:v>9.0030000000000001</c:v>
                </c:pt>
              </c:numCache>
            </c:numRef>
          </c:val>
          <c:extLst>
            <c:ext xmlns:c16="http://schemas.microsoft.com/office/drawing/2014/chart" uri="{C3380CC4-5D6E-409C-BE32-E72D297353CC}">
              <c16:uniqueId val="{00000009-A4D9-4985-994F-0072AB5CF58D}"/>
            </c:ext>
          </c:extLst>
        </c:ser>
        <c:ser>
          <c:idx val="7"/>
          <c:order val="7"/>
          <c:tx>
            <c:strRef>
              <c:f>'Installierte Leistung'!$I$2</c:f>
              <c:strCache>
                <c:ptCount val="1"/>
                <c:pt idx="0">
                  <c:v>Wind offshore</c:v>
                </c:pt>
              </c:strCache>
            </c:strRef>
          </c:tx>
          <c:spPr>
            <a:solidFill>
              <a:schemeClr val="accent2">
                <a:lumMod val="60000"/>
              </a:schemeClr>
            </a:solidFill>
            <a:ln>
              <a:noFill/>
            </a:ln>
            <a:effectLst/>
          </c:spPr>
          <c:invertIfNegative val="0"/>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Leistung'!$I$3:$I$26</c:f>
              <c:numCache>
                <c:formatCode>General</c:formatCode>
                <c:ptCount val="24"/>
                <c:pt idx="7" formatCode="0">
                  <c:v>3.5000000000000003E-2</c:v>
                </c:pt>
                <c:pt idx="8" formatCode="0">
                  <c:v>8.2000000000000003E-2</c:v>
                </c:pt>
                <c:pt idx="9" formatCode="0">
                  <c:v>0.19600000000000001</c:v>
                </c:pt>
                <c:pt idx="10" formatCode="0">
                  <c:v>0.28399999999999997</c:v>
                </c:pt>
                <c:pt idx="11" formatCode="0">
                  <c:v>0.54800000000000004</c:v>
                </c:pt>
                <c:pt idx="12" formatCode="0">
                  <c:v>1.0489999999999999</c:v>
                </c:pt>
                <c:pt idx="13" formatCode="0">
                  <c:v>3.3820000000000001</c:v>
                </c:pt>
                <c:pt idx="14" formatCode="0">
                  <c:v>4.2370000000000001</c:v>
                </c:pt>
                <c:pt idx="15" formatCode="0">
                  <c:v>5.5229999999999997</c:v>
                </c:pt>
                <c:pt idx="16" formatCode="0">
                  <c:v>6.5129999999999999</c:v>
                </c:pt>
                <c:pt idx="17" formatCode="0">
                  <c:v>7.6550000000000002</c:v>
                </c:pt>
                <c:pt idx="18" formatCode="0">
                  <c:v>7.8739999999999997</c:v>
                </c:pt>
                <c:pt idx="19" formatCode="0">
                  <c:v>7.8739999999999997</c:v>
                </c:pt>
                <c:pt idx="20" formatCode="0">
                  <c:v>8.2159999999999993</c:v>
                </c:pt>
                <c:pt idx="21" formatCode="0">
                  <c:v>8.4730000000000008</c:v>
                </c:pt>
                <c:pt idx="22" formatCode="0">
                  <c:v>9.2149999999999999</c:v>
                </c:pt>
                <c:pt idx="23" formatCode="0">
                  <c:v>9.3219999999999992</c:v>
                </c:pt>
              </c:numCache>
            </c:numRef>
          </c:val>
          <c:extLst>
            <c:ext xmlns:c16="http://schemas.microsoft.com/office/drawing/2014/chart" uri="{C3380CC4-5D6E-409C-BE32-E72D297353CC}">
              <c16:uniqueId val="{0000000A-A4D9-4985-994F-0072AB5CF58D}"/>
            </c:ext>
          </c:extLst>
        </c:ser>
        <c:ser>
          <c:idx val="8"/>
          <c:order val="8"/>
          <c:tx>
            <c:strRef>
              <c:f>'Installierte Leistung'!$J$2</c:f>
              <c:strCache>
                <c:ptCount val="1"/>
                <c:pt idx="0">
                  <c:v>Wind onshore</c:v>
                </c:pt>
              </c:strCache>
            </c:strRef>
          </c:tx>
          <c:spPr>
            <a:solidFill>
              <a:schemeClr val="accent3">
                <a:lumMod val="60000"/>
              </a:schemeClr>
            </a:solidFill>
            <a:ln>
              <a:noFill/>
            </a:ln>
            <a:effectLst/>
          </c:spPr>
          <c:invertIfNegative val="0"/>
          <c:dLbls>
            <c:dLbl>
              <c:idx val="23"/>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A4D9-4985-994F-0072AB5CF58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Leistung'!$J$3:$J$26</c:f>
              <c:numCache>
                <c:formatCode>0</c:formatCode>
                <c:ptCount val="24"/>
                <c:pt idx="0">
                  <c:v>11.976000000000001</c:v>
                </c:pt>
                <c:pt idx="1">
                  <c:v>14.381</c:v>
                </c:pt>
                <c:pt idx="2">
                  <c:v>16.419</c:v>
                </c:pt>
                <c:pt idx="3">
                  <c:v>18.248000000000001</c:v>
                </c:pt>
                <c:pt idx="4">
                  <c:v>20.474</c:v>
                </c:pt>
                <c:pt idx="5">
                  <c:v>22.116</c:v>
                </c:pt>
                <c:pt idx="6">
                  <c:v>22.794</c:v>
                </c:pt>
                <c:pt idx="7">
                  <c:v>25.696999999999999</c:v>
                </c:pt>
                <c:pt idx="8">
                  <c:v>26.823</c:v>
                </c:pt>
                <c:pt idx="9">
                  <c:v>28.579000000000001</c:v>
                </c:pt>
                <c:pt idx="10">
                  <c:v>30.556000000000001</c:v>
                </c:pt>
                <c:pt idx="11">
                  <c:v>32.969000000000001</c:v>
                </c:pt>
                <c:pt idx="12">
                  <c:v>37.621000000000002</c:v>
                </c:pt>
                <c:pt idx="13">
                  <c:v>41.296999999999997</c:v>
                </c:pt>
                <c:pt idx="14">
                  <c:v>45.283000000000001</c:v>
                </c:pt>
                <c:pt idx="15">
                  <c:v>50.173999999999999</c:v>
                </c:pt>
                <c:pt idx="16">
                  <c:v>52.328000000000003</c:v>
                </c:pt>
                <c:pt idx="17">
                  <c:v>53.192999999999998</c:v>
                </c:pt>
                <c:pt idx="18">
                  <c:v>54.414000000000001</c:v>
                </c:pt>
                <c:pt idx="19">
                  <c:v>56.045999999999999</c:v>
                </c:pt>
                <c:pt idx="20">
                  <c:v>58.014000000000003</c:v>
                </c:pt>
                <c:pt idx="21">
                  <c:v>61.012999999999998</c:v>
                </c:pt>
                <c:pt idx="22">
                  <c:v>63.588999999999999</c:v>
                </c:pt>
                <c:pt idx="23">
                  <c:v>67.600999999999999</c:v>
                </c:pt>
              </c:numCache>
            </c:numRef>
          </c:val>
          <c:extLst>
            <c:ext xmlns:c16="http://schemas.microsoft.com/office/drawing/2014/chart" uri="{C3380CC4-5D6E-409C-BE32-E72D297353CC}">
              <c16:uniqueId val="{0000000C-A4D9-4985-994F-0072AB5CF58D}"/>
            </c:ext>
          </c:extLst>
        </c:ser>
        <c:ser>
          <c:idx val="9"/>
          <c:order val="9"/>
          <c:tx>
            <c:strRef>
              <c:f>'Installierte Leistung'!$K$2</c:f>
              <c:strCache>
                <c:ptCount val="1"/>
                <c:pt idx="0">
                  <c:v>Solar </c:v>
                </c:pt>
              </c:strCache>
            </c:strRef>
          </c:tx>
          <c:spPr>
            <a:solidFill>
              <a:schemeClr val="accent3"/>
            </a:solidFill>
            <a:ln>
              <a:noFill/>
            </a:ln>
            <a:effectLst/>
          </c:spPr>
          <c:invertIfNegative val="0"/>
          <c:dLbls>
            <c:dLbl>
              <c:idx val="23"/>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A4D9-4985-994F-0072AB5CF58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Leistung'!$K$3:$K$26</c:f>
              <c:numCache>
                <c:formatCode>0</c:formatCode>
                <c:ptCount val="24"/>
                <c:pt idx="0">
                  <c:v>0.28000000000000003</c:v>
                </c:pt>
                <c:pt idx="1">
                  <c:v>0.41299999999999998</c:v>
                </c:pt>
                <c:pt idx="2">
                  <c:v>1.0109999999999999</c:v>
                </c:pt>
                <c:pt idx="3">
                  <c:v>1.8759999999999999</c:v>
                </c:pt>
                <c:pt idx="4">
                  <c:v>2.6659999999999999</c:v>
                </c:pt>
                <c:pt idx="5">
                  <c:v>3.847</c:v>
                </c:pt>
                <c:pt idx="6">
                  <c:v>5.7030000000000003</c:v>
                </c:pt>
                <c:pt idx="7">
                  <c:v>9.8829999999999991</c:v>
                </c:pt>
                <c:pt idx="8">
                  <c:v>17.09</c:v>
                </c:pt>
                <c:pt idx="9">
                  <c:v>24.623999999999999</c:v>
                </c:pt>
                <c:pt idx="10">
                  <c:v>31.106000000000002</c:v>
                </c:pt>
                <c:pt idx="11">
                  <c:v>34.042000000000002</c:v>
                </c:pt>
                <c:pt idx="12">
                  <c:v>35.683</c:v>
                </c:pt>
                <c:pt idx="13">
                  <c:v>36.985999999999997</c:v>
                </c:pt>
                <c:pt idx="14">
                  <c:v>38.35</c:v>
                </c:pt>
                <c:pt idx="15">
                  <c:v>39.884</c:v>
                </c:pt>
                <c:pt idx="16">
                  <c:v>42.597000000000001</c:v>
                </c:pt>
                <c:pt idx="17">
                  <c:v>46.253</c:v>
                </c:pt>
                <c:pt idx="18">
                  <c:v>50.936</c:v>
                </c:pt>
                <c:pt idx="19">
                  <c:v>56.082999999999998</c:v>
                </c:pt>
                <c:pt idx="20">
                  <c:v>62.92</c:v>
                </c:pt>
                <c:pt idx="21">
                  <c:v>76.873000000000005</c:v>
                </c:pt>
                <c:pt idx="22">
                  <c:v>92.334999999999994</c:v>
                </c:pt>
                <c:pt idx="23">
                  <c:v>105.577</c:v>
                </c:pt>
              </c:numCache>
            </c:numRef>
          </c:val>
          <c:extLst>
            <c:ext xmlns:c16="http://schemas.microsoft.com/office/drawing/2014/chart" uri="{C3380CC4-5D6E-409C-BE32-E72D297353CC}">
              <c16:uniqueId val="{0000000E-A4D9-4985-994F-0072AB5CF58D}"/>
            </c:ext>
          </c:extLst>
        </c:ser>
        <c:dLbls>
          <c:showLegendKey val="0"/>
          <c:showVal val="0"/>
          <c:showCatName val="0"/>
          <c:showSerName val="0"/>
          <c:showPercent val="0"/>
          <c:showBubbleSize val="0"/>
        </c:dLbls>
        <c:gapWidth val="80"/>
        <c:overlap val="100"/>
        <c:axId val="2125144920"/>
        <c:axId val="2125148880"/>
      </c:barChart>
      <c:catAx>
        <c:axId val="21251449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2125148880"/>
        <c:crosses val="autoZero"/>
        <c:auto val="1"/>
        <c:lblAlgn val="ctr"/>
        <c:lblOffset val="100"/>
        <c:noMultiLvlLbl val="0"/>
      </c:catAx>
      <c:valAx>
        <c:axId val="212514888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2125144920"/>
        <c:crosses val="autoZero"/>
        <c:crossBetween val="between"/>
        <c:majorUnit val="30"/>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6196967786800482"/>
          <c:y val="0.22292135818282655"/>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B4AA-4877-B1DD-5D88FB354C28}"/>
              </c:ext>
            </c:extLst>
          </c:dPt>
          <c:dPt>
            <c:idx val="1"/>
            <c:bubble3D val="0"/>
            <c:spPr>
              <a:solidFill>
                <a:schemeClr val="accent2"/>
              </a:solidFill>
              <a:ln w="19050">
                <a:noFill/>
              </a:ln>
              <a:effectLst/>
            </c:spPr>
            <c:extLst>
              <c:ext xmlns:c16="http://schemas.microsoft.com/office/drawing/2014/chart" uri="{C3380CC4-5D6E-409C-BE32-E72D297353CC}">
                <c16:uniqueId val="{00000003-B4AA-4877-B1DD-5D88FB354C28}"/>
              </c:ext>
            </c:extLst>
          </c:dPt>
          <c:dPt>
            <c:idx val="2"/>
            <c:bubble3D val="0"/>
            <c:spPr>
              <a:solidFill>
                <a:schemeClr val="accent3"/>
              </a:solidFill>
              <a:ln w="19050">
                <a:noFill/>
              </a:ln>
              <a:effectLst/>
            </c:spPr>
            <c:extLst>
              <c:ext xmlns:c16="http://schemas.microsoft.com/office/drawing/2014/chart" uri="{C3380CC4-5D6E-409C-BE32-E72D297353CC}">
                <c16:uniqueId val="{00000005-B4AA-4877-B1DD-5D88FB354C28}"/>
              </c:ext>
            </c:extLst>
          </c:dPt>
          <c:dPt>
            <c:idx val="3"/>
            <c:bubble3D val="0"/>
            <c:spPr>
              <a:solidFill>
                <a:schemeClr val="accent4"/>
              </a:solidFill>
              <a:ln w="19050">
                <a:noFill/>
              </a:ln>
              <a:effectLst/>
            </c:spPr>
            <c:extLst>
              <c:ext xmlns:c16="http://schemas.microsoft.com/office/drawing/2014/chart" uri="{C3380CC4-5D6E-409C-BE32-E72D297353CC}">
                <c16:uniqueId val="{00000007-B4AA-4877-B1DD-5D88FB354C28}"/>
              </c:ext>
            </c:extLst>
          </c:dPt>
          <c:dPt>
            <c:idx val="4"/>
            <c:bubble3D val="0"/>
            <c:spPr>
              <a:solidFill>
                <a:schemeClr val="accent5"/>
              </a:solidFill>
              <a:ln w="19050">
                <a:noFill/>
              </a:ln>
              <a:effectLst/>
            </c:spPr>
            <c:extLst>
              <c:ext xmlns:c16="http://schemas.microsoft.com/office/drawing/2014/chart" uri="{C3380CC4-5D6E-409C-BE32-E72D297353CC}">
                <c16:uniqueId val="{00000009-B4AA-4877-B1DD-5D88FB354C28}"/>
              </c:ext>
            </c:extLst>
          </c:dPt>
          <c:dPt>
            <c:idx val="5"/>
            <c:bubble3D val="0"/>
            <c:spPr>
              <a:solidFill>
                <a:schemeClr val="accent6"/>
              </a:solidFill>
              <a:ln w="19050">
                <a:noFill/>
              </a:ln>
              <a:effectLst/>
            </c:spPr>
            <c:extLst>
              <c:ext xmlns:c16="http://schemas.microsoft.com/office/drawing/2014/chart" uri="{C3380CC4-5D6E-409C-BE32-E72D297353CC}">
                <c16:uniqueId val="{0000000B-B4AA-4877-B1DD-5D88FB354C28}"/>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B4AA-4877-B1DD-5D88FB354C28}"/>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B4AA-4877-B1DD-5D88FB354C28}"/>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B4AA-4877-B1DD-5D88FB354C28}"/>
                </c:ext>
              </c:extLst>
            </c:dLbl>
            <c:dLbl>
              <c:idx val="3"/>
              <c:layout>
                <c:manualLayout>
                  <c:x val="2.6781787567485567E-2"/>
                  <c:y val="9.00608736165955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B4AA-4877-B1DD-5D88FB354C28}"/>
                </c:ext>
              </c:extLst>
            </c:dLbl>
            <c:dLbl>
              <c:idx val="4"/>
              <c:layout>
                <c:manualLayout>
                  <c:x val="4.3158015043235999E-2"/>
                  <c:y val="6.5025490665390137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1849702780662619"/>
                      <c:h val="0.16102026320010387"/>
                    </c:manualLayout>
                  </c15:layout>
                </c:ext>
                <c:ext xmlns:c16="http://schemas.microsoft.com/office/drawing/2014/chart" uri="{C3380CC4-5D6E-409C-BE32-E72D297353CC}">
                  <c16:uniqueId val="{00000009-B4AA-4877-B1DD-5D88FB354C28}"/>
                </c:ext>
              </c:extLst>
            </c:dLbl>
            <c:dLbl>
              <c:idx val="5"/>
              <c:layout>
                <c:manualLayout>
                  <c:x val="6.5599500695167554E-2"/>
                  <c:y val="-1.0544758257539493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944567728739283"/>
                      <c:h val="0.15027046433700336"/>
                    </c:manualLayout>
                  </c15:layout>
                </c:ext>
                <c:ext xmlns:c16="http://schemas.microsoft.com/office/drawing/2014/chart" uri="{C3380CC4-5D6E-409C-BE32-E72D297353CC}">
                  <c16:uniqueId val="{0000000B-B4AA-4877-B1DD-5D88FB354C28}"/>
                </c:ext>
              </c:extLst>
            </c:dLbl>
            <c:dLbl>
              <c:idx val="6"/>
              <c:layout>
                <c:manualLayout>
                  <c:x val="0.10654788830392446"/>
                  <c:y val="0"/>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C-B4AA-4877-B1DD-5D88FB354C28}"/>
                </c:ext>
              </c:extLst>
            </c:dLbl>
            <c:numFmt formatCode="0.0%" sourceLinked="0"/>
            <c:spPr>
              <a:noFill/>
              <a:ln>
                <a:noFill/>
              </a:ln>
              <a:effectLst/>
            </c:spPr>
            <c:txPr>
              <a:bodyPr rot="0" vert="horz"/>
              <a:lstStyle/>
              <a:p>
                <a:pPr>
                  <a:defRPr/>
                </a:pPr>
                <a:endParaRPr lang="de-DE"/>
              </a:p>
            </c:txPr>
            <c:dLblPos val="outEnd"/>
            <c:showLegendKey val="0"/>
            <c:showVal val="0"/>
            <c:showCatName val="1"/>
            <c:showSerName val="0"/>
            <c:showPercent val="1"/>
            <c:showBubbleSize val="0"/>
            <c:showLeaderLines val="0"/>
            <c:extLst>
              <c:ext xmlns:c15="http://schemas.microsoft.com/office/drawing/2012/chart" uri="{CE6537A1-D6FC-4f65-9D91-7224C49458BB}"/>
            </c:extLst>
          </c:dLbls>
          <c:cat>
            <c:strRef>
              <c:f>Energieverbrauch_Chemie!$A$60:$A$66</c:f>
              <c:strCache>
                <c:ptCount val="7"/>
                <c:pt idx="0">
                  <c:v>Erdgas</c:v>
                </c:pt>
                <c:pt idx="1">
                  <c:v>Strom</c:v>
                </c:pt>
                <c:pt idx="2">
                  <c:v>Wärme</c:v>
                </c:pt>
                <c:pt idx="3">
                  <c:v>Mineralölprodukte</c:v>
                </c:pt>
                <c:pt idx="4">
                  <c:v>Kohle</c:v>
                </c:pt>
                <c:pt idx="5">
                  <c:v>Erneuerbare Energien</c:v>
                </c:pt>
                <c:pt idx="6">
                  <c:v>sonstige Energieträger</c:v>
                </c:pt>
              </c:strCache>
            </c:strRef>
          </c:cat>
          <c:val>
            <c:numRef>
              <c:f>Energieverbrauch_Chemie!$I$60:$I$66</c:f>
              <c:numCache>
                <c:formatCode>_-* #,##0\ _€_-;\-* #,##0\ _€_-;_-* "-"??\ _€_-;_-@_-</c:formatCode>
                <c:ptCount val="7"/>
                <c:pt idx="0">
                  <c:v>263.565989</c:v>
                </c:pt>
                <c:pt idx="1">
                  <c:v>161.45282399999999</c:v>
                </c:pt>
                <c:pt idx="2">
                  <c:v>93.319195999999991</c:v>
                </c:pt>
                <c:pt idx="3">
                  <c:v>49.268999999999998</c:v>
                </c:pt>
                <c:pt idx="4">
                  <c:v>13.674957000000001</c:v>
                </c:pt>
                <c:pt idx="5">
                  <c:v>7.5100660000000001</c:v>
                </c:pt>
                <c:pt idx="6">
                  <c:v>48.490830999999957</c:v>
                </c:pt>
              </c:numCache>
            </c:numRef>
          </c:val>
          <c:extLst>
            <c:ext xmlns:c16="http://schemas.microsoft.com/office/drawing/2014/chart" uri="{C3380CC4-5D6E-409C-BE32-E72D297353CC}">
              <c16:uniqueId val="{0000000D-B4AA-4877-B1DD-5D88FB354C28}"/>
            </c:ext>
          </c:extLst>
        </c:ser>
        <c:dLbls>
          <c:dLblPos val="bestFit"/>
          <c:showLegendKey val="0"/>
          <c:showVal val="1"/>
          <c:showCatName val="0"/>
          <c:showSerName val="0"/>
          <c:showPercent val="0"/>
          <c:showBubbleSize val="0"/>
          <c:showLeaderLines val="0"/>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75950776639353734"/>
        </c:manualLayout>
      </c:layout>
      <c:lineChart>
        <c:grouping val="standard"/>
        <c:varyColors val="0"/>
        <c:ser>
          <c:idx val="0"/>
          <c:order val="0"/>
          <c:tx>
            <c:strRef>
              <c:f>Energieverbrauch_Chemie!$A$58</c:f>
              <c:strCache>
                <c:ptCount val="1"/>
                <c:pt idx="0">
                  <c:v>Erdgas</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A017-40AB-8383-6E5AA74F6880}"/>
              </c:ext>
            </c:extLst>
          </c:dPt>
          <c:dLbls>
            <c:dLbl>
              <c:idx val="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017-40AB-8383-6E5AA74F6880}"/>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Energieverbrauch_Chemie!$B$44:$I$44</c:f>
              <c:strCache>
                <c:ptCount val="8"/>
                <c:pt idx="0">
                  <c:v>2017</c:v>
                </c:pt>
                <c:pt idx="1">
                  <c:v>2018</c:v>
                </c:pt>
                <c:pt idx="2">
                  <c:v>2019</c:v>
                </c:pt>
                <c:pt idx="3">
                  <c:v>2020</c:v>
                </c:pt>
                <c:pt idx="4">
                  <c:v>2021</c:v>
                </c:pt>
                <c:pt idx="5">
                  <c:v>2022</c:v>
                </c:pt>
                <c:pt idx="6">
                  <c:v>2023</c:v>
                </c:pt>
                <c:pt idx="7">
                  <c:v>2024</c:v>
                </c:pt>
              </c:strCache>
            </c:strRef>
          </c:cat>
          <c:val>
            <c:numRef>
              <c:f>Energieverbrauch_Chemie!$B$58:$I$58</c:f>
              <c:numCache>
                <c:formatCode>_-* #,##0\ _€_-;\-* #,##0\ _€_-;_-* "-"??\ _€_-;_-@_-</c:formatCode>
                <c:ptCount val="8"/>
                <c:pt idx="0">
                  <c:v>336.70852000000002</c:v>
                </c:pt>
                <c:pt idx="1">
                  <c:v>311.53616700000003</c:v>
                </c:pt>
                <c:pt idx="2">
                  <c:v>302.39736499999998</c:v>
                </c:pt>
                <c:pt idx="3">
                  <c:v>322.45044000000001</c:v>
                </c:pt>
                <c:pt idx="4">
                  <c:v>329.980728</c:v>
                </c:pt>
                <c:pt idx="5">
                  <c:v>260.17885100000001</c:v>
                </c:pt>
                <c:pt idx="6">
                  <c:v>248.392822</c:v>
                </c:pt>
                <c:pt idx="7">
                  <c:v>263.565989</c:v>
                </c:pt>
              </c:numCache>
            </c:numRef>
          </c:val>
          <c:smooth val="0"/>
          <c:extLst>
            <c:ext xmlns:c16="http://schemas.microsoft.com/office/drawing/2014/chart" uri="{C3380CC4-5D6E-409C-BE32-E72D297353CC}">
              <c16:uniqueId val="{00000002-A017-40AB-8383-6E5AA74F6880}"/>
            </c:ext>
          </c:extLst>
        </c:ser>
        <c:ser>
          <c:idx val="1"/>
          <c:order val="1"/>
          <c:tx>
            <c:strRef>
              <c:f>Energieverbrauch_Chemie!$A$59</c:f>
              <c:strCache>
                <c:ptCount val="1"/>
                <c:pt idx="0">
                  <c:v>Strom</c:v>
                </c:pt>
              </c:strCache>
            </c:strRef>
          </c:tx>
          <c:spPr>
            <a:ln w="28575" cap="rnd" cmpd="sng" algn="ctr">
              <a:solidFill>
                <a:schemeClr val="accent2">
                  <a:shade val="95000"/>
                  <a:satMod val="105000"/>
                </a:schemeClr>
              </a:solidFill>
              <a:prstDash val="solid"/>
              <a:round/>
            </a:ln>
            <a:effectLst/>
          </c:spPr>
          <c:marker>
            <c:symbol val="none"/>
          </c:marker>
          <c:dLbls>
            <c:dLbl>
              <c:idx val="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017-40AB-8383-6E5AA74F6880}"/>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Energieverbrauch_Chemie!$B$44:$I$44</c:f>
              <c:strCache>
                <c:ptCount val="8"/>
                <c:pt idx="0">
                  <c:v>2017</c:v>
                </c:pt>
                <c:pt idx="1">
                  <c:v>2018</c:v>
                </c:pt>
                <c:pt idx="2">
                  <c:v>2019</c:v>
                </c:pt>
                <c:pt idx="3">
                  <c:v>2020</c:v>
                </c:pt>
                <c:pt idx="4">
                  <c:v>2021</c:v>
                </c:pt>
                <c:pt idx="5">
                  <c:v>2022</c:v>
                </c:pt>
                <c:pt idx="6">
                  <c:v>2023</c:v>
                </c:pt>
                <c:pt idx="7">
                  <c:v>2024</c:v>
                </c:pt>
              </c:strCache>
            </c:strRef>
          </c:cat>
          <c:val>
            <c:numRef>
              <c:f>Energieverbrauch_Chemie!$B$59:$I$59</c:f>
              <c:numCache>
                <c:formatCode>_-* #,##0\ _€_-;\-* #,##0\ _€_-;_-* "-"??\ _€_-;_-@_-</c:formatCode>
                <c:ptCount val="8"/>
                <c:pt idx="0">
                  <c:v>195.18839199999999</c:v>
                </c:pt>
                <c:pt idx="1">
                  <c:v>192.94255600000002</c:v>
                </c:pt>
                <c:pt idx="2">
                  <c:v>189.74842200000001</c:v>
                </c:pt>
                <c:pt idx="3">
                  <c:v>183.71127299999998</c:v>
                </c:pt>
                <c:pt idx="4">
                  <c:v>189.09103500000001</c:v>
                </c:pt>
                <c:pt idx="5">
                  <c:v>173.62924799999999</c:v>
                </c:pt>
                <c:pt idx="6">
                  <c:v>157.69310400000001</c:v>
                </c:pt>
                <c:pt idx="7">
                  <c:v>161.45282399999999</c:v>
                </c:pt>
              </c:numCache>
            </c:numRef>
          </c:val>
          <c:smooth val="0"/>
          <c:extLst>
            <c:ext xmlns:c16="http://schemas.microsoft.com/office/drawing/2014/chart" uri="{C3380CC4-5D6E-409C-BE32-E72D297353CC}">
              <c16:uniqueId val="{00000004-A017-40AB-8383-6E5AA74F6880}"/>
            </c:ext>
          </c:extLst>
        </c:ser>
        <c:ser>
          <c:idx val="2"/>
          <c:order val="2"/>
          <c:tx>
            <c:strRef>
              <c:f>Energieverbrauch_Chemie!$A$60</c:f>
              <c:strCache>
                <c:ptCount val="1"/>
                <c:pt idx="0">
                  <c:v>Wärme</c:v>
                </c:pt>
              </c:strCache>
            </c:strRef>
          </c:tx>
          <c:spPr>
            <a:ln w="28575" cap="rnd" cmpd="sng" algn="ctr">
              <a:solidFill>
                <a:schemeClr val="accent3">
                  <a:shade val="95000"/>
                  <a:satMod val="105000"/>
                </a:schemeClr>
              </a:solidFill>
              <a:prstDash val="solid"/>
              <a:round/>
            </a:ln>
            <a:effectLst/>
          </c:spPr>
          <c:marker>
            <c:symbol val="none"/>
          </c:marker>
          <c:dLbls>
            <c:dLbl>
              <c:idx val="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017-40AB-8383-6E5AA74F6880}"/>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Energieverbrauch_Chemie!$B$44:$I$44</c:f>
              <c:strCache>
                <c:ptCount val="8"/>
                <c:pt idx="0">
                  <c:v>2017</c:v>
                </c:pt>
                <c:pt idx="1">
                  <c:v>2018</c:v>
                </c:pt>
                <c:pt idx="2">
                  <c:v>2019</c:v>
                </c:pt>
                <c:pt idx="3">
                  <c:v>2020</c:v>
                </c:pt>
                <c:pt idx="4">
                  <c:v>2021</c:v>
                </c:pt>
                <c:pt idx="5">
                  <c:v>2022</c:v>
                </c:pt>
                <c:pt idx="6">
                  <c:v>2023</c:v>
                </c:pt>
                <c:pt idx="7">
                  <c:v>2024</c:v>
                </c:pt>
              </c:strCache>
            </c:strRef>
          </c:cat>
          <c:val>
            <c:numRef>
              <c:f>Energieverbrauch_Chemie!$B$60:$I$60</c:f>
              <c:numCache>
                <c:formatCode>_-* #,##0\ _€_-;\-* #,##0\ _€_-;_-* "-"??\ _€_-;_-@_-</c:formatCode>
                <c:ptCount val="8"/>
                <c:pt idx="0">
                  <c:v>99.040660000000003</c:v>
                </c:pt>
                <c:pt idx="1">
                  <c:v>111.81878599999999</c:v>
                </c:pt>
                <c:pt idx="2">
                  <c:v>105.172414</c:v>
                </c:pt>
                <c:pt idx="3">
                  <c:v>99.42714500000001</c:v>
                </c:pt>
                <c:pt idx="4">
                  <c:v>103.07729300000001</c:v>
                </c:pt>
                <c:pt idx="5">
                  <c:v>95.500232999999994</c:v>
                </c:pt>
                <c:pt idx="6">
                  <c:v>87.182018999999997</c:v>
                </c:pt>
                <c:pt idx="7">
                  <c:v>93.319195999999991</c:v>
                </c:pt>
              </c:numCache>
            </c:numRef>
          </c:val>
          <c:smooth val="0"/>
          <c:extLst>
            <c:ext xmlns:c16="http://schemas.microsoft.com/office/drawing/2014/chart" uri="{C3380CC4-5D6E-409C-BE32-E72D297353CC}">
              <c16:uniqueId val="{00000006-A017-40AB-8383-6E5AA74F6880}"/>
            </c:ext>
          </c:extLst>
        </c:ser>
        <c:ser>
          <c:idx val="3"/>
          <c:order val="3"/>
          <c:tx>
            <c:strRef>
              <c:f>Energieverbrauch_Chemie!$A$61</c:f>
              <c:strCache>
                <c:ptCount val="1"/>
                <c:pt idx="0">
                  <c:v>Mineralölprodukte</c:v>
                </c:pt>
              </c:strCache>
            </c:strRef>
          </c:tx>
          <c:spPr>
            <a:ln w="28575">
              <a:solidFill>
                <a:srgbClr val="003061"/>
              </a:solidFill>
            </a:ln>
          </c:spPr>
          <c:marker>
            <c:symbol val="none"/>
          </c:marker>
          <c:dLbls>
            <c:dLbl>
              <c:idx val="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A017-40AB-8383-6E5AA74F6880}"/>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Energieverbrauch_Chemie!$B$44:$I$44</c:f>
              <c:strCache>
                <c:ptCount val="8"/>
                <c:pt idx="0">
                  <c:v>2017</c:v>
                </c:pt>
                <c:pt idx="1">
                  <c:v>2018</c:v>
                </c:pt>
                <c:pt idx="2">
                  <c:v>2019</c:v>
                </c:pt>
                <c:pt idx="3">
                  <c:v>2020</c:v>
                </c:pt>
                <c:pt idx="4">
                  <c:v>2021</c:v>
                </c:pt>
                <c:pt idx="5">
                  <c:v>2022</c:v>
                </c:pt>
                <c:pt idx="6">
                  <c:v>2023</c:v>
                </c:pt>
                <c:pt idx="7">
                  <c:v>2024</c:v>
                </c:pt>
              </c:strCache>
            </c:strRef>
          </c:cat>
          <c:val>
            <c:numRef>
              <c:f>Energieverbrauch_Chemie!$B$61:$I$61</c:f>
              <c:numCache>
                <c:formatCode>_-* #,##0\ _€_-;\-* #,##0\ _€_-;_-* "-"??\ _€_-;_-@_-</c:formatCode>
                <c:ptCount val="8"/>
                <c:pt idx="0">
                  <c:v>56.665999999999997</c:v>
                </c:pt>
                <c:pt idx="1">
                  <c:v>42.256</c:v>
                </c:pt>
                <c:pt idx="2">
                  <c:v>43.54</c:v>
                </c:pt>
                <c:pt idx="3">
                  <c:v>53.621000000000002</c:v>
                </c:pt>
                <c:pt idx="4">
                  <c:v>58.914000000000001</c:v>
                </c:pt>
                <c:pt idx="5">
                  <c:v>65.043000000000006</c:v>
                </c:pt>
                <c:pt idx="6">
                  <c:v>50.893000000000001</c:v>
                </c:pt>
                <c:pt idx="7">
                  <c:v>49.268999999999998</c:v>
                </c:pt>
              </c:numCache>
            </c:numRef>
          </c:val>
          <c:smooth val="0"/>
          <c:extLst>
            <c:ext xmlns:c16="http://schemas.microsoft.com/office/drawing/2014/chart" uri="{C3380CC4-5D6E-409C-BE32-E72D297353CC}">
              <c16:uniqueId val="{00000008-A017-40AB-8383-6E5AA74F6880}"/>
            </c:ext>
          </c:extLst>
        </c:ser>
        <c:ser>
          <c:idx val="4"/>
          <c:order val="4"/>
          <c:tx>
            <c:strRef>
              <c:f>Energieverbrauch_Chemie!$A$62</c:f>
              <c:strCache>
                <c:ptCount val="1"/>
                <c:pt idx="0">
                  <c:v>Kohle</c:v>
                </c:pt>
              </c:strCache>
            </c:strRef>
          </c:tx>
          <c:spPr>
            <a:ln w="38100"/>
          </c:spPr>
          <c:marker>
            <c:symbol val="none"/>
          </c:marker>
          <c:dLbls>
            <c:dLbl>
              <c:idx val="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A017-40AB-8383-6E5AA74F6880}"/>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Energieverbrauch_Chemie!$B$44:$I$44</c:f>
              <c:strCache>
                <c:ptCount val="8"/>
                <c:pt idx="0">
                  <c:v>2017</c:v>
                </c:pt>
                <c:pt idx="1">
                  <c:v>2018</c:v>
                </c:pt>
                <c:pt idx="2">
                  <c:v>2019</c:v>
                </c:pt>
                <c:pt idx="3">
                  <c:v>2020</c:v>
                </c:pt>
                <c:pt idx="4">
                  <c:v>2021</c:v>
                </c:pt>
                <c:pt idx="5">
                  <c:v>2022</c:v>
                </c:pt>
                <c:pt idx="6">
                  <c:v>2023</c:v>
                </c:pt>
                <c:pt idx="7">
                  <c:v>2024</c:v>
                </c:pt>
              </c:strCache>
            </c:strRef>
          </c:cat>
          <c:val>
            <c:numRef>
              <c:f>Energieverbrauch_Chemie!$B$62:$I$62</c:f>
              <c:numCache>
                <c:formatCode>_-* #,##0\ _€_-;\-* #,##0\ _€_-;_-* "-"??\ _€_-;_-@_-</c:formatCode>
                <c:ptCount val="8"/>
                <c:pt idx="0">
                  <c:v>38.222048999999998</c:v>
                </c:pt>
                <c:pt idx="1">
                  <c:v>21.603205999999997</c:v>
                </c:pt>
                <c:pt idx="2">
                  <c:v>19.467055999999996</c:v>
                </c:pt>
                <c:pt idx="3">
                  <c:v>29.757000000000001</c:v>
                </c:pt>
                <c:pt idx="4">
                  <c:v>27.704705999999998</c:v>
                </c:pt>
                <c:pt idx="5">
                  <c:v>33.169462000000003</c:v>
                </c:pt>
                <c:pt idx="6">
                  <c:v>19.678246999999999</c:v>
                </c:pt>
                <c:pt idx="7">
                  <c:v>13.674957000000001</c:v>
                </c:pt>
              </c:numCache>
            </c:numRef>
          </c:val>
          <c:smooth val="0"/>
          <c:extLst>
            <c:ext xmlns:c16="http://schemas.microsoft.com/office/drawing/2014/chart" uri="{C3380CC4-5D6E-409C-BE32-E72D297353CC}">
              <c16:uniqueId val="{0000000A-A017-40AB-8383-6E5AA74F6880}"/>
            </c:ext>
          </c:extLst>
        </c:ser>
        <c:dLbls>
          <c:showLegendKey val="0"/>
          <c:showVal val="0"/>
          <c:showCatName val="0"/>
          <c:showSerName val="0"/>
          <c:showPercent val="0"/>
          <c:showBubbleSize val="0"/>
        </c:dLbls>
        <c:smooth val="0"/>
        <c:axId val="823046256"/>
        <c:axId val="823049000"/>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noMultiLvlLbl val="0"/>
      </c:catAx>
      <c:valAx>
        <c:axId val="823049000"/>
        <c:scaling>
          <c:orientation val="minMax"/>
        </c:scaling>
        <c:delete val="0"/>
        <c:axPos val="l"/>
        <c:numFmt formatCode="#,##0" sourceLinked="0"/>
        <c:majorTickMark val="out"/>
        <c:minorTickMark val="none"/>
        <c:tickLblPos val="nextTo"/>
        <c:crossAx val="823046256"/>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r>
              <a:rPr lang="de-DE"/>
              <a:t>Anteil des Energieverbrauchs der Branche am Energieverbrauch der</a:t>
            </a:r>
            <a:r>
              <a:rPr lang="de-DE" baseline="0"/>
              <a:t> Industrie* </a:t>
            </a:r>
            <a:r>
              <a:rPr lang="de-DE"/>
              <a:t>2024</a:t>
            </a:r>
          </a:p>
        </c:rich>
      </c:tx>
      <c:overlay val="0"/>
      <c:spPr>
        <a:noFill/>
        <a:ln>
          <a:noFill/>
        </a:ln>
        <a:effectLst/>
      </c:spPr>
      <c:txPr>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endParaRPr lang="de-DE"/>
        </a:p>
      </c:txPr>
    </c:title>
    <c:autoTitleDeleted val="0"/>
    <c:plotArea>
      <c:layout>
        <c:manualLayout>
          <c:layoutTarget val="inner"/>
          <c:xMode val="edge"/>
          <c:yMode val="edge"/>
          <c:x val="1.1410965494036744E-2"/>
          <c:y val="0.15156078706652629"/>
          <c:w val="0.98117979797979815"/>
          <c:h val="0.71799729731770123"/>
        </c:manualLayout>
      </c:layout>
      <c:barChart>
        <c:barDir val="col"/>
        <c:grouping val="clustered"/>
        <c:varyColors val="0"/>
        <c:ser>
          <c:idx val="0"/>
          <c:order val="0"/>
          <c:spPr>
            <a:solidFill>
              <a:schemeClr val="tx2"/>
            </a:solidFill>
            <a:ln>
              <a:noFill/>
            </a:ln>
            <a:effectLst/>
          </c:spPr>
          <c:invertIfNegative val="0"/>
          <c:dPt>
            <c:idx val="0"/>
            <c:invertIfNegative val="0"/>
            <c:bubble3D val="0"/>
            <c:spPr>
              <a:solidFill>
                <a:schemeClr val="accent5"/>
              </a:solidFill>
              <a:ln>
                <a:noFill/>
              </a:ln>
              <a:effectLst/>
            </c:spPr>
            <c:extLst>
              <c:ext xmlns:c16="http://schemas.microsoft.com/office/drawing/2014/chart" uri="{C3380CC4-5D6E-409C-BE32-E72D297353CC}">
                <c16:uniqueId val="{00000001-E160-4270-A473-58E14086DCA0}"/>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E160-4270-A473-58E14086DCA0}"/>
              </c:ext>
            </c:extLst>
          </c:dPt>
          <c:dPt>
            <c:idx val="2"/>
            <c:invertIfNegative val="0"/>
            <c:bubble3D val="0"/>
            <c:spPr>
              <a:solidFill>
                <a:schemeClr val="tx2"/>
              </a:solidFill>
              <a:ln>
                <a:noFill/>
              </a:ln>
              <a:effectLst/>
            </c:spPr>
            <c:extLst>
              <c:ext xmlns:c16="http://schemas.microsoft.com/office/drawing/2014/chart" uri="{C3380CC4-5D6E-409C-BE32-E72D297353CC}">
                <c16:uniqueId val="{00000005-E160-4270-A473-58E14086DCA0}"/>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(Energieverbrauch_Chemie!$A$22:$A$23,Energieverbrauch_Chemie!$A$26)</c:f>
              <c:strCache>
                <c:ptCount val="3"/>
                <c:pt idx="0">
                  <c:v>Erdgas</c:v>
                </c:pt>
                <c:pt idx="1">
                  <c:v>Strom</c:v>
                </c:pt>
                <c:pt idx="2">
                  <c:v>Insgesamt</c:v>
                </c:pt>
              </c:strCache>
              <c:extLst/>
            </c:strRef>
          </c:cat>
          <c:val>
            <c:numRef>
              <c:f>(Energieverbrauch_Chemie!$I$22:$I$23,Energieverbrauch_Chemie!$I$26)</c:f>
              <c:numCache>
                <c:formatCode>0.0%</c:formatCode>
                <c:ptCount val="3"/>
                <c:pt idx="0">
                  <c:v>0.29706114214444995</c:v>
                </c:pt>
                <c:pt idx="1">
                  <c:v>0.22916781062270161</c:v>
                </c:pt>
                <c:pt idx="2">
                  <c:v>0.21288029654570437</c:v>
                </c:pt>
              </c:numCache>
              <c:extLst/>
            </c:numRef>
          </c:val>
          <c:extLst>
            <c:ext xmlns:c16="http://schemas.microsoft.com/office/drawing/2014/chart" uri="{C3380CC4-5D6E-409C-BE32-E72D297353CC}">
              <c16:uniqueId val="{00000006-E160-4270-A473-58E14086DCA0}"/>
            </c:ext>
          </c:extLst>
        </c:ser>
        <c:dLbls>
          <c:dLblPos val="outEnd"/>
          <c:showLegendKey val="0"/>
          <c:showVal val="1"/>
          <c:showCatName val="0"/>
          <c:showSerName val="0"/>
          <c:showPercent val="0"/>
          <c:showBubbleSize val="0"/>
        </c:dLbls>
        <c:gapWidth val="50"/>
        <c:overlap val="-27"/>
        <c:axId val="696470688"/>
        <c:axId val="696468728"/>
      </c:barChart>
      <c:catAx>
        <c:axId val="696470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696468728"/>
        <c:crosses val="autoZero"/>
        <c:auto val="1"/>
        <c:lblAlgn val="ctr"/>
        <c:lblOffset val="100"/>
        <c:noMultiLvlLbl val="0"/>
      </c:catAx>
      <c:valAx>
        <c:axId val="696468728"/>
        <c:scaling>
          <c:orientation val="minMax"/>
        </c:scaling>
        <c:delete val="1"/>
        <c:axPos val="l"/>
        <c:numFmt formatCode="0.0%" sourceLinked="1"/>
        <c:majorTickMark val="out"/>
        <c:minorTickMark val="none"/>
        <c:tickLblPos val="nextTo"/>
        <c:crossAx val="696470688"/>
        <c:crosses val="autoZero"/>
        <c:crossBetween val="between"/>
      </c:valAx>
      <c:spPr>
        <a:noFill/>
        <a:ln w="2540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r>
              <a:rPr lang="de-DE"/>
              <a:t>Anteil des Energieverbrauchs der Branche am Endenergieverbrauch Deutschlands</a:t>
            </a:r>
            <a:br>
              <a:rPr lang="de-DE"/>
            </a:br>
            <a:r>
              <a:rPr lang="de-DE"/>
              <a:t>2024</a:t>
            </a:r>
          </a:p>
        </c:rich>
      </c:tx>
      <c:layout>
        <c:manualLayout>
          <c:xMode val="edge"/>
          <c:yMode val="edge"/>
          <c:x val="0.10913030303030304"/>
          <c:y val="0"/>
        </c:manualLayout>
      </c:layout>
      <c:overlay val="0"/>
      <c:spPr>
        <a:noFill/>
        <a:ln>
          <a:noFill/>
        </a:ln>
        <a:effectLst/>
      </c:spPr>
      <c:txPr>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endParaRPr lang="de-DE"/>
        </a:p>
      </c:txPr>
    </c:title>
    <c:autoTitleDeleted val="0"/>
    <c:plotArea>
      <c:layout>
        <c:manualLayout>
          <c:layoutTarget val="inner"/>
          <c:xMode val="edge"/>
          <c:yMode val="edge"/>
          <c:x val="6.702272727272726E-3"/>
          <c:y val="0.26577036237818535"/>
          <c:w val="0.98117979797979815"/>
          <c:h val="0.60369874469735374"/>
        </c:manualLayout>
      </c:layout>
      <c:barChart>
        <c:barDir val="col"/>
        <c:grouping val="clustered"/>
        <c:varyColors val="0"/>
        <c:ser>
          <c:idx val="0"/>
          <c:order val="0"/>
          <c:spPr>
            <a:solidFill>
              <a:schemeClr val="accent2"/>
            </a:solidFill>
            <a:ln>
              <a:noFill/>
            </a:ln>
            <a:effectLst/>
          </c:spPr>
          <c:invertIfNegative val="0"/>
          <c:dPt>
            <c:idx val="0"/>
            <c:invertIfNegative val="0"/>
            <c:bubble3D val="0"/>
            <c:spPr>
              <a:solidFill>
                <a:schemeClr val="accent5"/>
              </a:solidFill>
              <a:ln>
                <a:noFill/>
              </a:ln>
              <a:effectLst/>
            </c:spPr>
            <c:extLst>
              <c:ext xmlns:c16="http://schemas.microsoft.com/office/drawing/2014/chart" uri="{C3380CC4-5D6E-409C-BE32-E72D297353CC}">
                <c16:uniqueId val="{00000001-C8C3-46A4-B74E-06F35E6CE74F}"/>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C8C3-46A4-B74E-06F35E6CE74F}"/>
              </c:ext>
            </c:extLst>
          </c:dPt>
          <c:dPt>
            <c:idx val="2"/>
            <c:invertIfNegative val="0"/>
            <c:bubble3D val="0"/>
            <c:spPr>
              <a:solidFill>
                <a:schemeClr val="tx2"/>
              </a:solidFill>
              <a:ln>
                <a:noFill/>
              </a:ln>
              <a:effectLst/>
            </c:spPr>
            <c:extLst>
              <c:ext xmlns:c16="http://schemas.microsoft.com/office/drawing/2014/chart" uri="{C3380CC4-5D6E-409C-BE32-E72D297353CC}">
                <c16:uniqueId val="{00000005-C8C3-46A4-B74E-06F35E6CE74F}"/>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(Energieverbrauch_Chemie!$A$30:$A$31,Energieverbrauch_Chemie!$A$34)</c:f>
              <c:strCache>
                <c:ptCount val="3"/>
                <c:pt idx="0">
                  <c:v>Erdgas</c:v>
                </c:pt>
                <c:pt idx="1">
                  <c:v>Strom</c:v>
                </c:pt>
                <c:pt idx="2">
                  <c:v>Insgesamt</c:v>
                </c:pt>
              </c:strCache>
              <c:extLst/>
            </c:strRef>
          </c:cat>
          <c:val>
            <c:numRef>
              <c:f>(Energieverbrauch_Chemie!$I$30:$I$31,Energieverbrauch_Chemie!$I$34)</c:f>
              <c:numCache>
                <c:formatCode>0.0%</c:formatCode>
                <c:ptCount val="3"/>
                <c:pt idx="0">
                  <c:v>0.13710571246949058</c:v>
                </c:pt>
                <c:pt idx="1">
                  <c:v>9.7012129158169355E-2</c:v>
                </c:pt>
                <c:pt idx="2">
                  <c:v>7.8724335368016207E-2</c:v>
                </c:pt>
              </c:numCache>
              <c:extLst/>
            </c:numRef>
          </c:val>
          <c:extLst>
            <c:ext xmlns:c16="http://schemas.microsoft.com/office/drawing/2014/chart" uri="{C3380CC4-5D6E-409C-BE32-E72D297353CC}">
              <c16:uniqueId val="{00000006-C8C3-46A4-B74E-06F35E6CE74F}"/>
            </c:ext>
          </c:extLst>
        </c:ser>
        <c:dLbls>
          <c:dLblPos val="outEnd"/>
          <c:showLegendKey val="0"/>
          <c:showVal val="1"/>
          <c:showCatName val="0"/>
          <c:showSerName val="0"/>
          <c:showPercent val="0"/>
          <c:showBubbleSize val="0"/>
        </c:dLbls>
        <c:gapWidth val="50"/>
        <c:overlap val="-27"/>
        <c:axId val="696469120"/>
        <c:axId val="696467552"/>
      </c:barChart>
      <c:catAx>
        <c:axId val="6964691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696467552"/>
        <c:crosses val="autoZero"/>
        <c:auto val="1"/>
        <c:lblAlgn val="ctr"/>
        <c:lblOffset val="100"/>
        <c:noMultiLvlLbl val="0"/>
      </c:catAx>
      <c:valAx>
        <c:axId val="696467552"/>
        <c:scaling>
          <c:orientation val="minMax"/>
          <c:max val="0.30000000000000004"/>
        </c:scaling>
        <c:delete val="1"/>
        <c:axPos val="l"/>
        <c:numFmt formatCode="0.0%" sourceLinked="1"/>
        <c:majorTickMark val="out"/>
        <c:minorTickMark val="none"/>
        <c:tickLblPos val="nextTo"/>
        <c:crossAx val="696469120"/>
        <c:crosses val="autoZero"/>
        <c:crossBetween val="between"/>
      </c:valAx>
      <c:spPr>
        <a:noFill/>
        <a:ln w="2540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9.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3.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4.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drawings/drawing1.xml><?xml version="1.0" encoding="utf-8"?>
<c:userShapes xmlns:c="http://schemas.openxmlformats.org/drawingml/2006/chart">
  <cdr:relSizeAnchor xmlns:cdr="http://schemas.openxmlformats.org/drawingml/2006/chartDrawing">
    <cdr:from>
      <cdr:x>0</cdr:x>
      <cdr:y>0</cdr:y>
    </cdr:from>
    <cdr:to>
      <cdr:x>0.53757</cdr:x>
      <cdr:y>0.1336</cdr:y>
    </cdr:to>
    <cdr:sp macro="" textlink="">
      <cdr:nvSpPr>
        <cdr:cNvPr id="3" name="Textfeld 6"/>
        <cdr:cNvSpPr txBox="1"/>
      </cdr:nvSpPr>
      <cdr:spPr>
        <a:xfrm xmlns:a="http://schemas.openxmlformats.org/drawingml/2006/main">
          <a:off x="0" y="0"/>
          <a:ext cx="2844801" cy="525781"/>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400" b="1" i="0" dirty="0">
              <a:solidFill>
                <a:schemeClr val="tx2"/>
              </a:solidFill>
            </a:rPr>
            <a:t>Gesamter Endenergieverbrauch: </a:t>
          </a:r>
          <a:br>
            <a:rPr lang="de-DE" sz="1400" b="1" i="0" dirty="0">
              <a:solidFill>
                <a:schemeClr val="tx2"/>
              </a:solidFill>
            </a:rPr>
          </a:br>
          <a:r>
            <a:rPr lang="de-DE" sz="1400" b="1" i="0" dirty="0">
              <a:solidFill>
                <a:schemeClr val="tx2"/>
              </a:solidFill>
            </a:rPr>
            <a:t>8.095 Petajoule (PJ)/ 2.249 TWh</a:t>
          </a:r>
        </a:p>
      </cdr:txBody>
    </cdr:sp>
  </cdr:relSizeAnchor>
</c:userShapes>
</file>

<file path=ppt/drawings/drawing10.xml><?xml version="1.0" encoding="utf-8"?>
<c:userShapes xmlns:c="http://schemas.openxmlformats.org/drawingml/2006/chart">
  <cdr:relSizeAnchor xmlns:cdr="http://schemas.openxmlformats.org/drawingml/2006/chartDrawing">
    <cdr:from>
      <cdr:x>0.0047</cdr:x>
      <cdr:y>0.00799</cdr:y>
    </cdr:from>
    <cdr:to>
      <cdr:x>0.99682</cdr:x>
      <cdr:y>0.47729</cdr:y>
    </cdr:to>
    <cdr:sp macro="" textlink="">
      <cdr:nvSpPr>
        <cdr:cNvPr id="2" name="Rechteck 1"/>
        <cdr:cNvSpPr/>
      </cdr:nvSpPr>
      <cdr:spPr>
        <a:xfrm xmlns:a="http://schemas.openxmlformats.org/drawingml/2006/main">
          <a:off x="52916" y="33308"/>
          <a:ext cx="11179116" cy="1956359"/>
        </a:xfrm>
        <a:prstGeom xmlns:a="http://schemas.openxmlformats.org/drawingml/2006/main" prst="rect">
          <a:avLst/>
        </a:prstGeom>
        <a:noFill xmlns:a="http://schemas.openxmlformats.org/drawingml/2006/main"/>
        <a:ln xmlns:a="http://schemas.openxmlformats.org/drawingml/2006/main" w="19050">
          <a:solidFill>
            <a:schemeClr val="accent3"/>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de-DE"/>
        </a:p>
      </cdr:txBody>
    </cdr:sp>
  </cdr:relSizeAnchor>
  <cdr:relSizeAnchor xmlns:cdr="http://schemas.openxmlformats.org/drawingml/2006/chartDrawing">
    <cdr:from>
      <cdr:x>0.88011</cdr:x>
      <cdr:y>0.34037</cdr:y>
    </cdr:from>
    <cdr:to>
      <cdr:x>0.99032</cdr:x>
      <cdr:y>0.40426</cdr:y>
    </cdr:to>
    <cdr:sp macro="" textlink="">
      <cdr:nvSpPr>
        <cdr:cNvPr id="4" name="Textfeld 3"/>
        <cdr:cNvSpPr txBox="1"/>
      </cdr:nvSpPr>
      <cdr:spPr>
        <a:xfrm xmlns:a="http://schemas.openxmlformats.org/drawingml/2006/main">
          <a:off x="9816567" y="1419481"/>
          <a:ext cx="1229258" cy="266444"/>
        </a:xfrm>
        <a:prstGeom xmlns:a="http://schemas.openxmlformats.org/drawingml/2006/main" prst="rect">
          <a:avLst/>
        </a:prstGeom>
      </cdr:spPr>
      <cdr:txBody>
        <a:bodyPr xmlns:a="http://schemas.openxmlformats.org/drawingml/2006/main" vertOverflow="clip" wrap="square" lIns="0" tIns="0" rIns="0" bIns="0" rtlCol="0"/>
        <a:lstStyle xmlns:a="http://schemas.openxmlformats.org/drawingml/2006/main"/>
        <a:p xmlns:a="http://schemas.openxmlformats.org/drawingml/2006/main">
          <a:pPr algn="r"/>
          <a:r>
            <a:rPr lang="de-DE" sz="1600" b="1" dirty="0">
              <a:solidFill>
                <a:schemeClr val="accent3"/>
              </a:solidFill>
            </a:rPr>
            <a:t>EID</a:t>
          </a:r>
        </a:p>
      </cdr:txBody>
    </cdr:sp>
  </cdr:relSizeAnchor>
  <cdr:relSizeAnchor xmlns:cdr="http://schemas.openxmlformats.org/drawingml/2006/chartDrawing">
    <cdr:from>
      <cdr:x>0.45915</cdr:x>
      <cdr:y>0.80763</cdr:y>
    </cdr:from>
    <cdr:to>
      <cdr:x>0.96584</cdr:x>
      <cdr:y>0.88955</cdr:y>
    </cdr:to>
    <cdr:sp macro="" textlink="">
      <cdr:nvSpPr>
        <cdr:cNvPr id="5" name="Textfeld 6">
          <a:extLst xmlns:a="http://schemas.openxmlformats.org/drawingml/2006/main">
            <a:ext uri="{FF2B5EF4-FFF2-40B4-BE49-F238E27FC236}">
              <a16:creationId xmlns:a16="http://schemas.microsoft.com/office/drawing/2014/main" id="{5D300704-FB28-4E63-A724-972D9DC3A4A6}"/>
            </a:ext>
          </a:extLst>
        </cdr:cNvPr>
        <cdr:cNvSpPr txBox="1"/>
      </cdr:nvSpPr>
      <cdr:spPr>
        <a:xfrm xmlns:a="http://schemas.openxmlformats.org/drawingml/2006/main">
          <a:off x="5124202" y="3256567"/>
          <a:ext cx="5654724" cy="330321"/>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800" b="1" i="0" dirty="0">
              <a:solidFill>
                <a:schemeClr val="tx2"/>
              </a:solidFill>
              <a:latin typeface="Source Sans Pro" panose="020B0503030403020204" pitchFamily="34" charset="0"/>
            </a:rPr>
            <a:t>Verarbeitendes Gewerbe insgesamt: 9,2 Prozent</a:t>
          </a:r>
        </a:p>
      </cdr:txBody>
    </cdr:sp>
  </cdr:relSizeAnchor>
</c:userShapes>
</file>

<file path=ppt/drawings/drawing11.xml><?xml version="1.0" encoding="utf-8"?>
<c:userShapes xmlns:c="http://schemas.openxmlformats.org/drawingml/2006/chart">
  <cdr:relSizeAnchor xmlns:cdr="http://schemas.openxmlformats.org/drawingml/2006/chartDrawing">
    <cdr:from>
      <cdr:x>0.68439</cdr:x>
      <cdr:y>0.07144</cdr:y>
    </cdr:from>
    <cdr:to>
      <cdr:x>0.82938</cdr:x>
      <cdr:y>0.38154</cdr:y>
    </cdr:to>
    <cdr:sp macro="" textlink="">
      <cdr:nvSpPr>
        <cdr:cNvPr id="2" name="Pfeil: nach unten 1">
          <a:extLst xmlns:a="http://schemas.openxmlformats.org/drawingml/2006/main">
            <a:ext uri="{FF2B5EF4-FFF2-40B4-BE49-F238E27FC236}">
              <a16:creationId xmlns:a16="http://schemas.microsoft.com/office/drawing/2014/main" id="{1B313168-FBD5-4ED0-9756-3E3743D0F39E}"/>
            </a:ext>
          </a:extLst>
        </cdr:cNvPr>
        <cdr:cNvSpPr/>
      </cdr:nvSpPr>
      <cdr:spPr>
        <a:xfrm xmlns:a="http://schemas.openxmlformats.org/drawingml/2006/main">
          <a:off x="4938038" y="324951"/>
          <a:ext cx="1046138" cy="1410503"/>
        </a:xfrm>
        <a:prstGeom xmlns:a="http://schemas.openxmlformats.org/drawingml/2006/main" prst="downArrow">
          <a:avLst/>
        </a:prstGeom>
        <a:solidFill xmlns:a="http://schemas.openxmlformats.org/drawingml/2006/main">
          <a:schemeClr val="bg2">
            <a:lumMod val="90000"/>
          </a:scheme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36000" tIns="504000" rIns="0" bIns="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r>
            <a:rPr lang="de-DE" sz="1400" b="1">
              <a:solidFill>
                <a:sysClr val="windowText" lastClr="000000"/>
              </a:solidFill>
              <a:latin typeface="Source Sans Pro" panose="020B0503030403020204" pitchFamily="34" charset="0"/>
            </a:rPr>
            <a:t>- 48%</a:t>
          </a:r>
        </a:p>
      </cdr:txBody>
    </cdr:sp>
  </cdr:relSizeAnchor>
</c:userShapes>
</file>

<file path=ppt/drawings/drawing12.xml><?xml version="1.0" encoding="utf-8"?>
<c:userShapes xmlns:c="http://schemas.openxmlformats.org/drawingml/2006/chart">
  <cdr:relSizeAnchor xmlns:cdr="http://schemas.openxmlformats.org/drawingml/2006/chartDrawing">
    <cdr:from>
      <cdr:x>0</cdr:x>
      <cdr:y>0.85171</cdr:y>
    </cdr:from>
    <cdr:to>
      <cdr:x>0.39642</cdr:x>
      <cdr:y>0.99947</cdr:y>
    </cdr:to>
    <cdr:sp macro="" textlink="">
      <cdr:nvSpPr>
        <cdr:cNvPr id="2" name="Textfeld 6">
          <a:extLst xmlns:a="http://schemas.openxmlformats.org/drawingml/2006/main">
            <a:ext uri="{FF2B5EF4-FFF2-40B4-BE49-F238E27FC236}">
              <a16:creationId xmlns:a16="http://schemas.microsoft.com/office/drawing/2014/main" id="{8E8402FA-5B41-4C9E-B889-B7B2CAE4D1B1}"/>
            </a:ext>
          </a:extLst>
        </cdr:cNvPr>
        <cdr:cNvSpPr txBox="1"/>
      </cdr:nvSpPr>
      <cdr:spPr>
        <a:xfrm xmlns:a="http://schemas.openxmlformats.org/drawingml/2006/main">
          <a:off x="0" y="3371850"/>
          <a:ext cx="2851958" cy="584960"/>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600" b="1" dirty="0">
              <a:solidFill>
                <a:srgbClr val="003061"/>
              </a:solidFill>
            </a:rPr>
            <a:t>Brutto-Stromerzeugung insgesamt: 495 TWh</a:t>
          </a:r>
        </a:p>
      </cdr:txBody>
    </cdr:sp>
  </cdr:relSizeAnchor>
</c:userShapes>
</file>

<file path=ppt/drawings/drawing2.xml><?xml version="1.0" encoding="utf-8"?>
<c:userShapes xmlns:c="http://schemas.openxmlformats.org/drawingml/2006/chart">
  <cdr:relSizeAnchor xmlns:cdr="http://schemas.openxmlformats.org/drawingml/2006/chartDrawing">
    <cdr:from>
      <cdr:x>0</cdr:x>
      <cdr:y>0</cdr:y>
    </cdr:from>
    <cdr:to>
      <cdr:x>0.3267</cdr:x>
      <cdr:y>0.14165</cdr:y>
    </cdr:to>
    <cdr:sp macro="" textlink="">
      <cdr:nvSpPr>
        <cdr:cNvPr id="3" name="Textfeld 6"/>
        <cdr:cNvSpPr txBox="1"/>
      </cdr:nvSpPr>
      <cdr:spPr>
        <a:xfrm xmlns:a="http://schemas.openxmlformats.org/drawingml/2006/main">
          <a:off x="0" y="0"/>
          <a:ext cx="2357757" cy="561744"/>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600" b="1" i="0" dirty="0">
              <a:solidFill>
                <a:schemeClr val="tx2"/>
              </a:solidFill>
            </a:rPr>
            <a:t>Stromverbrauch</a:t>
          </a:r>
          <a:r>
            <a:rPr lang="de-DE" sz="1600" b="1" dirty="0">
              <a:solidFill>
                <a:schemeClr val="tx2"/>
              </a:solidFill>
            </a:rPr>
            <a:t> </a:t>
          </a:r>
          <a:r>
            <a:rPr lang="de-DE" sz="1600" b="1" i="0" dirty="0">
              <a:solidFill>
                <a:schemeClr val="tx2"/>
              </a:solidFill>
            </a:rPr>
            <a:t>insgesamt: 462 TWh</a:t>
          </a:r>
        </a:p>
      </cdr:txBody>
    </cdr:sp>
  </cdr:relSizeAnchor>
</c:userShapes>
</file>

<file path=ppt/drawings/drawing3.xml><?xml version="1.0" encoding="utf-8"?>
<c:userShapes xmlns:c="http://schemas.openxmlformats.org/drawingml/2006/chart">
  <cdr:relSizeAnchor xmlns:cdr="http://schemas.openxmlformats.org/drawingml/2006/chartDrawing">
    <cdr:from>
      <cdr:x>0.00569</cdr:x>
      <cdr:y>2.54823E-7</cdr:y>
    </cdr:from>
    <cdr:to>
      <cdr:x>0.32676</cdr:x>
      <cdr:y>0.195</cdr:y>
    </cdr:to>
    <cdr:sp macro="" textlink="">
      <cdr:nvSpPr>
        <cdr:cNvPr id="3" name="Textfeld 6"/>
        <cdr:cNvSpPr txBox="1"/>
      </cdr:nvSpPr>
      <cdr:spPr>
        <a:xfrm xmlns:a="http://schemas.openxmlformats.org/drawingml/2006/main">
          <a:off x="41371" y="1"/>
          <a:ext cx="2334397" cy="765248"/>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400" b="1" dirty="0">
              <a:solidFill>
                <a:srgbClr val="003061"/>
              </a:solidFill>
            </a:rPr>
            <a:t>E</a:t>
          </a:r>
          <a:r>
            <a:rPr lang="de-DE" sz="1400" b="1" i="0" dirty="0">
              <a:solidFill>
                <a:srgbClr val="003061"/>
              </a:solidFill>
            </a:rPr>
            <a:t>nergieverbrauch insgesamt: 635</a:t>
          </a:r>
          <a:r>
            <a:rPr lang="de-DE" sz="1400" b="1" i="0" baseline="0" dirty="0">
              <a:solidFill>
                <a:srgbClr val="003061"/>
              </a:solidFill>
            </a:rPr>
            <a:t> PJ, </a:t>
          </a:r>
          <a:br>
            <a:rPr lang="de-DE" sz="1400" b="1" i="0" baseline="0" dirty="0">
              <a:solidFill>
                <a:srgbClr val="003061"/>
              </a:solidFill>
            </a:rPr>
          </a:br>
          <a:r>
            <a:rPr lang="de-DE" sz="1400" b="1" i="0" baseline="0" dirty="0">
              <a:solidFill>
                <a:srgbClr val="003061"/>
              </a:solidFill>
            </a:rPr>
            <a:t>176 TWh</a:t>
          </a:r>
          <a:endParaRPr lang="de-DE" sz="1400" b="1" i="0" dirty="0">
            <a:solidFill>
              <a:srgbClr val="003061"/>
            </a:solidFill>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0.729</cdr:x>
      <cdr:y>0.01027</cdr:y>
    </cdr:from>
    <cdr:to>
      <cdr:x>0.99687</cdr:x>
      <cdr:y>0.22029</cdr:y>
    </cdr:to>
    <cdr:sp macro="" textlink="">
      <cdr:nvSpPr>
        <cdr:cNvPr id="3" name="Textfeld 6"/>
        <cdr:cNvSpPr txBox="1"/>
      </cdr:nvSpPr>
      <cdr:spPr>
        <a:xfrm xmlns:a="http://schemas.openxmlformats.org/drawingml/2006/main">
          <a:off x="5248800" y="41882"/>
          <a:ext cx="1928664" cy="856477"/>
        </a:xfrm>
        <a:prstGeom xmlns:a="http://schemas.openxmlformats.org/drawingml/2006/main" prst="round2DiagRect">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600" b="1" dirty="0">
              <a:solidFill>
                <a:schemeClr val="tx2"/>
              </a:solidFill>
              <a:latin typeface="Source Sans Pro" panose="020B0503030403020204" pitchFamily="34" charset="0"/>
            </a:rPr>
            <a:t>Stofflicher Einsatz </a:t>
          </a:r>
          <a:r>
            <a:rPr lang="de-DE" sz="1600" b="1" i="0" dirty="0">
              <a:solidFill>
                <a:schemeClr val="tx2"/>
              </a:solidFill>
              <a:latin typeface="Source Sans Pro" panose="020B0503030403020204" pitchFamily="34" charset="0"/>
            </a:rPr>
            <a:t>insgesamt:</a:t>
          </a:r>
          <a:br>
            <a:rPr lang="de-DE" sz="1600" b="1" i="0" dirty="0">
              <a:solidFill>
                <a:schemeClr val="tx2"/>
              </a:solidFill>
              <a:latin typeface="Source Sans Pro" panose="020B0503030403020204" pitchFamily="34" charset="0"/>
            </a:rPr>
          </a:br>
          <a:r>
            <a:rPr lang="de-DE" sz="1600" b="1" i="0" dirty="0">
              <a:solidFill>
                <a:schemeClr val="tx2"/>
              </a:solidFill>
              <a:latin typeface="Source Sans Pro" panose="020B0503030403020204" pitchFamily="34" charset="0"/>
            </a:rPr>
            <a:t>15 Millionen Tonnen</a:t>
          </a:r>
        </a:p>
      </cdr:txBody>
    </cdr:sp>
  </cdr:relSizeAnchor>
</c:userShapes>
</file>

<file path=ppt/drawings/drawing5.xml><?xml version="1.0" encoding="utf-8"?>
<c:userShapes xmlns:c="http://schemas.openxmlformats.org/drawingml/2006/chart">
  <cdr:relSizeAnchor xmlns:cdr="http://schemas.openxmlformats.org/drawingml/2006/chartDrawing">
    <cdr:from>
      <cdr:x>0.09346</cdr:x>
      <cdr:y>0.66212</cdr:y>
    </cdr:from>
    <cdr:to>
      <cdr:x>0.67452</cdr:x>
      <cdr:y>0.66442</cdr:y>
    </cdr:to>
    <cdr:cxnSp macro="">
      <cdr:nvCxnSpPr>
        <cdr:cNvPr id="3" name="Gerader Verbinder 2">
          <a:extLst xmlns:a="http://schemas.openxmlformats.org/drawingml/2006/main">
            <a:ext uri="{FF2B5EF4-FFF2-40B4-BE49-F238E27FC236}">
              <a16:creationId xmlns:a16="http://schemas.microsoft.com/office/drawing/2014/main" id="{3E31BEE6-C4BA-A45D-977A-14133F29724B}"/>
            </a:ext>
          </a:extLst>
        </cdr:cNvPr>
        <cdr:cNvCxnSpPr/>
      </cdr:nvCxnSpPr>
      <cdr:spPr>
        <a:xfrm xmlns:a="http://schemas.openxmlformats.org/drawingml/2006/main">
          <a:off x="657225" y="2743201"/>
          <a:ext cx="4086225" cy="9525"/>
        </a:xfrm>
        <a:prstGeom xmlns:a="http://schemas.openxmlformats.org/drawingml/2006/main" prst="line">
          <a:avLst/>
        </a:prstGeom>
        <a:ln xmlns:a="http://schemas.openxmlformats.org/drawingml/2006/main">
          <a:solidFill>
            <a:schemeClr val="tx2"/>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0.67723</cdr:x>
      <cdr:y>0.53797</cdr:y>
    </cdr:from>
    <cdr:to>
      <cdr:x>0.67858</cdr:x>
      <cdr:y>0.66212</cdr:y>
    </cdr:to>
    <cdr:cxnSp macro="">
      <cdr:nvCxnSpPr>
        <cdr:cNvPr id="5" name="Gerader Verbinder 4">
          <a:extLst xmlns:a="http://schemas.openxmlformats.org/drawingml/2006/main">
            <a:ext uri="{FF2B5EF4-FFF2-40B4-BE49-F238E27FC236}">
              <a16:creationId xmlns:a16="http://schemas.microsoft.com/office/drawing/2014/main" id="{B13E59A7-B7D3-42F7-85CE-A8BC370C0F7A}"/>
            </a:ext>
          </a:extLst>
        </cdr:cNvPr>
        <cdr:cNvCxnSpPr/>
      </cdr:nvCxnSpPr>
      <cdr:spPr>
        <a:xfrm xmlns:a="http://schemas.openxmlformats.org/drawingml/2006/main" flipH="1" flipV="1">
          <a:off x="4762524" y="2228838"/>
          <a:ext cx="9493" cy="514363"/>
        </a:xfrm>
        <a:prstGeom xmlns:a="http://schemas.openxmlformats.org/drawingml/2006/main" prst="line">
          <a:avLst/>
        </a:prstGeom>
        <a:ln xmlns:a="http://schemas.openxmlformats.org/drawingml/2006/main">
          <a:solidFill>
            <a:schemeClr val="tx2"/>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0.58154</cdr:x>
      <cdr:y>0.58733</cdr:y>
    </cdr:from>
    <cdr:to>
      <cdr:x>0.71194</cdr:x>
      <cdr:y>0.65236</cdr:y>
    </cdr:to>
    <cdr:sp macro="" textlink="">
      <cdr:nvSpPr>
        <cdr:cNvPr id="6" name="Textfeld 5">
          <a:extLst xmlns:a="http://schemas.openxmlformats.org/drawingml/2006/main">
            <a:ext uri="{FF2B5EF4-FFF2-40B4-BE49-F238E27FC236}">
              <a16:creationId xmlns:a16="http://schemas.microsoft.com/office/drawing/2014/main" id="{07629C9C-370D-D331-D591-BF14C01E825E}"/>
            </a:ext>
          </a:extLst>
        </cdr:cNvPr>
        <cdr:cNvSpPr txBox="1"/>
      </cdr:nvSpPr>
      <cdr:spPr>
        <a:xfrm xmlns:a="http://schemas.openxmlformats.org/drawingml/2006/main">
          <a:off x="4192636" y="2306939"/>
          <a:ext cx="940122" cy="2554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de-DE" sz="1600" b="1">
              <a:solidFill>
                <a:schemeClr val="accent1"/>
              </a:solidFill>
              <a:latin typeface="Source Sans Pro" panose="020B0503030403020204" pitchFamily="34" charset="0"/>
            </a:rPr>
            <a:t>+90%</a:t>
          </a:r>
        </a:p>
      </cdr:txBody>
    </cdr:sp>
  </cdr:relSizeAnchor>
</c:userShapes>
</file>

<file path=ppt/drawings/drawing6.xml><?xml version="1.0" encoding="utf-8"?>
<c:userShapes xmlns:c="http://schemas.openxmlformats.org/drawingml/2006/chart">
  <cdr:relSizeAnchor xmlns:cdr="http://schemas.openxmlformats.org/drawingml/2006/chartDrawing">
    <cdr:from>
      <cdr:x>0.09597</cdr:x>
      <cdr:y>0.71449</cdr:y>
    </cdr:from>
    <cdr:to>
      <cdr:x>0.64443</cdr:x>
      <cdr:y>0.72044</cdr:y>
    </cdr:to>
    <cdr:cxnSp macro="">
      <cdr:nvCxnSpPr>
        <cdr:cNvPr id="3" name="Gerader Verbinder 2">
          <a:extLst xmlns:a="http://schemas.openxmlformats.org/drawingml/2006/main">
            <a:ext uri="{FF2B5EF4-FFF2-40B4-BE49-F238E27FC236}">
              <a16:creationId xmlns:a16="http://schemas.microsoft.com/office/drawing/2014/main" id="{3E31BEE6-C4BA-A45D-977A-14133F29724B}"/>
            </a:ext>
          </a:extLst>
        </cdr:cNvPr>
        <cdr:cNvCxnSpPr/>
      </cdr:nvCxnSpPr>
      <cdr:spPr>
        <a:xfrm xmlns:a="http://schemas.openxmlformats.org/drawingml/2006/main">
          <a:off x="697911" y="2803664"/>
          <a:ext cx="3988389" cy="23357"/>
        </a:xfrm>
        <a:prstGeom xmlns:a="http://schemas.openxmlformats.org/drawingml/2006/main" prst="line">
          <a:avLst/>
        </a:prstGeom>
        <a:ln xmlns:a="http://schemas.openxmlformats.org/drawingml/2006/main">
          <a:solidFill>
            <a:schemeClr val="tx2"/>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0.64505</cdr:x>
      <cdr:y>0.58973</cdr:y>
    </cdr:from>
    <cdr:to>
      <cdr:x>0.64505</cdr:x>
      <cdr:y>0.7049</cdr:y>
    </cdr:to>
    <cdr:cxnSp macro="">
      <cdr:nvCxnSpPr>
        <cdr:cNvPr id="5" name="Gerader Verbinder 4">
          <a:extLst xmlns:a="http://schemas.openxmlformats.org/drawingml/2006/main">
            <a:ext uri="{FF2B5EF4-FFF2-40B4-BE49-F238E27FC236}">
              <a16:creationId xmlns:a16="http://schemas.microsoft.com/office/drawing/2014/main" id="{B13E59A7-B7D3-42F7-85CE-A8BC370C0F7A}"/>
            </a:ext>
          </a:extLst>
        </cdr:cNvPr>
        <cdr:cNvCxnSpPr/>
      </cdr:nvCxnSpPr>
      <cdr:spPr>
        <a:xfrm xmlns:a="http://schemas.openxmlformats.org/drawingml/2006/main" flipV="1">
          <a:off x="4690787" y="2314091"/>
          <a:ext cx="0" cy="451928"/>
        </a:xfrm>
        <a:prstGeom xmlns:a="http://schemas.openxmlformats.org/drawingml/2006/main" prst="line">
          <a:avLst/>
        </a:prstGeom>
        <a:ln xmlns:a="http://schemas.openxmlformats.org/drawingml/2006/main">
          <a:solidFill>
            <a:schemeClr val="tx2"/>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0.50908</cdr:x>
      <cdr:y>0.641</cdr:y>
    </cdr:from>
    <cdr:to>
      <cdr:x>0.63948</cdr:x>
      <cdr:y>0.70603</cdr:y>
    </cdr:to>
    <cdr:sp macro="" textlink="">
      <cdr:nvSpPr>
        <cdr:cNvPr id="6" name="Textfeld 5">
          <a:extLst xmlns:a="http://schemas.openxmlformats.org/drawingml/2006/main">
            <a:ext uri="{FF2B5EF4-FFF2-40B4-BE49-F238E27FC236}">
              <a16:creationId xmlns:a16="http://schemas.microsoft.com/office/drawing/2014/main" id="{07629C9C-370D-D331-D591-BF14C01E825E}"/>
            </a:ext>
          </a:extLst>
        </cdr:cNvPr>
        <cdr:cNvSpPr txBox="1"/>
      </cdr:nvSpPr>
      <cdr:spPr>
        <a:xfrm xmlns:a="http://schemas.openxmlformats.org/drawingml/2006/main">
          <a:off x="3149880" y="2410447"/>
          <a:ext cx="806842" cy="24454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de-DE" sz="1600" b="1">
              <a:solidFill>
                <a:schemeClr val="tx2"/>
              </a:solidFill>
              <a:latin typeface="Source Sans Pro" panose="020B0503030403020204" pitchFamily="34" charset="0"/>
            </a:rPr>
            <a:t>+70%</a:t>
          </a:r>
        </a:p>
      </cdr:txBody>
    </cdr:sp>
  </cdr:relSizeAnchor>
</c:userShapes>
</file>

<file path=ppt/drawings/drawing7.xml><?xml version="1.0" encoding="utf-8"?>
<c:userShapes xmlns:c="http://schemas.openxmlformats.org/drawingml/2006/chart">
  <cdr:relSizeAnchor xmlns:cdr="http://schemas.openxmlformats.org/drawingml/2006/chartDrawing">
    <cdr:from>
      <cdr:x>0</cdr:x>
      <cdr:y>0</cdr:y>
    </cdr:from>
    <cdr:to>
      <cdr:x>0.08813</cdr:x>
      <cdr:y>0.14487</cdr:y>
    </cdr:to>
    <cdr:sp macro="" textlink="">
      <cdr:nvSpPr>
        <cdr:cNvPr id="5" name="Textfeld 4"/>
        <cdr:cNvSpPr txBox="1"/>
      </cdr:nvSpPr>
      <cdr:spPr>
        <a:xfrm xmlns:a="http://schemas.openxmlformats.org/drawingml/2006/main">
          <a:off x="0" y="0"/>
          <a:ext cx="9144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userShapes>
</file>

<file path=ppt/drawings/drawing8.xml><?xml version="1.0" encoding="utf-8"?>
<c:userShapes xmlns:c="http://schemas.openxmlformats.org/drawingml/2006/chart">
  <cdr:relSizeAnchor xmlns:cdr="http://schemas.openxmlformats.org/drawingml/2006/chartDrawing">
    <cdr:from>
      <cdr:x>0</cdr:x>
      <cdr:y>0</cdr:y>
    </cdr:from>
    <cdr:to>
      <cdr:x>1</cdr:x>
      <cdr:y>0.14487</cdr:y>
    </cdr:to>
    <cdr:sp macro="" textlink="">
      <cdr:nvSpPr>
        <cdr:cNvPr id="4" name="Textfeld 3"/>
        <cdr:cNvSpPr txBox="1"/>
      </cdr:nvSpPr>
      <cdr:spPr>
        <a:xfrm xmlns:a="http://schemas.openxmlformats.org/drawingml/2006/main">
          <a:off x="0" y="0"/>
          <a:ext cx="103759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dr:relSizeAnchor xmlns:cdr="http://schemas.openxmlformats.org/drawingml/2006/chartDrawing">
    <cdr:from>
      <cdr:x>0</cdr:x>
      <cdr:y>0</cdr:y>
    </cdr:from>
    <cdr:to>
      <cdr:x>0.08813</cdr:x>
      <cdr:y>0.14487</cdr:y>
    </cdr:to>
    <cdr:sp macro="" textlink="">
      <cdr:nvSpPr>
        <cdr:cNvPr id="5" name="Textfeld 4"/>
        <cdr:cNvSpPr txBox="1"/>
      </cdr:nvSpPr>
      <cdr:spPr>
        <a:xfrm xmlns:a="http://schemas.openxmlformats.org/drawingml/2006/main">
          <a:off x="0" y="0"/>
          <a:ext cx="9144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userShapes>
</file>

<file path=ppt/drawings/drawing9.xml><?xml version="1.0" encoding="utf-8"?>
<c:userShapes xmlns:c="http://schemas.openxmlformats.org/drawingml/2006/chart">
  <cdr:relSizeAnchor xmlns:cdr="http://schemas.openxmlformats.org/drawingml/2006/chartDrawing">
    <cdr:from>
      <cdr:x>0.1782</cdr:x>
      <cdr:y>0.52529</cdr:y>
    </cdr:from>
    <cdr:to>
      <cdr:x>0.3068</cdr:x>
      <cdr:y>0.60199</cdr:y>
    </cdr:to>
    <cdr:sp macro="" textlink="">
      <cdr:nvSpPr>
        <cdr:cNvPr id="2" name="Textfeld 3"/>
        <cdr:cNvSpPr txBox="1"/>
      </cdr:nvSpPr>
      <cdr:spPr>
        <a:xfrm xmlns:a="http://schemas.openxmlformats.org/drawingml/2006/main">
          <a:off x="1295648" y="2061393"/>
          <a:ext cx="935019" cy="300994"/>
        </a:xfrm>
        <a:prstGeom xmlns:a="http://schemas.openxmlformats.org/drawingml/2006/main" prst="rect">
          <a:avLst/>
        </a:prstGeom>
        <a:noFill xmlns:a="http://schemas.openxmlformats.org/drawingml/2006/main"/>
        <a:ln xmlns:a="http://schemas.openxmlformats.org/drawingml/2006/main" w="28575">
          <a:solidFill>
            <a:schemeClr val="accent1"/>
          </a:solidFill>
        </a:ln>
      </cdr:spPr>
      <cdr:txBody>
        <a:bodyPr xmlns:a="http://schemas.openxmlformats.org/drawingml/2006/main" vert="horz" wrap="square" lIns="0" tIns="0" rIns="0" bIns="0" rtlCol="0" anchor="ctr">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lnSpc>
              <a:spcPct val="90000"/>
            </a:lnSpc>
            <a:spcAft>
              <a:spcPts val="1000"/>
            </a:spcAft>
          </a:pPr>
          <a:r>
            <a:rPr lang="en-US" sz="1400" b="1" dirty="0">
              <a:latin typeface="Source Sans Pro" panose="020B0503030403020204" pitchFamily="34" charset="0"/>
            </a:rPr>
            <a:t>59%</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5AA153-D803-4BF8-898F-430E71842932}" type="datetimeFigureOut">
              <a:rPr lang="de-DE" smtClean="0"/>
              <a:t>12.05.2026</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A522CC-2A09-4A63-B0B7-E290477886C9}" type="slidenum">
              <a:rPr lang="de-DE" smtClean="0"/>
              <a:t>‹Nr.›</a:t>
            </a:fld>
            <a:endParaRPr lang="de-DE"/>
          </a:p>
        </p:txBody>
      </p:sp>
    </p:spTree>
    <p:extLst>
      <p:ext uri="{BB962C8B-B14F-4D97-AF65-F5344CB8AC3E}">
        <p14:creationId xmlns:p14="http://schemas.microsoft.com/office/powerpoint/2010/main" val="3115567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1</a:t>
            </a:fld>
            <a:endParaRPr lang="de-DE" dirty="0"/>
          </a:p>
        </p:txBody>
      </p:sp>
    </p:spTree>
    <p:extLst>
      <p:ext uri="{BB962C8B-B14F-4D97-AF65-F5344CB8AC3E}">
        <p14:creationId xmlns:p14="http://schemas.microsoft.com/office/powerpoint/2010/main" val="1662975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AA5635-B100-EE6F-F961-9CA35D0633A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4B4D2CA-DFBE-3F8F-26F8-FAAE90601C6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A46CB12C-0F7F-7EFC-177A-E38E459A7F18}"/>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64616B44-5ADD-25D0-5131-5C30CB060D12}"/>
              </a:ext>
            </a:extLst>
          </p:cNvPr>
          <p:cNvSpPr>
            <a:spLocks noGrp="1"/>
          </p:cNvSpPr>
          <p:nvPr>
            <p:ph type="sldNum" sz="quarter" idx="10"/>
          </p:nvPr>
        </p:nvSpPr>
        <p:spPr/>
        <p:txBody>
          <a:bodyPr/>
          <a:lstStyle/>
          <a:p>
            <a:fld id="{93EC738C-3F89-4515-B625-7BD241CD08B2}" type="slidenum">
              <a:rPr lang="de-DE" smtClean="0"/>
              <a:pPr/>
              <a:t>10</a:t>
            </a:fld>
            <a:endParaRPr lang="de-DE" dirty="0"/>
          </a:p>
        </p:txBody>
      </p:sp>
    </p:spTree>
    <p:extLst>
      <p:ext uri="{BB962C8B-B14F-4D97-AF65-F5344CB8AC3E}">
        <p14:creationId xmlns:p14="http://schemas.microsoft.com/office/powerpoint/2010/main" val="1024506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30AC900D-093B-4C83-96B6-582A88582CA1}" type="slidenum">
              <a:rPr lang="de-DE" smtClean="0"/>
              <a:pPr/>
              <a:t>11</a:t>
            </a:fld>
            <a:endParaRPr lang="de-DE" dirty="0"/>
          </a:p>
        </p:txBody>
      </p:sp>
    </p:spTree>
    <p:extLst>
      <p:ext uri="{BB962C8B-B14F-4D97-AF65-F5344CB8AC3E}">
        <p14:creationId xmlns:p14="http://schemas.microsoft.com/office/powerpoint/2010/main" val="27498868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12</a:t>
            </a:fld>
            <a:endParaRPr lang="de-DE" dirty="0"/>
          </a:p>
        </p:txBody>
      </p:sp>
    </p:spTree>
    <p:extLst>
      <p:ext uri="{BB962C8B-B14F-4D97-AF65-F5344CB8AC3E}">
        <p14:creationId xmlns:p14="http://schemas.microsoft.com/office/powerpoint/2010/main" val="34073832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13</a:t>
            </a:fld>
            <a:endParaRPr lang="de-DE" dirty="0"/>
          </a:p>
        </p:txBody>
      </p:sp>
    </p:spTree>
    <p:extLst>
      <p:ext uri="{BB962C8B-B14F-4D97-AF65-F5344CB8AC3E}">
        <p14:creationId xmlns:p14="http://schemas.microsoft.com/office/powerpoint/2010/main" val="15582920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237A83-852E-BBD2-DC87-1945D1EF8A87}"/>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74DD802-527E-4DF7-C1AB-DDBFF22B35B2}"/>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9950D53-B314-3EAF-0619-0B9941628DD6}"/>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759C3629-338A-6F60-FED5-8C49A55FEDE0}"/>
              </a:ext>
            </a:extLst>
          </p:cNvPr>
          <p:cNvSpPr>
            <a:spLocks noGrp="1"/>
          </p:cNvSpPr>
          <p:nvPr>
            <p:ph type="sldNum" sz="quarter" idx="10"/>
          </p:nvPr>
        </p:nvSpPr>
        <p:spPr/>
        <p:txBody>
          <a:bodyPr/>
          <a:lstStyle/>
          <a:p>
            <a:fld id="{93EC738C-3F89-4515-B625-7BD241CD08B2}" type="slidenum">
              <a:rPr lang="de-DE" smtClean="0"/>
              <a:pPr/>
              <a:t>14</a:t>
            </a:fld>
            <a:endParaRPr lang="de-DE" dirty="0"/>
          </a:p>
        </p:txBody>
      </p:sp>
    </p:spTree>
    <p:extLst>
      <p:ext uri="{BB962C8B-B14F-4D97-AF65-F5344CB8AC3E}">
        <p14:creationId xmlns:p14="http://schemas.microsoft.com/office/powerpoint/2010/main" val="38197998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solidFill>
                  <a:prstClr val="black"/>
                </a:solidFill>
              </a:rPr>
              <a:pPr/>
              <a:t>15</a:t>
            </a:fld>
            <a:endParaRPr lang="de-DE" dirty="0">
              <a:solidFill>
                <a:prstClr val="black"/>
              </a:solidFill>
            </a:endParaRPr>
          </a:p>
        </p:txBody>
      </p:sp>
    </p:spTree>
    <p:extLst>
      <p:ext uri="{BB962C8B-B14F-4D97-AF65-F5344CB8AC3E}">
        <p14:creationId xmlns:p14="http://schemas.microsoft.com/office/powerpoint/2010/main" val="37428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solidFill>
                  <a:prstClr val="black"/>
                </a:solidFill>
              </a:rPr>
              <a:pPr/>
              <a:t>16</a:t>
            </a:fld>
            <a:endParaRPr lang="de-DE" dirty="0">
              <a:solidFill>
                <a:prstClr val="black"/>
              </a:solidFill>
            </a:endParaRPr>
          </a:p>
        </p:txBody>
      </p:sp>
    </p:spTree>
    <p:extLst>
      <p:ext uri="{BB962C8B-B14F-4D97-AF65-F5344CB8AC3E}">
        <p14:creationId xmlns:p14="http://schemas.microsoft.com/office/powerpoint/2010/main" val="10652136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C67DF-3CBB-ED58-0F94-94415CE0ADD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9D6E496-F35A-2535-D67A-B0102C1EE28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0747ADC-FE1D-36EE-1E7C-CBF1F47C8141}"/>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8585EB26-673A-EE8B-5CEA-C11EBD17C267}"/>
              </a:ext>
            </a:extLst>
          </p:cNvPr>
          <p:cNvSpPr>
            <a:spLocks noGrp="1"/>
          </p:cNvSpPr>
          <p:nvPr>
            <p:ph type="sldNum" sz="quarter" idx="10"/>
          </p:nvPr>
        </p:nvSpPr>
        <p:spPr/>
        <p:txBody>
          <a:bodyPr/>
          <a:lstStyle/>
          <a:p>
            <a:fld id="{93EC738C-3F89-4515-B625-7BD241CD08B2}" type="slidenum">
              <a:rPr lang="de-DE" smtClean="0"/>
              <a:pPr/>
              <a:t>17</a:t>
            </a:fld>
            <a:endParaRPr lang="de-DE" dirty="0"/>
          </a:p>
        </p:txBody>
      </p:sp>
    </p:spTree>
    <p:extLst>
      <p:ext uri="{BB962C8B-B14F-4D97-AF65-F5344CB8AC3E}">
        <p14:creationId xmlns:p14="http://schemas.microsoft.com/office/powerpoint/2010/main" val="28279686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18</a:t>
            </a:fld>
            <a:endParaRPr lang="de-DE" dirty="0"/>
          </a:p>
        </p:txBody>
      </p:sp>
    </p:spTree>
    <p:extLst>
      <p:ext uri="{BB962C8B-B14F-4D97-AF65-F5344CB8AC3E}">
        <p14:creationId xmlns:p14="http://schemas.microsoft.com/office/powerpoint/2010/main" val="4422184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EE439-E4B5-7DDD-8225-2C1B9EFB73D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F134B26-47C7-A999-C3C8-BC740002322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F6E8445-531D-EE16-1352-13BD143D26C2}"/>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85033DE-8AB3-A24D-26BF-A3ECDB145CB0}"/>
              </a:ext>
            </a:extLst>
          </p:cNvPr>
          <p:cNvSpPr>
            <a:spLocks noGrp="1"/>
          </p:cNvSpPr>
          <p:nvPr>
            <p:ph type="sldNum" sz="quarter" idx="5"/>
          </p:nvPr>
        </p:nvSpPr>
        <p:spPr/>
        <p:txBody>
          <a:bodyPr/>
          <a:lstStyle/>
          <a:p>
            <a:fld id="{D9E25DA2-364F-B349-B811-055114FEA55A}" type="slidenum">
              <a:rPr lang="de-DE" smtClean="0"/>
              <a:pPr/>
              <a:t>19</a:t>
            </a:fld>
            <a:endParaRPr lang="de-DE" dirty="0"/>
          </a:p>
        </p:txBody>
      </p:sp>
    </p:spTree>
    <p:extLst>
      <p:ext uri="{BB962C8B-B14F-4D97-AF65-F5344CB8AC3E}">
        <p14:creationId xmlns:p14="http://schemas.microsoft.com/office/powerpoint/2010/main" val="35240779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a:t>
            </a:fld>
            <a:endParaRPr lang="de-DE" dirty="0"/>
          </a:p>
        </p:txBody>
      </p:sp>
    </p:spTree>
    <p:extLst>
      <p:ext uri="{BB962C8B-B14F-4D97-AF65-F5344CB8AC3E}">
        <p14:creationId xmlns:p14="http://schemas.microsoft.com/office/powerpoint/2010/main" val="14827973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38AD50-5A25-F1FC-9F6A-DCFB4C4787FA}"/>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6EC2B3C-DD13-B0DB-914D-D24E09AADD10}"/>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C21485E-7822-866A-8472-B7D1B0E2950C}"/>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EA66EACB-1692-CF9F-4E64-1F7076FC28C0}"/>
              </a:ext>
            </a:extLst>
          </p:cNvPr>
          <p:cNvSpPr>
            <a:spLocks noGrp="1"/>
          </p:cNvSpPr>
          <p:nvPr>
            <p:ph type="sldNum" sz="quarter" idx="10"/>
          </p:nvPr>
        </p:nvSpPr>
        <p:spPr/>
        <p:txBody>
          <a:bodyPr/>
          <a:lstStyle/>
          <a:p>
            <a:fld id="{93EC738C-3F89-4515-B625-7BD241CD08B2}" type="slidenum">
              <a:rPr lang="de-DE" smtClean="0"/>
              <a:pPr/>
              <a:t>20</a:t>
            </a:fld>
            <a:endParaRPr lang="de-DE" dirty="0"/>
          </a:p>
        </p:txBody>
      </p:sp>
    </p:spTree>
    <p:extLst>
      <p:ext uri="{BB962C8B-B14F-4D97-AF65-F5344CB8AC3E}">
        <p14:creationId xmlns:p14="http://schemas.microsoft.com/office/powerpoint/2010/main" val="6364846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t>An</a:t>
            </a:r>
            <a:r>
              <a:rPr lang="de-DE" b="1" baseline="0" dirty="0"/>
              <a:t>merkung</a:t>
            </a:r>
            <a:r>
              <a:rPr lang="de-DE" baseline="0" dirty="0"/>
              <a:t>: </a:t>
            </a:r>
          </a:p>
          <a:p>
            <a:r>
              <a:rPr lang="de-DE" baseline="0" dirty="0"/>
              <a:t>Starker Preisrückgang im ersten Halbjahr 2019 aufgrund von hohen Füllständen in den Gasspeichern in Mittel-/Westeuropa. Dies wiederum ist auch auf das überdurchschnittlich milde Wetter in den Monaten Februar bis April zurückzuführen. Diese Monate sind für die Entwicklung der Speicherfüllstände kritisch. Außerdem landete im Frühjahr an den europäischen Terminals viel LNG an, was zum Preisverfall beigetragen hat. </a:t>
            </a:r>
          </a:p>
          <a:p>
            <a:endParaRPr lang="de-DE" baseline="0" dirty="0"/>
          </a:p>
          <a:p>
            <a:r>
              <a:rPr lang="de-DE" baseline="0" dirty="0"/>
              <a:t>Sondereffekt in 2014 beim Gaspreis für Deutschland: Der Lizenzverlust eines Gasspeichers führte zu einem Überangebot auf dem Markt und damit zu stark sinkenden Preisen. </a:t>
            </a:r>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21</a:t>
            </a:fld>
            <a:endParaRPr lang="de-DE" dirty="0"/>
          </a:p>
        </p:txBody>
      </p:sp>
    </p:spTree>
    <p:extLst>
      <p:ext uri="{BB962C8B-B14F-4D97-AF65-F5344CB8AC3E}">
        <p14:creationId xmlns:p14="http://schemas.microsoft.com/office/powerpoint/2010/main" val="14113738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9126A6-2D26-6770-ABB1-6BBE1FAD5F9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1485B2C1-8B7D-7EDC-B43C-EF8583F23B20}"/>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3BD455FB-12B0-9F52-AFB8-8212D751FC0F}"/>
              </a:ext>
            </a:extLst>
          </p:cNvPr>
          <p:cNvSpPr>
            <a:spLocks noGrp="1"/>
          </p:cNvSpPr>
          <p:nvPr>
            <p:ph type="body" idx="1"/>
          </p:nvPr>
        </p:nvSpPr>
        <p:spPr/>
        <p:txBody>
          <a:bodyPr/>
          <a:lstStyle/>
          <a:p>
            <a:r>
              <a:rPr lang="de-DE" b="1" dirty="0"/>
              <a:t>An</a:t>
            </a:r>
            <a:r>
              <a:rPr lang="de-DE" b="1" baseline="0" dirty="0"/>
              <a:t>merkung</a:t>
            </a:r>
            <a:r>
              <a:rPr lang="de-DE" baseline="0" dirty="0"/>
              <a:t>: </a:t>
            </a:r>
          </a:p>
          <a:p>
            <a:r>
              <a:rPr lang="de-DE" baseline="0" dirty="0"/>
              <a:t>Starker Preisrückgang im ersten Halbjahr 2019 aufgrund von hohen Füllständen in den Gasspeichern in Mittel-/Westeuropa. Dies wiederum ist auch auf das überdurchschnittlich milde Wetter in den Monaten Februar bis April zurückzuführen. Diese Monate sind für die Entwicklung der Speicherfüllstände kritisch. Außerdem landete im Frühjahr an den europäischen Terminals viel LNG an, was zum Preisverfall beigetragen hat. </a:t>
            </a:r>
          </a:p>
          <a:p>
            <a:endParaRPr lang="de-DE" baseline="0" dirty="0"/>
          </a:p>
          <a:p>
            <a:r>
              <a:rPr lang="de-DE" baseline="0" dirty="0"/>
              <a:t>Sondereffekt in 2014 beim Gaspreis für Deutschland: Der Lizenzverlust eines Gasspeichers führte zu einem Überangebot auf dem Markt und damit zu stark sinkenden Preisen. </a:t>
            </a:r>
            <a:endParaRPr lang="de-DE" dirty="0"/>
          </a:p>
        </p:txBody>
      </p:sp>
      <p:sp>
        <p:nvSpPr>
          <p:cNvPr id="4" name="Foliennummernplatzhalter 3">
            <a:extLst>
              <a:ext uri="{FF2B5EF4-FFF2-40B4-BE49-F238E27FC236}">
                <a16:creationId xmlns:a16="http://schemas.microsoft.com/office/drawing/2014/main" id="{4BEB82D9-D1DD-C4A8-4C5D-0CCEED8D118A}"/>
              </a:ext>
            </a:extLst>
          </p:cNvPr>
          <p:cNvSpPr>
            <a:spLocks noGrp="1"/>
          </p:cNvSpPr>
          <p:nvPr>
            <p:ph type="sldNum" sz="quarter" idx="10"/>
          </p:nvPr>
        </p:nvSpPr>
        <p:spPr/>
        <p:txBody>
          <a:bodyPr/>
          <a:lstStyle/>
          <a:p>
            <a:fld id="{AB4232BA-B7D5-408D-BF5F-3E836D79594B}" type="slidenum">
              <a:rPr lang="de-DE" smtClean="0"/>
              <a:pPr/>
              <a:t>22</a:t>
            </a:fld>
            <a:endParaRPr lang="de-DE" dirty="0"/>
          </a:p>
        </p:txBody>
      </p:sp>
    </p:spTree>
    <p:extLst>
      <p:ext uri="{BB962C8B-B14F-4D97-AF65-F5344CB8AC3E}">
        <p14:creationId xmlns:p14="http://schemas.microsoft.com/office/powerpoint/2010/main" val="18410531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F3A24B-19C3-203F-A7F8-EBD20D780EFA}"/>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C71FEDA-C10E-6568-501C-2D41BEFDD1AB}"/>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00C07561-C37E-6616-F05A-B10D00DFCB85}"/>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1160543C-6B91-2959-8606-273073835DE1}"/>
              </a:ext>
            </a:extLst>
          </p:cNvPr>
          <p:cNvSpPr>
            <a:spLocks noGrp="1"/>
          </p:cNvSpPr>
          <p:nvPr>
            <p:ph type="sldNum" sz="quarter" idx="5"/>
          </p:nvPr>
        </p:nvSpPr>
        <p:spPr/>
        <p:txBody>
          <a:bodyPr/>
          <a:lstStyle/>
          <a:p>
            <a:fld id="{D9E25DA2-364F-B349-B811-055114FEA55A}" type="slidenum">
              <a:rPr lang="de-DE" smtClean="0"/>
              <a:pPr/>
              <a:t>23</a:t>
            </a:fld>
            <a:endParaRPr lang="de-DE" dirty="0"/>
          </a:p>
        </p:txBody>
      </p:sp>
    </p:spTree>
    <p:extLst>
      <p:ext uri="{BB962C8B-B14F-4D97-AF65-F5344CB8AC3E}">
        <p14:creationId xmlns:p14="http://schemas.microsoft.com/office/powerpoint/2010/main" val="21313424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24</a:t>
            </a:fld>
            <a:endParaRPr lang="de-DE" dirty="0"/>
          </a:p>
        </p:txBody>
      </p:sp>
    </p:spTree>
    <p:extLst>
      <p:ext uri="{BB962C8B-B14F-4D97-AF65-F5344CB8AC3E}">
        <p14:creationId xmlns:p14="http://schemas.microsoft.com/office/powerpoint/2010/main" val="26113596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25</a:t>
            </a:fld>
            <a:endParaRPr lang="de-DE" dirty="0"/>
          </a:p>
        </p:txBody>
      </p:sp>
    </p:spTree>
    <p:extLst>
      <p:ext uri="{BB962C8B-B14F-4D97-AF65-F5344CB8AC3E}">
        <p14:creationId xmlns:p14="http://schemas.microsoft.com/office/powerpoint/2010/main" val="5621531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27</a:t>
            </a:fld>
            <a:endParaRPr lang="de-DE" dirty="0"/>
          </a:p>
        </p:txBody>
      </p:sp>
    </p:spTree>
    <p:extLst>
      <p:ext uri="{BB962C8B-B14F-4D97-AF65-F5344CB8AC3E}">
        <p14:creationId xmlns:p14="http://schemas.microsoft.com/office/powerpoint/2010/main" val="35008151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CA2256-2354-62A5-1F86-CCD76765FA56}"/>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81D16A9-9C7B-5E76-E37C-2965E641A61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09155B02-A1B6-2E2A-884B-0DFB0B494A04}"/>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FFBA62E1-F3FC-DC73-CB18-72554C9DB44A}"/>
              </a:ext>
            </a:extLst>
          </p:cNvPr>
          <p:cNvSpPr>
            <a:spLocks noGrp="1"/>
          </p:cNvSpPr>
          <p:nvPr>
            <p:ph type="sldNum" sz="quarter" idx="10"/>
          </p:nvPr>
        </p:nvSpPr>
        <p:spPr/>
        <p:txBody>
          <a:bodyPr/>
          <a:lstStyle/>
          <a:p>
            <a:fld id="{93EC738C-3F89-4515-B625-7BD241CD08B2}" type="slidenum">
              <a:rPr lang="de-DE" smtClean="0"/>
              <a:pPr/>
              <a:t>28</a:t>
            </a:fld>
            <a:endParaRPr lang="de-DE" dirty="0"/>
          </a:p>
        </p:txBody>
      </p:sp>
    </p:spTree>
    <p:extLst>
      <p:ext uri="{BB962C8B-B14F-4D97-AF65-F5344CB8AC3E}">
        <p14:creationId xmlns:p14="http://schemas.microsoft.com/office/powerpoint/2010/main" val="11654701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31</a:t>
            </a:fld>
            <a:endParaRPr lang="de-DE" dirty="0"/>
          </a:p>
        </p:txBody>
      </p:sp>
    </p:spTree>
    <p:extLst>
      <p:ext uri="{BB962C8B-B14F-4D97-AF65-F5344CB8AC3E}">
        <p14:creationId xmlns:p14="http://schemas.microsoft.com/office/powerpoint/2010/main" val="23878128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32</a:t>
            </a:fld>
            <a:endParaRPr lang="de-DE"/>
          </a:p>
        </p:txBody>
      </p:sp>
    </p:spTree>
    <p:extLst>
      <p:ext uri="{BB962C8B-B14F-4D97-AF65-F5344CB8AC3E}">
        <p14:creationId xmlns:p14="http://schemas.microsoft.com/office/powerpoint/2010/main" val="26203091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a:t>
            </a:fld>
            <a:endParaRPr lang="de-DE" dirty="0"/>
          </a:p>
        </p:txBody>
      </p:sp>
    </p:spTree>
    <p:extLst>
      <p:ext uri="{BB962C8B-B14F-4D97-AF65-F5344CB8AC3E}">
        <p14:creationId xmlns:p14="http://schemas.microsoft.com/office/powerpoint/2010/main" val="12965049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33</a:t>
            </a:fld>
            <a:endParaRPr lang="de-DE" dirty="0"/>
          </a:p>
        </p:txBody>
      </p:sp>
    </p:spTree>
    <p:extLst>
      <p:ext uri="{BB962C8B-B14F-4D97-AF65-F5344CB8AC3E}">
        <p14:creationId xmlns:p14="http://schemas.microsoft.com/office/powerpoint/2010/main" val="27028558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35</a:t>
            </a:fld>
            <a:endParaRPr lang="de-DE" dirty="0"/>
          </a:p>
        </p:txBody>
      </p:sp>
    </p:spTree>
    <p:extLst>
      <p:ext uri="{BB962C8B-B14F-4D97-AF65-F5344CB8AC3E}">
        <p14:creationId xmlns:p14="http://schemas.microsoft.com/office/powerpoint/2010/main" val="31930506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36</a:t>
            </a:fld>
            <a:endParaRPr lang="de-DE" dirty="0"/>
          </a:p>
        </p:txBody>
      </p:sp>
    </p:spTree>
    <p:extLst>
      <p:ext uri="{BB962C8B-B14F-4D97-AF65-F5344CB8AC3E}">
        <p14:creationId xmlns:p14="http://schemas.microsoft.com/office/powerpoint/2010/main" val="41700340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77D2DB-0703-263C-D52F-0D7C74FC8F2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8E9653C-76A9-67EE-C635-0C4A12A296D3}"/>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6A54A8E-0E40-81DD-CE82-A163EE7D841A}"/>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A8241AAD-440E-8DCF-DADD-9C6D87F4BB9E}"/>
              </a:ext>
            </a:extLst>
          </p:cNvPr>
          <p:cNvSpPr>
            <a:spLocks noGrp="1"/>
          </p:cNvSpPr>
          <p:nvPr>
            <p:ph type="sldNum" sz="quarter" idx="10"/>
          </p:nvPr>
        </p:nvSpPr>
        <p:spPr/>
        <p:txBody>
          <a:bodyPr/>
          <a:lstStyle/>
          <a:p>
            <a:fld id="{93EC738C-3F89-4515-B625-7BD241CD08B2}" type="slidenum">
              <a:rPr lang="de-DE" smtClean="0"/>
              <a:pPr/>
              <a:t>37</a:t>
            </a:fld>
            <a:endParaRPr lang="de-DE" dirty="0"/>
          </a:p>
        </p:txBody>
      </p:sp>
    </p:spTree>
    <p:extLst>
      <p:ext uri="{BB962C8B-B14F-4D97-AF65-F5344CB8AC3E}">
        <p14:creationId xmlns:p14="http://schemas.microsoft.com/office/powerpoint/2010/main" val="26510195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38</a:t>
            </a:fld>
            <a:endParaRPr lang="de-DE" dirty="0"/>
          </a:p>
        </p:txBody>
      </p:sp>
    </p:spTree>
    <p:extLst>
      <p:ext uri="{BB962C8B-B14F-4D97-AF65-F5344CB8AC3E}">
        <p14:creationId xmlns:p14="http://schemas.microsoft.com/office/powerpoint/2010/main" val="332953395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39</a:t>
            </a:fld>
            <a:endParaRPr lang="de-DE" dirty="0"/>
          </a:p>
        </p:txBody>
      </p:sp>
    </p:spTree>
    <p:extLst>
      <p:ext uri="{BB962C8B-B14F-4D97-AF65-F5344CB8AC3E}">
        <p14:creationId xmlns:p14="http://schemas.microsoft.com/office/powerpoint/2010/main" val="269731686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40</a:t>
            </a:fld>
            <a:endParaRPr lang="de-DE" dirty="0"/>
          </a:p>
        </p:txBody>
      </p:sp>
      <p:sp>
        <p:nvSpPr>
          <p:cNvPr id="5" name="Datumsplatzhalter 4"/>
          <p:cNvSpPr>
            <a:spLocks noGrp="1"/>
          </p:cNvSpPr>
          <p:nvPr>
            <p:ph type="dt" idx="11"/>
          </p:nvPr>
        </p:nvSpPr>
        <p:spPr/>
        <p:txBody>
          <a:bodyPr/>
          <a:lstStyle/>
          <a:p>
            <a:fld id="{F2A89F67-25AB-4B3F-A8BA-AB6C7E9E75BD}" type="datetime1">
              <a:rPr lang="de-DE" smtClean="0"/>
              <a:pPr/>
              <a:t>12.05.2026</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270163362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41</a:t>
            </a:fld>
            <a:endParaRPr lang="de-DE" dirty="0"/>
          </a:p>
        </p:txBody>
      </p:sp>
    </p:spTree>
    <p:extLst>
      <p:ext uri="{BB962C8B-B14F-4D97-AF65-F5344CB8AC3E}">
        <p14:creationId xmlns:p14="http://schemas.microsoft.com/office/powerpoint/2010/main" val="61831998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42</a:t>
            </a:fld>
            <a:endParaRPr lang="de-DE" dirty="0"/>
          </a:p>
        </p:txBody>
      </p:sp>
      <p:sp>
        <p:nvSpPr>
          <p:cNvPr id="5" name="Datumsplatzhalter 4"/>
          <p:cNvSpPr>
            <a:spLocks noGrp="1"/>
          </p:cNvSpPr>
          <p:nvPr>
            <p:ph type="dt" idx="11"/>
          </p:nvPr>
        </p:nvSpPr>
        <p:spPr/>
        <p:txBody>
          <a:bodyPr/>
          <a:lstStyle/>
          <a:p>
            <a:fld id="{19B663D5-684E-40F6-A37D-DF41510BDF28}" type="datetime1">
              <a:rPr lang="de-DE" smtClean="0"/>
              <a:pPr/>
              <a:t>12.05.2026</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247756316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541DBC-50A8-036F-053B-74ECECBAB1F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6ACB96F8-0D2B-11EB-4A42-07DF9EA91D5D}"/>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1C92259-AF26-86FA-3E6E-C47B94A67E95}"/>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8472E0F-AACB-1BE0-5108-511283299EA0}"/>
              </a:ext>
            </a:extLst>
          </p:cNvPr>
          <p:cNvSpPr>
            <a:spLocks noGrp="1"/>
          </p:cNvSpPr>
          <p:nvPr>
            <p:ph type="sldNum" sz="quarter" idx="10"/>
          </p:nvPr>
        </p:nvSpPr>
        <p:spPr/>
        <p:txBody>
          <a:bodyPr/>
          <a:lstStyle/>
          <a:p>
            <a:fld id="{AB4232BA-B7D5-408D-BF5F-3E836D79594B}" type="slidenum">
              <a:rPr lang="de-DE" smtClean="0"/>
              <a:pPr/>
              <a:t>43</a:t>
            </a:fld>
            <a:endParaRPr lang="de-DE" dirty="0"/>
          </a:p>
        </p:txBody>
      </p:sp>
      <p:sp>
        <p:nvSpPr>
          <p:cNvPr id="5" name="Datumsplatzhalter 4">
            <a:extLst>
              <a:ext uri="{FF2B5EF4-FFF2-40B4-BE49-F238E27FC236}">
                <a16:creationId xmlns:a16="http://schemas.microsoft.com/office/drawing/2014/main" id="{98DB23FC-F11C-1FD5-95D1-954E443B53A3}"/>
              </a:ext>
            </a:extLst>
          </p:cNvPr>
          <p:cNvSpPr>
            <a:spLocks noGrp="1"/>
          </p:cNvSpPr>
          <p:nvPr>
            <p:ph type="dt" idx="11"/>
          </p:nvPr>
        </p:nvSpPr>
        <p:spPr/>
        <p:txBody>
          <a:bodyPr/>
          <a:lstStyle/>
          <a:p>
            <a:fld id="{19B663D5-684E-40F6-A37D-DF41510BDF28}" type="datetime1">
              <a:rPr lang="de-DE" smtClean="0"/>
              <a:pPr/>
              <a:t>12.05.2026</a:t>
            </a:fld>
            <a:endParaRPr lang="de-DE" dirty="0"/>
          </a:p>
        </p:txBody>
      </p:sp>
      <p:sp>
        <p:nvSpPr>
          <p:cNvPr id="6" name="Fußzeilenplatzhalter 5">
            <a:extLst>
              <a:ext uri="{FF2B5EF4-FFF2-40B4-BE49-F238E27FC236}">
                <a16:creationId xmlns:a16="http://schemas.microsoft.com/office/drawing/2014/main" id="{E6DCBCAA-1EFF-F004-CA1B-D1ED8401A029}"/>
              </a:ext>
            </a:extLst>
          </p:cNvPr>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3796912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a:t>
            </a:fld>
            <a:endParaRPr lang="de-DE" dirty="0"/>
          </a:p>
        </p:txBody>
      </p:sp>
    </p:spTree>
    <p:extLst>
      <p:ext uri="{BB962C8B-B14F-4D97-AF65-F5344CB8AC3E}">
        <p14:creationId xmlns:p14="http://schemas.microsoft.com/office/powerpoint/2010/main" val="13843964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10412E-6689-1EAE-E468-BDD282689FE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B88AAF8-4986-85C9-E656-33DE63AC04A9}"/>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4663719F-E7A3-5CBE-D519-A87F9C19B8A6}"/>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E47E6433-CC4E-86E6-B8F1-E062D3768977}"/>
              </a:ext>
            </a:extLst>
          </p:cNvPr>
          <p:cNvSpPr>
            <a:spLocks noGrp="1"/>
          </p:cNvSpPr>
          <p:nvPr>
            <p:ph type="sldNum" sz="quarter" idx="10"/>
          </p:nvPr>
        </p:nvSpPr>
        <p:spPr/>
        <p:txBody>
          <a:bodyPr/>
          <a:lstStyle/>
          <a:p>
            <a:fld id="{AB4232BA-B7D5-408D-BF5F-3E836D79594B}" type="slidenum">
              <a:rPr lang="de-DE" smtClean="0"/>
              <a:pPr/>
              <a:t>44</a:t>
            </a:fld>
            <a:endParaRPr lang="de-DE" dirty="0"/>
          </a:p>
        </p:txBody>
      </p:sp>
      <p:sp>
        <p:nvSpPr>
          <p:cNvPr id="5" name="Datumsplatzhalter 4">
            <a:extLst>
              <a:ext uri="{FF2B5EF4-FFF2-40B4-BE49-F238E27FC236}">
                <a16:creationId xmlns:a16="http://schemas.microsoft.com/office/drawing/2014/main" id="{82228AA6-CBFA-3156-420D-E7CE9A48DF6B}"/>
              </a:ext>
            </a:extLst>
          </p:cNvPr>
          <p:cNvSpPr>
            <a:spLocks noGrp="1"/>
          </p:cNvSpPr>
          <p:nvPr>
            <p:ph type="dt" idx="11"/>
          </p:nvPr>
        </p:nvSpPr>
        <p:spPr/>
        <p:txBody>
          <a:bodyPr/>
          <a:lstStyle/>
          <a:p>
            <a:fld id="{19B663D5-684E-40F6-A37D-DF41510BDF28}" type="datetime1">
              <a:rPr lang="de-DE" smtClean="0"/>
              <a:pPr/>
              <a:t>12.05.2026</a:t>
            </a:fld>
            <a:endParaRPr lang="de-DE" dirty="0"/>
          </a:p>
        </p:txBody>
      </p:sp>
      <p:sp>
        <p:nvSpPr>
          <p:cNvPr id="6" name="Fußzeilenplatzhalter 5">
            <a:extLst>
              <a:ext uri="{FF2B5EF4-FFF2-40B4-BE49-F238E27FC236}">
                <a16:creationId xmlns:a16="http://schemas.microsoft.com/office/drawing/2014/main" id="{8181EF59-225F-1C31-F2ED-E33B6DC8EC35}"/>
              </a:ext>
            </a:extLst>
          </p:cNvPr>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39885386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45</a:t>
            </a:fld>
            <a:endParaRPr lang="de-DE" dirty="0"/>
          </a:p>
        </p:txBody>
      </p:sp>
      <p:sp>
        <p:nvSpPr>
          <p:cNvPr id="5" name="Datumsplatzhalter 4"/>
          <p:cNvSpPr>
            <a:spLocks noGrp="1"/>
          </p:cNvSpPr>
          <p:nvPr>
            <p:ph type="dt" idx="11"/>
          </p:nvPr>
        </p:nvSpPr>
        <p:spPr/>
        <p:txBody>
          <a:bodyPr/>
          <a:lstStyle/>
          <a:p>
            <a:fld id="{19B663D5-684E-40F6-A37D-DF41510BDF28}" type="datetime1">
              <a:rPr lang="de-DE" smtClean="0"/>
              <a:pPr/>
              <a:t>12.05.2026</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349811977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46</a:t>
            </a:fld>
            <a:endParaRPr lang="de-DE" dirty="0"/>
          </a:p>
        </p:txBody>
      </p:sp>
    </p:spTree>
    <p:extLst>
      <p:ext uri="{BB962C8B-B14F-4D97-AF65-F5344CB8AC3E}">
        <p14:creationId xmlns:p14="http://schemas.microsoft.com/office/powerpoint/2010/main" val="413185225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47</a:t>
            </a:fld>
            <a:endParaRPr lang="de-DE" dirty="0"/>
          </a:p>
        </p:txBody>
      </p:sp>
    </p:spTree>
    <p:extLst>
      <p:ext uri="{BB962C8B-B14F-4D97-AF65-F5344CB8AC3E}">
        <p14:creationId xmlns:p14="http://schemas.microsoft.com/office/powerpoint/2010/main" val="312753269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48</a:t>
            </a:fld>
            <a:endParaRPr lang="de-DE" dirty="0"/>
          </a:p>
        </p:txBody>
      </p:sp>
    </p:spTree>
    <p:extLst>
      <p:ext uri="{BB962C8B-B14F-4D97-AF65-F5344CB8AC3E}">
        <p14:creationId xmlns:p14="http://schemas.microsoft.com/office/powerpoint/2010/main" val="351547083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49</a:t>
            </a:fld>
            <a:endParaRPr lang="de-DE" dirty="0"/>
          </a:p>
        </p:txBody>
      </p:sp>
    </p:spTree>
    <p:extLst>
      <p:ext uri="{BB962C8B-B14F-4D97-AF65-F5344CB8AC3E}">
        <p14:creationId xmlns:p14="http://schemas.microsoft.com/office/powerpoint/2010/main" val="326791063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50</a:t>
            </a:fld>
            <a:endParaRPr lang="de-DE" dirty="0"/>
          </a:p>
        </p:txBody>
      </p:sp>
    </p:spTree>
    <p:extLst>
      <p:ext uri="{BB962C8B-B14F-4D97-AF65-F5344CB8AC3E}">
        <p14:creationId xmlns:p14="http://schemas.microsoft.com/office/powerpoint/2010/main" val="42048843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Anmerkung: Bruttostromverbrauch = Erzeugung + Import – Export</a:t>
            </a:r>
          </a:p>
          <a:p>
            <a:r>
              <a:rPr lang="de-DE" dirty="0"/>
              <a:t>Da unsere Stromaußenhandel positiv ist, ist der Anteil der EE am Stromverbrauch größer als an der Erzeugung</a:t>
            </a:r>
          </a:p>
        </p:txBody>
      </p:sp>
      <p:sp>
        <p:nvSpPr>
          <p:cNvPr id="4" name="Foliennummernplatzhalter 3"/>
          <p:cNvSpPr>
            <a:spLocks noGrp="1"/>
          </p:cNvSpPr>
          <p:nvPr>
            <p:ph type="sldNum" sz="quarter" idx="5"/>
          </p:nvPr>
        </p:nvSpPr>
        <p:spPr/>
        <p:txBody>
          <a:bodyPr/>
          <a:lstStyle/>
          <a:p>
            <a:fld id="{30AC900D-093B-4C83-96B6-582A88582CA1}" type="slidenum">
              <a:rPr lang="de-DE" smtClean="0"/>
              <a:pPr/>
              <a:t>51</a:t>
            </a:fld>
            <a:endParaRPr lang="de-DE" dirty="0"/>
          </a:p>
        </p:txBody>
      </p:sp>
    </p:spTree>
    <p:extLst>
      <p:ext uri="{BB962C8B-B14F-4D97-AF65-F5344CB8AC3E}">
        <p14:creationId xmlns:p14="http://schemas.microsoft.com/office/powerpoint/2010/main" val="68261313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52</a:t>
            </a:fld>
            <a:endParaRPr lang="de-DE" dirty="0"/>
          </a:p>
        </p:txBody>
      </p:sp>
    </p:spTree>
    <p:extLst>
      <p:ext uri="{BB962C8B-B14F-4D97-AF65-F5344CB8AC3E}">
        <p14:creationId xmlns:p14="http://schemas.microsoft.com/office/powerpoint/2010/main" val="140125232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53</a:t>
            </a:fld>
            <a:endParaRPr lang="de-DE" dirty="0"/>
          </a:p>
        </p:txBody>
      </p:sp>
    </p:spTree>
    <p:extLst>
      <p:ext uri="{BB962C8B-B14F-4D97-AF65-F5344CB8AC3E}">
        <p14:creationId xmlns:p14="http://schemas.microsoft.com/office/powerpoint/2010/main" val="30952288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a:t>
            </a:fld>
            <a:endParaRPr lang="de-DE" dirty="0"/>
          </a:p>
        </p:txBody>
      </p:sp>
    </p:spTree>
    <p:extLst>
      <p:ext uri="{BB962C8B-B14F-4D97-AF65-F5344CB8AC3E}">
        <p14:creationId xmlns:p14="http://schemas.microsoft.com/office/powerpoint/2010/main" val="55571941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54</a:t>
            </a:fld>
            <a:endParaRPr lang="de-DE" dirty="0"/>
          </a:p>
        </p:txBody>
      </p:sp>
    </p:spTree>
    <p:extLst>
      <p:ext uri="{BB962C8B-B14F-4D97-AF65-F5344CB8AC3E}">
        <p14:creationId xmlns:p14="http://schemas.microsoft.com/office/powerpoint/2010/main" val="262012847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AEF088-13F3-CF97-B8B9-0F9946986FD4}"/>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0786129-E9C8-F1E1-B695-186B1F97FFB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B176550-17EE-9B73-AF6C-FFBA3AB56011}"/>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00CE771A-1425-648B-C25A-E791937A576D}"/>
              </a:ext>
            </a:extLst>
          </p:cNvPr>
          <p:cNvSpPr>
            <a:spLocks noGrp="1"/>
          </p:cNvSpPr>
          <p:nvPr>
            <p:ph type="sldNum" sz="quarter" idx="5"/>
          </p:nvPr>
        </p:nvSpPr>
        <p:spPr/>
        <p:txBody>
          <a:bodyPr/>
          <a:lstStyle/>
          <a:p>
            <a:fld id="{D9E25DA2-364F-B349-B811-055114FEA55A}" type="slidenum">
              <a:rPr lang="de-DE" smtClean="0"/>
              <a:pPr/>
              <a:t>55</a:t>
            </a:fld>
            <a:endParaRPr lang="de-DE" dirty="0"/>
          </a:p>
        </p:txBody>
      </p:sp>
    </p:spTree>
    <p:extLst>
      <p:ext uri="{BB962C8B-B14F-4D97-AF65-F5344CB8AC3E}">
        <p14:creationId xmlns:p14="http://schemas.microsoft.com/office/powerpoint/2010/main" val="308533912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5CBC8E-8D40-DE19-3EFD-FAF886CF294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9CF7ADE-1AE1-1AE7-B75A-84F771A83861}"/>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383ADA6-3CBC-9977-C1D3-0D18C07BB999}"/>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B4F23AF7-D7B6-359D-965F-0E05AFE8B0C8}"/>
              </a:ext>
            </a:extLst>
          </p:cNvPr>
          <p:cNvSpPr>
            <a:spLocks noGrp="1"/>
          </p:cNvSpPr>
          <p:nvPr>
            <p:ph type="sldNum" sz="quarter" idx="10"/>
          </p:nvPr>
        </p:nvSpPr>
        <p:spPr/>
        <p:txBody>
          <a:bodyPr/>
          <a:lstStyle/>
          <a:p>
            <a:fld id="{93EC738C-3F89-4515-B625-7BD241CD08B2}" type="slidenum">
              <a:rPr lang="de-DE" smtClean="0"/>
              <a:pPr/>
              <a:t>56</a:t>
            </a:fld>
            <a:endParaRPr lang="de-DE" dirty="0"/>
          </a:p>
        </p:txBody>
      </p:sp>
    </p:spTree>
    <p:extLst>
      <p:ext uri="{BB962C8B-B14F-4D97-AF65-F5344CB8AC3E}">
        <p14:creationId xmlns:p14="http://schemas.microsoft.com/office/powerpoint/2010/main" val="340133344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59</a:t>
            </a:fld>
            <a:endParaRPr lang="de-DE" dirty="0"/>
          </a:p>
        </p:txBody>
      </p:sp>
    </p:spTree>
    <p:extLst>
      <p:ext uri="{BB962C8B-B14F-4D97-AF65-F5344CB8AC3E}">
        <p14:creationId xmlns:p14="http://schemas.microsoft.com/office/powerpoint/2010/main" val="248953018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60</a:t>
            </a:fld>
            <a:endParaRPr lang="de-DE" dirty="0"/>
          </a:p>
        </p:txBody>
      </p:sp>
    </p:spTree>
    <p:extLst>
      <p:ext uri="{BB962C8B-B14F-4D97-AF65-F5344CB8AC3E}">
        <p14:creationId xmlns:p14="http://schemas.microsoft.com/office/powerpoint/2010/main" val="20574346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61</a:t>
            </a:fld>
            <a:endParaRPr lang="de-DE" dirty="0"/>
          </a:p>
        </p:txBody>
      </p:sp>
    </p:spTree>
    <p:extLst>
      <p:ext uri="{BB962C8B-B14F-4D97-AF65-F5344CB8AC3E}">
        <p14:creationId xmlns:p14="http://schemas.microsoft.com/office/powerpoint/2010/main" val="330728684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62</a:t>
            </a:fld>
            <a:endParaRPr lang="de-DE" dirty="0"/>
          </a:p>
        </p:txBody>
      </p:sp>
    </p:spTree>
    <p:extLst>
      <p:ext uri="{BB962C8B-B14F-4D97-AF65-F5344CB8AC3E}">
        <p14:creationId xmlns:p14="http://schemas.microsoft.com/office/powerpoint/2010/main" val="204161689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63</a:t>
            </a:fld>
            <a:endParaRPr lang="de-DE" dirty="0"/>
          </a:p>
        </p:txBody>
      </p:sp>
    </p:spTree>
    <p:extLst>
      <p:ext uri="{BB962C8B-B14F-4D97-AF65-F5344CB8AC3E}">
        <p14:creationId xmlns:p14="http://schemas.microsoft.com/office/powerpoint/2010/main" val="123347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D42553-2DEB-F387-D1AA-B7544362115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E576294-B0BD-7FC2-F1F7-B599FDC5A98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AD7DB0C-1B74-868F-FC5C-B3F2032DF6A4}"/>
              </a:ext>
            </a:extLst>
          </p:cNvPr>
          <p:cNvSpPr>
            <a:spLocks noGrp="1"/>
          </p:cNvSpPr>
          <p:nvPr>
            <p:ph type="body" idx="1"/>
          </p:nvPr>
        </p:nvSpPr>
        <p:spPr/>
        <p:txBody>
          <a:bodyPr>
            <a:normAutofit/>
          </a:bodyPr>
          <a:lstStyle/>
          <a:p>
            <a:pPr marL="0" marR="0" indent="0" algn="l" defTabSz="914400" eaLnBrk="1" fontAlgn="auto" latinLnBrk="0" hangingPunct="1">
              <a:lnSpc>
                <a:spcPct val="100000"/>
              </a:lnSpc>
              <a:spcBef>
                <a:spcPts val="0"/>
              </a:spcBef>
              <a:spcAft>
                <a:spcPts val="0"/>
              </a:spcAft>
              <a:buClrTx/>
              <a:buSzTx/>
              <a:buFontTx/>
              <a:buNone/>
              <a:tabLst/>
              <a:defRPr/>
            </a:pPr>
            <a:r>
              <a:rPr lang="de-DE" dirty="0"/>
              <a:t>Definitionen siehe </a:t>
            </a:r>
            <a:r>
              <a:rPr lang="de-DE"/>
              <a:t>letzte Folie</a:t>
            </a:r>
          </a:p>
          <a:p>
            <a:endParaRPr lang="de-DE" dirty="0"/>
          </a:p>
        </p:txBody>
      </p:sp>
      <p:sp>
        <p:nvSpPr>
          <p:cNvPr id="4" name="Foliennummernplatzhalter 3">
            <a:extLst>
              <a:ext uri="{FF2B5EF4-FFF2-40B4-BE49-F238E27FC236}">
                <a16:creationId xmlns:a16="http://schemas.microsoft.com/office/drawing/2014/main" id="{D84F907A-E40B-1FD1-A721-488E8D598922}"/>
              </a:ext>
            </a:extLst>
          </p:cNvPr>
          <p:cNvSpPr>
            <a:spLocks noGrp="1"/>
          </p:cNvSpPr>
          <p:nvPr>
            <p:ph type="sldNum" sz="quarter" idx="10"/>
          </p:nvPr>
        </p:nvSpPr>
        <p:spPr/>
        <p:txBody>
          <a:bodyPr/>
          <a:lstStyle/>
          <a:p>
            <a:fld id="{93EC738C-3F89-4515-B625-7BD241CD08B2}" type="slidenum">
              <a:rPr lang="de-DE" smtClean="0"/>
              <a:pPr/>
              <a:t>6</a:t>
            </a:fld>
            <a:endParaRPr lang="de-DE" dirty="0"/>
          </a:p>
        </p:txBody>
      </p:sp>
    </p:spTree>
    <p:extLst>
      <p:ext uri="{BB962C8B-B14F-4D97-AF65-F5344CB8AC3E}">
        <p14:creationId xmlns:p14="http://schemas.microsoft.com/office/powerpoint/2010/main" val="2253698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7</a:t>
            </a:fld>
            <a:endParaRPr lang="de-DE" dirty="0"/>
          </a:p>
        </p:txBody>
      </p:sp>
    </p:spTree>
    <p:extLst>
      <p:ext uri="{BB962C8B-B14F-4D97-AF65-F5344CB8AC3E}">
        <p14:creationId xmlns:p14="http://schemas.microsoft.com/office/powerpoint/2010/main" val="9171665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E525C8-983F-3904-72AE-E05BFEADBDB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6F8A34D-D861-0E07-60F3-3DA928F1D3F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E5F552B-17B1-ED19-D393-ABAA86004EC4}"/>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50CFDD70-D60C-254B-DCC2-7A9E53610930}"/>
              </a:ext>
            </a:extLst>
          </p:cNvPr>
          <p:cNvSpPr>
            <a:spLocks noGrp="1"/>
          </p:cNvSpPr>
          <p:nvPr>
            <p:ph type="sldNum" sz="quarter" idx="10"/>
          </p:nvPr>
        </p:nvSpPr>
        <p:spPr/>
        <p:txBody>
          <a:bodyPr/>
          <a:lstStyle/>
          <a:p>
            <a:fld id="{AB4232BA-B7D5-408D-BF5F-3E836D79594B}" type="slidenum">
              <a:rPr lang="de-DE" smtClean="0"/>
              <a:pPr/>
              <a:t>8</a:t>
            </a:fld>
            <a:endParaRPr lang="de-DE" dirty="0"/>
          </a:p>
        </p:txBody>
      </p:sp>
    </p:spTree>
    <p:extLst>
      <p:ext uri="{BB962C8B-B14F-4D97-AF65-F5344CB8AC3E}">
        <p14:creationId xmlns:p14="http://schemas.microsoft.com/office/powerpoint/2010/main" val="2351763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9</a:t>
            </a:fld>
            <a:endParaRPr lang="de-DE" dirty="0"/>
          </a:p>
        </p:txBody>
      </p:sp>
    </p:spTree>
    <p:extLst>
      <p:ext uri="{BB962C8B-B14F-4D97-AF65-F5344CB8AC3E}">
        <p14:creationId xmlns:p14="http://schemas.microsoft.com/office/powerpoint/2010/main" val="8239800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1.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1.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1.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1.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9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20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20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Master" Target="../slideMasters/slideMaster1.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9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35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36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6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6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7.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68.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69.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370.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1.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372.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3.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1.png"/><Relationship Id="rId1" Type="http://schemas.openxmlformats.org/officeDocument/2006/relationships/slideMaster" Target="../slideMasters/slideMaster1.xml"/></Relationships>
</file>

<file path=ppt/slideLayouts/_rels/slideLayout374.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5.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76.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xml"/><Relationship Id="rId5" Type="http://schemas.openxmlformats.org/officeDocument/2006/relationships/image" Target="../media/image52.png"/><Relationship Id="rId4" Type="http://schemas.openxmlformats.org/officeDocument/2006/relationships/image" Target="../media/image1.emf"/></Relationships>
</file>

<file path=ppt/slideLayouts/_rels/slideLayout38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38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8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38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_rels/slideLayout38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1.emf"/></Relationships>
</file>

<file path=ppt/slideLayouts/_rels/slideLayout38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1.emf"/></Relationships>
</file>

<file path=ppt/slideLayouts/_rels/slideLayout389.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1.emf"/></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390.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10.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9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11.xml"/><Relationship Id="rId4" Type="http://schemas.openxmlformats.org/officeDocument/2006/relationships/image" Target="../media/image1.emf"/></Relationships>
</file>

<file path=ppt/slideLayouts/_rels/slideLayout392.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12.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93.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1.xml"/><Relationship Id="rId1" Type="http://schemas.openxmlformats.org/officeDocument/2006/relationships/tags" Target="../tags/tag13.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94.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1.xml"/><Relationship Id="rId1" Type="http://schemas.openxmlformats.org/officeDocument/2006/relationships/tags" Target="../tags/tag14.xml"/><Relationship Id="rId4" Type="http://schemas.openxmlformats.org/officeDocument/2006/relationships/image" Target="../media/image1.emf"/></Relationships>
</file>

<file path=ppt/slideLayouts/_rels/slideLayout395.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1.xml"/><Relationship Id="rId1" Type="http://schemas.openxmlformats.org/officeDocument/2006/relationships/tags" Target="../tags/tag15.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2106A18C-398D-2D93-6E65-1B58E2AFDB25}"/>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pPr algn="ctr"/>
            <a:r>
              <a:rPr lang="de-DE" sz="16600" cap="all" baseline="0" dirty="0">
                <a:solidFill>
                  <a:srgbClr val="FF3EB5"/>
                </a:solidFill>
                <a:latin typeface="Montserrat Black" pitchFamily="2" charset="0"/>
              </a:rPr>
              <a:t>Titel</a:t>
            </a:r>
          </a:p>
          <a:p>
            <a:pPr algn="ctr">
              <a:lnSpc>
                <a:spcPts val="10000"/>
              </a:lnSpc>
            </a:pPr>
            <a:r>
              <a:rPr lang="de-DE" sz="16600" cap="all" baseline="0" dirty="0">
                <a:solidFill>
                  <a:srgbClr val="FF3EB5"/>
                </a:solidFill>
                <a:latin typeface="Montserrat Black" pitchFamily="2" charset="0"/>
              </a:rPr>
              <a:t>+</a:t>
            </a:r>
          </a:p>
          <a:p>
            <a:pPr algn="ctr"/>
            <a:r>
              <a:rPr lang="de-DE" sz="9600" cap="all" baseline="0" dirty="0">
                <a:solidFill>
                  <a:srgbClr val="FF3EB5"/>
                </a:solidFill>
                <a:latin typeface="Montserrat Black" pitchFamily="2" charset="0"/>
              </a:rPr>
              <a:t>Zwischentitel</a:t>
            </a:r>
          </a:p>
        </p:txBody>
      </p:sp>
    </p:spTree>
    <p:extLst>
      <p:ext uri="{BB962C8B-B14F-4D97-AF65-F5344CB8AC3E}">
        <p14:creationId xmlns:p14="http://schemas.microsoft.com/office/powerpoint/2010/main" val="36564418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TART V1 / Gruß | Orange/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4414"/>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766487594"/>
      </p:ext>
    </p:extLst>
  </p:cSld>
  <p:clrMapOvr>
    <a:masterClrMapping/>
  </p:clrMapOvr>
  <p:extLst>
    <p:ext uri="{DCECCB84-F9BA-43D5-87BE-67443E8EF086}">
      <p15:sldGuideLst xmlns:p15="http://schemas.microsoft.com/office/powerpoint/2012/main"/>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TITEL V6b | Weiß/Dunkelblau">
    <p:bg>
      <p:bgRef idx="1001">
        <a:schemeClr val="bg1"/>
      </p:bgRef>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5A"/>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3" y="5391613"/>
            <a:ext cx="1925303" cy="1466407"/>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10065A"/>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808006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TITEL V6b | Blau">
    <p:bg>
      <p:bgPr>
        <a:solidFill>
          <a:srgbClr val="10069F"/>
        </a:solidFill>
        <a:effectLst/>
      </p:bgPr>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9F"/>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145793" y="5391146"/>
            <a:ext cx="1925303" cy="1467343"/>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4658575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TITEL V6b | Weiß/Blau">
    <p:bg>
      <p:bgRef idx="1001">
        <a:schemeClr val="bg1"/>
      </p:bgRef>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9F"/>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3" y="5391146"/>
            <a:ext cx="1925303"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10069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83910296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TITEL V6b | Pink">
    <p:bg>
      <p:bgPr>
        <a:solidFill>
          <a:srgbClr val="FF3EB5"/>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FF3EB5"/>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8419377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TITEL V6b | Türkis">
    <p:bg>
      <p:bgPr>
        <a:solidFill>
          <a:srgbClr val="10ADAA"/>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ADAA"/>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1094011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EL V6b | Violett">
    <p:bg>
      <p:bgPr>
        <a:solidFill>
          <a:srgbClr val="8C3E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0"/>
          </a:xfrm>
          <a:prstGeom prst="rect">
            <a:avLst/>
          </a:prstGeom>
        </p:spPr>
      </p:pic>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8C3E9F"/>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447216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EL V6b | Orange">
    <p:bg>
      <p:bgPr>
        <a:solidFill>
          <a:srgbClr val="FF4414"/>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FF4414"/>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0308482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EL V6b | Gold">
    <p:bg>
      <p:bgPr>
        <a:solidFill>
          <a:srgbClr val="FFAD00"/>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8C3E9F"/>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1"/>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0587001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EL V6b | Grün">
    <p:bg>
      <p:bgPr>
        <a:solidFill>
          <a:srgbClr val="10AD00"/>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0"/>
          </a:xfrm>
          <a:prstGeom prst="rect">
            <a:avLst/>
          </a:prstGeom>
        </p:spPr>
      </p:pic>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AD00"/>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3610987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ZwischenTITEL V7 | Pink">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1" y="5391146"/>
            <a:ext cx="1925303" cy="1467343"/>
          </a:xfrm>
          <a:prstGeom prst="rect">
            <a:avLst/>
          </a:prstGeom>
        </p:spPr>
      </p:pic>
      <p:sp>
        <p:nvSpPr>
          <p:cNvPr id="9" name="Bildplatzhalter 8">
            <a:extLst>
              <a:ext uri="{FF2B5EF4-FFF2-40B4-BE49-F238E27FC236}">
                <a16:creationId xmlns:a16="http://schemas.microsoft.com/office/drawing/2014/main" id="{7029907E-F787-6280-39C1-4425B92C3A4B}"/>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3EB5"/>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6" name="Bild-Nachweis">
            <a:extLst>
              <a:ext uri="{FF2B5EF4-FFF2-40B4-BE49-F238E27FC236}">
                <a16:creationId xmlns:a16="http://schemas.microsoft.com/office/drawing/2014/main" id="{442D7171-567E-2BA7-CB48-CF0C636E026D}"/>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448798619"/>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TART V1 / Gruß | Orange/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4414"/>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705454770"/>
      </p:ext>
    </p:extLst>
  </p:cSld>
  <p:clrMapOvr>
    <a:masterClrMapping/>
  </p:clrMapOvr>
  <p:extLst>
    <p:ext uri="{DCECCB84-F9BA-43D5-87BE-67443E8EF086}">
      <p15:sldGuideLst xmlns:p15="http://schemas.microsoft.com/office/powerpoint/2012/main"/>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ZwischenTITEL V7 | Türkis">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1" y="5391146"/>
            <a:ext cx="1925303" cy="1467342"/>
          </a:xfrm>
          <a:prstGeom prst="rect">
            <a:avLst/>
          </a:prstGeom>
        </p:spPr>
      </p:pic>
      <p:sp>
        <p:nvSpPr>
          <p:cNvPr id="9" name="Bildplatzhalter 8">
            <a:extLst>
              <a:ext uri="{FF2B5EF4-FFF2-40B4-BE49-F238E27FC236}">
                <a16:creationId xmlns:a16="http://schemas.microsoft.com/office/drawing/2014/main" id="{7029907E-F787-6280-39C1-4425B92C3A4B}"/>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AA"/>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6" name="Bild-Nachweis">
            <a:extLst>
              <a:ext uri="{FF2B5EF4-FFF2-40B4-BE49-F238E27FC236}">
                <a16:creationId xmlns:a16="http://schemas.microsoft.com/office/drawing/2014/main" id="{442D7171-567E-2BA7-CB48-CF0C636E026D}"/>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88172718"/>
      </p:ext>
    </p:extLst>
  </p:cSld>
  <p:clrMapOvr>
    <a:masterClrMapping/>
  </p:clrMapOvr>
  <p:extLst>
    <p:ext uri="{DCECCB84-F9BA-43D5-87BE-67443E8EF086}">
      <p15:sldGuideLst xmlns:p15="http://schemas.microsoft.com/office/powerpoint/2012/main"/>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ZwischenTITEL V7 | Violett">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1"/>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8C3E9F"/>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83754169"/>
      </p:ext>
    </p:extLst>
  </p:cSld>
  <p:clrMapOvr>
    <a:masterClrMapping/>
  </p:clrMapOvr>
  <p:extLst>
    <p:ext uri="{DCECCB84-F9BA-43D5-87BE-67443E8EF086}">
      <p15:sldGuideLst xmlns:p15="http://schemas.microsoft.com/office/powerpoint/2012/main"/>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ZwischenTITEL V7 | Orange">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0" cy="1467341"/>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chemeClr val="accent4"/>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208369401"/>
      </p:ext>
    </p:extLst>
  </p:cSld>
  <p:clrMapOvr>
    <a:masterClrMapping/>
  </p:clrMapOvr>
  <p:extLst>
    <p:ext uri="{DCECCB84-F9BA-43D5-87BE-67443E8EF086}">
      <p15:sldGuideLst xmlns:p15="http://schemas.microsoft.com/office/powerpoint/2012/main"/>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ZwischenTITEL V7 | Grün">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chemeClr val="accent6"/>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191766158"/>
      </p:ext>
    </p:extLst>
  </p:cSld>
  <p:clrMapOvr>
    <a:masterClrMapping/>
  </p:clrMapOvr>
  <p:extLst>
    <p:ext uri="{DCECCB84-F9BA-43D5-87BE-67443E8EF086}">
      <p15:sldGuideLst xmlns:p15="http://schemas.microsoft.com/office/powerpoint/2012/main"/>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userDrawn="1">
  <p:cSld name="ZwischenTITEL V8 | Pink">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3EB5"/>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422519528"/>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userDrawn="1">
  <p:cSld name="ZwischenTITEL V8 | Türkis">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1"/>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AA"/>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47874" y="457200"/>
            <a:ext cx="5810003" cy="330537"/>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08644738"/>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userDrawn="1">
  <p:cSld name="ZwischenTITEL V8 | Violett">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8C3E9F"/>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243967913"/>
      </p:ext>
    </p:extLst>
  </p:cSld>
  <p:clrMapOvr>
    <a:masterClrMapping/>
  </p:clrMapOvr>
  <p:extLst>
    <p:ext uri="{DCECCB84-F9BA-43D5-87BE-67443E8EF086}">
      <p15:sldGuideLst xmlns:p15="http://schemas.microsoft.com/office/powerpoint/2012/main"/>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userDrawn="1">
  <p:cSld name="ZwischenTITEL V8 | Orange">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1" y="5391146"/>
            <a:ext cx="1925303"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4414"/>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73046094"/>
      </p:ext>
    </p:extLst>
  </p:cSld>
  <p:clrMapOvr>
    <a:masterClrMapping/>
  </p:clrMapOvr>
  <p:extLst>
    <p:ext uri="{DCECCB84-F9BA-43D5-87BE-67443E8EF086}">
      <p15:sldGuideLst xmlns:p15="http://schemas.microsoft.com/office/powerpoint/2012/main"/>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userDrawn="1">
  <p:cSld name="ZwischenTITEL V8 | Grün">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00"/>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6" name="Bild-Nachweis">
            <a:extLst>
              <a:ext uri="{FF2B5EF4-FFF2-40B4-BE49-F238E27FC236}">
                <a16:creationId xmlns:a16="http://schemas.microsoft.com/office/drawing/2014/main" id="{05A5E508-A369-AA38-14C9-7C4849020C72}"/>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140826317"/>
      </p:ext>
    </p:extLst>
  </p:cSld>
  <p:clrMapOvr>
    <a:masterClrMapping/>
  </p:clrMapOvr>
  <p:extLst>
    <p:ext uri="{DCECCB84-F9BA-43D5-87BE-67443E8EF086}">
      <p15:sldGuideLst xmlns:p15="http://schemas.microsoft.com/office/powerpoint/2012/main"/>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065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235236C6-07B9-31FB-3EDF-D8F7214F46BD}"/>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830957096"/>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TART V1 / Gruß | Grün/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00"/>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05648465"/>
      </p:ext>
    </p:extLst>
  </p:cSld>
  <p:clrMapOvr>
    <a:masterClrMapping/>
  </p:clrMapOvr>
  <p:extLst>
    <p:ext uri="{DCECCB84-F9BA-43D5-87BE-67443E8EF086}">
      <p15:sldGuideLst xmlns:p15="http://schemas.microsoft.com/office/powerpoint/2012/main"/>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Weiß/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chemeClr val="bg1"/>
          </a:solidFill>
        </p:spPr>
        <p:txBody>
          <a:bodyPr wrap="square" lIns="180000" tIns="792000" rIns="108000" bIns="468000" anchor="t" anchorCtr="0">
            <a:noAutofit/>
          </a:bodyPr>
          <a:lstStyle>
            <a:lvl1pPr>
              <a:lnSpc>
                <a:spcPct val="110000"/>
              </a:lnSpc>
              <a:defRPr sz="3200">
                <a:solidFill>
                  <a:srgbClr val="10065A"/>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48FF6A88-6DC7-C17F-B19E-6A7E2575D0C6}"/>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78349457"/>
      </p:ext>
    </p:extLst>
  </p:cSld>
  <p:clrMapOvr>
    <a:masterClrMapping/>
  </p:clrMapOvr>
  <p:extLst>
    <p:ext uri="{DCECCB84-F9BA-43D5-87BE-67443E8EF086}">
      <p15:sldGuideLst xmlns:p15="http://schemas.microsoft.com/office/powerpoint/2012/main"/>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06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9E734E99-727E-2CE5-16DE-9361B8A49A63}"/>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038823965"/>
      </p:ext>
    </p:extLst>
  </p:cSld>
  <p:clrMapOvr>
    <a:masterClrMapping/>
  </p:clrMapOvr>
  <p:extLst>
    <p:ext uri="{DCECCB84-F9BA-43D5-87BE-67443E8EF086}">
      <p15:sldGuideLst xmlns:p15="http://schemas.microsoft.com/office/powerpoint/2012/main"/>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Weiß/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chemeClr val="bg1"/>
          </a:solidFill>
        </p:spPr>
        <p:txBody>
          <a:bodyPr wrap="square" lIns="180000" tIns="792000" rIns="108000" bIns="468000" anchor="t" anchorCtr="0">
            <a:noAutofit/>
          </a:bodyPr>
          <a:lstStyle>
            <a:lvl1pPr>
              <a:lnSpc>
                <a:spcPct val="110000"/>
              </a:lnSpc>
              <a:defRPr sz="3200">
                <a:solidFill>
                  <a:srgbClr val="10069F"/>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66425408-B549-BF40-F169-E632A5F550DA}"/>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107370500"/>
      </p:ext>
    </p:extLst>
  </p:cSld>
  <p:clrMapOvr>
    <a:masterClrMapping/>
  </p:clrMapOvr>
  <p:extLst>
    <p:ext uri="{DCECCB84-F9BA-43D5-87BE-67443E8EF086}">
      <p15:sldGuideLst xmlns:p15="http://schemas.microsoft.com/office/powerpoint/2012/main"/>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Pink">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3EB5"/>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B1A18D66-EDF9-EE2E-AE5F-817D099ADB04}"/>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506411545"/>
      </p:ext>
    </p:extLst>
  </p:cSld>
  <p:clrMapOvr>
    <a:masterClrMapping/>
  </p:clrMapOvr>
  <p:extLst>
    <p:ext uri="{DCECCB84-F9BA-43D5-87BE-67443E8EF086}">
      <p15:sldGuideLst xmlns:p15="http://schemas.microsoft.com/office/powerpoint/2012/main"/>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Türkis">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ADA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884C9274-9C0B-C63E-F91F-231AC740AF27}"/>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406751298"/>
      </p:ext>
    </p:extLst>
  </p:cSld>
  <p:clrMapOvr>
    <a:masterClrMapping/>
  </p:clrMapOvr>
  <p:extLst>
    <p:ext uri="{DCECCB84-F9BA-43D5-87BE-67443E8EF086}">
      <p15:sldGuideLst xmlns:p15="http://schemas.microsoft.com/office/powerpoint/2012/main"/>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Violett">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8C3E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1C4C67B1-22E4-79E7-FBA7-66517479DCAB}"/>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93238070"/>
      </p:ext>
    </p:extLst>
  </p:cSld>
  <p:clrMapOvr>
    <a:masterClrMapping/>
  </p:clrMapOvr>
  <p:extLst>
    <p:ext uri="{DCECCB84-F9BA-43D5-87BE-67443E8EF086}">
      <p15:sldGuideLst xmlns:p15="http://schemas.microsoft.com/office/powerpoint/2012/main"/>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Orange">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4414"/>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1941BA2B-113A-F87A-378B-71397691C470}"/>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33277610"/>
      </p:ext>
    </p:extLst>
  </p:cSld>
  <p:clrMapOvr>
    <a:masterClrMapping/>
  </p:clrMapOvr>
  <p:extLst>
    <p:ext uri="{DCECCB84-F9BA-43D5-87BE-67443E8EF086}">
      <p15:sldGuideLst xmlns:p15="http://schemas.microsoft.com/office/powerpoint/2012/main"/>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Gold">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706B1B88-A648-B2A2-6D31-2B65FF7297EE}"/>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875822565"/>
      </p:ext>
    </p:extLst>
  </p:cSld>
  <p:clrMapOvr>
    <a:masterClrMapping/>
  </p:clrMapOvr>
  <p:extLst>
    <p:ext uri="{DCECCB84-F9BA-43D5-87BE-67443E8EF086}">
      <p15:sldGuideLst xmlns:p15="http://schemas.microsoft.com/office/powerpoint/2012/main"/>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Grün">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861F1C72-159E-A521-C3AC-9588E8ED4944}"/>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26277844"/>
      </p:ext>
    </p:extLst>
  </p:cSld>
  <p:clrMapOvr>
    <a:masterClrMapping/>
  </p:clrMapOvr>
  <p:extLst>
    <p:ext uri="{DCECCB84-F9BA-43D5-87BE-67443E8EF086}">
      <p15:sldGuideLst xmlns:p15="http://schemas.microsoft.com/office/powerpoint/2012/main"/>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065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2F6B4AD8-E740-B402-4F71-F0F5698DD169}"/>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523765396"/>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START V1 / Gruß | Grün/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00"/>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234345877"/>
      </p:ext>
    </p:extLst>
  </p:cSld>
  <p:clrMapOvr>
    <a:masterClrMapping/>
  </p:clrMapOvr>
  <p:extLst>
    <p:ext uri="{DCECCB84-F9BA-43D5-87BE-67443E8EF086}">
      <p15:sldGuideLst xmlns:p15="http://schemas.microsoft.com/office/powerpoint/2012/main"/>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Weiß/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FFFF"/>
          </a:solidFill>
        </p:spPr>
        <p:txBody>
          <a:bodyPr wrap="square" lIns="180000" tIns="792000" rIns="108000" bIns="468000" anchor="t" anchorCtr="0">
            <a:noAutofit/>
          </a:bodyPr>
          <a:lstStyle>
            <a:lvl1pPr>
              <a:lnSpc>
                <a:spcPct val="110000"/>
              </a:lnSpc>
              <a:defRPr sz="3200">
                <a:solidFill>
                  <a:srgbClr val="10065A"/>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E7B539BE-8C3D-3442-81B2-6AB9DBD5F498}"/>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004032738"/>
      </p:ext>
    </p:extLst>
  </p:cSld>
  <p:clrMapOvr>
    <a:masterClrMapping/>
  </p:clrMapOvr>
  <p:extLst>
    <p:ext uri="{DCECCB84-F9BA-43D5-87BE-67443E8EF086}">
      <p15:sldGuideLst xmlns:p15="http://schemas.microsoft.com/office/powerpoint/2012/main"/>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06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4DDA2E8F-1F66-BAF3-4C8D-74377169316C}"/>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3474825"/>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Weiß/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FFFF"/>
          </a:solidFill>
        </p:spPr>
        <p:txBody>
          <a:bodyPr wrap="square" lIns="180000" tIns="792000" rIns="108000" bIns="468000" anchor="t" anchorCtr="0">
            <a:noAutofit/>
          </a:bodyPr>
          <a:lstStyle>
            <a:lvl1pPr>
              <a:lnSpc>
                <a:spcPct val="110000"/>
              </a:lnSpc>
              <a:defRPr sz="3200">
                <a:solidFill>
                  <a:srgbClr val="10069F"/>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615396FE-A044-4CFB-EDBF-134ABEC0F77D}"/>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288511151"/>
      </p:ext>
    </p:extLst>
  </p:cSld>
  <p:clrMapOvr>
    <a:masterClrMapping/>
  </p:clrMapOvr>
  <p:extLst>
    <p:ext uri="{DCECCB84-F9BA-43D5-87BE-67443E8EF086}">
      <p15:sldGuideLst xmlns:p15="http://schemas.microsoft.com/office/powerpoint/2012/main"/>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Pink">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3EB5"/>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138706CD-455F-874A-BDC9-C5D1926D3127}"/>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10744376"/>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Türkis">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ADA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E28FF1CF-BF0E-FB35-F69D-E0BA4364BCC4}"/>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207870278"/>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Violett">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chemeClr val="accent3"/>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5912642B-CB2A-C415-8E77-DC9DC33E725B}"/>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672436507"/>
      </p:ext>
    </p:extLst>
  </p:cSld>
  <p:clrMapOvr>
    <a:masterClrMapping/>
  </p:clrMapOvr>
  <p:extLst>
    <p:ext uri="{DCECCB84-F9BA-43D5-87BE-67443E8EF086}">
      <p15:sldGuideLst xmlns:p15="http://schemas.microsoft.com/office/powerpoint/2012/main"/>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Orange">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4414"/>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654247CA-259E-740D-1BFF-6E9CA1327D99}"/>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813515346"/>
      </p:ext>
    </p:extLst>
  </p:cSld>
  <p:clrMapOvr>
    <a:masterClrMapping/>
  </p:clrMapOvr>
  <p:extLst>
    <p:ext uri="{DCECCB84-F9BA-43D5-87BE-67443E8EF086}">
      <p15:sldGuideLst xmlns:p15="http://schemas.microsoft.com/office/powerpoint/2012/main"/>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Gold">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197EC7CF-8BFE-C7A7-F1DE-145448862CCF}"/>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09900390"/>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Grün">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BD6BE55E-B7EB-42D7-F798-06B56CA973F7}"/>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82296177"/>
      </p:ext>
    </p:extLst>
  </p:cSld>
  <p:clrMapOvr>
    <a:masterClrMapping/>
  </p:clrMapOvr>
  <p:extLst>
    <p:ext uri="{DCECCB84-F9BA-43D5-87BE-67443E8EF086}">
      <p15:sldGuideLst xmlns:p15="http://schemas.microsoft.com/office/powerpoint/2012/main"/>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Pink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5627"/>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26694523"/>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TART V2 | Pink/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3EB5"/>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773769794"/>
      </p:ext>
    </p:extLst>
  </p:cSld>
  <p:clrMapOvr>
    <a:masterClrMapping/>
  </p:clrMapOvr>
  <p:extLst>
    <p:ext uri="{DCECCB84-F9BA-43D5-87BE-67443E8EF086}">
      <p15:sldGuideLst xmlns:p15="http://schemas.microsoft.com/office/powerpoint/2012/main"/>
    </p:ext>
  </p:extLst>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Pink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5627"/>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258218139"/>
      </p:ext>
    </p:extLst>
  </p:cSld>
  <p:clrMapOvr>
    <a:masterClrMapping/>
  </p:clrMapOvr>
  <p:extLst>
    <p:ext uri="{DCECCB84-F9BA-43D5-87BE-67443E8EF086}">
      <p15:sldGuideLst xmlns:p15="http://schemas.microsoft.com/office/powerpoint/2012/main"/>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Türkis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9020"/>
            <a:ext cx="1440000"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827009478"/>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Türkis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9020"/>
            <a:ext cx="1440000"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410149066"/>
      </p:ext>
    </p:extLst>
  </p:cSld>
  <p:clrMapOvr>
    <a:masterClrMapping/>
  </p:clrMapOvr>
  <p:extLst>
    <p:ext uri="{DCECCB84-F9BA-43D5-87BE-67443E8EF086}">
      <p15:sldGuideLst xmlns:p15="http://schemas.microsoft.com/office/powerpoint/2012/main"/>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Violett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45371700"/>
      </p:ext>
    </p:extLst>
  </p:cSld>
  <p:clrMapOvr>
    <a:masterClrMapping/>
  </p:clrMapOvr>
  <p:extLst>
    <p:ext uri="{DCECCB84-F9BA-43D5-87BE-67443E8EF086}">
      <p15:sldGuideLst xmlns:p15="http://schemas.microsoft.com/office/powerpoint/2012/main"/>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Violett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806420453"/>
      </p:ext>
    </p:extLst>
  </p:cSld>
  <p:clrMapOvr>
    <a:masterClrMapping/>
  </p:clrMapOvr>
  <p:extLst>
    <p:ext uri="{DCECCB84-F9BA-43D5-87BE-67443E8EF086}">
      <p15:sldGuideLst xmlns:p15="http://schemas.microsoft.com/office/powerpoint/2012/main"/>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Orange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561002897"/>
      </p:ext>
    </p:extLst>
  </p:cSld>
  <p:clrMapOvr>
    <a:masterClrMapping/>
  </p:clrMapOvr>
  <p:extLst>
    <p:ext uri="{DCECCB84-F9BA-43D5-87BE-67443E8EF086}">
      <p15:sldGuideLst xmlns:p15="http://schemas.microsoft.com/office/powerpoint/2012/main"/>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Orange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065804274"/>
      </p:ext>
    </p:extLst>
  </p:cSld>
  <p:clrMapOvr>
    <a:masterClrMapping/>
  </p:clrMapOvr>
  <p:extLst>
    <p:ext uri="{DCECCB84-F9BA-43D5-87BE-67443E8EF086}">
      <p15:sldGuideLst xmlns:p15="http://schemas.microsoft.com/office/powerpoint/2012/main"/>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Grün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3531"/>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77335306"/>
      </p:ext>
    </p:extLst>
  </p:cSld>
  <p:clrMapOvr>
    <a:masterClrMapping/>
  </p:clrMapOvr>
  <p:extLst>
    <p:ext uri="{DCECCB84-F9BA-43D5-87BE-67443E8EF086}">
      <p15:sldGuideLst xmlns:p15="http://schemas.microsoft.com/office/powerpoint/2012/main"/>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Grün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3531"/>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921571168"/>
      </p:ext>
    </p:extLst>
  </p:cSld>
  <p:clrMapOvr>
    <a:masterClrMapping/>
  </p:clrMapOvr>
  <p:extLst>
    <p:ext uri="{DCECCB84-F9BA-43D5-87BE-67443E8EF086}">
      <p15:sldGuideLst xmlns:p15="http://schemas.microsoft.com/office/powerpoint/2012/main"/>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Pink/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844"/>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810798217"/>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TART V2 | Pink/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3EB5"/>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1466161222"/>
      </p:ext>
    </p:extLst>
  </p:cSld>
  <p:clrMapOvr>
    <a:masterClrMapping/>
  </p:clrMapOvr>
  <p:extLst>
    <p:ext uri="{DCECCB84-F9BA-43D5-87BE-67443E8EF086}">
      <p15:sldGuideLst xmlns:p15="http://schemas.microsoft.com/office/powerpoint/2012/main"/>
    </p:ext>
  </p:extLst>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Pink/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50485165"/>
      </p:ext>
    </p:extLst>
  </p:cSld>
  <p:clrMapOvr>
    <a:masterClrMapping/>
  </p:clrMapOvr>
  <p:extLst>
    <p:ext uri="{DCECCB84-F9BA-43D5-87BE-67443E8EF086}">
      <p15:sldGuideLst xmlns:p15="http://schemas.microsoft.com/office/powerpoint/2012/main"/>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Weiß/Türkis/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845"/>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940620336"/>
      </p:ext>
    </p:extLst>
  </p:cSld>
  <p:clrMapOvr>
    <a:masterClrMapping/>
  </p:clrMapOvr>
  <p:extLst>
    <p:ext uri="{DCECCB84-F9BA-43D5-87BE-67443E8EF086}">
      <p15:sldGuideLst xmlns:p15="http://schemas.microsoft.com/office/powerpoint/2012/main"/>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Weiß/Türkis/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008273627"/>
      </p:ext>
    </p:extLst>
  </p:cSld>
  <p:clrMapOvr>
    <a:masterClrMapping/>
  </p:clrMapOvr>
  <p:extLst>
    <p:ext uri="{DCECCB84-F9BA-43D5-87BE-67443E8EF086}">
      <p15:sldGuideLst xmlns:p15="http://schemas.microsoft.com/office/powerpoint/2012/main"/>
    </p:ext>
  </p:extLst>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Violett/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897052"/>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808839772"/>
      </p:ext>
    </p:extLst>
  </p:cSld>
  <p:clrMapOvr>
    <a:masterClrMapping/>
  </p:clrMapOvr>
  <p:extLst>
    <p:ext uri="{DCECCB84-F9BA-43D5-87BE-67443E8EF086}">
      <p15:sldGuideLst xmlns:p15="http://schemas.microsoft.com/office/powerpoint/2012/main"/>
    </p:ext>
  </p:extLst>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Violett/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897052"/>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41041448"/>
      </p:ext>
    </p:extLst>
  </p:cSld>
  <p:clrMapOvr>
    <a:masterClrMapping/>
  </p:clrMapOvr>
  <p:extLst>
    <p:ext uri="{DCECCB84-F9BA-43D5-87BE-67443E8EF086}">
      <p15:sldGuideLst xmlns:p15="http://schemas.microsoft.com/office/powerpoint/2012/main"/>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Orange/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895"/>
            <a:ext cx="1439997" cy="10967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818840340"/>
      </p:ext>
    </p:extLst>
  </p:cSld>
  <p:clrMapOvr>
    <a:masterClrMapping/>
  </p:clrMapOvr>
  <p:extLst>
    <p:ext uri="{DCECCB84-F9BA-43D5-87BE-67443E8EF086}">
      <p15:sldGuideLst xmlns:p15="http://schemas.microsoft.com/office/powerpoint/2012/main"/>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Orange/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545"/>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89465787"/>
      </p:ext>
    </p:extLst>
  </p:cSld>
  <p:clrMapOvr>
    <a:masterClrMapping/>
  </p:clrMapOvr>
  <p:extLst>
    <p:ext uri="{DCECCB84-F9BA-43D5-87BE-67443E8EF086}">
      <p15:sldGuideLst xmlns:p15="http://schemas.microsoft.com/office/powerpoint/2012/main"/>
    </p:ext>
  </p:extLst>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Grün/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894"/>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908673856"/>
      </p:ext>
    </p:extLst>
  </p:cSld>
  <p:clrMapOvr>
    <a:masterClrMapping/>
  </p:clrMapOvr>
  <p:extLst>
    <p:ext uri="{DCECCB84-F9BA-43D5-87BE-67443E8EF086}">
      <p15:sldGuideLst xmlns:p15="http://schemas.microsoft.com/office/powerpoint/2012/main"/>
    </p:ext>
  </p:extLst>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Grün/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54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068360742"/>
      </p:ext>
    </p:extLst>
  </p:cSld>
  <p:clrMapOvr>
    <a:masterClrMapping/>
  </p:clrMapOvr>
  <p:extLst>
    <p:ext uri="{DCECCB84-F9BA-43D5-87BE-67443E8EF086}">
      <p15:sldGuideLst xmlns:p15="http://schemas.microsoft.com/office/powerpoint/2012/main"/>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2106A18C-398D-2D93-6E65-1B58E2AFDB25}"/>
              </a:ext>
            </a:extLst>
          </p:cNvPr>
          <p:cNvSpPr txBox="1"/>
          <p:nvPr userDrawn="1"/>
        </p:nvSpPr>
        <p:spPr>
          <a:xfrm>
            <a:off x="8688" y="-11866"/>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Agenda</a:t>
            </a:r>
          </a:p>
        </p:txBody>
      </p:sp>
    </p:spTree>
    <p:extLst>
      <p:ext uri="{BB962C8B-B14F-4D97-AF65-F5344CB8AC3E}">
        <p14:creationId xmlns:p14="http://schemas.microsoft.com/office/powerpoint/2010/main" val="189600390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START V2 | Türkis/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AA"/>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3979292308"/>
      </p:ext>
    </p:extLst>
  </p:cSld>
  <p:clrMapOvr>
    <a:masterClrMapping/>
  </p:clrMapOvr>
  <p:extLst>
    <p:ext uri="{DCECCB84-F9BA-43D5-87BE-67443E8EF086}">
      <p15:sldGuideLst xmlns:p15="http://schemas.microsoft.com/office/powerpoint/2012/main"/>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AGENDA | Dunkel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5A"/>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DE295349-649C-459A-B026-365724F48630}" type="datetime4">
              <a:rPr lang="de-DE" smtClean="0"/>
              <a:t>12. Mai 2026</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065A"/>
          </a:solidFill>
        </p:spPr>
        <p:txBody>
          <a:bodyPr wrap="square" tIns="144000" bIns="144000">
            <a:noAutofit/>
          </a:bodyPr>
          <a:lstStyle>
            <a:lvl1pPr marL="542925" indent="-361950">
              <a:spcAft>
                <a:spcPts val="600"/>
              </a:spcAft>
              <a:buClr>
                <a:srgbClr val="FF3EB5"/>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39341814"/>
      </p:ext>
    </p:extLst>
  </p:cSld>
  <p:clrMapOvr>
    <a:masterClrMapping/>
  </p:clrMapOvr>
  <p:extLst>
    <p:ext uri="{DCECCB84-F9BA-43D5-87BE-67443E8EF086}">
      <p15:sldGuideLst xmlns:p15="http://schemas.microsoft.com/office/powerpoint/2012/main"/>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AGENDA | Weiß-Dunkel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5A"/>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DF52D945-FFDB-4B07-8869-7E17D7570BD8}" type="datetime4">
              <a:rPr lang="de-DE" smtClean="0"/>
              <a:t>12. Mai 2026</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chemeClr val="bg1"/>
          </a:solidFill>
        </p:spPr>
        <p:txBody>
          <a:bodyPr wrap="square" tIns="144000" bIns="144000">
            <a:noAutofit/>
          </a:bodyPr>
          <a:lstStyle>
            <a:lvl1pPr marL="542925" indent="-361950">
              <a:spcAft>
                <a:spcPts val="600"/>
              </a:spcAft>
              <a:buClr>
                <a:srgbClr val="FF3EB5"/>
              </a:buClr>
              <a:defRPr sz="2400" b="1">
                <a:solidFill>
                  <a:srgbClr val="10065A"/>
                </a:solidFill>
              </a:defRPr>
            </a:lvl1pPr>
            <a:lvl2pPr marL="539750" indent="536575">
              <a:buClr>
                <a:srgbClr val="10065A"/>
              </a:buClr>
              <a:defRPr sz="2400" b="1">
                <a:solidFill>
                  <a:srgbClr val="10065A"/>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74409757"/>
      </p:ext>
    </p:extLst>
  </p:cSld>
  <p:clrMapOvr>
    <a:masterClrMapping/>
  </p:clrMapOvr>
  <p:extLst>
    <p:ext uri="{DCECCB84-F9BA-43D5-87BE-67443E8EF086}">
      <p15:sldGuideLst xmlns:p15="http://schemas.microsoft.com/office/powerpoint/2012/main"/>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AGENDA | 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9F"/>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995676D7-3BD2-4E77-815D-3C704D096341}" type="datetime4">
              <a:rPr lang="de-DE" smtClean="0"/>
              <a:t>12. Mai 2026</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069F"/>
          </a:solidFill>
        </p:spPr>
        <p:txBody>
          <a:bodyPr wrap="square" tIns="144000" bIns="144000">
            <a:noAutofit/>
          </a:bodyPr>
          <a:lstStyle>
            <a:lvl1pPr marL="542925" indent="-361950">
              <a:spcAft>
                <a:spcPts val="600"/>
              </a:spcAft>
              <a:buClr>
                <a:srgbClr val="FF3EB5"/>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77814618"/>
      </p:ext>
    </p:extLst>
  </p:cSld>
  <p:clrMapOvr>
    <a:masterClrMapping/>
  </p:clrMapOvr>
  <p:extLst>
    <p:ext uri="{DCECCB84-F9BA-43D5-87BE-67443E8EF086}">
      <p15:sldGuideLst xmlns:p15="http://schemas.microsoft.com/office/powerpoint/2012/main"/>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AGENDA | Weiß-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9F"/>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0D61F3DD-E6ED-477A-9D0F-8144028EA996}" type="datetime4">
              <a:rPr lang="de-DE" smtClean="0"/>
              <a:t>12. Mai 2026</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chemeClr val="bg1"/>
          </a:solidFill>
        </p:spPr>
        <p:txBody>
          <a:bodyPr wrap="square" tIns="144000" bIns="144000">
            <a:noAutofit/>
          </a:bodyPr>
          <a:lstStyle>
            <a:lvl1pPr marL="542925" indent="-361950">
              <a:spcAft>
                <a:spcPts val="600"/>
              </a:spcAft>
              <a:buClr>
                <a:srgbClr val="FF3EB5"/>
              </a:buClr>
              <a:defRPr sz="2400" b="1">
                <a:solidFill>
                  <a:srgbClr val="10069F"/>
                </a:solidFill>
              </a:defRPr>
            </a:lvl1pPr>
            <a:lvl2pPr marL="539750" indent="536575">
              <a:buClr>
                <a:srgbClr val="10069F"/>
              </a:buClr>
              <a:defRPr sz="2400" b="1">
                <a:solidFill>
                  <a:srgbClr val="10069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923817422"/>
      </p:ext>
    </p:extLst>
  </p:cSld>
  <p:clrMapOvr>
    <a:masterClrMapping/>
  </p:clrMapOvr>
  <p:extLst>
    <p:ext uri="{DCECCB84-F9BA-43D5-87BE-67443E8EF086}">
      <p15:sldGuideLst xmlns:p15="http://schemas.microsoft.com/office/powerpoint/2012/main"/>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AGENDA | Pink">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3EB5"/>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32BDD2B1-DC47-443A-82DF-60F28B12B503}" type="datetime4">
              <a:rPr lang="de-DE" smtClean="0"/>
              <a:t>12. Mai 2026</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3EB5"/>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599772581"/>
      </p:ext>
    </p:extLst>
  </p:cSld>
  <p:clrMapOvr>
    <a:masterClrMapping/>
  </p:clrMapOvr>
  <p:extLst>
    <p:ext uri="{DCECCB84-F9BA-43D5-87BE-67443E8EF086}">
      <p15:sldGuideLst xmlns:p15="http://schemas.microsoft.com/office/powerpoint/2012/main"/>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1_AGENDA | Pink">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3EB5"/>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1C0F6DF7-AD4D-4339-B8B4-2CE93DFA2CBA}" type="datetime4">
              <a:rPr lang="de-DE" smtClean="0"/>
              <a:t>12. Mai 2026</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3EB5"/>
          </a:solidFill>
        </p:spPr>
        <p:txBody>
          <a:bodyPr wrap="square" tIns="144000" bIns="144000">
            <a:noAutofit/>
          </a:bodyPr>
          <a:lstStyle>
            <a:lvl1pPr marL="542925" indent="-361950">
              <a:spcAft>
                <a:spcPts val="600"/>
              </a:spcAft>
              <a:buClr>
                <a:srgbClr val="10069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526077511"/>
      </p:ext>
    </p:extLst>
  </p:cSld>
  <p:clrMapOvr>
    <a:masterClrMapping/>
  </p:clrMapOvr>
  <p:extLst>
    <p:ext uri="{DCECCB84-F9BA-43D5-87BE-67443E8EF086}">
      <p15:sldGuideLst xmlns:p15="http://schemas.microsoft.com/office/powerpoint/2012/main"/>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AGENDA | Türkis">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ADAA"/>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F1FC4351-9089-4B65-9341-75753E078255}" type="datetime4">
              <a:rPr lang="de-DE" smtClean="0"/>
              <a:t>12. Mai 2026</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50863" y="1196975"/>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ADAA"/>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62172073"/>
      </p:ext>
    </p:extLst>
  </p:cSld>
  <p:clrMapOvr>
    <a:masterClrMapping/>
  </p:clrMapOvr>
  <p:extLst>
    <p:ext uri="{DCECCB84-F9BA-43D5-87BE-67443E8EF086}">
      <p15:sldGuideLst xmlns:p15="http://schemas.microsoft.com/office/powerpoint/2012/main"/>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AGENDA | Violett">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8000"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1176E710-F82F-4D12-ADC1-D93AD9F5EE9D}" type="datetime4">
              <a:rPr lang="de-DE" smtClean="0"/>
              <a:t>12. Mai 2026</a:t>
            </a:fld>
            <a:endParaRPr lang="de-DE" dirty="0"/>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8C3E9F"/>
                </a:solidFill>
              </a:defRPr>
            </a:lvl1pPr>
          </a:lstStyle>
          <a:p>
            <a:r>
              <a:rPr lang="de-DE" dirty="0"/>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8C3E9F"/>
          </a:solidFill>
        </p:spPr>
        <p:txBody>
          <a:bodyPr wrap="square" tIns="144000" bIns="144000">
            <a:noAutofit/>
          </a:bodyPr>
          <a:lstStyle>
            <a:lvl1pPr marL="542925" indent="-361950">
              <a:spcAft>
                <a:spcPts val="600"/>
              </a:spcAft>
              <a:buClr>
                <a:srgbClr val="10AD00"/>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12441125"/>
      </p:ext>
    </p:extLst>
  </p:cSld>
  <p:clrMapOvr>
    <a:masterClrMapping/>
  </p:clrMapOvr>
  <p:extLst>
    <p:ext uri="{DCECCB84-F9BA-43D5-87BE-67443E8EF086}">
      <p15:sldGuideLst xmlns:p15="http://schemas.microsoft.com/office/powerpoint/2012/main"/>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userDrawn="1">
  <p:cSld name="AGENDA | Orange">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4414"/>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63D78808-5470-43B8-B583-A4AB0E6CB94F}" type="datetime4">
              <a:rPr lang="de-DE" smtClean="0"/>
              <a:t>12. Mai 2026</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50863" y="1196975"/>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4414"/>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713543239"/>
      </p:ext>
    </p:extLst>
  </p:cSld>
  <p:clrMapOvr>
    <a:masterClrMapping/>
  </p:clrMapOvr>
  <p:extLst>
    <p:ext uri="{DCECCB84-F9BA-43D5-87BE-67443E8EF086}">
      <p15:sldGuideLst xmlns:p15="http://schemas.microsoft.com/office/powerpoint/2012/main"/>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userDrawn="1">
  <p:cSld name="AGENDA | Gold">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79B6214-1EE2-4E66-A310-CE0830880441}" type="datetime4">
              <a:rPr lang="de-DE" smtClean="0"/>
              <a:t>12. Mai 2026</a:t>
            </a:fld>
            <a:endParaRPr lang="de-DE" dirty="0"/>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AD00"/>
                </a:solidFill>
              </a:defRPr>
            </a:lvl1pPr>
          </a:lstStyle>
          <a:p>
            <a:r>
              <a:rPr lang="de-DE" dirty="0"/>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AD00"/>
          </a:solidFill>
        </p:spPr>
        <p:txBody>
          <a:bodyPr wrap="square" tIns="144000" bIns="144000">
            <a:noAutofit/>
          </a:bodyPr>
          <a:lstStyle>
            <a:lvl1pPr marL="542925" indent="-361950">
              <a:spcAft>
                <a:spcPts val="600"/>
              </a:spcAft>
              <a:buClr>
                <a:srgbClr val="8C3E9F"/>
              </a:buClr>
              <a:defRPr sz="2400" b="1">
                <a:solidFill>
                  <a:schemeClr val="bg1"/>
                </a:solidFill>
              </a:defRPr>
            </a:lvl1pPr>
            <a:lvl2pPr marL="539750" indent="536575">
              <a:buClr>
                <a:srgbClr val="FFFFFF"/>
              </a:buClr>
              <a:defRPr sz="2400" b="1">
                <a:solidFill>
                  <a:schemeClr val="bg1"/>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8C3E9F"/>
                </a:solidFill>
              </a:defRPr>
            </a:lvl1pPr>
          </a:lstStyle>
          <a:p>
            <a:r>
              <a:rPr lang="de-DE" dirty="0"/>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856827402"/>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TART V2 | Türkis/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AA"/>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876860974"/>
      </p:ext>
    </p:extLst>
  </p:cSld>
  <p:clrMapOvr>
    <a:masterClrMapping/>
  </p:clrMapOvr>
  <p:extLst>
    <p:ext uri="{DCECCB84-F9BA-43D5-87BE-67443E8EF086}">
      <p15:sldGuideLst xmlns:p15="http://schemas.microsoft.com/office/powerpoint/2012/main"/>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preserve="1" userDrawn="1">
  <p:cSld name="AGENDA | Grün">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7986893-11C6-4E66-9014-0334E7248B81}" type="datetime4">
              <a:rPr lang="de-DE" smtClean="0"/>
              <a:t>12. Mai 2026</a:t>
            </a:fld>
            <a:endParaRPr lang="de-DE" dirty="0"/>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AD00"/>
                </a:solidFill>
              </a:defRPr>
            </a:lvl1pPr>
          </a:lstStyle>
          <a:p>
            <a:r>
              <a:rPr lang="de-DE" dirty="0"/>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AD00"/>
          </a:solidFill>
        </p:spPr>
        <p:txBody>
          <a:bodyPr wrap="square" tIns="144000" bIns="144000">
            <a:noAutofit/>
          </a:bodyPr>
          <a:lstStyle>
            <a:lvl1pPr marL="542925" indent="-361950">
              <a:spcAft>
                <a:spcPts val="600"/>
              </a:spcAft>
              <a:buClr>
                <a:srgbClr val="10065A"/>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448926448"/>
      </p:ext>
    </p:extLst>
  </p:cSld>
  <p:clrMapOvr>
    <a:masterClrMapping/>
  </p:clrMapOvr>
  <p:extLst>
    <p:ext uri="{DCECCB84-F9BA-43D5-87BE-67443E8EF086}">
      <p15:sldGuideLst xmlns:p15="http://schemas.microsoft.com/office/powerpoint/2012/main"/>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preserve="1" userDrawn="1">
  <p:cSld name="REDNER">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Redner</a:t>
            </a:r>
          </a:p>
        </p:txBody>
      </p:sp>
    </p:spTree>
    <p:extLst>
      <p:ext uri="{BB962C8B-B14F-4D97-AF65-F5344CB8AC3E}">
        <p14:creationId xmlns:p14="http://schemas.microsoft.com/office/powerpoint/2010/main" val="17403206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preserve="1" userDrawn="1">
  <p:cSld name="REDNER-Liste 4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2431189"/>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preserve="1" userDrawn="1">
  <p:cSld name="REDNER-Liste 4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021760635"/>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userDrawn="1">
  <p:cSld name="REDNER-Liste 4er |  Pink">
    <p:bg>
      <p:bgPr>
        <a:solidFill>
          <a:srgbClr val="FF3EB5"/>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10ADAA"/>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261223715"/>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preserve="1" userDrawn="1">
  <p:cSld name="REDNER-Liste 4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270608894"/>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preserve="1" userDrawn="1">
  <p:cSld name="REDNER-Liste 4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912260850"/>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preserve="1" userDrawn="1">
  <p:cSld name="REDNER-Liste 4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22518383"/>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showMasterSp="0" preserve="1" userDrawn="1">
  <p:cSld name="REDNER-Liste 4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945383326"/>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showMasterSp="0" preserve="1" userDrawn="1">
  <p:cSld name="REDNER-Liste 4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646962"/>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TART V2 | Blau/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chemeClr val="bg1"/>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393195706"/>
      </p:ext>
    </p:extLst>
  </p:cSld>
  <p:clrMapOvr>
    <a:masterClrMapping/>
  </p:clrMapOvr>
  <p:extLst>
    <p:ext uri="{DCECCB84-F9BA-43D5-87BE-67443E8EF086}">
      <p15:sldGuideLst xmlns:p15="http://schemas.microsoft.com/office/powerpoint/2012/main"/>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userDrawn="1">
  <p:cSld name="REDNER-Liste 3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57220885"/>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userDrawn="1">
  <p:cSld name="REDNER-Liste 3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46379570"/>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userDrawn="1">
  <p:cSld name="REDNER-Liste 3er |  Pink">
    <p:bg>
      <p:bgPr>
        <a:solidFill>
          <a:srgbClr val="FF3EB5"/>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10ADAA"/>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722786149"/>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REDNER-Liste 3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902051988"/>
      </p:ext>
    </p:extLst>
  </p:cSld>
  <p:clrMapOvr>
    <a:masterClrMapping/>
  </p:clrMapOvr>
  <p:extLst>
    <p:ext uri="{DCECCB84-F9BA-43D5-87BE-67443E8EF086}">
      <p15:sldGuideLst xmlns:p15="http://schemas.microsoft.com/office/powerpoint/2012/main">
        <p15:guide id="1">
          <p15:clr>
            <a:srgbClr val="FBAE40"/>
          </p15:clr>
        </p15:guide>
        <p15:guide id="2" orient="horz" pos="4088" userDrawn="1">
          <p15:clr>
            <a:srgbClr val="FBAE40"/>
          </p15:clr>
        </p15:guide>
      </p15:sldGuideLst>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REDNER-Liste 3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552105606"/>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REDNER-Liste 3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17954465"/>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REDNER-Liste 3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952963157"/>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REDNER-Liste 3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836534394"/>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REDNER-Liste 2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FDDCD3F4-AF65-EC61-2BA2-768B28D92838}"/>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63807679"/>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REDNER-Liste 2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F5D667C7-5AC6-A338-B80B-91D9ACBD800C}"/>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55625890"/>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TART V2 | Dunkelblau/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5555"/>
            <a:ext cx="2765856" cy="2106615"/>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chemeClr val="bg1"/>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197978117"/>
      </p:ext>
    </p:extLst>
  </p:cSld>
  <p:clrMapOvr>
    <a:masterClrMapping/>
  </p:clrMapOvr>
  <p:extLst>
    <p:ext uri="{DCECCB84-F9BA-43D5-87BE-67443E8EF086}">
      <p15:sldGuideLst xmlns:p15="http://schemas.microsoft.com/office/powerpoint/2012/main"/>
    </p:ext>
  </p:extLst>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REDNER-Liste 2er |  Pink">
    <p:bg>
      <p:bgPr>
        <a:solidFill>
          <a:srgbClr val="FF3EB5"/>
        </a:solidFill>
        <a:effectLst/>
      </p:bgPr>
    </p:bg>
    <p:spTree>
      <p:nvGrpSpPr>
        <p:cNvPr id="1" name=""/>
        <p:cNvGrpSpPr/>
        <p:nvPr/>
      </p:nvGrpSpPr>
      <p:grpSpPr>
        <a:xfrm>
          <a:off x="0" y="0"/>
          <a:ext cx="0" cy="0"/>
          <a:chOff x="0" y="0"/>
          <a:chExt cx="0" cy="0"/>
        </a:xfrm>
      </p:grpSpPr>
      <p:sp>
        <p:nvSpPr>
          <p:cNvPr id="2" name="Text-Platzhalter">
            <a:extLst>
              <a:ext uri="{FF2B5EF4-FFF2-40B4-BE49-F238E27FC236}">
                <a16:creationId xmlns:a16="http://schemas.microsoft.com/office/drawing/2014/main" id="{DBCE9A65-0CE1-5FB2-C766-891EE6C0DC07}"/>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7B7D999F-0A04-BE38-BE73-D067F00B4B8B}"/>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10ADAA"/>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97330341"/>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REDNER-Liste 2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7704C251-4C2A-F523-4A1E-EAA5B73C9EF1}"/>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874192606"/>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REDNER-Liste 2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06F6069B-C599-8929-38BC-82D68B651CD1}"/>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95744522"/>
      </p:ext>
    </p:extLst>
  </p:cSld>
  <p:clrMapOvr>
    <a:masterClrMapping/>
  </p:clrMapOvr>
  <p:extLst>
    <p:ext uri="{DCECCB84-F9BA-43D5-87BE-67443E8EF086}">
      <p15:sldGuideLst xmlns:p15="http://schemas.microsoft.com/office/powerpoint/2012/main">
        <p15:guide id="1">
          <p15:clr>
            <a:srgbClr val="FBAE40"/>
          </p15:clr>
        </p15:guide>
        <p15:guide id="2" orient="horz" pos="4088" userDrawn="1">
          <p15:clr>
            <a:srgbClr val="FBAE40"/>
          </p15:clr>
        </p15:guide>
      </p15:sldGuideLst>
    </p:ext>
  </p:extLst>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preserve="1" userDrawn="1">
  <p:cSld name="REDNER-Liste 2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C6F78590-277F-1F3B-D142-0B558378C7B4}"/>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44828883"/>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preserve="1" userDrawn="1">
  <p:cSld name="REDNER-Liste 2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8DC76236-9FE1-FC14-CADE-AEFB2FDA8952}"/>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53423982"/>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preserve="1" userDrawn="1">
  <p:cSld name="REDNER-Liste 2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BF71DF67-9A57-3781-9F86-5B47C4DA5D59}"/>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211877310"/>
      </p:ext>
    </p:extLst>
  </p:cSld>
  <p:clrMapOvr>
    <a:masterClrMapping/>
  </p:clrMapOvr>
  <p:extLst>
    <p:ext uri="{DCECCB84-F9BA-43D5-87BE-67443E8EF086}">
      <p15:sldGuideLst xmlns:p15="http://schemas.microsoft.com/office/powerpoint/2012/main"/>
    </p:ext>
  </p:extLst>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preserve="1" userDrawn="1">
  <p:cSld name="REDNER | Pink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4280951024"/>
      </p:ext>
    </p:extLst>
  </p:cSld>
  <p:clrMapOvr>
    <a:masterClrMapping/>
  </p:clrMapOvr>
  <p:extLst>
    <p:ext uri="{DCECCB84-F9BA-43D5-87BE-67443E8EF086}">
      <p15:sldGuideLst xmlns:p15="http://schemas.microsoft.com/office/powerpoint/2012/main"/>
    </p:ext>
  </p:extLst>
</p:sldLayout>
</file>

<file path=ppt/slideLayouts/slideLayout197.xml><?xml version="1.0" encoding="utf-8"?>
<p:sldLayout xmlns:a="http://schemas.openxmlformats.org/drawingml/2006/main" xmlns:r="http://schemas.openxmlformats.org/officeDocument/2006/relationships" xmlns:p="http://schemas.openxmlformats.org/presentationml/2006/main" showMasterSp="0" preserve="1" userDrawn="1">
  <p:cSld name="REDNER | Pink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870711035"/>
      </p:ext>
    </p:extLst>
  </p:cSld>
  <p:clrMapOvr>
    <a:masterClrMapping/>
  </p:clrMapOvr>
  <p:extLst>
    <p:ext uri="{DCECCB84-F9BA-43D5-87BE-67443E8EF086}">
      <p15:sldGuideLst xmlns:p15="http://schemas.microsoft.com/office/powerpoint/2012/main"/>
    </p:ext>
  </p:extLst>
</p:sldLayout>
</file>

<file path=ppt/slideLayouts/slideLayout198.xml><?xml version="1.0" encoding="utf-8"?>
<p:sldLayout xmlns:a="http://schemas.openxmlformats.org/drawingml/2006/main" xmlns:r="http://schemas.openxmlformats.org/officeDocument/2006/relationships" xmlns:p="http://schemas.openxmlformats.org/presentationml/2006/main" showMasterSp="0" preserve="1" userDrawn="1">
  <p:cSld name="REDNER | Türkis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61545685"/>
      </p:ext>
    </p:extLst>
  </p:cSld>
  <p:clrMapOvr>
    <a:masterClrMapping/>
  </p:clrMapOvr>
  <p:extLst>
    <p:ext uri="{DCECCB84-F9BA-43D5-87BE-67443E8EF086}">
      <p15:sldGuideLst xmlns:p15="http://schemas.microsoft.com/office/powerpoint/2012/main"/>
    </p:ext>
  </p:extLst>
</p:sldLayout>
</file>

<file path=ppt/slideLayouts/slideLayout199.xml><?xml version="1.0" encoding="utf-8"?>
<p:sldLayout xmlns:a="http://schemas.openxmlformats.org/drawingml/2006/main" xmlns:r="http://schemas.openxmlformats.org/officeDocument/2006/relationships" xmlns:p="http://schemas.openxmlformats.org/presentationml/2006/main" showMasterSp="0" preserve="1" userDrawn="1">
  <p:cSld name="REDNER | Türkis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179949134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TART V1 / Gruß | Pink/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3EB5"/>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2512835982"/>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TART V2 | Violett/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8C3E9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472335873"/>
      </p:ext>
    </p:extLst>
  </p:cSld>
  <p:clrMapOvr>
    <a:masterClrMapping/>
  </p:clrMapOvr>
  <p:extLst>
    <p:ext uri="{DCECCB84-F9BA-43D5-87BE-67443E8EF086}">
      <p15:sldGuideLst xmlns:p15="http://schemas.microsoft.com/office/powerpoint/2012/main"/>
    </p:ext>
  </p:extLst>
</p:sldLayout>
</file>

<file path=ppt/slideLayouts/slideLayout200.xml><?xml version="1.0" encoding="utf-8"?>
<p:sldLayout xmlns:a="http://schemas.openxmlformats.org/drawingml/2006/main" xmlns:r="http://schemas.openxmlformats.org/officeDocument/2006/relationships" xmlns:p="http://schemas.openxmlformats.org/presentationml/2006/main" showMasterSp="0" preserve="1" userDrawn="1">
  <p:cSld name="REDNER | Violett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70325716"/>
      </p:ext>
    </p:extLst>
  </p:cSld>
  <p:clrMapOvr>
    <a:masterClrMapping/>
  </p:clrMapOvr>
  <p:extLst>
    <p:ext uri="{DCECCB84-F9BA-43D5-87BE-67443E8EF086}">
      <p15:sldGuideLst xmlns:p15="http://schemas.microsoft.com/office/powerpoint/2012/main"/>
    </p:ext>
  </p:extLst>
</p:sldLayout>
</file>

<file path=ppt/slideLayouts/slideLayout201.xml><?xml version="1.0" encoding="utf-8"?>
<p:sldLayout xmlns:a="http://schemas.openxmlformats.org/drawingml/2006/main" xmlns:r="http://schemas.openxmlformats.org/officeDocument/2006/relationships" xmlns:p="http://schemas.openxmlformats.org/presentationml/2006/main" showMasterSp="0" preserve="1" userDrawn="1">
  <p:cSld name="REDNER | Violett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72101552"/>
      </p:ext>
    </p:extLst>
  </p:cSld>
  <p:clrMapOvr>
    <a:masterClrMapping/>
  </p:clrMapOvr>
  <p:extLst>
    <p:ext uri="{DCECCB84-F9BA-43D5-87BE-67443E8EF086}">
      <p15:sldGuideLst xmlns:p15="http://schemas.microsoft.com/office/powerpoint/2012/main"/>
    </p:ext>
  </p:extLst>
</p:sldLayout>
</file>

<file path=ppt/slideLayouts/slideLayout202.xml><?xml version="1.0" encoding="utf-8"?>
<p:sldLayout xmlns:a="http://schemas.openxmlformats.org/drawingml/2006/main" xmlns:r="http://schemas.openxmlformats.org/officeDocument/2006/relationships" xmlns:p="http://schemas.openxmlformats.org/presentationml/2006/main" showMasterSp="0" preserve="1" userDrawn="1">
  <p:cSld name="REDNER | Orange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193379248"/>
      </p:ext>
    </p:extLst>
  </p:cSld>
  <p:clrMapOvr>
    <a:masterClrMapping/>
  </p:clrMapOvr>
  <p:extLst>
    <p:ext uri="{DCECCB84-F9BA-43D5-87BE-67443E8EF086}">
      <p15:sldGuideLst xmlns:p15="http://schemas.microsoft.com/office/powerpoint/2012/main"/>
    </p:ext>
  </p:extLst>
</p:sldLayout>
</file>

<file path=ppt/slideLayouts/slideLayout203.xml><?xml version="1.0" encoding="utf-8"?>
<p:sldLayout xmlns:a="http://schemas.openxmlformats.org/drawingml/2006/main" xmlns:r="http://schemas.openxmlformats.org/officeDocument/2006/relationships" xmlns:p="http://schemas.openxmlformats.org/presentationml/2006/main" showMasterSp="0" preserve="1" userDrawn="1">
  <p:cSld name="REDNER | Orange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756390931"/>
      </p:ext>
    </p:extLst>
  </p:cSld>
  <p:clrMapOvr>
    <a:masterClrMapping/>
  </p:clrMapOvr>
  <p:extLst>
    <p:ext uri="{DCECCB84-F9BA-43D5-87BE-67443E8EF086}">
      <p15:sldGuideLst xmlns:p15="http://schemas.microsoft.com/office/powerpoint/2012/main"/>
    </p:ext>
  </p:extLst>
</p:sldLayout>
</file>

<file path=ppt/slideLayouts/slideLayout204.xml><?xml version="1.0" encoding="utf-8"?>
<p:sldLayout xmlns:a="http://schemas.openxmlformats.org/drawingml/2006/main" xmlns:r="http://schemas.openxmlformats.org/officeDocument/2006/relationships" xmlns:p="http://schemas.openxmlformats.org/presentationml/2006/main" showMasterSp="0" preserve="1" userDrawn="1">
  <p:cSld name="REDNER | Grün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534761011"/>
      </p:ext>
    </p:extLst>
  </p:cSld>
  <p:clrMapOvr>
    <a:masterClrMapping/>
  </p:clrMapOvr>
  <p:extLst>
    <p:ext uri="{DCECCB84-F9BA-43D5-87BE-67443E8EF086}">
      <p15:sldGuideLst xmlns:p15="http://schemas.microsoft.com/office/powerpoint/2012/main"/>
    </p:ext>
  </p:extLst>
</p:sldLayout>
</file>

<file path=ppt/slideLayouts/slideLayout205.xml><?xml version="1.0" encoding="utf-8"?>
<p:sldLayout xmlns:a="http://schemas.openxmlformats.org/drawingml/2006/main" xmlns:r="http://schemas.openxmlformats.org/officeDocument/2006/relationships" xmlns:p="http://schemas.openxmlformats.org/presentationml/2006/main" showMasterSp="0" preserve="1" userDrawn="1">
  <p:cSld name="REDNER | Grün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549577298"/>
      </p:ext>
    </p:extLst>
  </p:cSld>
  <p:clrMapOvr>
    <a:masterClrMapping/>
  </p:clrMapOvr>
  <p:extLst>
    <p:ext uri="{DCECCB84-F9BA-43D5-87BE-67443E8EF086}">
      <p15:sldGuideLst xmlns:p15="http://schemas.microsoft.com/office/powerpoint/2012/main"/>
    </p:ext>
  </p:extLst>
</p:sldLayout>
</file>

<file path=ppt/slideLayouts/slideLayout206.xml><?xml version="1.0" encoding="utf-8"?>
<p:sldLayout xmlns:a="http://schemas.openxmlformats.org/drawingml/2006/main" xmlns:r="http://schemas.openxmlformats.org/officeDocument/2006/relationships" xmlns:p="http://schemas.openxmlformats.org/presentationml/2006/main" showMasterSp="0" preserve="1" userDrawn="1">
  <p:cSld name="REDNER | Pink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688513452"/>
      </p:ext>
    </p:extLst>
  </p:cSld>
  <p:clrMapOvr>
    <a:masterClrMapping/>
  </p:clrMapOvr>
  <p:extLst>
    <p:ext uri="{DCECCB84-F9BA-43D5-87BE-67443E8EF086}">
      <p15:sldGuideLst xmlns:p15="http://schemas.microsoft.com/office/powerpoint/2012/main"/>
    </p:ext>
  </p:extLst>
</p:sldLayout>
</file>

<file path=ppt/slideLayouts/slideLayout207.xml><?xml version="1.0" encoding="utf-8"?>
<p:sldLayout xmlns:a="http://schemas.openxmlformats.org/drawingml/2006/main" xmlns:r="http://schemas.openxmlformats.org/officeDocument/2006/relationships" xmlns:p="http://schemas.openxmlformats.org/presentationml/2006/main" showMasterSp="0" preserve="1" userDrawn="1">
  <p:cSld name="REDNER | Pink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421759600"/>
      </p:ext>
    </p:extLst>
  </p:cSld>
  <p:clrMapOvr>
    <a:masterClrMapping/>
  </p:clrMapOvr>
  <p:extLst>
    <p:ext uri="{DCECCB84-F9BA-43D5-87BE-67443E8EF086}">
      <p15:sldGuideLst xmlns:p15="http://schemas.microsoft.com/office/powerpoint/2012/main"/>
    </p:ext>
  </p:extLst>
</p:sldLayout>
</file>

<file path=ppt/slideLayouts/slideLayout208.xml><?xml version="1.0" encoding="utf-8"?>
<p:sldLayout xmlns:a="http://schemas.openxmlformats.org/drawingml/2006/main" xmlns:r="http://schemas.openxmlformats.org/officeDocument/2006/relationships" xmlns:p="http://schemas.openxmlformats.org/presentationml/2006/main" showMasterSp="0" preserve="1" userDrawn="1">
  <p:cSld name="REDNER | Türkis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655599727"/>
      </p:ext>
    </p:extLst>
  </p:cSld>
  <p:clrMapOvr>
    <a:masterClrMapping/>
  </p:clrMapOvr>
  <p:extLst>
    <p:ext uri="{DCECCB84-F9BA-43D5-87BE-67443E8EF086}">
      <p15:sldGuideLst xmlns:p15="http://schemas.microsoft.com/office/powerpoint/2012/main"/>
    </p:ext>
  </p:extLst>
</p:sldLayout>
</file>

<file path=ppt/slideLayouts/slideLayout209.xml><?xml version="1.0" encoding="utf-8"?>
<p:sldLayout xmlns:a="http://schemas.openxmlformats.org/drawingml/2006/main" xmlns:r="http://schemas.openxmlformats.org/officeDocument/2006/relationships" xmlns:p="http://schemas.openxmlformats.org/presentationml/2006/main" showMasterSp="0" preserve="1" userDrawn="1">
  <p:cSld name="REDNER | Türkis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566630253"/>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TART V2 | Violett/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8C3E9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1574576288"/>
      </p:ext>
    </p:extLst>
  </p:cSld>
  <p:clrMapOvr>
    <a:masterClrMapping/>
  </p:clrMapOvr>
  <p:extLst>
    <p:ext uri="{DCECCB84-F9BA-43D5-87BE-67443E8EF086}">
      <p15:sldGuideLst xmlns:p15="http://schemas.microsoft.com/office/powerpoint/2012/main"/>
    </p:ext>
  </p:extLst>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preserve="1" userDrawn="1">
  <p:cSld name="REDNER | Violett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04320113"/>
      </p:ext>
    </p:extLst>
  </p:cSld>
  <p:clrMapOvr>
    <a:masterClrMapping/>
  </p:clrMapOvr>
  <p:extLst>
    <p:ext uri="{DCECCB84-F9BA-43D5-87BE-67443E8EF086}">
      <p15:sldGuideLst xmlns:p15="http://schemas.microsoft.com/office/powerpoint/2012/main"/>
    </p:ext>
  </p:extLst>
</p:sldLayout>
</file>

<file path=ppt/slideLayouts/slideLayout211.xml><?xml version="1.0" encoding="utf-8"?>
<p:sldLayout xmlns:a="http://schemas.openxmlformats.org/drawingml/2006/main" xmlns:r="http://schemas.openxmlformats.org/officeDocument/2006/relationships" xmlns:p="http://schemas.openxmlformats.org/presentationml/2006/main" showMasterSp="0" preserve="1" userDrawn="1">
  <p:cSld name="REDNER | Violett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526634263"/>
      </p:ext>
    </p:extLst>
  </p:cSld>
  <p:clrMapOvr>
    <a:masterClrMapping/>
  </p:clrMapOvr>
  <p:extLst>
    <p:ext uri="{DCECCB84-F9BA-43D5-87BE-67443E8EF086}">
      <p15:sldGuideLst xmlns:p15="http://schemas.microsoft.com/office/powerpoint/2012/main"/>
    </p:ext>
  </p:extLst>
</p:sldLayout>
</file>

<file path=ppt/slideLayouts/slideLayout212.xml><?xml version="1.0" encoding="utf-8"?>
<p:sldLayout xmlns:a="http://schemas.openxmlformats.org/drawingml/2006/main" xmlns:r="http://schemas.openxmlformats.org/officeDocument/2006/relationships" xmlns:p="http://schemas.openxmlformats.org/presentationml/2006/main" showMasterSp="0" preserve="1" userDrawn="1">
  <p:cSld name="REDNER | Orange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543041719"/>
      </p:ext>
    </p:extLst>
  </p:cSld>
  <p:clrMapOvr>
    <a:masterClrMapping/>
  </p:clrMapOvr>
  <p:extLst>
    <p:ext uri="{DCECCB84-F9BA-43D5-87BE-67443E8EF086}">
      <p15:sldGuideLst xmlns:p15="http://schemas.microsoft.com/office/powerpoint/2012/main"/>
    </p:ext>
  </p:extLst>
</p:sldLayout>
</file>

<file path=ppt/slideLayouts/slideLayout213.xml><?xml version="1.0" encoding="utf-8"?>
<p:sldLayout xmlns:a="http://schemas.openxmlformats.org/drawingml/2006/main" xmlns:r="http://schemas.openxmlformats.org/officeDocument/2006/relationships" xmlns:p="http://schemas.openxmlformats.org/presentationml/2006/main" showMasterSp="0" preserve="1" userDrawn="1">
  <p:cSld name="REDNER | Orange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207049408"/>
      </p:ext>
    </p:extLst>
  </p:cSld>
  <p:clrMapOvr>
    <a:masterClrMapping/>
  </p:clrMapOvr>
  <p:extLst>
    <p:ext uri="{DCECCB84-F9BA-43D5-87BE-67443E8EF086}">
      <p15:sldGuideLst xmlns:p15="http://schemas.microsoft.com/office/powerpoint/2012/main"/>
    </p:ext>
  </p:extLst>
</p:sldLayout>
</file>

<file path=ppt/slideLayouts/slideLayout214.xml><?xml version="1.0" encoding="utf-8"?>
<p:sldLayout xmlns:a="http://schemas.openxmlformats.org/drawingml/2006/main" xmlns:r="http://schemas.openxmlformats.org/officeDocument/2006/relationships" xmlns:p="http://schemas.openxmlformats.org/presentationml/2006/main" showMasterSp="0" preserve="1" userDrawn="1">
  <p:cSld name="REDNER | Gold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980753199"/>
      </p:ext>
    </p:extLst>
  </p:cSld>
  <p:clrMapOvr>
    <a:masterClrMapping/>
  </p:clrMapOvr>
  <p:extLst>
    <p:ext uri="{DCECCB84-F9BA-43D5-87BE-67443E8EF086}">
      <p15:sldGuideLst xmlns:p15="http://schemas.microsoft.com/office/powerpoint/2012/main"/>
    </p:ext>
  </p:extLst>
</p:sldLayout>
</file>

<file path=ppt/slideLayouts/slideLayout215.xml><?xml version="1.0" encoding="utf-8"?>
<p:sldLayout xmlns:a="http://schemas.openxmlformats.org/drawingml/2006/main" xmlns:r="http://schemas.openxmlformats.org/officeDocument/2006/relationships" xmlns:p="http://schemas.openxmlformats.org/presentationml/2006/main" showMasterSp="0" preserve="1" userDrawn="1">
  <p:cSld name="REDNER | Grün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58221492"/>
      </p:ext>
    </p:extLst>
  </p:cSld>
  <p:clrMapOvr>
    <a:masterClrMapping/>
  </p:clrMapOvr>
  <p:extLst>
    <p:ext uri="{DCECCB84-F9BA-43D5-87BE-67443E8EF086}">
      <p15:sldGuideLst xmlns:p15="http://schemas.microsoft.com/office/powerpoint/2012/main"/>
    </p:ext>
  </p:extLst>
</p:sldLayout>
</file>

<file path=ppt/slideLayouts/slideLayout216.xml><?xml version="1.0" encoding="utf-8"?>
<p:sldLayout xmlns:a="http://schemas.openxmlformats.org/drawingml/2006/main" xmlns:r="http://schemas.openxmlformats.org/officeDocument/2006/relationships" xmlns:p="http://schemas.openxmlformats.org/presentationml/2006/main" showMasterSp="0" preserve="1" userDrawn="1">
  <p:cSld name="INHALT">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Inhalt</a:t>
            </a:r>
          </a:p>
        </p:txBody>
      </p:sp>
    </p:spTree>
    <p:extLst>
      <p:ext uri="{BB962C8B-B14F-4D97-AF65-F5344CB8AC3E}">
        <p14:creationId xmlns:p14="http://schemas.microsoft.com/office/powerpoint/2010/main" val="40941707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INHALT V1 | 1er  / Weiß">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1665162B-EB29-42AB-82FE-153E7B96FE88}" type="datetime4">
              <a:rPr lang="de-DE" smtClean="0"/>
              <a:t>12. Mai 2026</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196975"/>
            <a:ext cx="11161712" cy="4752975"/>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userDrawn="1">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383457959"/>
      </p:ext>
    </p:extLst>
  </p:cSld>
  <p:clrMapOvr>
    <a:masterClrMapping/>
  </p:clrMapOvr>
  <p:extLst>
    <p:ext uri="{DCECCB84-F9BA-43D5-87BE-67443E8EF086}">
      <p15:sldGuideLst xmlns:p15="http://schemas.microsoft.com/office/powerpoint/2012/main"/>
    </p:ext>
  </p:extLst>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INHALT V1 | 1er  / Weiß/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217A0758-0C94-4505-A2ED-C087D0BAE37F}" type="datetime4">
              <a:rPr lang="de-DE" smtClean="0"/>
              <a:t>12. Mai 2026</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196975"/>
            <a:ext cx="11161712"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userDrawn="1">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1363872423"/>
      </p:ext>
    </p:extLst>
  </p:cSld>
  <p:clrMapOvr>
    <a:masterClrMapping/>
  </p:clrMapOvr>
  <p:extLst>
    <p:ext uri="{DCECCB84-F9BA-43D5-87BE-67443E8EF086}">
      <p15:sldGuideLst xmlns:p15="http://schemas.microsoft.com/office/powerpoint/2012/main"/>
    </p:ext>
  </p:extLst>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INHALT V2 | 1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67318A19-C392-4D57-9ADD-6C103F156232}" type="datetime4">
              <a:rPr lang="de-DE" smtClean="0"/>
              <a:t>12. Mai 2026</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065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709901575"/>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TART V2 | Orange/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4414"/>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1220416331"/>
      </p:ext>
    </p:extLst>
  </p:cSld>
  <p:clrMapOvr>
    <a:masterClrMapping/>
  </p:clrMapOvr>
  <p:extLst>
    <p:ext uri="{DCECCB84-F9BA-43D5-87BE-67443E8EF086}">
      <p15:sldGuideLst xmlns:p15="http://schemas.microsoft.com/office/powerpoint/2012/main"/>
    </p:ext>
  </p:extLst>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INHALT V2 | 1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127C48CB-F5FC-45DC-8FED-17C22E9F8C80}" type="datetime4">
              <a:rPr lang="de-DE" smtClean="0"/>
              <a:t>12. Mai 2026</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069F"/>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698879660"/>
      </p:ext>
    </p:extLst>
  </p:cSld>
  <p:clrMapOvr>
    <a:masterClrMapping/>
  </p:clrMapOvr>
  <p:extLst>
    <p:ext uri="{DCECCB84-F9BA-43D5-87BE-67443E8EF086}">
      <p15:sldGuideLst xmlns:p15="http://schemas.microsoft.com/office/powerpoint/2012/main"/>
    </p:ext>
  </p:extLst>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INHALT V2 | 1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6CB11106-CE66-4A1F-8D3B-FD16111BA9D3}" type="datetime4">
              <a:rPr lang="de-DE" smtClean="0"/>
              <a:t>12. Mai 2026</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774748478"/>
      </p:ext>
    </p:extLst>
  </p:cSld>
  <p:clrMapOvr>
    <a:masterClrMapping/>
  </p:clrMapOvr>
  <p:extLst>
    <p:ext uri="{DCECCB84-F9BA-43D5-87BE-67443E8EF086}">
      <p15:sldGuideLst xmlns:p15="http://schemas.microsoft.com/office/powerpoint/2012/main"/>
    </p:ext>
  </p:extLs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INHALT V2 | 1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2CEBCAE5-70EC-4909-A810-AA8D1F5EDA6A}" type="datetime4">
              <a:rPr lang="de-DE" smtClean="0"/>
              <a:t>12. Mai 2026</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4095378512"/>
      </p:ext>
    </p:extLst>
  </p:cSld>
  <p:clrMapOvr>
    <a:masterClrMapping/>
  </p:clrMapOvr>
  <p:extLst>
    <p:ext uri="{DCECCB84-F9BA-43D5-87BE-67443E8EF086}">
      <p15:sldGuideLst xmlns:p15="http://schemas.microsoft.com/office/powerpoint/2012/main"/>
    </p:ext>
  </p:extLs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INHALT V2 | 1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FB2FE7D0-9D16-43DB-8348-A6FA8B56F0DF}" type="datetime4">
              <a:rPr lang="de-DE" smtClean="0"/>
              <a:t>12. Mai 2026</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2542577393"/>
      </p:ext>
    </p:extLst>
  </p:cSld>
  <p:clrMapOvr>
    <a:masterClrMapping/>
  </p:clrMapOvr>
  <p:extLst>
    <p:ext uri="{DCECCB84-F9BA-43D5-87BE-67443E8EF086}">
      <p15:sldGuideLst xmlns:p15="http://schemas.microsoft.com/office/powerpoint/2012/main"/>
    </p:ext>
  </p:extLst>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INHALT V2 | 1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E07A86A0-1EB0-4493-9480-3983F4BB1F6D}" type="datetime4">
              <a:rPr lang="de-DE" smtClean="0"/>
              <a:t>12. Mai 2026</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137593946"/>
      </p:ext>
    </p:extLst>
  </p:cSld>
  <p:clrMapOvr>
    <a:masterClrMapping/>
  </p:clrMapOvr>
  <p:extLst>
    <p:ext uri="{DCECCB84-F9BA-43D5-87BE-67443E8EF086}">
      <p15:sldGuideLst xmlns:p15="http://schemas.microsoft.com/office/powerpoint/2012/main"/>
    </p:ext>
  </p:extLst>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INHALT V2 | 1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282BC480-EE25-4603-BE41-B9F5A1703870}" type="datetime4">
              <a:rPr lang="de-DE" smtClean="0"/>
              <a:t>12. Mai 2026</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FFFF"/>
              </a:solidFill>
            </a:endParaRPr>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361893318"/>
      </p:ext>
    </p:extLst>
  </p:cSld>
  <p:clrMapOvr>
    <a:masterClrMapping/>
  </p:clrMapOvr>
  <p:extLst>
    <p:ext uri="{DCECCB84-F9BA-43D5-87BE-67443E8EF086}">
      <p15:sldGuideLst xmlns:p15="http://schemas.microsoft.com/office/powerpoint/2012/main"/>
    </p:ext>
  </p:extLs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INHALT V3 | 1er  / Dunkelblau/Pink ">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6BD375E-BA2B-4AA6-A535-ABBA1328673F}" type="datetime4">
              <a:rPr lang="de-DE" smtClean="0"/>
              <a:t>12. Mai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5A"/>
          </a:solidFill>
        </p:spPr>
        <p:txBody>
          <a:bodyPr wrap="square" lIns="108000" tIns="180000" rIns="72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lvl1pPr>
          </a:lstStyle>
          <a:p>
            <a:r>
              <a:rPr lang="de-DE" dirty="0"/>
              <a:t>Titel der Folie</a:t>
            </a:r>
          </a:p>
        </p:txBody>
      </p:sp>
    </p:spTree>
    <p:extLst>
      <p:ext uri="{BB962C8B-B14F-4D97-AF65-F5344CB8AC3E}">
        <p14:creationId xmlns:p14="http://schemas.microsoft.com/office/powerpoint/2010/main" val="3170240875"/>
      </p:ext>
    </p:extLst>
  </p:cSld>
  <p:clrMapOvr>
    <a:masterClrMapping/>
  </p:clrMapOvr>
  <p:extLst>
    <p:ext uri="{DCECCB84-F9BA-43D5-87BE-67443E8EF086}">
      <p15:sldGuideLst xmlns:p15="http://schemas.microsoft.com/office/powerpoint/2012/main"/>
    </p:ext>
  </p:extLst>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INHALT V3 | 1er  / Dunkelbl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2EAA7D1-7E57-43F6-97FF-427E64EE9A4F}" type="datetime4">
              <a:rPr lang="de-DE" smtClean="0"/>
              <a:t>12. Mai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5A"/>
          </a:solidFill>
        </p:spPr>
        <p:txBody>
          <a:bodyPr wrap="square" lIns="108000" tIns="180000" rIns="72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lvl1pPr>
          </a:lstStyle>
          <a:p>
            <a:r>
              <a:rPr lang="de-DE" dirty="0"/>
              <a:t>Titel der Folie</a:t>
            </a:r>
          </a:p>
        </p:txBody>
      </p:sp>
    </p:spTree>
    <p:extLst>
      <p:ext uri="{BB962C8B-B14F-4D97-AF65-F5344CB8AC3E}">
        <p14:creationId xmlns:p14="http://schemas.microsoft.com/office/powerpoint/2010/main" val="939501582"/>
      </p:ext>
    </p:extLst>
  </p:cSld>
  <p:clrMapOvr>
    <a:masterClrMapping/>
  </p:clrMapOvr>
  <p:extLst>
    <p:ext uri="{DCECCB84-F9BA-43D5-87BE-67443E8EF086}">
      <p15:sldGuideLst xmlns:p15="http://schemas.microsoft.com/office/powerpoint/2012/main"/>
    </p:ext>
  </p:extLs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INHALT V3 | 1er  / Blau/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1AAA6E02-795D-4BBC-91E9-63127E1FD814}" type="datetime4">
              <a:rPr lang="de-DE" smtClean="0"/>
              <a:t>12. Mai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9F"/>
          </a:solidFill>
        </p:spPr>
        <p:txBody>
          <a:bodyPr wrap="square" lIns="108000" tIns="180000" rIns="72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150700915"/>
      </p:ext>
    </p:extLst>
  </p:cSld>
  <p:clrMapOvr>
    <a:masterClrMapping/>
  </p:clrMapOvr>
  <p:extLst>
    <p:ext uri="{DCECCB84-F9BA-43D5-87BE-67443E8EF086}">
      <p15:sldGuideLst xmlns:p15="http://schemas.microsoft.com/office/powerpoint/2012/main"/>
    </p:ext>
  </p:extLs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INHALT V3 | 1er  / Bl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98366FD-51F5-4A84-9D82-F3E3D48F8096}" type="datetime4">
              <a:rPr lang="de-DE" smtClean="0"/>
              <a:t>12. Mai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9F"/>
          </a:solidFill>
        </p:spPr>
        <p:txBody>
          <a:bodyPr wrap="square" lIns="108000" tIns="180000" rIns="72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644542235"/>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TART V2 | Orange/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4414"/>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42506645"/>
      </p:ext>
    </p:extLst>
  </p:cSld>
  <p:clrMapOvr>
    <a:masterClrMapping/>
  </p:clrMapOvr>
  <p:extLst>
    <p:ext uri="{DCECCB84-F9BA-43D5-87BE-67443E8EF086}">
      <p15:sldGuideLst xmlns:p15="http://schemas.microsoft.com/office/powerpoint/2012/main"/>
    </p:ext>
  </p:extLs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INHALT V3 | 1er  / Pink/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FDECF7B2-7767-4A1C-93B1-A1C1D2C3F503}" type="datetime4">
              <a:rPr lang="de-DE" smtClean="0"/>
              <a:t>12. Mai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3EB5"/>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632295022"/>
      </p:ext>
    </p:extLst>
  </p:cSld>
  <p:clrMapOvr>
    <a:masterClrMapping/>
  </p:clrMapOvr>
  <p:extLst>
    <p:ext uri="{DCECCB84-F9BA-43D5-87BE-67443E8EF086}">
      <p15:sldGuideLst xmlns:p15="http://schemas.microsoft.com/office/powerpoint/2012/main"/>
    </p:ext>
  </p:extLs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INHALT V3 | 1er  / Pink/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8E31735-13AD-4272-8D88-172C28EA22D0}" type="datetime4">
              <a:rPr lang="de-DE" smtClean="0"/>
              <a:t>12. Mai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3EB5"/>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603982663"/>
      </p:ext>
    </p:extLst>
  </p:cSld>
  <p:clrMapOvr>
    <a:masterClrMapping/>
  </p:clrMapOvr>
  <p:extLst>
    <p:ext uri="{DCECCB84-F9BA-43D5-87BE-67443E8EF086}">
      <p15:sldGuideLst xmlns:p15="http://schemas.microsoft.com/office/powerpoint/2012/main"/>
    </p:ext>
  </p:extLst>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INHALT V3 | 1er  / Türkis/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7F5AE93B-A9C5-4F96-BB35-277BF959B4E1}" type="datetime4">
              <a:rPr lang="de-DE" smtClean="0"/>
              <a:t>12. Mai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AA"/>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392034952"/>
      </p:ext>
    </p:extLst>
  </p:cSld>
  <p:clrMapOvr>
    <a:masterClrMapping/>
  </p:clrMapOvr>
  <p:extLst>
    <p:ext uri="{DCECCB84-F9BA-43D5-87BE-67443E8EF086}">
      <p15:sldGuideLst xmlns:p15="http://schemas.microsoft.com/office/powerpoint/2012/main"/>
    </p:ext>
  </p:extLst>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INHALT V3 | 1er  / Türkis/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000C1DF-04EF-4D39-9C01-217BAF15B9D8}" type="datetime4">
              <a:rPr lang="de-DE" smtClean="0"/>
              <a:t>12. Mai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AA"/>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605423957"/>
      </p:ext>
    </p:extLst>
  </p:cSld>
  <p:clrMapOvr>
    <a:masterClrMapping/>
  </p:clrMapOvr>
  <p:extLst>
    <p:ext uri="{DCECCB84-F9BA-43D5-87BE-67443E8EF086}">
      <p15:sldGuideLst xmlns:p15="http://schemas.microsoft.com/office/powerpoint/2012/main"/>
    </p:ext>
  </p:extLst>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INHALT V3 | 1er  / Violett/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63D85AA-F76A-431C-9918-5EE6CFDCFE2F}" type="datetime4">
              <a:rPr lang="de-DE" smtClean="0"/>
              <a:t>12. Mai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8C3E9F"/>
          </a:solidFill>
        </p:spPr>
        <p:txBody>
          <a:bodyPr wrap="square" lIns="108000" tIns="180000" rIns="72000" bIns="72000">
            <a:noAutofit/>
          </a:bodyPr>
          <a:lstStyle>
            <a:lvl1pPr>
              <a:buClr>
                <a:srgbClr val="10AD00"/>
              </a:buClr>
              <a:defRPr>
                <a:solidFill>
                  <a:srgbClr val="10AD00"/>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471518491"/>
      </p:ext>
    </p:extLst>
  </p:cSld>
  <p:clrMapOvr>
    <a:masterClrMapping/>
  </p:clrMapOvr>
  <p:extLst>
    <p:ext uri="{DCECCB84-F9BA-43D5-87BE-67443E8EF086}">
      <p15:sldGuideLst xmlns:p15="http://schemas.microsoft.com/office/powerpoint/2012/main"/>
    </p:ext>
  </p:extLs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INHALT V3 | 1er  / Orange/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7F1CFF-8EB8-4086-B96C-21CD79E37D86}" type="datetime4">
              <a:rPr lang="de-DE" smtClean="0"/>
              <a:t>12. Mai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4414"/>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907545517"/>
      </p:ext>
    </p:extLst>
  </p:cSld>
  <p:clrMapOvr>
    <a:masterClrMapping/>
  </p:clrMapOvr>
  <p:extLst>
    <p:ext uri="{DCECCB84-F9BA-43D5-87BE-67443E8EF086}">
      <p15:sldGuideLst xmlns:p15="http://schemas.microsoft.com/office/powerpoint/2012/main"/>
    </p:ext>
  </p:extLs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INHALT V3 | 1er  / Orange/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D5763D4-7160-4A8F-A3DF-9D6163245DE4}" type="datetime4">
              <a:rPr lang="de-DE" smtClean="0"/>
              <a:t>12. Mai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4414"/>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740481736"/>
      </p:ext>
    </p:extLst>
  </p:cSld>
  <p:clrMapOvr>
    <a:masterClrMapping/>
  </p:clrMapOvr>
  <p:extLst>
    <p:ext uri="{DCECCB84-F9BA-43D5-87BE-67443E8EF086}">
      <p15:sldGuideLst xmlns:p15="http://schemas.microsoft.com/office/powerpoint/2012/main"/>
    </p:ext>
  </p:extLs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INHALT V3 | 1er  / Grün/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D1B6E42-ED84-4CBD-B6BE-12698FB5145F}" type="datetime4">
              <a:rPr lang="de-DE" smtClean="0"/>
              <a:t>12. Mai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00"/>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2228811"/>
      </p:ext>
    </p:extLst>
  </p:cSld>
  <p:clrMapOvr>
    <a:masterClrMapping/>
  </p:clrMapOvr>
  <p:extLst>
    <p:ext uri="{DCECCB84-F9BA-43D5-87BE-67443E8EF086}">
      <p15:sldGuideLst xmlns:p15="http://schemas.microsoft.com/office/powerpoint/2012/main"/>
    </p:ext>
  </p:extLs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INHALT V3 | 1er  / Grün/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4C0163D5-1B7F-4860-B98E-A420C3776519}" type="datetime4">
              <a:rPr lang="de-DE" smtClean="0"/>
              <a:t>12. Mai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00"/>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589346528"/>
      </p:ext>
    </p:extLst>
  </p:cSld>
  <p:clrMapOvr>
    <a:masterClrMapping/>
  </p:clrMapOvr>
  <p:extLst>
    <p:ext uri="{DCECCB84-F9BA-43D5-87BE-67443E8EF086}">
      <p15:sldGuideLst xmlns:p15="http://schemas.microsoft.com/office/powerpoint/2012/main"/>
    </p:ext>
  </p:extLst>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INHALT V3 | 1er  / Blaugrau/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F45F9381-E0D2-447F-A926-2BB8233FD775}" type="datetime4">
              <a:rPr lang="de-DE" smtClean="0"/>
              <a:t>12. Mai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3EB5"/>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3EB5"/>
                </a:solidFill>
              </a:defRPr>
            </a:lvl1pPr>
          </a:lstStyle>
          <a:p>
            <a:r>
              <a:rPr lang="de-DE" dirty="0"/>
              <a:t>Titel der Folie</a:t>
            </a:r>
          </a:p>
        </p:txBody>
      </p:sp>
    </p:spTree>
    <p:extLst>
      <p:ext uri="{BB962C8B-B14F-4D97-AF65-F5344CB8AC3E}">
        <p14:creationId xmlns:p14="http://schemas.microsoft.com/office/powerpoint/2010/main" val="3308575524"/>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TART V2 | Grün/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69" y="2384884"/>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00"/>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32922096"/>
      </p:ext>
    </p:extLst>
  </p:cSld>
  <p:clrMapOvr>
    <a:masterClrMapping/>
  </p:clrMapOvr>
  <p:extLst>
    <p:ext uri="{DCECCB84-F9BA-43D5-87BE-67443E8EF086}">
      <p15:sldGuideLst xmlns:p15="http://schemas.microsoft.com/office/powerpoint/2012/main"/>
    </p:ext>
  </p:extLst>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INHALT V3 | 1er  / Blaugr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D4D16B9-7B0B-49CD-98F3-30B1ECEE58A0}" type="datetime4">
              <a:rPr lang="de-DE" smtClean="0"/>
              <a:t>12. Mai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AA"/>
                </a:solidFill>
              </a:defRPr>
            </a:lvl1pPr>
          </a:lstStyle>
          <a:p>
            <a:r>
              <a:rPr lang="de-DE" dirty="0"/>
              <a:t>Titel der Folie</a:t>
            </a:r>
          </a:p>
        </p:txBody>
      </p:sp>
    </p:spTree>
    <p:extLst>
      <p:ext uri="{BB962C8B-B14F-4D97-AF65-F5344CB8AC3E}">
        <p14:creationId xmlns:p14="http://schemas.microsoft.com/office/powerpoint/2010/main" val="899636157"/>
      </p:ext>
    </p:extLst>
  </p:cSld>
  <p:clrMapOvr>
    <a:masterClrMapping/>
  </p:clrMapOvr>
  <p:extLst>
    <p:ext uri="{DCECCB84-F9BA-43D5-87BE-67443E8EF086}">
      <p15:sldGuideLst xmlns:p15="http://schemas.microsoft.com/office/powerpoint/2012/main"/>
    </p:ext>
  </p:extLst>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INHALT V3 | 1er  / Blaugrau/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74E6F9AE-4992-42AC-BB98-92221AF4057C}" type="datetime4">
              <a:rPr lang="de-DE" smtClean="0"/>
              <a:t>12. Mai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8C3E9F"/>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8C3E9F"/>
                </a:solidFill>
              </a:defRPr>
            </a:lvl1pPr>
          </a:lstStyle>
          <a:p>
            <a:r>
              <a:rPr lang="de-DE" dirty="0"/>
              <a:t>Titel der Folie</a:t>
            </a:r>
          </a:p>
        </p:txBody>
      </p:sp>
    </p:spTree>
    <p:extLst>
      <p:ext uri="{BB962C8B-B14F-4D97-AF65-F5344CB8AC3E}">
        <p14:creationId xmlns:p14="http://schemas.microsoft.com/office/powerpoint/2010/main" val="2936586070"/>
      </p:ext>
    </p:extLst>
  </p:cSld>
  <p:clrMapOvr>
    <a:masterClrMapping/>
  </p:clrMapOvr>
  <p:extLst>
    <p:ext uri="{DCECCB84-F9BA-43D5-87BE-67443E8EF086}">
      <p15:sldGuideLst xmlns:p15="http://schemas.microsoft.com/office/powerpoint/2012/main"/>
    </p:ext>
  </p:extLst>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INHALT V3 | 1er  / Blaugrau/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A79171D-C79A-45DB-9A47-55C6349D02F9}" type="datetime4">
              <a:rPr lang="de-DE" smtClean="0"/>
              <a:t>12. Mai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4414"/>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4414"/>
                </a:solidFill>
              </a:defRPr>
            </a:lvl1pPr>
          </a:lstStyle>
          <a:p>
            <a:r>
              <a:rPr lang="de-DE" dirty="0"/>
              <a:t>Titel der Folie</a:t>
            </a:r>
          </a:p>
        </p:txBody>
      </p:sp>
    </p:spTree>
    <p:extLst>
      <p:ext uri="{BB962C8B-B14F-4D97-AF65-F5344CB8AC3E}">
        <p14:creationId xmlns:p14="http://schemas.microsoft.com/office/powerpoint/2010/main" val="4143089536"/>
      </p:ext>
    </p:extLst>
  </p:cSld>
  <p:clrMapOvr>
    <a:masterClrMapping/>
  </p:clrMapOvr>
  <p:extLst>
    <p:ext uri="{DCECCB84-F9BA-43D5-87BE-67443E8EF086}">
      <p15:sldGuideLst xmlns:p15="http://schemas.microsoft.com/office/powerpoint/2012/main"/>
    </p:ext>
  </p:extLst>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INHALT V3 | 1er  / Blaugrau/Gold">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8AF35C67-1272-4D45-9AA8-3E8BA8312D41}" type="datetime4">
              <a:rPr lang="de-DE" smtClean="0"/>
              <a:t>12. Mai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AD00"/>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AD00"/>
                </a:solidFill>
              </a:defRPr>
            </a:lvl1pPr>
          </a:lstStyle>
          <a:p>
            <a:r>
              <a:rPr lang="de-DE" dirty="0"/>
              <a:t>Titel der Folie</a:t>
            </a:r>
          </a:p>
        </p:txBody>
      </p:sp>
    </p:spTree>
    <p:extLst>
      <p:ext uri="{BB962C8B-B14F-4D97-AF65-F5344CB8AC3E}">
        <p14:creationId xmlns:p14="http://schemas.microsoft.com/office/powerpoint/2010/main" val="1688980579"/>
      </p:ext>
    </p:extLst>
  </p:cSld>
  <p:clrMapOvr>
    <a:masterClrMapping/>
  </p:clrMapOvr>
  <p:extLst>
    <p:ext uri="{DCECCB84-F9BA-43D5-87BE-67443E8EF086}">
      <p15:sldGuideLst xmlns:p15="http://schemas.microsoft.com/office/powerpoint/2012/main"/>
    </p:ext>
  </p:extLst>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INHALT V3 | 1er  / Blaugrau/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6298464-FBC2-4A3E-9D5E-99E01FF71EDD}" type="datetime4">
              <a:rPr lang="de-DE" smtClean="0"/>
              <a:t>12. Mai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10AD00"/>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693438908"/>
      </p:ext>
    </p:extLst>
  </p:cSld>
  <p:clrMapOvr>
    <a:masterClrMapping/>
  </p:clrMapOvr>
  <p:extLst>
    <p:ext uri="{DCECCB84-F9BA-43D5-87BE-67443E8EF086}">
      <p15:sldGuideLst xmlns:p15="http://schemas.microsoft.com/office/powerpoint/2012/main"/>
    </p:ext>
  </p:extLst>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INHALT V3 | 2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9183F984-BFFD-4D7F-B184-D0AE687E2A14}" type="datetime4">
              <a:rPr lang="de-DE" smtClean="0"/>
              <a:t>12. Mai 2026</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065A"/>
          </a:solidFill>
        </p:spPr>
        <p:txBody>
          <a:bodyPr wrap="square" lIns="108000" tIns="180000" rIns="144000" bIns="72000">
            <a:noAutofit/>
          </a:bodyPr>
          <a:lstStyle>
            <a:lvl1pPr>
              <a:buClr>
                <a:srgbClr val="10ADA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065A"/>
          </a:solidFill>
        </p:spPr>
        <p:txBody>
          <a:bodyPr wrap="square" lIns="108000" tIns="180000" rIns="144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533882882"/>
      </p:ext>
    </p:extLst>
  </p:cSld>
  <p:clrMapOvr>
    <a:masterClrMapping/>
  </p:clrMapOvr>
  <p:extLst>
    <p:ext uri="{DCECCB84-F9BA-43D5-87BE-67443E8EF086}">
      <p15:sldGuideLst xmlns:p15="http://schemas.microsoft.com/office/powerpoint/2012/main"/>
    </p:ext>
  </p:extLst>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INHALT V3 | 2er  / Blaugrau/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06A8F15-662E-48A3-A958-8D59B6EFA436}" type="datetime4">
              <a:rPr lang="de-DE" smtClean="0"/>
              <a:t>12. Mai 2026</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chemeClr val="bg2"/>
          </a:solidFill>
        </p:spPr>
        <p:txBody>
          <a:bodyPr wrap="square" lIns="108000" tIns="180000" rIns="144000" bIns="72000">
            <a:noAutofit/>
          </a:bodyPr>
          <a:lstStyle>
            <a:lvl1pPr marL="263525" indent="-263525">
              <a:buClr>
                <a:srgbClr val="10ADAA"/>
              </a:buClr>
              <a:defRPr lang="de-DE" sz="2400" kern="1200" dirty="0">
                <a:solidFill>
                  <a:srgbClr val="10065A"/>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4pPr>
          </a:lstStyle>
          <a:p>
            <a:pPr marL="263525" lvl="0" indent="-263525" algn="l" defTabSz="914400" rtl="0" eaLnBrk="1" latinLnBrk="0" hangingPunct="1">
              <a:lnSpc>
                <a:spcPct val="100000"/>
              </a:lnSpc>
              <a:spcBef>
                <a:spcPts val="1000"/>
              </a:spcBef>
              <a:spcAft>
                <a:spcPts val="0"/>
              </a:spcAft>
              <a:buClr>
                <a:srgbClr val="10ADAA"/>
              </a:buClr>
              <a:buFont typeface="VCI_Symbole" panose="02000503000000000000" pitchFamily="2" charset="2"/>
              <a:buChar char=""/>
            </a:pPr>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chemeClr val="bg2"/>
          </a:solidFill>
        </p:spPr>
        <p:txBody>
          <a:bodyPr wrap="square" lIns="108000" tIns="180000" rIns="144000" bIns="72000">
            <a:noAutofit/>
          </a:bodyPr>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37334775"/>
      </p:ext>
    </p:extLst>
  </p:cSld>
  <p:clrMapOvr>
    <a:masterClrMapping/>
  </p:clrMapOvr>
  <p:extLst>
    <p:ext uri="{DCECCB84-F9BA-43D5-87BE-67443E8EF086}">
      <p15:sldGuideLst xmlns:p15="http://schemas.microsoft.com/office/powerpoint/2012/main"/>
    </p:ext>
  </p:extLst>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INHALT V3 | 2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167E8F4-3990-49E2-92A5-6828F31B09D6}" type="datetime4">
              <a:rPr lang="de-DE" smtClean="0"/>
              <a:t>12. Mai 2026</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069F"/>
          </a:solidFill>
        </p:spPr>
        <p:txBody>
          <a:bodyPr wrap="square" lIns="108000" tIns="180000" rIns="144000" bIns="72000">
            <a:noAutofit/>
          </a:bodyPr>
          <a:lstStyle>
            <a:lvl1pPr>
              <a:buClr>
                <a:srgbClr val="FF3EB5"/>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069F"/>
          </a:solidFill>
        </p:spPr>
        <p:txBody>
          <a:bodyPr wrap="square" lIns="108000" tIns="180000" rIns="144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085200596"/>
      </p:ext>
    </p:extLst>
  </p:cSld>
  <p:clrMapOvr>
    <a:masterClrMapping/>
  </p:clrMapOvr>
  <p:extLst>
    <p:ext uri="{DCECCB84-F9BA-43D5-87BE-67443E8EF086}">
      <p15:sldGuideLst xmlns:p15="http://schemas.microsoft.com/office/powerpoint/2012/main"/>
    </p:ext>
  </p:extLst>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INHALT V3 | 2er  / Blaugrau/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B269A96-CACF-4226-920D-C5323F648584}" type="datetime4">
              <a:rPr lang="de-DE" smtClean="0"/>
              <a:t>12. Mai 2026</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chemeClr val="bg2"/>
          </a:solidFill>
        </p:spPr>
        <p:txBody>
          <a:bodyPr wrap="square" lIns="108000" tIns="180000" rIns="144000" bIns="72000">
            <a:noAutofit/>
          </a:bodyPr>
          <a:lstStyle>
            <a:lvl1pPr marL="263525" indent="-263525">
              <a:buClr>
                <a:srgbClr val="10ADAA"/>
              </a:buClr>
              <a:defRPr lang="de-DE" sz="2400" kern="1200" dirty="0">
                <a:solidFill>
                  <a:srgbClr val="10069F"/>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4pPr>
          </a:lstStyle>
          <a:p>
            <a:pPr marL="263525" lvl="0" indent="-263525" algn="l" defTabSz="914400" rtl="0" eaLnBrk="1" latinLnBrk="0" hangingPunct="1">
              <a:lnSpc>
                <a:spcPct val="100000"/>
              </a:lnSpc>
              <a:spcBef>
                <a:spcPts val="1000"/>
              </a:spcBef>
              <a:spcAft>
                <a:spcPts val="0"/>
              </a:spcAft>
              <a:buClr>
                <a:srgbClr val="10ADAA"/>
              </a:buClr>
              <a:buFont typeface="VCI_Symbole" panose="02000503000000000000" pitchFamily="2" charset="2"/>
              <a:buChar char=""/>
            </a:pPr>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chemeClr val="bg2"/>
          </a:solidFill>
        </p:spPr>
        <p:txBody>
          <a:bodyPr wrap="square" lIns="108000" tIns="180000" rIns="144000" bIns="72000">
            <a:noAutofit/>
          </a:bodyPr>
          <a:lstStyle>
            <a:lvl1pPr>
              <a:buClr>
                <a:srgbClr val="10ADAA"/>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1648837777"/>
      </p:ext>
    </p:extLst>
  </p:cSld>
  <p:clrMapOvr>
    <a:masterClrMapping/>
  </p:clrMapOvr>
  <p:extLst>
    <p:ext uri="{DCECCB84-F9BA-43D5-87BE-67443E8EF086}">
      <p15:sldGuideLst xmlns:p15="http://schemas.microsoft.com/office/powerpoint/2012/main"/>
    </p:ext>
  </p:extLst>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INHALT V3 | 2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2003B6C-91D0-42BC-9F32-E3614A5DF9EF}" type="datetime4">
              <a:rPr lang="de-DE" smtClean="0"/>
              <a:t>12. Mai 2026</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FF3EB5"/>
          </a:solidFill>
        </p:spPr>
        <p:txBody>
          <a:bodyPr wrap="square" lIns="108000" tIns="180000" rIns="144000" bIns="72000">
            <a:noAutofit/>
          </a:bodyPr>
          <a:lstStyle>
            <a:lvl1pPr>
              <a:buClr>
                <a:srgbClr val="10069F"/>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FF3EB5"/>
          </a:solidFill>
        </p:spPr>
        <p:txBody>
          <a:bodyPr wrap="square" lIns="108000" tIns="180000" rIns="144000" bIns="72000">
            <a:noAutofit/>
          </a:bodyPr>
          <a:lstStyle>
            <a:lvl1pPr>
              <a:buClr>
                <a:srgbClr val="10069F"/>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3EB5"/>
                </a:solidFill>
              </a:defRPr>
            </a:lvl1pPr>
          </a:lstStyle>
          <a:p>
            <a:r>
              <a:rPr lang="de-DE" dirty="0"/>
              <a:t>Titel der Folie</a:t>
            </a:r>
          </a:p>
        </p:txBody>
      </p:sp>
    </p:spTree>
    <p:extLst>
      <p:ext uri="{BB962C8B-B14F-4D97-AF65-F5344CB8AC3E}">
        <p14:creationId xmlns:p14="http://schemas.microsoft.com/office/powerpoint/2010/main" val="2362061444"/>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TART V2 | Grün/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69" y="2384884"/>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00"/>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542186660"/>
      </p:ext>
    </p:extLst>
  </p:cSld>
  <p:clrMapOvr>
    <a:masterClrMapping/>
  </p:clrMapOvr>
  <p:extLst>
    <p:ext uri="{DCECCB84-F9BA-43D5-87BE-67443E8EF086}">
      <p15:sldGuideLst xmlns:p15="http://schemas.microsoft.com/office/powerpoint/2012/main"/>
    </p:ext>
  </p:extLst>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INHALT V3 | 2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A21E6CB-18E7-4618-A85A-806675F344F6}" type="datetime4">
              <a:rPr lang="de-DE" smtClean="0"/>
              <a:t>12. Mai 2026</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ADAA"/>
          </a:solidFill>
        </p:spPr>
        <p:txBody>
          <a:bodyPr wrap="square" lIns="108000" tIns="180000" rIns="144000" bIns="72000">
            <a:noAutofit/>
          </a:bodyPr>
          <a:lstStyle>
            <a:lvl1pPr>
              <a:buClr>
                <a:srgbClr val="10069F"/>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ADAA"/>
          </a:solidFill>
        </p:spPr>
        <p:txBody>
          <a:bodyPr wrap="square" lIns="108000" tIns="180000" rIns="144000" bIns="72000">
            <a:noAutofit/>
          </a:bodyPr>
          <a:lstStyle>
            <a:lvl1pPr>
              <a:buClr>
                <a:srgbClr val="10069F"/>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AA"/>
                </a:solidFill>
              </a:defRPr>
            </a:lvl1pPr>
          </a:lstStyle>
          <a:p>
            <a:r>
              <a:rPr lang="de-DE" dirty="0"/>
              <a:t>Titel der Folie</a:t>
            </a:r>
          </a:p>
        </p:txBody>
      </p:sp>
    </p:spTree>
    <p:extLst>
      <p:ext uri="{BB962C8B-B14F-4D97-AF65-F5344CB8AC3E}">
        <p14:creationId xmlns:p14="http://schemas.microsoft.com/office/powerpoint/2010/main" val="688250903"/>
      </p:ext>
    </p:extLst>
  </p:cSld>
  <p:clrMapOvr>
    <a:masterClrMapping/>
  </p:clrMapOvr>
  <p:extLst>
    <p:ext uri="{DCECCB84-F9BA-43D5-87BE-67443E8EF086}">
      <p15:sldGuideLst xmlns:p15="http://schemas.microsoft.com/office/powerpoint/2012/main"/>
    </p:ext>
  </p:extLst>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INHALT V3 | 2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DC45E351-A755-4BB2-AF24-22E9F3002EE1}" type="datetime4">
              <a:rPr lang="de-DE" smtClean="0"/>
              <a:t>12. Mai 2026</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8C3E9F"/>
          </a:solidFill>
        </p:spPr>
        <p:txBody>
          <a:bodyPr wrap="square" lIns="108000" tIns="180000" rIns="144000" bIns="72000">
            <a:noAutofit/>
          </a:bodyPr>
          <a:lstStyle>
            <a:lvl1pPr>
              <a:buClr>
                <a:srgbClr val="10AD00"/>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8C3E9F"/>
          </a:solidFill>
        </p:spPr>
        <p:txBody>
          <a:bodyPr wrap="square" lIns="108000" tIns="180000" rIns="144000" bIns="72000">
            <a:noAutofit/>
          </a:bodyPr>
          <a:lstStyle>
            <a:lvl1pPr>
              <a:buClr>
                <a:srgbClr val="10AD00"/>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chemeClr val="accent3"/>
                </a:solidFill>
              </a:defRPr>
            </a:lvl1pPr>
          </a:lstStyle>
          <a:p>
            <a:r>
              <a:rPr lang="de-DE" dirty="0"/>
              <a:t>Titel der Folie</a:t>
            </a:r>
          </a:p>
        </p:txBody>
      </p:sp>
    </p:spTree>
    <p:extLst>
      <p:ext uri="{BB962C8B-B14F-4D97-AF65-F5344CB8AC3E}">
        <p14:creationId xmlns:p14="http://schemas.microsoft.com/office/powerpoint/2010/main" val="1397207805"/>
      </p:ext>
    </p:extLst>
  </p:cSld>
  <p:clrMapOvr>
    <a:masterClrMapping/>
  </p:clrMapOvr>
  <p:extLst>
    <p:ext uri="{DCECCB84-F9BA-43D5-87BE-67443E8EF086}">
      <p15:sldGuideLst xmlns:p15="http://schemas.microsoft.com/office/powerpoint/2012/main"/>
    </p:ext>
  </p:extLst>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INHALT V3 | 2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8F5BA33-3B44-4F3A-B21E-C354985923BE}" type="datetime4">
              <a:rPr lang="de-DE" smtClean="0"/>
              <a:t>12. Mai 2026</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FF4414"/>
          </a:solidFill>
        </p:spPr>
        <p:txBody>
          <a:bodyPr wrap="square" lIns="108000" tIns="180000" rIns="144000" bIns="72000">
            <a:noAutofit/>
          </a:bodyPr>
          <a:lstStyle>
            <a:lvl1pPr>
              <a:buClr>
                <a:srgbClr val="10065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FF4414"/>
          </a:solidFill>
        </p:spPr>
        <p:txBody>
          <a:bodyPr wrap="square" lIns="108000" tIns="180000" rIns="144000" bIns="72000">
            <a:noAutofit/>
          </a:bodyPr>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4414"/>
                </a:solidFill>
              </a:defRPr>
            </a:lvl1pPr>
          </a:lstStyle>
          <a:p>
            <a:r>
              <a:rPr lang="de-DE" dirty="0"/>
              <a:t>Titel der Folie</a:t>
            </a:r>
          </a:p>
        </p:txBody>
      </p:sp>
    </p:spTree>
    <p:extLst>
      <p:ext uri="{BB962C8B-B14F-4D97-AF65-F5344CB8AC3E}">
        <p14:creationId xmlns:p14="http://schemas.microsoft.com/office/powerpoint/2010/main" val="1036325009"/>
      </p:ext>
    </p:extLst>
  </p:cSld>
  <p:clrMapOvr>
    <a:masterClrMapping/>
  </p:clrMapOvr>
  <p:extLst>
    <p:ext uri="{DCECCB84-F9BA-43D5-87BE-67443E8EF086}">
      <p15:sldGuideLst xmlns:p15="http://schemas.microsoft.com/office/powerpoint/2012/main"/>
    </p:ext>
  </p:extLst>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INHALT V3 | 2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3138BFF-A398-456A-BF6F-E55E82D51308}" type="datetime4">
              <a:rPr lang="de-DE" smtClean="0"/>
              <a:t>12. Mai 2026</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AD00"/>
          </a:solidFill>
        </p:spPr>
        <p:txBody>
          <a:bodyPr wrap="square" lIns="108000" tIns="180000" rIns="144000" bIns="72000">
            <a:noAutofit/>
          </a:bodyPr>
          <a:lstStyle>
            <a:lvl1pPr>
              <a:buClr>
                <a:srgbClr val="10065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AD00"/>
          </a:solidFill>
        </p:spPr>
        <p:txBody>
          <a:bodyPr wrap="square" lIns="108000" tIns="180000" rIns="144000" bIns="72000">
            <a:noAutofit/>
          </a:bodyPr>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402094475"/>
      </p:ext>
    </p:extLst>
  </p:cSld>
  <p:clrMapOvr>
    <a:masterClrMapping/>
  </p:clrMapOvr>
  <p:extLst>
    <p:ext uri="{DCECCB84-F9BA-43D5-87BE-67443E8EF086}">
      <p15:sldGuideLst xmlns:p15="http://schemas.microsoft.com/office/powerpoint/2012/main"/>
    </p:ext>
  </p:extLst>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INHALT V1 | 2er  / Weiß">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4D7B860C-4AE8-40EB-BF7A-2762206A0ABA}" type="datetime4">
              <a:rPr lang="de-DE" smtClean="0"/>
              <a:t>12. Mai 2026</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196975"/>
            <a:ext cx="5400000" cy="4752975"/>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614099470"/>
      </p:ext>
    </p:extLst>
  </p:cSld>
  <p:clrMapOvr>
    <a:masterClrMapping/>
  </p:clrMapOvr>
  <p:extLst>
    <p:ext uri="{DCECCB84-F9BA-43D5-87BE-67443E8EF086}">
      <p15:sldGuideLst xmlns:p15="http://schemas.microsoft.com/office/powerpoint/2012/main"/>
    </p:ext>
  </p:extLst>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INHALT V1 | 2er  / Weiß/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AA7D4A3-EC47-477E-8F50-42BCA8C5176B}" type="datetime4">
              <a:rPr lang="de-DE" smtClean="0"/>
              <a:t>12. Mai 2026</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196975"/>
            <a:ext cx="54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99972337"/>
      </p:ext>
    </p:extLst>
  </p:cSld>
  <p:clrMapOvr>
    <a:masterClrMapping/>
  </p:clrMapOvr>
  <p:extLst>
    <p:ext uri="{DCECCB84-F9BA-43D5-87BE-67443E8EF086}">
      <p15:sldGuideLst xmlns:p15="http://schemas.microsoft.com/office/powerpoint/2012/main"/>
    </p:ext>
  </p:extLst>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INHALT V2 | 2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7D53FFE1-4ACC-4008-A7EE-3BA40E8DE2BC}" type="datetime4">
              <a:rPr lang="de-DE" smtClean="0"/>
              <a:t>12. Mai 2026</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065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065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785571"/>
      </p:ext>
    </p:extLst>
  </p:cSld>
  <p:clrMapOvr>
    <a:masterClrMapping/>
  </p:clrMapOvr>
  <p:extLst>
    <p:ext uri="{DCECCB84-F9BA-43D5-87BE-67443E8EF086}">
      <p15:sldGuideLst xmlns:p15="http://schemas.microsoft.com/office/powerpoint/2012/main"/>
    </p:ext>
  </p:extLst>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INHALT V2 | 2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02956C56-C48E-4BB0-A12D-97B0A2AF47A8}" type="datetime4">
              <a:rPr lang="de-DE" smtClean="0"/>
              <a:t>12. Mai 2026</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069F"/>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069F"/>
              </a:buClr>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809069092"/>
      </p:ext>
    </p:extLst>
  </p:cSld>
  <p:clrMapOvr>
    <a:masterClrMapping/>
  </p:clrMapOvr>
  <p:extLst>
    <p:ext uri="{DCECCB84-F9BA-43D5-87BE-67443E8EF086}">
      <p15:sldGuideLst xmlns:p15="http://schemas.microsoft.com/office/powerpoint/2012/main"/>
    </p:ext>
  </p:extLst>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INHALT V2 | 2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C6D11A0-FE82-48D9-B707-DC1C146ACAB4}" type="datetime4">
              <a:rPr lang="de-DE" smtClean="0"/>
              <a:t>12. Mai 2026</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641008621"/>
      </p:ext>
    </p:extLst>
  </p:cSld>
  <p:clrMapOvr>
    <a:masterClrMapping/>
  </p:clrMapOvr>
  <p:extLst>
    <p:ext uri="{DCECCB84-F9BA-43D5-87BE-67443E8EF086}">
      <p15:sldGuideLst xmlns:p15="http://schemas.microsoft.com/office/powerpoint/2012/main"/>
    </p:ext>
  </p:extLst>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INHALT V2 | 2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289883F-F176-4745-B0AB-97E0621C4CDE}" type="datetime4">
              <a:rPr lang="de-DE" smtClean="0"/>
              <a:t>12. Mai 2026</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2098145996"/>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EL V1 | Blau/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691"/>
            <a:ext cx="2735993" cy="1076178"/>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EE743D23-2073-422D-9DAA-9194270AEED0}" type="datetime4">
              <a:rPr lang="de-DE" smtClean="0"/>
              <a:t>12. Mai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03584737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INHALT V2 | 2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74D3D02-6E4B-45D2-911A-83A5953C3E33}" type="datetime4">
              <a:rPr lang="de-DE" smtClean="0"/>
              <a:t>12. Mai 2026</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926835186"/>
      </p:ext>
    </p:extLst>
  </p:cSld>
  <p:clrMapOvr>
    <a:masterClrMapping/>
  </p:clrMapOvr>
  <p:extLst>
    <p:ext uri="{DCECCB84-F9BA-43D5-87BE-67443E8EF086}">
      <p15:sldGuideLst xmlns:p15="http://schemas.microsoft.com/office/powerpoint/2012/main"/>
    </p:ext>
  </p:extLst>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INHALT V2 | 2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5E1F793-27D4-4B86-AB6D-895831A928E9}" type="datetime4">
              <a:rPr lang="de-DE" smtClean="0"/>
              <a:t>12. Mai 2026</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4116254376"/>
      </p:ext>
    </p:extLst>
  </p:cSld>
  <p:clrMapOvr>
    <a:masterClrMapping/>
  </p:clrMapOvr>
  <p:extLst>
    <p:ext uri="{DCECCB84-F9BA-43D5-87BE-67443E8EF086}">
      <p15:sldGuideLst xmlns:p15="http://schemas.microsoft.com/office/powerpoint/2012/main"/>
    </p:ext>
  </p:extLst>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INHALT V2 | 2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01AAFA15-8FD3-4BFE-AD22-736AE257BF21}" type="datetime4">
              <a:rPr lang="de-DE" smtClean="0"/>
              <a:t>12. Mai 2026</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918754879"/>
      </p:ext>
    </p:extLst>
  </p:cSld>
  <p:clrMapOvr>
    <a:masterClrMapping/>
  </p:clrMapOvr>
  <p:extLst>
    <p:ext uri="{DCECCB84-F9BA-43D5-87BE-67443E8EF086}">
      <p15:sldGuideLst xmlns:p15="http://schemas.microsoft.com/office/powerpoint/2012/main"/>
    </p:ext>
  </p:extLst>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INHALT + Bild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8073024-AF0C-4668-8A7C-B1A89E1B1536}" type="datetime4">
              <a:rPr lang="de-DE" smtClean="0"/>
              <a:t>12. Mai 2026</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5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065A"/>
          </a:solidFill>
        </p:spPr>
        <p:txBody>
          <a:bodyPr lIns="108000" tIns="108000" rIns="72000" bIns="72000"/>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
        <p:nvSpPr>
          <p:cNvPr id="5" name="Bild-Nachweis">
            <a:extLst>
              <a:ext uri="{FF2B5EF4-FFF2-40B4-BE49-F238E27FC236}">
                <a16:creationId xmlns:a16="http://schemas.microsoft.com/office/drawing/2014/main" id="{3811A218-E43E-12EA-D140-A87C5FDF6315}"/>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26403685"/>
      </p:ext>
    </p:extLst>
  </p:cSld>
  <p:clrMapOvr>
    <a:masterClrMapping/>
  </p:clrMapOvr>
  <p:extLst>
    <p:ext uri="{DCECCB84-F9BA-43D5-87BE-67443E8EF086}">
      <p15:sldGuideLst xmlns:p15="http://schemas.microsoft.com/office/powerpoint/2012/main"/>
    </p:ext>
  </p:extLst>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INHALT + Bild | Blaugrau/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6B22E43-57BC-40E9-A388-5FEC30B21924}" type="datetime4">
              <a:rPr lang="de-DE" smtClean="0"/>
              <a:t>12. Mai 2026</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5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chemeClr val="bg2"/>
          </a:solidFill>
        </p:spPr>
        <p:txBody>
          <a:bodyPr lIns="108000" tIns="108000" rIns="72000" bIns="72000"/>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
        <p:nvSpPr>
          <p:cNvPr id="5" name="Bild-Nachweis">
            <a:extLst>
              <a:ext uri="{FF2B5EF4-FFF2-40B4-BE49-F238E27FC236}">
                <a16:creationId xmlns:a16="http://schemas.microsoft.com/office/drawing/2014/main" id="{BA7A7A0E-2DF6-3A87-6C4C-51E01F109EBC}"/>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593699467"/>
      </p:ext>
    </p:extLst>
  </p:cSld>
  <p:clrMapOvr>
    <a:masterClrMapping/>
  </p:clrMapOvr>
  <p:extLst>
    <p:ext uri="{DCECCB84-F9BA-43D5-87BE-67443E8EF086}">
      <p15:sldGuideLst xmlns:p15="http://schemas.microsoft.com/office/powerpoint/2012/main"/>
    </p:ext>
  </p:extLst>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INHALT + Bild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1783977-B099-46D1-800E-36AA1116C100}" type="datetime4">
              <a:rPr lang="de-DE" smtClean="0"/>
              <a:t>12. Mai 2026</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9F"/>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069F"/>
          </a:solidFill>
        </p:spPr>
        <p:txBody>
          <a:bodyPr lIns="108000" tIns="108000" rIns="72000" bIns="72000"/>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
        <p:nvSpPr>
          <p:cNvPr id="5" name="Bild-Nachweis">
            <a:extLst>
              <a:ext uri="{FF2B5EF4-FFF2-40B4-BE49-F238E27FC236}">
                <a16:creationId xmlns:a16="http://schemas.microsoft.com/office/drawing/2014/main" id="{3247E0E0-6307-0F54-03DE-6CB5BD2D31DB}"/>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516665207"/>
      </p:ext>
    </p:extLst>
  </p:cSld>
  <p:clrMapOvr>
    <a:masterClrMapping/>
  </p:clrMapOvr>
  <p:extLst>
    <p:ext uri="{DCECCB84-F9BA-43D5-87BE-67443E8EF086}">
      <p15:sldGuideLst xmlns:p15="http://schemas.microsoft.com/office/powerpoint/2012/main"/>
    </p:ext>
  </p:extLst>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INHALT + Bild | Blaugrau/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5EF91CB-1F39-4F92-AF56-875BC2FFFE2A}" type="datetime4">
              <a:rPr lang="de-DE" smtClean="0"/>
              <a:t>12. Mai 2026</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9F"/>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chemeClr val="bg2"/>
          </a:solidFill>
        </p:spPr>
        <p:txBody>
          <a:bodyPr lIns="108000" tIns="108000" rIns="72000" bIns="72000"/>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
        <p:nvSpPr>
          <p:cNvPr id="5" name="Bild-Nachweis">
            <a:extLst>
              <a:ext uri="{FF2B5EF4-FFF2-40B4-BE49-F238E27FC236}">
                <a16:creationId xmlns:a16="http://schemas.microsoft.com/office/drawing/2014/main" id="{C33CCE12-9533-A4A5-CB2A-6D8C7A0D43C8}"/>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615407154"/>
      </p:ext>
    </p:extLst>
  </p:cSld>
  <p:clrMapOvr>
    <a:masterClrMapping/>
  </p:clrMapOvr>
  <p:extLst>
    <p:ext uri="{DCECCB84-F9BA-43D5-87BE-67443E8EF086}">
      <p15:sldGuideLst xmlns:p15="http://schemas.microsoft.com/office/powerpoint/2012/main"/>
    </p:ext>
  </p:extLst>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INHALT + Bild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B465B23-906C-4C38-A3E4-704601592CF0}" type="datetime4">
              <a:rPr lang="de-DE" smtClean="0"/>
              <a:t>12. Mai 2026</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FF3EB5"/>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FF3EB5"/>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3EB5"/>
                </a:solidFill>
              </a:defRPr>
            </a:lvl1pPr>
          </a:lstStyle>
          <a:p>
            <a:r>
              <a:rPr lang="de-DE" dirty="0"/>
              <a:t>Titel der Folie</a:t>
            </a:r>
          </a:p>
        </p:txBody>
      </p:sp>
      <p:sp>
        <p:nvSpPr>
          <p:cNvPr id="5" name="Bild-Nachweis">
            <a:extLst>
              <a:ext uri="{FF2B5EF4-FFF2-40B4-BE49-F238E27FC236}">
                <a16:creationId xmlns:a16="http://schemas.microsoft.com/office/drawing/2014/main" id="{E8D359DE-4629-634E-DBE9-D9E9E002AE5F}"/>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494204261"/>
      </p:ext>
    </p:extLst>
  </p:cSld>
  <p:clrMapOvr>
    <a:masterClrMapping/>
  </p:clrMapOvr>
  <p:extLst>
    <p:ext uri="{DCECCB84-F9BA-43D5-87BE-67443E8EF086}">
      <p15:sldGuideLst xmlns:p15="http://schemas.microsoft.com/office/powerpoint/2012/main"/>
    </p:ext>
  </p:extLst>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INHALT + Bild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829B1ED5-D157-46A3-B175-26F30019E313}" type="datetime4">
              <a:rPr lang="de-DE" smtClean="0"/>
              <a:t>12. Mai 2026</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A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ADAA"/>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AA"/>
                </a:solidFill>
              </a:defRPr>
            </a:lvl1pPr>
          </a:lstStyle>
          <a:p>
            <a:r>
              <a:rPr lang="de-DE" dirty="0"/>
              <a:t>Titel der Folie</a:t>
            </a:r>
          </a:p>
        </p:txBody>
      </p:sp>
      <p:sp>
        <p:nvSpPr>
          <p:cNvPr id="5" name="Bild-Nachweis">
            <a:extLst>
              <a:ext uri="{FF2B5EF4-FFF2-40B4-BE49-F238E27FC236}">
                <a16:creationId xmlns:a16="http://schemas.microsoft.com/office/drawing/2014/main" id="{1BEDDC17-19F6-563A-524C-88BDE6E8DCB4}"/>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022072737"/>
      </p:ext>
    </p:extLst>
  </p:cSld>
  <p:clrMapOvr>
    <a:masterClrMapping/>
  </p:clrMapOvr>
  <p:extLst>
    <p:ext uri="{DCECCB84-F9BA-43D5-87BE-67443E8EF086}">
      <p15:sldGuideLst xmlns:p15="http://schemas.microsoft.com/office/powerpoint/2012/main"/>
    </p:ext>
  </p:extLst>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INHALT + Bild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92730C3-F389-4ED8-ACFB-3A1928842994}" type="datetime4">
              <a:rPr lang="de-DE" smtClean="0"/>
              <a:t>12. Mai 2026</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A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8C3E9F"/>
          </a:solidFill>
        </p:spPr>
        <p:txBody>
          <a:bodyPr lIns="108000" tIns="108000" rIns="72000" bIns="72000"/>
          <a:lstStyle>
            <a:lvl1pPr>
              <a:buClr>
                <a:srgbClr val="10AD00"/>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8C3E9F"/>
                </a:solidFill>
              </a:defRPr>
            </a:lvl1pPr>
          </a:lstStyle>
          <a:p>
            <a:r>
              <a:rPr lang="de-DE" dirty="0"/>
              <a:t>Titel der Folie</a:t>
            </a:r>
          </a:p>
        </p:txBody>
      </p:sp>
      <p:sp>
        <p:nvSpPr>
          <p:cNvPr id="5" name="Bild-Nachweis">
            <a:extLst>
              <a:ext uri="{FF2B5EF4-FFF2-40B4-BE49-F238E27FC236}">
                <a16:creationId xmlns:a16="http://schemas.microsoft.com/office/drawing/2014/main" id="{6F27145E-26D5-3797-4C57-696418405BCE}"/>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22307910"/>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EL V1 | Dunkelblau/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691"/>
            <a:ext cx="2735993" cy="1076178"/>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5B5A1025-B327-4F9C-87C4-7406FECAE280}" type="datetime4">
              <a:rPr lang="de-DE" smtClean="0"/>
              <a:t>12. Mai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21102223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INHALT + Bild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9AB43B8F-FD64-4BEF-A40B-EE355925034D}" type="datetime4">
              <a:rPr lang="de-DE" smtClean="0"/>
              <a:t>12. Mai 2026</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FF4414"/>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FF4414"/>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4414"/>
                </a:solidFill>
              </a:defRPr>
            </a:lvl1pPr>
          </a:lstStyle>
          <a:p>
            <a:r>
              <a:rPr lang="de-DE" dirty="0"/>
              <a:t>Titel der Folie</a:t>
            </a:r>
          </a:p>
        </p:txBody>
      </p:sp>
      <p:sp>
        <p:nvSpPr>
          <p:cNvPr id="5" name="Bild-Nachweis">
            <a:extLst>
              <a:ext uri="{FF2B5EF4-FFF2-40B4-BE49-F238E27FC236}">
                <a16:creationId xmlns:a16="http://schemas.microsoft.com/office/drawing/2014/main" id="{789A7369-10F6-700D-EE1E-65513123B43C}"/>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168830478"/>
      </p:ext>
    </p:extLst>
  </p:cSld>
  <p:clrMapOvr>
    <a:masterClrMapping/>
  </p:clrMapOvr>
  <p:extLst>
    <p:ext uri="{DCECCB84-F9BA-43D5-87BE-67443E8EF086}">
      <p15:sldGuideLst xmlns:p15="http://schemas.microsoft.com/office/powerpoint/2012/main"/>
    </p:ext>
  </p:extLst>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INHALT + Bild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2127CC6-F462-4707-ACB0-CAE1F5763408}" type="datetime4">
              <a:rPr lang="de-DE" smtClean="0"/>
              <a:t>12. Mai 2026</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00"/>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AD00"/>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013579946"/>
      </p:ext>
    </p:extLst>
  </p:cSld>
  <p:clrMapOvr>
    <a:masterClrMapping/>
  </p:clrMapOvr>
  <p:extLst>
    <p:ext uri="{DCECCB84-F9BA-43D5-87BE-67443E8EF086}">
      <p15:sldGuideLst xmlns:p15="http://schemas.microsoft.com/office/powerpoint/2012/main"/>
    </p:ext>
  </p:extLst>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INHALT + Infobox | Dunkelblau">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grp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3EB5"/>
                  </a:solidFill>
                  <a:latin typeface="Montserrat Black" panose="00000A00000000000000" pitchFamily="50" charset="0"/>
                  <a:sym typeface="Symbol" panose="05050102010706020507" pitchFamily="18" charset="2"/>
                </a:rPr>
                <a:t></a:t>
              </a:r>
              <a:endParaRPr lang="de-DE" sz="5400" b="1" dirty="0">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AB22625-5322-4D38-A5FD-D89E30CDDF91}" type="datetime4">
              <a:rPr lang="de-DE" smtClean="0"/>
              <a:t>12. Mai 2026</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ADAA"/>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2486964122"/>
      </p:ext>
    </p:extLst>
  </p:cSld>
  <p:clrMapOvr>
    <a:masterClrMapping/>
  </p:clrMapOvr>
  <p:extLst>
    <p:ext uri="{DCECCB84-F9BA-43D5-87BE-67443E8EF086}">
      <p15:sldGuideLst xmlns:p15="http://schemas.microsoft.com/office/powerpoint/2012/main"/>
    </p:ext>
  </p:extLst>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INHALT + Infobox | Blau">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069F"/>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3EB5"/>
                  </a:solidFill>
                  <a:latin typeface="Montserrat Black" panose="00000A00000000000000" pitchFamily="50" charset="0"/>
                  <a:sym typeface="Symbol" panose="05050102010706020507" pitchFamily="18" charset="2"/>
                </a:rPr>
                <a:t></a:t>
              </a:r>
              <a:endParaRPr lang="de-DE" sz="5400" b="1" dirty="0">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D3378CF-34B5-403F-BEE7-1CEB83BD4367}" type="datetime4">
              <a:rPr lang="de-DE" smtClean="0"/>
              <a:t>12. Mai 2026</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FF3EB5"/>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1245901695"/>
      </p:ext>
    </p:extLst>
  </p:cSld>
  <p:clrMapOvr>
    <a:masterClrMapping/>
  </p:clrMapOvr>
  <p:extLst>
    <p:ext uri="{DCECCB84-F9BA-43D5-87BE-67443E8EF086}">
      <p15:sldGuideLst xmlns:p15="http://schemas.microsoft.com/office/powerpoint/2012/main"/>
    </p:ext>
  </p:extLst>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INHALT + Infobox | Pink">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chemeClr val="accent1"/>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3EB5"/>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1006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10069F"/>
                  </a:solidFill>
                  <a:latin typeface="Montserrat Black" panose="00000A00000000000000" pitchFamily="50" charset="0"/>
                  <a:sym typeface="Symbol" panose="05050102010706020507" pitchFamily="18" charset="2"/>
                </a:rPr>
                <a:t></a:t>
              </a:r>
              <a:endParaRPr lang="de-DE" sz="5400" b="1" dirty="0">
                <a:solidFill>
                  <a:srgbClr val="1006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8AB4235-88E3-48D3-8158-8A9B948BA3D9}" type="datetime4">
              <a:rPr lang="de-DE" smtClean="0"/>
              <a:t>12. Mai 2026</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9F"/>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490060262"/>
      </p:ext>
    </p:extLst>
  </p:cSld>
  <p:clrMapOvr>
    <a:masterClrMapping/>
  </p:clrMapOvr>
  <p:extLst>
    <p:ext uri="{DCECCB84-F9BA-43D5-87BE-67443E8EF086}">
      <p15:sldGuideLst xmlns:p15="http://schemas.microsoft.com/office/powerpoint/2012/main"/>
    </p:ext>
  </p:extLst>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INHALT + Infobox | Türkis">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ADAA"/>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3EB5"/>
                  </a:solidFill>
                  <a:latin typeface="Montserrat Black" panose="00000A00000000000000" pitchFamily="50" charset="0"/>
                  <a:sym typeface="Symbol" panose="05050102010706020507" pitchFamily="18" charset="2"/>
                </a:rPr>
                <a:t></a:t>
              </a:r>
              <a:endParaRPr lang="de-DE" sz="5400" b="1" dirty="0">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A6565E8-E292-43D5-8323-393CB61DE7D6}" type="datetime4">
              <a:rPr lang="de-DE" smtClean="0"/>
              <a:t>12. Mai 2026</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9F"/>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3310025354"/>
      </p:ext>
    </p:extLst>
  </p:cSld>
  <p:clrMapOvr>
    <a:masterClrMapping/>
  </p:clrMapOvr>
  <p:extLst>
    <p:ext uri="{DCECCB84-F9BA-43D5-87BE-67443E8EF086}">
      <p15:sldGuideLst xmlns:p15="http://schemas.microsoft.com/office/powerpoint/2012/main"/>
    </p:ext>
  </p:extLst>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INHALT + Infobox | Violett">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8C3E9F"/>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10AD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10AD00"/>
                  </a:solidFill>
                  <a:latin typeface="Montserrat Black" panose="00000A00000000000000" pitchFamily="50" charset="0"/>
                  <a:sym typeface="Symbol" panose="05050102010706020507" pitchFamily="18" charset="2"/>
                </a:rPr>
                <a:t></a:t>
              </a:r>
              <a:endParaRPr lang="de-DE" sz="5400" b="1" dirty="0">
                <a:solidFill>
                  <a:srgbClr val="10AD00"/>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C45B64E-BFFE-4295-99AC-77E91EABA20D}" type="datetime4">
              <a:rPr lang="de-DE" smtClean="0"/>
              <a:t>12. Mai 2026</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AD00"/>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3042109762"/>
      </p:ext>
    </p:extLst>
  </p:cSld>
  <p:clrMapOvr>
    <a:masterClrMapping/>
  </p:clrMapOvr>
  <p:extLst>
    <p:ext uri="{DCECCB84-F9BA-43D5-87BE-67443E8EF086}">
      <p15:sldGuideLst xmlns:p15="http://schemas.microsoft.com/office/powerpoint/2012/main"/>
    </p:ext>
  </p:extLst>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INHALT + Infobox | Orange">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4414"/>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8C3E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8C3E9F"/>
                  </a:solidFill>
                  <a:latin typeface="Montserrat Black" panose="00000A00000000000000" pitchFamily="50" charset="0"/>
                  <a:sym typeface="Symbol" panose="05050102010706020507" pitchFamily="18" charset="2"/>
                </a:rPr>
                <a:t></a:t>
              </a:r>
              <a:endParaRPr lang="de-DE" sz="5400" b="1" dirty="0">
                <a:solidFill>
                  <a:srgbClr val="8C3E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09A9137B-58C6-472C-B913-BB18B54EAC8F}" type="datetime4">
              <a:rPr lang="de-DE" smtClean="0"/>
              <a:t>12. Mai 2026</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5A"/>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1707228806"/>
      </p:ext>
    </p:extLst>
  </p:cSld>
  <p:clrMapOvr>
    <a:masterClrMapping/>
  </p:clrMapOvr>
  <p:extLst>
    <p:ext uri="{DCECCB84-F9BA-43D5-87BE-67443E8EF086}">
      <p15:sldGuideLst xmlns:p15="http://schemas.microsoft.com/office/powerpoint/2012/main"/>
    </p:ext>
  </p:extLst>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INHALT + Infobox | Gold">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AD00"/>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8C3E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8C3E9F"/>
                  </a:solidFill>
                  <a:latin typeface="Montserrat Black" panose="00000A00000000000000" pitchFamily="50" charset="0"/>
                  <a:sym typeface="Symbol" panose="05050102010706020507" pitchFamily="18" charset="2"/>
                </a:rPr>
                <a:t></a:t>
              </a:r>
              <a:endParaRPr lang="de-DE" sz="5400" b="1" dirty="0">
                <a:solidFill>
                  <a:srgbClr val="8C3E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8E02681-A62C-491A-BF17-5D59DF16CEDF}" type="datetime4">
              <a:rPr lang="de-DE" smtClean="0"/>
              <a:t>12. Mai 2026</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8C3E9F"/>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2301235727"/>
      </p:ext>
    </p:extLst>
  </p:cSld>
  <p:clrMapOvr>
    <a:masterClrMapping/>
  </p:clrMapOvr>
  <p:extLst>
    <p:ext uri="{DCECCB84-F9BA-43D5-87BE-67443E8EF086}">
      <p15:sldGuideLst xmlns:p15="http://schemas.microsoft.com/office/powerpoint/2012/main"/>
    </p:ext>
  </p:extLst>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INHALT + Infobox | Grün">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AD00"/>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44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4414"/>
                  </a:solidFill>
                  <a:latin typeface="Montserrat Black" panose="00000A00000000000000" pitchFamily="50" charset="0"/>
                  <a:sym typeface="Symbol" panose="05050102010706020507" pitchFamily="18" charset="2"/>
                </a:rPr>
                <a:t></a:t>
              </a:r>
              <a:endParaRPr lang="de-DE" sz="5400" b="1" dirty="0">
                <a:solidFill>
                  <a:srgbClr val="FF4414"/>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77934E4-912F-4A5E-B317-7C21E34DAC86}" type="datetime4">
              <a:rPr lang="de-DE" smtClean="0"/>
              <a:t>12. Mai 2026</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5A"/>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3586340659"/>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EL V1 | Pink/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0" y="5781691"/>
            <a:ext cx="2736000" cy="1076181"/>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3EB5"/>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BE0B44BB-0C72-48FE-B915-161AD4C03509}" type="datetime4">
              <a:rPr lang="de-DE" smtClean="0"/>
              <a:t>12. Mai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1738750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80.xml><?xml version="1.0" encoding="utf-8"?>
<p:sldLayout xmlns:a="http://schemas.openxmlformats.org/drawingml/2006/main" xmlns:r="http://schemas.openxmlformats.org/officeDocument/2006/relationships" xmlns:p="http://schemas.openxmlformats.org/presentationml/2006/main" showMasterSp="0" preserve="1" userDrawn="1">
  <p:cSld name="DIAGRAMM">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3800" cap="all" baseline="0" dirty="0">
                <a:solidFill>
                  <a:srgbClr val="FF3EB5"/>
                </a:solidFill>
                <a:latin typeface="Montserrat Black" pitchFamily="2" charset="0"/>
              </a:rPr>
              <a:t>Diagramm</a:t>
            </a:r>
          </a:p>
        </p:txBody>
      </p:sp>
    </p:spTree>
    <p:extLst>
      <p:ext uri="{BB962C8B-B14F-4D97-AF65-F5344CB8AC3E}">
        <p14:creationId xmlns:p14="http://schemas.microsoft.com/office/powerpoint/2010/main" val="38755436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DIAGRAMM | 1er / Dunkel">
    <p:spTree>
      <p:nvGrpSpPr>
        <p:cNvPr id="1" name=""/>
        <p:cNvGrpSpPr/>
        <p:nvPr/>
      </p:nvGrpSpPr>
      <p:grpSpPr>
        <a:xfrm>
          <a:off x="0" y="0"/>
          <a:ext cx="0" cy="0"/>
          <a:chOff x="0" y="0"/>
          <a:chExt cx="0" cy="0"/>
        </a:xfrm>
      </p:grpSpPr>
      <p:sp>
        <p:nvSpPr>
          <p:cNvPr id="18" name="Diagramm-Hintergrund">
            <a:extLst>
              <a:ext uri="{FF2B5EF4-FFF2-40B4-BE49-F238E27FC236}">
                <a16:creationId xmlns:a16="http://schemas.microsoft.com/office/drawing/2014/main" id="{EBC91B48-ED15-DCD2-4357-86E4B21B4334}"/>
              </a:ext>
            </a:extLst>
          </p:cNvPr>
          <p:cNvSpPr/>
          <p:nvPr userDrawn="1"/>
        </p:nvSpPr>
        <p:spPr>
          <a:xfrm>
            <a:off x="540000" y="1762183"/>
            <a:ext cx="11161240" cy="4176000"/>
          </a:xfrm>
          <a:custGeom>
            <a:avLst/>
            <a:gdLst>
              <a:gd name="connsiteX0" fmla="*/ 11161239 w 11161240"/>
              <a:gd name="connsiteY0" fmla="*/ 3635999 h 4176000"/>
              <a:gd name="connsiteX1" fmla="*/ 10261239 w 11161240"/>
              <a:gd name="connsiteY1" fmla="*/ 4158965 h 4176000"/>
              <a:gd name="connsiteX2" fmla="*/ 10261239 w 11161240"/>
              <a:gd name="connsiteY2" fmla="*/ 4175999 h 4176000"/>
              <a:gd name="connsiteX3" fmla="*/ 11161239 w 11161240"/>
              <a:gd name="connsiteY3" fmla="*/ 4175999 h 4176000"/>
              <a:gd name="connsiteX4" fmla="*/ 0 w 11161240"/>
              <a:gd name="connsiteY4" fmla="*/ 0 h 4176000"/>
              <a:gd name="connsiteX5" fmla="*/ 11161240 w 11161240"/>
              <a:gd name="connsiteY5" fmla="*/ 0 h 4176000"/>
              <a:gd name="connsiteX6" fmla="*/ 11161240 w 11161240"/>
              <a:gd name="connsiteY6" fmla="*/ 4176000 h 4176000"/>
              <a:gd name="connsiteX7" fmla="*/ 0 w 11161240"/>
              <a:gd name="connsiteY7"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61240" h="4176000">
                <a:moveTo>
                  <a:pt x="11161239" y="3635999"/>
                </a:moveTo>
                <a:lnTo>
                  <a:pt x="10261239" y="4158965"/>
                </a:lnTo>
                <a:lnTo>
                  <a:pt x="10261239" y="4175999"/>
                </a:lnTo>
                <a:lnTo>
                  <a:pt x="11161239" y="4175999"/>
                </a:lnTo>
                <a:close/>
                <a:moveTo>
                  <a:pt x="0" y="0"/>
                </a:moveTo>
                <a:lnTo>
                  <a:pt x="11161240" y="0"/>
                </a:lnTo>
                <a:lnTo>
                  <a:pt x="1116124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F3FF9540-2D3B-4450-BD29-675422C3B76A}" type="datetime4">
              <a:rPr lang="de-DE" smtClean="0"/>
              <a:t>12. Mai 2026</a:t>
            </a:fld>
            <a:endParaRPr lang="de-DE" dirty="0"/>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10836000" cy="3924000"/>
          </a:xfrm>
        </p:spPr>
        <p:txBody>
          <a:bodyPr vert="horz" lIns="0" tIns="0" rIns="0" bIns="864000" rtlCol="0" anchor="ctr" anchorCtr="1">
            <a:noAutofit/>
          </a:bodyPr>
          <a:lstStyle>
            <a:lvl1pPr marL="270000" indent="-270000">
              <a:buFont typeface="Arial" panose="020B0604020202020204" pitchFamily="34" charset="0"/>
              <a:buNone/>
              <a:defRPr lang="de-DE" sz="20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582749948"/>
      </p:ext>
    </p:extLst>
  </p:cSld>
  <p:clrMapOvr>
    <a:masterClrMapping/>
  </p:clrMapOvr>
  <p:extLst>
    <p:ext uri="{DCECCB84-F9BA-43D5-87BE-67443E8EF086}">
      <p15:sldGuideLst xmlns:p15="http://schemas.microsoft.com/office/powerpoint/2012/main"/>
    </p:ext>
  </p:extLst>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DIAGRAMM | 1er / Hell">
    <p:spTree>
      <p:nvGrpSpPr>
        <p:cNvPr id="1" name=""/>
        <p:cNvGrpSpPr/>
        <p:nvPr/>
      </p:nvGrpSpPr>
      <p:grpSpPr>
        <a:xfrm>
          <a:off x="0" y="0"/>
          <a:ext cx="0" cy="0"/>
          <a:chOff x="0" y="0"/>
          <a:chExt cx="0" cy="0"/>
        </a:xfrm>
      </p:grpSpPr>
      <p:sp>
        <p:nvSpPr>
          <p:cNvPr id="2" name="Diagramm-Hintergrund">
            <a:extLst>
              <a:ext uri="{FF2B5EF4-FFF2-40B4-BE49-F238E27FC236}">
                <a16:creationId xmlns:a16="http://schemas.microsoft.com/office/drawing/2014/main" id="{60E8DE59-30C6-918C-B248-262CD30BF6DC}"/>
              </a:ext>
            </a:extLst>
          </p:cNvPr>
          <p:cNvSpPr/>
          <p:nvPr userDrawn="1"/>
        </p:nvSpPr>
        <p:spPr>
          <a:xfrm>
            <a:off x="540000" y="1762183"/>
            <a:ext cx="11161240" cy="4176000"/>
          </a:xfrm>
          <a:custGeom>
            <a:avLst/>
            <a:gdLst>
              <a:gd name="connsiteX0" fmla="*/ 11161239 w 11161240"/>
              <a:gd name="connsiteY0" fmla="*/ 3635999 h 4176000"/>
              <a:gd name="connsiteX1" fmla="*/ 10261239 w 11161240"/>
              <a:gd name="connsiteY1" fmla="*/ 4158965 h 4176000"/>
              <a:gd name="connsiteX2" fmla="*/ 10261239 w 11161240"/>
              <a:gd name="connsiteY2" fmla="*/ 4175999 h 4176000"/>
              <a:gd name="connsiteX3" fmla="*/ 11161239 w 11161240"/>
              <a:gd name="connsiteY3" fmla="*/ 4175999 h 4176000"/>
              <a:gd name="connsiteX4" fmla="*/ 0 w 11161240"/>
              <a:gd name="connsiteY4" fmla="*/ 0 h 4176000"/>
              <a:gd name="connsiteX5" fmla="*/ 11161240 w 11161240"/>
              <a:gd name="connsiteY5" fmla="*/ 0 h 4176000"/>
              <a:gd name="connsiteX6" fmla="*/ 11161240 w 11161240"/>
              <a:gd name="connsiteY6" fmla="*/ 4176000 h 4176000"/>
              <a:gd name="connsiteX7" fmla="*/ 0 w 11161240"/>
              <a:gd name="connsiteY7"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61240" h="4176000">
                <a:moveTo>
                  <a:pt x="11161239" y="3635999"/>
                </a:moveTo>
                <a:lnTo>
                  <a:pt x="10261239" y="4158965"/>
                </a:lnTo>
                <a:lnTo>
                  <a:pt x="10261239" y="4175999"/>
                </a:lnTo>
                <a:lnTo>
                  <a:pt x="11161239" y="4175999"/>
                </a:lnTo>
                <a:close/>
                <a:moveTo>
                  <a:pt x="0" y="0"/>
                </a:moveTo>
                <a:lnTo>
                  <a:pt x="11161240" y="0"/>
                </a:lnTo>
                <a:lnTo>
                  <a:pt x="1116124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D0BA3DA-26E9-4C62-94AB-CB21B925C21B}" type="datetime4">
              <a:rPr lang="de-DE" smtClean="0"/>
              <a:t>12. Mai 2026</a:t>
            </a:fld>
            <a:endParaRPr lang="de-DE" dirty="0"/>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540000" y="1872000"/>
            <a:ext cx="11160000" cy="4032000"/>
          </a:xfrm>
        </p:spPr>
        <p:txBody>
          <a:bodyPr vert="horz" lIns="0" tIns="0" rIns="0" bIns="864000" rtlCol="0" anchor="ctr" anchorCtr="1">
            <a:noAutofit/>
          </a:bodyPr>
          <a:lstStyle>
            <a:lvl1pPr marL="270000" indent="-270000">
              <a:buFont typeface="Arial" panose="020B0604020202020204" pitchFamily="34" charset="0"/>
              <a:buNone/>
              <a:defRPr lang="de-DE" sz="20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4022622735"/>
      </p:ext>
    </p:extLst>
  </p:cSld>
  <p:clrMapOvr>
    <a:masterClrMapping/>
  </p:clrMapOvr>
  <p:extLst>
    <p:ext uri="{DCECCB84-F9BA-43D5-87BE-67443E8EF086}">
      <p15:sldGuideLst xmlns:p15="http://schemas.microsoft.com/office/powerpoint/2012/main"/>
    </p:ext>
  </p:extLst>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DIAGRAMM + Text | 2: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A8FE733-7721-4368-B057-642454D19FCB}" type="datetime4">
              <a:rPr lang="de-DE" smtClean="0"/>
              <a:t>12. Mai 2026</a:t>
            </a:fld>
            <a:endParaRPr lang="de-DE" dirty="0"/>
          </a:p>
        </p:txBody>
      </p:sp>
      <p:sp>
        <p:nvSpPr>
          <p:cNvPr id="21" name="Text-Platzhalter">
            <a:extLst>
              <a:ext uri="{FF2B5EF4-FFF2-40B4-BE49-F238E27FC236}">
                <a16:creationId xmlns:a16="http://schemas.microsoft.com/office/drawing/2014/main" id="{9C3A5A95-3264-844E-33E3-92060F1D0DBA}"/>
              </a:ext>
            </a:extLst>
          </p:cNvPr>
          <p:cNvSpPr>
            <a:spLocks noGrp="1"/>
          </p:cNvSpPr>
          <p:nvPr>
            <p:ph type="body" sz="quarter" idx="43" hasCustomPrompt="1"/>
          </p:nvPr>
        </p:nvSpPr>
        <p:spPr>
          <a:xfrm>
            <a:off x="8244013" y="1762183"/>
            <a:ext cx="3455987" cy="4032000"/>
          </a:xfrm>
        </p:spPr>
        <p:txBody>
          <a:bodyPr/>
          <a:lstStyle>
            <a:lvl1pPr>
              <a:buClr>
                <a:srgbClr val="10065A"/>
              </a:buClr>
              <a:defRPr sz="2000"/>
            </a:lvl1pPr>
            <a:lvl2pPr>
              <a:defRPr sz="2000"/>
            </a:lvl2pPr>
            <a:lvl3pPr>
              <a:defRPr sz="2000"/>
            </a:lvl3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3322468320"/>
      </p:ext>
    </p:extLst>
  </p:cSld>
  <p:clrMapOvr>
    <a:masterClrMapping/>
  </p:clrMapOvr>
  <p:extLst>
    <p:ext uri="{DCECCB84-F9BA-43D5-87BE-67443E8EF086}">
      <p15:sldGuideLst xmlns:p15="http://schemas.microsoft.com/office/powerpoint/2012/main"/>
    </p:ext>
  </p:extLst>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DIAGRAMM + Text | 2: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9D2BEC0-8AC8-4A76-84AF-53204BBDD785}" type="datetime4">
              <a:rPr lang="de-DE" smtClean="0"/>
              <a:t>12. Mai 2026</a:t>
            </a:fld>
            <a:endParaRPr lang="de-DE" dirty="0"/>
          </a:p>
        </p:txBody>
      </p:sp>
      <p:sp>
        <p:nvSpPr>
          <p:cNvPr id="21" name="Text-Platzhalter">
            <a:extLst>
              <a:ext uri="{FF2B5EF4-FFF2-40B4-BE49-F238E27FC236}">
                <a16:creationId xmlns:a16="http://schemas.microsoft.com/office/drawing/2014/main" id="{9C3A5A95-3264-844E-33E3-92060F1D0DBA}"/>
              </a:ext>
            </a:extLst>
          </p:cNvPr>
          <p:cNvSpPr>
            <a:spLocks noGrp="1"/>
          </p:cNvSpPr>
          <p:nvPr>
            <p:ph type="body" sz="quarter" idx="43" hasCustomPrompt="1"/>
          </p:nvPr>
        </p:nvSpPr>
        <p:spPr>
          <a:xfrm>
            <a:off x="8244013" y="1762183"/>
            <a:ext cx="3455987" cy="4032000"/>
          </a:xfrm>
        </p:spPr>
        <p:txBody>
          <a:bodyPr/>
          <a:lstStyle>
            <a:lvl1pPr>
              <a:buClr>
                <a:srgbClr val="10065A"/>
              </a:buClr>
              <a:defRPr sz="2000"/>
            </a:lvl1pPr>
            <a:lvl2pPr>
              <a:defRPr sz="2000"/>
            </a:lvl2pPr>
            <a:lvl3pPr>
              <a:defRPr sz="2000"/>
            </a:lvl3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694353805"/>
      </p:ext>
    </p:extLst>
  </p:cSld>
  <p:clrMapOvr>
    <a:masterClrMapping/>
  </p:clrMapOvr>
  <p:extLst>
    <p:ext uri="{DCECCB84-F9BA-43D5-87BE-67443E8EF086}">
      <p15:sldGuideLst xmlns:p15="http://schemas.microsoft.com/office/powerpoint/2012/main"/>
    </p:ext>
  </p:extLst>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DIAGRAMM + Bild | 2: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373C60A-F1FA-4293-B123-E823B2D7BD2F}" type="datetime4">
              <a:rPr lang="de-DE" smtClean="0"/>
              <a:t>12. Mai 2026</a:t>
            </a:fld>
            <a:endParaRPr lang="de-DE" dirty="0"/>
          </a:p>
        </p:txBody>
      </p:sp>
      <p:sp>
        <p:nvSpPr>
          <p:cNvPr id="9" name="Bild-Platzhalter">
            <a:extLst>
              <a:ext uri="{FF2B5EF4-FFF2-40B4-BE49-F238E27FC236}">
                <a16:creationId xmlns:a16="http://schemas.microsoft.com/office/drawing/2014/main" id="{5F4BA78C-4EF0-14FB-183B-A653567EE235}"/>
              </a:ext>
            </a:extLst>
          </p:cNvPr>
          <p:cNvSpPr>
            <a:spLocks noGrp="1"/>
          </p:cNvSpPr>
          <p:nvPr>
            <p:ph type="pic" sz="quarter" idx="43" hasCustomPrompt="1"/>
          </p:nvPr>
        </p:nvSpPr>
        <p:spPr>
          <a:xfrm>
            <a:off x="8142041" y="1762182"/>
            <a:ext cx="3570534" cy="3636000"/>
          </a:xfrm>
          <a:solidFill>
            <a:srgbClr val="F0F3F7"/>
          </a:solidFill>
        </p:spPr>
        <p:txBody>
          <a:bodyPr tIns="0" bIns="540000" anchor="ctr" anchorCtr="1"/>
          <a:lstStyle>
            <a:lvl1pPr marL="0" indent="0">
              <a:buNone/>
              <a:defRPr/>
            </a:lvl1pPr>
          </a:lstStyle>
          <a:p>
            <a:r>
              <a:rPr lang="de-DE" dirty="0"/>
              <a:t>Hier Bild einfügen</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410206665"/>
      </p:ext>
    </p:extLst>
  </p:cSld>
  <p:clrMapOvr>
    <a:masterClrMapping/>
  </p:clrMapOvr>
  <p:extLst>
    <p:ext uri="{DCECCB84-F9BA-43D5-87BE-67443E8EF086}">
      <p15:sldGuideLst xmlns:p15="http://schemas.microsoft.com/office/powerpoint/2012/main">
        <p15:guide id="1" orient="horz" pos="3430" userDrawn="1">
          <p15:clr>
            <a:srgbClr val="FBAE40"/>
          </p15:clr>
        </p15:guide>
        <p15:guide id="2" pos="7378" userDrawn="1">
          <p15:clr>
            <a:srgbClr val="FBAE40"/>
          </p15:clr>
        </p15:guide>
      </p15:sldGuideLst>
    </p:ext>
  </p:extLst>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DIAGRAMM + Bild | 2: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1B14079-9AC9-48DD-988F-7743CBA1782D}" type="datetime4">
              <a:rPr lang="de-DE" smtClean="0"/>
              <a:t>12. Mai 2026</a:t>
            </a:fld>
            <a:endParaRPr lang="de-DE" dirty="0"/>
          </a:p>
        </p:txBody>
      </p:sp>
      <p:sp>
        <p:nvSpPr>
          <p:cNvPr id="9" name="Bild-Platzhalter">
            <a:extLst>
              <a:ext uri="{FF2B5EF4-FFF2-40B4-BE49-F238E27FC236}">
                <a16:creationId xmlns:a16="http://schemas.microsoft.com/office/drawing/2014/main" id="{5F4BA78C-4EF0-14FB-183B-A653567EE235}"/>
              </a:ext>
            </a:extLst>
          </p:cNvPr>
          <p:cNvSpPr>
            <a:spLocks noGrp="1"/>
          </p:cNvSpPr>
          <p:nvPr>
            <p:ph type="pic" sz="quarter" idx="43" hasCustomPrompt="1"/>
          </p:nvPr>
        </p:nvSpPr>
        <p:spPr>
          <a:xfrm>
            <a:off x="8142041" y="1762182"/>
            <a:ext cx="3570534" cy="3636000"/>
          </a:xfrm>
          <a:solidFill>
            <a:srgbClr val="F0F3F7"/>
          </a:solidFill>
        </p:spPr>
        <p:txBody>
          <a:bodyPr tIns="0" bIns="540000" anchor="ctr" anchorCtr="1"/>
          <a:lstStyle>
            <a:lvl1pPr marL="0" indent="0">
              <a:buNone/>
              <a:defRPr/>
            </a:lvl1pPr>
          </a:lstStyle>
          <a:p>
            <a:r>
              <a:rPr lang="de-DE" dirty="0"/>
              <a:t>Hier Bild einfügen</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581763644"/>
      </p:ext>
    </p:extLst>
  </p:cSld>
  <p:clrMapOvr>
    <a:masterClrMapping/>
  </p:clrMapOvr>
  <p:extLst>
    <p:ext uri="{DCECCB84-F9BA-43D5-87BE-67443E8EF086}">
      <p15:sldGuideLst xmlns:p15="http://schemas.microsoft.com/office/powerpoint/2012/main"/>
    </p:ext>
  </p:extLst>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userDrawn="1">
  <p:cSld name="DIAGRAMM | 2er / Dunkel">
    <p:spTree>
      <p:nvGrpSpPr>
        <p:cNvPr id="1" name=""/>
        <p:cNvGrpSpPr/>
        <p:nvPr/>
      </p:nvGrpSpPr>
      <p:grpSpPr>
        <a:xfrm>
          <a:off x="0" y="0"/>
          <a:ext cx="0" cy="0"/>
          <a:chOff x="0" y="0"/>
          <a:chExt cx="0" cy="0"/>
        </a:xfrm>
      </p:grpSpPr>
      <p:sp>
        <p:nvSpPr>
          <p:cNvPr id="2" name="Diagramm-Hintergrund2">
            <a:extLst>
              <a:ext uri="{FF2B5EF4-FFF2-40B4-BE49-F238E27FC236}">
                <a16:creationId xmlns:a16="http://schemas.microsoft.com/office/drawing/2014/main" id="{4F3649A3-7EE8-5342-A011-4DFB307DE948}"/>
              </a:ext>
            </a:extLst>
          </p:cNvPr>
          <p:cNvSpPr/>
          <p:nvPr userDrawn="1"/>
        </p:nvSpPr>
        <p:spPr>
          <a:xfrm>
            <a:off x="6197825"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4" name="Diagramm-Hintergrund1">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9E816B9A-8A6F-43A2-9900-93714ABABD2F}" type="datetime4">
              <a:rPr lang="de-DE" smtClean="0"/>
              <a:t>12. Mai 2026</a:t>
            </a:fld>
            <a:endParaRPr lang="de-DE" dirty="0"/>
          </a:p>
        </p:txBody>
      </p:sp>
      <p:sp>
        <p:nvSpPr>
          <p:cNvPr id="13" name="Diagramm-Quelle2">
            <a:extLst>
              <a:ext uri="{FF2B5EF4-FFF2-40B4-BE49-F238E27FC236}">
                <a16:creationId xmlns:a16="http://schemas.microsoft.com/office/drawing/2014/main" id="{E57BB12F-CFB3-9722-EE8F-50F8DCA0A7E3}"/>
              </a:ext>
            </a:extLst>
          </p:cNvPr>
          <p:cNvSpPr>
            <a:spLocks noGrp="1"/>
          </p:cNvSpPr>
          <p:nvPr>
            <p:ph type="body" sz="quarter" idx="44" hasCustomPrompt="1"/>
          </p:nvPr>
        </p:nvSpPr>
        <p:spPr>
          <a:xfrm>
            <a:off x="6197825"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9" name="Diagramm-Platzhalter2">
            <a:extLst>
              <a:ext uri="{FF2B5EF4-FFF2-40B4-BE49-F238E27FC236}">
                <a16:creationId xmlns:a16="http://schemas.microsoft.com/office/drawing/2014/main" id="{F5634D1F-F163-B778-37D9-6348A662720F}"/>
              </a:ext>
            </a:extLst>
          </p:cNvPr>
          <p:cNvSpPr>
            <a:spLocks noGrp="1"/>
          </p:cNvSpPr>
          <p:nvPr>
            <p:ph type="chart" sz="quarter" idx="41" hasCustomPrompt="1"/>
          </p:nvPr>
        </p:nvSpPr>
        <p:spPr>
          <a:xfrm>
            <a:off x="6281217"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11" name="Diagramm-Untertitel2">
            <a:extLst>
              <a:ext uri="{FF2B5EF4-FFF2-40B4-BE49-F238E27FC236}">
                <a16:creationId xmlns:a16="http://schemas.microsoft.com/office/drawing/2014/main" id="{B8BC0DBA-415B-3834-EBBA-9EC131AC1FF7}"/>
              </a:ext>
            </a:extLst>
          </p:cNvPr>
          <p:cNvSpPr>
            <a:spLocks noGrp="1"/>
          </p:cNvSpPr>
          <p:nvPr>
            <p:ph type="body" sz="quarter" idx="42" hasCustomPrompt="1"/>
          </p:nvPr>
        </p:nvSpPr>
        <p:spPr>
          <a:xfrm>
            <a:off x="6197825"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2-Untertitel</a:t>
            </a:r>
          </a:p>
        </p:txBody>
      </p:sp>
      <p:sp>
        <p:nvSpPr>
          <p:cNvPr id="12" name="Diagramm-Titel2">
            <a:extLst>
              <a:ext uri="{FF2B5EF4-FFF2-40B4-BE49-F238E27FC236}">
                <a16:creationId xmlns:a16="http://schemas.microsoft.com/office/drawing/2014/main" id="{CA3C2690-22CD-29D8-89E0-669E219C720B}"/>
              </a:ext>
            </a:extLst>
          </p:cNvPr>
          <p:cNvSpPr>
            <a:spLocks noGrp="1"/>
          </p:cNvSpPr>
          <p:nvPr>
            <p:ph type="body" sz="quarter" idx="43" hasCustomPrompt="1"/>
          </p:nvPr>
        </p:nvSpPr>
        <p:spPr>
          <a:xfrm>
            <a:off x="6197825"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 2-Titel</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1-Untertitel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 1-Titel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35545443"/>
      </p:ext>
    </p:extLst>
  </p:cSld>
  <p:clrMapOvr>
    <a:masterClrMapping/>
  </p:clrMapOvr>
  <p:extLst>
    <p:ext uri="{DCECCB84-F9BA-43D5-87BE-67443E8EF086}">
      <p15:sldGuideLst xmlns:p15="http://schemas.microsoft.com/office/powerpoint/2012/main"/>
    </p:ext>
  </p:extLst>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userDrawn="1">
  <p:cSld name="DIAGRAMM | 2er / Hell">
    <p:spTree>
      <p:nvGrpSpPr>
        <p:cNvPr id="1" name=""/>
        <p:cNvGrpSpPr/>
        <p:nvPr/>
      </p:nvGrpSpPr>
      <p:grpSpPr>
        <a:xfrm>
          <a:off x="0" y="0"/>
          <a:ext cx="0" cy="0"/>
          <a:chOff x="0" y="0"/>
          <a:chExt cx="0" cy="0"/>
        </a:xfrm>
      </p:grpSpPr>
      <p:sp>
        <p:nvSpPr>
          <p:cNvPr id="2" name="Diagramm-Hintergrund2">
            <a:extLst>
              <a:ext uri="{FF2B5EF4-FFF2-40B4-BE49-F238E27FC236}">
                <a16:creationId xmlns:a16="http://schemas.microsoft.com/office/drawing/2014/main" id="{4F3649A3-7EE8-5342-A011-4DFB307DE948}"/>
              </a:ext>
            </a:extLst>
          </p:cNvPr>
          <p:cNvSpPr/>
          <p:nvPr userDrawn="1"/>
        </p:nvSpPr>
        <p:spPr>
          <a:xfrm>
            <a:off x="6197825"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4" name="Diagramm-Hintergrund1">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FDCFDF1-9FAA-4CCE-AB5D-C6AAF4634E13}" type="datetime4">
              <a:rPr lang="de-DE" smtClean="0"/>
              <a:t>12. Mai 2026</a:t>
            </a:fld>
            <a:endParaRPr lang="de-DE" dirty="0"/>
          </a:p>
        </p:txBody>
      </p:sp>
      <p:sp>
        <p:nvSpPr>
          <p:cNvPr id="13" name="Diagramm-Quelle2">
            <a:extLst>
              <a:ext uri="{FF2B5EF4-FFF2-40B4-BE49-F238E27FC236}">
                <a16:creationId xmlns:a16="http://schemas.microsoft.com/office/drawing/2014/main" id="{E57BB12F-CFB3-9722-EE8F-50F8DCA0A7E3}"/>
              </a:ext>
            </a:extLst>
          </p:cNvPr>
          <p:cNvSpPr>
            <a:spLocks noGrp="1"/>
          </p:cNvSpPr>
          <p:nvPr>
            <p:ph type="body" sz="quarter" idx="44" hasCustomPrompt="1"/>
          </p:nvPr>
        </p:nvSpPr>
        <p:spPr>
          <a:xfrm>
            <a:off x="6197825"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9" name="Diagramm-Platzhalter2">
            <a:extLst>
              <a:ext uri="{FF2B5EF4-FFF2-40B4-BE49-F238E27FC236}">
                <a16:creationId xmlns:a16="http://schemas.microsoft.com/office/drawing/2014/main" id="{F5634D1F-F163-B778-37D9-6348A662720F}"/>
              </a:ext>
            </a:extLst>
          </p:cNvPr>
          <p:cNvSpPr>
            <a:spLocks noGrp="1"/>
          </p:cNvSpPr>
          <p:nvPr>
            <p:ph type="chart" sz="quarter" idx="41" hasCustomPrompt="1"/>
          </p:nvPr>
        </p:nvSpPr>
        <p:spPr>
          <a:xfrm>
            <a:off x="6281217"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11" name="Diagramm-Untertitel2">
            <a:extLst>
              <a:ext uri="{FF2B5EF4-FFF2-40B4-BE49-F238E27FC236}">
                <a16:creationId xmlns:a16="http://schemas.microsoft.com/office/drawing/2014/main" id="{B8BC0DBA-415B-3834-EBBA-9EC131AC1FF7}"/>
              </a:ext>
            </a:extLst>
          </p:cNvPr>
          <p:cNvSpPr>
            <a:spLocks noGrp="1"/>
          </p:cNvSpPr>
          <p:nvPr>
            <p:ph type="body" sz="quarter" idx="42" hasCustomPrompt="1"/>
          </p:nvPr>
        </p:nvSpPr>
        <p:spPr>
          <a:xfrm>
            <a:off x="6197825"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2-Untertitel</a:t>
            </a:r>
          </a:p>
        </p:txBody>
      </p:sp>
      <p:sp>
        <p:nvSpPr>
          <p:cNvPr id="12" name="Diagramm-Titel2">
            <a:extLst>
              <a:ext uri="{FF2B5EF4-FFF2-40B4-BE49-F238E27FC236}">
                <a16:creationId xmlns:a16="http://schemas.microsoft.com/office/drawing/2014/main" id="{CA3C2690-22CD-29D8-89E0-669E219C720B}"/>
              </a:ext>
            </a:extLst>
          </p:cNvPr>
          <p:cNvSpPr>
            <a:spLocks noGrp="1"/>
          </p:cNvSpPr>
          <p:nvPr>
            <p:ph type="body" sz="quarter" idx="43" hasCustomPrompt="1"/>
          </p:nvPr>
        </p:nvSpPr>
        <p:spPr>
          <a:xfrm>
            <a:off x="6197825"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 2-Titel</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1-Untertitel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 1-Titel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067799330"/>
      </p:ext>
    </p:extLst>
  </p:cSld>
  <p:clrMapOvr>
    <a:masterClrMapping/>
  </p:clrMapOvr>
  <p:extLst>
    <p:ext uri="{DCECCB84-F9BA-43D5-87BE-67443E8EF086}">
      <p15:sldGuideLst xmlns:p15="http://schemas.microsoft.com/office/powerpoint/2012/main"/>
    </p:ext>
  </p:extLst>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userDrawn="1">
  <p:cSld name="DIAGRAMM + Inhalt | 1: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9244859-4FA5-4A73-855D-9B24979D5A21}" type="datetime4">
              <a:rPr lang="de-DE" smtClean="0"/>
              <a:t>12. Mai 2026</a:t>
            </a:fld>
            <a:endParaRPr lang="de-DE" dirty="0"/>
          </a:p>
        </p:txBody>
      </p:sp>
      <p:sp>
        <p:nvSpPr>
          <p:cNvPr id="15" name="Inhalt">
            <a:extLst>
              <a:ext uri="{FF2B5EF4-FFF2-40B4-BE49-F238E27FC236}">
                <a16:creationId xmlns:a16="http://schemas.microsoft.com/office/drawing/2014/main" id="{71AA669D-592A-6CA6-40EE-453AF035B00C}"/>
              </a:ext>
            </a:extLst>
          </p:cNvPr>
          <p:cNvSpPr>
            <a:spLocks noGrp="1"/>
          </p:cNvSpPr>
          <p:nvPr>
            <p:ph sz="quarter" idx="42" hasCustomPrompt="1"/>
          </p:nvPr>
        </p:nvSpPr>
        <p:spPr>
          <a:xfrm>
            <a:off x="6312024" y="1762183"/>
            <a:ext cx="5387977" cy="4032250"/>
          </a:xfrm>
        </p:spPr>
        <p:txBody>
          <a:bodyPr/>
          <a:lstStyle>
            <a:lvl1pPr>
              <a:buClr>
                <a:srgbClr val="10065A"/>
              </a:buClr>
              <a:defRPr sz="2200"/>
            </a:lvl1pPr>
            <a:lvl2pPr marL="714375" indent="-427038">
              <a:defRPr sz="2200"/>
            </a:lvl2pPr>
            <a:lvl3pPr>
              <a:defRPr sz="2200"/>
            </a:lvl3pPr>
            <a:lvl4pPr>
              <a:defRPr sz="2200"/>
            </a:lvl4pPr>
            <a:lvl5pPr>
              <a:defRPr sz="2000"/>
            </a:lvl5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688914416"/>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EL V1 | Pink/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6" y="5781691"/>
            <a:ext cx="2735347" cy="1076181"/>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3EB5"/>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0979B621-A064-4501-8A19-94299C065D8E}" type="datetime4">
              <a:rPr lang="de-DE" smtClean="0"/>
              <a:t>12. Mai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13642514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userDrawn="1">
  <p:cSld name="DIAGRAMM + Inhalt | 1: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DCD31F70-D67E-4598-801F-2B32647F6B30}" type="datetime4">
              <a:rPr lang="de-DE" smtClean="0"/>
              <a:t>12. Mai 2026</a:t>
            </a:fld>
            <a:endParaRPr lang="de-DE" dirty="0"/>
          </a:p>
        </p:txBody>
      </p:sp>
      <p:sp>
        <p:nvSpPr>
          <p:cNvPr id="15" name="Inhalt">
            <a:extLst>
              <a:ext uri="{FF2B5EF4-FFF2-40B4-BE49-F238E27FC236}">
                <a16:creationId xmlns:a16="http://schemas.microsoft.com/office/drawing/2014/main" id="{71AA669D-592A-6CA6-40EE-453AF035B00C}"/>
              </a:ext>
            </a:extLst>
          </p:cNvPr>
          <p:cNvSpPr>
            <a:spLocks noGrp="1"/>
          </p:cNvSpPr>
          <p:nvPr>
            <p:ph sz="quarter" idx="42" hasCustomPrompt="1"/>
          </p:nvPr>
        </p:nvSpPr>
        <p:spPr>
          <a:xfrm>
            <a:off x="6312024" y="1762183"/>
            <a:ext cx="5387977" cy="4032250"/>
          </a:xfrm>
        </p:spPr>
        <p:txBody>
          <a:bodyPr/>
          <a:lstStyle>
            <a:lvl1pPr>
              <a:buClr>
                <a:srgbClr val="10065A"/>
              </a:buClr>
              <a:defRPr sz="2200"/>
            </a:lvl1pPr>
            <a:lvl2pPr marL="714375" indent="-427038">
              <a:defRPr sz="2200"/>
            </a:lvl2pPr>
            <a:lvl3pPr>
              <a:defRPr sz="2200"/>
            </a:lvl3pPr>
            <a:lvl4pPr>
              <a:defRPr sz="2200"/>
            </a:lvl4pPr>
            <a:lvl5pPr>
              <a:defRPr sz="2000"/>
            </a:lvl5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425840021"/>
      </p:ext>
    </p:extLst>
  </p:cSld>
  <p:clrMapOvr>
    <a:masterClrMapping/>
  </p:clrMapOvr>
  <p:extLst>
    <p:ext uri="{DCECCB84-F9BA-43D5-87BE-67443E8EF086}">
      <p15:sldGuideLst xmlns:p15="http://schemas.microsoft.com/office/powerpoint/2012/main"/>
    </p:ext>
  </p:extLst>
</p:sldLayout>
</file>

<file path=ppt/slideLayouts/slideLayout291.xml><?xml version="1.0" encoding="utf-8"?>
<p:sldLayout xmlns:a="http://schemas.openxmlformats.org/drawingml/2006/main" xmlns:r="http://schemas.openxmlformats.org/officeDocument/2006/relationships" xmlns:p="http://schemas.openxmlformats.org/presentationml/2006/main" showMasterSp="0" preserve="1" userDrawn="1">
  <p:cSld name="BILDER">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Bilder</a:t>
            </a:r>
          </a:p>
        </p:txBody>
      </p:sp>
    </p:spTree>
    <p:extLst>
      <p:ext uri="{BB962C8B-B14F-4D97-AF65-F5344CB8AC3E}">
        <p14:creationId xmlns:p14="http://schemas.microsoft.com/office/powerpoint/2010/main" val="329188355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2.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A3A60954-A525-428C-92C6-2BC10ED23791}" type="datetime4">
              <a:rPr lang="de-DE" smtClean="0"/>
              <a:t>12. Mai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916971920"/>
      </p:ext>
    </p:extLst>
  </p:cSld>
  <p:clrMapOvr>
    <a:masterClrMapping/>
  </p:clrMapOvr>
  <p:extLst>
    <p:ext uri="{DCECCB84-F9BA-43D5-87BE-67443E8EF086}">
      <p15:sldGuideLst xmlns:p15="http://schemas.microsoft.com/office/powerpoint/2012/main"/>
    </p:ext>
  </p:extLst>
</p:sldLayout>
</file>

<file path=ppt/slideLayouts/slideLayout293.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26C9D6B6-0632-4E1C-884E-C9FB93A20397}" type="datetime4">
              <a:rPr lang="de-DE" smtClean="0"/>
              <a:t>12. Mai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4173368550"/>
      </p:ext>
    </p:extLst>
  </p:cSld>
  <p:clrMapOvr>
    <a:masterClrMapping/>
  </p:clrMapOvr>
  <p:extLst>
    <p:ext uri="{DCECCB84-F9BA-43D5-87BE-67443E8EF086}">
      <p15:sldGuideLst xmlns:p15="http://schemas.microsoft.com/office/powerpoint/2012/main"/>
    </p:ext>
  </p:extLst>
</p:sldLayout>
</file>

<file path=ppt/slideLayouts/slideLayout294.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85B76C10-6D7A-4170-A392-6D3F6667D8CF}" type="datetime4">
              <a:rPr lang="de-DE" smtClean="0"/>
              <a:t>12. Mai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2505892597"/>
      </p:ext>
    </p:extLst>
  </p:cSld>
  <p:clrMapOvr>
    <a:masterClrMapping/>
  </p:clrMapOvr>
  <p:extLst>
    <p:ext uri="{DCECCB84-F9BA-43D5-87BE-67443E8EF086}">
      <p15:sldGuideLst xmlns:p15="http://schemas.microsoft.com/office/powerpoint/2012/main"/>
    </p:ext>
  </p:extLst>
</p:sldLayout>
</file>

<file path=ppt/slideLayouts/slideLayout295.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43E97465-054A-418D-AF6E-683340C83EE8}" type="datetime4">
              <a:rPr lang="de-DE" smtClean="0"/>
              <a:t>12. Mai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191552197"/>
      </p:ext>
    </p:extLst>
  </p:cSld>
  <p:clrMapOvr>
    <a:masterClrMapping/>
  </p:clrMapOvr>
  <p:extLst>
    <p:ext uri="{DCECCB84-F9BA-43D5-87BE-67443E8EF086}">
      <p15:sldGuideLst xmlns:p15="http://schemas.microsoft.com/office/powerpoint/2012/main"/>
    </p:ext>
  </p:extLst>
</p:sldLayout>
</file>

<file path=ppt/slideLayouts/slideLayout296.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AE11FB2C-FA81-436F-BED1-1889D614927D}" type="datetime4">
              <a:rPr lang="de-DE" smtClean="0"/>
              <a:t>12. Mai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502380726"/>
      </p:ext>
    </p:extLst>
  </p:cSld>
  <p:clrMapOvr>
    <a:masterClrMapping/>
  </p:clrMapOvr>
  <p:extLst>
    <p:ext uri="{DCECCB84-F9BA-43D5-87BE-67443E8EF086}">
      <p15:sldGuideLst xmlns:p15="http://schemas.microsoft.com/office/powerpoint/2012/main"/>
    </p:ext>
  </p:extLst>
</p:sldLayout>
</file>

<file path=ppt/slideLayouts/slideLayout297.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Orange-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6B5B692B-341B-4D07-90D3-E7F1433FECBF}" type="datetime4">
              <a:rPr lang="de-DE" smtClean="0"/>
              <a:t>12. Mai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2631330995"/>
      </p:ext>
    </p:extLst>
  </p:cSld>
  <p:clrMapOvr>
    <a:masterClrMapping/>
  </p:clrMapOvr>
  <p:extLst>
    <p:ext uri="{DCECCB84-F9BA-43D5-87BE-67443E8EF086}">
      <p15:sldGuideLst xmlns:p15="http://schemas.microsoft.com/office/powerpoint/2012/main"/>
    </p:ext>
  </p:extLst>
</p:sldLayout>
</file>

<file path=ppt/slideLayouts/slideLayout298.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15BB67B8-CC13-445B-8A4A-4C7BCC571FF4}" type="datetime4">
              <a:rPr lang="de-DE" smtClean="0"/>
              <a:t>12. Mai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767684503"/>
      </p:ext>
    </p:extLst>
  </p:cSld>
  <p:clrMapOvr>
    <a:masterClrMapping/>
  </p:clrMapOvr>
  <p:extLst>
    <p:ext uri="{DCECCB84-F9BA-43D5-87BE-67443E8EF086}">
      <p15:sldGuideLst xmlns:p15="http://schemas.microsoft.com/office/powerpoint/2012/main"/>
    </p:ext>
  </p:extLst>
</p:sldLayout>
</file>

<file path=ppt/slideLayouts/slideLayout299.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Grün-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73D6C0C8-D07F-4CE6-933E-3B9E1E6C8ADD}" type="datetime4">
              <a:rPr lang="de-DE" smtClean="0"/>
              <a:t>12. Mai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9599846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TART V1 / Gruß | Pink/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3EB5"/>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2565610130"/>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EL V1 | Türkis/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1" y="5781691"/>
            <a:ext cx="2735998"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AA"/>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7ADD03BA-245D-4FB0-B641-50120C3E1595}" type="datetime4">
              <a:rPr lang="de-DE" smtClean="0"/>
              <a:t>12. Mai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267824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00.xml><?xml version="1.0" encoding="utf-8"?>
<p:sldLayout xmlns:a="http://schemas.openxmlformats.org/drawingml/2006/main" xmlns:r="http://schemas.openxmlformats.org/officeDocument/2006/relationships" xmlns:p="http://schemas.openxmlformats.org/presentationml/2006/main" preserve="1" userDrawn="1">
  <p:cSld name="BILDER groß | 3er / Dunkelblau-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5A"/>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5A"/>
                </a:solidFill>
              </a:defRPr>
            </a:lvl1pPr>
          </a:lstStyle>
          <a:p>
            <a:fld id="{D8943BE3-3D0B-446A-9247-44FFAD433283}" type="datetime4">
              <a:rPr lang="de-DE" smtClean="0"/>
              <a:t>12. Mai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113711834"/>
      </p:ext>
    </p:extLst>
  </p:cSld>
  <p:clrMapOvr>
    <a:masterClrMapping/>
  </p:clrMapOvr>
  <p:extLst>
    <p:ext uri="{DCECCB84-F9BA-43D5-87BE-67443E8EF086}">
      <p15:sldGuideLst xmlns:p15="http://schemas.microsoft.com/office/powerpoint/2012/main"/>
    </p:ext>
  </p:extLst>
</p:sldLayout>
</file>

<file path=ppt/slideLayouts/slideLayout301.xml><?xml version="1.0" encoding="utf-8"?>
<p:sldLayout xmlns:a="http://schemas.openxmlformats.org/drawingml/2006/main" xmlns:r="http://schemas.openxmlformats.org/officeDocument/2006/relationships" xmlns:p="http://schemas.openxmlformats.org/presentationml/2006/main" preserve="1" userDrawn="1">
  <p:cSld name="BILDER groß | 3er / Blau-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12C378E3-5381-48D7-8258-E60D4E0E9065}" type="datetime4">
              <a:rPr lang="de-DE" smtClean="0"/>
              <a:t>12. Mai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4062158448"/>
      </p:ext>
    </p:extLst>
  </p:cSld>
  <p:clrMapOvr>
    <a:masterClrMapping/>
  </p:clrMapOvr>
  <p:extLst>
    <p:ext uri="{DCECCB84-F9BA-43D5-87BE-67443E8EF086}">
      <p15:sldGuideLst xmlns:p15="http://schemas.microsoft.com/office/powerpoint/2012/main"/>
    </p:ext>
  </p:extLst>
</p:sldLayout>
</file>

<file path=ppt/slideLayouts/slideLayout302.xml><?xml version="1.0" encoding="utf-8"?>
<p:sldLayout xmlns:a="http://schemas.openxmlformats.org/drawingml/2006/main" xmlns:r="http://schemas.openxmlformats.org/officeDocument/2006/relationships" xmlns:p="http://schemas.openxmlformats.org/presentationml/2006/main" preserve="1" userDrawn="1">
  <p:cSld name="BILDER groß | 3er / Pink-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24B81C6D-DFCA-4D98-BBC6-2FE21E5DE375}" type="datetime4">
              <a:rPr lang="de-DE" smtClean="0"/>
              <a:t>12. Mai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945693240"/>
      </p:ext>
    </p:extLst>
  </p:cSld>
  <p:clrMapOvr>
    <a:masterClrMapping/>
  </p:clrMapOvr>
  <p:extLst>
    <p:ext uri="{DCECCB84-F9BA-43D5-87BE-67443E8EF086}">
      <p15:sldGuideLst xmlns:p15="http://schemas.microsoft.com/office/powerpoint/2012/main"/>
    </p:ext>
  </p:extLst>
</p:sldLayout>
</file>

<file path=ppt/slideLayouts/slideLayout303.xml><?xml version="1.0" encoding="utf-8"?>
<p:sldLayout xmlns:a="http://schemas.openxmlformats.org/drawingml/2006/main" xmlns:r="http://schemas.openxmlformats.org/officeDocument/2006/relationships" xmlns:p="http://schemas.openxmlformats.org/presentationml/2006/main" preserve="1" userDrawn="1">
  <p:cSld name="BILDER groß | 3er / Türkis-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8B1C3559-AAF1-4C1F-9BA1-70E7936E8ED0}" type="datetime4">
              <a:rPr lang="de-DE" smtClean="0"/>
              <a:t>12. Mai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646947703"/>
      </p:ext>
    </p:extLst>
  </p:cSld>
  <p:clrMapOvr>
    <a:masterClrMapping/>
  </p:clrMapOvr>
  <p:extLst>
    <p:ext uri="{DCECCB84-F9BA-43D5-87BE-67443E8EF086}">
      <p15:sldGuideLst xmlns:p15="http://schemas.microsoft.com/office/powerpoint/2012/main"/>
    </p:ext>
  </p:extLst>
</p:sldLayout>
</file>

<file path=ppt/slideLayouts/slideLayout304.xml><?xml version="1.0" encoding="utf-8"?>
<p:sldLayout xmlns:a="http://schemas.openxmlformats.org/drawingml/2006/main" xmlns:r="http://schemas.openxmlformats.org/officeDocument/2006/relationships" xmlns:p="http://schemas.openxmlformats.org/presentationml/2006/main" preserve="1" userDrawn="1">
  <p:cSld name="BILDER groß | 3er / Violett-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504C2955-C284-4BFC-95C7-C6BD961AB855}" type="datetime4">
              <a:rPr lang="de-DE" smtClean="0"/>
              <a:t>12. Mai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888429728"/>
      </p:ext>
    </p:extLst>
  </p:cSld>
  <p:clrMapOvr>
    <a:masterClrMapping/>
  </p:clrMapOvr>
  <p:extLst>
    <p:ext uri="{DCECCB84-F9BA-43D5-87BE-67443E8EF086}">
      <p15:sldGuideLst xmlns:p15="http://schemas.microsoft.com/office/powerpoint/2012/main"/>
    </p:ext>
  </p:extLst>
</p:sldLayout>
</file>

<file path=ppt/slideLayouts/slideLayout305.xml><?xml version="1.0" encoding="utf-8"?>
<p:sldLayout xmlns:a="http://schemas.openxmlformats.org/drawingml/2006/main" xmlns:r="http://schemas.openxmlformats.org/officeDocument/2006/relationships" xmlns:p="http://schemas.openxmlformats.org/presentationml/2006/main" preserve="1" userDrawn="1">
  <p:cSld name="BILDER groß | 3er / Orange-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4048E14E-AF68-48FD-A295-24F4EB3D69CF}" type="datetime4">
              <a:rPr lang="de-DE" smtClean="0"/>
              <a:t>12. Mai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311620733"/>
      </p:ext>
    </p:extLst>
  </p:cSld>
  <p:clrMapOvr>
    <a:masterClrMapping/>
  </p:clrMapOvr>
  <p:extLst>
    <p:ext uri="{DCECCB84-F9BA-43D5-87BE-67443E8EF086}">
      <p15:sldGuideLst xmlns:p15="http://schemas.microsoft.com/office/powerpoint/2012/main"/>
    </p:ext>
  </p:extLst>
</p:sldLayout>
</file>

<file path=ppt/slideLayouts/slideLayout306.xml><?xml version="1.0" encoding="utf-8"?>
<p:sldLayout xmlns:a="http://schemas.openxmlformats.org/drawingml/2006/main" xmlns:r="http://schemas.openxmlformats.org/officeDocument/2006/relationships" xmlns:p="http://schemas.openxmlformats.org/presentationml/2006/main" preserve="1" userDrawn="1">
  <p:cSld name="BILDER groß | 3er / Gold-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782A5535-B934-4DF9-9AD8-3D20D7583C3F}" type="datetime4">
              <a:rPr lang="de-DE" smtClean="0"/>
              <a:t>12. Mai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30199398"/>
      </p:ext>
    </p:extLst>
  </p:cSld>
  <p:clrMapOvr>
    <a:masterClrMapping/>
  </p:clrMapOvr>
  <p:extLst>
    <p:ext uri="{DCECCB84-F9BA-43D5-87BE-67443E8EF086}">
      <p15:sldGuideLst xmlns:p15="http://schemas.microsoft.com/office/powerpoint/2012/main"/>
    </p:ext>
  </p:extLst>
</p:sldLayout>
</file>

<file path=ppt/slideLayouts/slideLayout307.xml><?xml version="1.0" encoding="utf-8"?>
<p:sldLayout xmlns:a="http://schemas.openxmlformats.org/drawingml/2006/main" xmlns:r="http://schemas.openxmlformats.org/officeDocument/2006/relationships" xmlns:p="http://schemas.openxmlformats.org/presentationml/2006/main" preserve="1" userDrawn="1">
  <p:cSld name="BILDER groß | 3er / Grün-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1ABDC70B-D36D-4A80-9483-C412FB7B57DB}" type="datetime4">
              <a:rPr lang="de-DE" smtClean="0"/>
              <a:t>12. Mai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715473399"/>
      </p:ext>
    </p:extLst>
  </p:cSld>
  <p:clrMapOvr>
    <a:masterClrMapping/>
  </p:clrMapOvr>
  <p:extLst>
    <p:ext uri="{DCECCB84-F9BA-43D5-87BE-67443E8EF086}">
      <p15:sldGuideLst xmlns:p15="http://schemas.microsoft.com/office/powerpoint/2012/main"/>
    </p:ext>
  </p:extLst>
</p:sldLayout>
</file>

<file path=ppt/slideLayouts/slideLayout308.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B439D7DD-297B-4E32-8B09-2B6D0A5BDC8B}" type="datetime4">
              <a:rPr lang="de-DE" smtClean="0"/>
              <a:t>12. Mai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431438383"/>
      </p:ext>
    </p:extLst>
  </p:cSld>
  <p:clrMapOvr>
    <a:masterClrMapping/>
  </p:clrMapOvr>
  <p:extLst>
    <p:ext uri="{DCECCB84-F9BA-43D5-87BE-67443E8EF086}">
      <p15:sldGuideLst xmlns:p15="http://schemas.microsoft.com/office/powerpoint/2012/main"/>
    </p:ext>
  </p:extLst>
</p:sldLayout>
</file>

<file path=ppt/slideLayouts/slideLayout309.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53E71B8-D841-459F-8777-3A67E363BA89}" type="datetime4">
              <a:rPr lang="de-DE" smtClean="0"/>
              <a:t>12. Mai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387414960"/>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EL V1 | Türkis/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7" y="5781691"/>
            <a:ext cx="2735345"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AA"/>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C0357290-F0B6-412D-A322-3104729BD92A}" type="datetime4">
              <a:rPr lang="de-DE" smtClean="0"/>
              <a:t>12. Mai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898645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10.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DC8B2961-492C-46E6-B7C3-591E07E10B39}" type="datetime4">
              <a:rPr lang="de-DE" smtClean="0"/>
              <a:t>12. Mai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91599728"/>
      </p:ext>
    </p:extLst>
  </p:cSld>
  <p:clrMapOvr>
    <a:masterClrMapping/>
  </p:clrMapOvr>
  <p:extLst>
    <p:ext uri="{DCECCB84-F9BA-43D5-87BE-67443E8EF086}">
      <p15:sldGuideLst xmlns:p15="http://schemas.microsoft.com/office/powerpoint/2012/main"/>
    </p:ext>
  </p:extLst>
</p:sldLayout>
</file>

<file path=ppt/slideLayouts/slideLayout311.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B45BE330-C380-4850-AD79-372C4EB62B46}" type="datetime4">
              <a:rPr lang="de-DE" smtClean="0"/>
              <a:t>12. Mai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431154538"/>
      </p:ext>
    </p:extLst>
  </p:cSld>
  <p:clrMapOvr>
    <a:masterClrMapping/>
  </p:clrMapOvr>
  <p:extLst>
    <p:ext uri="{DCECCB84-F9BA-43D5-87BE-67443E8EF086}">
      <p15:sldGuideLst xmlns:p15="http://schemas.microsoft.com/office/powerpoint/2012/main"/>
    </p:ext>
  </p:extLst>
</p:sldLayout>
</file>

<file path=ppt/slideLayouts/slideLayout312.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4619DA11-F5B4-4B3D-B8C0-70CF2FE490B4}" type="datetime4">
              <a:rPr lang="de-DE" smtClean="0"/>
              <a:t>12. Mai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4211700910"/>
      </p:ext>
    </p:extLst>
  </p:cSld>
  <p:clrMapOvr>
    <a:masterClrMapping/>
  </p:clrMapOvr>
  <p:extLst>
    <p:ext uri="{DCECCB84-F9BA-43D5-87BE-67443E8EF086}">
      <p15:sldGuideLst xmlns:p15="http://schemas.microsoft.com/office/powerpoint/2012/main"/>
    </p:ext>
  </p:extLst>
</p:sldLayout>
</file>

<file path=ppt/slideLayouts/slideLayout313.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Orange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A686947C-23E7-4602-B849-1D8B3130E03E}" type="datetime4">
              <a:rPr lang="de-DE" smtClean="0"/>
              <a:t>12. Mai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926603953"/>
      </p:ext>
    </p:extLst>
  </p:cSld>
  <p:clrMapOvr>
    <a:masterClrMapping/>
  </p:clrMapOvr>
  <p:extLst>
    <p:ext uri="{DCECCB84-F9BA-43D5-87BE-67443E8EF086}">
      <p15:sldGuideLst xmlns:p15="http://schemas.microsoft.com/office/powerpoint/2012/main"/>
    </p:ext>
  </p:extLst>
</p:sldLayout>
</file>

<file path=ppt/slideLayouts/slideLayout314.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9A3D21A2-87D6-4BE0-97DD-8878679EAFF9}" type="datetime4">
              <a:rPr lang="de-DE" smtClean="0"/>
              <a:t>12. Mai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163201223"/>
      </p:ext>
    </p:extLst>
  </p:cSld>
  <p:clrMapOvr>
    <a:masterClrMapping/>
  </p:clrMapOvr>
  <p:extLst>
    <p:ext uri="{DCECCB84-F9BA-43D5-87BE-67443E8EF086}">
      <p15:sldGuideLst xmlns:p15="http://schemas.microsoft.com/office/powerpoint/2012/main"/>
    </p:ext>
  </p:extLst>
</p:sldLayout>
</file>

<file path=ppt/slideLayouts/slideLayout315.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Grü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8B9E3B2A-6F45-48E2-A2E6-CA4E9EB1E427}" type="datetime4">
              <a:rPr lang="de-DE" smtClean="0"/>
              <a:t>12. Mai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2150149864"/>
      </p:ext>
    </p:extLst>
  </p:cSld>
  <p:clrMapOvr>
    <a:masterClrMapping/>
  </p:clrMapOvr>
  <p:extLst>
    <p:ext uri="{DCECCB84-F9BA-43D5-87BE-67443E8EF086}">
      <p15:sldGuideLst xmlns:p15="http://schemas.microsoft.com/office/powerpoint/2012/main"/>
    </p:ext>
  </p:extLst>
</p:sldLayout>
</file>

<file path=ppt/slideLayouts/slideLayout316.xml><?xml version="1.0" encoding="utf-8"?>
<p:sldLayout xmlns:a="http://schemas.openxmlformats.org/drawingml/2006/main" xmlns:r="http://schemas.openxmlformats.org/officeDocument/2006/relationships" xmlns:p="http://schemas.openxmlformats.org/presentationml/2006/main" preserve="1" userDrawn="1">
  <p:cSld name="BILDER klein | 3er  / Dunkelblau-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lvl1pPr>
              <a:defRPr>
                <a:solidFill>
                  <a:srgbClr val="10065A"/>
                </a:solidFill>
              </a:defRPr>
            </a:lvl1pPr>
          </a:lstStyle>
          <a:p>
            <a:fld id="{FE044604-BB9C-431E-8D5E-7642330DBF59}" type="datetime4">
              <a:rPr lang="de-DE" smtClean="0"/>
              <a:t>12. Mai 2026</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lvl1pPr>
              <a:defRPr>
                <a:solidFill>
                  <a:srgbClr val="10065A"/>
                </a:solidFill>
              </a:defRPr>
            </a:lvl1p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43923763"/>
      </p:ext>
    </p:extLst>
  </p:cSld>
  <p:clrMapOvr>
    <a:masterClrMapping/>
  </p:clrMapOvr>
  <p:extLst>
    <p:ext uri="{DCECCB84-F9BA-43D5-87BE-67443E8EF086}">
      <p15:sldGuideLst xmlns:p15="http://schemas.microsoft.com/office/powerpoint/2012/main"/>
    </p:ext>
  </p:extLst>
</p:sldLayout>
</file>

<file path=ppt/slideLayouts/slideLayout317.xml><?xml version="1.0" encoding="utf-8"?>
<p:sldLayout xmlns:a="http://schemas.openxmlformats.org/drawingml/2006/main" xmlns:r="http://schemas.openxmlformats.org/officeDocument/2006/relationships" xmlns:p="http://schemas.openxmlformats.org/presentationml/2006/main" preserve="1" userDrawn="1">
  <p:cSld name="BILDER klein | 3er  / Blau-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lvl1pPr>
              <a:defRPr>
                <a:solidFill>
                  <a:srgbClr val="10069F"/>
                </a:solidFill>
              </a:defRPr>
            </a:lvl1pPr>
          </a:lstStyle>
          <a:p>
            <a:fld id="{104444A7-FAB7-4FE1-A7BA-8C2CE65730CF}" type="datetime4">
              <a:rPr lang="de-DE" smtClean="0"/>
              <a:t>12. Mai 2026</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931505412"/>
      </p:ext>
    </p:extLst>
  </p:cSld>
  <p:clrMapOvr>
    <a:masterClrMapping/>
  </p:clrMapOvr>
  <p:extLst>
    <p:ext uri="{DCECCB84-F9BA-43D5-87BE-67443E8EF086}">
      <p15:sldGuideLst xmlns:p15="http://schemas.microsoft.com/office/powerpoint/2012/main"/>
    </p:ext>
  </p:extLst>
</p:sldLayout>
</file>

<file path=ppt/slideLayouts/slideLayout318.xml><?xml version="1.0" encoding="utf-8"?>
<p:sldLayout xmlns:a="http://schemas.openxmlformats.org/drawingml/2006/main" xmlns:r="http://schemas.openxmlformats.org/officeDocument/2006/relationships" xmlns:p="http://schemas.openxmlformats.org/presentationml/2006/main" preserve="1" userDrawn="1">
  <p:cSld name="BILDER klein | 3er  / Pink-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0689A620-9B28-44CF-9837-0F1816D4CF20}" type="datetime4">
              <a:rPr lang="de-DE" smtClean="0"/>
              <a:t>12. Mai 2026</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801882633"/>
      </p:ext>
    </p:extLst>
  </p:cSld>
  <p:clrMapOvr>
    <a:masterClrMapping/>
  </p:clrMapOvr>
  <p:extLst>
    <p:ext uri="{DCECCB84-F9BA-43D5-87BE-67443E8EF086}">
      <p15:sldGuideLst xmlns:p15="http://schemas.microsoft.com/office/powerpoint/2012/main"/>
    </p:ext>
  </p:extLst>
</p:sldLayout>
</file>

<file path=ppt/slideLayouts/slideLayout319.xml><?xml version="1.0" encoding="utf-8"?>
<p:sldLayout xmlns:a="http://schemas.openxmlformats.org/drawingml/2006/main" xmlns:r="http://schemas.openxmlformats.org/officeDocument/2006/relationships" xmlns:p="http://schemas.openxmlformats.org/presentationml/2006/main" preserve="1" userDrawn="1">
  <p:cSld name="BILDER klein | 3er  / Türkis-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12439DA1-DBA3-47FF-A6F2-3A8B694C60B4}" type="datetime4">
              <a:rPr lang="de-DE" smtClean="0"/>
              <a:t>12. Mai 2026</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04187149"/>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EL V1 | Violett/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2" y="5781691"/>
            <a:ext cx="2735995"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8C3E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C2A9F375-7B78-4076-9CF4-19A671E0FF52}" type="datetime4">
              <a:rPr lang="de-DE" smtClean="0"/>
              <a:t>12. Mai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68470868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20.xml><?xml version="1.0" encoding="utf-8"?>
<p:sldLayout xmlns:a="http://schemas.openxmlformats.org/drawingml/2006/main" xmlns:r="http://schemas.openxmlformats.org/officeDocument/2006/relationships" xmlns:p="http://schemas.openxmlformats.org/presentationml/2006/main" preserve="1" userDrawn="1">
  <p:cSld name="BILDER klein | 3er  / Violett-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F7F0C0CF-18D8-491D-92F7-ADE9C841FD83}" type="datetime4">
              <a:rPr lang="de-DE" smtClean="0"/>
              <a:t>12. Mai 2026</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666749919"/>
      </p:ext>
    </p:extLst>
  </p:cSld>
  <p:clrMapOvr>
    <a:masterClrMapping/>
  </p:clrMapOvr>
  <p:extLst>
    <p:ext uri="{DCECCB84-F9BA-43D5-87BE-67443E8EF086}">
      <p15:sldGuideLst xmlns:p15="http://schemas.microsoft.com/office/powerpoint/2012/main"/>
    </p:ext>
  </p:extLst>
</p:sldLayout>
</file>

<file path=ppt/slideLayouts/slideLayout321.xml><?xml version="1.0" encoding="utf-8"?>
<p:sldLayout xmlns:a="http://schemas.openxmlformats.org/drawingml/2006/main" xmlns:r="http://schemas.openxmlformats.org/officeDocument/2006/relationships" xmlns:p="http://schemas.openxmlformats.org/presentationml/2006/main" preserve="1" userDrawn="1">
  <p:cSld name="BILDER klein | 3er  / Orange-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7465ED9B-1FE5-4F09-9265-F8A3D18C5014}" type="datetime4">
              <a:rPr lang="de-DE" smtClean="0"/>
              <a:t>12. Mai 2026</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668689035"/>
      </p:ext>
    </p:extLst>
  </p:cSld>
  <p:clrMapOvr>
    <a:masterClrMapping/>
  </p:clrMapOvr>
  <p:extLst>
    <p:ext uri="{DCECCB84-F9BA-43D5-87BE-67443E8EF086}">
      <p15:sldGuideLst xmlns:p15="http://schemas.microsoft.com/office/powerpoint/2012/main"/>
    </p:ext>
  </p:extLst>
</p:sldLayout>
</file>

<file path=ppt/slideLayouts/slideLayout322.xml><?xml version="1.0" encoding="utf-8"?>
<p:sldLayout xmlns:a="http://schemas.openxmlformats.org/drawingml/2006/main" xmlns:r="http://schemas.openxmlformats.org/officeDocument/2006/relationships" xmlns:p="http://schemas.openxmlformats.org/presentationml/2006/main" preserve="1" userDrawn="1">
  <p:cSld name="BILDER klein | 3er  / Gold-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A475A933-3F49-4CAA-9853-1129F952D385}" type="datetime4">
              <a:rPr lang="de-DE" smtClean="0"/>
              <a:t>12. Mai 2026</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628969785"/>
      </p:ext>
    </p:extLst>
  </p:cSld>
  <p:clrMapOvr>
    <a:masterClrMapping/>
  </p:clrMapOvr>
  <p:extLst>
    <p:ext uri="{DCECCB84-F9BA-43D5-87BE-67443E8EF086}">
      <p15:sldGuideLst xmlns:p15="http://schemas.microsoft.com/office/powerpoint/2012/main"/>
    </p:ext>
  </p:extLst>
</p:sldLayout>
</file>

<file path=ppt/slideLayouts/slideLayout323.xml><?xml version="1.0" encoding="utf-8"?>
<p:sldLayout xmlns:a="http://schemas.openxmlformats.org/drawingml/2006/main" xmlns:r="http://schemas.openxmlformats.org/officeDocument/2006/relationships" xmlns:p="http://schemas.openxmlformats.org/presentationml/2006/main" preserve="1" userDrawn="1">
  <p:cSld name="BILDER klein | 3er  / Grün-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3D69F40A-2310-49FF-AB69-8A631AC8C54C}" type="datetime4">
              <a:rPr lang="de-DE" smtClean="0"/>
              <a:t>12. Mai 2026</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207942148"/>
      </p:ext>
    </p:extLst>
  </p:cSld>
  <p:clrMapOvr>
    <a:masterClrMapping/>
  </p:clrMapOvr>
  <p:extLst>
    <p:ext uri="{DCECCB84-F9BA-43D5-87BE-67443E8EF086}">
      <p15:sldGuideLst xmlns:p15="http://schemas.microsoft.com/office/powerpoint/2012/main"/>
    </p:ext>
  </p:extLst>
</p:sldLayout>
</file>

<file path=ppt/slideLayouts/slideLayout324.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9C3A73DB-3BBF-4640-8C9A-A0B7C91FB1E5}" type="datetime4">
              <a:rPr lang="de-DE" smtClean="0"/>
              <a:t>12. Mai 2026</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519421901"/>
      </p:ext>
    </p:extLst>
  </p:cSld>
  <p:clrMapOvr>
    <a:masterClrMapping/>
  </p:clrMapOvr>
  <p:extLst>
    <p:ext uri="{DCECCB84-F9BA-43D5-87BE-67443E8EF086}">
      <p15:sldGuideLst xmlns:p15="http://schemas.microsoft.com/office/powerpoint/2012/main"/>
    </p:ext>
  </p:extLst>
</p:sldLayout>
</file>

<file path=ppt/slideLayouts/slideLayout325.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ACA1F8BD-5915-4310-939F-EC931982C8E7}" type="datetime4">
              <a:rPr lang="de-DE" smtClean="0"/>
              <a:t>12. Mai 2026</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596016992"/>
      </p:ext>
    </p:extLst>
  </p:cSld>
  <p:clrMapOvr>
    <a:masterClrMapping/>
  </p:clrMapOvr>
  <p:extLst>
    <p:ext uri="{DCECCB84-F9BA-43D5-87BE-67443E8EF086}">
      <p15:sldGuideLst xmlns:p15="http://schemas.microsoft.com/office/powerpoint/2012/main"/>
    </p:ext>
  </p:extLst>
</p:sldLayout>
</file>

<file path=ppt/slideLayouts/slideLayout326.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7" y="5814207"/>
            <a:ext cx="1367995"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B4B821FB-84DE-4216-8A19-96AF16DCEFA2}" type="datetime4">
              <a:rPr lang="de-DE" smtClean="0"/>
              <a:t>12. Mai 2026</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640202073"/>
      </p:ext>
    </p:extLst>
  </p:cSld>
  <p:clrMapOvr>
    <a:masterClrMapping/>
  </p:clrMapOvr>
  <p:extLst>
    <p:ext uri="{DCECCB84-F9BA-43D5-87BE-67443E8EF086}">
      <p15:sldGuideLst xmlns:p15="http://schemas.microsoft.com/office/powerpoint/2012/main"/>
    </p:ext>
  </p:extLst>
</p:sldLayout>
</file>

<file path=ppt/slideLayouts/slideLayout327.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7" y="5814207"/>
            <a:ext cx="1367995"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C14D9E7-77B6-4E22-9C88-8DEADCB7C201}" type="datetime4">
              <a:rPr lang="de-DE" smtClean="0"/>
              <a:t>12. Mai 2026</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469481268"/>
      </p:ext>
    </p:extLst>
  </p:cSld>
  <p:clrMapOvr>
    <a:masterClrMapping/>
  </p:clrMapOvr>
  <p:extLst>
    <p:ext uri="{DCECCB84-F9BA-43D5-87BE-67443E8EF086}">
      <p15:sldGuideLst xmlns:p15="http://schemas.microsoft.com/office/powerpoint/2012/main"/>
    </p:ext>
  </p:extLst>
</p:sldLayout>
</file>

<file path=ppt/slideLayouts/slideLayout328.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DA47FB84-82FA-496E-808C-4F34B38F2CAB}" type="datetime4">
              <a:rPr lang="de-DE" smtClean="0"/>
              <a:t>12. Mai 2026</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72401116"/>
      </p:ext>
    </p:extLst>
  </p:cSld>
  <p:clrMapOvr>
    <a:masterClrMapping/>
  </p:clrMapOvr>
  <p:extLst>
    <p:ext uri="{DCECCB84-F9BA-43D5-87BE-67443E8EF086}">
      <p15:sldGuideLst xmlns:p15="http://schemas.microsoft.com/office/powerpoint/2012/main"/>
    </p:ext>
  </p:extLst>
</p:sldLayout>
</file>

<file path=ppt/slideLayouts/slideLayout329.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Orange-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5B4EAD4-A3C0-465A-B129-F1BFEF9BCB15}" type="datetime4">
              <a:rPr lang="de-DE" smtClean="0"/>
              <a:t>12. Mai 2026</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395900152"/>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EL V1 | Violett/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691"/>
            <a:ext cx="2735342"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8C3E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C89ED868-675C-4704-BA38-0834331D7389}" type="datetime4">
              <a:rPr lang="de-DE" smtClean="0"/>
              <a:t>12. Mai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36435418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30.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885DB00E-FB86-4B72-A797-AFCBC5B50687}" type="datetime4">
              <a:rPr lang="de-DE" smtClean="0"/>
              <a:t>12. Mai 2026</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112929034"/>
      </p:ext>
    </p:extLst>
  </p:cSld>
  <p:clrMapOvr>
    <a:masterClrMapping/>
  </p:clrMapOvr>
  <p:extLst>
    <p:ext uri="{DCECCB84-F9BA-43D5-87BE-67443E8EF086}">
      <p15:sldGuideLst xmlns:p15="http://schemas.microsoft.com/office/powerpoint/2012/main"/>
    </p:ext>
  </p:extLst>
</p:sldLayout>
</file>

<file path=ppt/slideLayouts/slideLayout331.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Grün-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BDC235C7-2F2A-4E70-81AD-E214E039B226}" type="datetime4">
              <a:rPr lang="de-DE" smtClean="0"/>
              <a:t>12. Mai 2026</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683307859"/>
      </p:ext>
    </p:extLst>
  </p:cSld>
  <p:clrMapOvr>
    <a:masterClrMapping/>
  </p:clrMapOvr>
  <p:extLst>
    <p:ext uri="{DCECCB84-F9BA-43D5-87BE-67443E8EF086}">
      <p15:sldGuideLst xmlns:p15="http://schemas.microsoft.com/office/powerpoint/2012/main"/>
    </p:ext>
  </p:extLst>
</p:sldLayout>
</file>

<file path=ppt/slideLayouts/slideLayout332.xml><?xml version="1.0" encoding="utf-8"?>
<p:sldLayout xmlns:a="http://schemas.openxmlformats.org/drawingml/2006/main" xmlns:r="http://schemas.openxmlformats.org/officeDocument/2006/relationships" xmlns:p="http://schemas.openxmlformats.org/presentationml/2006/main" preserve="1" userDrawn="1">
  <p:cSld name="BILDER klein | 4er / Dunkelblau-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lvl1pPr>
              <a:defRPr>
                <a:solidFill>
                  <a:srgbClr val="10065A"/>
                </a:solidFill>
              </a:defRPr>
            </a:lvl1pPr>
          </a:lstStyle>
          <a:p>
            <a:fld id="{E3CB8578-0E13-40B5-8413-1860E276D5A1}" type="datetime4">
              <a:rPr lang="de-DE" smtClean="0"/>
              <a:t>12. Mai 2026</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lvl1pPr>
              <a:defRPr>
                <a:solidFill>
                  <a:srgbClr val="10065A"/>
                </a:solidFill>
              </a:defRPr>
            </a:lvl1p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251255126"/>
      </p:ext>
    </p:extLst>
  </p:cSld>
  <p:clrMapOvr>
    <a:masterClrMapping/>
  </p:clrMapOvr>
  <p:extLst>
    <p:ext uri="{DCECCB84-F9BA-43D5-87BE-67443E8EF086}">
      <p15:sldGuideLst xmlns:p15="http://schemas.microsoft.com/office/powerpoint/2012/main"/>
    </p:ext>
  </p:extLst>
</p:sldLayout>
</file>

<file path=ppt/slideLayouts/slideLayout333.xml><?xml version="1.0" encoding="utf-8"?>
<p:sldLayout xmlns:a="http://schemas.openxmlformats.org/drawingml/2006/main" xmlns:r="http://schemas.openxmlformats.org/officeDocument/2006/relationships" xmlns:p="http://schemas.openxmlformats.org/presentationml/2006/main" preserve="1" userDrawn="1">
  <p:cSld name="BILDER klein | 4er / Blau-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lvl1pPr>
              <a:defRPr>
                <a:solidFill>
                  <a:srgbClr val="10069F"/>
                </a:solidFill>
              </a:defRPr>
            </a:lvl1pPr>
          </a:lstStyle>
          <a:p>
            <a:fld id="{D9F3A96B-A0D9-4FBC-AEB0-FF82D5E15B3E}" type="datetime4">
              <a:rPr lang="de-DE" smtClean="0"/>
              <a:t>12. Mai 2026</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78860983"/>
      </p:ext>
    </p:extLst>
  </p:cSld>
  <p:clrMapOvr>
    <a:masterClrMapping/>
  </p:clrMapOvr>
  <p:extLst>
    <p:ext uri="{DCECCB84-F9BA-43D5-87BE-67443E8EF086}">
      <p15:sldGuideLst xmlns:p15="http://schemas.microsoft.com/office/powerpoint/2012/main"/>
    </p:ext>
  </p:extLst>
</p:sldLayout>
</file>

<file path=ppt/slideLayouts/slideLayout334.xml><?xml version="1.0" encoding="utf-8"?>
<p:sldLayout xmlns:a="http://schemas.openxmlformats.org/drawingml/2006/main" xmlns:r="http://schemas.openxmlformats.org/officeDocument/2006/relationships" xmlns:p="http://schemas.openxmlformats.org/presentationml/2006/main" preserve="1" userDrawn="1">
  <p:cSld name="BILDER klein | 4er / Pink-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78A5482E-666D-48EB-9924-F7B1AE9DD4C7}" type="datetime4">
              <a:rPr lang="de-DE" smtClean="0"/>
              <a:t>12. Mai 2026</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4198331421"/>
      </p:ext>
    </p:extLst>
  </p:cSld>
  <p:clrMapOvr>
    <a:masterClrMapping/>
  </p:clrMapOvr>
  <p:extLst>
    <p:ext uri="{DCECCB84-F9BA-43D5-87BE-67443E8EF086}">
      <p15:sldGuideLst xmlns:p15="http://schemas.microsoft.com/office/powerpoint/2012/main"/>
    </p:ext>
  </p:extLst>
</p:sldLayout>
</file>

<file path=ppt/slideLayouts/slideLayout335.xml><?xml version="1.0" encoding="utf-8"?>
<p:sldLayout xmlns:a="http://schemas.openxmlformats.org/drawingml/2006/main" xmlns:r="http://schemas.openxmlformats.org/officeDocument/2006/relationships" xmlns:p="http://schemas.openxmlformats.org/presentationml/2006/main" preserve="1" userDrawn="1">
  <p:cSld name="BILDER klein | 4er / Türkis-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2DE30DB1-74FC-4E36-8739-E83426063BE6}" type="datetime4">
              <a:rPr lang="de-DE" smtClean="0"/>
              <a:t>12. Mai 2026</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966548600"/>
      </p:ext>
    </p:extLst>
  </p:cSld>
  <p:clrMapOvr>
    <a:masterClrMapping/>
  </p:clrMapOvr>
  <p:extLst>
    <p:ext uri="{DCECCB84-F9BA-43D5-87BE-67443E8EF086}">
      <p15:sldGuideLst xmlns:p15="http://schemas.microsoft.com/office/powerpoint/2012/main"/>
    </p:ext>
  </p:extLst>
</p:sldLayout>
</file>

<file path=ppt/slideLayouts/slideLayout336.xml><?xml version="1.0" encoding="utf-8"?>
<p:sldLayout xmlns:a="http://schemas.openxmlformats.org/drawingml/2006/main" xmlns:r="http://schemas.openxmlformats.org/officeDocument/2006/relationships" xmlns:p="http://schemas.openxmlformats.org/presentationml/2006/main" preserve="1" userDrawn="1">
  <p:cSld name="BILDER klein | 4er / Violett-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B12B095-B00F-41CE-9D41-39F9EC1F4199}" type="datetime4">
              <a:rPr lang="de-DE" smtClean="0"/>
              <a:t>12. Mai 2026</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273916399"/>
      </p:ext>
    </p:extLst>
  </p:cSld>
  <p:clrMapOvr>
    <a:masterClrMapping/>
  </p:clrMapOvr>
  <p:extLst>
    <p:ext uri="{DCECCB84-F9BA-43D5-87BE-67443E8EF086}">
      <p15:sldGuideLst xmlns:p15="http://schemas.microsoft.com/office/powerpoint/2012/main"/>
    </p:ext>
  </p:extLst>
</p:sldLayout>
</file>

<file path=ppt/slideLayouts/slideLayout337.xml><?xml version="1.0" encoding="utf-8"?>
<p:sldLayout xmlns:a="http://schemas.openxmlformats.org/drawingml/2006/main" xmlns:r="http://schemas.openxmlformats.org/officeDocument/2006/relationships" xmlns:p="http://schemas.openxmlformats.org/presentationml/2006/main" preserve="1" userDrawn="1">
  <p:cSld name="BILDER klein | 4er / Orange-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74443FFF-8056-4B65-A168-D191BF91746E}" type="datetime4">
              <a:rPr lang="de-DE" smtClean="0"/>
              <a:t>12. Mai 2026</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531059432"/>
      </p:ext>
    </p:extLst>
  </p:cSld>
  <p:clrMapOvr>
    <a:masterClrMapping/>
  </p:clrMapOvr>
  <p:extLst>
    <p:ext uri="{DCECCB84-F9BA-43D5-87BE-67443E8EF086}">
      <p15:sldGuideLst xmlns:p15="http://schemas.microsoft.com/office/powerpoint/2012/main"/>
    </p:ext>
  </p:extLst>
</p:sldLayout>
</file>

<file path=ppt/slideLayouts/slideLayout338.xml><?xml version="1.0" encoding="utf-8"?>
<p:sldLayout xmlns:a="http://schemas.openxmlformats.org/drawingml/2006/main" xmlns:r="http://schemas.openxmlformats.org/officeDocument/2006/relationships" xmlns:p="http://schemas.openxmlformats.org/presentationml/2006/main" preserve="1" userDrawn="1">
  <p:cSld name="BILDER klein | 4er /  Gold-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13CB5124-1008-431C-B06B-41311E0E5750}" type="datetime4">
              <a:rPr lang="de-DE" smtClean="0"/>
              <a:t>12. Mai 2026</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955752208"/>
      </p:ext>
    </p:extLst>
  </p:cSld>
  <p:clrMapOvr>
    <a:masterClrMapping/>
  </p:clrMapOvr>
  <p:extLst>
    <p:ext uri="{DCECCB84-F9BA-43D5-87BE-67443E8EF086}">
      <p15:sldGuideLst xmlns:p15="http://schemas.microsoft.com/office/powerpoint/2012/main"/>
    </p:ext>
  </p:extLst>
</p:sldLayout>
</file>

<file path=ppt/slideLayouts/slideLayout339.xml><?xml version="1.0" encoding="utf-8"?>
<p:sldLayout xmlns:a="http://schemas.openxmlformats.org/drawingml/2006/main" xmlns:r="http://schemas.openxmlformats.org/officeDocument/2006/relationships" xmlns:p="http://schemas.openxmlformats.org/presentationml/2006/main" preserve="1" userDrawn="1">
  <p:cSld name="BILDER klein | 4er / Grün-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7777FDEB-F576-427C-8D89-E641C4BEF789}" type="datetime4">
              <a:rPr lang="de-DE" smtClean="0"/>
              <a:t>12. Mai 2026</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4195715364"/>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ITEL V1 | Orange/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1" y="5781691"/>
            <a:ext cx="2735998"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4414"/>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AB0466C7-AF7A-4585-A6E0-91F01B1BA0A9}" type="datetime4">
              <a:rPr lang="de-DE" smtClean="0"/>
              <a:t>12. Mai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18076695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40.xml><?xml version="1.0" encoding="utf-8"?>
<p:sldLayout xmlns:a="http://schemas.openxmlformats.org/drawingml/2006/main" xmlns:r="http://schemas.openxmlformats.org/officeDocument/2006/relationships" xmlns:p="http://schemas.openxmlformats.org/presentationml/2006/main" showMasterSp="0" preserve="1" userDrawn="1">
  <p:cSld name="END-Folien">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Ende</a:t>
            </a:r>
          </a:p>
        </p:txBody>
      </p:sp>
    </p:spTree>
    <p:extLst>
      <p:ext uri="{BB962C8B-B14F-4D97-AF65-F5344CB8AC3E}">
        <p14:creationId xmlns:p14="http://schemas.microsoft.com/office/powerpoint/2010/main" val="11305111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1.xml><?xml version="1.0" encoding="utf-8"?>
<p:sldLayout xmlns:a="http://schemas.openxmlformats.org/drawingml/2006/main" xmlns:r="http://schemas.openxmlformats.org/officeDocument/2006/relationships" xmlns:p="http://schemas.openxmlformats.org/presentationml/2006/main" showMasterSp="0" preserve="1" userDrawn="1">
  <p:cSld name="Q+A | Orange-Pink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FF4414"/>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FF4414"/>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4053156815"/>
      </p:ext>
    </p:extLst>
  </p:cSld>
  <p:clrMapOvr>
    <a:masterClrMapping/>
  </p:clrMapOvr>
  <p:extLst>
    <p:ext uri="{DCECCB84-F9BA-43D5-87BE-67443E8EF086}">
      <p15:sldGuideLst xmlns:p15="http://schemas.microsoft.com/office/powerpoint/2012/main"/>
    </p:ext>
  </p:extLst>
</p:sldLayout>
</file>

<file path=ppt/slideLayouts/slideLayout342.xml><?xml version="1.0" encoding="utf-8"?>
<p:sldLayout xmlns:a="http://schemas.openxmlformats.org/drawingml/2006/main" xmlns:r="http://schemas.openxmlformats.org/officeDocument/2006/relationships" xmlns:p="http://schemas.openxmlformats.org/presentationml/2006/main" showMasterSp="0" preserve="1" userDrawn="1">
  <p:cSld name="Q+A | Orange-Pink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FF4414"/>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FF4414"/>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870524300"/>
      </p:ext>
    </p:extLst>
  </p:cSld>
  <p:clrMapOvr>
    <a:masterClrMapping/>
  </p:clrMapOvr>
  <p:extLst>
    <p:ext uri="{DCECCB84-F9BA-43D5-87BE-67443E8EF086}">
      <p15:sldGuideLst xmlns:p15="http://schemas.microsoft.com/office/powerpoint/2012/main"/>
    </p:ext>
  </p:extLst>
</p:sldLayout>
</file>

<file path=ppt/slideLayouts/slideLayout343.xml><?xml version="1.0" encoding="utf-8"?>
<p:sldLayout xmlns:a="http://schemas.openxmlformats.org/drawingml/2006/main" xmlns:r="http://schemas.openxmlformats.org/officeDocument/2006/relationships" xmlns:p="http://schemas.openxmlformats.org/presentationml/2006/main" showMasterSp="0" preserve="1" userDrawn="1">
  <p:cSld name="Q+A | Türkis-Pink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535355181"/>
      </p:ext>
    </p:extLst>
  </p:cSld>
  <p:clrMapOvr>
    <a:masterClrMapping/>
  </p:clrMapOvr>
  <p:extLst>
    <p:ext uri="{DCECCB84-F9BA-43D5-87BE-67443E8EF086}">
      <p15:sldGuideLst xmlns:p15="http://schemas.microsoft.com/office/powerpoint/2012/main"/>
    </p:ext>
  </p:extLst>
</p:sldLayout>
</file>

<file path=ppt/slideLayouts/slideLayout344.xml><?xml version="1.0" encoding="utf-8"?>
<p:sldLayout xmlns:a="http://schemas.openxmlformats.org/drawingml/2006/main" xmlns:r="http://schemas.openxmlformats.org/officeDocument/2006/relationships" xmlns:p="http://schemas.openxmlformats.org/presentationml/2006/main" showMasterSp="0" preserve="1" userDrawn="1">
  <p:cSld name="Q+A | Türkis-Pink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1052461334"/>
      </p:ext>
    </p:extLst>
  </p:cSld>
  <p:clrMapOvr>
    <a:masterClrMapping/>
  </p:clrMapOvr>
  <p:extLst>
    <p:ext uri="{DCECCB84-F9BA-43D5-87BE-67443E8EF086}">
      <p15:sldGuideLst xmlns:p15="http://schemas.microsoft.com/office/powerpoint/2012/main"/>
    </p:ext>
  </p:extLst>
</p:sldLayout>
</file>

<file path=ppt/slideLayouts/slideLayout345.xml><?xml version="1.0" encoding="utf-8"?>
<p:sldLayout xmlns:a="http://schemas.openxmlformats.org/drawingml/2006/main" xmlns:r="http://schemas.openxmlformats.org/officeDocument/2006/relationships" xmlns:p="http://schemas.openxmlformats.org/presentationml/2006/main" showMasterSp="0" preserve="1" userDrawn="1">
  <p:cSld name="Q+A | Türkis-Orange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4414"/>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4414"/>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4035477505"/>
      </p:ext>
    </p:extLst>
  </p:cSld>
  <p:clrMapOvr>
    <a:masterClrMapping/>
  </p:clrMapOvr>
  <p:extLst>
    <p:ext uri="{DCECCB84-F9BA-43D5-87BE-67443E8EF086}">
      <p15:sldGuideLst xmlns:p15="http://schemas.microsoft.com/office/powerpoint/2012/main"/>
    </p:ext>
  </p:extLst>
</p:sldLayout>
</file>

<file path=ppt/slideLayouts/slideLayout346.xml><?xml version="1.0" encoding="utf-8"?>
<p:sldLayout xmlns:a="http://schemas.openxmlformats.org/drawingml/2006/main" xmlns:r="http://schemas.openxmlformats.org/officeDocument/2006/relationships" xmlns:p="http://schemas.openxmlformats.org/presentationml/2006/main" showMasterSp="0" preserve="1" userDrawn="1">
  <p:cSld name="Q+A | Türkis-Orange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4414"/>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4414"/>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1733146711"/>
      </p:ext>
    </p:extLst>
  </p:cSld>
  <p:clrMapOvr>
    <a:masterClrMapping/>
  </p:clrMapOvr>
  <p:extLst>
    <p:ext uri="{DCECCB84-F9BA-43D5-87BE-67443E8EF086}">
      <p15:sldGuideLst xmlns:p15="http://schemas.microsoft.com/office/powerpoint/2012/main"/>
    </p:ext>
  </p:extLst>
</p:sldLayout>
</file>

<file path=ppt/slideLayouts/slideLayout347.xml><?xml version="1.0" encoding="utf-8"?>
<p:sldLayout xmlns:a="http://schemas.openxmlformats.org/drawingml/2006/main" xmlns:r="http://schemas.openxmlformats.org/officeDocument/2006/relationships" xmlns:p="http://schemas.openxmlformats.org/presentationml/2006/main" showMasterSp="0" preserve="1" userDrawn="1">
  <p:cSld name="Q+A | Türkis-Grün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2007668027"/>
      </p:ext>
    </p:extLst>
  </p:cSld>
  <p:clrMapOvr>
    <a:masterClrMapping/>
  </p:clrMapOvr>
  <p:extLst>
    <p:ext uri="{DCECCB84-F9BA-43D5-87BE-67443E8EF086}">
      <p15:sldGuideLst xmlns:p15="http://schemas.microsoft.com/office/powerpoint/2012/main"/>
    </p:ext>
  </p:extLst>
</p:sldLayout>
</file>

<file path=ppt/slideLayouts/slideLayout348.xml><?xml version="1.0" encoding="utf-8"?>
<p:sldLayout xmlns:a="http://schemas.openxmlformats.org/drawingml/2006/main" xmlns:r="http://schemas.openxmlformats.org/officeDocument/2006/relationships" xmlns:p="http://schemas.openxmlformats.org/presentationml/2006/main" showMasterSp="0" preserve="1" userDrawn="1">
  <p:cSld name="Q+A | Türkis-Grün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862533064"/>
      </p:ext>
    </p:extLst>
  </p:cSld>
  <p:clrMapOvr>
    <a:masterClrMapping/>
  </p:clrMapOvr>
  <p:extLst>
    <p:ext uri="{DCECCB84-F9BA-43D5-87BE-67443E8EF086}">
      <p15:sldGuideLst xmlns:p15="http://schemas.microsoft.com/office/powerpoint/2012/main"/>
    </p:ext>
  </p:extLst>
</p:sldLayout>
</file>

<file path=ppt/slideLayouts/slideLayout349.xml><?xml version="1.0" encoding="utf-8"?>
<p:sldLayout xmlns:a="http://schemas.openxmlformats.org/drawingml/2006/main" xmlns:r="http://schemas.openxmlformats.org/officeDocument/2006/relationships" xmlns:p="http://schemas.openxmlformats.org/presentationml/2006/main" showMasterSp="0" preserve="1" userDrawn="1">
  <p:cSld name="Q+A | Violett-Grün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8C3E9F"/>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8C3E9F"/>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14392125"/>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ITEL V1 | Orange/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7" y="5781691"/>
            <a:ext cx="2735345"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4414"/>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9AA0FD42-8100-4943-90AE-6B3D43759F60}" type="datetime4">
              <a:rPr lang="de-DE" smtClean="0"/>
              <a:t>12. Mai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3464048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50.xml><?xml version="1.0" encoding="utf-8"?>
<p:sldLayout xmlns:a="http://schemas.openxmlformats.org/drawingml/2006/main" xmlns:r="http://schemas.openxmlformats.org/officeDocument/2006/relationships" xmlns:p="http://schemas.openxmlformats.org/presentationml/2006/main" showMasterSp="0" preserve="1" userDrawn="1">
  <p:cSld name="Q+A | Violett-Grün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8C3E9F"/>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8C3E9F"/>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4219096189"/>
      </p:ext>
    </p:extLst>
  </p:cSld>
  <p:clrMapOvr>
    <a:masterClrMapping/>
  </p:clrMapOvr>
  <p:extLst>
    <p:ext uri="{DCECCB84-F9BA-43D5-87BE-67443E8EF086}">
      <p15:sldGuideLst xmlns:p15="http://schemas.microsoft.com/office/powerpoint/2012/main"/>
    </p:ext>
  </p:extLst>
</p:sldLayout>
</file>

<file path=ppt/slideLayouts/slideLayout351.xml><?xml version="1.0" encoding="utf-8"?>
<p:sldLayout xmlns:a="http://schemas.openxmlformats.org/drawingml/2006/main" xmlns:r="http://schemas.openxmlformats.org/officeDocument/2006/relationships" xmlns:p="http://schemas.openxmlformats.org/presentationml/2006/main" showMasterSp="0" preserve="1" userDrawn="1">
  <p:cSld name="ABSCHIED | Pink /Dunkelblau">
    <p:bg>
      <p:bgPr>
        <a:solidFill>
          <a:srgbClr val="10065A"/>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E6CF24D7-8630-9B95-4F6A-3B8370F3916D}"/>
              </a:ext>
            </a:extLst>
          </p:cNvPr>
          <p:cNvGrpSpPr/>
          <p:nvPr userDrawn="1"/>
        </p:nvGrpSpPr>
        <p:grpSpPr>
          <a:xfrm>
            <a:off x="868708" y="555625"/>
            <a:ext cx="3260017" cy="5188869"/>
            <a:chOff x="868708" y="555625"/>
            <a:chExt cx="3260017" cy="5188869"/>
          </a:xfrm>
        </p:grpSpPr>
        <p:sp>
          <p:nvSpPr>
            <p:cNvPr id="3" name="Freihandform: Form 2">
              <a:extLst>
                <a:ext uri="{FF2B5EF4-FFF2-40B4-BE49-F238E27FC236}">
                  <a16:creationId xmlns:a16="http://schemas.microsoft.com/office/drawing/2014/main" id="{0528F933-E585-BB6F-598A-F0984D920F6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4" name="Textfeld 3">
              <a:extLst>
                <a:ext uri="{FF2B5EF4-FFF2-40B4-BE49-F238E27FC236}">
                  <a16:creationId xmlns:a16="http://schemas.microsoft.com/office/drawing/2014/main" id="{4FA59276-1670-CEB3-C16C-993BFBF301A5}"/>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3EB5"/>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5" name="Freihandform: Form 4">
              <a:extLst>
                <a:ext uri="{FF2B5EF4-FFF2-40B4-BE49-F238E27FC236}">
                  <a16:creationId xmlns:a16="http://schemas.microsoft.com/office/drawing/2014/main" id="{676D8394-D749-F15C-3082-AD6C937964B7}"/>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1597492046"/>
      </p:ext>
    </p:extLst>
  </p:cSld>
  <p:clrMapOvr>
    <a:masterClrMapping/>
  </p:clrMapOvr>
  <p:extLst>
    <p:ext uri="{DCECCB84-F9BA-43D5-87BE-67443E8EF086}">
      <p15:sldGuideLst xmlns:p15="http://schemas.microsoft.com/office/powerpoint/2012/main">
        <p15:guide id="1" orient="horz" pos="1888" userDrawn="1">
          <p15:clr>
            <a:srgbClr val="FBAE40"/>
          </p15:clr>
        </p15:guide>
        <p15:guide id="2" pos="393" userDrawn="1">
          <p15:clr>
            <a:srgbClr val="FBAE40"/>
          </p15:clr>
        </p15:guide>
      </p15:sldGuideLst>
    </p:ext>
  </p:extLst>
</p:sldLayout>
</file>

<file path=ppt/slideLayouts/slideLayout352.xml><?xml version="1.0" encoding="utf-8"?>
<p:sldLayout xmlns:a="http://schemas.openxmlformats.org/drawingml/2006/main" xmlns:r="http://schemas.openxmlformats.org/officeDocument/2006/relationships" xmlns:p="http://schemas.openxmlformats.org/presentationml/2006/main" showMasterSp="0" preserve="1" userDrawn="1">
  <p:cSld name="ABSCHIED | Pink /Blau">
    <p:bg>
      <p:bgPr>
        <a:solidFill>
          <a:srgbClr val="10069F"/>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E6CF24D7-8630-9B95-4F6A-3B8370F3916D}"/>
              </a:ext>
            </a:extLst>
          </p:cNvPr>
          <p:cNvGrpSpPr/>
          <p:nvPr userDrawn="1"/>
        </p:nvGrpSpPr>
        <p:grpSpPr>
          <a:xfrm>
            <a:off x="868708" y="555625"/>
            <a:ext cx="3260017" cy="5188869"/>
            <a:chOff x="868708" y="555625"/>
            <a:chExt cx="3260017" cy="5188869"/>
          </a:xfrm>
        </p:grpSpPr>
        <p:sp>
          <p:nvSpPr>
            <p:cNvPr id="3" name="Freihandform: Form 2">
              <a:extLst>
                <a:ext uri="{FF2B5EF4-FFF2-40B4-BE49-F238E27FC236}">
                  <a16:creationId xmlns:a16="http://schemas.microsoft.com/office/drawing/2014/main" id="{0528F933-E585-BB6F-598A-F0984D920F6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4" name="Textfeld 3">
              <a:extLst>
                <a:ext uri="{FF2B5EF4-FFF2-40B4-BE49-F238E27FC236}">
                  <a16:creationId xmlns:a16="http://schemas.microsoft.com/office/drawing/2014/main" id="{4FA59276-1670-CEB3-C16C-993BFBF301A5}"/>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3EB5"/>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5" name="Freihandform: Form 4">
              <a:extLst>
                <a:ext uri="{FF2B5EF4-FFF2-40B4-BE49-F238E27FC236}">
                  <a16:creationId xmlns:a16="http://schemas.microsoft.com/office/drawing/2014/main" id="{676D8394-D749-F15C-3082-AD6C937964B7}"/>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2255623929"/>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3.xml><?xml version="1.0" encoding="utf-8"?>
<p:sldLayout xmlns:a="http://schemas.openxmlformats.org/drawingml/2006/main" xmlns:r="http://schemas.openxmlformats.org/officeDocument/2006/relationships" xmlns:p="http://schemas.openxmlformats.org/presentationml/2006/main" showMasterSp="0" preserve="1" userDrawn="1">
  <p:cSld name="ABSCHIED | Türkis /Dunkelblau">
    <p:bg>
      <p:bgPr>
        <a:solidFill>
          <a:srgbClr val="10065A"/>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10ADAA"/>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177535690"/>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4.xml><?xml version="1.0" encoding="utf-8"?>
<p:sldLayout xmlns:a="http://schemas.openxmlformats.org/drawingml/2006/main" xmlns:r="http://schemas.openxmlformats.org/officeDocument/2006/relationships" xmlns:p="http://schemas.openxmlformats.org/presentationml/2006/main" showMasterSp="0" preserve="1" userDrawn="1">
  <p:cSld name="ABSCHIED | Türkis /Blau">
    <p:bg>
      <p:bgPr>
        <a:solidFill>
          <a:srgbClr val="10069F"/>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10ADAA"/>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2980984970"/>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5.xml><?xml version="1.0" encoding="utf-8"?>
<p:sldLayout xmlns:a="http://schemas.openxmlformats.org/drawingml/2006/main" xmlns:r="http://schemas.openxmlformats.org/officeDocument/2006/relationships" xmlns:p="http://schemas.openxmlformats.org/presentationml/2006/main" showMasterSp="0" preserve="1" userDrawn="1">
  <p:cSld name="ABSCHIED | Orange /Dunkelblau">
    <p:bg>
      <p:bgPr>
        <a:solidFill>
          <a:srgbClr val="10065A"/>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4414"/>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5" y="5373217"/>
            <a:ext cx="1799998"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3243969324"/>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6.xml><?xml version="1.0" encoding="utf-8"?>
<p:sldLayout xmlns:a="http://schemas.openxmlformats.org/drawingml/2006/main" xmlns:r="http://schemas.openxmlformats.org/officeDocument/2006/relationships" xmlns:p="http://schemas.openxmlformats.org/presentationml/2006/main" showMasterSp="0" preserve="1" userDrawn="1">
  <p:cSld name="ABSCHIED | Orange /Blau">
    <p:bg>
      <p:bgPr>
        <a:solidFill>
          <a:srgbClr val="10069F"/>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4414"/>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5" y="5373217"/>
            <a:ext cx="1799998"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1000854713"/>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7.xml><?xml version="1.0" encoding="utf-8"?>
<p:sldLayout xmlns:a="http://schemas.openxmlformats.org/drawingml/2006/main" xmlns:r="http://schemas.openxmlformats.org/officeDocument/2006/relationships" xmlns:p="http://schemas.openxmlformats.org/presentationml/2006/main" showMasterSp="0" preserve="1" userDrawn="1">
  <p:cSld name="KONTAKT | Pink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3EB5"/>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3187855607"/>
      </p:ext>
    </p:extLst>
  </p:cSld>
  <p:clrMapOvr>
    <a:masterClrMapping/>
  </p:clrMapOvr>
  <p:extLst>
    <p:ext uri="{DCECCB84-F9BA-43D5-87BE-67443E8EF086}">
      <p15:sldGuideLst xmlns:p15="http://schemas.microsoft.com/office/powerpoint/2012/main"/>
    </p:ext>
  </p:extLst>
</p:sldLayout>
</file>

<file path=ppt/slideLayouts/slideLayout358.xml><?xml version="1.0" encoding="utf-8"?>
<p:sldLayout xmlns:a="http://schemas.openxmlformats.org/drawingml/2006/main" xmlns:r="http://schemas.openxmlformats.org/officeDocument/2006/relationships" xmlns:p="http://schemas.openxmlformats.org/presentationml/2006/main" showMasterSp="0" preserve="1" userDrawn="1">
  <p:cSld name="KONTAKT | Türkis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10ADAA"/>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231223585"/>
      </p:ext>
    </p:extLst>
  </p:cSld>
  <p:clrMapOvr>
    <a:masterClrMapping/>
  </p:clrMapOvr>
  <p:extLst>
    <p:ext uri="{DCECCB84-F9BA-43D5-87BE-67443E8EF086}">
      <p15:sldGuideLst xmlns:p15="http://schemas.microsoft.com/office/powerpoint/2012/main"/>
    </p:ext>
  </p:extLst>
</p:sldLayout>
</file>

<file path=ppt/slideLayouts/slideLayout359.xml><?xml version="1.0" encoding="utf-8"?>
<p:sldLayout xmlns:a="http://schemas.openxmlformats.org/drawingml/2006/main" xmlns:r="http://schemas.openxmlformats.org/officeDocument/2006/relationships" xmlns:p="http://schemas.openxmlformats.org/presentationml/2006/main" showMasterSp="0" preserve="1" userDrawn="1">
  <p:cSld name="KONTAKT | Violett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8C3E9F"/>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3234908013"/>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TITEL V1 | Grün/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2" y="5781691"/>
            <a:ext cx="2735995"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12102" y="4799592"/>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00"/>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ACF8FD29-D507-40C5-8CA9-D972D4D38441}" type="datetime4">
              <a:rPr lang="de-DE" smtClean="0"/>
              <a:t>12. Mai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3993566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0.xml><?xml version="1.0" encoding="utf-8"?>
<p:sldLayout xmlns:a="http://schemas.openxmlformats.org/drawingml/2006/main" xmlns:r="http://schemas.openxmlformats.org/officeDocument/2006/relationships" xmlns:p="http://schemas.openxmlformats.org/presentationml/2006/main" showMasterSp="0" preserve="1" userDrawn="1">
  <p:cSld name="KONTAKT | Orange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4414"/>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4294722698"/>
      </p:ext>
    </p:extLst>
  </p:cSld>
  <p:clrMapOvr>
    <a:masterClrMapping/>
  </p:clrMapOvr>
  <p:extLst>
    <p:ext uri="{DCECCB84-F9BA-43D5-87BE-67443E8EF086}">
      <p15:sldGuideLst xmlns:p15="http://schemas.microsoft.com/office/powerpoint/2012/main"/>
    </p:ext>
  </p:extLst>
</p:sldLayout>
</file>

<file path=ppt/slideLayouts/slideLayout361.xml><?xml version="1.0" encoding="utf-8"?>
<p:sldLayout xmlns:a="http://schemas.openxmlformats.org/drawingml/2006/main" xmlns:r="http://schemas.openxmlformats.org/officeDocument/2006/relationships" xmlns:p="http://schemas.openxmlformats.org/presentationml/2006/main" showMasterSp="0" preserve="1" userDrawn="1">
  <p:cSld name="KONTAKT | Grün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281555"/>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47566"/>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46965"/>
            <a:ext cx="6444716" cy="430887"/>
          </a:xfrm>
          <a:prstGeom prst="rect">
            <a:avLst/>
          </a:prstGeom>
          <a:noFill/>
        </p:spPr>
        <p:txBody>
          <a:bodyPr wrap="square" lIns="0" tIns="0" rIns="0" bIns="0">
            <a:spAutoFit/>
          </a:bodyPr>
          <a:lstStyle/>
          <a:p>
            <a:pPr algn="l"/>
            <a:r>
              <a:rPr lang="de-DE" sz="2800" b="1" u="sng" kern="900" dirty="0">
                <a:solidFill>
                  <a:srgbClr val="10AD00"/>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5"/>
          </a:xfrm>
          <a:prstGeom prst="rect">
            <a:avLst/>
          </a:prstGeom>
        </p:spPr>
      </p:pic>
    </p:spTree>
    <p:extLst>
      <p:ext uri="{BB962C8B-B14F-4D97-AF65-F5344CB8AC3E}">
        <p14:creationId xmlns:p14="http://schemas.microsoft.com/office/powerpoint/2010/main" val="3711868084"/>
      </p:ext>
    </p:extLst>
  </p:cSld>
  <p:clrMapOvr>
    <a:masterClrMapping/>
  </p:clrMapOvr>
  <p:extLst>
    <p:ext uri="{DCECCB84-F9BA-43D5-87BE-67443E8EF086}">
      <p15:sldGuideLst xmlns:p15="http://schemas.microsoft.com/office/powerpoint/2012/main"/>
    </p:ext>
  </p:extLst>
</p:sldLayout>
</file>

<file path=ppt/slideLayouts/slideLayout362.xml><?xml version="1.0" encoding="utf-8"?>
<p:sldLayout xmlns:a="http://schemas.openxmlformats.org/drawingml/2006/main" xmlns:r="http://schemas.openxmlformats.org/officeDocument/2006/relationships" xmlns:p="http://schemas.openxmlformats.org/presentationml/2006/main" showMasterSp="0" preserve="1" userDrawn="1">
  <p:cSld name="KONTAKT | Pink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3EB5"/>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3EB5"/>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3EB5"/>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7006604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3.xml><?xml version="1.0" encoding="utf-8"?>
<p:sldLayout xmlns:a="http://schemas.openxmlformats.org/drawingml/2006/main" xmlns:r="http://schemas.openxmlformats.org/officeDocument/2006/relationships" xmlns:p="http://schemas.openxmlformats.org/presentationml/2006/main" showMasterSp="0" preserve="1" userDrawn="1">
  <p:cSld name="KONTAKT | Türkis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10ADAA"/>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10ADAA"/>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10ADAA"/>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194746712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4.xml><?xml version="1.0" encoding="utf-8"?>
<p:sldLayout xmlns:a="http://schemas.openxmlformats.org/drawingml/2006/main" xmlns:r="http://schemas.openxmlformats.org/officeDocument/2006/relationships" xmlns:p="http://schemas.openxmlformats.org/presentationml/2006/main" showMasterSp="0" preserve="1" userDrawn="1">
  <p:cSld name="KONTAKT | Violett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8C3E9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8C3E9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8C3E9F"/>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5"/>
          </a:xfrm>
          <a:prstGeom prst="rect">
            <a:avLst/>
          </a:prstGeom>
        </p:spPr>
      </p:pic>
    </p:spTree>
    <p:extLst>
      <p:ext uri="{BB962C8B-B14F-4D97-AF65-F5344CB8AC3E}">
        <p14:creationId xmlns:p14="http://schemas.microsoft.com/office/powerpoint/2010/main" val="23502392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5.xml><?xml version="1.0" encoding="utf-8"?>
<p:sldLayout xmlns:a="http://schemas.openxmlformats.org/drawingml/2006/main" xmlns:r="http://schemas.openxmlformats.org/officeDocument/2006/relationships" xmlns:p="http://schemas.openxmlformats.org/presentationml/2006/main" showMasterSp="0" preserve="1" userDrawn="1">
  <p:cSld name="KONTAKT | Orange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4414"/>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4414"/>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4414"/>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3" y="96988"/>
            <a:ext cx="3635997" cy="2771125"/>
          </a:xfrm>
          <a:prstGeom prst="rect">
            <a:avLst/>
          </a:prstGeom>
        </p:spPr>
      </p:pic>
    </p:spTree>
    <p:extLst>
      <p:ext uri="{BB962C8B-B14F-4D97-AF65-F5344CB8AC3E}">
        <p14:creationId xmlns:p14="http://schemas.microsoft.com/office/powerpoint/2010/main" val="5359838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6.xml><?xml version="1.0" encoding="utf-8"?>
<p:sldLayout xmlns:a="http://schemas.openxmlformats.org/drawingml/2006/main" xmlns:r="http://schemas.openxmlformats.org/officeDocument/2006/relationships" xmlns:p="http://schemas.openxmlformats.org/presentationml/2006/main" showMasterSp="0" preserve="1" userDrawn="1">
  <p:cSld name="KONTAKT | Grün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10AD00"/>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10AD00"/>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10AD00"/>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3" y="96988"/>
            <a:ext cx="3635997" cy="2771125"/>
          </a:xfrm>
          <a:prstGeom prst="rect">
            <a:avLst/>
          </a:prstGeom>
        </p:spPr>
      </p:pic>
    </p:spTree>
    <p:extLst>
      <p:ext uri="{BB962C8B-B14F-4D97-AF65-F5344CB8AC3E}">
        <p14:creationId xmlns:p14="http://schemas.microsoft.com/office/powerpoint/2010/main" val="331796245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7.xml><?xml version="1.0" encoding="utf-8"?>
<p:sldLayout xmlns:a="http://schemas.openxmlformats.org/drawingml/2006/main" xmlns:r="http://schemas.openxmlformats.org/officeDocument/2006/relationships" xmlns:p="http://schemas.openxmlformats.org/presentationml/2006/main" showMasterSp="0" preserve="1" userDrawn="1">
  <p:cSld name="VCI-Daten | Dunkelblau">
    <p:bg>
      <p:bgPr>
        <a:solidFill>
          <a:srgbClr val="10065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38" y="5340054"/>
            <a:ext cx="3833986"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8057291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8.xml><?xml version="1.0" encoding="utf-8"?>
<p:sldLayout xmlns:a="http://schemas.openxmlformats.org/drawingml/2006/main" xmlns:r="http://schemas.openxmlformats.org/officeDocument/2006/relationships" xmlns:p="http://schemas.openxmlformats.org/presentationml/2006/main" showMasterSp="0" preserve="1" userDrawn="1">
  <p:cSld name="VCI-Daten | Blau">
    <p:bg>
      <p:bgPr>
        <a:solidFill>
          <a:srgbClr val="1006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38" y="5340054"/>
            <a:ext cx="3833986"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5440929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9.xml><?xml version="1.0" encoding="utf-8"?>
<p:sldLayout xmlns:a="http://schemas.openxmlformats.org/drawingml/2006/main" xmlns:r="http://schemas.openxmlformats.org/officeDocument/2006/relationships" xmlns:p="http://schemas.openxmlformats.org/presentationml/2006/main" showMasterSp="0" preserve="1" userDrawn="1">
  <p:cSld name="VCI-Daten | Pink">
    <p:bg>
      <p:bgPr>
        <a:solidFill>
          <a:srgbClr val="FF3EB5"/>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1101855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ITEL V1 | Grün/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691"/>
            <a:ext cx="2735342"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12102" y="4799592"/>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00"/>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E6D3538A-703F-46C3-9EB8-6BFEE3ED0F55}" type="datetime4">
              <a:rPr lang="de-DE" smtClean="0"/>
              <a:t>12. Mai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0469871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0.xml><?xml version="1.0" encoding="utf-8"?>
<p:sldLayout xmlns:a="http://schemas.openxmlformats.org/drawingml/2006/main" xmlns:r="http://schemas.openxmlformats.org/officeDocument/2006/relationships" xmlns:p="http://schemas.openxmlformats.org/presentationml/2006/main" showMasterSp="0" preserve="1" userDrawn="1">
  <p:cSld name="VCI-Daten | Türkis">
    <p:bg>
      <p:bgPr>
        <a:solidFill>
          <a:srgbClr val="10ADA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81140038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1.xml><?xml version="1.0" encoding="utf-8"?>
<p:sldLayout xmlns:a="http://schemas.openxmlformats.org/drawingml/2006/main" xmlns:r="http://schemas.openxmlformats.org/officeDocument/2006/relationships" xmlns:p="http://schemas.openxmlformats.org/presentationml/2006/main" showMasterSp="0" preserve="1" userDrawn="1">
  <p:cSld name="VCI-Daten | Violett">
    <p:bg>
      <p:bgPr>
        <a:solidFill>
          <a:srgbClr val="8C3E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C000"/>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AD00"/>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04953800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2.xml><?xml version="1.0" encoding="utf-8"?>
<p:sldLayout xmlns:a="http://schemas.openxmlformats.org/drawingml/2006/main" xmlns:r="http://schemas.openxmlformats.org/officeDocument/2006/relationships" xmlns:p="http://schemas.openxmlformats.org/presentationml/2006/main" showMasterSp="0" preserve="1" userDrawn="1">
  <p:cSld name="VCI-Daten | Orange">
    <p:bg>
      <p:bgPr>
        <a:solidFill>
          <a:srgbClr val="FF4414"/>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41028824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3.xml><?xml version="1.0" encoding="utf-8"?>
<p:sldLayout xmlns:a="http://schemas.openxmlformats.org/drawingml/2006/main" xmlns:r="http://schemas.openxmlformats.org/officeDocument/2006/relationships" xmlns:p="http://schemas.openxmlformats.org/presentationml/2006/main" showMasterSp="0" preserve="1" userDrawn="1">
  <p:cSld name="VCI-Daten | Gold">
    <p:bg>
      <p:bgPr>
        <a:solidFill>
          <a:srgbClr val="FF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1"/>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8C3E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chemeClr val="bg1"/>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chemeClr val="bg1"/>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chemeClr val="bg1"/>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chemeClr val="bg1"/>
                </a:solidFill>
              </a:rPr>
              <a:t>T</a:t>
            </a:r>
            <a:r>
              <a:rPr lang="de-DE" sz="2000" dirty="0">
                <a:solidFill>
                  <a:schemeClr val="bg1"/>
                </a:solidFill>
              </a:rPr>
              <a:t>	+49 (69) 2556-0</a:t>
            </a:r>
          </a:p>
          <a:p>
            <a:pPr lvl="0">
              <a:tabLst>
                <a:tab pos="444500" algn="l"/>
              </a:tabLst>
            </a:pPr>
            <a:r>
              <a:rPr lang="de-DE" sz="2000" b="1" dirty="0">
                <a:solidFill>
                  <a:schemeClr val="bg1"/>
                </a:solidFill>
              </a:rPr>
              <a:t>E</a:t>
            </a:r>
            <a:r>
              <a:rPr lang="de-DE" sz="2000" dirty="0">
                <a:solidFill>
                  <a:schemeClr val="bg1"/>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79313341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4.xml><?xml version="1.0" encoding="utf-8"?>
<p:sldLayout xmlns:a="http://schemas.openxmlformats.org/drawingml/2006/main" xmlns:r="http://schemas.openxmlformats.org/officeDocument/2006/relationships" xmlns:p="http://schemas.openxmlformats.org/presentationml/2006/main" showMasterSp="0" preserve="1" userDrawn="1">
  <p:cSld name="VCI-Daten | Grün">
    <p:bg>
      <p:bgPr>
        <a:solidFill>
          <a:srgbClr val="10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FFF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90465941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5.xml><?xml version="1.0" encoding="utf-8"?>
<p:sldLayout xmlns:a="http://schemas.openxmlformats.org/drawingml/2006/main" xmlns:r="http://schemas.openxmlformats.org/officeDocument/2006/relationships" xmlns:p="http://schemas.openxmlformats.org/presentationml/2006/main" showMasterSp="0" preserve="1" userDrawn="1">
  <p:cSld name="VCI-Daten | Blaugrau/Dunkelblau">
    <p:bg>
      <p:bgPr>
        <a:solidFill>
          <a:srgbClr val="F0F3F7"/>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594" y="5340412"/>
            <a:ext cx="3833073" cy="1507706"/>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10065A"/>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10065A"/>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10065A"/>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3317" t="4433" r="32017" b="6530"/>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10065A"/>
                </a:solidFill>
              </a:rPr>
              <a:t>T </a:t>
            </a:r>
            <a:r>
              <a:rPr lang="de-DE" sz="2000" dirty="0">
                <a:solidFill>
                  <a:srgbClr val="10065A"/>
                </a:solidFill>
              </a:rPr>
              <a:t>	+49 (69) 2556-0</a:t>
            </a:r>
          </a:p>
          <a:p>
            <a:pPr lvl="0">
              <a:tabLst>
                <a:tab pos="444500" algn="l"/>
              </a:tabLst>
            </a:pPr>
            <a:r>
              <a:rPr lang="de-DE" sz="2000" b="1" dirty="0">
                <a:solidFill>
                  <a:srgbClr val="10065A"/>
                </a:solidFill>
              </a:rPr>
              <a:t>E</a:t>
            </a:r>
            <a:r>
              <a:rPr lang="de-DE" sz="2000" dirty="0">
                <a:solidFill>
                  <a:srgbClr val="10065A"/>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5174244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6.xml><?xml version="1.0" encoding="utf-8"?>
<p:sldLayout xmlns:a="http://schemas.openxmlformats.org/drawingml/2006/main" xmlns:r="http://schemas.openxmlformats.org/officeDocument/2006/relationships" xmlns:p="http://schemas.openxmlformats.org/presentationml/2006/main" showMasterSp="0" preserve="1" userDrawn="1">
  <p:cSld name="VCI-Daten | Blaugrau/Blau">
    <p:bg>
      <p:bgPr>
        <a:solidFill>
          <a:srgbClr val="F0F3F7"/>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1049" y="5340412"/>
            <a:ext cx="3832162" cy="1507706"/>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10065A"/>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10069F"/>
                </a:solidFill>
              </a:rPr>
              <a:t>T </a:t>
            </a:r>
            <a:r>
              <a:rPr lang="de-DE" sz="2000" dirty="0">
                <a:solidFill>
                  <a:srgbClr val="10069F"/>
                </a:solidFill>
              </a:rPr>
              <a:t>	+49 (69) 2556-0</a:t>
            </a:r>
          </a:p>
          <a:p>
            <a:pPr lvl="0">
              <a:tabLst>
                <a:tab pos="444500" algn="l"/>
              </a:tabLst>
            </a:pPr>
            <a:r>
              <a:rPr lang="de-DE" sz="2000" b="1" dirty="0">
                <a:solidFill>
                  <a:srgbClr val="10069F"/>
                </a:solidFill>
              </a:rPr>
              <a:t>E</a:t>
            </a:r>
            <a:r>
              <a:rPr lang="de-DE" sz="2000" dirty="0">
                <a:solidFill>
                  <a:srgbClr val="10069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42645332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7.xml><?xml version="1.0" encoding="utf-8"?>
<p:sldLayout xmlns:a="http://schemas.openxmlformats.org/drawingml/2006/main" xmlns:r="http://schemas.openxmlformats.org/officeDocument/2006/relationships" xmlns:p="http://schemas.openxmlformats.org/presentationml/2006/main" showMasterSp="0" preserve="1" userDrawn="1">
  <p:cSld name="LEERe Folien">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Leer</a:t>
            </a:r>
          </a:p>
        </p:txBody>
      </p:sp>
    </p:spTree>
    <p:extLst>
      <p:ext uri="{BB962C8B-B14F-4D97-AF65-F5344CB8AC3E}">
        <p14:creationId xmlns:p14="http://schemas.microsoft.com/office/powerpoint/2010/main" val="220701427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8.xml><?xml version="1.0" encoding="utf-8"?>
<p:sldLayout xmlns:a="http://schemas.openxmlformats.org/drawingml/2006/main" xmlns:r="http://schemas.openxmlformats.org/officeDocument/2006/relationships" xmlns:p="http://schemas.openxmlformats.org/presentationml/2006/main" showMasterSp="0" preserve="1" userDrawn="1">
  <p:cSld name="nur BILD">
    <p:spTree>
      <p:nvGrpSpPr>
        <p:cNvPr id="1" name=""/>
        <p:cNvGrpSpPr/>
        <p:nvPr/>
      </p:nvGrpSpPr>
      <p:grpSpPr>
        <a:xfrm>
          <a:off x="0" y="0"/>
          <a:ext cx="0" cy="0"/>
          <a:chOff x="0" y="0"/>
          <a:chExt cx="0" cy="0"/>
        </a:xfrm>
      </p:grpSpPr>
      <p:sp>
        <p:nvSpPr>
          <p:cNvPr id="13" name="Bild-Platzhalter">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6858000"/>
          </a:xfrm>
          <a:solidFill>
            <a:srgbClr val="F0F3F7"/>
          </a:solidFill>
        </p:spPr>
        <p:txBody>
          <a:bodyPr bIns="1476000" anchor="ctr" anchorCtr="0"/>
          <a:lstStyle>
            <a:lvl1pPr marL="0" indent="0" algn="ctr">
              <a:buNone/>
              <a:defRPr>
                <a:solidFill>
                  <a:srgbClr val="FF4414"/>
                </a:solidFill>
              </a:defRPr>
            </a:lvl1pPr>
          </a:lstStyle>
          <a:p>
            <a:r>
              <a:rPr lang="de-DE" dirty="0"/>
              <a:t>Bild durch Klicken auf Symbol hinzufügen!</a:t>
            </a:r>
          </a:p>
        </p:txBody>
      </p:sp>
    </p:spTree>
    <p:extLst>
      <p:ext uri="{BB962C8B-B14F-4D97-AF65-F5344CB8AC3E}">
        <p14:creationId xmlns:p14="http://schemas.microsoft.com/office/powerpoint/2010/main" val="18551236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9.xml><?xml version="1.0" encoding="utf-8"?>
<p:sldLayout xmlns:a="http://schemas.openxmlformats.org/drawingml/2006/main" xmlns:r="http://schemas.openxmlformats.org/officeDocument/2006/relationships" xmlns:p="http://schemas.openxmlformats.org/presentationml/2006/main" preserve="1" userDrawn="1">
  <p:cSld name="nur TITEL  | mit Fußzeile">
    <p:spTree>
      <p:nvGrpSpPr>
        <p:cNvPr id="1" name=""/>
        <p:cNvGrpSpPr/>
        <p:nvPr/>
      </p:nvGrpSpPr>
      <p:grpSpPr>
        <a:xfrm>
          <a:off x="0" y="0"/>
          <a:ext cx="0" cy="0"/>
          <a:chOff x="0" y="0"/>
          <a:chExt cx="0" cy="0"/>
        </a:xfrm>
      </p:grpSpPr>
      <p:sp>
        <p:nvSpPr>
          <p:cNvPr id="4" name="Datum">
            <a:extLst>
              <a:ext uri="{FF2B5EF4-FFF2-40B4-BE49-F238E27FC236}">
                <a16:creationId xmlns:a16="http://schemas.microsoft.com/office/drawing/2014/main" id="{F3BE353D-C093-FBCF-8A2F-73D463CF0733}"/>
              </a:ext>
            </a:extLst>
          </p:cNvPr>
          <p:cNvSpPr>
            <a:spLocks noGrp="1"/>
          </p:cNvSpPr>
          <p:nvPr>
            <p:ph type="dt" sz="half" idx="11"/>
          </p:nvPr>
        </p:nvSpPr>
        <p:spPr/>
        <p:txBody>
          <a:bodyPr/>
          <a:lstStyle/>
          <a:p>
            <a:fld id="{D7DCDD50-42B6-4E37-AF5D-35D4588960D6}" type="datetime4">
              <a:rPr lang="de-DE" smtClean="0"/>
              <a:t>12. Mai 2026</a:t>
            </a:fld>
            <a:endParaRPr lang="de-DE" dirty="0"/>
          </a:p>
        </p:txBody>
      </p:sp>
      <p:sp>
        <p:nvSpPr>
          <p:cNvPr id="3" name="Foliennummer">
            <a:extLst>
              <a:ext uri="{FF2B5EF4-FFF2-40B4-BE49-F238E27FC236}">
                <a16:creationId xmlns:a16="http://schemas.microsoft.com/office/drawing/2014/main" id="{1738FA93-643E-4715-070B-47FAD19C899B}"/>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2" name="Titel">
            <a:extLst>
              <a:ext uri="{FF2B5EF4-FFF2-40B4-BE49-F238E27FC236}">
                <a16:creationId xmlns:a16="http://schemas.microsoft.com/office/drawing/2014/main" id="{8DA576E7-D5ED-1D28-7F8C-FACBAF6F20A4}"/>
              </a:ext>
            </a:extLst>
          </p:cNvPr>
          <p:cNvSpPr>
            <a:spLocks noGrp="1"/>
          </p:cNvSpPr>
          <p:nvPr>
            <p:ph type="title" hasCustomPrompt="1"/>
          </p:nvPr>
        </p:nvSpPr>
        <p:spPr/>
        <p:txBody>
          <a:bodyPr/>
          <a:lstStyle/>
          <a:p>
            <a:r>
              <a:rPr lang="de-DE" dirty="0"/>
              <a:t>Titel der Folie</a:t>
            </a:r>
          </a:p>
        </p:txBody>
      </p:sp>
    </p:spTree>
    <p:extLst>
      <p:ext uri="{BB962C8B-B14F-4D97-AF65-F5344CB8AC3E}">
        <p14:creationId xmlns:p14="http://schemas.microsoft.com/office/powerpoint/2010/main" val="355132652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ITEL V1 | Blaugrau/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819"/>
            <a:ext cx="2735342" cy="1075923"/>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10065A"/>
                </a:solidFill>
                <a:latin typeface="Source Sans Pro" panose="020B0503030403020204" pitchFamily="34" charset="0"/>
              </a:defRPr>
            </a:lvl1pPr>
          </a:lstStyle>
          <a:p>
            <a:fld id="{BEC6DA72-5059-469B-994B-513151E7A3F9}" type="datetime4">
              <a:rPr lang="de-DE" smtClean="0"/>
              <a:t>12. Mai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10065A"/>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38868497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80.xml><?xml version="1.0" encoding="utf-8"?>
<p:sldLayout xmlns:a="http://schemas.openxmlformats.org/drawingml/2006/main" xmlns:r="http://schemas.openxmlformats.org/officeDocument/2006/relationships" xmlns:p="http://schemas.openxmlformats.org/presentationml/2006/main" preserve="1" userDrawn="1">
  <p:cSld name="Leer | mit Fußzeile">
    <p:spTree>
      <p:nvGrpSpPr>
        <p:cNvPr id="1" name=""/>
        <p:cNvGrpSpPr/>
        <p:nvPr/>
      </p:nvGrpSpPr>
      <p:grpSpPr>
        <a:xfrm>
          <a:off x="0" y="0"/>
          <a:ext cx="0" cy="0"/>
          <a:chOff x="0" y="0"/>
          <a:chExt cx="0" cy="0"/>
        </a:xfrm>
      </p:grpSpPr>
      <p:sp>
        <p:nvSpPr>
          <p:cNvPr id="4" name="Datum">
            <a:extLst>
              <a:ext uri="{FF2B5EF4-FFF2-40B4-BE49-F238E27FC236}">
                <a16:creationId xmlns:a16="http://schemas.microsoft.com/office/drawing/2014/main" id="{F3BE353D-C093-FBCF-8A2F-73D463CF0733}"/>
              </a:ext>
            </a:extLst>
          </p:cNvPr>
          <p:cNvSpPr>
            <a:spLocks noGrp="1"/>
          </p:cNvSpPr>
          <p:nvPr>
            <p:ph type="dt" sz="half" idx="11"/>
          </p:nvPr>
        </p:nvSpPr>
        <p:spPr/>
        <p:txBody>
          <a:bodyPr/>
          <a:lstStyle/>
          <a:p>
            <a:fld id="{A8DB1CC8-F4D3-4122-86E2-10B42CACEA85}" type="datetime4">
              <a:rPr lang="de-DE" smtClean="0"/>
              <a:t>12. Mai 2026</a:t>
            </a:fld>
            <a:endParaRPr lang="de-DE" dirty="0"/>
          </a:p>
        </p:txBody>
      </p:sp>
      <p:sp>
        <p:nvSpPr>
          <p:cNvPr id="3" name="Foliennummer">
            <a:extLst>
              <a:ext uri="{FF2B5EF4-FFF2-40B4-BE49-F238E27FC236}">
                <a16:creationId xmlns:a16="http://schemas.microsoft.com/office/drawing/2014/main" id="{1738FA93-643E-4715-070B-47FAD19C899B}"/>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Tree>
    <p:extLst>
      <p:ext uri="{BB962C8B-B14F-4D97-AF65-F5344CB8AC3E}">
        <p14:creationId xmlns:p14="http://schemas.microsoft.com/office/powerpoint/2010/main" val="20264744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81.xml><?xml version="1.0" encoding="utf-8"?>
<p:sldLayout xmlns:a="http://schemas.openxmlformats.org/drawingml/2006/main" xmlns:r="http://schemas.openxmlformats.org/officeDocument/2006/relationships" xmlns:p="http://schemas.openxmlformats.org/presentationml/2006/main" showMasterSp="0" preserve="1"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75710984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2.xml><?xml version="1.0" encoding="utf-8"?>
<p:sldLayout xmlns:a="http://schemas.openxmlformats.org/drawingml/2006/main" xmlns:r="http://schemas.openxmlformats.org/officeDocument/2006/relationships" xmlns:p="http://schemas.openxmlformats.org/presentationml/2006/main" showMasterSp="0" userDrawn="1">
  <p:cSld name="TITEL m. Bild  | 1 Z. kurz / Blau">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B382DE0-D7DC-A08E-B7C9-E33AAB297873}"/>
              </a:ext>
            </a:extLst>
          </p:cNvPr>
          <p:cNvGraphicFramePr>
            <a:graphicFrameLocks noChangeAspect="1"/>
          </p:cNvGraphicFramePr>
          <p:nvPr userDrawn="1">
            <p:custDataLst>
              <p:tags r:id="rId1"/>
            </p:custDataLst>
            <p:extLst>
              <p:ext uri="{D42A27DB-BD31-4B8C-83A1-F6EECF244321}">
                <p14:modId xmlns:p14="http://schemas.microsoft.com/office/powerpoint/2010/main" val="2972511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6" name="Objekt 5" hidden="1">
                        <a:extLst>
                          <a:ext uri="{FF2B5EF4-FFF2-40B4-BE49-F238E27FC236}">
                            <a16:creationId xmlns:a16="http://schemas.microsoft.com/office/drawing/2014/main" id="{1B382DE0-D7DC-A08E-B7C9-E33AAB29787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rtl="0">
              <a:buNone/>
              <a:defRPr>
                <a:solidFill>
                  <a:srgbClr val="FF0000"/>
                </a:solidFill>
              </a:defRPr>
            </a:lvl1pPr>
          </a:lstStyle>
          <a:p>
            <a:pPr marL="0" marR="0" lvl="0" indent="0" algn="l" defTabSz="914400" rtl="0" eaLnBrk="1" fontAlgn="auto" latinLnBrk="0" hangingPunct="1">
              <a:lnSpc>
                <a:spcPts val="2400"/>
              </a:lnSpc>
              <a:spcBef>
                <a:spcPts val="1000"/>
              </a:spcBef>
              <a:spcAft>
                <a:spcPts val="0"/>
              </a:spcAft>
              <a:buClr>
                <a:schemeClr val="accent1"/>
              </a:buClr>
              <a:buSzPct val="90000"/>
              <a:buFont typeface="STIXGeneral-Regular" pitchFamily="2" charset="2"/>
              <a:buNone/>
              <a:tabLst/>
              <a:defRPr/>
            </a:pPr>
            <a:r>
              <a:rPr lang="de-DE" dirty="0"/>
              <a:t>Hintergrund-Bild einfügen!</a:t>
            </a:r>
            <a:br>
              <a:rPr lang="de-DE" dirty="0"/>
            </a:br>
            <a:endParaRPr lang="de-DE" dirty="0"/>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1"/>
              </a:gs>
              <a:gs pos="100000">
                <a:schemeClr val="bg1">
                  <a:alpha val="0"/>
                </a:schemeClr>
              </a:gs>
            </a:gsLst>
            <a:lin ang="0" scaled="0"/>
          </a:gradFill>
        </p:spPr>
        <p:txBody>
          <a:bodyPr/>
          <a:lstStyle>
            <a:lvl1pPr marL="0" indent="0" rtl="0">
              <a:buNone/>
              <a:defRPr>
                <a:solidFill>
                  <a:schemeClr val="accent4">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80775" y="271843"/>
            <a:ext cx="5650664" cy="4928038"/>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62D45093-1B8B-D54E-A112-90AEE7F49C0F}"/>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FD3E1C6A-9645-B844-8F42-10BCDC63801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fld id="{5796B02A-20EC-4312-9784-096889684A1D}" type="datetime4">
              <a:rPr lang="de-DE" smtClean="0"/>
              <a:t>12. Mai 2026</a:t>
            </a:fld>
            <a:endParaRPr lang="de-DE" dirty="0"/>
          </a:p>
        </p:txBody>
      </p:sp>
      <p:sp>
        <p:nvSpPr>
          <p:cNvPr id="18" name="Textplatzhalter 7">
            <a:extLst>
              <a:ext uri="{FF2B5EF4-FFF2-40B4-BE49-F238E27FC236}">
                <a16:creationId xmlns:a16="http://schemas.microsoft.com/office/drawing/2014/main" id="{DAE216C7-CAB2-4E37-A477-C7E8DB763D48}"/>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5" name="Textplatzhalter 4">
            <a:extLst>
              <a:ext uri="{FF2B5EF4-FFF2-40B4-BE49-F238E27FC236}">
                <a16:creationId xmlns:a16="http://schemas.microsoft.com/office/drawing/2014/main" id="{A79392D9-5830-44A2-BBFE-93FBC6F5F7AA}"/>
              </a:ext>
            </a:extLst>
          </p:cNvPr>
          <p:cNvSpPr>
            <a:spLocks noGrp="1"/>
          </p:cNvSpPr>
          <p:nvPr>
            <p:ph type="body" sz="quarter" idx="27" hasCustomPrompt="1"/>
          </p:nvPr>
        </p:nvSpPr>
        <p:spPr>
          <a:xfrm>
            <a:off x="7559890" y="5298701"/>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622408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3.xml><?xml version="1.0" encoding="utf-8"?>
<p:sldLayout xmlns:a="http://schemas.openxmlformats.org/drawingml/2006/main" xmlns:r="http://schemas.openxmlformats.org/officeDocument/2006/relationships" xmlns:p="http://schemas.openxmlformats.org/presentationml/2006/main" userDrawn="1">
  <p:cSld name="INHALT | 1er / Blau">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BF03AFD3-710D-5AA0-3E05-759180564E0A}"/>
              </a:ext>
            </a:extLst>
          </p:cNvPr>
          <p:cNvGraphicFramePr>
            <a:graphicFrameLocks noChangeAspect="1"/>
          </p:cNvGraphicFramePr>
          <p:nvPr userDrawn="1">
            <p:custDataLst>
              <p:tags r:id="rId1"/>
            </p:custDataLst>
            <p:extLst>
              <p:ext uri="{D42A27DB-BD31-4B8C-83A1-F6EECF244321}">
                <p14:modId xmlns:p14="http://schemas.microsoft.com/office/powerpoint/2010/main" val="42326860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BF03AFD3-710D-5AA0-3E05-759180564E0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vert="horz"/>
          <a:lstStyle>
            <a:lvl1pPr rtl="0">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lvl1pPr rtl="0">
              <a:defRPr/>
            </a:lvl1pPr>
          </a:lstStyle>
          <a:p>
            <a:fld id="{44C49C4D-D705-4177-B762-1D287807483E}" type="datetime4">
              <a:rPr lang="de-DE" smtClean="0"/>
              <a:t>12. Mai 2026</a:t>
            </a:fld>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22074" y="1059575"/>
            <a:ext cx="11160126" cy="4860000"/>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4062559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4.xml><?xml version="1.0" encoding="utf-8"?>
<p:sldLayout xmlns:a="http://schemas.openxmlformats.org/drawingml/2006/main" xmlns:r="http://schemas.openxmlformats.org/officeDocument/2006/relationships" xmlns:p="http://schemas.openxmlformats.org/presentationml/2006/main" showMasterSp="0" userDrawn="1">
  <p:cSld name="ZWISCHEN-Titel | Blau">
    <p:bg>
      <p:bgPr>
        <a:gradFill>
          <a:gsLst>
            <a:gs pos="0">
              <a:schemeClr val="bg1"/>
            </a:gs>
            <a:gs pos="0">
              <a:srgbClr val="F0F5F3"/>
            </a:gs>
            <a:gs pos="11000">
              <a:srgbClr val="DDE8E5"/>
            </a:gs>
            <a:gs pos="96000">
              <a:schemeClr val="accent1"/>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062615B-5E21-FBFB-2A9A-361BFEACBC44}"/>
              </a:ext>
            </a:extLst>
          </p:cNvPr>
          <p:cNvGraphicFramePr>
            <a:graphicFrameLocks noChangeAspect="1"/>
          </p:cNvGraphicFramePr>
          <p:nvPr userDrawn="1">
            <p:custDataLst>
              <p:tags r:id="rId1"/>
            </p:custDataLst>
            <p:extLst>
              <p:ext uri="{D42A27DB-BD31-4B8C-83A1-F6EECF244321}">
                <p14:modId xmlns:p14="http://schemas.microsoft.com/office/powerpoint/2010/main" val="42026375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E062615B-5E21-FBFB-2A9A-361BFEACBC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51887" y="654636"/>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0ED1E8D8-83CE-984E-B652-2E0A8D008FFF}"/>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4111660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5.xml><?xml version="1.0" encoding="utf-8"?>
<p:sldLayout xmlns:a="http://schemas.openxmlformats.org/drawingml/2006/main" xmlns:r="http://schemas.openxmlformats.org/officeDocument/2006/relationships" xmlns:p="http://schemas.openxmlformats.org/presentationml/2006/main" userDrawn="1">
  <p:cSld name="DIAGRAMM |  2er">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8710044E-2CFD-E8DD-95B6-534956DD1620}"/>
              </a:ext>
            </a:extLst>
          </p:cNvPr>
          <p:cNvGraphicFramePr>
            <a:graphicFrameLocks noChangeAspect="1"/>
          </p:cNvGraphicFramePr>
          <p:nvPr userDrawn="1">
            <p:custDataLst>
              <p:tags r:id="rId1"/>
            </p:custDataLst>
            <p:extLst>
              <p:ext uri="{D42A27DB-BD31-4B8C-83A1-F6EECF244321}">
                <p14:modId xmlns:p14="http://schemas.microsoft.com/office/powerpoint/2010/main" val="35303800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8710044E-2CFD-E8DD-95B6-534956DD162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rtl="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5399999"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5399999"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lvl1pPr rtl="0">
              <a:defRPr/>
            </a:lvl1pPr>
          </a:lstStyle>
          <a:p>
            <a:fld id="{AF6CC4B6-3E1F-4B5D-BD1A-F6997E039927}" type="datetime4">
              <a:rPr lang="de-DE" smtClean="0"/>
              <a:t>12. Mai 2026</a:t>
            </a:fld>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824000"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5" name="Diagrammplatzhalter 4">
            <a:extLst>
              <a:ext uri="{FF2B5EF4-FFF2-40B4-BE49-F238E27FC236}">
                <a16:creationId xmlns:a16="http://schemas.microsoft.com/office/drawing/2014/main" id="{3B2CDC68-C302-4E2E-B07D-C429EA42E673}"/>
              </a:ext>
            </a:extLst>
          </p:cNvPr>
          <p:cNvSpPr>
            <a:spLocks noGrp="1"/>
          </p:cNvSpPr>
          <p:nvPr>
            <p:ph type="chart" sz="quarter" idx="44" hasCustomPrompt="1"/>
          </p:nvPr>
        </p:nvSpPr>
        <p:spPr>
          <a:xfrm>
            <a:off x="6270625" y="1742882"/>
            <a:ext cx="5405438" cy="4170363"/>
          </a:xfrm>
        </p:spPr>
        <p:txBody>
          <a:bodyPr vert="horz" lIns="0" tIns="0" rIns="0" bIns="0" rtlCol="0">
            <a:noAutofit/>
          </a:bodyPr>
          <a:lstStyle>
            <a:lvl1pPr rtl="0">
              <a:defRPr lang="de-DE" sz="1800" dirty="0" smtClean="0">
                <a:solidFill>
                  <a:srgbClr val="FF0000"/>
                </a:solidFill>
              </a:defRPr>
            </a:lvl1pPr>
          </a:lstStyle>
          <a:p>
            <a:pPr marL="0" lvl="0" indent="0">
              <a:buFont typeface="Arial" panose="020B0604020202020204" pitchFamily="34" charset="0"/>
              <a:buNone/>
            </a:pPr>
            <a:r>
              <a:rPr lang="de-DE" dirty="0"/>
              <a:t>Diagramm durch Klicken auf Symbol erstellen!</a:t>
            </a:r>
          </a:p>
        </p:txBody>
      </p:sp>
      <p:sp>
        <p:nvSpPr>
          <p:cNvPr id="17" name="Subline">
            <a:extLst>
              <a:ext uri="{FF2B5EF4-FFF2-40B4-BE49-F238E27FC236}">
                <a16:creationId xmlns:a16="http://schemas.microsoft.com/office/drawing/2014/main" id="{0EC713D1-1041-4598-872D-9273A624AB45}"/>
              </a:ext>
            </a:extLst>
          </p:cNvPr>
          <p:cNvSpPr>
            <a:spLocks noGrp="1"/>
          </p:cNvSpPr>
          <p:nvPr>
            <p:ph type="body" sz="quarter" idx="45" hasCustomPrompt="1"/>
          </p:nvPr>
        </p:nvSpPr>
        <p:spPr>
          <a:xfrm>
            <a:off x="6270342" y="1060079"/>
            <a:ext cx="5399999"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18" name="Subline">
            <a:extLst>
              <a:ext uri="{FF2B5EF4-FFF2-40B4-BE49-F238E27FC236}">
                <a16:creationId xmlns:a16="http://schemas.microsoft.com/office/drawing/2014/main" id="{9ED2058D-C52B-4E75-A0A5-504F677E6EDE}"/>
              </a:ext>
            </a:extLst>
          </p:cNvPr>
          <p:cNvSpPr>
            <a:spLocks noGrp="1"/>
          </p:cNvSpPr>
          <p:nvPr>
            <p:ph type="body" sz="quarter" idx="46" hasCustomPrompt="1"/>
          </p:nvPr>
        </p:nvSpPr>
        <p:spPr>
          <a:xfrm>
            <a:off x="6270342" y="1348079"/>
            <a:ext cx="5399999"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Tree>
    <p:extLst>
      <p:ext uri="{BB962C8B-B14F-4D97-AF65-F5344CB8AC3E}">
        <p14:creationId xmlns:p14="http://schemas.microsoft.com/office/powerpoint/2010/main" val="1332731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6.xml><?xml version="1.0" encoding="utf-8"?>
<p:sldLayout xmlns:a="http://schemas.openxmlformats.org/drawingml/2006/main" xmlns:r="http://schemas.openxmlformats.org/officeDocument/2006/relationships" xmlns:p="http://schemas.openxmlformats.org/presentationml/2006/main" userDrawn="1">
  <p:cSld name="DIAGRAMM | 2 Sp. , Inhalt rechts 2:1">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2B4D0382-1405-B3FE-905F-AE2F7D356EAA}"/>
              </a:ext>
            </a:extLst>
          </p:cNvPr>
          <p:cNvGraphicFramePr>
            <a:graphicFrameLocks noChangeAspect="1"/>
          </p:cNvGraphicFramePr>
          <p:nvPr userDrawn="1">
            <p:custDataLst>
              <p:tags r:id="rId1"/>
            </p:custDataLst>
            <p:extLst>
              <p:ext uri="{D42A27DB-BD31-4B8C-83A1-F6EECF244321}">
                <p14:modId xmlns:p14="http://schemas.microsoft.com/office/powerpoint/2010/main" val="15228646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2B4D0382-1405-B3FE-905F-AE2F7D356EA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2" name="Textplatzhalter 5"/>
          <p:cNvSpPr>
            <a:spLocks noGrp="1"/>
          </p:cNvSpPr>
          <p:nvPr>
            <p:ph idx="18" hasCustomPrompt="1"/>
          </p:nvPr>
        </p:nvSpPr>
        <p:spPr>
          <a:xfrm>
            <a:off x="8079734" y="1742882"/>
            <a:ext cx="3600000" cy="4170556"/>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521656" y="1742882"/>
            <a:ext cx="7200000" cy="4170556"/>
          </a:xfrm>
        </p:spPr>
        <p:txBody>
          <a:bodyPr vert="horz" lIns="0" tIns="0" rIns="0" bIns="0" rtlCol="0">
            <a:noAutofit/>
          </a:bodyPr>
          <a:lstStyle>
            <a:lvl1pPr marL="0" indent="0" rtl="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21659" y="1348079"/>
            <a:ext cx="11154404"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D186D5EC-1679-476F-A130-5411EB6C42BD}"/>
              </a:ext>
            </a:extLst>
          </p:cNvPr>
          <p:cNvSpPr>
            <a:spLocks noGrp="1"/>
          </p:cNvSpPr>
          <p:nvPr>
            <p:ph type="dt" sz="half" idx="42"/>
          </p:nvPr>
        </p:nvSpPr>
        <p:spPr/>
        <p:txBody>
          <a:bodyPr/>
          <a:lstStyle>
            <a:lvl1pPr rtl="0">
              <a:defRPr/>
            </a:lvl1pPr>
          </a:lstStyle>
          <a:p>
            <a:fld id="{AF39DBD0-07AC-48AD-8090-6CA644C15467}" type="datetime4">
              <a:rPr lang="de-DE" smtClean="0"/>
              <a:t>12. Mai 2026</a:t>
            </a:fld>
            <a:endParaRPr lang="de-DE" dirty="0"/>
          </a:p>
        </p:txBody>
      </p:sp>
      <p:sp>
        <p:nvSpPr>
          <p:cNvPr id="6" name="Foliennummernplatzhalter 5">
            <a:extLst>
              <a:ext uri="{FF2B5EF4-FFF2-40B4-BE49-F238E27FC236}">
                <a16:creationId xmlns:a16="http://schemas.microsoft.com/office/drawing/2014/main" id="{A5BFC5F7-9EEE-4EB3-A4A5-A0591D746D09}"/>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0E23B225-9CDA-4890-BD4F-51906AE9A378}"/>
              </a:ext>
            </a:extLst>
          </p:cNvPr>
          <p:cNvSpPr>
            <a:spLocks noGrp="1"/>
          </p:cNvSpPr>
          <p:nvPr>
            <p:ph type="body" sz="quarter" idx="40" hasCustomPrompt="1"/>
          </p:nvPr>
        </p:nvSpPr>
        <p:spPr>
          <a:xfrm>
            <a:off x="540069" y="5977438"/>
            <a:ext cx="7181587" cy="140686"/>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620A0B31-48BA-4AF7-8A60-C4DCC3CD7637}"/>
              </a:ext>
            </a:extLst>
          </p:cNvPr>
          <p:cNvSpPr>
            <a:spLocks noGrp="1"/>
          </p:cNvSpPr>
          <p:nvPr>
            <p:ph type="body" sz="quarter" idx="41" hasCustomPrompt="1"/>
          </p:nvPr>
        </p:nvSpPr>
        <p:spPr>
          <a:xfrm>
            <a:off x="8079734" y="5977438"/>
            <a:ext cx="2808000"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173770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7.xml><?xml version="1.0" encoding="utf-8"?>
<p:sldLayout xmlns:a="http://schemas.openxmlformats.org/drawingml/2006/main" xmlns:r="http://schemas.openxmlformats.org/officeDocument/2006/relationships" xmlns:p="http://schemas.openxmlformats.org/presentationml/2006/main" userDrawn="1">
  <p:cSld name="INHALT | 2 Sp. + 1 Text / Hellblau">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9FC97F34-52CD-21A6-CE8B-ECE1C1EE6C80}"/>
              </a:ext>
            </a:extLst>
          </p:cNvPr>
          <p:cNvGraphicFramePr>
            <a:graphicFrameLocks noChangeAspect="1"/>
          </p:cNvGraphicFramePr>
          <p:nvPr userDrawn="1">
            <p:custDataLst>
              <p:tags r:id="rId1"/>
            </p:custDataLst>
            <p:extLst>
              <p:ext uri="{D42A27DB-BD31-4B8C-83A1-F6EECF244321}">
                <p14:modId xmlns:p14="http://schemas.microsoft.com/office/powerpoint/2010/main" val="23230338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 name="Objekt 1" hidden="1">
                        <a:extLst>
                          <a:ext uri="{FF2B5EF4-FFF2-40B4-BE49-F238E27FC236}">
                            <a16:creationId xmlns:a16="http://schemas.microsoft.com/office/drawing/2014/main" id="{9FC97F34-52CD-21A6-CE8B-ECE1C1EE6C8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Content 1"/>
          <p:cNvSpPr>
            <a:spLocks noGrp="1"/>
          </p:cNvSpPr>
          <p:nvPr>
            <p:ph sz="half" idx="1" hasCustomPrompt="1"/>
          </p:nvPr>
        </p:nvSpPr>
        <p:spPr>
          <a:xfrm>
            <a:off x="522075" y="1063106"/>
            <a:ext cx="5400674" cy="3301898"/>
          </a:xfrm>
          <a:prstGeom prst="rect">
            <a:avLst/>
          </a:prstGeom>
        </p:spPr>
        <p:txBody>
          <a:bodyPr vert="horz" lIns="0" tIns="0" rIns="0" bIns="0" rtlCol="0">
            <a:noAutofit/>
          </a:bodyPr>
          <a:lstStyle>
            <a:lvl1pPr rtl="0">
              <a:buClr>
                <a:srgbClr val="3080B2"/>
              </a:buClr>
              <a:defRPr lang="de-DE" dirty="0" smtClean="0"/>
            </a:lvl1pPr>
            <a:lvl2pPr rtl="0">
              <a:buClr>
                <a:srgbClr val="D6E6F0"/>
              </a:buClr>
              <a:defRPr lang="de-DE" dirty="0" smtClean="0"/>
            </a:lvl2pPr>
            <a:lvl3pPr rtl="0">
              <a:buClr>
                <a:srgbClr val="D6E6F0"/>
              </a:buClr>
              <a:defRPr lang="de-DE" dirty="0" smtClean="0"/>
            </a:lvl3pPr>
            <a:lvl4pPr rtl="0">
              <a:buClr>
                <a:srgbClr val="D6E6F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Content 2"/>
          <p:cNvSpPr>
            <a:spLocks noGrp="1"/>
          </p:cNvSpPr>
          <p:nvPr>
            <p:ph sz="half" idx="2" hasCustomPrompt="1"/>
          </p:nvPr>
        </p:nvSpPr>
        <p:spPr>
          <a:xfrm>
            <a:off x="6275388" y="1063106"/>
            <a:ext cx="5400674" cy="3311735"/>
          </a:xfrm>
          <a:prstGeom prst="rect">
            <a:avLst/>
          </a:prstGeom>
        </p:spPr>
        <p:txBody>
          <a:bodyPr vert="horz" lIns="0" tIns="0" rIns="0" bIns="0" rtlCol="0">
            <a:noAutofit/>
          </a:bodyPr>
          <a:lstStyle>
            <a:lvl1pPr rtl="0">
              <a:defRPr lang="de-DE" dirty="0" smtClean="0"/>
            </a:lvl1pPr>
            <a:lvl2pPr rtl="0">
              <a:defRPr lang="de-DE" dirty="0"/>
            </a:lvl2pPr>
            <a:lvl3pPr rtl="0">
              <a:defRPr lang="de-DE" dirty="0"/>
            </a:lvl3pPr>
            <a:lvl4pPr rtl="0">
              <a:defRPr lang="de-DE" dirty="0"/>
            </a:lvl4pPr>
          </a:lstStyle>
          <a:p>
            <a:pPr lvl="0">
              <a:buClr>
                <a:srgbClr val="3080B2"/>
              </a:buClr>
            </a:pPr>
            <a:r>
              <a:rPr lang="de-DE" dirty="0"/>
              <a:t>Text – erste Ebene</a:t>
            </a:r>
          </a:p>
          <a:p>
            <a:pPr lvl="1">
              <a:buClr>
                <a:srgbClr val="D6E6F0"/>
              </a:buClr>
            </a:pPr>
            <a:r>
              <a:rPr lang="de-DE" dirty="0"/>
              <a:t>Zweite Ebene</a:t>
            </a:r>
          </a:p>
          <a:p>
            <a:pPr lvl="2">
              <a:buClr>
                <a:srgbClr val="D6E6F0"/>
              </a:buClr>
            </a:pPr>
            <a:r>
              <a:rPr lang="de-DE" dirty="0"/>
              <a:t>Dritte Ebene</a:t>
            </a:r>
          </a:p>
          <a:p>
            <a:pPr lvl="3">
              <a:buClr>
                <a:srgbClr val="D6E6F0"/>
              </a:buClr>
            </a:pPr>
            <a:r>
              <a:rPr lang="de-DE" dirty="0"/>
              <a:t>Vierte Ebene</a:t>
            </a:r>
          </a:p>
        </p:txBody>
      </p:sp>
      <p:sp>
        <p:nvSpPr>
          <p:cNvPr id="7" name="Titel 6"/>
          <p:cNvSpPr>
            <a:spLocks noGrp="1"/>
          </p:cNvSpPr>
          <p:nvPr>
            <p:ph type="title" hasCustomPrompt="1"/>
          </p:nvPr>
        </p:nvSpPr>
        <p:spPr>
          <a:solidFill>
            <a:srgbClr val="D6E6F0"/>
          </a:solidFill>
        </p:spPr>
        <p:txBody>
          <a:bodyPr vert="horz"/>
          <a:lstStyle>
            <a:lvl1pPr rtl="0">
              <a:defRPr/>
            </a:lvl1pPr>
          </a:lstStyle>
          <a:p>
            <a:r>
              <a:rPr lang="de-DE" dirty="0"/>
              <a:t>Folien-Titel</a:t>
            </a:r>
          </a:p>
        </p:txBody>
      </p:sp>
      <p:sp>
        <p:nvSpPr>
          <p:cNvPr id="8" name="Datumsplatzhalter 7"/>
          <p:cNvSpPr>
            <a:spLocks noGrp="1"/>
          </p:cNvSpPr>
          <p:nvPr>
            <p:ph type="dt" sz="half" idx="21"/>
          </p:nvPr>
        </p:nvSpPr>
        <p:spPr/>
        <p:txBody>
          <a:bodyPr/>
          <a:lstStyle>
            <a:lvl1pPr rtl="0">
              <a:defRPr/>
            </a:lvl1pPr>
          </a:lstStyle>
          <a:p>
            <a:fld id="{0B6800E7-0057-4D96-B13E-3C1D9AF18F4D}" type="datetime4">
              <a:rPr lang="de-DE" smtClean="0"/>
              <a:t>12. Mai 2026</a:t>
            </a:fld>
            <a:endParaRPr lang="de-DE" dirty="0"/>
          </a:p>
        </p:txBody>
      </p:sp>
      <p:sp>
        <p:nvSpPr>
          <p:cNvPr id="10" name="Foliennummernplatzhalter 9"/>
          <p:cNvSpPr>
            <a:spLocks noGrp="1"/>
          </p:cNvSpPr>
          <p:nvPr>
            <p:ph type="sldNum" sz="quarter" idx="23"/>
          </p:nvPr>
        </p:nvSpPr>
        <p:spPr/>
        <p:txBody>
          <a:bodyPr/>
          <a:lstStyle>
            <a:lvl1pPr rtl="0">
              <a:defRPr/>
            </a:lvl1pPr>
          </a:lstStyle>
          <a:p>
            <a:fld id="{02CEFE82-39F2-4F47-8A0C-D5AB3496FA5C}" type="slidenum">
              <a:rPr lang="de-DE" smtClean="0"/>
              <a:pPr/>
              <a:t>‹Nr.›</a:t>
            </a:fld>
            <a:endParaRPr lang="de-DE" dirty="0"/>
          </a:p>
        </p:txBody>
      </p:sp>
      <p:sp>
        <p:nvSpPr>
          <p:cNvPr id="4" name="Textplatzhalter 3">
            <a:extLst>
              <a:ext uri="{FF2B5EF4-FFF2-40B4-BE49-F238E27FC236}">
                <a16:creationId xmlns:a16="http://schemas.microsoft.com/office/drawing/2014/main" id="{04860FFA-8A5D-4F55-83AF-B7463E762E2F}"/>
              </a:ext>
            </a:extLst>
          </p:cNvPr>
          <p:cNvSpPr>
            <a:spLocks noGrp="1"/>
          </p:cNvSpPr>
          <p:nvPr>
            <p:ph type="body" sz="quarter" idx="24" hasCustomPrompt="1"/>
          </p:nvPr>
        </p:nvSpPr>
        <p:spPr>
          <a:xfrm>
            <a:off x="0" y="4587640"/>
            <a:ext cx="12179300" cy="1330325"/>
          </a:xfrm>
          <a:solidFill>
            <a:srgbClr val="3080B2"/>
          </a:solidFill>
        </p:spPr>
        <p:txBody>
          <a:bodyPr lIns="540000" tIns="72000" rIns="540000" bIns="72000">
            <a:noAutofit/>
          </a:bodyPr>
          <a:lstStyle>
            <a:lvl1pPr marL="0" indent="0" algn="l" rtl="0">
              <a:buFontTx/>
              <a:buNone/>
              <a:defRPr sz="2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TEXT= Zusatz-Erläuterung</a:t>
            </a:r>
          </a:p>
        </p:txBody>
      </p:sp>
    </p:spTree>
    <p:extLst>
      <p:ext uri="{BB962C8B-B14F-4D97-AF65-F5344CB8AC3E}">
        <p14:creationId xmlns:p14="http://schemas.microsoft.com/office/powerpoint/2010/main" val="2720375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8.xml><?xml version="1.0" encoding="utf-8"?>
<p:sldLayout xmlns:a="http://schemas.openxmlformats.org/drawingml/2006/main" xmlns:r="http://schemas.openxmlformats.org/officeDocument/2006/relationships" xmlns:p="http://schemas.openxmlformats.org/presentationml/2006/main" userDrawn="1">
  <p:cSld name="DIAGRAMM |  1er">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2172E2C0-B21D-157C-DB27-E8FA333AD395}"/>
              </a:ext>
            </a:extLst>
          </p:cNvPr>
          <p:cNvGraphicFramePr>
            <a:graphicFrameLocks noChangeAspect="1"/>
          </p:cNvGraphicFramePr>
          <p:nvPr userDrawn="1">
            <p:custDataLst>
              <p:tags r:id="rId1"/>
            </p:custDataLst>
            <p:extLst>
              <p:ext uri="{D42A27DB-BD31-4B8C-83A1-F6EECF244321}">
                <p14:modId xmlns:p14="http://schemas.microsoft.com/office/powerpoint/2010/main" val="25227673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2172E2C0-B21D-157C-DB27-E8FA333AD39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Diagrammplatzhalter 7"/>
          <p:cNvSpPr>
            <a:spLocks noGrp="1"/>
          </p:cNvSpPr>
          <p:nvPr>
            <p:ph type="chart" sz="quarter" idx="18" hasCustomPrompt="1"/>
          </p:nvPr>
        </p:nvSpPr>
        <p:spPr>
          <a:xfrm>
            <a:off x="521658" y="1743691"/>
            <a:ext cx="11153878" cy="4169747"/>
          </a:xfrm>
        </p:spPr>
        <p:txBody>
          <a:bodyPr vert="horz" lIns="0" tIns="0" rIns="0" bIns="0" rtlCol="0">
            <a:noAutofit/>
          </a:bodyPr>
          <a:lstStyle>
            <a:lvl1pPr marL="270000" indent="-270000" rtl="0">
              <a:buFont typeface="Arial" panose="020B0604020202020204" pitchFamily="34" charset="0"/>
              <a:buNone/>
              <a:defRPr lang="de-DE" sz="1800" dirty="0">
                <a:solidFill>
                  <a:srgbClr val="FF0000"/>
                </a:solidFill>
              </a:defRPr>
            </a:lvl1pPr>
          </a:lstStyle>
          <a:p>
            <a:pPr marL="0" lvl="0" indent="0"/>
            <a:r>
              <a:rPr lang="de-DE" dirty="0"/>
              <a:t>Diagramm durch Klicken auf Symbol erstellen!</a:t>
            </a:r>
          </a:p>
        </p:txBody>
      </p:sp>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6"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66"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0CAAF422-3F29-40BA-A3AE-9C49CA933D99}"/>
              </a:ext>
            </a:extLst>
          </p:cNvPr>
          <p:cNvSpPr>
            <a:spLocks noGrp="1"/>
          </p:cNvSpPr>
          <p:nvPr>
            <p:ph type="dt" sz="half" idx="42"/>
          </p:nvPr>
        </p:nvSpPr>
        <p:spPr/>
        <p:txBody>
          <a:bodyPr/>
          <a:lstStyle>
            <a:lvl1pPr rtl="0">
              <a:defRPr/>
            </a:lvl1pPr>
          </a:lstStyle>
          <a:p>
            <a:fld id="{EAC3EA09-82F8-44F2-96E9-4A38B6B24804}" type="datetime4">
              <a:rPr lang="de-DE" smtClean="0"/>
              <a:t>12. Mai 2026</a:t>
            </a:fld>
            <a:endParaRPr lang="de-DE" dirty="0"/>
          </a:p>
        </p:txBody>
      </p:sp>
      <p:sp>
        <p:nvSpPr>
          <p:cNvPr id="7" name="Foliennummernplatzhalter 6">
            <a:extLst>
              <a:ext uri="{FF2B5EF4-FFF2-40B4-BE49-F238E27FC236}">
                <a16:creationId xmlns:a16="http://schemas.microsoft.com/office/drawing/2014/main" id="{9923811E-4184-4D68-9583-CABE6E126826}"/>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CCFCEA84-4ED6-4DA4-970A-C98F5CD5B5E3}"/>
              </a:ext>
            </a:extLst>
          </p:cNvPr>
          <p:cNvSpPr>
            <a:spLocks noGrp="1"/>
          </p:cNvSpPr>
          <p:nvPr>
            <p:ph type="body" sz="quarter" idx="40" hasCustomPrompt="1"/>
          </p:nvPr>
        </p:nvSpPr>
        <p:spPr>
          <a:xfrm>
            <a:off x="540069" y="5977438"/>
            <a:ext cx="6120000" cy="140686"/>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0" name="Textplatzhalter 3">
            <a:extLst>
              <a:ext uri="{FF2B5EF4-FFF2-40B4-BE49-F238E27FC236}">
                <a16:creationId xmlns:a16="http://schemas.microsoft.com/office/drawing/2014/main" id="{1D9EE41F-4A6D-4B81-8AB8-A92D4F0D8AFA}"/>
              </a:ext>
            </a:extLst>
          </p:cNvPr>
          <p:cNvSpPr>
            <a:spLocks noGrp="1"/>
          </p:cNvSpPr>
          <p:nvPr>
            <p:ph type="body" sz="quarter" idx="41" hasCustomPrompt="1"/>
          </p:nvPr>
        </p:nvSpPr>
        <p:spPr>
          <a:xfrm>
            <a:off x="6816080" y="5977438"/>
            <a:ext cx="4166314" cy="140686"/>
          </a:xfrm>
        </p:spPr>
        <p:txBody>
          <a:bodyPr lIns="0" tIns="0" rIns="0" bIns="0"/>
          <a:lstStyle>
            <a:lvl1pPr marL="0" indent="0" algn="r"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3369732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9.xml><?xml version="1.0" encoding="utf-8"?>
<p:sldLayout xmlns:a="http://schemas.openxmlformats.org/drawingml/2006/main" xmlns:r="http://schemas.openxmlformats.org/officeDocument/2006/relationships" xmlns:p="http://schemas.openxmlformats.org/presentationml/2006/main" userDrawn="1">
  <p:cSld name="nur Folien-Titel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51E1476-6571-F94A-9E9C-2E75DC732C47}"/>
              </a:ext>
            </a:extLst>
          </p:cNvPr>
          <p:cNvGraphicFramePr>
            <a:graphicFrameLocks noChangeAspect="1"/>
          </p:cNvGraphicFramePr>
          <p:nvPr userDrawn="1">
            <p:custDataLst>
              <p:tags r:id="rId1"/>
            </p:custDataLst>
            <p:extLst>
              <p:ext uri="{D42A27DB-BD31-4B8C-83A1-F6EECF244321}">
                <p14:modId xmlns:p14="http://schemas.microsoft.com/office/powerpoint/2010/main" val="19213582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E51E1476-6571-F94A-9E9C-2E75DC732C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lvl1pPr rtl="0">
              <a:defRPr/>
            </a:lvl1pPr>
          </a:lstStyle>
          <a:p>
            <a:fld id="{D2B3C7E7-FB77-4F17-8913-1FBB4FAB26D5}" type="datetime4">
              <a:rPr lang="de-DE" smtClean="0"/>
              <a:t>12. Mai 2026</a:t>
            </a:fld>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3413540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ITEL V1 | Blaugrau/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563"/>
            <a:ext cx="2735993" cy="1076435"/>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10069F"/>
                </a:solidFill>
                <a:latin typeface="Source Sans Pro" panose="020B0503030403020204" pitchFamily="34" charset="0"/>
              </a:defRPr>
            </a:lvl1pPr>
          </a:lstStyle>
          <a:p>
            <a:fld id="{44B65607-F686-4653-B08D-6A39C5AD6044}" type="datetime4">
              <a:rPr lang="de-DE" smtClean="0"/>
              <a:t>12. Mai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10069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94364521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90.xml><?xml version="1.0" encoding="utf-8"?>
<p:sldLayout xmlns:a="http://schemas.openxmlformats.org/drawingml/2006/main" xmlns:r="http://schemas.openxmlformats.org/officeDocument/2006/relationships" xmlns:p="http://schemas.openxmlformats.org/presentationml/2006/main" showMasterSp="0" userDrawn="1">
  <p:cSld name="ZWISCHEN-Titel | Petrol">
    <p:bg>
      <p:bgPr>
        <a:gradFill>
          <a:gsLst>
            <a:gs pos="0">
              <a:schemeClr val="bg1"/>
            </a:gs>
            <a:gs pos="0">
              <a:srgbClr val="F0F5F3"/>
            </a:gs>
            <a:gs pos="11000">
              <a:srgbClr val="DDE8E5"/>
            </a:gs>
            <a:gs pos="96000">
              <a:schemeClr val="accent4"/>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A032F9A3-2B75-E7BD-C2B9-4D3407025AEA}"/>
              </a:ext>
            </a:extLst>
          </p:cNvPr>
          <p:cNvGraphicFramePr>
            <a:graphicFrameLocks noChangeAspect="1"/>
          </p:cNvGraphicFramePr>
          <p:nvPr userDrawn="1">
            <p:custDataLst>
              <p:tags r:id="rId1"/>
            </p:custDataLst>
            <p:extLst>
              <p:ext uri="{D42A27DB-BD31-4B8C-83A1-F6EECF244321}">
                <p14:modId xmlns:p14="http://schemas.microsoft.com/office/powerpoint/2010/main" val="39166093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A032F9A3-2B75-E7BD-C2B9-4D3407025AE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5DB83741-CB07-2441-94BA-0805FE254CD6}"/>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1602907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1.xml><?xml version="1.0" encoding="utf-8"?>
<p:sldLayout xmlns:a="http://schemas.openxmlformats.org/drawingml/2006/main" xmlns:r="http://schemas.openxmlformats.org/officeDocument/2006/relationships" xmlns:p="http://schemas.openxmlformats.org/presentationml/2006/main" userDrawn="1">
  <p:cSld name="INHALT | 2 Sp. 1:1 / Petrol">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AA73437F-0974-70A1-B86D-D8DB108744B9}"/>
              </a:ext>
            </a:extLst>
          </p:cNvPr>
          <p:cNvGraphicFramePr>
            <a:graphicFrameLocks noChangeAspect="1"/>
          </p:cNvGraphicFramePr>
          <p:nvPr userDrawn="1">
            <p:custDataLst>
              <p:tags r:id="rId1"/>
            </p:custDataLst>
            <p:extLst>
              <p:ext uri="{D42A27DB-BD31-4B8C-83A1-F6EECF244321}">
                <p14:modId xmlns:p14="http://schemas.microsoft.com/office/powerpoint/2010/main" val="31538352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AA73437F-0974-70A1-B86D-D8DB108744B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Content 1"/>
          <p:cNvSpPr>
            <a:spLocks noGrp="1"/>
          </p:cNvSpPr>
          <p:nvPr>
            <p:ph sz="half" idx="1" hasCustomPrompt="1"/>
          </p:nvPr>
        </p:nvSpPr>
        <p:spPr>
          <a:xfrm>
            <a:off x="515938" y="1058649"/>
            <a:ext cx="5400000" cy="4860000"/>
          </a:xfrm>
          <a:prstGeom prst="rect">
            <a:avLst/>
          </a:prstGeom>
        </p:spPr>
        <p:txBody>
          <a:bodyPr vert="horz" lIns="0" tIns="0" rIns="0" bIns="0" rtlCol="0">
            <a:noAutofit/>
          </a:bodyPr>
          <a:lstStyle>
            <a:lvl1pPr rtl="0">
              <a:buClr>
                <a:srgbClr val="166E79"/>
              </a:buClr>
              <a:defRPr lang="de-DE" dirty="0" smtClean="0"/>
            </a:lvl1pPr>
            <a:lvl2pPr rtl="0">
              <a:buClr>
                <a:srgbClr val="D0E2E4"/>
              </a:buClr>
              <a:defRPr lang="de-DE" dirty="0" smtClean="0"/>
            </a:lvl2pPr>
            <a:lvl3pPr rtl="0">
              <a:buClr>
                <a:srgbClr val="D0E2E4"/>
              </a:buClr>
              <a:defRPr lang="de-DE" dirty="0" smtClean="0"/>
            </a:lvl3pPr>
            <a:lvl4pPr rtl="0">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1" name="Titel 10"/>
          <p:cNvSpPr>
            <a:spLocks noGrp="1"/>
          </p:cNvSpPr>
          <p:nvPr>
            <p:ph type="title" hasCustomPrompt="1"/>
          </p:nvPr>
        </p:nvSpPr>
        <p:spPr>
          <a:solidFill>
            <a:srgbClr val="D0E2E4"/>
          </a:solidFill>
        </p:spPr>
        <p:txBody>
          <a:bodyPr vert="horz"/>
          <a:lstStyle>
            <a:lvl1pPr rtl="0">
              <a:defRPr/>
            </a:lvl1pPr>
          </a:lstStyle>
          <a:p>
            <a:r>
              <a:rPr lang="de-DE" dirty="0"/>
              <a:t>Folien-Titel</a:t>
            </a:r>
          </a:p>
        </p:txBody>
      </p:sp>
      <p:sp>
        <p:nvSpPr>
          <p:cNvPr id="2" name="Datumsplatzhalter 1">
            <a:extLst>
              <a:ext uri="{FF2B5EF4-FFF2-40B4-BE49-F238E27FC236}">
                <a16:creationId xmlns:a16="http://schemas.microsoft.com/office/drawing/2014/main" id="{EA482381-5DC3-42AC-93C8-5943D0066EEB}"/>
              </a:ext>
            </a:extLst>
          </p:cNvPr>
          <p:cNvSpPr>
            <a:spLocks noGrp="1"/>
          </p:cNvSpPr>
          <p:nvPr>
            <p:ph type="dt" sz="half" idx="10"/>
          </p:nvPr>
        </p:nvSpPr>
        <p:spPr/>
        <p:txBody>
          <a:bodyPr/>
          <a:lstStyle>
            <a:lvl1pPr rtl="0">
              <a:defRPr/>
            </a:lvl1pPr>
          </a:lstStyle>
          <a:p>
            <a:fld id="{2E37D65D-EF17-4053-9B4D-22B28DCB7B60}" type="datetime4">
              <a:rPr lang="de-DE" smtClean="0"/>
              <a:t>12. Mai 2026</a:t>
            </a:fld>
            <a:endParaRPr lang="de-DE" dirty="0"/>
          </a:p>
        </p:txBody>
      </p:sp>
      <p:sp>
        <p:nvSpPr>
          <p:cNvPr id="5" name="Foliennummernplatzhalter 4">
            <a:extLst>
              <a:ext uri="{FF2B5EF4-FFF2-40B4-BE49-F238E27FC236}">
                <a16:creationId xmlns:a16="http://schemas.microsoft.com/office/drawing/2014/main" id="{D6795493-45F1-4786-BE02-0D3B31C8FB06}"/>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
        <p:nvSpPr>
          <p:cNvPr id="8" name="Content 1">
            <a:extLst>
              <a:ext uri="{FF2B5EF4-FFF2-40B4-BE49-F238E27FC236}">
                <a16:creationId xmlns:a16="http://schemas.microsoft.com/office/drawing/2014/main" id="{E382417A-A03B-4D17-8378-681BC71909DD}"/>
              </a:ext>
            </a:extLst>
          </p:cNvPr>
          <p:cNvSpPr>
            <a:spLocks noGrp="1"/>
          </p:cNvSpPr>
          <p:nvPr>
            <p:ph sz="half" idx="12" hasCustomPrompt="1"/>
          </p:nvPr>
        </p:nvSpPr>
        <p:spPr>
          <a:xfrm>
            <a:off x="6276064" y="1058649"/>
            <a:ext cx="5400000" cy="4860000"/>
          </a:xfrm>
          <a:prstGeom prst="rect">
            <a:avLst/>
          </a:prstGeom>
        </p:spPr>
        <p:txBody>
          <a:bodyPr vert="horz" lIns="0" tIns="0" rIns="0" bIns="0" rtlCol="0">
            <a:noAutofit/>
          </a:bodyPr>
          <a:lstStyle>
            <a:lvl1pPr rtl="0">
              <a:buClr>
                <a:srgbClr val="166E79"/>
              </a:buClr>
              <a:defRPr lang="de-DE" dirty="0" smtClean="0"/>
            </a:lvl1pPr>
            <a:lvl2pPr rtl="0">
              <a:buClr>
                <a:srgbClr val="D0E2E4"/>
              </a:buClr>
              <a:defRPr lang="de-DE" dirty="0" smtClean="0"/>
            </a:lvl2pPr>
            <a:lvl3pPr rtl="0">
              <a:buClr>
                <a:srgbClr val="D0E2E4"/>
              </a:buClr>
              <a:defRPr lang="de-DE" dirty="0" smtClean="0"/>
            </a:lvl3pPr>
            <a:lvl4pPr rtl="0">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3014446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2.xml><?xml version="1.0" encoding="utf-8"?>
<p:sldLayout xmlns:a="http://schemas.openxmlformats.org/drawingml/2006/main" xmlns:r="http://schemas.openxmlformats.org/officeDocument/2006/relationships" xmlns:p="http://schemas.openxmlformats.org/presentationml/2006/main" showMasterSp="0" userDrawn="1">
  <p:cSld name="ZWISCHEN-Titel | Sand">
    <p:bg>
      <p:bgPr>
        <a:gradFill>
          <a:gsLst>
            <a:gs pos="0">
              <a:schemeClr val="bg1"/>
            </a:gs>
            <a:gs pos="0">
              <a:srgbClr val="F7F2ED"/>
            </a:gs>
            <a:gs pos="15000">
              <a:srgbClr val="EBDED2"/>
            </a:gs>
            <a:gs pos="96000">
              <a:schemeClr val="accent3"/>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D3DC18B-BDC6-4FA6-3FDB-CAC68B2CCC75}"/>
              </a:ext>
            </a:extLst>
          </p:cNvPr>
          <p:cNvGraphicFramePr>
            <a:graphicFrameLocks noChangeAspect="1"/>
          </p:cNvGraphicFramePr>
          <p:nvPr userDrawn="1">
            <p:custDataLst>
              <p:tags r:id="rId1"/>
            </p:custDataLst>
            <p:extLst>
              <p:ext uri="{D42A27DB-BD31-4B8C-83A1-F6EECF244321}">
                <p14:modId xmlns:p14="http://schemas.microsoft.com/office/powerpoint/2010/main" val="26401140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2D3DC18B-BDC6-4FA6-3FDB-CAC68B2CCC7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956EC3C7-0615-2A4A-A167-DE4A1F331D9D}"/>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E9528"/>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9C8383AC-9333-C74D-B579-614A513084A0}"/>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4273066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3.xml><?xml version="1.0" encoding="utf-8"?>
<p:sldLayout xmlns:a="http://schemas.openxmlformats.org/drawingml/2006/main" xmlns:r="http://schemas.openxmlformats.org/officeDocument/2006/relationships" xmlns:p="http://schemas.openxmlformats.org/presentationml/2006/main" showMasterSp="0" userDrawn="1">
  <p:cSld name="ZWISCHEN-Titel | Purple">
    <p:bg>
      <p:bgPr>
        <a:gradFill>
          <a:gsLst>
            <a:gs pos="0">
              <a:schemeClr val="bg1"/>
            </a:gs>
            <a:gs pos="0">
              <a:srgbClr val="F0EDF1"/>
            </a:gs>
            <a:gs pos="12000">
              <a:srgbClr val="DCD5DE"/>
            </a:gs>
            <a:gs pos="96000">
              <a:srgbClr val="623C72"/>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0DB2EA5A-C244-0A30-FD92-5791D098EA67}"/>
              </a:ext>
            </a:extLst>
          </p:cNvPr>
          <p:cNvGraphicFramePr>
            <a:graphicFrameLocks noChangeAspect="1"/>
          </p:cNvGraphicFramePr>
          <p:nvPr userDrawn="1">
            <p:custDataLst>
              <p:tags r:id="rId1"/>
            </p:custDataLst>
            <p:extLst>
              <p:ext uri="{D42A27DB-BD31-4B8C-83A1-F6EECF244321}">
                <p14:modId xmlns:p14="http://schemas.microsoft.com/office/powerpoint/2010/main" val="13836539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0DB2EA5A-C244-0A30-FD92-5791D098EA6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AD6A49ED-7EBF-F34C-84E6-94C257B9C27B}"/>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623C72"/>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6">
                  <a:alpha val="0"/>
                </a:schemeClr>
              </a:gs>
              <a:gs pos="92000">
                <a:schemeClr val="bg1"/>
              </a:gs>
              <a:gs pos="0">
                <a:schemeClr val="accent6">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8079C500-E7A7-F947-AE56-F508C5387F74}"/>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497156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4.xml><?xml version="1.0" encoding="utf-8"?>
<p:sldLayout xmlns:a="http://schemas.openxmlformats.org/drawingml/2006/main" xmlns:r="http://schemas.openxmlformats.org/officeDocument/2006/relationships" xmlns:p="http://schemas.openxmlformats.org/presentationml/2006/main" type="obj">
  <p:cSld name="INHALT | 1er / San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591BB29-6A44-4B87-A026-DDFCD428AD43}"/>
              </a:ext>
            </a:extLst>
          </p:cNvPr>
          <p:cNvGraphicFramePr>
            <a:graphicFrameLocks noChangeAspect="1"/>
          </p:cNvGraphicFramePr>
          <p:nvPr userDrawn="1">
            <p:custDataLst>
              <p:tags r:id="rId1"/>
            </p:custDataLst>
            <p:extLst>
              <p:ext uri="{D42A27DB-BD31-4B8C-83A1-F6EECF244321}">
                <p14:modId xmlns:p14="http://schemas.microsoft.com/office/powerpoint/2010/main" val="39877410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3591BB29-6A44-4B87-A026-DDFCD428AD4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vert="horz"/>
          <a:lstStyle>
            <a:lvl1pPr rtl="0">
              <a:defRPr/>
            </a:lvl1p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9820" y="1058649"/>
            <a:ext cx="11150106" cy="4860925"/>
          </a:xfrm>
        </p:spPr>
        <p:txBody>
          <a:bodyPr/>
          <a:lstStyle>
            <a:lvl1pPr rtl="0">
              <a:buClr>
                <a:srgbClr val="BE9528"/>
              </a:buClr>
              <a:defRPr/>
            </a:lvl1pPr>
            <a:lvl2pPr rtl="0">
              <a:buClr>
                <a:srgbClr val="F2EAD4"/>
              </a:buClr>
              <a:defRPr/>
            </a:lvl2pPr>
            <a:lvl3pPr rtl="0">
              <a:buClr>
                <a:srgbClr val="F2EAD4"/>
              </a:buClr>
              <a:defRPr/>
            </a:lvl3pPr>
            <a:lvl4pPr rtl="0">
              <a:buClr>
                <a:srgbClr val="F2EAD4"/>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lvl1pPr rtl="0">
              <a:defRPr/>
            </a:lvl1pPr>
          </a:lstStyle>
          <a:p>
            <a:fld id="{7D5B4E00-C806-4139-A5EC-33F6D1A48228}" type="datetime4">
              <a:rPr lang="de-DE" smtClean="0"/>
              <a:t>12. Mai 2026</a:t>
            </a:fld>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3183174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5.xml><?xml version="1.0" encoding="utf-8"?>
<p:sldLayout xmlns:a="http://schemas.openxmlformats.org/drawingml/2006/main" xmlns:r="http://schemas.openxmlformats.org/officeDocument/2006/relationships" xmlns:p="http://schemas.openxmlformats.org/presentationml/2006/main" userDrawn="1">
  <p:cSld name="nur Folien-Titel | Blau">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DBCC54B-A61F-C83A-8BDF-9BF81BBD9BC6}"/>
              </a:ext>
            </a:extLst>
          </p:cNvPr>
          <p:cNvGraphicFramePr>
            <a:graphicFrameLocks noChangeAspect="1"/>
          </p:cNvGraphicFramePr>
          <p:nvPr userDrawn="1">
            <p:custDataLst>
              <p:tags r:id="rId1"/>
            </p:custDataLst>
            <p:extLst>
              <p:ext uri="{D42A27DB-BD31-4B8C-83A1-F6EECF244321}">
                <p14:modId xmlns:p14="http://schemas.microsoft.com/office/powerpoint/2010/main" val="9886486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1DBCC54B-A61F-C83A-8BDF-9BF81BBD9BC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lvl1pPr rtl="0">
              <a:defRPr/>
            </a:lvl1pPr>
          </a:lstStyle>
          <a:p>
            <a:fld id="{2970DD9A-BBF0-4B21-9840-FD85F716970F}" type="datetime4">
              <a:rPr lang="de-DE" smtClean="0"/>
              <a:t>12. Mai 2026</a:t>
            </a:fld>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849692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TART V1 / Gruß | Türkis/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descr="Ein Bild, das Symbol, Grafiken, Logo, Schrift enthält.&#10;&#10;KI-generierte Inhalte können fehlerhaft sein.">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377" y="966418"/>
            <a:ext cx="2767623"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AA"/>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148206717"/>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ITEL V2 | Pink-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3093A5-6A19-48C1-B41B-6E65286C7898}" type="datetime4">
              <a:rPr lang="de-DE" smtClean="0"/>
              <a:t>12. Mai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558047407"/>
      </p:ext>
    </p:extLst>
  </p:cSld>
  <p:clrMapOvr>
    <a:masterClrMapping/>
  </p:clrMapOvr>
  <p:extLst>
    <p:ext uri="{DCECCB84-F9BA-43D5-87BE-67443E8EF086}">
      <p15:sldGuideLst xmlns:p15="http://schemas.microsoft.com/office/powerpoint/2012/main">
        <p15:guide id="3" pos="3840" userDrawn="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ITEL V2 | Pink-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9D902397-FE02-4428-BBAA-BC3DE78B0ECE}" type="datetime4">
              <a:rPr lang="de-DE" smtClean="0"/>
              <a:t>12. Mai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530282067"/>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TITEL V2 | Blau-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91C8438A-8548-46BA-9175-BE4167EECDE9}" type="datetime4">
              <a:rPr lang="de-DE" smtClean="0"/>
              <a:t>12. Mai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36054362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EL V2 | Dunkelblau-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EA5F427A-D95E-4144-89AE-CDD17E32CAC9}" type="datetime4">
              <a:rPr lang="de-DE" smtClean="0"/>
              <a:t>12. Mai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096844007"/>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ITEL V2 | Pink-Gold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DB5026F2-E9A2-445B-A3FD-DFA63BB60192}" type="datetime4">
              <a:rPr lang="de-DE" smtClean="0"/>
              <a:t>12. Mai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29696384"/>
      </p:ext>
    </p:extLst>
  </p:cSld>
  <p:clrMapOvr>
    <a:masterClrMapping/>
  </p:clrMapOvr>
  <p:extLst>
    <p:ext uri="{DCECCB84-F9BA-43D5-87BE-67443E8EF086}">
      <p15:sldGuideLst xmlns:p15="http://schemas.microsoft.com/office/powerpoint/2012/main">
        <p15:guide id="3" pos="3840" userDrawn="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ITEL V2 | Pink-Gold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631F67BB-C8AA-47F8-86B6-611771A368E4}" type="datetime4">
              <a:rPr lang="de-DE" smtClean="0"/>
              <a:t>12. Mai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1110255"/>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ITEL V2 | Violett-Gold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A60A6213-1E5A-4106-89DB-508AE17703FA}" type="datetime4">
              <a:rPr lang="de-DE" smtClean="0"/>
              <a:t>12. Mai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069353318"/>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ITEL V2 | Violett-Gold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DA75B13E-E11F-4BE1-82B1-791A17908F27}" type="datetime4">
              <a:rPr lang="de-DE" smtClean="0"/>
              <a:t>12. Mai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991684380"/>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EL V2 | Violett-Grün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8391F802-DF04-4800-8F1D-B89ADDA93F41}" type="datetime4">
              <a:rPr lang="de-DE" smtClean="0"/>
              <a:t>12. Mai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137709276"/>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EL V2 | Violett-Grün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BE21A41F-776E-46BC-83A4-F5187A4D1E4C}" type="datetime4">
              <a:rPr lang="de-DE" smtClean="0"/>
              <a:t>12. Mai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14006393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TART V1 / Gruß | Türkis/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descr="Ein Bild, das Symbol, Grafiken, Logo, Schrift enthält.&#10;&#10;KI-generierte Inhalte können fehlerhaft sein.">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377" y="966418"/>
            <a:ext cx="2767623"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AA"/>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4128732423"/>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ITEL V2 | Gold-Grün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E280A91B-2291-4FAE-9ECE-7B7E388007EE}" type="datetime4">
              <a:rPr lang="de-DE" smtClean="0"/>
              <a:t>12. Mai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899369128"/>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EL V2 | Gold-Grün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79D0114-06D8-4013-9EFB-FD259214F2D1}" type="datetime4">
              <a:rPr lang="de-DE" smtClean="0"/>
              <a:t>12. Mai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40133799"/>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EL V2 | Orange-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D07251FE-A616-4AF0-9647-8A7AE7C87885}" type="datetime4">
              <a:rPr lang="de-DE" smtClean="0"/>
              <a:t>12. Mai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934930624"/>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EL V2 | Orange-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E1D09673-A9C8-4385-893D-986528D12369}" type="datetime4">
              <a:rPr lang="de-DE" smtClean="0"/>
              <a:t>12. Mai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409186990"/>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EL V2 | Orange -Violett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2F78D885-CFFF-4841-B7ED-E5732AE23717}" type="datetime4">
              <a:rPr lang="de-DE" smtClean="0"/>
              <a:t>12. Mai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7184516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EL V2 | Orange -Violett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73FF6F83-0C61-4A8A-994C-04B0F2A9058D}" type="datetime4">
              <a:rPr lang="de-DE" smtClean="0"/>
              <a:t>12. Mai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73469841"/>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EL V3 | Pink-Türkis">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DA48F057-9C08-49E8-BAB8-667F8C7C42EF}" type="datetime4">
              <a:rPr lang="de-DE" smtClean="0"/>
              <a:t>12. Mai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774902303"/>
      </p:ext>
    </p:extLst>
  </p:cSld>
  <p:clrMapOvr>
    <a:masterClrMapping/>
  </p:clrMapOvr>
  <p:extLst>
    <p:ext uri="{DCECCB84-F9BA-43D5-87BE-67443E8EF086}">
      <p15:sldGuideLst xmlns:p15="http://schemas.microsoft.com/office/powerpoint/2012/main"/>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EL V3 | Türkis-Dunkelblau">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9CF146A7-DBF8-4BFD-A692-FC462C8EB795}" type="datetime4">
              <a:rPr lang="de-DE" smtClean="0"/>
              <a:t>12. Mai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943549914"/>
      </p:ext>
    </p:extLst>
  </p:cSld>
  <p:clrMapOvr>
    <a:masterClrMapping/>
  </p:clrMapOvr>
  <p:extLst>
    <p:ext uri="{DCECCB84-F9BA-43D5-87BE-67443E8EF086}">
      <p15:sldGuideLst xmlns:p15="http://schemas.microsoft.com/office/powerpoint/2012/main"/>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EL V3 | Pink-Gold">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6083EDBC-BC12-4E39-8167-0BA30705069A}" type="datetime4">
              <a:rPr lang="de-DE" smtClean="0"/>
              <a:t>12. Mai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801457794"/>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EL V3 | Gold-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F8F85E2C-90AE-4765-9174-3B8D4B471104}" type="datetime4">
              <a:rPr lang="de-DE" smtClean="0"/>
              <a:t>12. Mai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34446243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TART V1 / Gruß |  Weiß/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chemeClr val="bg1"/>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14993059"/>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EL V3 | Orange-Türkis">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EE7F5D11-8061-435F-8889-27A921C5EF0B}" type="datetime4">
              <a:rPr lang="de-DE" smtClean="0"/>
              <a:t>12. Mai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3" name="Grafik 2">
            <a:extLst>
              <a:ext uri="{FF2B5EF4-FFF2-40B4-BE49-F238E27FC236}">
                <a16:creationId xmlns:a16="http://schemas.microsoft.com/office/drawing/2014/main" id="{4E53300B-B2D8-DA00-CAF5-FD4CE1BC523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Tree>
    <p:extLst>
      <p:ext uri="{BB962C8B-B14F-4D97-AF65-F5344CB8AC3E}">
        <p14:creationId xmlns:p14="http://schemas.microsoft.com/office/powerpoint/2010/main" val="1039346505"/>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EL V3 | Orange-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5A2F6190-73D5-4869-A22E-DA883358FE45}" type="datetime4">
              <a:rPr lang="de-DE" smtClean="0"/>
              <a:t>12. Mai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3" name="Grafik 2">
            <a:extLst>
              <a:ext uri="{FF2B5EF4-FFF2-40B4-BE49-F238E27FC236}">
                <a16:creationId xmlns:a16="http://schemas.microsoft.com/office/drawing/2014/main" id="{E880D7EF-8922-9AEC-D957-C74FCEF6C6A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Tree>
    <p:extLst>
      <p:ext uri="{BB962C8B-B14F-4D97-AF65-F5344CB8AC3E}">
        <p14:creationId xmlns:p14="http://schemas.microsoft.com/office/powerpoint/2010/main" val="3634583704"/>
      </p:ext>
    </p:extLst>
  </p:cSld>
  <p:clrMapOvr>
    <a:masterClrMapping/>
  </p:clrMapOvr>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TITEL V3 | Grün/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E3576C03-11FE-48D5-A778-E25EC744E207}" type="datetime4">
              <a:rPr lang="de-DE" smtClean="0"/>
              <a:t>12. Mai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3" name="Grafik 2">
            <a:extLst>
              <a:ext uri="{FF2B5EF4-FFF2-40B4-BE49-F238E27FC236}">
                <a16:creationId xmlns:a16="http://schemas.microsoft.com/office/drawing/2014/main" id="{9F0C52DE-6BA6-C373-0ABE-790F6B09E3B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Tree>
    <p:extLst>
      <p:ext uri="{BB962C8B-B14F-4D97-AF65-F5344CB8AC3E}">
        <p14:creationId xmlns:p14="http://schemas.microsoft.com/office/powerpoint/2010/main" val="3370152955"/>
      </p:ext>
    </p:extLst>
  </p:cSld>
  <p:clrMapOvr>
    <a:masterClrMapping/>
  </p:clrMapOvr>
  <p:extLst>
    <p:ext uri="{DCECCB84-F9BA-43D5-87BE-67443E8EF086}">
      <p15:sldGuideLst xmlns:p15="http://schemas.microsoft.com/office/powerpoint/2012/main"/>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TITEL V3 | Pink-Grün">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62BFAF4D-6901-421E-887A-45094725229B}" type="datetime4">
              <a:rPr lang="de-DE" smtClean="0"/>
              <a:t>12. Mai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953516079"/>
      </p:ext>
    </p:extLst>
  </p:cSld>
  <p:clrMapOvr>
    <a:masterClrMapping/>
  </p:clrMapOvr>
  <p:extLst>
    <p:ext uri="{DCECCB84-F9BA-43D5-87BE-67443E8EF086}">
      <p15:sldGuideLst xmlns:p15="http://schemas.microsoft.com/office/powerpoint/2012/main"/>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TITEL V4 | Blau-Türkis-Pink">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84E469EC-C39F-40C7-8692-B80404133B65}" type="datetime4">
              <a:rPr lang="de-DE" smtClean="0"/>
              <a:t>12. Mai 2026</a:t>
            </a:fld>
            <a:endParaRPr lang="de-DE" dirty="0"/>
          </a:p>
        </p:txBody>
      </p:sp>
    </p:spTree>
    <p:extLst>
      <p:ext uri="{BB962C8B-B14F-4D97-AF65-F5344CB8AC3E}">
        <p14:creationId xmlns:p14="http://schemas.microsoft.com/office/powerpoint/2010/main" val="2182375931"/>
      </p:ext>
    </p:extLst>
  </p:cSld>
  <p:clrMapOvr>
    <a:masterClrMapping/>
  </p:clrMapOvr>
  <p:extLst>
    <p:ext uri="{DCECCB84-F9BA-43D5-87BE-67443E8EF086}">
      <p15:sldGuideLst xmlns:p15="http://schemas.microsoft.com/office/powerpoint/2012/main"/>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TITEL V4 |  Blau-Weiß-Türkis ">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4" y="5144492"/>
            <a:ext cx="2231631"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32FAD102-3A5E-428F-B90C-442640B1F591}" type="datetime4">
              <a:rPr lang="de-DE" smtClean="0"/>
              <a:t>12. Mai 2026</a:t>
            </a:fld>
            <a:endParaRPr lang="de-DE" dirty="0"/>
          </a:p>
        </p:txBody>
      </p:sp>
    </p:spTree>
    <p:extLst>
      <p:ext uri="{BB962C8B-B14F-4D97-AF65-F5344CB8AC3E}">
        <p14:creationId xmlns:p14="http://schemas.microsoft.com/office/powerpoint/2010/main" val="1675915543"/>
      </p:ext>
    </p:extLst>
  </p:cSld>
  <p:clrMapOvr>
    <a:masterClrMapping/>
  </p:clrMapOvr>
  <p:extLst>
    <p:ext uri="{DCECCB84-F9BA-43D5-87BE-67443E8EF086}">
      <p15:sldGuideLst xmlns:p15="http://schemas.microsoft.com/office/powerpoint/2012/main"/>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TITEL V4 | Pink-Weiß-Türkis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D2807177-ADF1-4EF7-824B-788A6DBAC69F}" type="datetime4">
              <a:rPr lang="de-DE" smtClean="0"/>
              <a:t>12. Mai 2026</a:t>
            </a:fld>
            <a:endParaRPr lang="de-DE" dirty="0"/>
          </a:p>
        </p:txBody>
      </p:sp>
    </p:spTree>
    <p:extLst>
      <p:ext uri="{BB962C8B-B14F-4D97-AF65-F5344CB8AC3E}">
        <p14:creationId xmlns:p14="http://schemas.microsoft.com/office/powerpoint/2010/main" val="862398425"/>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TITEL V4 | Pink-Türkis-Weiß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37DC908C-4E66-48B9-8B07-4D1BDB5300EA}" type="datetime4">
              <a:rPr lang="de-DE" smtClean="0"/>
              <a:t>12. Mai 2026</a:t>
            </a:fld>
            <a:endParaRPr lang="de-DE" dirty="0"/>
          </a:p>
        </p:txBody>
      </p:sp>
    </p:spTree>
    <p:extLst>
      <p:ext uri="{BB962C8B-B14F-4D97-AF65-F5344CB8AC3E}">
        <p14:creationId xmlns:p14="http://schemas.microsoft.com/office/powerpoint/2010/main" val="3356482579"/>
      </p:ext>
    </p:extLst>
  </p:cSld>
  <p:clrMapOvr>
    <a:masterClrMapping/>
  </p:clrMapOvr>
  <p:extLst>
    <p:ext uri="{DCECCB84-F9BA-43D5-87BE-67443E8EF086}">
      <p15:sldGuideLst xmlns:p15="http://schemas.microsoft.com/office/powerpoint/2012/main"/>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TITEL V4 | Pink-Grün-Weiß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947663" y="51444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FF5AE0CF-6663-46A3-A6E5-74D20697299C}" type="datetime4">
              <a:rPr lang="de-DE" smtClean="0"/>
              <a:t>12. Mai 2026</a:t>
            </a:fld>
            <a:endParaRPr lang="de-DE" dirty="0"/>
          </a:p>
        </p:txBody>
      </p:sp>
    </p:spTree>
    <p:extLst>
      <p:ext uri="{BB962C8B-B14F-4D97-AF65-F5344CB8AC3E}">
        <p14:creationId xmlns:p14="http://schemas.microsoft.com/office/powerpoint/2010/main" val="2784725521"/>
      </p:ext>
    </p:extLst>
  </p:cSld>
  <p:clrMapOvr>
    <a:masterClrMapping/>
  </p:clrMapOvr>
  <p:extLst>
    <p:ext uri="{DCECCB84-F9BA-43D5-87BE-67443E8EF086}">
      <p15:sldGuideLst xmlns:p15="http://schemas.microsoft.com/office/powerpoint/2012/main"/>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TITEL V4 | Pink-Weiß-Grün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947663" y="51444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ED3FA13C-1F8F-420C-B1A8-3CECD1377926}" type="datetime4">
              <a:rPr lang="de-DE" smtClean="0"/>
              <a:t>12. Mai 2026</a:t>
            </a:fld>
            <a:endParaRPr lang="de-DE" dirty="0"/>
          </a:p>
        </p:txBody>
      </p:sp>
    </p:spTree>
    <p:extLst>
      <p:ext uri="{BB962C8B-B14F-4D97-AF65-F5344CB8AC3E}">
        <p14:creationId xmlns:p14="http://schemas.microsoft.com/office/powerpoint/2010/main" val="3997180807"/>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TART V1 / Gruß | Blau/Dunkel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7090"/>
            <a:ext cx="2765857" cy="2106617"/>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chemeClr val="bg1"/>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4040519212"/>
      </p:ext>
    </p:extLst>
  </p:cSld>
  <p:clrMapOvr>
    <a:masterClrMapping/>
  </p:clrMapOvr>
  <p:extLst>
    <p:ext uri="{DCECCB84-F9BA-43D5-87BE-67443E8EF086}">
      <p15:sldGuideLst xmlns:p15="http://schemas.microsoft.com/office/powerpoint/2012/main"/>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B6ADFDB0-7EF6-4040-85F6-1218034DD464}" type="datetime4">
              <a:rPr lang="de-DE" smtClean="0"/>
              <a:t>12. Mai 2026</a:t>
            </a:fld>
            <a:endParaRPr lang="de-DE" dirty="0"/>
          </a:p>
        </p:txBody>
      </p:sp>
    </p:spTree>
    <p:extLst>
      <p:ext uri="{BB962C8B-B14F-4D97-AF65-F5344CB8AC3E}">
        <p14:creationId xmlns:p14="http://schemas.microsoft.com/office/powerpoint/2010/main" val="2165161294"/>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Orange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9312D7AF-1B4C-4AA5-972A-9B154EAD54FD}" type="datetime4">
              <a:rPr lang="de-DE" smtClean="0"/>
              <a:t>12. Mai 2026</a:t>
            </a:fld>
            <a:endParaRPr lang="de-DE" dirty="0"/>
          </a:p>
        </p:txBody>
      </p:sp>
    </p:spTree>
    <p:extLst>
      <p:ext uri="{BB962C8B-B14F-4D97-AF65-F5344CB8AC3E}">
        <p14:creationId xmlns:p14="http://schemas.microsoft.com/office/powerpoint/2010/main" val="2965387025"/>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Grün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E4E6E530-A4ED-4E90-B5BD-BC3DA62E5DB3}" type="datetime4">
              <a:rPr lang="de-DE" smtClean="0"/>
              <a:t>12. Mai 2026</a:t>
            </a:fld>
            <a:endParaRPr lang="de-DE" dirty="0"/>
          </a:p>
        </p:txBody>
      </p:sp>
    </p:spTree>
    <p:extLst>
      <p:ext uri="{BB962C8B-B14F-4D97-AF65-F5344CB8AC3E}">
        <p14:creationId xmlns:p14="http://schemas.microsoft.com/office/powerpoint/2010/main" val="3331618512"/>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Grün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0D682215-F88F-4E82-9E93-30B3EFBA9E0E}" type="datetime4">
              <a:rPr lang="de-DE" smtClean="0"/>
              <a:t>12. Mai 2026</a:t>
            </a:fld>
            <a:endParaRPr lang="de-DE" dirty="0"/>
          </a:p>
        </p:txBody>
      </p:sp>
    </p:spTree>
    <p:extLst>
      <p:ext uri="{BB962C8B-B14F-4D97-AF65-F5344CB8AC3E}">
        <p14:creationId xmlns:p14="http://schemas.microsoft.com/office/powerpoint/2010/main" val="2727693488"/>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TITEL V4 | Violett-Grün-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1ED27940-7254-4E7D-B992-2175963A0E9C}" type="datetime4">
              <a:rPr lang="de-DE" smtClean="0"/>
              <a:t>12. Mai 2026</a:t>
            </a:fld>
            <a:endParaRPr lang="de-DE" dirty="0"/>
          </a:p>
        </p:txBody>
      </p:sp>
    </p:spTree>
    <p:extLst>
      <p:ext uri="{BB962C8B-B14F-4D97-AF65-F5344CB8AC3E}">
        <p14:creationId xmlns:p14="http://schemas.microsoft.com/office/powerpoint/2010/main" val="1582813242"/>
      </p:ext>
    </p:extLst>
  </p:cSld>
  <p:clrMapOvr>
    <a:masterClrMapping/>
  </p:clrMapOvr>
  <p:extLst>
    <p:ext uri="{DCECCB84-F9BA-43D5-87BE-67443E8EF086}">
      <p15:sldGuideLst xmlns:p15="http://schemas.microsoft.com/office/powerpoint/2012/main"/>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TITEL V4 | Violett-Grün-Orange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8D4E6E60-2A12-435F-AAF7-4F1A08914FD8}" type="datetime4">
              <a:rPr lang="de-DE" smtClean="0"/>
              <a:t>12. Mai 2026</a:t>
            </a:fld>
            <a:endParaRPr lang="de-DE" dirty="0"/>
          </a:p>
        </p:txBody>
      </p:sp>
    </p:spTree>
    <p:extLst>
      <p:ext uri="{BB962C8B-B14F-4D97-AF65-F5344CB8AC3E}">
        <p14:creationId xmlns:p14="http://schemas.microsoft.com/office/powerpoint/2010/main" val="4284855521"/>
      </p:ext>
    </p:extLst>
  </p:cSld>
  <p:clrMapOvr>
    <a:masterClrMapping/>
  </p:clrMapOvr>
  <p:extLst>
    <p:ext uri="{DCECCB84-F9BA-43D5-87BE-67443E8EF086}">
      <p15:sldGuideLst xmlns:p15="http://schemas.microsoft.com/office/powerpoint/2012/main"/>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TITEL V4 | Grün-Pink-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EF2BC32C-8576-4CC6-B62B-8ED4C6C775F8}" type="datetime4">
              <a:rPr lang="de-DE" smtClean="0"/>
              <a:t>12. Mai 2026</a:t>
            </a:fld>
            <a:endParaRPr lang="de-DE" dirty="0"/>
          </a:p>
        </p:txBody>
      </p:sp>
    </p:spTree>
    <p:extLst>
      <p:ext uri="{BB962C8B-B14F-4D97-AF65-F5344CB8AC3E}">
        <p14:creationId xmlns:p14="http://schemas.microsoft.com/office/powerpoint/2010/main" val="3875330113"/>
      </p:ext>
    </p:extLst>
  </p:cSld>
  <p:clrMapOvr>
    <a:masterClrMapping/>
  </p:clrMapOvr>
  <p:extLst>
    <p:ext uri="{DCECCB84-F9BA-43D5-87BE-67443E8EF086}">
      <p15:sldGuideLst xmlns:p15="http://schemas.microsoft.com/office/powerpoint/2012/main"/>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TITEL V4 | Grün-Orange-Pink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87C89FC7-B75E-4F98-B236-BEDF7B1BB358}" type="datetime4">
              <a:rPr lang="de-DE" smtClean="0"/>
              <a:t>12. Mai 2026</a:t>
            </a:fld>
            <a:endParaRPr lang="de-DE" dirty="0"/>
          </a:p>
        </p:txBody>
      </p:sp>
    </p:spTree>
    <p:extLst>
      <p:ext uri="{BB962C8B-B14F-4D97-AF65-F5344CB8AC3E}">
        <p14:creationId xmlns:p14="http://schemas.microsoft.com/office/powerpoint/2010/main" val="3084998779"/>
      </p:ext>
    </p:extLst>
  </p:cSld>
  <p:clrMapOvr>
    <a:masterClrMapping/>
  </p:clrMapOvr>
  <p:extLst>
    <p:ext uri="{DCECCB84-F9BA-43D5-87BE-67443E8EF086}">
      <p15:sldGuideLst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EL V5 | Blau/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B4C54C5F-BEB0-43B5-9020-632EF5CC3716}" type="datetime4">
              <a:rPr lang="de-DE" smtClean="0"/>
              <a:t>12. Mai 2026</a:t>
            </a:fld>
            <a:endParaRPr lang="de-DE" dirty="0"/>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Tree>
    <p:extLst>
      <p:ext uri="{BB962C8B-B14F-4D97-AF65-F5344CB8AC3E}">
        <p14:creationId xmlns:p14="http://schemas.microsoft.com/office/powerpoint/2010/main" val="3223254631"/>
      </p:ext>
    </p:extLst>
  </p:cSld>
  <p:clrMapOvr>
    <a:masterClrMapping/>
  </p:clrMapOvr>
  <p:extLst>
    <p:ext uri="{DCECCB84-F9BA-43D5-87BE-67443E8EF086}">
      <p15:sldGuideLst xmlns:p15="http://schemas.microsoft.com/office/powerpoint/2012/main"/>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EL V5 | Pink/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2D023149-EE2C-423F-903F-9A5ECB399FA7}" type="datetime4">
              <a:rPr lang="de-DE" smtClean="0"/>
              <a:t>12. Mai 2026</a:t>
            </a:fld>
            <a:endParaRPr lang="de-DE" dirty="0"/>
          </a:p>
        </p:txBody>
      </p:sp>
    </p:spTree>
    <p:extLst>
      <p:ext uri="{BB962C8B-B14F-4D97-AF65-F5344CB8AC3E}">
        <p14:creationId xmlns:p14="http://schemas.microsoft.com/office/powerpoint/2010/main" val="115943722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TART V1 / Gruß | Violett/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8C3E9F"/>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4176317626"/>
      </p:ext>
    </p:extLst>
  </p:cSld>
  <p:clrMapOvr>
    <a:masterClrMapping/>
  </p:clrMapOvr>
  <p:extLst>
    <p:ext uri="{DCECCB84-F9BA-43D5-87BE-67443E8EF086}">
      <p15:sldGuideLst xmlns:p15="http://schemas.microsoft.com/office/powerpoint/2012/main"/>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EL V5 | Pink/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243B15AD-A2C0-4395-84DA-473496B65F50}" type="datetime4">
              <a:rPr lang="de-DE" smtClean="0"/>
              <a:t>12. Mai 2026</a:t>
            </a:fld>
            <a:endParaRPr lang="de-DE" dirty="0"/>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Tree>
    <p:extLst>
      <p:ext uri="{BB962C8B-B14F-4D97-AF65-F5344CB8AC3E}">
        <p14:creationId xmlns:p14="http://schemas.microsoft.com/office/powerpoint/2010/main" val="2682967021"/>
      </p:ext>
    </p:extLst>
  </p:cSld>
  <p:clrMapOvr>
    <a:masterClrMapping/>
  </p:clrMapOvr>
  <p:extLst>
    <p:ext uri="{DCECCB84-F9BA-43D5-87BE-67443E8EF086}">
      <p15:sldGuideLst xmlns:p15="http://schemas.microsoft.com/office/powerpoint/2012/main"/>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EL V5 | Türkis/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E3B97EC5-A4B9-4480-86DA-DD6E1BE3F23F}" type="datetime4">
              <a:rPr lang="de-DE" smtClean="0"/>
              <a:t>12. Mai 2026</a:t>
            </a:fld>
            <a:endParaRPr lang="de-DE" dirty="0"/>
          </a:p>
        </p:txBody>
      </p:sp>
    </p:spTree>
    <p:extLst>
      <p:ext uri="{BB962C8B-B14F-4D97-AF65-F5344CB8AC3E}">
        <p14:creationId xmlns:p14="http://schemas.microsoft.com/office/powerpoint/2010/main" val="1879352688"/>
      </p:ext>
    </p:extLst>
  </p:cSld>
  <p:clrMapOvr>
    <a:masterClrMapping/>
  </p:clrMapOvr>
  <p:extLst>
    <p:ext uri="{DCECCB84-F9BA-43D5-87BE-67443E8EF086}">
      <p15:sldGuideLst xmlns:p15="http://schemas.microsoft.com/office/powerpoint/2012/main"/>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EL V5 | Türkis/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F68D6D8D-9B1F-458F-9B04-CF5B25662B8B}" type="datetime4">
              <a:rPr lang="de-DE" smtClean="0"/>
              <a:t>12. Mai 2026</a:t>
            </a:fld>
            <a:endParaRPr lang="de-DE" dirty="0"/>
          </a:p>
        </p:txBody>
      </p:sp>
    </p:spTree>
    <p:extLst>
      <p:ext uri="{BB962C8B-B14F-4D97-AF65-F5344CB8AC3E}">
        <p14:creationId xmlns:p14="http://schemas.microsoft.com/office/powerpoint/2010/main" val="3665587934"/>
      </p:ext>
    </p:extLst>
  </p:cSld>
  <p:clrMapOvr>
    <a:masterClrMapping/>
  </p:clrMapOvr>
  <p:extLst>
    <p:ext uri="{DCECCB84-F9BA-43D5-87BE-67443E8EF086}">
      <p15:sldGuideLst xmlns:p15="http://schemas.microsoft.com/office/powerpoint/2012/main"/>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TITEL V5 | Violett/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DB1100F4-DCAF-4EEA-A322-BF6B6DFDD72F}" type="datetime4">
              <a:rPr lang="de-DE" smtClean="0"/>
              <a:t>12. Mai 2026</a:t>
            </a:fld>
            <a:endParaRPr lang="de-DE" dirty="0"/>
          </a:p>
        </p:txBody>
      </p:sp>
    </p:spTree>
    <p:extLst>
      <p:ext uri="{BB962C8B-B14F-4D97-AF65-F5344CB8AC3E}">
        <p14:creationId xmlns:p14="http://schemas.microsoft.com/office/powerpoint/2010/main" val="352302523"/>
      </p:ext>
    </p:extLst>
  </p:cSld>
  <p:clrMapOvr>
    <a:masterClrMapping/>
  </p:clrMapOvr>
  <p:extLst>
    <p:ext uri="{DCECCB84-F9BA-43D5-87BE-67443E8EF086}">
      <p15:sldGuideLst xmlns:p15="http://schemas.microsoft.com/office/powerpoint/2012/main"/>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TITEL V5 | Violett/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BAFB3410-07DE-432A-8C43-6C91DF5084E3}" type="datetime4">
              <a:rPr lang="de-DE" smtClean="0"/>
              <a:t>12. Mai 2026</a:t>
            </a:fld>
            <a:endParaRPr lang="de-DE" dirty="0"/>
          </a:p>
        </p:txBody>
      </p:sp>
    </p:spTree>
    <p:extLst>
      <p:ext uri="{BB962C8B-B14F-4D97-AF65-F5344CB8AC3E}">
        <p14:creationId xmlns:p14="http://schemas.microsoft.com/office/powerpoint/2010/main" val="1511279740"/>
      </p:ext>
    </p:extLst>
  </p:cSld>
  <p:clrMapOvr>
    <a:masterClrMapping/>
  </p:clrMapOvr>
  <p:extLst>
    <p:ext uri="{DCECCB84-F9BA-43D5-87BE-67443E8EF086}">
      <p15:sldGuideLst xmlns:p15="http://schemas.microsoft.com/office/powerpoint/2012/main"/>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TITEL V5 | Orange/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E79C7BA3-7C8E-4DF2-911B-48C7BC69A497}" type="datetime4">
              <a:rPr lang="de-DE" smtClean="0"/>
              <a:t>12. Mai 2026</a:t>
            </a:fld>
            <a:endParaRPr lang="de-DE" dirty="0"/>
          </a:p>
        </p:txBody>
      </p:sp>
    </p:spTree>
    <p:extLst>
      <p:ext uri="{BB962C8B-B14F-4D97-AF65-F5344CB8AC3E}">
        <p14:creationId xmlns:p14="http://schemas.microsoft.com/office/powerpoint/2010/main" val="2478639477"/>
      </p:ext>
    </p:extLst>
  </p:cSld>
  <p:clrMapOvr>
    <a:masterClrMapping/>
  </p:clrMapOvr>
  <p:extLst>
    <p:ext uri="{DCECCB84-F9BA-43D5-87BE-67443E8EF086}">
      <p15:sldGuideLst xmlns:p15="http://schemas.microsoft.com/office/powerpoint/2012/main"/>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TITEL V5 | Orange/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ED2BFDF1-EAD5-4C71-BB6B-2AEE5F1879FD}" type="datetime4">
              <a:rPr lang="de-DE" smtClean="0"/>
              <a:t>12. Mai 2026</a:t>
            </a:fld>
            <a:endParaRPr lang="de-DE" dirty="0"/>
          </a:p>
        </p:txBody>
      </p:sp>
    </p:spTree>
    <p:extLst>
      <p:ext uri="{BB962C8B-B14F-4D97-AF65-F5344CB8AC3E}">
        <p14:creationId xmlns:p14="http://schemas.microsoft.com/office/powerpoint/2010/main" val="273856628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EL V5 | Grün/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2D910C14-746C-4B4F-8487-F910DA93D1A5}" type="datetime4">
              <a:rPr lang="de-DE" smtClean="0"/>
              <a:t>12. Mai 2026</a:t>
            </a:fld>
            <a:endParaRPr lang="de-DE" dirty="0"/>
          </a:p>
        </p:txBody>
      </p:sp>
    </p:spTree>
    <p:extLst>
      <p:ext uri="{BB962C8B-B14F-4D97-AF65-F5344CB8AC3E}">
        <p14:creationId xmlns:p14="http://schemas.microsoft.com/office/powerpoint/2010/main" val="3730845944"/>
      </p:ext>
    </p:extLst>
  </p:cSld>
  <p:clrMapOvr>
    <a:masterClrMapping/>
  </p:clrMapOvr>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EL V5 | Grün/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F7368165-0EE2-4E27-B9AD-5F22E763D456}" type="datetime4">
              <a:rPr lang="de-DE" smtClean="0"/>
              <a:t>12. Mai 2026</a:t>
            </a:fld>
            <a:endParaRPr lang="de-DE" dirty="0"/>
          </a:p>
        </p:txBody>
      </p:sp>
    </p:spTree>
    <p:extLst>
      <p:ext uri="{BB962C8B-B14F-4D97-AF65-F5344CB8AC3E}">
        <p14:creationId xmlns:p14="http://schemas.microsoft.com/office/powerpoint/2010/main" val="1503181298"/>
      </p:ext>
    </p:extLst>
  </p:cSld>
  <p:clrMapOvr>
    <a:masterClrMapping/>
  </p:clrMapOvr>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EL V6a | Dunkelblau">
    <p:bg>
      <p:bgPr>
        <a:solidFill>
          <a:srgbClr val="10065A"/>
        </a:solidFill>
        <a:effectLst/>
      </p:bgPr>
    </p:bg>
    <p:spTree>
      <p:nvGrpSpPr>
        <p:cNvPr id="1" name=""/>
        <p:cNvGrpSpPr/>
        <p:nvPr/>
      </p:nvGrpSpPr>
      <p:grpSpPr>
        <a:xfrm>
          <a:off x="0" y="0"/>
          <a:ext cx="0" cy="0"/>
          <a:chOff x="0" y="0"/>
          <a:chExt cx="0" cy="0"/>
        </a:xfrm>
      </p:grpSpPr>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03760816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TART V1 / Gruß | Violett/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8C3E9F"/>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182451497"/>
      </p:ext>
    </p:extLst>
  </p:cSld>
  <p:clrMapOvr>
    <a:masterClrMapping/>
  </p:clrMapOvr>
  <p:extLst>
    <p:ext uri="{DCECCB84-F9BA-43D5-87BE-67443E8EF086}">
      <p15:sldGuideLst xmlns:p15="http://schemas.microsoft.com/office/powerpoint/2012/main"/>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EL V6a | Weiß/Dunkelblau">
    <p:bg>
      <p:bgRef idx="1001">
        <a:schemeClr val="bg1"/>
      </p:bgRef>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1124"/>
            <a:ext cx="1925301" cy="1466406"/>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10065A"/>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49386146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TITEL V6a | Blau">
    <p:bg>
      <p:bgPr>
        <a:solidFill>
          <a:srgbClr val="1006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2"/>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2538259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TITEL V6a | Weiß/Blau">
    <p:bg>
      <p:bgRef idx="1001">
        <a:schemeClr val="bg1"/>
      </p:bgRef>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10069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1193152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TITEL V6a | Pink">
    <p:bg>
      <p:bgPr>
        <a:solidFill>
          <a:srgbClr val="FF3EB5"/>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3654080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TITEL V6a | Türkis">
    <p:bg>
      <p:bgPr>
        <a:solidFill>
          <a:srgbClr val="10ADA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1124"/>
            <a:ext cx="1925301" cy="1466406"/>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10ADAA"/>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1260548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TITEL V6a | Violett">
    <p:bg>
      <p:bgPr>
        <a:solidFill>
          <a:srgbClr val="8C3E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0"/>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8C3E9F"/>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09289389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TITEL V6a | Orange">
    <p:bg>
      <p:bgPr>
        <a:solidFill>
          <a:srgbClr val="FF4414"/>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4414"/>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501847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TITEL V6a | Gold">
    <p:bg>
      <p:bgPr>
        <a:solidFill>
          <a:srgbClr val="FF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0"/>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8C3E9F"/>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5127466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TITEL V6a | Grün">
    <p:bg>
      <p:bgPr>
        <a:solidFill>
          <a:srgbClr val="10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10AD00"/>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28847250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TITEL V6b | Dunkelblau">
    <p:bg>
      <p:bgPr>
        <a:solidFill>
          <a:srgbClr val="10065A"/>
        </a:solidFill>
        <a:effectLst/>
      </p:bgPr>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5A"/>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145793" y="5391146"/>
            <a:ext cx="1925303" cy="1467343"/>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59275597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17" Type="http://schemas.openxmlformats.org/officeDocument/2006/relationships/slideLayout" Target="../slideLayouts/slideLayout117.xml"/><Relationship Id="rId299" Type="http://schemas.openxmlformats.org/officeDocument/2006/relationships/slideLayout" Target="../slideLayouts/slideLayout299.xml"/><Relationship Id="rId21" Type="http://schemas.openxmlformats.org/officeDocument/2006/relationships/slideLayout" Target="../slideLayouts/slideLayout21.xml"/><Relationship Id="rId63" Type="http://schemas.openxmlformats.org/officeDocument/2006/relationships/slideLayout" Target="../slideLayouts/slideLayout63.xml"/><Relationship Id="rId159" Type="http://schemas.openxmlformats.org/officeDocument/2006/relationships/slideLayout" Target="../slideLayouts/slideLayout159.xml"/><Relationship Id="rId324" Type="http://schemas.openxmlformats.org/officeDocument/2006/relationships/slideLayout" Target="../slideLayouts/slideLayout324.xml"/><Relationship Id="rId366" Type="http://schemas.openxmlformats.org/officeDocument/2006/relationships/slideLayout" Target="../slideLayouts/slideLayout366.xml"/><Relationship Id="rId170" Type="http://schemas.openxmlformats.org/officeDocument/2006/relationships/slideLayout" Target="../slideLayouts/slideLayout170.xml"/><Relationship Id="rId226" Type="http://schemas.openxmlformats.org/officeDocument/2006/relationships/slideLayout" Target="../slideLayouts/slideLayout226.xml"/><Relationship Id="rId268" Type="http://schemas.openxmlformats.org/officeDocument/2006/relationships/slideLayout" Target="../slideLayouts/slideLayout268.xml"/><Relationship Id="rId32" Type="http://schemas.openxmlformats.org/officeDocument/2006/relationships/slideLayout" Target="../slideLayouts/slideLayout32.xml"/><Relationship Id="rId74" Type="http://schemas.openxmlformats.org/officeDocument/2006/relationships/slideLayout" Target="../slideLayouts/slideLayout74.xml"/><Relationship Id="rId128" Type="http://schemas.openxmlformats.org/officeDocument/2006/relationships/slideLayout" Target="../slideLayouts/slideLayout128.xml"/><Relationship Id="rId335" Type="http://schemas.openxmlformats.org/officeDocument/2006/relationships/slideLayout" Target="../slideLayouts/slideLayout335.xml"/><Relationship Id="rId377" Type="http://schemas.openxmlformats.org/officeDocument/2006/relationships/slideLayout" Target="../slideLayouts/slideLayout377.xml"/><Relationship Id="rId5" Type="http://schemas.openxmlformats.org/officeDocument/2006/relationships/slideLayout" Target="../slideLayouts/slideLayout5.xml"/><Relationship Id="rId181" Type="http://schemas.openxmlformats.org/officeDocument/2006/relationships/slideLayout" Target="../slideLayouts/slideLayout181.xml"/><Relationship Id="rId237" Type="http://schemas.openxmlformats.org/officeDocument/2006/relationships/slideLayout" Target="../slideLayouts/slideLayout237.xml"/><Relationship Id="rId279" Type="http://schemas.openxmlformats.org/officeDocument/2006/relationships/slideLayout" Target="../slideLayouts/slideLayout279.xml"/><Relationship Id="rId43" Type="http://schemas.openxmlformats.org/officeDocument/2006/relationships/slideLayout" Target="../slideLayouts/slideLayout43.xml"/><Relationship Id="rId139" Type="http://schemas.openxmlformats.org/officeDocument/2006/relationships/slideLayout" Target="../slideLayouts/slideLayout139.xml"/><Relationship Id="rId290" Type="http://schemas.openxmlformats.org/officeDocument/2006/relationships/slideLayout" Target="../slideLayouts/slideLayout290.xml"/><Relationship Id="rId304" Type="http://schemas.openxmlformats.org/officeDocument/2006/relationships/slideLayout" Target="../slideLayouts/slideLayout304.xml"/><Relationship Id="rId346" Type="http://schemas.openxmlformats.org/officeDocument/2006/relationships/slideLayout" Target="../slideLayouts/slideLayout346.xml"/><Relationship Id="rId388" Type="http://schemas.openxmlformats.org/officeDocument/2006/relationships/slideLayout" Target="../slideLayouts/slideLayout388.xml"/><Relationship Id="rId85" Type="http://schemas.openxmlformats.org/officeDocument/2006/relationships/slideLayout" Target="../slideLayouts/slideLayout85.xml"/><Relationship Id="rId150" Type="http://schemas.openxmlformats.org/officeDocument/2006/relationships/slideLayout" Target="../slideLayouts/slideLayout150.xml"/><Relationship Id="rId192" Type="http://schemas.openxmlformats.org/officeDocument/2006/relationships/slideLayout" Target="../slideLayouts/slideLayout192.xml"/><Relationship Id="rId206" Type="http://schemas.openxmlformats.org/officeDocument/2006/relationships/slideLayout" Target="../slideLayouts/slideLayout206.xml"/><Relationship Id="rId248" Type="http://schemas.openxmlformats.org/officeDocument/2006/relationships/slideLayout" Target="../slideLayouts/slideLayout248.xml"/><Relationship Id="rId12" Type="http://schemas.openxmlformats.org/officeDocument/2006/relationships/slideLayout" Target="../slideLayouts/slideLayout12.xml"/><Relationship Id="rId108" Type="http://schemas.openxmlformats.org/officeDocument/2006/relationships/slideLayout" Target="../slideLayouts/slideLayout108.xml"/><Relationship Id="rId315" Type="http://schemas.openxmlformats.org/officeDocument/2006/relationships/slideLayout" Target="../slideLayouts/slideLayout315.xml"/><Relationship Id="rId357" Type="http://schemas.openxmlformats.org/officeDocument/2006/relationships/slideLayout" Target="../slideLayouts/slideLayout357.xml"/><Relationship Id="rId54" Type="http://schemas.openxmlformats.org/officeDocument/2006/relationships/slideLayout" Target="../slideLayouts/slideLayout54.xml"/><Relationship Id="rId96" Type="http://schemas.openxmlformats.org/officeDocument/2006/relationships/slideLayout" Target="../slideLayouts/slideLayout96.xml"/><Relationship Id="rId161" Type="http://schemas.openxmlformats.org/officeDocument/2006/relationships/slideLayout" Target="../slideLayouts/slideLayout161.xml"/><Relationship Id="rId217" Type="http://schemas.openxmlformats.org/officeDocument/2006/relationships/slideLayout" Target="../slideLayouts/slideLayout217.xml"/><Relationship Id="rId399" Type="http://schemas.openxmlformats.org/officeDocument/2006/relationships/image" Target="../media/image1.emf"/><Relationship Id="rId259" Type="http://schemas.openxmlformats.org/officeDocument/2006/relationships/slideLayout" Target="../slideLayouts/slideLayout259.xml"/><Relationship Id="rId23" Type="http://schemas.openxmlformats.org/officeDocument/2006/relationships/slideLayout" Target="../slideLayouts/slideLayout23.xml"/><Relationship Id="rId119" Type="http://schemas.openxmlformats.org/officeDocument/2006/relationships/slideLayout" Target="../slideLayouts/slideLayout119.xml"/><Relationship Id="rId270" Type="http://schemas.openxmlformats.org/officeDocument/2006/relationships/slideLayout" Target="../slideLayouts/slideLayout270.xml"/><Relationship Id="rId326" Type="http://schemas.openxmlformats.org/officeDocument/2006/relationships/slideLayout" Target="../slideLayouts/slideLayout326.xml"/><Relationship Id="rId65" Type="http://schemas.openxmlformats.org/officeDocument/2006/relationships/slideLayout" Target="../slideLayouts/slideLayout65.xml"/><Relationship Id="rId130" Type="http://schemas.openxmlformats.org/officeDocument/2006/relationships/slideLayout" Target="../slideLayouts/slideLayout130.xml"/><Relationship Id="rId368" Type="http://schemas.openxmlformats.org/officeDocument/2006/relationships/slideLayout" Target="../slideLayouts/slideLayout368.xml"/><Relationship Id="rId172" Type="http://schemas.openxmlformats.org/officeDocument/2006/relationships/slideLayout" Target="../slideLayouts/slideLayout172.xml"/><Relationship Id="rId228" Type="http://schemas.openxmlformats.org/officeDocument/2006/relationships/slideLayout" Target="../slideLayouts/slideLayout228.xml"/><Relationship Id="rId281" Type="http://schemas.openxmlformats.org/officeDocument/2006/relationships/slideLayout" Target="../slideLayouts/slideLayout281.xml"/><Relationship Id="rId337" Type="http://schemas.openxmlformats.org/officeDocument/2006/relationships/slideLayout" Target="../slideLayouts/slideLayout337.xml"/><Relationship Id="rId34" Type="http://schemas.openxmlformats.org/officeDocument/2006/relationships/slideLayout" Target="../slideLayouts/slideLayout34.xml"/><Relationship Id="rId76" Type="http://schemas.openxmlformats.org/officeDocument/2006/relationships/slideLayout" Target="../slideLayouts/slideLayout76.xml"/><Relationship Id="rId141" Type="http://schemas.openxmlformats.org/officeDocument/2006/relationships/slideLayout" Target="../slideLayouts/slideLayout141.xml"/><Relationship Id="rId379" Type="http://schemas.openxmlformats.org/officeDocument/2006/relationships/slideLayout" Target="../slideLayouts/slideLayout379.xml"/><Relationship Id="rId7" Type="http://schemas.openxmlformats.org/officeDocument/2006/relationships/slideLayout" Target="../slideLayouts/slideLayout7.xml"/><Relationship Id="rId183" Type="http://schemas.openxmlformats.org/officeDocument/2006/relationships/slideLayout" Target="../slideLayouts/slideLayout183.xml"/><Relationship Id="rId239" Type="http://schemas.openxmlformats.org/officeDocument/2006/relationships/slideLayout" Target="../slideLayouts/slideLayout239.xml"/><Relationship Id="rId390" Type="http://schemas.openxmlformats.org/officeDocument/2006/relationships/slideLayout" Target="../slideLayouts/slideLayout390.xml"/><Relationship Id="rId250" Type="http://schemas.openxmlformats.org/officeDocument/2006/relationships/slideLayout" Target="../slideLayouts/slideLayout250.xml"/><Relationship Id="rId292" Type="http://schemas.openxmlformats.org/officeDocument/2006/relationships/slideLayout" Target="../slideLayouts/slideLayout292.xml"/><Relationship Id="rId306" Type="http://schemas.openxmlformats.org/officeDocument/2006/relationships/slideLayout" Target="../slideLayouts/slideLayout306.xml"/><Relationship Id="rId45" Type="http://schemas.openxmlformats.org/officeDocument/2006/relationships/slideLayout" Target="../slideLayouts/slideLayout45.xml"/><Relationship Id="rId87" Type="http://schemas.openxmlformats.org/officeDocument/2006/relationships/slideLayout" Target="../slideLayouts/slideLayout87.xml"/><Relationship Id="rId110" Type="http://schemas.openxmlformats.org/officeDocument/2006/relationships/slideLayout" Target="../slideLayouts/slideLayout110.xml"/><Relationship Id="rId348" Type="http://schemas.openxmlformats.org/officeDocument/2006/relationships/slideLayout" Target="../slideLayouts/slideLayout348.xml"/><Relationship Id="rId152" Type="http://schemas.openxmlformats.org/officeDocument/2006/relationships/slideLayout" Target="../slideLayouts/slideLayout152.xml"/><Relationship Id="rId194" Type="http://schemas.openxmlformats.org/officeDocument/2006/relationships/slideLayout" Target="../slideLayouts/slideLayout194.xml"/><Relationship Id="rId208" Type="http://schemas.openxmlformats.org/officeDocument/2006/relationships/slideLayout" Target="../slideLayouts/slideLayout208.xml"/><Relationship Id="rId261" Type="http://schemas.openxmlformats.org/officeDocument/2006/relationships/slideLayout" Target="../slideLayouts/slideLayout261.xml"/><Relationship Id="rId14" Type="http://schemas.openxmlformats.org/officeDocument/2006/relationships/slideLayout" Target="../slideLayouts/slideLayout14.xml"/><Relationship Id="rId56" Type="http://schemas.openxmlformats.org/officeDocument/2006/relationships/slideLayout" Target="../slideLayouts/slideLayout56.xml"/><Relationship Id="rId317" Type="http://schemas.openxmlformats.org/officeDocument/2006/relationships/slideLayout" Target="../slideLayouts/slideLayout317.xml"/><Relationship Id="rId359" Type="http://schemas.openxmlformats.org/officeDocument/2006/relationships/slideLayout" Target="../slideLayouts/slideLayout359.xml"/><Relationship Id="rId98" Type="http://schemas.openxmlformats.org/officeDocument/2006/relationships/slideLayout" Target="../slideLayouts/slideLayout98.xml"/><Relationship Id="rId121" Type="http://schemas.openxmlformats.org/officeDocument/2006/relationships/slideLayout" Target="../slideLayouts/slideLayout121.xml"/><Relationship Id="rId163" Type="http://schemas.openxmlformats.org/officeDocument/2006/relationships/slideLayout" Target="../slideLayouts/slideLayout163.xml"/><Relationship Id="rId219" Type="http://schemas.openxmlformats.org/officeDocument/2006/relationships/slideLayout" Target="../slideLayouts/slideLayout219.xml"/><Relationship Id="rId370" Type="http://schemas.openxmlformats.org/officeDocument/2006/relationships/slideLayout" Target="../slideLayouts/slideLayout370.xml"/><Relationship Id="rId230" Type="http://schemas.openxmlformats.org/officeDocument/2006/relationships/slideLayout" Target="../slideLayouts/slideLayout230.xml"/><Relationship Id="rId25" Type="http://schemas.openxmlformats.org/officeDocument/2006/relationships/slideLayout" Target="../slideLayouts/slideLayout25.xml"/><Relationship Id="rId67" Type="http://schemas.openxmlformats.org/officeDocument/2006/relationships/slideLayout" Target="../slideLayouts/slideLayout67.xml"/><Relationship Id="rId272" Type="http://schemas.openxmlformats.org/officeDocument/2006/relationships/slideLayout" Target="../slideLayouts/slideLayout272.xml"/><Relationship Id="rId328" Type="http://schemas.openxmlformats.org/officeDocument/2006/relationships/slideLayout" Target="../slideLayouts/slideLayout328.xml"/><Relationship Id="rId132" Type="http://schemas.openxmlformats.org/officeDocument/2006/relationships/slideLayout" Target="../slideLayouts/slideLayout132.xml"/><Relationship Id="rId174" Type="http://schemas.openxmlformats.org/officeDocument/2006/relationships/slideLayout" Target="../slideLayouts/slideLayout174.xml"/><Relationship Id="rId381" Type="http://schemas.openxmlformats.org/officeDocument/2006/relationships/slideLayout" Target="../slideLayouts/slideLayout381.xml"/><Relationship Id="rId241" Type="http://schemas.openxmlformats.org/officeDocument/2006/relationships/slideLayout" Target="../slideLayouts/slideLayout241.xml"/><Relationship Id="rId36" Type="http://schemas.openxmlformats.org/officeDocument/2006/relationships/slideLayout" Target="../slideLayouts/slideLayout36.xml"/><Relationship Id="rId283" Type="http://schemas.openxmlformats.org/officeDocument/2006/relationships/slideLayout" Target="../slideLayouts/slideLayout283.xml"/><Relationship Id="rId339" Type="http://schemas.openxmlformats.org/officeDocument/2006/relationships/slideLayout" Target="../slideLayouts/slideLayout339.xml"/><Relationship Id="rId78" Type="http://schemas.openxmlformats.org/officeDocument/2006/relationships/slideLayout" Target="../slideLayouts/slideLayout78.xml"/><Relationship Id="rId101" Type="http://schemas.openxmlformats.org/officeDocument/2006/relationships/slideLayout" Target="../slideLayouts/slideLayout101.xml"/><Relationship Id="rId143" Type="http://schemas.openxmlformats.org/officeDocument/2006/relationships/slideLayout" Target="../slideLayouts/slideLayout143.xml"/><Relationship Id="rId185" Type="http://schemas.openxmlformats.org/officeDocument/2006/relationships/slideLayout" Target="../slideLayouts/slideLayout185.xml"/><Relationship Id="rId350" Type="http://schemas.openxmlformats.org/officeDocument/2006/relationships/slideLayout" Target="../slideLayouts/slideLayout350.xml"/><Relationship Id="rId9" Type="http://schemas.openxmlformats.org/officeDocument/2006/relationships/slideLayout" Target="../slideLayouts/slideLayout9.xml"/><Relationship Id="rId210" Type="http://schemas.openxmlformats.org/officeDocument/2006/relationships/slideLayout" Target="../slideLayouts/slideLayout210.xml"/><Relationship Id="rId392" Type="http://schemas.openxmlformats.org/officeDocument/2006/relationships/slideLayout" Target="../slideLayouts/slideLayout392.xml"/><Relationship Id="rId252" Type="http://schemas.openxmlformats.org/officeDocument/2006/relationships/slideLayout" Target="../slideLayouts/slideLayout252.xml"/><Relationship Id="rId294" Type="http://schemas.openxmlformats.org/officeDocument/2006/relationships/slideLayout" Target="../slideLayouts/slideLayout294.xml"/><Relationship Id="rId308" Type="http://schemas.openxmlformats.org/officeDocument/2006/relationships/slideLayout" Target="../slideLayouts/slideLayout308.xml"/><Relationship Id="rId47" Type="http://schemas.openxmlformats.org/officeDocument/2006/relationships/slideLayout" Target="../slideLayouts/slideLayout47.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54" Type="http://schemas.openxmlformats.org/officeDocument/2006/relationships/slideLayout" Target="../slideLayouts/slideLayout154.xml"/><Relationship Id="rId361" Type="http://schemas.openxmlformats.org/officeDocument/2006/relationships/slideLayout" Target="../slideLayouts/slideLayout361.xml"/><Relationship Id="rId196" Type="http://schemas.openxmlformats.org/officeDocument/2006/relationships/slideLayout" Target="../slideLayouts/slideLayout196.xml"/><Relationship Id="rId16" Type="http://schemas.openxmlformats.org/officeDocument/2006/relationships/slideLayout" Target="../slideLayouts/slideLayout16.xml"/><Relationship Id="rId221" Type="http://schemas.openxmlformats.org/officeDocument/2006/relationships/slideLayout" Target="../slideLayouts/slideLayout221.xml"/><Relationship Id="rId263" Type="http://schemas.openxmlformats.org/officeDocument/2006/relationships/slideLayout" Target="../slideLayouts/slideLayout263.xml"/><Relationship Id="rId319" Type="http://schemas.openxmlformats.org/officeDocument/2006/relationships/slideLayout" Target="../slideLayouts/slideLayout319.xml"/><Relationship Id="rId37" Type="http://schemas.openxmlformats.org/officeDocument/2006/relationships/slideLayout" Target="../slideLayouts/slideLayout37.xml"/><Relationship Id="rId58" Type="http://schemas.openxmlformats.org/officeDocument/2006/relationships/slideLayout" Target="../slideLayouts/slideLayout58.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123" Type="http://schemas.openxmlformats.org/officeDocument/2006/relationships/slideLayout" Target="../slideLayouts/slideLayout123.xml"/><Relationship Id="rId144" Type="http://schemas.openxmlformats.org/officeDocument/2006/relationships/slideLayout" Target="../slideLayouts/slideLayout144.xml"/><Relationship Id="rId330" Type="http://schemas.openxmlformats.org/officeDocument/2006/relationships/slideLayout" Target="../slideLayouts/slideLayout330.xml"/><Relationship Id="rId90" Type="http://schemas.openxmlformats.org/officeDocument/2006/relationships/slideLayout" Target="../slideLayouts/slideLayout90.xml"/><Relationship Id="rId165" Type="http://schemas.openxmlformats.org/officeDocument/2006/relationships/slideLayout" Target="../slideLayouts/slideLayout165.xml"/><Relationship Id="rId186" Type="http://schemas.openxmlformats.org/officeDocument/2006/relationships/slideLayout" Target="../slideLayouts/slideLayout186.xml"/><Relationship Id="rId351" Type="http://schemas.openxmlformats.org/officeDocument/2006/relationships/slideLayout" Target="../slideLayouts/slideLayout351.xml"/><Relationship Id="rId372" Type="http://schemas.openxmlformats.org/officeDocument/2006/relationships/slideLayout" Target="../slideLayouts/slideLayout372.xml"/><Relationship Id="rId393" Type="http://schemas.openxmlformats.org/officeDocument/2006/relationships/slideLayout" Target="../slideLayouts/slideLayout393.xml"/><Relationship Id="rId211" Type="http://schemas.openxmlformats.org/officeDocument/2006/relationships/slideLayout" Target="../slideLayouts/slideLayout211.xml"/><Relationship Id="rId232" Type="http://schemas.openxmlformats.org/officeDocument/2006/relationships/slideLayout" Target="../slideLayouts/slideLayout232.xml"/><Relationship Id="rId253" Type="http://schemas.openxmlformats.org/officeDocument/2006/relationships/slideLayout" Target="../slideLayouts/slideLayout253.xml"/><Relationship Id="rId274" Type="http://schemas.openxmlformats.org/officeDocument/2006/relationships/slideLayout" Target="../slideLayouts/slideLayout274.xml"/><Relationship Id="rId295" Type="http://schemas.openxmlformats.org/officeDocument/2006/relationships/slideLayout" Target="../slideLayouts/slideLayout295.xml"/><Relationship Id="rId309" Type="http://schemas.openxmlformats.org/officeDocument/2006/relationships/slideLayout" Target="../slideLayouts/slideLayout309.xml"/><Relationship Id="rId27" Type="http://schemas.openxmlformats.org/officeDocument/2006/relationships/slideLayout" Target="../slideLayouts/slideLayout27.xml"/><Relationship Id="rId48" Type="http://schemas.openxmlformats.org/officeDocument/2006/relationships/slideLayout" Target="../slideLayouts/slideLayout48.xml"/><Relationship Id="rId69" Type="http://schemas.openxmlformats.org/officeDocument/2006/relationships/slideLayout" Target="../slideLayouts/slideLayout69.xml"/><Relationship Id="rId113" Type="http://schemas.openxmlformats.org/officeDocument/2006/relationships/slideLayout" Target="../slideLayouts/slideLayout113.xml"/><Relationship Id="rId134" Type="http://schemas.openxmlformats.org/officeDocument/2006/relationships/slideLayout" Target="../slideLayouts/slideLayout134.xml"/><Relationship Id="rId320" Type="http://schemas.openxmlformats.org/officeDocument/2006/relationships/slideLayout" Target="../slideLayouts/slideLayout320.xml"/><Relationship Id="rId80" Type="http://schemas.openxmlformats.org/officeDocument/2006/relationships/slideLayout" Target="../slideLayouts/slideLayout80.xml"/><Relationship Id="rId155" Type="http://schemas.openxmlformats.org/officeDocument/2006/relationships/slideLayout" Target="../slideLayouts/slideLayout155.xml"/><Relationship Id="rId176" Type="http://schemas.openxmlformats.org/officeDocument/2006/relationships/slideLayout" Target="../slideLayouts/slideLayout176.xml"/><Relationship Id="rId197" Type="http://schemas.openxmlformats.org/officeDocument/2006/relationships/slideLayout" Target="../slideLayouts/slideLayout197.xml"/><Relationship Id="rId341" Type="http://schemas.openxmlformats.org/officeDocument/2006/relationships/slideLayout" Target="../slideLayouts/slideLayout341.xml"/><Relationship Id="rId362" Type="http://schemas.openxmlformats.org/officeDocument/2006/relationships/slideLayout" Target="../slideLayouts/slideLayout362.xml"/><Relationship Id="rId383" Type="http://schemas.openxmlformats.org/officeDocument/2006/relationships/slideLayout" Target="../slideLayouts/slideLayout383.xml"/><Relationship Id="rId201" Type="http://schemas.openxmlformats.org/officeDocument/2006/relationships/slideLayout" Target="../slideLayouts/slideLayout201.xml"/><Relationship Id="rId222" Type="http://schemas.openxmlformats.org/officeDocument/2006/relationships/slideLayout" Target="../slideLayouts/slideLayout222.xml"/><Relationship Id="rId243" Type="http://schemas.openxmlformats.org/officeDocument/2006/relationships/slideLayout" Target="../slideLayouts/slideLayout243.xml"/><Relationship Id="rId264" Type="http://schemas.openxmlformats.org/officeDocument/2006/relationships/slideLayout" Target="../slideLayouts/slideLayout264.xml"/><Relationship Id="rId285" Type="http://schemas.openxmlformats.org/officeDocument/2006/relationships/slideLayout" Target="../slideLayouts/slideLayout285.xml"/><Relationship Id="rId17" Type="http://schemas.openxmlformats.org/officeDocument/2006/relationships/slideLayout" Target="../slideLayouts/slideLayout17.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24" Type="http://schemas.openxmlformats.org/officeDocument/2006/relationships/slideLayout" Target="../slideLayouts/slideLayout124.xml"/><Relationship Id="rId310" Type="http://schemas.openxmlformats.org/officeDocument/2006/relationships/slideLayout" Target="../slideLayouts/slideLayout310.xml"/><Relationship Id="rId70" Type="http://schemas.openxmlformats.org/officeDocument/2006/relationships/slideLayout" Target="../slideLayouts/slideLayout70.xml"/><Relationship Id="rId91" Type="http://schemas.openxmlformats.org/officeDocument/2006/relationships/slideLayout" Target="../slideLayouts/slideLayout91.xml"/><Relationship Id="rId145" Type="http://schemas.openxmlformats.org/officeDocument/2006/relationships/slideLayout" Target="../slideLayouts/slideLayout145.xml"/><Relationship Id="rId166" Type="http://schemas.openxmlformats.org/officeDocument/2006/relationships/slideLayout" Target="../slideLayouts/slideLayout166.xml"/><Relationship Id="rId187" Type="http://schemas.openxmlformats.org/officeDocument/2006/relationships/slideLayout" Target="../slideLayouts/slideLayout187.xml"/><Relationship Id="rId331" Type="http://schemas.openxmlformats.org/officeDocument/2006/relationships/slideLayout" Target="../slideLayouts/slideLayout331.xml"/><Relationship Id="rId352" Type="http://schemas.openxmlformats.org/officeDocument/2006/relationships/slideLayout" Target="../slideLayouts/slideLayout352.xml"/><Relationship Id="rId373" Type="http://schemas.openxmlformats.org/officeDocument/2006/relationships/slideLayout" Target="../slideLayouts/slideLayout373.xml"/><Relationship Id="rId394" Type="http://schemas.openxmlformats.org/officeDocument/2006/relationships/slideLayout" Target="../slideLayouts/slideLayout394.xml"/><Relationship Id="rId1" Type="http://schemas.openxmlformats.org/officeDocument/2006/relationships/slideLayout" Target="../slideLayouts/slideLayout1.xml"/><Relationship Id="rId212" Type="http://schemas.openxmlformats.org/officeDocument/2006/relationships/slideLayout" Target="../slideLayouts/slideLayout212.xml"/><Relationship Id="rId233" Type="http://schemas.openxmlformats.org/officeDocument/2006/relationships/slideLayout" Target="../slideLayouts/slideLayout233.xml"/><Relationship Id="rId254" Type="http://schemas.openxmlformats.org/officeDocument/2006/relationships/slideLayout" Target="../slideLayouts/slideLayout254.xml"/><Relationship Id="rId28" Type="http://schemas.openxmlformats.org/officeDocument/2006/relationships/slideLayout" Target="../slideLayouts/slideLayout28.xml"/><Relationship Id="rId49" Type="http://schemas.openxmlformats.org/officeDocument/2006/relationships/slideLayout" Target="../slideLayouts/slideLayout49.xml"/><Relationship Id="rId114" Type="http://schemas.openxmlformats.org/officeDocument/2006/relationships/slideLayout" Target="../slideLayouts/slideLayout114.xml"/><Relationship Id="rId275" Type="http://schemas.openxmlformats.org/officeDocument/2006/relationships/slideLayout" Target="../slideLayouts/slideLayout275.xml"/><Relationship Id="rId296" Type="http://schemas.openxmlformats.org/officeDocument/2006/relationships/slideLayout" Target="../slideLayouts/slideLayout296.xml"/><Relationship Id="rId300" Type="http://schemas.openxmlformats.org/officeDocument/2006/relationships/slideLayout" Target="../slideLayouts/slideLayout300.xml"/><Relationship Id="rId60" Type="http://schemas.openxmlformats.org/officeDocument/2006/relationships/slideLayout" Target="../slideLayouts/slideLayout60.xml"/><Relationship Id="rId81" Type="http://schemas.openxmlformats.org/officeDocument/2006/relationships/slideLayout" Target="../slideLayouts/slideLayout81.xml"/><Relationship Id="rId135" Type="http://schemas.openxmlformats.org/officeDocument/2006/relationships/slideLayout" Target="../slideLayouts/slideLayout135.xml"/><Relationship Id="rId156" Type="http://schemas.openxmlformats.org/officeDocument/2006/relationships/slideLayout" Target="../slideLayouts/slideLayout156.xml"/><Relationship Id="rId177" Type="http://schemas.openxmlformats.org/officeDocument/2006/relationships/slideLayout" Target="../slideLayouts/slideLayout177.xml"/><Relationship Id="rId198" Type="http://schemas.openxmlformats.org/officeDocument/2006/relationships/slideLayout" Target="../slideLayouts/slideLayout198.xml"/><Relationship Id="rId321" Type="http://schemas.openxmlformats.org/officeDocument/2006/relationships/slideLayout" Target="../slideLayouts/slideLayout321.xml"/><Relationship Id="rId342" Type="http://schemas.openxmlformats.org/officeDocument/2006/relationships/slideLayout" Target="../slideLayouts/slideLayout342.xml"/><Relationship Id="rId363" Type="http://schemas.openxmlformats.org/officeDocument/2006/relationships/slideLayout" Target="../slideLayouts/slideLayout363.xml"/><Relationship Id="rId384" Type="http://schemas.openxmlformats.org/officeDocument/2006/relationships/slideLayout" Target="../slideLayouts/slideLayout384.xml"/><Relationship Id="rId202" Type="http://schemas.openxmlformats.org/officeDocument/2006/relationships/slideLayout" Target="../slideLayouts/slideLayout202.xml"/><Relationship Id="rId223" Type="http://schemas.openxmlformats.org/officeDocument/2006/relationships/slideLayout" Target="../slideLayouts/slideLayout223.xml"/><Relationship Id="rId244" Type="http://schemas.openxmlformats.org/officeDocument/2006/relationships/slideLayout" Target="../slideLayouts/slideLayout244.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265" Type="http://schemas.openxmlformats.org/officeDocument/2006/relationships/slideLayout" Target="../slideLayouts/slideLayout265.xml"/><Relationship Id="rId286" Type="http://schemas.openxmlformats.org/officeDocument/2006/relationships/slideLayout" Target="../slideLayouts/slideLayout286.xml"/><Relationship Id="rId50" Type="http://schemas.openxmlformats.org/officeDocument/2006/relationships/slideLayout" Target="../slideLayouts/slideLayout50.xml"/><Relationship Id="rId104" Type="http://schemas.openxmlformats.org/officeDocument/2006/relationships/slideLayout" Target="../slideLayouts/slideLayout104.xml"/><Relationship Id="rId125" Type="http://schemas.openxmlformats.org/officeDocument/2006/relationships/slideLayout" Target="../slideLayouts/slideLayout125.xml"/><Relationship Id="rId146" Type="http://schemas.openxmlformats.org/officeDocument/2006/relationships/slideLayout" Target="../slideLayouts/slideLayout146.xml"/><Relationship Id="rId167" Type="http://schemas.openxmlformats.org/officeDocument/2006/relationships/slideLayout" Target="../slideLayouts/slideLayout167.xml"/><Relationship Id="rId188" Type="http://schemas.openxmlformats.org/officeDocument/2006/relationships/slideLayout" Target="../slideLayouts/slideLayout188.xml"/><Relationship Id="rId311" Type="http://schemas.openxmlformats.org/officeDocument/2006/relationships/slideLayout" Target="../slideLayouts/slideLayout311.xml"/><Relationship Id="rId332" Type="http://schemas.openxmlformats.org/officeDocument/2006/relationships/slideLayout" Target="../slideLayouts/slideLayout332.xml"/><Relationship Id="rId353" Type="http://schemas.openxmlformats.org/officeDocument/2006/relationships/slideLayout" Target="../slideLayouts/slideLayout353.xml"/><Relationship Id="rId374" Type="http://schemas.openxmlformats.org/officeDocument/2006/relationships/slideLayout" Target="../slideLayouts/slideLayout374.xml"/><Relationship Id="rId395" Type="http://schemas.openxmlformats.org/officeDocument/2006/relationships/slideLayout" Target="../slideLayouts/slideLayout395.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13" Type="http://schemas.openxmlformats.org/officeDocument/2006/relationships/slideLayout" Target="../slideLayouts/slideLayout213.xml"/><Relationship Id="rId234" Type="http://schemas.openxmlformats.org/officeDocument/2006/relationships/slideLayout" Target="../slideLayouts/slideLayout234.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55" Type="http://schemas.openxmlformats.org/officeDocument/2006/relationships/slideLayout" Target="../slideLayouts/slideLayout255.xml"/><Relationship Id="rId276" Type="http://schemas.openxmlformats.org/officeDocument/2006/relationships/slideLayout" Target="../slideLayouts/slideLayout276.xml"/><Relationship Id="rId297" Type="http://schemas.openxmlformats.org/officeDocument/2006/relationships/slideLayout" Target="../slideLayouts/slideLayout297.xml"/><Relationship Id="rId40" Type="http://schemas.openxmlformats.org/officeDocument/2006/relationships/slideLayout" Target="../slideLayouts/slideLayout40.xml"/><Relationship Id="rId115" Type="http://schemas.openxmlformats.org/officeDocument/2006/relationships/slideLayout" Target="../slideLayouts/slideLayout115.xml"/><Relationship Id="rId136" Type="http://schemas.openxmlformats.org/officeDocument/2006/relationships/slideLayout" Target="../slideLayouts/slideLayout136.xml"/><Relationship Id="rId157" Type="http://schemas.openxmlformats.org/officeDocument/2006/relationships/slideLayout" Target="../slideLayouts/slideLayout157.xml"/><Relationship Id="rId178" Type="http://schemas.openxmlformats.org/officeDocument/2006/relationships/slideLayout" Target="../slideLayouts/slideLayout178.xml"/><Relationship Id="rId301" Type="http://schemas.openxmlformats.org/officeDocument/2006/relationships/slideLayout" Target="../slideLayouts/slideLayout301.xml"/><Relationship Id="rId322" Type="http://schemas.openxmlformats.org/officeDocument/2006/relationships/slideLayout" Target="../slideLayouts/slideLayout322.xml"/><Relationship Id="rId343" Type="http://schemas.openxmlformats.org/officeDocument/2006/relationships/slideLayout" Target="../slideLayouts/slideLayout343.xml"/><Relationship Id="rId364" Type="http://schemas.openxmlformats.org/officeDocument/2006/relationships/slideLayout" Target="../slideLayouts/slideLayout364.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9" Type="http://schemas.openxmlformats.org/officeDocument/2006/relationships/slideLayout" Target="../slideLayouts/slideLayout199.xml"/><Relationship Id="rId203" Type="http://schemas.openxmlformats.org/officeDocument/2006/relationships/slideLayout" Target="../slideLayouts/slideLayout203.xml"/><Relationship Id="rId385" Type="http://schemas.openxmlformats.org/officeDocument/2006/relationships/slideLayout" Target="../slideLayouts/slideLayout385.xml"/><Relationship Id="rId19" Type="http://schemas.openxmlformats.org/officeDocument/2006/relationships/slideLayout" Target="../slideLayouts/slideLayout19.xml"/><Relationship Id="rId224" Type="http://schemas.openxmlformats.org/officeDocument/2006/relationships/slideLayout" Target="../slideLayouts/slideLayout224.xml"/><Relationship Id="rId245" Type="http://schemas.openxmlformats.org/officeDocument/2006/relationships/slideLayout" Target="../slideLayouts/slideLayout245.xml"/><Relationship Id="rId266" Type="http://schemas.openxmlformats.org/officeDocument/2006/relationships/slideLayout" Target="../slideLayouts/slideLayout266.xml"/><Relationship Id="rId287" Type="http://schemas.openxmlformats.org/officeDocument/2006/relationships/slideLayout" Target="../slideLayouts/slideLayout287.xml"/><Relationship Id="rId30" Type="http://schemas.openxmlformats.org/officeDocument/2006/relationships/slideLayout" Target="../slideLayouts/slideLayout30.xml"/><Relationship Id="rId105" Type="http://schemas.openxmlformats.org/officeDocument/2006/relationships/slideLayout" Target="../slideLayouts/slideLayout105.xml"/><Relationship Id="rId126" Type="http://schemas.openxmlformats.org/officeDocument/2006/relationships/slideLayout" Target="../slideLayouts/slideLayout126.xml"/><Relationship Id="rId147" Type="http://schemas.openxmlformats.org/officeDocument/2006/relationships/slideLayout" Target="../slideLayouts/slideLayout147.xml"/><Relationship Id="rId168" Type="http://schemas.openxmlformats.org/officeDocument/2006/relationships/slideLayout" Target="../slideLayouts/slideLayout168.xml"/><Relationship Id="rId312" Type="http://schemas.openxmlformats.org/officeDocument/2006/relationships/slideLayout" Target="../slideLayouts/slideLayout312.xml"/><Relationship Id="rId333" Type="http://schemas.openxmlformats.org/officeDocument/2006/relationships/slideLayout" Target="../slideLayouts/slideLayout333.xml"/><Relationship Id="rId354" Type="http://schemas.openxmlformats.org/officeDocument/2006/relationships/slideLayout" Target="../slideLayouts/slideLayout354.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189" Type="http://schemas.openxmlformats.org/officeDocument/2006/relationships/slideLayout" Target="../slideLayouts/slideLayout189.xml"/><Relationship Id="rId375" Type="http://schemas.openxmlformats.org/officeDocument/2006/relationships/slideLayout" Target="../slideLayouts/slideLayout375.xml"/><Relationship Id="rId396" Type="http://schemas.openxmlformats.org/officeDocument/2006/relationships/theme" Target="../theme/theme1.xml"/><Relationship Id="rId3" Type="http://schemas.openxmlformats.org/officeDocument/2006/relationships/slideLayout" Target="../slideLayouts/slideLayout3.xml"/><Relationship Id="rId214" Type="http://schemas.openxmlformats.org/officeDocument/2006/relationships/slideLayout" Target="../slideLayouts/slideLayout214.xml"/><Relationship Id="rId235" Type="http://schemas.openxmlformats.org/officeDocument/2006/relationships/slideLayout" Target="../slideLayouts/slideLayout235.xml"/><Relationship Id="rId256" Type="http://schemas.openxmlformats.org/officeDocument/2006/relationships/slideLayout" Target="../slideLayouts/slideLayout256.xml"/><Relationship Id="rId277" Type="http://schemas.openxmlformats.org/officeDocument/2006/relationships/slideLayout" Target="../slideLayouts/slideLayout277.xml"/><Relationship Id="rId298" Type="http://schemas.openxmlformats.org/officeDocument/2006/relationships/slideLayout" Target="../slideLayouts/slideLayout298.xml"/><Relationship Id="rId400" Type="http://schemas.openxmlformats.org/officeDocument/2006/relationships/image" Target="../media/image2.png"/><Relationship Id="rId116" Type="http://schemas.openxmlformats.org/officeDocument/2006/relationships/slideLayout" Target="../slideLayouts/slideLayout116.xml"/><Relationship Id="rId137" Type="http://schemas.openxmlformats.org/officeDocument/2006/relationships/slideLayout" Target="../slideLayouts/slideLayout137.xml"/><Relationship Id="rId158" Type="http://schemas.openxmlformats.org/officeDocument/2006/relationships/slideLayout" Target="../slideLayouts/slideLayout158.xml"/><Relationship Id="rId302" Type="http://schemas.openxmlformats.org/officeDocument/2006/relationships/slideLayout" Target="../slideLayouts/slideLayout302.xml"/><Relationship Id="rId323" Type="http://schemas.openxmlformats.org/officeDocument/2006/relationships/slideLayout" Target="../slideLayouts/slideLayout323.xml"/><Relationship Id="rId344" Type="http://schemas.openxmlformats.org/officeDocument/2006/relationships/slideLayout" Target="../slideLayouts/slideLayout344.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179" Type="http://schemas.openxmlformats.org/officeDocument/2006/relationships/slideLayout" Target="../slideLayouts/slideLayout179.xml"/><Relationship Id="rId365" Type="http://schemas.openxmlformats.org/officeDocument/2006/relationships/slideLayout" Target="../slideLayouts/slideLayout365.xml"/><Relationship Id="rId386" Type="http://schemas.openxmlformats.org/officeDocument/2006/relationships/slideLayout" Target="../slideLayouts/slideLayout386.xml"/><Relationship Id="rId190" Type="http://schemas.openxmlformats.org/officeDocument/2006/relationships/slideLayout" Target="../slideLayouts/slideLayout190.xml"/><Relationship Id="rId204" Type="http://schemas.openxmlformats.org/officeDocument/2006/relationships/slideLayout" Target="../slideLayouts/slideLayout204.xml"/><Relationship Id="rId225" Type="http://schemas.openxmlformats.org/officeDocument/2006/relationships/slideLayout" Target="../slideLayouts/slideLayout225.xml"/><Relationship Id="rId246" Type="http://schemas.openxmlformats.org/officeDocument/2006/relationships/slideLayout" Target="../slideLayouts/slideLayout246.xml"/><Relationship Id="rId267" Type="http://schemas.openxmlformats.org/officeDocument/2006/relationships/slideLayout" Target="../slideLayouts/slideLayout267.xml"/><Relationship Id="rId288" Type="http://schemas.openxmlformats.org/officeDocument/2006/relationships/slideLayout" Target="../slideLayouts/slideLayout288.xml"/><Relationship Id="rId106" Type="http://schemas.openxmlformats.org/officeDocument/2006/relationships/slideLayout" Target="../slideLayouts/slideLayout106.xml"/><Relationship Id="rId127" Type="http://schemas.openxmlformats.org/officeDocument/2006/relationships/slideLayout" Target="../slideLayouts/slideLayout127.xml"/><Relationship Id="rId313" Type="http://schemas.openxmlformats.org/officeDocument/2006/relationships/slideLayout" Target="../slideLayouts/slideLayout313.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52" Type="http://schemas.openxmlformats.org/officeDocument/2006/relationships/slideLayout" Target="../slideLayouts/slideLayout52.xml"/><Relationship Id="rId73" Type="http://schemas.openxmlformats.org/officeDocument/2006/relationships/slideLayout" Target="../slideLayouts/slideLayout73.xml"/><Relationship Id="rId94" Type="http://schemas.openxmlformats.org/officeDocument/2006/relationships/slideLayout" Target="../slideLayouts/slideLayout94.xml"/><Relationship Id="rId148" Type="http://schemas.openxmlformats.org/officeDocument/2006/relationships/slideLayout" Target="../slideLayouts/slideLayout148.xml"/><Relationship Id="rId169" Type="http://schemas.openxmlformats.org/officeDocument/2006/relationships/slideLayout" Target="../slideLayouts/slideLayout169.xml"/><Relationship Id="rId334" Type="http://schemas.openxmlformats.org/officeDocument/2006/relationships/slideLayout" Target="../slideLayouts/slideLayout334.xml"/><Relationship Id="rId355" Type="http://schemas.openxmlformats.org/officeDocument/2006/relationships/slideLayout" Target="../slideLayouts/slideLayout355.xml"/><Relationship Id="rId376" Type="http://schemas.openxmlformats.org/officeDocument/2006/relationships/slideLayout" Target="../slideLayouts/slideLayout376.xml"/><Relationship Id="rId397" Type="http://schemas.openxmlformats.org/officeDocument/2006/relationships/tags" Target="../tags/tag1.xml"/><Relationship Id="rId4" Type="http://schemas.openxmlformats.org/officeDocument/2006/relationships/slideLayout" Target="../slideLayouts/slideLayout4.xml"/><Relationship Id="rId180" Type="http://schemas.openxmlformats.org/officeDocument/2006/relationships/slideLayout" Target="../slideLayouts/slideLayout180.xml"/><Relationship Id="rId215" Type="http://schemas.openxmlformats.org/officeDocument/2006/relationships/slideLayout" Target="../slideLayouts/slideLayout215.xml"/><Relationship Id="rId236" Type="http://schemas.openxmlformats.org/officeDocument/2006/relationships/slideLayout" Target="../slideLayouts/slideLayout236.xml"/><Relationship Id="rId257" Type="http://schemas.openxmlformats.org/officeDocument/2006/relationships/slideLayout" Target="../slideLayouts/slideLayout257.xml"/><Relationship Id="rId278" Type="http://schemas.openxmlformats.org/officeDocument/2006/relationships/slideLayout" Target="../slideLayouts/slideLayout278.xml"/><Relationship Id="rId303" Type="http://schemas.openxmlformats.org/officeDocument/2006/relationships/slideLayout" Target="../slideLayouts/slideLayout303.xml"/><Relationship Id="rId42" Type="http://schemas.openxmlformats.org/officeDocument/2006/relationships/slideLayout" Target="../slideLayouts/slideLayout42.xml"/><Relationship Id="rId84" Type="http://schemas.openxmlformats.org/officeDocument/2006/relationships/slideLayout" Target="../slideLayouts/slideLayout84.xml"/><Relationship Id="rId138" Type="http://schemas.openxmlformats.org/officeDocument/2006/relationships/slideLayout" Target="../slideLayouts/slideLayout138.xml"/><Relationship Id="rId345" Type="http://schemas.openxmlformats.org/officeDocument/2006/relationships/slideLayout" Target="../slideLayouts/slideLayout345.xml"/><Relationship Id="rId387" Type="http://schemas.openxmlformats.org/officeDocument/2006/relationships/slideLayout" Target="../slideLayouts/slideLayout387.xml"/><Relationship Id="rId191" Type="http://schemas.openxmlformats.org/officeDocument/2006/relationships/slideLayout" Target="../slideLayouts/slideLayout191.xml"/><Relationship Id="rId205" Type="http://schemas.openxmlformats.org/officeDocument/2006/relationships/slideLayout" Target="../slideLayouts/slideLayout205.xml"/><Relationship Id="rId247" Type="http://schemas.openxmlformats.org/officeDocument/2006/relationships/slideLayout" Target="../slideLayouts/slideLayout247.xml"/><Relationship Id="rId107" Type="http://schemas.openxmlformats.org/officeDocument/2006/relationships/slideLayout" Target="../slideLayouts/slideLayout107.xml"/><Relationship Id="rId289" Type="http://schemas.openxmlformats.org/officeDocument/2006/relationships/slideLayout" Target="../slideLayouts/slideLayout289.xml"/><Relationship Id="rId11" Type="http://schemas.openxmlformats.org/officeDocument/2006/relationships/slideLayout" Target="../slideLayouts/slideLayout11.xml"/><Relationship Id="rId53" Type="http://schemas.openxmlformats.org/officeDocument/2006/relationships/slideLayout" Target="../slideLayouts/slideLayout53.xml"/><Relationship Id="rId149" Type="http://schemas.openxmlformats.org/officeDocument/2006/relationships/slideLayout" Target="../slideLayouts/slideLayout149.xml"/><Relationship Id="rId314" Type="http://schemas.openxmlformats.org/officeDocument/2006/relationships/slideLayout" Target="../slideLayouts/slideLayout314.xml"/><Relationship Id="rId356" Type="http://schemas.openxmlformats.org/officeDocument/2006/relationships/slideLayout" Target="../slideLayouts/slideLayout356.xml"/><Relationship Id="rId398" Type="http://schemas.openxmlformats.org/officeDocument/2006/relationships/oleObject" Target="../embeddings/oleObject1.bin"/><Relationship Id="rId95" Type="http://schemas.openxmlformats.org/officeDocument/2006/relationships/slideLayout" Target="../slideLayouts/slideLayout95.xml"/><Relationship Id="rId160" Type="http://schemas.openxmlformats.org/officeDocument/2006/relationships/slideLayout" Target="../slideLayouts/slideLayout160.xml"/><Relationship Id="rId216" Type="http://schemas.openxmlformats.org/officeDocument/2006/relationships/slideLayout" Target="../slideLayouts/slideLayout216.xml"/><Relationship Id="rId258" Type="http://schemas.openxmlformats.org/officeDocument/2006/relationships/slideLayout" Target="../slideLayouts/slideLayout258.xml"/><Relationship Id="rId22" Type="http://schemas.openxmlformats.org/officeDocument/2006/relationships/slideLayout" Target="../slideLayouts/slideLayout22.xml"/><Relationship Id="rId64" Type="http://schemas.openxmlformats.org/officeDocument/2006/relationships/slideLayout" Target="../slideLayouts/slideLayout64.xml"/><Relationship Id="rId118" Type="http://schemas.openxmlformats.org/officeDocument/2006/relationships/slideLayout" Target="../slideLayouts/slideLayout118.xml"/><Relationship Id="rId325" Type="http://schemas.openxmlformats.org/officeDocument/2006/relationships/slideLayout" Target="../slideLayouts/slideLayout325.xml"/><Relationship Id="rId367" Type="http://schemas.openxmlformats.org/officeDocument/2006/relationships/slideLayout" Target="../slideLayouts/slideLayout367.xml"/><Relationship Id="rId171" Type="http://schemas.openxmlformats.org/officeDocument/2006/relationships/slideLayout" Target="../slideLayouts/slideLayout171.xml"/><Relationship Id="rId227" Type="http://schemas.openxmlformats.org/officeDocument/2006/relationships/slideLayout" Target="../slideLayouts/slideLayout227.xml"/><Relationship Id="rId269" Type="http://schemas.openxmlformats.org/officeDocument/2006/relationships/slideLayout" Target="../slideLayouts/slideLayout269.xml"/><Relationship Id="rId33" Type="http://schemas.openxmlformats.org/officeDocument/2006/relationships/slideLayout" Target="../slideLayouts/slideLayout33.xml"/><Relationship Id="rId129" Type="http://schemas.openxmlformats.org/officeDocument/2006/relationships/slideLayout" Target="../slideLayouts/slideLayout129.xml"/><Relationship Id="rId280" Type="http://schemas.openxmlformats.org/officeDocument/2006/relationships/slideLayout" Target="../slideLayouts/slideLayout280.xml"/><Relationship Id="rId336" Type="http://schemas.openxmlformats.org/officeDocument/2006/relationships/slideLayout" Target="../slideLayouts/slideLayout336.xml"/><Relationship Id="rId75" Type="http://schemas.openxmlformats.org/officeDocument/2006/relationships/slideLayout" Target="../slideLayouts/slideLayout75.xml"/><Relationship Id="rId140" Type="http://schemas.openxmlformats.org/officeDocument/2006/relationships/slideLayout" Target="../slideLayouts/slideLayout140.xml"/><Relationship Id="rId182" Type="http://schemas.openxmlformats.org/officeDocument/2006/relationships/slideLayout" Target="../slideLayouts/slideLayout182.xml"/><Relationship Id="rId378" Type="http://schemas.openxmlformats.org/officeDocument/2006/relationships/slideLayout" Target="../slideLayouts/slideLayout378.xml"/><Relationship Id="rId6" Type="http://schemas.openxmlformats.org/officeDocument/2006/relationships/slideLayout" Target="../slideLayouts/slideLayout6.xml"/><Relationship Id="rId238" Type="http://schemas.openxmlformats.org/officeDocument/2006/relationships/slideLayout" Target="../slideLayouts/slideLayout238.xml"/><Relationship Id="rId291" Type="http://schemas.openxmlformats.org/officeDocument/2006/relationships/slideLayout" Target="../slideLayouts/slideLayout291.xml"/><Relationship Id="rId305" Type="http://schemas.openxmlformats.org/officeDocument/2006/relationships/slideLayout" Target="../slideLayouts/slideLayout305.xml"/><Relationship Id="rId347" Type="http://schemas.openxmlformats.org/officeDocument/2006/relationships/slideLayout" Target="../slideLayouts/slideLayout347.xml"/><Relationship Id="rId44" Type="http://schemas.openxmlformats.org/officeDocument/2006/relationships/slideLayout" Target="../slideLayouts/slideLayout44.xml"/><Relationship Id="rId86" Type="http://schemas.openxmlformats.org/officeDocument/2006/relationships/slideLayout" Target="../slideLayouts/slideLayout86.xml"/><Relationship Id="rId151" Type="http://schemas.openxmlformats.org/officeDocument/2006/relationships/slideLayout" Target="../slideLayouts/slideLayout151.xml"/><Relationship Id="rId389" Type="http://schemas.openxmlformats.org/officeDocument/2006/relationships/slideLayout" Target="../slideLayouts/slideLayout389.xml"/><Relationship Id="rId193" Type="http://schemas.openxmlformats.org/officeDocument/2006/relationships/slideLayout" Target="../slideLayouts/slideLayout193.xml"/><Relationship Id="rId207" Type="http://schemas.openxmlformats.org/officeDocument/2006/relationships/slideLayout" Target="../slideLayouts/slideLayout207.xml"/><Relationship Id="rId249" Type="http://schemas.openxmlformats.org/officeDocument/2006/relationships/slideLayout" Target="../slideLayouts/slideLayout249.xml"/><Relationship Id="rId13" Type="http://schemas.openxmlformats.org/officeDocument/2006/relationships/slideLayout" Target="../slideLayouts/slideLayout13.xml"/><Relationship Id="rId109" Type="http://schemas.openxmlformats.org/officeDocument/2006/relationships/slideLayout" Target="../slideLayouts/slideLayout109.xml"/><Relationship Id="rId260" Type="http://schemas.openxmlformats.org/officeDocument/2006/relationships/slideLayout" Target="../slideLayouts/slideLayout260.xml"/><Relationship Id="rId316" Type="http://schemas.openxmlformats.org/officeDocument/2006/relationships/slideLayout" Target="../slideLayouts/slideLayout316.xml"/><Relationship Id="rId55" Type="http://schemas.openxmlformats.org/officeDocument/2006/relationships/slideLayout" Target="../slideLayouts/slideLayout55.xml"/><Relationship Id="rId97" Type="http://schemas.openxmlformats.org/officeDocument/2006/relationships/slideLayout" Target="../slideLayouts/slideLayout97.xml"/><Relationship Id="rId120" Type="http://schemas.openxmlformats.org/officeDocument/2006/relationships/slideLayout" Target="../slideLayouts/slideLayout120.xml"/><Relationship Id="rId358" Type="http://schemas.openxmlformats.org/officeDocument/2006/relationships/slideLayout" Target="../slideLayouts/slideLayout358.xml"/><Relationship Id="rId162" Type="http://schemas.openxmlformats.org/officeDocument/2006/relationships/slideLayout" Target="../slideLayouts/slideLayout162.xml"/><Relationship Id="rId218" Type="http://schemas.openxmlformats.org/officeDocument/2006/relationships/slideLayout" Target="../slideLayouts/slideLayout218.xml"/><Relationship Id="rId271" Type="http://schemas.openxmlformats.org/officeDocument/2006/relationships/slideLayout" Target="../slideLayouts/slideLayout271.xml"/><Relationship Id="rId24" Type="http://schemas.openxmlformats.org/officeDocument/2006/relationships/slideLayout" Target="../slideLayouts/slideLayout24.xml"/><Relationship Id="rId66" Type="http://schemas.openxmlformats.org/officeDocument/2006/relationships/slideLayout" Target="../slideLayouts/slideLayout66.xml"/><Relationship Id="rId131" Type="http://schemas.openxmlformats.org/officeDocument/2006/relationships/slideLayout" Target="../slideLayouts/slideLayout131.xml"/><Relationship Id="rId327" Type="http://schemas.openxmlformats.org/officeDocument/2006/relationships/slideLayout" Target="../slideLayouts/slideLayout327.xml"/><Relationship Id="rId369" Type="http://schemas.openxmlformats.org/officeDocument/2006/relationships/slideLayout" Target="../slideLayouts/slideLayout369.xml"/><Relationship Id="rId173" Type="http://schemas.openxmlformats.org/officeDocument/2006/relationships/slideLayout" Target="../slideLayouts/slideLayout173.xml"/><Relationship Id="rId229" Type="http://schemas.openxmlformats.org/officeDocument/2006/relationships/slideLayout" Target="../slideLayouts/slideLayout229.xml"/><Relationship Id="rId380" Type="http://schemas.openxmlformats.org/officeDocument/2006/relationships/slideLayout" Target="../slideLayouts/slideLayout380.xml"/><Relationship Id="rId240" Type="http://schemas.openxmlformats.org/officeDocument/2006/relationships/slideLayout" Target="../slideLayouts/slideLayout240.xml"/><Relationship Id="rId35" Type="http://schemas.openxmlformats.org/officeDocument/2006/relationships/slideLayout" Target="../slideLayouts/slideLayout35.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282" Type="http://schemas.openxmlformats.org/officeDocument/2006/relationships/slideLayout" Target="../slideLayouts/slideLayout282.xml"/><Relationship Id="rId338" Type="http://schemas.openxmlformats.org/officeDocument/2006/relationships/slideLayout" Target="../slideLayouts/slideLayout338.xml"/><Relationship Id="rId8" Type="http://schemas.openxmlformats.org/officeDocument/2006/relationships/slideLayout" Target="../slideLayouts/slideLayout8.xml"/><Relationship Id="rId142" Type="http://schemas.openxmlformats.org/officeDocument/2006/relationships/slideLayout" Target="../slideLayouts/slideLayout142.xml"/><Relationship Id="rId184" Type="http://schemas.openxmlformats.org/officeDocument/2006/relationships/slideLayout" Target="../slideLayouts/slideLayout184.xml"/><Relationship Id="rId391" Type="http://schemas.openxmlformats.org/officeDocument/2006/relationships/slideLayout" Target="../slideLayouts/slideLayout391.xml"/><Relationship Id="rId251" Type="http://schemas.openxmlformats.org/officeDocument/2006/relationships/slideLayout" Target="../slideLayouts/slideLayout251.xml"/><Relationship Id="rId46" Type="http://schemas.openxmlformats.org/officeDocument/2006/relationships/slideLayout" Target="../slideLayouts/slideLayout46.xml"/><Relationship Id="rId293" Type="http://schemas.openxmlformats.org/officeDocument/2006/relationships/slideLayout" Target="../slideLayouts/slideLayout293.xml"/><Relationship Id="rId307" Type="http://schemas.openxmlformats.org/officeDocument/2006/relationships/slideLayout" Target="../slideLayouts/slideLayout307.xml"/><Relationship Id="rId349" Type="http://schemas.openxmlformats.org/officeDocument/2006/relationships/slideLayout" Target="../slideLayouts/slideLayout349.xml"/><Relationship Id="rId88" Type="http://schemas.openxmlformats.org/officeDocument/2006/relationships/slideLayout" Target="../slideLayouts/slideLayout88.xml"/><Relationship Id="rId111" Type="http://schemas.openxmlformats.org/officeDocument/2006/relationships/slideLayout" Target="../slideLayouts/slideLayout111.xml"/><Relationship Id="rId153" Type="http://schemas.openxmlformats.org/officeDocument/2006/relationships/slideLayout" Target="../slideLayouts/slideLayout153.xml"/><Relationship Id="rId195" Type="http://schemas.openxmlformats.org/officeDocument/2006/relationships/slideLayout" Target="../slideLayouts/slideLayout195.xml"/><Relationship Id="rId209" Type="http://schemas.openxmlformats.org/officeDocument/2006/relationships/slideLayout" Target="../slideLayouts/slideLayout209.xml"/><Relationship Id="rId360" Type="http://schemas.openxmlformats.org/officeDocument/2006/relationships/slideLayout" Target="../slideLayouts/slideLayout360.xml"/><Relationship Id="rId220" Type="http://schemas.openxmlformats.org/officeDocument/2006/relationships/slideLayout" Target="../slideLayouts/slideLayout220.xml"/><Relationship Id="rId15" Type="http://schemas.openxmlformats.org/officeDocument/2006/relationships/slideLayout" Target="../slideLayouts/slideLayout15.xml"/><Relationship Id="rId57" Type="http://schemas.openxmlformats.org/officeDocument/2006/relationships/slideLayout" Target="../slideLayouts/slideLayout57.xml"/><Relationship Id="rId262" Type="http://schemas.openxmlformats.org/officeDocument/2006/relationships/slideLayout" Target="../slideLayouts/slideLayout262.xml"/><Relationship Id="rId318" Type="http://schemas.openxmlformats.org/officeDocument/2006/relationships/slideLayout" Target="../slideLayouts/slideLayout318.xml"/><Relationship Id="rId99" Type="http://schemas.openxmlformats.org/officeDocument/2006/relationships/slideLayout" Target="../slideLayouts/slideLayout99.xml"/><Relationship Id="rId122" Type="http://schemas.openxmlformats.org/officeDocument/2006/relationships/slideLayout" Target="../slideLayouts/slideLayout122.xml"/><Relationship Id="rId164" Type="http://schemas.openxmlformats.org/officeDocument/2006/relationships/slideLayout" Target="../slideLayouts/slideLayout164.xml"/><Relationship Id="rId371" Type="http://schemas.openxmlformats.org/officeDocument/2006/relationships/slideLayout" Target="../slideLayouts/slideLayout371.xml"/><Relationship Id="rId26" Type="http://schemas.openxmlformats.org/officeDocument/2006/relationships/slideLayout" Target="../slideLayouts/slideLayout26.xml"/><Relationship Id="rId231" Type="http://schemas.openxmlformats.org/officeDocument/2006/relationships/slideLayout" Target="../slideLayouts/slideLayout231.xml"/><Relationship Id="rId273" Type="http://schemas.openxmlformats.org/officeDocument/2006/relationships/slideLayout" Target="../slideLayouts/slideLayout273.xml"/><Relationship Id="rId329" Type="http://schemas.openxmlformats.org/officeDocument/2006/relationships/slideLayout" Target="../slideLayouts/slideLayout329.xml"/><Relationship Id="rId68" Type="http://schemas.openxmlformats.org/officeDocument/2006/relationships/slideLayout" Target="../slideLayouts/slideLayout68.xml"/><Relationship Id="rId133" Type="http://schemas.openxmlformats.org/officeDocument/2006/relationships/slideLayout" Target="../slideLayouts/slideLayout133.xml"/><Relationship Id="rId175" Type="http://schemas.openxmlformats.org/officeDocument/2006/relationships/slideLayout" Target="../slideLayouts/slideLayout175.xml"/><Relationship Id="rId340" Type="http://schemas.openxmlformats.org/officeDocument/2006/relationships/slideLayout" Target="../slideLayouts/slideLayout340.xml"/><Relationship Id="rId200" Type="http://schemas.openxmlformats.org/officeDocument/2006/relationships/slideLayout" Target="../slideLayouts/slideLayout200.xml"/><Relationship Id="rId382" Type="http://schemas.openxmlformats.org/officeDocument/2006/relationships/slideLayout" Target="../slideLayouts/slideLayout382.xml"/><Relationship Id="rId242" Type="http://schemas.openxmlformats.org/officeDocument/2006/relationships/slideLayout" Target="../slideLayouts/slideLayout242.xml"/><Relationship Id="rId284" Type="http://schemas.openxmlformats.org/officeDocument/2006/relationships/slideLayout" Target="../slideLayouts/slideLayout28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B10A8AFD-7B14-187B-FE4C-8746F4ED9E79}"/>
              </a:ext>
            </a:extLst>
          </p:cNvPr>
          <p:cNvGraphicFramePr>
            <a:graphicFrameLocks noChangeAspect="1"/>
          </p:cNvGraphicFramePr>
          <p:nvPr userDrawn="1">
            <p:custDataLst>
              <p:tags r:id="rId397"/>
            </p:custDataLst>
            <p:extLst>
              <p:ext uri="{D42A27DB-BD31-4B8C-83A1-F6EECF244321}">
                <p14:modId xmlns:p14="http://schemas.microsoft.com/office/powerpoint/2010/main" val="24143204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98" imgW="498" imgH="499" progId="TCLayout.ActiveDocument.1">
                  <p:embed/>
                </p:oleObj>
              </mc:Choice>
              <mc:Fallback>
                <p:oleObj name="think-cell Folie" r:id="rId398" imgW="498" imgH="499" progId="TCLayout.ActiveDocument.1">
                  <p:embed/>
                  <p:pic>
                    <p:nvPicPr>
                      <p:cNvPr id="6" name="think-cell data - do not delete" hidden="1">
                        <a:extLst>
                          <a:ext uri="{FF2B5EF4-FFF2-40B4-BE49-F238E27FC236}">
                            <a16:creationId xmlns:a16="http://schemas.microsoft.com/office/drawing/2014/main" id="{B10A8AFD-7B14-187B-FE4C-8746F4ED9E79}"/>
                          </a:ext>
                        </a:extLst>
                      </p:cNvPr>
                      <p:cNvPicPr/>
                      <p:nvPr/>
                    </p:nvPicPr>
                    <p:blipFill>
                      <a:blip r:embed="rId399"/>
                      <a:stretch>
                        <a:fillRect/>
                      </a:stretch>
                    </p:blipFill>
                    <p:spPr>
                      <a:xfrm>
                        <a:off x="1588" y="1588"/>
                        <a:ext cx="1588" cy="1588"/>
                      </a:xfrm>
                      <a:prstGeom prst="rect">
                        <a:avLst/>
                      </a:prstGeom>
                    </p:spPr>
                  </p:pic>
                </p:oleObj>
              </mc:Fallback>
            </mc:AlternateContent>
          </a:graphicData>
        </a:graphic>
      </p:graphicFrame>
      <p:pic>
        <p:nvPicPr>
          <p:cNvPr id="4" name="Logo">
            <a:extLst>
              <a:ext uri="{FF2B5EF4-FFF2-40B4-BE49-F238E27FC236}">
                <a16:creationId xmlns:a16="http://schemas.microsoft.com/office/drawing/2014/main" id="{B6229E85-D44A-F17D-0438-79252CC07BBB}"/>
              </a:ext>
            </a:extLst>
          </p:cNvPr>
          <p:cNvPicPr>
            <a:picLocks noChangeAspect="1"/>
          </p:cNvPicPr>
          <p:nvPr userDrawn="1"/>
        </p:nvPicPr>
        <p:blipFill>
          <a:blip r:embed="rId400">
            <a:extLst>
              <a:ext uri="{28A0092B-C50C-407E-A947-70E740481C1C}">
                <a14:useLocalDpi xmlns:a14="http://schemas.microsoft.com/office/drawing/2010/main" val="0"/>
              </a:ext>
            </a:extLst>
          </a:blip>
          <a:srcRect/>
          <a:stretch/>
        </p:blipFill>
        <p:spPr>
          <a:xfrm>
            <a:off x="10591321" y="5814333"/>
            <a:ext cx="1369834" cy="1043334"/>
          </a:xfrm>
          <a:prstGeom prst="rect">
            <a:avLst/>
          </a:prstGeom>
        </p:spPr>
      </p:pic>
      <p:sp>
        <p:nvSpPr>
          <p:cNvPr id="19" name="Foliennummer">
            <a:extLst>
              <a:ext uri="{FF2B5EF4-FFF2-40B4-BE49-F238E27FC236}">
                <a16:creationId xmlns:a16="http://schemas.microsoft.com/office/drawing/2014/main" id="{8E176C43-5B30-EA06-C375-F51774346140}"/>
              </a:ext>
            </a:extLst>
          </p:cNvPr>
          <p:cNvSpPr>
            <a:spLocks noGrp="1"/>
          </p:cNvSpPr>
          <p:nvPr>
            <p:ph type="sldNum" sz="quarter" idx="4"/>
          </p:nvPr>
        </p:nvSpPr>
        <p:spPr>
          <a:xfrm>
            <a:off x="5826000" y="6290675"/>
            <a:ext cx="540000" cy="252000"/>
          </a:xfrm>
          <a:prstGeom prst="rect">
            <a:avLst/>
          </a:prstGeom>
        </p:spPr>
        <p:txBody>
          <a:bodyPr wrap="square" lIns="0" tIns="0" rIns="0" bIns="0" anchor="ctr" anchorCtr="0"/>
          <a:lstStyle>
            <a:lvl1pPr algn="ctr">
              <a:defRPr lang="de-DE" sz="1100" b="1" smtClean="0">
                <a:solidFill>
                  <a:srgbClr val="10065A"/>
                </a:solidFill>
                <a:latin typeface="Source Sans Pro" panose="020B0503030403020204" pitchFamily="34" charset="0"/>
              </a:defRPr>
            </a:lvl1pPr>
          </a:lstStyle>
          <a:p>
            <a:fld id="{0EDB35FF-48FE-4539-886A-6B3E6CAB12DA}" type="slidenum">
              <a:rPr lang="de-DE" smtClean="0"/>
              <a:pPr/>
              <a:t>‹Nr.›</a:t>
            </a:fld>
            <a:endParaRPr lang="de-DE" dirty="0"/>
          </a:p>
        </p:txBody>
      </p:sp>
      <p:sp>
        <p:nvSpPr>
          <p:cNvPr id="18" name="Datum">
            <a:extLst>
              <a:ext uri="{FF2B5EF4-FFF2-40B4-BE49-F238E27FC236}">
                <a16:creationId xmlns:a16="http://schemas.microsoft.com/office/drawing/2014/main" id="{5E46C341-41CE-C4D4-DE6F-044546EAB122}"/>
              </a:ext>
            </a:extLst>
          </p:cNvPr>
          <p:cNvSpPr>
            <a:spLocks noGrp="1"/>
          </p:cNvSpPr>
          <p:nvPr>
            <p:ph type="dt" sz="half" idx="2"/>
          </p:nvPr>
        </p:nvSpPr>
        <p:spPr>
          <a:xfrm>
            <a:off x="540000" y="6290675"/>
            <a:ext cx="1800000" cy="252000"/>
          </a:xfrm>
          <a:prstGeom prst="rect">
            <a:avLst/>
          </a:prstGeom>
        </p:spPr>
        <p:txBody>
          <a:bodyPr wrap="square" lIns="0" tIns="0" rIns="0" bIns="0" anchor="ctr" anchorCtr="0"/>
          <a:lstStyle>
            <a:lvl1pPr algn="l">
              <a:defRPr lang="de-DE" sz="1100" smtClean="0">
                <a:solidFill>
                  <a:srgbClr val="10065A"/>
                </a:solidFill>
                <a:latin typeface="Source Sans Pro" panose="020B0503030403020204" pitchFamily="34" charset="0"/>
              </a:defRPr>
            </a:lvl1pPr>
          </a:lstStyle>
          <a:p>
            <a:fld id="{68D839FC-1955-440B-8CB2-87153EBB01C2}" type="datetime4">
              <a:rPr lang="de-DE" smtClean="0"/>
              <a:t>12. Mai 2026</a:t>
            </a:fld>
            <a:endParaRPr lang="de-DE" dirty="0"/>
          </a:p>
        </p:txBody>
      </p:sp>
      <p:sp>
        <p:nvSpPr>
          <p:cNvPr id="3" name="Inhalt">
            <a:extLst>
              <a:ext uri="{FF2B5EF4-FFF2-40B4-BE49-F238E27FC236}">
                <a16:creationId xmlns:a16="http://schemas.microsoft.com/office/drawing/2014/main" id="{BF95CF52-85E7-61B8-06DF-6A871154113E}"/>
              </a:ext>
            </a:extLst>
          </p:cNvPr>
          <p:cNvSpPr>
            <a:spLocks noGrp="1"/>
          </p:cNvSpPr>
          <p:nvPr>
            <p:ph type="body" idx="1"/>
          </p:nvPr>
        </p:nvSpPr>
        <p:spPr>
          <a:xfrm>
            <a:off x="540000" y="1206000"/>
            <a:ext cx="11160000" cy="4752000"/>
          </a:xfrm>
          <a:prstGeom prst="rect">
            <a:avLst/>
          </a:prstGeom>
        </p:spPr>
        <p:txBody>
          <a:bodyPr vert="horz" lIns="0" tIns="36000" rIns="0" bIns="36000" rtlCol="0">
            <a:noAutofit/>
          </a:bodyPr>
          <a:lstStyle/>
          <a:p>
            <a:pPr lvl="0"/>
            <a:r>
              <a:rPr lang="de-DE" dirty="0"/>
              <a:t>Text – erste Ebene</a:t>
            </a:r>
          </a:p>
          <a:p>
            <a:pPr lvl="1"/>
            <a:r>
              <a:rPr lang="de-DE" dirty="0"/>
              <a:t>Text – zweite Ebene</a:t>
            </a:r>
          </a:p>
          <a:p>
            <a:pPr lvl="2"/>
            <a:r>
              <a:rPr lang="de-DE" dirty="0"/>
              <a:t>Text – dritte Ebene</a:t>
            </a:r>
          </a:p>
          <a:p>
            <a:pPr lvl="3"/>
            <a:r>
              <a:rPr lang="de-DE" dirty="0"/>
              <a:t>Text – vierte Ebene</a:t>
            </a:r>
          </a:p>
          <a:p>
            <a:pPr lvl="4"/>
            <a:r>
              <a:rPr lang="de-DE" dirty="0"/>
              <a:t>Text – fünfte Ebene</a:t>
            </a:r>
          </a:p>
        </p:txBody>
      </p:sp>
      <p:sp>
        <p:nvSpPr>
          <p:cNvPr id="2" name="Titel">
            <a:extLst>
              <a:ext uri="{FF2B5EF4-FFF2-40B4-BE49-F238E27FC236}">
                <a16:creationId xmlns:a16="http://schemas.microsoft.com/office/drawing/2014/main" id="{F625BCA2-ADA8-5693-3BC1-A1C032A2E141}"/>
              </a:ext>
            </a:extLst>
          </p:cNvPr>
          <p:cNvSpPr>
            <a:spLocks noGrp="1"/>
          </p:cNvSpPr>
          <p:nvPr>
            <p:ph type="title"/>
          </p:nvPr>
        </p:nvSpPr>
        <p:spPr>
          <a:xfrm>
            <a:off x="540000" y="139663"/>
            <a:ext cx="11160000" cy="900000"/>
          </a:xfrm>
          <a:prstGeom prst="rect">
            <a:avLst/>
          </a:prstGeom>
        </p:spPr>
        <p:txBody>
          <a:bodyPr vert="horz" lIns="0" tIns="36000" rIns="0" bIns="36000" rtlCol="0" anchor="ctr" anchorCtr="0">
            <a:noAutofit/>
          </a:bodyPr>
          <a:lstStyle/>
          <a:p>
            <a:r>
              <a:rPr lang="de-DE" dirty="0"/>
              <a:t>Titel der Folie</a:t>
            </a:r>
          </a:p>
        </p:txBody>
      </p:sp>
    </p:spTree>
    <p:extLst>
      <p:ext uri="{BB962C8B-B14F-4D97-AF65-F5344CB8AC3E}">
        <p14:creationId xmlns:p14="http://schemas.microsoft.com/office/powerpoint/2010/main" val="2288315163"/>
      </p:ext>
    </p:extLst>
  </p:cSld>
  <p:clrMap bg1="lt1" tx1="dk1" bg2="lt2" tx2="dk2" accent1="accent1" accent2="accent2" accent3="accent3" accent4="accent4" accent5="accent5" accent6="accent6" hlink="hlink" folHlink="folHlink"/>
  <p:sldLayoutIdLst>
    <p:sldLayoutId id="2147484017" r:id="rId1"/>
    <p:sldLayoutId id="2147483916" r:id="rId2"/>
    <p:sldLayoutId id="2147484074" r:id="rId3"/>
    <p:sldLayoutId id="2147483910" r:id="rId4"/>
    <p:sldLayoutId id="2147484075" r:id="rId5"/>
    <p:sldLayoutId id="2147484039" r:id="rId6"/>
    <p:sldLayoutId id="2147484076" r:id="rId7"/>
    <p:sldLayoutId id="2147483917" r:id="rId8"/>
    <p:sldLayoutId id="2147484077" r:id="rId9"/>
    <p:sldLayoutId id="2147483918" r:id="rId10"/>
    <p:sldLayoutId id="2147484078" r:id="rId11"/>
    <p:sldLayoutId id="2147483919" r:id="rId12"/>
    <p:sldLayoutId id="2147484079" r:id="rId13"/>
    <p:sldLayoutId id="2147483927" r:id="rId14"/>
    <p:sldLayoutId id="2147484096" r:id="rId15"/>
    <p:sldLayoutId id="2147483926" r:id="rId16"/>
    <p:sldLayoutId id="2147484097" r:id="rId17"/>
    <p:sldLayoutId id="2147484040" r:id="rId18"/>
    <p:sldLayoutId id="2147484098" r:id="rId19"/>
    <p:sldLayoutId id="2147483925" r:id="rId20"/>
    <p:sldLayoutId id="2147484099" r:id="rId21"/>
    <p:sldLayoutId id="2147483924" r:id="rId22"/>
    <p:sldLayoutId id="2147484100" r:id="rId23"/>
    <p:sldLayoutId id="2147483912" r:id="rId24"/>
    <p:sldLayoutId id="2147484101" r:id="rId25"/>
    <p:sldLayoutId id="2147483789" r:id="rId26"/>
    <p:sldLayoutId id="2147484102" r:id="rId27"/>
    <p:sldLayoutId id="2147483666" r:id="rId28"/>
    <p:sldLayoutId id="2147484103" r:id="rId29"/>
    <p:sldLayoutId id="2147483784" r:id="rId30"/>
    <p:sldLayoutId id="2147484104" r:id="rId31"/>
    <p:sldLayoutId id="2147483786" r:id="rId32"/>
    <p:sldLayoutId id="2147484105" r:id="rId33"/>
    <p:sldLayoutId id="2147483785" r:id="rId34"/>
    <p:sldLayoutId id="2147484106" r:id="rId35"/>
    <p:sldLayoutId id="2147483788" r:id="rId36"/>
    <p:sldLayoutId id="2147484107" r:id="rId37"/>
    <p:sldLayoutId id="2147483824" r:id="rId38"/>
    <p:sldLayoutId id="2147483823" r:id="rId39"/>
    <p:sldLayoutId id="2147483675" r:id="rId40"/>
    <p:sldLayoutId id="2147483794" r:id="rId41"/>
    <p:sldLayoutId id="2147484108" r:id="rId42"/>
    <p:sldLayoutId id="2147483897" r:id="rId43"/>
    <p:sldLayoutId id="2147484041" r:id="rId44"/>
    <p:sldLayoutId id="2147484109" r:id="rId45"/>
    <p:sldLayoutId id="2147483792" r:id="rId46"/>
    <p:sldLayoutId id="2147484110" r:id="rId47"/>
    <p:sldLayoutId id="2147483793" r:id="rId48"/>
    <p:sldLayoutId id="2147484111" r:id="rId49"/>
    <p:sldLayoutId id="2147483810" r:id="rId50"/>
    <p:sldLayoutId id="2147484112" r:id="rId51"/>
    <p:sldLayoutId id="2147483790" r:id="rId52"/>
    <p:sldLayoutId id="2147484113" r:id="rId53"/>
    <p:sldLayoutId id="2147483791" r:id="rId54"/>
    <p:sldLayoutId id="2147484114" r:id="rId55"/>
    <p:sldLayoutId id="2147483709" r:id="rId56"/>
    <p:sldLayoutId id="2147483848" r:id="rId57"/>
    <p:sldLayoutId id="2147483846" r:id="rId58"/>
    <p:sldLayoutId id="2147483710" r:id="rId59"/>
    <p:sldLayoutId id="2147483898" r:id="rId60"/>
    <p:sldLayoutId id="2147483899" r:id="rId61"/>
    <p:sldLayoutId id="2147483895" r:id="rId62"/>
    <p:sldLayoutId id="2147483847" r:id="rId63"/>
    <p:sldLayoutId id="2147483768" r:id="rId64"/>
    <p:sldLayoutId id="2147483769" r:id="rId65"/>
    <p:sldLayoutId id="2147483845" r:id="rId66"/>
    <p:sldLayoutId id="2147484080" r:id="rId67"/>
    <p:sldLayoutId id="2147483844" r:id="rId68"/>
    <p:sldLayoutId id="2147484081" r:id="rId69"/>
    <p:sldLayoutId id="2147483770" r:id="rId70"/>
    <p:sldLayoutId id="2147484082" r:id="rId71"/>
    <p:sldLayoutId id="2147483896" r:id="rId72"/>
    <p:sldLayoutId id="2147484089" r:id="rId73"/>
    <p:sldLayoutId id="2147483685" r:id="rId74"/>
    <p:sldLayoutId id="2147484090" r:id="rId75"/>
    <p:sldLayoutId id="2147483711" r:id="rId76"/>
    <p:sldLayoutId id="2147484091" r:id="rId77"/>
    <p:sldLayoutId id="2147483881" r:id="rId78"/>
    <p:sldLayoutId id="2147483883" r:id="rId79"/>
    <p:sldLayoutId id="2147483882" r:id="rId80"/>
    <p:sldLayoutId id="2147483884" r:id="rId81"/>
    <p:sldLayoutId id="2147484092" r:id="rId82"/>
    <p:sldLayoutId id="2147483885" r:id="rId83"/>
    <p:sldLayoutId id="2147484093" r:id="rId84"/>
    <p:sldLayoutId id="2147483886" r:id="rId85"/>
    <p:sldLayoutId id="2147484094" r:id="rId86"/>
    <p:sldLayoutId id="2147483887" r:id="rId87"/>
    <p:sldLayoutId id="2147484095" r:id="rId88"/>
    <p:sldLayoutId id="2147483796" r:id="rId89"/>
    <p:sldLayoutId id="2147484043" r:id="rId90"/>
    <p:sldLayoutId id="2147483698" r:id="rId91"/>
    <p:sldLayoutId id="2147484048" r:id="rId92"/>
    <p:sldLayoutId id="2147483774" r:id="rId93"/>
    <p:sldLayoutId id="2147483772" r:id="rId94"/>
    <p:sldLayoutId id="2147483718" r:id="rId95"/>
    <p:sldLayoutId id="2147483773" r:id="rId96"/>
    <p:sldLayoutId id="2147483776" r:id="rId97"/>
    <p:sldLayoutId id="2147483775" r:id="rId98"/>
    <p:sldLayoutId id="2147483777" r:id="rId99"/>
    <p:sldLayoutId id="2147484045" r:id="rId100"/>
    <p:sldLayoutId id="2147483700" r:id="rId101"/>
    <p:sldLayoutId id="2147484044" r:id="rId102"/>
    <p:sldLayoutId id="2147483778" r:id="rId103"/>
    <p:sldLayoutId id="2147483720" r:id="rId104"/>
    <p:sldLayoutId id="2147483781" r:id="rId105"/>
    <p:sldLayoutId id="2147483780" r:id="rId106"/>
    <p:sldLayoutId id="2147483779" r:id="rId107"/>
    <p:sldLayoutId id="2147483782" r:id="rId108"/>
    <p:sldLayoutId id="2147483676" r:id="rId109"/>
    <p:sldLayoutId id="2147483783" r:id="rId110"/>
    <p:sldLayoutId id="2147483830" r:id="rId111"/>
    <p:sldLayoutId id="2147483831" r:id="rId112"/>
    <p:sldLayoutId id="2147483716" r:id="rId113"/>
    <p:sldLayoutId id="2147483705" r:id="rId114"/>
    <p:sldLayoutId id="2147483833" r:id="rId115"/>
    <p:sldLayoutId id="2147483834" r:id="rId116"/>
    <p:sldLayoutId id="2147483832" r:id="rId117"/>
    <p:sldLayoutId id="2147483717" r:id="rId118"/>
    <p:sldLayoutId id="2147483721" r:id="rId119"/>
    <p:sldLayoutId id="2147484042" r:id="rId120"/>
    <p:sldLayoutId id="2147483849" r:id="rId121"/>
    <p:sldLayoutId id="2147484046" r:id="rId122"/>
    <p:sldLayoutId id="2147483850" r:id="rId123"/>
    <p:sldLayoutId id="2147483853" r:id="rId124"/>
    <p:sldLayoutId id="2147483851" r:id="rId125"/>
    <p:sldLayoutId id="2147483854" r:id="rId126"/>
    <p:sldLayoutId id="2147483723" r:id="rId127"/>
    <p:sldLayoutId id="2147483852" r:id="rId128"/>
    <p:sldLayoutId id="2147483724" r:id="rId129"/>
    <p:sldLayoutId id="2147483726" r:id="rId130"/>
    <p:sldLayoutId id="2147483855" r:id="rId131"/>
    <p:sldLayoutId id="2147484047" r:id="rId132"/>
    <p:sldLayoutId id="2147483856" r:id="rId133"/>
    <p:sldLayoutId id="2147483857" r:id="rId134"/>
    <p:sldLayoutId id="2147483725" r:id="rId135"/>
    <p:sldLayoutId id="2147483860" r:id="rId136"/>
    <p:sldLayoutId id="2147483858" r:id="rId137"/>
    <p:sldLayoutId id="2147483859" r:id="rId138"/>
    <p:sldLayoutId id="2147483928" r:id="rId139"/>
    <p:sldLayoutId id="2147484083" r:id="rId140"/>
    <p:sldLayoutId id="2147483906" r:id="rId141"/>
    <p:sldLayoutId id="2147484084" r:id="rId142"/>
    <p:sldLayoutId id="2147483929" r:id="rId143"/>
    <p:sldLayoutId id="2147484115" r:id="rId144"/>
    <p:sldLayoutId id="2147484116" r:id="rId145"/>
    <p:sldLayoutId id="2147483930" r:id="rId146"/>
    <p:sldLayoutId id="2147483931" r:id="rId147"/>
    <p:sldLayoutId id="2147484117" r:id="rId148"/>
    <p:sldLayoutId id="2147483933" r:id="rId149"/>
    <p:sldLayoutId id="2147484049" r:id="rId150"/>
    <p:sldLayoutId id="2147483907" r:id="rId151"/>
    <p:sldLayoutId id="2147484050" r:id="rId152"/>
    <p:sldLayoutId id="2147483934" r:id="rId153"/>
    <p:sldLayoutId id="2147484051" r:id="rId154"/>
    <p:sldLayoutId id="2147483935" r:id="rId155"/>
    <p:sldLayoutId id="2147484052" r:id="rId156"/>
    <p:sldLayoutId id="2147483932" r:id="rId157"/>
    <p:sldLayoutId id="2147484053" r:id="rId158"/>
    <p:sldLayoutId id="2147483937" r:id="rId159"/>
    <p:sldLayoutId id="2147484054" r:id="rId160"/>
    <p:sldLayoutId id="2147483820" r:id="rId161"/>
    <p:sldLayoutId id="2147483819" r:id="rId162"/>
    <p:sldLayoutId id="2147484055" r:id="rId163"/>
    <p:sldLayoutId id="2147483818" r:id="rId164"/>
    <p:sldLayoutId id="2147484136" r:id="rId165"/>
    <p:sldLayoutId id="2147483729" r:id="rId166"/>
    <p:sldLayoutId id="2147483728" r:id="rId167"/>
    <p:sldLayoutId id="2147483817" r:id="rId168"/>
    <p:sldLayoutId id="2147483822" r:id="rId169"/>
    <p:sldLayoutId id="2147483821" r:id="rId170"/>
    <p:sldLayoutId id="2147483938" r:id="rId171"/>
    <p:sldLayoutId id="2147483913" r:id="rId172"/>
    <p:sldLayoutId id="2147484018" r:id="rId173"/>
    <p:sldLayoutId id="2147484019" r:id="rId174"/>
    <p:sldLayoutId id="2147484020" r:id="rId175"/>
    <p:sldLayoutId id="2147484021" r:id="rId176"/>
    <p:sldLayoutId id="2147484022" r:id="rId177"/>
    <p:sldLayoutId id="2147484024" r:id="rId178"/>
    <p:sldLayoutId id="2147484023" r:id="rId179"/>
    <p:sldLayoutId id="2147484025" r:id="rId180"/>
    <p:sldLayoutId id="2147484026" r:id="rId181"/>
    <p:sldLayoutId id="2147484027" r:id="rId182"/>
    <p:sldLayoutId id="2147483914" r:id="rId183"/>
    <p:sldLayoutId id="2147484028" r:id="rId184"/>
    <p:sldLayoutId id="2147484029" r:id="rId185"/>
    <p:sldLayoutId id="2147484030" r:id="rId186"/>
    <p:sldLayoutId id="2147484031" r:id="rId187"/>
    <p:sldLayoutId id="2147484032" r:id="rId188"/>
    <p:sldLayoutId id="2147484034" r:id="rId189"/>
    <p:sldLayoutId id="2147484033" r:id="rId190"/>
    <p:sldLayoutId id="2147484035" r:id="rId191"/>
    <p:sldLayoutId id="2147483915" r:id="rId192"/>
    <p:sldLayoutId id="2147484036" r:id="rId193"/>
    <p:sldLayoutId id="2147484037" r:id="rId194"/>
    <p:sldLayoutId id="2147484038" r:id="rId195"/>
    <p:sldLayoutId id="2147483939" r:id="rId196"/>
    <p:sldLayoutId id="2147484085" r:id="rId197"/>
    <p:sldLayoutId id="2147483909" r:id="rId198"/>
    <p:sldLayoutId id="2147484086" r:id="rId199"/>
    <p:sldLayoutId id="2147483940" r:id="rId200"/>
    <p:sldLayoutId id="2147484118" r:id="rId201"/>
    <p:sldLayoutId id="2147483941" r:id="rId202"/>
    <p:sldLayoutId id="2147484119" r:id="rId203"/>
    <p:sldLayoutId id="2147483944" r:id="rId204"/>
    <p:sldLayoutId id="2147484120" r:id="rId205"/>
    <p:sldLayoutId id="2147483947" r:id="rId206"/>
    <p:sldLayoutId id="2147484087" r:id="rId207"/>
    <p:sldLayoutId id="2147483908" r:id="rId208"/>
    <p:sldLayoutId id="2147484088" r:id="rId209"/>
    <p:sldLayoutId id="2147483942" r:id="rId210"/>
    <p:sldLayoutId id="2147484121" r:id="rId211"/>
    <p:sldLayoutId id="2147483943" r:id="rId212"/>
    <p:sldLayoutId id="2147484122" r:id="rId213"/>
    <p:sldLayoutId id="2147483946" r:id="rId214"/>
    <p:sldLayoutId id="2147483945" r:id="rId215"/>
    <p:sldLayoutId id="2147483948" r:id="rId216"/>
    <p:sldLayoutId id="2147483759" r:id="rId217"/>
    <p:sldLayoutId id="2147484056" r:id="rId218"/>
    <p:sldLayoutId id="2147483865" r:id="rId219"/>
    <p:sldLayoutId id="2147483867" r:id="rId220"/>
    <p:sldLayoutId id="2147483868" r:id="rId221"/>
    <p:sldLayoutId id="2147483869" r:id="rId222"/>
    <p:sldLayoutId id="2147483870" r:id="rId223"/>
    <p:sldLayoutId id="2147483871" r:id="rId224"/>
    <p:sldLayoutId id="2147483872" r:id="rId225"/>
    <p:sldLayoutId id="2147483889" r:id="rId226"/>
    <p:sldLayoutId id="2147483737" r:id="rId227"/>
    <p:sldLayoutId id="2147483890" r:id="rId228"/>
    <p:sldLayoutId id="2147483842" r:id="rId229"/>
    <p:sldLayoutId id="2147483862" r:id="rId230"/>
    <p:sldLayoutId id="2147483891" r:id="rId231"/>
    <p:sldLayoutId id="2147483863" r:id="rId232"/>
    <p:sldLayoutId id="2147483900" r:id="rId233"/>
    <p:sldLayoutId id="2147483960" r:id="rId234"/>
    <p:sldLayoutId id="2147483864" r:id="rId235"/>
    <p:sldLayoutId id="2147483950" r:id="rId236"/>
    <p:sldLayoutId id="2147483953" r:id="rId237"/>
    <p:sldLayoutId id="2147483954" r:id="rId238"/>
    <p:sldLayoutId id="2147483892" r:id="rId239"/>
    <p:sldLayoutId id="2147483843" r:id="rId240"/>
    <p:sldLayoutId id="2147483955" r:id="rId241"/>
    <p:sldLayoutId id="2147483956" r:id="rId242"/>
    <p:sldLayoutId id="2147483957" r:id="rId243"/>
    <p:sldLayoutId id="2147483958" r:id="rId244"/>
    <p:sldLayoutId id="2147483965" r:id="rId245"/>
    <p:sldLayoutId id="2147484058" r:id="rId246"/>
    <p:sldLayoutId id="2147483964" r:id="rId247"/>
    <p:sldLayoutId id="2147484059" r:id="rId248"/>
    <p:sldLayoutId id="2147483959" r:id="rId249"/>
    <p:sldLayoutId id="2147483962" r:id="rId250"/>
    <p:sldLayoutId id="2147483738" r:id="rId251"/>
    <p:sldLayoutId id="2147483963" r:id="rId252"/>
    <p:sldLayoutId id="2147483967" r:id="rId253"/>
    <p:sldLayoutId id="2147483758" r:id="rId254"/>
    <p:sldLayoutId id="2147484057" r:id="rId255"/>
    <p:sldLayoutId id="2147483866" r:id="rId256"/>
    <p:sldLayoutId id="2147483874" r:id="rId257"/>
    <p:sldLayoutId id="2147483875" r:id="rId258"/>
    <p:sldLayoutId id="2147483876" r:id="rId259"/>
    <p:sldLayoutId id="2147483877" r:id="rId260"/>
    <p:sldLayoutId id="2147483878" r:id="rId261"/>
    <p:sldLayoutId id="2147483880" r:id="rId262"/>
    <p:sldLayoutId id="2147483740" r:id="rId263"/>
    <p:sldLayoutId id="2147484060" r:id="rId264"/>
    <p:sldLayoutId id="2147483968" r:id="rId265"/>
    <p:sldLayoutId id="2147484061" r:id="rId266"/>
    <p:sldLayoutId id="2147483969" r:id="rId267"/>
    <p:sldLayoutId id="2147483970" r:id="rId268"/>
    <p:sldLayoutId id="2147483971" r:id="rId269"/>
    <p:sldLayoutId id="2147483973" r:id="rId270"/>
    <p:sldLayoutId id="2147483974" r:id="rId271"/>
    <p:sldLayoutId id="2147483893" r:id="rId272"/>
    <p:sldLayoutId id="2147483975" r:id="rId273"/>
    <p:sldLayoutId id="2147483894" r:id="rId274"/>
    <p:sldLayoutId id="2147483976" r:id="rId275"/>
    <p:sldLayoutId id="2147483977" r:id="rId276"/>
    <p:sldLayoutId id="2147483979" r:id="rId277"/>
    <p:sldLayoutId id="2147483978" r:id="rId278"/>
    <p:sldLayoutId id="2147483980" r:id="rId279"/>
    <p:sldLayoutId id="2147483949" r:id="rId280"/>
    <p:sldLayoutId id="2147483733" r:id="rId281"/>
    <p:sldLayoutId id="2147483732" r:id="rId282"/>
    <p:sldLayoutId id="2147483734" r:id="rId283"/>
    <p:sldLayoutId id="2147483797" r:id="rId284"/>
    <p:sldLayoutId id="2147483736" r:id="rId285"/>
    <p:sldLayoutId id="2147483798" r:id="rId286"/>
    <p:sldLayoutId id="2147483802" r:id="rId287"/>
    <p:sldLayoutId id="2147483800" r:id="rId288"/>
    <p:sldLayoutId id="2147483735" r:id="rId289"/>
    <p:sldLayoutId id="2147483799" r:id="rId290"/>
    <p:sldLayoutId id="2147483981" r:id="rId291"/>
    <p:sldLayoutId id="2147483749" r:id="rId292"/>
    <p:sldLayoutId id="2147484062" r:id="rId293"/>
    <p:sldLayoutId id="2147483982" r:id="rId294"/>
    <p:sldLayoutId id="2147484063" r:id="rId295"/>
    <p:sldLayoutId id="2147483985" r:id="rId296"/>
    <p:sldLayoutId id="2147484064" r:id="rId297"/>
    <p:sldLayoutId id="2147483987" r:id="rId298"/>
    <p:sldLayoutId id="2147484065" r:id="rId299"/>
    <p:sldLayoutId id="2147483984" r:id="rId300"/>
    <p:sldLayoutId id="2147484137" r:id="rId301"/>
    <p:sldLayoutId id="2147483750" r:id="rId302"/>
    <p:sldLayoutId id="2147483983" r:id="rId303"/>
    <p:sldLayoutId id="2147483989" r:id="rId304"/>
    <p:sldLayoutId id="2147483986" r:id="rId305"/>
    <p:sldLayoutId id="2147483990" r:id="rId306"/>
    <p:sldLayoutId id="2147483988" r:id="rId307"/>
    <p:sldLayoutId id="2147483991" r:id="rId308"/>
    <p:sldLayoutId id="2147484066" r:id="rId309"/>
    <p:sldLayoutId id="2147483751" r:id="rId310"/>
    <p:sldLayoutId id="2147484067" r:id="rId311"/>
    <p:sldLayoutId id="2147483993" r:id="rId312"/>
    <p:sldLayoutId id="2147484068" r:id="rId313"/>
    <p:sldLayoutId id="2147483995" r:id="rId314"/>
    <p:sldLayoutId id="2147484069" r:id="rId315"/>
    <p:sldLayoutId id="2147483997" r:id="rId316"/>
    <p:sldLayoutId id="2147484138" r:id="rId317"/>
    <p:sldLayoutId id="2147483992" r:id="rId318"/>
    <p:sldLayoutId id="2147483752" r:id="rId319"/>
    <p:sldLayoutId id="2147483998" r:id="rId320"/>
    <p:sldLayoutId id="2147483994" r:id="rId321"/>
    <p:sldLayoutId id="2147483999" r:id="rId322"/>
    <p:sldLayoutId id="2147483996" r:id="rId323"/>
    <p:sldLayoutId id="2147484000" r:id="rId324"/>
    <p:sldLayoutId id="2147484070" r:id="rId325"/>
    <p:sldLayoutId id="2147484003" r:id="rId326"/>
    <p:sldLayoutId id="2147484071" r:id="rId327"/>
    <p:sldLayoutId id="2147484002" r:id="rId328"/>
    <p:sldLayoutId id="2147484072" r:id="rId329"/>
    <p:sldLayoutId id="2147483754" r:id="rId330"/>
    <p:sldLayoutId id="2147484073" r:id="rId331"/>
    <p:sldLayoutId id="2147484005" r:id="rId332"/>
    <p:sldLayoutId id="2147484139" r:id="rId333"/>
    <p:sldLayoutId id="2147484001" r:id="rId334"/>
    <p:sldLayoutId id="2147484004" r:id="rId335"/>
    <p:sldLayoutId id="2147484006" r:id="rId336"/>
    <p:sldLayoutId id="2147483753" r:id="rId337"/>
    <p:sldLayoutId id="2147484007" r:id="rId338"/>
    <p:sldLayoutId id="2147484008" r:id="rId339"/>
    <p:sldLayoutId id="2147484009" r:id="rId340"/>
    <p:sldLayoutId id="2147483730" r:id="rId341"/>
    <p:sldLayoutId id="2147484123" r:id="rId342"/>
    <p:sldLayoutId id="2147483901" r:id="rId343"/>
    <p:sldLayoutId id="2147484124" r:id="rId344"/>
    <p:sldLayoutId id="2147483902" r:id="rId345"/>
    <p:sldLayoutId id="2147484125" r:id="rId346"/>
    <p:sldLayoutId id="2147483904" r:id="rId347"/>
    <p:sldLayoutId id="2147484126" r:id="rId348"/>
    <p:sldLayoutId id="2147483905" r:id="rId349"/>
    <p:sldLayoutId id="2147484127" r:id="rId350"/>
    <p:sldLayoutId id="2147483731" r:id="rId351"/>
    <p:sldLayoutId id="2147484128" r:id="rId352"/>
    <p:sldLayoutId id="2147483803" r:id="rId353"/>
    <p:sldLayoutId id="2147484129" r:id="rId354"/>
    <p:sldLayoutId id="2147484010" r:id="rId355"/>
    <p:sldLayoutId id="2147484130" r:id="rId356"/>
    <p:sldLayoutId id="2147483811" r:id="rId357"/>
    <p:sldLayoutId id="2147483812" r:id="rId358"/>
    <p:sldLayoutId id="2147483807" r:id="rId359"/>
    <p:sldLayoutId id="2147483813" r:id="rId360"/>
    <p:sldLayoutId id="2147483814" r:id="rId361"/>
    <p:sldLayoutId id="2147483815" r:id="rId362"/>
    <p:sldLayoutId id="2147484011" r:id="rId363"/>
    <p:sldLayoutId id="2147484012" r:id="rId364"/>
    <p:sldLayoutId id="2147484013" r:id="rId365"/>
    <p:sldLayoutId id="2147484014" r:id="rId366"/>
    <p:sldLayoutId id="2147483809" r:id="rId367"/>
    <p:sldLayoutId id="2147483861" r:id="rId368"/>
    <p:sldLayoutId id="2147484131" r:id="rId369"/>
    <p:sldLayoutId id="2147484132" r:id="rId370"/>
    <p:sldLayoutId id="2147484015" r:id="rId371"/>
    <p:sldLayoutId id="2147484133" r:id="rId372"/>
    <p:sldLayoutId id="2147484135" r:id="rId373"/>
    <p:sldLayoutId id="2147484134" r:id="rId374"/>
    <p:sldLayoutId id="2147483816" r:id="rId375"/>
    <p:sldLayoutId id="2147484140" r:id="rId376"/>
    <p:sldLayoutId id="2147484016" r:id="rId377"/>
    <p:sldLayoutId id="2147483743" r:id="rId378"/>
    <p:sldLayoutId id="2147483756" r:id="rId379"/>
    <p:sldLayoutId id="2147483742" r:id="rId380"/>
    <p:sldLayoutId id="2147483888" r:id="rId381"/>
    <p:sldLayoutId id="2147484141" r:id="rId382"/>
    <p:sldLayoutId id="2147484142" r:id="rId383"/>
    <p:sldLayoutId id="2147484143" r:id="rId384"/>
    <p:sldLayoutId id="2147484144" r:id="rId385"/>
    <p:sldLayoutId id="2147484145" r:id="rId386"/>
    <p:sldLayoutId id="2147484146" r:id="rId387"/>
    <p:sldLayoutId id="2147484147" r:id="rId388"/>
    <p:sldLayoutId id="2147484148" r:id="rId389"/>
    <p:sldLayoutId id="2147484149" r:id="rId390"/>
    <p:sldLayoutId id="2147484150" r:id="rId391"/>
    <p:sldLayoutId id="2147484151" r:id="rId392"/>
    <p:sldLayoutId id="2147484152" r:id="rId393"/>
    <p:sldLayoutId id="2147484153" r:id="rId394"/>
    <p:sldLayoutId id="2147484154" r:id="rId395"/>
  </p:sldLayoutIdLst>
  <p:hf hdr="0" ftr="0" dt="0"/>
  <p:txStyles>
    <p:titleStyle>
      <a:lvl1pPr algn="l" defTabSz="914400" rtl="0" eaLnBrk="1" latinLnBrk="0" hangingPunct="1">
        <a:lnSpc>
          <a:spcPct val="100000"/>
        </a:lnSpc>
        <a:spcBef>
          <a:spcPct val="0"/>
        </a:spcBef>
        <a:buNone/>
        <a:defRPr sz="2800" b="0" kern="1200" cap="all" spc="30" baseline="0">
          <a:solidFill>
            <a:srgbClr val="10065A"/>
          </a:solidFill>
          <a:latin typeface="Montserrat Black" pitchFamily="2" charset="0"/>
          <a:ea typeface="+mj-ea"/>
          <a:cs typeface="+mj-cs"/>
        </a:defRPr>
      </a:lvl1pPr>
    </p:titleStyle>
    <p:bodyStyle>
      <a:lvl1pPr marL="263525" indent="-263525" algn="l" defTabSz="914400" rtl="0" eaLnBrk="1" latinLnBrk="0" hangingPunct="1">
        <a:lnSpc>
          <a:spcPct val="100000"/>
        </a:lnSpc>
        <a:spcBef>
          <a:spcPts val="1000"/>
        </a:spcBef>
        <a:spcAft>
          <a:spcPts val="0"/>
        </a:spcAft>
        <a:buClr>
          <a:srgbClr val="10065A"/>
        </a:buClr>
        <a:buFont typeface="VCI_Symbole" panose="02000503000000000000" pitchFamily="2" charset="2"/>
        <a:buChar char=""/>
        <a:defRPr sz="2400" kern="1200">
          <a:solidFill>
            <a:srgbClr val="10065A"/>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4pPr>
      <a:lvl5pPr marL="2057400" indent="-446088" algn="l" defTabSz="914400" rtl="0" eaLnBrk="1" latinLnBrk="0" hangingPunct="1">
        <a:lnSpc>
          <a:spcPct val="90000"/>
        </a:lnSpc>
        <a:spcBef>
          <a:spcPts val="500"/>
        </a:spcBef>
        <a:buClr>
          <a:srgbClr val="10065A"/>
        </a:buClr>
        <a:buFont typeface="VCI_Symbole" panose="02000503000000000000" pitchFamily="2" charset="2"/>
        <a:buChar char=""/>
        <a:defRPr lang="de-DE" sz="2400" kern="1200" dirty="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6.xml"/><Relationship Id="rId1" Type="http://schemas.openxmlformats.org/officeDocument/2006/relationships/tags" Target="../tags/tag16.xml"/><Relationship Id="rId6" Type="http://schemas.openxmlformats.org/officeDocument/2006/relationships/image" Target="../media/image54.jpeg"/><Relationship Id="rId5" Type="http://schemas.openxmlformats.org/officeDocument/2006/relationships/image" Target="../media/image1.emf"/><Relationship Id="rId4" Type="http://schemas.openxmlformats.org/officeDocument/2006/relationships/oleObject" Target="../embeddings/oleObject16.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84.xml"/><Relationship Id="rId1" Type="http://schemas.openxmlformats.org/officeDocument/2006/relationships/tags" Target="../tags/tag26.xml"/><Relationship Id="rId6" Type="http://schemas.openxmlformats.org/officeDocument/2006/relationships/chart" Target="../charts/chart7.xml"/><Relationship Id="rId5" Type="http://schemas.openxmlformats.org/officeDocument/2006/relationships/image" Target="../media/image1.emf"/><Relationship Id="rId4" Type="http://schemas.openxmlformats.org/officeDocument/2006/relationships/oleObject" Target="../embeddings/oleObject25.bin"/></Relationships>
</file>

<file path=ppt/slides/_rels/slide11.xml.rels><?xml version="1.0" encoding="UTF-8" standalone="yes"?>
<Relationships xmlns="http://schemas.openxmlformats.org/package/2006/relationships"><Relationship Id="rId8" Type="http://schemas.openxmlformats.org/officeDocument/2006/relationships/chart" Target="../charts/chart9.xml"/><Relationship Id="rId3" Type="http://schemas.openxmlformats.org/officeDocument/2006/relationships/slideLayout" Target="../slideLayouts/slideLayout257.xml"/><Relationship Id="rId7" Type="http://schemas.openxmlformats.org/officeDocument/2006/relationships/chart" Target="../charts/chart8.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58.emf"/><Relationship Id="rId5" Type="http://schemas.openxmlformats.org/officeDocument/2006/relationships/oleObject" Target="../embeddings/oleObject26.bin"/><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82.xml"/><Relationship Id="rId1" Type="http://schemas.openxmlformats.org/officeDocument/2006/relationships/tags" Target="../tags/tag29.xml"/><Relationship Id="rId6" Type="http://schemas.openxmlformats.org/officeDocument/2006/relationships/chart" Target="../charts/chart10.xml"/><Relationship Id="rId5" Type="http://schemas.openxmlformats.org/officeDocument/2006/relationships/image" Target="../media/image1.emf"/><Relationship Id="rId4" Type="http://schemas.openxmlformats.org/officeDocument/2006/relationships/oleObject" Target="../embeddings/oleObject27.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84.xml"/><Relationship Id="rId1" Type="http://schemas.openxmlformats.org/officeDocument/2006/relationships/tags" Target="../tags/tag30.xml"/><Relationship Id="rId6" Type="http://schemas.openxmlformats.org/officeDocument/2006/relationships/chart" Target="../charts/chart11.xml"/><Relationship Id="rId5" Type="http://schemas.openxmlformats.org/officeDocument/2006/relationships/image" Target="../media/image1.emf"/><Relationship Id="rId4" Type="http://schemas.openxmlformats.org/officeDocument/2006/relationships/oleObject" Target="../embeddings/oleObject28.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84.xml"/><Relationship Id="rId1" Type="http://schemas.openxmlformats.org/officeDocument/2006/relationships/tags" Target="../tags/tag31.xml"/><Relationship Id="rId6" Type="http://schemas.openxmlformats.org/officeDocument/2006/relationships/chart" Target="../charts/chart12.xml"/><Relationship Id="rId5" Type="http://schemas.openxmlformats.org/officeDocument/2006/relationships/image" Target="../media/image1.emf"/><Relationship Id="rId4" Type="http://schemas.openxmlformats.org/officeDocument/2006/relationships/oleObject" Target="../embeddings/oleObject28.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19.xml"/><Relationship Id="rId1" Type="http://schemas.openxmlformats.org/officeDocument/2006/relationships/tags" Target="../tags/tag32.xml"/><Relationship Id="rId5" Type="http://schemas.openxmlformats.org/officeDocument/2006/relationships/image" Target="../media/image1.emf"/><Relationship Id="rId4" Type="http://schemas.openxmlformats.org/officeDocument/2006/relationships/oleObject" Target="../embeddings/oleObject29.bin"/></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3.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image" Target="../media/image59.emf"/><Relationship Id="rId5" Type="http://schemas.openxmlformats.org/officeDocument/2006/relationships/oleObject" Target="../embeddings/oleObject30.bin"/><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84.xml"/><Relationship Id="rId1" Type="http://schemas.openxmlformats.org/officeDocument/2006/relationships/tags" Target="../tags/tag35.xml"/><Relationship Id="rId6" Type="http://schemas.openxmlformats.org/officeDocument/2006/relationships/chart" Target="../charts/chart14.xml"/><Relationship Id="rId5" Type="http://schemas.openxmlformats.org/officeDocument/2006/relationships/image" Target="../media/image1.emf"/><Relationship Id="rId4" Type="http://schemas.openxmlformats.org/officeDocument/2006/relationships/oleObject" Target="../embeddings/oleObject31.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12.xml"/><Relationship Id="rId1" Type="http://schemas.openxmlformats.org/officeDocument/2006/relationships/tags" Target="../tags/tag36.xml"/><Relationship Id="rId6" Type="http://schemas.openxmlformats.org/officeDocument/2006/relationships/image" Target="../media/image60.jpg"/><Relationship Id="rId5" Type="http://schemas.openxmlformats.org/officeDocument/2006/relationships/image" Target="../media/image1.emf"/><Relationship Id="rId4" Type="http://schemas.openxmlformats.org/officeDocument/2006/relationships/oleObject" Target="../embeddings/oleObject32.bin"/></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5.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image" Target="../media/image59.emf"/><Relationship Id="rId5" Type="http://schemas.openxmlformats.org/officeDocument/2006/relationships/oleObject" Target="../embeddings/oleObject33.bin"/><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notesSlide" Target="../notesSlides/notesSlide2.xml"/><Relationship Id="rId7" Type="http://schemas.openxmlformats.org/officeDocument/2006/relationships/slide" Target="slide6.xml"/><Relationship Id="rId12" Type="http://schemas.openxmlformats.org/officeDocument/2006/relationships/slide" Target="slide15.xml"/><Relationship Id="rId2" Type="http://schemas.openxmlformats.org/officeDocument/2006/relationships/slideLayout" Target="../slideLayouts/slideLayout222.xml"/><Relationship Id="rId1" Type="http://schemas.openxmlformats.org/officeDocument/2006/relationships/tags" Target="../tags/tag17.xml"/><Relationship Id="rId6" Type="http://schemas.openxmlformats.org/officeDocument/2006/relationships/slide" Target="slide5.xml"/><Relationship Id="rId11" Type="http://schemas.openxmlformats.org/officeDocument/2006/relationships/slide" Target="slide13.xml"/><Relationship Id="rId5" Type="http://schemas.openxmlformats.org/officeDocument/2006/relationships/image" Target="../media/image1.emf"/><Relationship Id="rId10" Type="http://schemas.openxmlformats.org/officeDocument/2006/relationships/slide" Target="slide11.xml"/><Relationship Id="rId4" Type="http://schemas.openxmlformats.org/officeDocument/2006/relationships/oleObject" Target="../embeddings/oleObject17.bin"/><Relationship Id="rId9" Type="http://schemas.openxmlformats.org/officeDocument/2006/relationships/slide" Target="slide9.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6.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image" Target="../media/image59.emf"/><Relationship Id="rId5" Type="http://schemas.openxmlformats.org/officeDocument/2006/relationships/oleObject" Target="../embeddings/oleObject34.bin"/><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7.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image" Target="../media/image58.emf"/><Relationship Id="rId5" Type="http://schemas.openxmlformats.org/officeDocument/2006/relationships/oleObject" Target="../embeddings/oleObject35.bin"/><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36.bin"/><Relationship Id="rId3" Type="http://schemas.openxmlformats.org/officeDocument/2006/relationships/slideLayout" Target="../slideLayouts/slideLayout286.xml"/><Relationship Id="rId7" Type="http://schemas.openxmlformats.org/officeDocument/2006/relationships/image" Target="../media/image61.jpg"/><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image" Target="../media/image58.emf"/><Relationship Id="rId5" Type="http://schemas.openxmlformats.org/officeDocument/2006/relationships/oleObject" Target="../embeddings/oleObject35.bin"/><Relationship Id="rId4" Type="http://schemas.openxmlformats.org/officeDocument/2006/relationships/notesSlide" Target="../notesSlides/notesSlide22.xml"/><Relationship Id="rId9" Type="http://schemas.openxmlformats.org/officeDocument/2006/relationships/image" Target="../media/image62.emf"/></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63.emf"/><Relationship Id="rId2" Type="http://schemas.openxmlformats.org/officeDocument/2006/relationships/slideLayout" Target="../slideLayouts/slideLayout284.xml"/><Relationship Id="rId1" Type="http://schemas.openxmlformats.org/officeDocument/2006/relationships/tags" Target="../tags/tag45.xml"/><Relationship Id="rId6" Type="http://schemas.openxmlformats.org/officeDocument/2006/relationships/oleObject" Target="../embeddings/oleObject38.bin"/><Relationship Id="rId5" Type="http://schemas.openxmlformats.org/officeDocument/2006/relationships/image" Target="../media/image56.emf"/><Relationship Id="rId4" Type="http://schemas.openxmlformats.org/officeDocument/2006/relationships/oleObject" Target="../embeddings/oleObject37.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64.emf"/><Relationship Id="rId2" Type="http://schemas.openxmlformats.org/officeDocument/2006/relationships/slideLayout" Target="../slideLayouts/slideLayout284.xml"/><Relationship Id="rId1" Type="http://schemas.openxmlformats.org/officeDocument/2006/relationships/tags" Target="../tags/tag46.xml"/><Relationship Id="rId6" Type="http://schemas.openxmlformats.org/officeDocument/2006/relationships/oleObject" Target="../embeddings/oleObject39.bin"/><Relationship Id="rId5" Type="http://schemas.openxmlformats.org/officeDocument/2006/relationships/image" Target="../media/image56.emf"/><Relationship Id="rId4" Type="http://schemas.openxmlformats.org/officeDocument/2006/relationships/oleObject" Target="../embeddings/oleObject37.bin"/></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8.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image" Target="../media/image59.emf"/><Relationship Id="rId5" Type="http://schemas.openxmlformats.org/officeDocument/2006/relationships/oleObject" Target="../embeddings/oleObject40.bin"/><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chart" Target="../charts/chart19.xml"/><Relationship Id="rId1" Type="http://schemas.openxmlformats.org/officeDocument/2006/relationships/slideLayout" Target="../slideLayouts/slideLayout288.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1.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image" Target="../media/image59.emf"/><Relationship Id="rId5" Type="http://schemas.openxmlformats.org/officeDocument/2006/relationships/oleObject" Target="../embeddings/oleObject41.bin"/><Relationship Id="rId4"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2.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image" Target="../media/image59.emf"/><Relationship Id="rId5" Type="http://schemas.openxmlformats.org/officeDocument/2006/relationships/oleObject" Target="../embeddings/oleObject42.bin"/><Relationship Id="rId4"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288.xml"/><Relationship Id="rId1" Type="http://schemas.openxmlformats.org/officeDocument/2006/relationships/tags" Target="../tags/tag53.xml"/><Relationship Id="rId6" Type="http://schemas.openxmlformats.org/officeDocument/2006/relationships/chart" Target="../charts/chart24.xml"/><Relationship Id="rId5" Type="http://schemas.openxmlformats.org/officeDocument/2006/relationships/chart" Target="../charts/chart23.xml"/><Relationship Id="rId4" Type="http://schemas.openxmlformats.org/officeDocument/2006/relationships/image" Target="../media/image1.emf"/></Relationships>
</file>

<file path=ppt/slides/_rels/slide3.xml.rels><?xml version="1.0" encoding="UTF-8" standalone="yes"?>
<Relationships xmlns="http://schemas.openxmlformats.org/package/2006/relationships"><Relationship Id="rId8" Type="http://schemas.openxmlformats.org/officeDocument/2006/relationships/slide" Target="slide24.xml"/><Relationship Id="rId13" Type="http://schemas.openxmlformats.org/officeDocument/2006/relationships/slide" Target="slide33.xml"/><Relationship Id="rId3" Type="http://schemas.openxmlformats.org/officeDocument/2006/relationships/notesSlide" Target="../notesSlides/notesSlide3.xml"/><Relationship Id="rId7" Type="http://schemas.openxmlformats.org/officeDocument/2006/relationships/slide" Target="slide19.xml"/><Relationship Id="rId12" Type="http://schemas.openxmlformats.org/officeDocument/2006/relationships/slide" Target="slide32.xml"/><Relationship Id="rId2" Type="http://schemas.openxmlformats.org/officeDocument/2006/relationships/slideLayout" Target="../slideLayouts/slideLayout222.xml"/><Relationship Id="rId1" Type="http://schemas.openxmlformats.org/officeDocument/2006/relationships/tags" Target="../tags/tag18.xml"/><Relationship Id="rId6" Type="http://schemas.openxmlformats.org/officeDocument/2006/relationships/slide" Target="slide18.xml"/><Relationship Id="rId11" Type="http://schemas.openxmlformats.org/officeDocument/2006/relationships/slide" Target="slide31.xml"/><Relationship Id="rId5" Type="http://schemas.openxmlformats.org/officeDocument/2006/relationships/image" Target="../media/image1.emf"/><Relationship Id="rId10" Type="http://schemas.openxmlformats.org/officeDocument/2006/relationships/slide" Target="slide30.xml"/><Relationship Id="rId4" Type="http://schemas.openxmlformats.org/officeDocument/2006/relationships/oleObject" Target="../embeddings/oleObject18.bin"/><Relationship Id="rId9" Type="http://schemas.openxmlformats.org/officeDocument/2006/relationships/slide" Target="slide29.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282.xml"/><Relationship Id="rId1" Type="http://schemas.openxmlformats.org/officeDocument/2006/relationships/tags" Target="../tags/tag54.xml"/><Relationship Id="rId5" Type="http://schemas.openxmlformats.org/officeDocument/2006/relationships/chart" Target="../charts/chart25.xml"/><Relationship Id="rId4" Type="http://schemas.openxmlformats.org/officeDocument/2006/relationships/image" Target="../media/image1.emf"/></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6.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image" Target="../media/image65.emf"/><Relationship Id="rId5" Type="http://schemas.openxmlformats.org/officeDocument/2006/relationships/oleObject" Target="../embeddings/oleObject45.bin"/><Relationship Id="rId4" Type="http://schemas.openxmlformats.org/officeDocument/2006/relationships/notesSlide" Target="../notesSlides/notesSlide28.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7.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image" Target="../media/image65.emf"/><Relationship Id="rId5" Type="http://schemas.openxmlformats.org/officeDocument/2006/relationships/oleObject" Target="../embeddings/oleObject46.bin"/><Relationship Id="rId4" Type="http://schemas.openxmlformats.org/officeDocument/2006/relationships/notesSlide" Target="../notesSlides/notesSlide29.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0.xml"/><Relationship Id="rId7" Type="http://schemas.openxmlformats.org/officeDocument/2006/relationships/chart" Target="../charts/chart29.xml"/><Relationship Id="rId2" Type="http://schemas.openxmlformats.org/officeDocument/2006/relationships/slideLayout" Target="../slideLayouts/slideLayout288.xml"/><Relationship Id="rId1" Type="http://schemas.openxmlformats.org/officeDocument/2006/relationships/tags" Target="../tags/tag59.xml"/><Relationship Id="rId6" Type="http://schemas.openxmlformats.org/officeDocument/2006/relationships/chart" Target="../charts/chart28.xml"/><Relationship Id="rId5" Type="http://schemas.openxmlformats.org/officeDocument/2006/relationships/image" Target="../media/image56.emf"/><Relationship Id="rId4" Type="http://schemas.openxmlformats.org/officeDocument/2006/relationships/oleObject" Target="../embeddings/oleObject47.bin"/></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284.xml"/><Relationship Id="rId1" Type="http://schemas.openxmlformats.org/officeDocument/2006/relationships/tags" Target="../tags/tag60.xml"/><Relationship Id="rId5" Type="http://schemas.openxmlformats.org/officeDocument/2006/relationships/chart" Target="../charts/chart30.xml"/><Relationship Id="rId4" Type="http://schemas.openxmlformats.org/officeDocument/2006/relationships/image" Target="../media/image1.emf"/></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1.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image" Target="../media/image58.emf"/><Relationship Id="rId5" Type="http://schemas.openxmlformats.org/officeDocument/2006/relationships/oleObject" Target="../embeddings/oleObject49.bin"/><Relationship Id="rId4" Type="http://schemas.openxmlformats.org/officeDocument/2006/relationships/notesSlide" Target="../notesSlides/notesSlide31.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82.xml"/><Relationship Id="rId1" Type="http://schemas.openxmlformats.org/officeDocument/2006/relationships/tags" Target="../tags/tag63.xml"/><Relationship Id="rId6" Type="http://schemas.openxmlformats.org/officeDocument/2006/relationships/chart" Target="../charts/chart32.xml"/><Relationship Id="rId5" Type="http://schemas.openxmlformats.org/officeDocument/2006/relationships/image" Target="../media/image1.emf"/><Relationship Id="rId4" Type="http://schemas.openxmlformats.org/officeDocument/2006/relationships/oleObject" Target="../embeddings/oleObject50.bin"/></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84.xml"/><Relationship Id="rId1" Type="http://schemas.openxmlformats.org/officeDocument/2006/relationships/tags" Target="../tags/tag64.xml"/><Relationship Id="rId6" Type="http://schemas.openxmlformats.org/officeDocument/2006/relationships/chart" Target="../charts/chart33.xml"/><Relationship Id="rId5" Type="http://schemas.openxmlformats.org/officeDocument/2006/relationships/image" Target="../media/image1.emf"/><Relationship Id="rId4" Type="http://schemas.openxmlformats.org/officeDocument/2006/relationships/oleObject" Target="../embeddings/oleObject51.bin"/></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11.xml"/><Relationship Id="rId1" Type="http://schemas.openxmlformats.org/officeDocument/2006/relationships/tags" Target="../tags/tag65.xml"/><Relationship Id="rId6" Type="http://schemas.openxmlformats.org/officeDocument/2006/relationships/image" Target="../media/image66.jpg"/><Relationship Id="rId5" Type="http://schemas.openxmlformats.org/officeDocument/2006/relationships/image" Target="../media/image1.emf"/><Relationship Id="rId4" Type="http://schemas.openxmlformats.org/officeDocument/2006/relationships/oleObject" Target="../embeddings/oleObject52.bin"/></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84.xml"/><Relationship Id="rId1" Type="http://schemas.openxmlformats.org/officeDocument/2006/relationships/tags" Target="../tags/tag66.xml"/><Relationship Id="rId6" Type="http://schemas.openxmlformats.org/officeDocument/2006/relationships/chart" Target="../charts/chart34.xml"/><Relationship Id="rId5" Type="http://schemas.openxmlformats.org/officeDocument/2006/relationships/image" Target="../media/image1.emf"/><Relationship Id="rId4" Type="http://schemas.openxmlformats.org/officeDocument/2006/relationships/oleObject" Target="../embeddings/oleObject53.bin"/></Relationships>
</file>

<file path=ppt/slides/_rels/slide4.xml.rels><?xml version="1.0" encoding="UTF-8" standalone="yes"?>
<Relationships xmlns="http://schemas.openxmlformats.org/package/2006/relationships"><Relationship Id="rId8" Type="http://schemas.openxmlformats.org/officeDocument/2006/relationships/slide" Target="slide42.xml"/><Relationship Id="rId13" Type="http://schemas.openxmlformats.org/officeDocument/2006/relationships/slide" Target="slide51.xml"/><Relationship Id="rId3" Type="http://schemas.openxmlformats.org/officeDocument/2006/relationships/notesSlide" Target="../notesSlides/notesSlide4.xml"/><Relationship Id="rId7" Type="http://schemas.openxmlformats.org/officeDocument/2006/relationships/slide" Target="slide41.xml"/><Relationship Id="rId12" Type="http://schemas.openxmlformats.org/officeDocument/2006/relationships/slide" Target="slide50.xml"/><Relationship Id="rId17" Type="http://schemas.openxmlformats.org/officeDocument/2006/relationships/slide" Target="slide59.xml"/><Relationship Id="rId2" Type="http://schemas.openxmlformats.org/officeDocument/2006/relationships/slideLayout" Target="../slideLayouts/slideLayout222.xml"/><Relationship Id="rId16" Type="http://schemas.openxmlformats.org/officeDocument/2006/relationships/slide" Target="slide52.xml"/><Relationship Id="rId1" Type="http://schemas.openxmlformats.org/officeDocument/2006/relationships/tags" Target="../tags/tag19.xml"/><Relationship Id="rId6" Type="http://schemas.openxmlformats.org/officeDocument/2006/relationships/slide" Target="slide38.xml"/><Relationship Id="rId11" Type="http://schemas.openxmlformats.org/officeDocument/2006/relationships/slide" Target="slide49.xml"/><Relationship Id="rId5" Type="http://schemas.openxmlformats.org/officeDocument/2006/relationships/image" Target="../media/image1.emf"/><Relationship Id="rId15" Type="http://schemas.openxmlformats.org/officeDocument/2006/relationships/slide" Target="slide54.xml"/><Relationship Id="rId10" Type="http://schemas.openxmlformats.org/officeDocument/2006/relationships/slide" Target="slide47.xml"/><Relationship Id="rId4" Type="http://schemas.openxmlformats.org/officeDocument/2006/relationships/oleObject" Target="../embeddings/oleObject19.bin"/><Relationship Id="rId9" Type="http://schemas.openxmlformats.org/officeDocument/2006/relationships/slide" Target="slide46.xml"/><Relationship Id="rId14" Type="http://schemas.openxmlformats.org/officeDocument/2006/relationships/slide" Target="slide53.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5.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image" Target="../media/image59.emf"/><Relationship Id="rId5" Type="http://schemas.openxmlformats.org/officeDocument/2006/relationships/oleObject" Target="../embeddings/oleObject54.bin"/><Relationship Id="rId4" Type="http://schemas.openxmlformats.org/officeDocument/2006/relationships/notesSlide" Target="../notesSlides/notesSlide36.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6.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image" Target="../media/image56.emf"/><Relationship Id="rId5" Type="http://schemas.openxmlformats.org/officeDocument/2006/relationships/oleObject" Target="../embeddings/oleObject55.bin"/><Relationship Id="rId4" Type="http://schemas.openxmlformats.org/officeDocument/2006/relationships/notesSlide" Target="../notesSlides/notesSlide37.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7.xml"/><Relationship Id="rId2" Type="http://schemas.openxmlformats.org/officeDocument/2006/relationships/tags" Target="../tags/tag72.xml"/><Relationship Id="rId1" Type="http://schemas.openxmlformats.org/officeDocument/2006/relationships/tags" Target="../tags/tag71.xml"/><Relationship Id="rId6" Type="http://schemas.openxmlformats.org/officeDocument/2006/relationships/image" Target="../media/image59.emf"/><Relationship Id="rId5" Type="http://schemas.openxmlformats.org/officeDocument/2006/relationships/oleObject" Target="../embeddings/oleObject56.bin"/><Relationship Id="rId4" Type="http://schemas.openxmlformats.org/officeDocument/2006/relationships/notesSlide" Target="../notesSlides/notesSlide38.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82.xml"/><Relationship Id="rId7" Type="http://schemas.openxmlformats.org/officeDocument/2006/relationships/chart" Target="../charts/chart38.xml"/><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image" Target="../media/image59.emf"/><Relationship Id="rId5" Type="http://schemas.openxmlformats.org/officeDocument/2006/relationships/oleObject" Target="../embeddings/oleObject56.bin"/><Relationship Id="rId4" Type="http://schemas.openxmlformats.org/officeDocument/2006/relationships/notesSlide" Target="../notesSlides/notesSlide39.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82.xml"/><Relationship Id="rId7" Type="http://schemas.openxmlformats.org/officeDocument/2006/relationships/chart" Target="../charts/chart39.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image" Target="../media/image59.emf"/><Relationship Id="rId5" Type="http://schemas.openxmlformats.org/officeDocument/2006/relationships/oleObject" Target="../embeddings/oleObject56.bin"/><Relationship Id="rId4" Type="http://schemas.openxmlformats.org/officeDocument/2006/relationships/notesSlide" Target="../notesSlides/notesSlide40.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0.xml"/><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image" Target="../media/image59.emf"/><Relationship Id="rId5" Type="http://schemas.openxmlformats.org/officeDocument/2006/relationships/oleObject" Target="../embeddings/oleObject57.bin"/><Relationship Id="rId4" Type="http://schemas.openxmlformats.org/officeDocument/2006/relationships/notesSlide" Target="../notesSlides/notesSlide41.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23.xml"/><Relationship Id="rId1" Type="http://schemas.openxmlformats.org/officeDocument/2006/relationships/tags" Target="../tags/tag79.xml"/><Relationship Id="rId5" Type="http://schemas.openxmlformats.org/officeDocument/2006/relationships/image" Target="../media/image1.emf"/><Relationship Id="rId4" Type="http://schemas.openxmlformats.org/officeDocument/2006/relationships/oleObject" Target="../embeddings/oleObject58.bin"/></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82.xml"/><Relationship Id="rId7" Type="http://schemas.openxmlformats.org/officeDocument/2006/relationships/chart" Target="../charts/chart41.xm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image" Target="../media/image59.emf"/><Relationship Id="rId5" Type="http://schemas.openxmlformats.org/officeDocument/2006/relationships/oleObject" Target="../embeddings/oleObject59.bin"/><Relationship Id="rId4" Type="http://schemas.openxmlformats.org/officeDocument/2006/relationships/notesSlide" Target="../notesSlides/notesSlide43.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84.xml"/><Relationship Id="rId1" Type="http://schemas.openxmlformats.org/officeDocument/2006/relationships/tags" Target="../tags/tag82.xml"/><Relationship Id="rId6" Type="http://schemas.openxmlformats.org/officeDocument/2006/relationships/chart" Target="../charts/chart42.xml"/><Relationship Id="rId5" Type="http://schemas.openxmlformats.org/officeDocument/2006/relationships/image" Target="../media/image1.emf"/><Relationship Id="rId4" Type="http://schemas.openxmlformats.org/officeDocument/2006/relationships/oleObject" Target="../embeddings/oleObject60.bin"/></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82.xml"/><Relationship Id="rId7" Type="http://schemas.openxmlformats.org/officeDocument/2006/relationships/chart" Target="../charts/chart43.xml"/><Relationship Id="rId2" Type="http://schemas.openxmlformats.org/officeDocument/2006/relationships/tags" Target="../tags/tag84.xml"/><Relationship Id="rId1" Type="http://schemas.openxmlformats.org/officeDocument/2006/relationships/tags" Target="../tags/tag83.xml"/><Relationship Id="rId6" Type="http://schemas.openxmlformats.org/officeDocument/2006/relationships/image" Target="../media/image59.emf"/><Relationship Id="rId5" Type="http://schemas.openxmlformats.org/officeDocument/2006/relationships/oleObject" Target="../embeddings/oleObject61.bin"/><Relationship Id="rId4" Type="http://schemas.openxmlformats.org/officeDocument/2006/relationships/notesSlide" Target="../notesSlides/notesSlide4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9.xml"/><Relationship Id="rId1" Type="http://schemas.openxmlformats.org/officeDocument/2006/relationships/tags" Target="../tags/tag20.xml"/><Relationship Id="rId6" Type="http://schemas.openxmlformats.org/officeDocument/2006/relationships/image" Target="../media/image55.jpg"/><Relationship Id="rId5" Type="http://schemas.openxmlformats.org/officeDocument/2006/relationships/image" Target="../media/image1.emf"/><Relationship Id="rId4" Type="http://schemas.openxmlformats.org/officeDocument/2006/relationships/oleObject" Target="../embeddings/oleObject20.bin"/></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13.xml"/><Relationship Id="rId1" Type="http://schemas.openxmlformats.org/officeDocument/2006/relationships/tags" Target="../tags/tag85.xml"/><Relationship Id="rId6" Type="http://schemas.openxmlformats.org/officeDocument/2006/relationships/image" Target="../media/image67.jpg"/><Relationship Id="rId5" Type="http://schemas.openxmlformats.org/officeDocument/2006/relationships/image" Target="../media/image1.emf"/><Relationship Id="rId4" Type="http://schemas.openxmlformats.org/officeDocument/2006/relationships/oleObject" Target="../embeddings/oleObject62.bin"/></Relationships>
</file>

<file path=ppt/slides/_rels/slide51.xml.rels><?xml version="1.0" encoding="UTF-8" standalone="yes"?>
<Relationships xmlns="http://schemas.openxmlformats.org/package/2006/relationships"><Relationship Id="rId8" Type="http://schemas.openxmlformats.org/officeDocument/2006/relationships/chart" Target="../charts/chart44.xml"/><Relationship Id="rId3" Type="http://schemas.openxmlformats.org/officeDocument/2006/relationships/slideLayout" Target="../slideLayouts/slideLayout286.xml"/><Relationship Id="rId7" Type="http://schemas.openxmlformats.org/officeDocument/2006/relationships/image" Target="../media/image57.jpg"/><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image" Target="../media/image59.emf"/><Relationship Id="rId5" Type="http://schemas.openxmlformats.org/officeDocument/2006/relationships/oleObject" Target="../embeddings/oleObject63.bin"/><Relationship Id="rId4" Type="http://schemas.openxmlformats.org/officeDocument/2006/relationships/notesSlide" Target="../notesSlides/notesSlide47.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5.xml"/><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image" Target="../media/image65.emf"/><Relationship Id="rId5" Type="http://schemas.openxmlformats.org/officeDocument/2006/relationships/oleObject" Target="../embeddings/oleObject64.bin"/><Relationship Id="rId4" Type="http://schemas.openxmlformats.org/officeDocument/2006/relationships/notesSlide" Target="../notesSlides/notesSlide48.xml"/></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6.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image" Target="../media/image65.emf"/><Relationship Id="rId5" Type="http://schemas.openxmlformats.org/officeDocument/2006/relationships/oleObject" Target="../embeddings/oleObject65.bin"/><Relationship Id="rId4" Type="http://schemas.openxmlformats.org/officeDocument/2006/relationships/notesSlide" Target="../notesSlides/notesSlide49.xml"/></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7.xml"/><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image" Target="../media/image65.emf"/><Relationship Id="rId5" Type="http://schemas.openxmlformats.org/officeDocument/2006/relationships/oleObject" Target="../embeddings/oleObject66.bin"/><Relationship Id="rId4" Type="http://schemas.openxmlformats.org/officeDocument/2006/relationships/notesSlide" Target="../notesSlides/notesSlide50.xml"/></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8.xml"/><Relationship Id="rId2" Type="http://schemas.openxmlformats.org/officeDocument/2006/relationships/tags" Target="../tags/tag95.xml"/><Relationship Id="rId1" Type="http://schemas.openxmlformats.org/officeDocument/2006/relationships/tags" Target="../tags/tag94.xml"/><Relationship Id="rId6" Type="http://schemas.openxmlformats.org/officeDocument/2006/relationships/image" Target="../media/image65.emf"/><Relationship Id="rId5" Type="http://schemas.openxmlformats.org/officeDocument/2006/relationships/oleObject" Target="../embeddings/oleObject67.bin"/><Relationship Id="rId4" Type="http://schemas.openxmlformats.org/officeDocument/2006/relationships/notesSlide" Target="../notesSlides/notesSlide51.xml"/></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9.xml"/><Relationship Id="rId2" Type="http://schemas.openxmlformats.org/officeDocument/2006/relationships/tags" Target="../tags/tag97.xml"/><Relationship Id="rId1" Type="http://schemas.openxmlformats.org/officeDocument/2006/relationships/tags" Target="../tags/tag96.xml"/><Relationship Id="rId6" Type="http://schemas.openxmlformats.org/officeDocument/2006/relationships/image" Target="../media/image65.emf"/><Relationship Id="rId5" Type="http://schemas.openxmlformats.org/officeDocument/2006/relationships/oleObject" Target="../embeddings/oleObject68.bin"/><Relationship Id="rId4" Type="http://schemas.openxmlformats.org/officeDocument/2006/relationships/notesSlide" Target="../notesSlides/notesSlide52.xml"/></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69.bin"/><Relationship Id="rId2" Type="http://schemas.openxmlformats.org/officeDocument/2006/relationships/slideLayout" Target="../slideLayouts/slideLayout282.xml"/><Relationship Id="rId1" Type="http://schemas.openxmlformats.org/officeDocument/2006/relationships/tags" Target="../tags/tag98.xml"/><Relationship Id="rId5" Type="http://schemas.openxmlformats.org/officeDocument/2006/relationships/chart" Target="../charts/chart50.xml"/><Relationship Id="rId4" Type="http://schemas.openxmlformats.org/officeDocument/2006/relationships/image" Target="../media/image56.emf"/></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70.bin"/><Relationship Id="rId2" Type="http://schemas.openxmlformats.org/officeDocument/2006/relationships/slideLayout" Target="../slideLayouts/slideLayout282.xml"/><Relationship Id="rId1" Type="http://schemas.openxmlformats.org/officeDocument/2006/relationships/tags" Target="../tags/tag99.xml"/><Relationship Id="rId5" Type="http://schemas.openxmlformats.org/officeDocument/2006/relationships/chart" Target="../charts/chart51.xml"/><Relationship Id="rId4" Type="http://schemas.openxmlformats.org/officeDocument/2006/relationships/image" Target="../media/image56.emf"/></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352.xml"/><Relationship Id="rId1" Type="http://schemas.openxmlformats.org/officeDocument/2006/relationships/tags" Target="../tags/tag100.xml"/><Relationship Id="rId5" Type="http://schemas.openxmlformats.org/officeDocument/2006/relationships/image" Target="../media/image1.emf"/><Relationship Id="rId4" Type="http://schemas.openxmlformats.org/officeDocument/2006/relationships/oleObject" Target="../embeddings/oleObject71.bin"/></Relationships>
</file>

<file path=ppt/slides/_rels/slide6.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slideLayout" Target="../slideLayouts/slideLayout288.xml"/><Relationship Id="rId7" Type="http://schemas.openxmlformats.org/officeDocument/2006/relationships/chart" Target="../charts/chart1.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56.emf"/><Relationship Id="rId5" Type="http://schemas.openxmlformats.org/officeDocument/2006/relationships/oleObject" Target="../embeddings/oleObject21.bin"/><Relationship Id="rId4"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220.xml"/><Relationship Id="rId1" Type="http://schemas.openxmlformats.org/officeDocument/2006/relationships/tags" Target="../tags/tag101.xml"/><Relationship Id="rId5" Type="http://schemas.openxmlformats.org/officeDocument/2006/relationships/image" Target="../media/image1.emf"/><Relationship Id="rId4" Type="http://schemas.openxmlformats.org/officeDocument/2006/relationships/oleObject" Target="../embeddings/oleObject72.bin"/></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220.xml"/><Relationship Id="rId1" Type="http://schemas.openxmlformats.org/officeDocument/2006/relationships/tags" Target="../tags/tag102.xml"/><Relationship Id="rId5" Type="http://schemas.openxmlformats.org/officeDocument/2006/relationships/image" Target="../media/image1.emf"/><Relationship Id="rId4" Type="http://schemas.openxmlformats.org/officeDocument/2006/relationships/oleObject" Target="../embeddings/oleObject73.bin"/></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220.xml"/><Relationship Id="rId1" Type="http://schemas.openxmlformats.org/officeDocument/2006/relationships/tags" Target="../tags/tag103.xml"/><Relationship Id="rId5" Type="http://schemas.openxmlformats.org/officeDocument/2006/relationships/image" Target="../media/image1.emf"/><Relationship Id="rId4" Type="http://schemas.openxmlformats.org/officeDocument/2006/relationships/oleObject" Target="../embeddings/oleObject74.bin"/></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220.xml"/><Relationship Id="rId1" Type="http://schemas.openxmlformats.org/officeDocument/2006/relationships/tags" Target="../tags/tag104.xml"/><Relationship Id="rId5" Type="http://schemas.openxmlformats.org/officeDocument/2006/relationships/image" Target="../media/image1.emf"/><Relationship Id="rId4" Type="http://schemas.openxmlformats.org/officeDocument/2006/relationships/oleObject" Target="../embeddings/oleObject75.bin"/></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76.bin"/><Relationship Id="rId2" Type="http://schemas.openxmlformats.org/officeDocument/2006/relationships/slideLayout" Target="../slideLayouts/slideLayout363.xml"/><Relationship Id="rId1" Type="http://schemas.openxmlformats.org/officeDocument/2006/relationships/tags" Target="../tags/tag105.xml"/><Relationship Id="rId4" Type="http://schemas.openxmlformats.org/officeDocument/2006/relationships/image" Target="../media/image56.em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chart" Target="../charts/chart3.xml"/><Relationship Id="rId2" Type="http://schemas.openxmlformats.org/officeDocument/2006/relationships/slideLayout" Target="../slideLayouts/slideLayout286.xml"/><Relationship Id="rId1" Type="http://schemas.openxmlformats.org/officeDocument/2006/relationships/tags" Target="../tags/tag23.xml"/><Relationship Id="rId6" Type="http://schemas.openxmlformats.org/officeDocument/2006/relationships/image" Target="../media/image57.jpg"/><Relationship Id="rId5" Type="http://schemas.openxmlformats.org/officeDocument/2006/relationships/image" Target="../media/image1.emf"/><Relationship Id="rId4" Type="http://schemas.openxmlformats.org/officeDocument/2006/relationships/oleObject" Target="../embeddings/oleObject22.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chart" Target="../charts/chart5.xml"/><Relationship Id="rId2" Type="http://schemas.openxmlformats.org/officeDocument/2006/relationships/slideLayout" Target="../slideLayouts/slideLayout288.xml"/><Relationship Id="rId1" Type="http://schemas.openxmlformats.org/officeDocument/2006/relationships/tags" Target="../tags/tag24.xml"/><Relationship Id="rId6" Type="http://schemas.openxmlformats.org/officeDocument/2006/relationships/chart" Target="../charts/chart4.xml"/><Relationship Id="rId5" Type="http://schemas.openxmlformats.org/officeDocument/2006/relationships/image" Target="../media/image1.emf"/><Relationship Id="rId4" Type="http://schemas.openxmlformats.org/officeDocument/2006/relationships/oleObject" Target="../embeddings/oleObject23.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84.xml"/><Relationship Id="rId1" Type="http://schemas.openxmlformats.org/officeDocument/2006/relationships/tags" Target="../tags/tag25.xml"/><Relationship Id="rId6" Type="http://schemas.openxmlformats.org/officeDocument/2006/relationships/chart" Target="../charts/chart6.xml"/><Relationship Id="rId5" Type="http://schemas.openxmlformats.org/officeDocument/2006/relationships/image" Target="../media/image1.emf"/><Relationship Id="rId4" Type="http://schemas.openxmlformats.org/officeDocument/2006/relationships/oleObject" Target="../embeddings/oleObject2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Objekt 19" hidden="1">
            <a:extLst>
              <a:ext uri="{FF2B5EF4-FFF2-40B4-BE49-F238E27FC236}">
                <a16:creationId xmlns:a16="http://schemas.microsoft.com/office/drawing/2014/main" id="{C2EE4078-532E-4860-B667-BF8190E09282}"/>
              </a:ext>
            </a:extLst>
          </p:cNvPr>
          <p:cNvGraphicFramePr>
            <a:graphicFrameLocks noChangeAspect="1"/>
          </p:cNvGraphicFramePr>
          <p:nvPr>
            <p:custDataLst>
              <p:tags r:id="rId1"/>
            </p:custDataLst>
            <p:extLst>
              <p:ext uri="{D42A27DB-BD31-4B8C-83A1-F6EECF244321}">
                <p14:modId xmlns:p14="http://schemas.microsoft.com/office/powerpoint/2010/main" val="32753403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20" name="Objekt 19" hidden="1">
                        <a:extLst>
                          <a:ext uri="{FF2B5EF4-FFF2-40B4-BE49-F238E27FC236}">
                            <a16:creationId xmlns:a16="http://schemas.microsoft.com/office/drawing/2014/main" id="{C2EE4078-532E-4860-B667-BF8190E0928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6" name="Bildplatzhalter 5" descr="Ein Bild, das Himmel, draußen, Mast, Wolke enthält.&#10;&#10;KI-generierte Inhalte können fehlerhaft sein.">
            <a:extLst>
              <a:ext uri="{FF2B5EF4-FFF2-40B4-BE49-F238E27FC236}">
                <a16:creationId xmlns:a16="http://schemas.microsoft.com/office/drawing/2014/main" id="{2D1D21D0-F45B-226A-2639-EECF344A7187}"/>
              </a:ext>
            </a:extLst>
          </p:cNvPr>
          <p:cNvPicPr>
            <a:picLocks noGrp="1" noChangeAspect="1"/>
          </p:cNvPicPr>
          <p:nvPr>
            <p:ph type="pic" sz="quarter" idx="30"/>
          </p:nvPr>
        </p:nvPicPr>
        <p:blipFill>
          <a:blip r:embed="rId6">
            <a:extLst>
              <a:ext uri="{28A0092B-C50C-407E-A947-70E740481C1C}">
                <a14:useLocalDpi xmlns:a14="http://schemas.microsoft.com/office/drawing/2010/main" val="0"/>
              </a:ext>
            </a:extLst>
          </a:blip>
          <a:srcRect t="15897" b="15897"/>
          <a:stretch>
            <a:fillRect/>
          </a:stretch>
        </p:blipFill>
        <p:spPr/>
      </p:pic>
      <p:sp>
        <p:nvSpPr>
          <p:cNvPr id="9" name="Textplatzhalter 8">
            <a:extLst>
              <a:ext uri="{FF2B5EF4-FFF2-40B4-BE49-F238E27FC236}">
                <a16:creationId xmlns:a16="http://schemas.microsoft.com/office/drawing/2014/main" id="{F0725CDC-BED6-40A0-9116-C5B444E240FC}"/>
              </a:ext>
            </a:extLst>
          </p:cNvPr>
          <p:cNvSpPr>
            <a:spLocks noGrp="1"/>
          </p:cNvSpPr>
          <p:nvPr>
            <p:ph type="body" sz="quarter" idx="27"/>
          </p:nvPr>
        </p:nvSpPr>
        <p:spPr/>
        <p:txBody>
          <a:bodyPr/>
          <a:lstStyle/>
          <a:p>
            <a:r>
              <a:rPr lang="de-DE" dirty="0">
                <a:solidFill>
                  <a:schemeClr val="bg1"/>
                </a:solidFill>
              </a:rPr>
              <a:t> © yelantsevv/stock.adobe.com</a:t>
            </a:r>
          </a:p>
        </p:txBody>
      </p:sp>
      <p:sp>
        <p:nvSpPr>
          <p:cNvPr id="8" name="Textplatzhalter 7">
            <a:extLst>
              <a:ext uri="{FF2B5EF4-FFF2-40B4-BE49-F238E27FC236}">
                <a16:creationId xmlns:a16="http://schemas.microsoft.com/office/drawing/2014/main" id="{606DF727-EC55-4AA4-8E15-0FF84683C13B}"/>
              </a:ext>
            </a:extLst>
          </p:cNvPr>
          <p:cNvSpPr>
            <a:spLocks noGrp="1"/>
          </p:cNvSpPr>
          <p:nvPr>
            <p:ph type="body" sz="quarter" idx="26"/>
          </p:nvPr>
        </p:nvSpPr>
        <p:spPr/>
        <p:txBody>
          <a:bodyPr/>
          <a:lstStyle/>
          <a:p>
            <a:r>
              <a:rPr lang="de-DE" dirty="0"/>
              <a:t>Stand: Mai 2026</a:t>
            </a:r>
          </a:p>
        </p:txBody>
      </p:sp>
      <p:sp>
        <p:nvSpPr>
          <p:cNvPr id="5" name="Titel 4">
            <a:extLst>
              <a:ext uri="{FF2B5EF4-FFF2-40B4-BE49-F238E27FC236}">
                <a16:creationId xmlns:a16="http://schemas.microsoft.com/office/drawing/2014/main" id="{D201B5A9-4F61-43F0-AA24-E5D42CDCDC40}"/>
              </a:ext>
            </a:extLst>
          </p:cNvPr>
          <p:cNvSpPr>
            <a:spLocks noGrp="1"/>
          </p:cNvSpPr>
          <p:nvPr>
            <p:ph type="title"/>
          </p:nvPr>
        </p:nvSpPr>
        <p:spPr/>
        <p:txBody>
          <a:bodyPr vert="horz"/>
          <a:lstStyle/>
          <a:p>
            <a:r>
              <a:rPr lang="de-DE" dirty="0"/>
              <a:t>Daten und Fakten zu</a:t>
            </a:r>
            <a:br>
              <a:rPr lang="de-DE" dirty="0"/>
            </a:br>
            <a:r>
              <a:rPr lang="de-DE" dirty="0"/>
              <a:t>Energie, Rohstoffe, Preise</a:t>
            </a:r>
          </a:p>
        </p:txBody>
      </p:sp>
    </p:spTree>
    <p:extLst>
      <p:ext uri="{BB962C8B-B14F-4D97-AF65-F5344CB8AC3E}">
        <p14:creationId xmlns:p14="http://schemas.microsoft.com/office/powerpoint/2010/main" val="618327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21D64B-D256-D60E-7C53-CA8566ABC37B}"/>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7664BF81-C846-D109-C748-A0C2777BB83E}"/>
              </a:ext>
            </a:extLst>
          </p:cNvPr>
          <p:cNvGraphicFramePr>
            <a:graphicFrameLocks noChangeAspect="1"/>
          </p:cNvGraphicFramePr>
          <p:nvPr>
            <p:custDataLst>
              <p:tags r:id="rId1"/>
            </p:custDataLst>
            <p:extLst>
              <p:ext uri="{D42A27DB-BD31-4B8C-83A1-F6EECF244321}">
                <p14:modId xmlns:p14="http://schemas.microsoft.com/office/powerpoint/2010/main" val="9146678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7664BF81-C846-D109-C748-A0C2777BB83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1B45E04F-6963-6594-99FD-A2EBB1366107}"/>
              </a:ext>
            </a:extLst>
          </p:cNvPr>
          <p:cNvSpPr>
            <a:spLocks noGrp="1"/>
          </p:cNvSpPr>
          <p:nvPr>
            <p:ph type="sldNum" sz="quarter" idx="10"/>
          </p:nvPr>
        </p:nvSpPr>
        <p:spPr/>
        <p:txBody>
          <a:bodyPr/>
          <a:lstStyle/>
          <a:p>
            <a:fld id="{B42D4303-B7FF-7540-9F33-74BBD7018147}" type="slidenum">
              <a:rPr lang="de-DE" smtClean="0"/>
              <a:pPr/>
              <a:t>10</a:t>
            </a:fld>
            <a:endParaRPr lang="de-DE" dirty="0"/>
          </a:p>
        </p:txBody>
      </p:sp>
      <p:sp>
        <p:nvSpPr>
          <p:cNvPr id="7" name="Inhaltsplatzhalter 6">
            <a:extLst>
              <a:ext uri="{FF2B5EF4-FFF2-40B4-BE49-F238E27FC236}">
                <a16:creationId xmlns:a16="http://schemas.microsoft.com/office/drawing/2014/main" id="{02C17874-DEA1-5EC4-530C-C815D731D8A7}"/>
              </a:ext>
            </a:extLst>
          </p:cNvPr>
          <p:cNvSpPr>
            <a:spLocks noGrp="1"/>
          </p:cNvSpPr>
          <p:nvPr>
            <p:ph type="body" sz="quarter" idx="43"/>
          </p:nvPr>
        </p:nvSpPr>
        <p:spPr/>
        <p:txBody>
          <a:bodyPr/>
          <a:lstStyle/>
          <a:p>
            <a:r>
              <a:rPr lang="de-DE" dirty="0"/>
              <a:t>Erdgas ist aktuell noch mit Abstand der wichtigste Energieträger für die Branche – zumindest was den energetischen Verbrauch angeht.</a:t>
            </a:r>
          </a:p>
          <a:p>
            <a:r>
              <a:rPr lang="de-DE" dirty="0"/>
              <a:t>2024 ist der Energieverbrauch der Branche im Vergleich zum Vorjahr um 3 Prozent gestiegen – nachdem er 2022 und 2023 jeweils um 11 bzw. 10 Prozent gesunken war.</a:t>
            </a:r>
          </a:p>
        </p:txBody>
      </p:sp>
      <p:sp>
        <p:nvSpPr>
          <p:cNvPr id="6" name="Textplatzhalter 5">
            <a:extLst>
              <a:ext uri="{FF2B5EF4-FFF2-40B4-BE49-F238E27FC236}">
                <a16:creationId xmlns:a16="http://schemas.microsoft.com/office/drawing/2014/main" id="{BD863988-E88C-6024-4F29-C2885A6C7B6E}"/>
              </a:ext>
            </a:extLst>
          </p:cNvPr>
          <p:cNvSpPr>
            <a:spLocks noGrp="1"/>
          </p:cNvSpPr>
          <p:nvPr>
            <p:ph type="body" sz="quarter" idx="40"/>
          </p:nvPr>
        </p:nvSpPr>
        <p:spPr/>
        <p:txBody>
          <a:bodyPr/>
          <a:lstStyle/>
          <a:p>
            <a:r>
              <a:rPr lang="de-DE" dirty="0"/>
              <a:t>Quellen: Destatis, VCI		Ohne stofflicher Einsatz; teilweise Doppelzählungen von Strom enthalten;</a:t>
            </a:r>
          </a:p>
          <a:p>
            <a:r>
              <a:rPr lang="de-DE" dirty="0"/>
              <a:t>		Sonstige Energieträger: sonstige Gase, Wasserstoff, Biogas, Industrieabfälle</a:t>
            </a:r>
          </a:p>
          <a:p>
            <a:r>
              <a:rPr lang="de-DE" dirty="0"/>
              <a:t>		Wärme: Bezug von Fernwärme, Heizwasser, Dampf</a:t>
            </a:r>
          </a:p>
          <a:p>
            <a:endParaRPr lang="de-DE" dirty="0"/>
          </a:p>
        </p:txBody>
      </p:sp>
      <p:sp>
        <p:nvSpPr>
          <p:cNvPr id="4" name="Textplatzhalter 3">
            <a:extLst>
              <a:ext uri="{FF2B5EF4-FFF2-40B4-BE49-F238E27FC236}">
                <a16:creationId xmlns:a16="http://schemas.microsoft.com/office/drawing/2014/main" id="{FE9DBAB1-5B1E-06C8-7091-F2ECFF443885}"/>
              </a:ext>
            </a:extLst>
          </p:cNvPr>
          <p:cNvSpPr>
            <a:spLocks noGrp="1"/>
          </p:cNvSpPr>
          <p:nvPr>
            <p:ph type="body" sz="quarter" idx="19"/>
          </p:nvPr>
        </p:nvSpPr>
        <p:spPr/>
        <p:txBody>
          <a:bodyPr/>
          <a:lstStyle/>
          <a:p>
            <a:r>
              <a:rPr lang="de-DE" dirty="0"/>
              <a:t>In Petajoule</a:t>
            </a:r>
          </a:p>
        </p:txBody>
      </p:sp>
      <p:sp>
        <p:nvSpPr>
          <p:cNvPr id="3" name="Textplatzhalter 2">
            <a:extLst>
              <a:ext uri="{FF2B5EF4-FFF2-40B4-BE49-F238E27FC236}">
                <a16:creationId xmlns:a16="http://schemas.microsoft.com/office/drawing/2014/main" id="{90700CFF-6B55-BF48-698D-B0873CE3C27C}"/>
              </a:ext>
            </a:extLst>
          </p:cNvPr>
          <p:cNvSpPr>
            <a:spLocks noGrp="1"/>
          </p:cNvSpPr>
          <p:nvPr>
            <p:ph type="body" sz="quarter" idx="13"/>
          </p:nvPr>
        </p:nvSpPr>
        <p:spPr/>
        <p:txBody>
          <a:bodyPr/>
          <a:lstStyle/>
          <a:p>
            <a:r>
              <a:rPr lang="de-DE" dirty="0"/>
              <a:t>Energetischer Verbrauch nach Energieträgern in der Chemie- und Pharmaindustrie</a:t>
            </a:r>
          </a:p>
        </p:txBody>
      </p:sp>
      <p:sp>
        <p:nvSpPr>
          <p:cNvPr id="2" name="Titel 1">
            <a:extLst>
              <a:ext uri="{FF2B5EF4-FFF2-40B4-BE49-F238E27FC236}">
                <a16:creationId xmlns:a16="http://schemas.microsoft.com/office/drawing/2014/main" id="{85DD10F3-594E-1125-08A6-431B4BB74F04}"/>
              </a:ext>
            </a:extLst>
          </p:cNvPr>
          <p:cNvSpPr>
            <a:spLocks noGrp="1"/>
          </p:cNvSpPr>
          <p:nvPr>
            <p:ph type="title"/>
          </p:nvPr>
        </p:nvSpPr>
        <p:spPr>
          <a:noFill/>
        </p:spPr>
        <p:txBody>
          <a:bodyPr vert="horz"/>
          <a:lstStyle/>
          <a:p>
            <a:r>
              <a:rPr lang="de-DE" dirty="0"/>
              <a:t>Erdgas und Strom sind wichtigste </a:t>
            </a:r>
            <a:br>
              <a:rPr lang="de-DE" dirty="0"/>
            </a:br>
            <a:r>
              <a:rPr lang="de-DE" dirty="0"/>
              <a:t>Energieträger der Branche</a:t>
            </a:r>
          </a:p>
        </p:txBody>
      </p:sp>
      <p:graphicFrame>
        <p:nvGraphicFramePr>
          <p:cNvPr id="12" name="Diagrammplatzhalter 11">
            <a:extLst>
              <a:ext uri="{FF2B5EF4-FFF2-40B4-BE49-F238E27FC236}">
                <a16:creationId xmlns:a16="http://schemas.microsoft.com/office/drawing/2014/main" id="{8D61B5DC-2B68-05B7-3156-E82213775B9B}"/>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432447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2B97E41E-89B3-4E5C-AFCF-8D8C1D5B9697}"/>
              </a:ext>
            </a:extLst>
          </p:cNvPr>
          <p:cNvGraphicFramePr>
            <a:graphicFrameLocks noChangeAspect="1"/>
          </p:cNvGraphicFramePr>
          <p:nvPr>
            <p:custDataLst>
              <p:tags r:id="rId1"/>
            </p:custDataLst>
            <p:extLst>
              <p:ext uri="{D42A27DB-BD31-4B8C-83A1-F6EECF244321}">
                <p14:modId xmlns:p14="http://schemas.microsoft.com/office/powerpoint/2010/main" val="1416900628"/>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12" name="Objekt 11" hidden="1">
                        <a:extLst>
                          <a:ext uri="{FF2B5EF4-FFF2-40B4-BE49-F238E27FC236}">
                            <a16:creationId xmlns:a16="http://schemas.microsoft.com/office/drawing/2014/main" id="{2B97E41E-89B3-4E5C-AFCF-8D8C1D5B9697}"/>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1" name="Rechteck 10" hidden="1">
            <a:extLst>
              <a:ext uri="{FF2B5EF4-FFF2-40B4-BE49-F238E27FC236}">
                <a16:creationId xmlns:a16="http://schemas.microsoft.com/office/drawing/2014/main" id="{7E1495B1-35C8-4C4F-911B-798B288725B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3" name="Foliennummernplatzhalter 2">
            <a:extLst>
              <a:ext uri="{FF2B5EF4-FFF2-40B4-BE49-F238E27FC236}">
                <a16:creationId xmlns:a16="http://schemas.microsoft.com/office/drawing/2014/main" id="{0B0D373A-DE4F-44A5-ABEE-EA3B8691BD37}"/>
              </a:ext>
            </a:extLst>
          </p:cNvPr>
          <p:cNvSpPr>
            <a:spLocks noGrp="1"/>
          </p:cNvSpPr>
          <p:nvPr>
            <p:ph type="sldNum" sz="quarter" idx="10"/>
          </p:nvPr>
        </p:nvSpPr>
        <p:spPr/>
        <p:txBody>
          <a:bodyPr/>
          <a:lstStyle/>
          <a:p>
            <a:fld id="{02CEFE82-39F2-4F47-8A0C-D5AB3496FA5C}" type="slidenum">
              <a:rPr lang="de-DE" smtClean="0"/>
              <a:pPr/>
              <a:t>11</a:t>
            </a:fld>
            <a:endParaRPr lang="de-DE" dirty="0"/>
          </a:p>
        </p:txBody>
      </p:sp>
      <p:sp>
        <p:nvSpPr>
          <p:cNvPr id="5" name="Titel 4">
            <a:extLst>
              <a:ext uri="{FF2B5EF4-FFF2-40B4-BE49-F238E27FC236}">
                <a16:creationId xmlns:a16="http://schemas.microsoft.com/office/drawing/2014/main" id="{D41C278A-7DFB-4143-8837-53A95B50FA0E}"/>
              </a:ext>
            </a:extLst>
          </p:cNvPr>
          <p:cNvSpPr>
            <a:spLocks noGrp="1"/>
          </p:cNvSpPr>
          <p:nvPr>
            <p:ph type="title"/>
          </p:nvPr>
        </p:nvSpPr>
        <p:spPr/>
        <p:txBody>
          <a:bodyPr vert="horz"/>
          <a:lstStyle/>
          <a:p>
            <a:r>
              <a:rPr lang="de-DE" dirty="0"/>
              <a:t>Chemie ist energieintensiv</a:t>
            </a:r>
          </a:p>
        </p:txBody>
      </p:sp>
      <p:sp>
        <p:nvSpPr>
          <p:cNvPr id="13" name="Textplatzhalter 5">
            <a:extLst>
              <a:ext uri="{FF2B5EF4-FFF2-40B4-BE49-F238E27FC236}">
                <a16:creationId xmlns:a16="http://schemas.microsoft.com/office/drawing/2014/main" id="{00BB0954-A9C4-4985-9AF9-707185B1C01C}"/>
              </a:ext>
            </a:extLst>
          </p:cNvPr>
          <p:cNvSpPr txBox="1">
            <a:spLocks/>
          </p:cNvSpPr>
          <p:nvPr/>
        </p:nvSpPr>
        <p:spPr>
          <a:xfrm>
            <a:off x="585863" y="5879607"/>
            <a:ext cx="7181587" cy="14068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rgbClr val="8C3E9F"/>
                </a:solidFill>
              </a:rPr>
              <a:t>Quellen: Destatis, VCI		Anmerkung: nur energetischer Verbrauch in der Chemie	* Verarbeitendes Gewerbe inkl. Bergbau</a:t>
            </a:r>
          </a:p>
        </p:txBody>
      </p:sp>
      <p:graphicFrame>
        <p:nvGraphicFramePr>
          <p:cNvPr id="6" name="Inhaltsplatzhalter 13">
            <a:extLst>
              <a:ext uri="{FF2B5EF4-FFF2-40B4-BE49-F238E27FC236}">
                <a16:creationId xmlns:a16="http://schemas.microsoft.com/office/drawing/2014/main" id="{00000000-0008-0000-0200-000009000000}"/>
              </a:ext>
            </a:extLst>
          </p:cNvPr>
          <p:cNvGraphicFramePr>
            <a:graphicFrameLocks noGrp="1"/>
          </p:cNvGraphicFramePr>
          <p:nvPr>
            <p:ph sz="quarter" idx="13"/>
            <p:extLst>
              <p:ext uri="{D42A27DB-BD31-4B8C-83A1-F6EECF244321}">
                <p14:modId xmlns:p14="http://schemas.microsoft.com/office/powerpoint/2010/main" val="3857877000"/>
              </p:ext>
            </p:extLst>
          </p:nvPr>
        </p:nvGraphicFramePr>
        <p:xfrm>
          <a:off x="6300788" y="1341438"/>
          <a:ext cx="5399087" cy="4608512"/>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9" name="Inhaltsplatzhalter 14">
            <a:extLst>
              <a:ext uri="{FF2B5EF4-FFF2-40B4-BE49-F238E27FC236}">
                <a16:creationId xmlns:a16="http://schemas.microsoft.com/office/drawing/2014/main" id="{00000000-0008-0000-0200-000008000000}"/>
              </a:ext>
            </a:extLst>
          </p:cNvPr>
          <p:cNvGraphicFramePr>
            <a:graphicFrameLocks noGrp="1"/>
          </p:cNvGraphicFramePr>
          <p:nvPr>
            <p:ph sz="quarter" idx="12"/>
            <p:extLst>
              <p:ext uri="{D42A27DB-BD31-4B8C-83A1-F6EECF244321}">
                <p14:modId xmlns:p14="http://schemas.microsoft.com/office/powerpoint/2010/main" val="2029193822"/>
              </p:ext>
            </p:extLst>
          </p:nvPr>
        </p:nvGraphicFramePr>
        <p:xfrm>
          <a:off x="550863" y="1341438"/>
          <a:ext cx="5400675" cy="4608512"/>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5167240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5F0479DA-245C-48C5-9B38-BF9AC2F9A98D}"/>
              </a:ext>
            </a:extLst>
          </p:cNvPr>
          <p:cNvGraphicFramePr>
            <a:graphicFrameLocks noChangeAspect="1"/>
          </p:cNvGraphicFramePr>
          <p:nvPr>
            <p:custDataLst>
              <p:tags r:id="rId1"/>
            </p:custDataLst>
            <p:extLst>
              <p:ext uri="{D42A27DB-BD31-4B8C-83A1-F6EECF244321}">
                <p14:modId xmlns:p14="http://schemas.microsoft.com/office/powerpoint/2010/main" val="1554237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8" name="Objekt 7" hidden="1">
                        <a:extLst>
                          <a:ext uri="{FF2B5EF4-FFF2-40B4-BE49-F238E27FC236}">
                            <a16:creationId xmlns:a16="http://schemas.microsoft.com/office/drawing/2014/main" id="{5F0479DA-245C-48C5-9B38-BF9AC2F9A98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E547E41F-EFD9-4B48-B124-8126D896D9FB}"/>
              </a:ext>
            </a:extLst>
          </p:cNvPr>
          <p:cNvSpPr>
            <a:spLocks noGrp="1"/>
          </p:cNvSpPr>
          <p:nvPr>
            <p:ph type="sldNum" sz="quarter" idx="10"/>
          </p:nvPr>
        </p:nvSpPr>
        <p:spPr/>
        <p:txBody>
          <a:bodyPr/>
          <a:lstStyle/>
          <a:p>
            <a:fld id="{B42D4303-B7FF-7540-9F33-74BBD7018147}" type="slidenum">
              <a:rPr lang="de-DE" smtClean="0"/>
              <a:pPr/>
              <a:t>12</a:t>
            </a:fld>
            <a:endParaRPr lang="de-DE" dirty="0"/>
          </a:p>
        </p:txBody>
      </p:sp>
      <p:sp>
        <p:nvSpPr>
          <p:cNvPr id="6" name="Textplatzhalter 5"/>
          <p:cNvSpPr>
            <a:spLocks noGrp="1"/>
          </p:cNvSpPr>
          <p:nvPr>
            <p:ph type="body" sz="quarter" idx="40"/>
          </p:nvPr>
        </p:nvSpPr>
        <p:spPr/>
        <p:txBody>
          <a:bodyPr/>
          <a:lstStyle/>
          <a:p>
            <a:r>
              <a:rPr lang="de-DE" dirty="0"/>
              <a:t>Quelle: Destatis, VCI	 + inkl. Bergbau				Ohne stofflichen Einsatz</a:t>
            </a:r>
          </a:p>
          <a:p>
            <a:endParaRPr lang="de-DE" dirty="0"/>
          </a:p>
        </p:txBody>
      </p:sp>
      <p:sp>
        <p:nvSpPr>
          <p:cNvPr id="4" name="Textplatzhalter 3"/>
          <p:cNvSpPr>
            <a:spLocks noGrp="1"/>
          </p:cNvSpPr>
          <p:nvPr>
            <p:ph type="body" sz="quarter" idx="19"/>
          </p:nvPr>
        </p:nvSpPr>
        <p:spPr/>
        <p:txBody>
          <a:bodyPr/>
          <a:lstStyle/>
          <a:p>
            <a:r>
              <a:rPr lang="de-DE" dirty="0"/>
              <a:t>2024</a:t>
            </a:r>
          </a:p>
        </p:txBody>
      </p:sp>
      <p:sp>
        <p:nvSpPr>
          <p:cNvPr id="3" name="Textplatzhalter 2"/>
          <p:cNvSpPr>
            <a:spLocks noGrp="1"/>
          </p:cNvSpPr>
          <p:nvPr>
            <p:ph type="body" sz="quarter" idx="13"/>
          </p:nvPr>
        </p:nvSpPr>
        <p:spPr/>
        <p:txBody>
          <a:bodyPr/>
          <a:lstStyle/>
          <a:p>
            <a:r>
              <a:rPr lang="de-DE" dirty="0"/>
              <a:t>Anteile der Chemie- und Pharmaindustrie am Energieverbrauch des Verarbeitenden Gewerbes*</a:t>
            </a:r>
          </a:p>
        </p:txBody>
      </p:sp>
      <p:sp>
        <p:nvSpPr>
          <p:cNvPr id="2" name="Titel 1"/>
          <p:cNvSpPr>
            <a:spLocks noGrp="1"/>
          </p:cNvSpPr>
          <p:nvPr>
            <p:ph type="title"/>
          </p:nvPr>
        </p:nvSpPr>
        <p:spPr>
          <a:noFill/>
        </p:spPr>
        <p:txBody>
          <a:bodyPr vert="horz"/>
          <a:lstStyle/>
          <a:p>
            <a:r>
              <a:rPr lang="de-DE" dirty="0"/>
              <a:t>Chemie verbraucht über ein Fünftel der Energie in der Industrie</a:t>
            </a:r>
          </a:p>
        </p:txBody>
      </p:sp>
      <p:graphicFrame>
        <p:nvGraphicFramePr>
          <p:cNvPr id="10" name="Diagrammplatzhalter 11">
            <a:extLst>
              <a:ext uri="{FF2B5EF4-FFF2-40B4-BE49-F238E27FC236}">
                <a16:creationId xmlns:a16="http://schemas.microsoft.com/office/drawing/2014/main" id="{00000000-0008-0000-0200-00000A000000}"/>
              </a:ext>
            </a:extLst>
          </p:cNvPr>
          <p:cNvGraphicFramePr>
            <a:graphicFrameLocks noGrp="1"/>
          </p:cNvGraphicFramePr>
          <p:nvPr>
            <p:ph type="chart" sz="quarter" idx="18"/>
            <p:extLst>
              <p:ext uri="{D42A27DB-BD31-4B8C-83A1-F6EECF244321}">
                <p14:modId xmlns:p14="http://schemas.microsoft.com/office/powerpoint/2010/main" val="2893606940"/>
              </p:ext>
            </p:extLst>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1357217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F9A797CE-81A6-BF31-27EA-173DB617774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F9A797CE-81A6-BF31-27EA-173DB617774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973D1B1D-A31F-4F5C-B359-E7F031E4B3BE}"/>
              </a:ext>
            </a:extLst>
          </p:cNvPr>
          <p:cNvSpPr>
            <a:spLocks noGrp="1"/>
          </p:cNvSpPr>
          <p:nvPr>
            <p:ph type="sldNum" sz="quarter" idx="10"/>
          </p:nvPr>
        </p:nvSpPr>
        <p:spPr/>
        <p:txBody>
          <a:bodyPr/>
          <a:lstStyle/>
          <a:p>
            <a:fld id="{B42D4303-B7FF-7540-9F33-74BBD7018147}" type="slidenum">
              <a:rPr lang="de-DE" smtClean="0"/>
              <a:pPr/>
              <a:t>13</a:t>
            </a:fld>
            <a:endParaRPr lang="de-DE" dirty="0"/>
          </a:p>
        </p:txBody>
      </p:sp>
      <p:sp>
        <p:nvSpPr>
          <p:cNvPr id="7" name="Inhaltsplatzhalter 6">
            <a:extLst>
              <a:ext uri="{FF2B5EF4-FFF2-40B4-BE49-F238E27FC236}">
                <a16:creationId xmlns:a16="http://schemas.microsoft.com/office/drawing/2014/main" id="{F17801FF-251A-4CED-8E05-56C70C058586}"/>
              </a:ext>
            </a:extLst>
          </p:cNvPr>
          <p:cNvSpPr>
            <a:spLocks noGrp="1"/>
          </p:cNvSpPr>
          <p:nvPr>
            <p:ph type="body" sz="quarter" idx="43"/>
          </p:nvPr>
        </p:nvSpPr>
        <p:spPr>
          <a:xfrm>
            <a:off x="8244013" y="1762183"/>
            <a:ext cx="3612627" cy="4032000"/>
          </a:xfrm>
        </p:spPr>
        <p:txBody>
          <a:bodyPr/>
          <a:lstStyle/>
          <a:p>
            <a:r>
              <a:rPr lang="de-DE" dirty="0"/>
              <a:t>Energieträger werden in der Chemie nicht nur zur Energiegewinnung eingesetzt.</a:t>
            </a:r>
          </a:p>
          <a:p>
            <a:r>
              <a:rPr lang="de-DE" dirty="0"/>
              <a:t>Bei den Mineralölprodukten ist  der energetische Verbrauch vernachlässigbar. Rund 90 Prozent der eingesetzten Mineralölprodukte entfallen auf den stofflichen Einsatz.</a:t>
            </a:r>
          </a:p>
          <a:p>
            <a:r>
              <a:rPr lang="de-DE" dirty="0"/>
              <a:t>Aber auch Erdgas wird zu fast 25 Prozent in der Produktion als Rohstoff eingesetzt.</a:t>
            </a:r>
          </a:p>
        </p:txBody>
      </p:sp>
      <p:sp>
        <p:nvSpPr>
          <p:cNvPr id="6" name="Textplatzhalter 5"/>
          <p:cNvSpPr>
            <a:spLocks noGrp="1"/>
          </p:cNvSpPr>
          <p:nvPr>
            <p:ph type="body" sz="quarter" idx="40"/>
          </p:nvPr>
        </p:nvSpPr>
        <p:spPr/>
        <p:txBody>
          <a:bodyPr/>
          <a:lstStyle/>
          <a:p>
            <a:r>
              <a:rPr lang="de-DE" dirty="0"/>
              <a:t>Quelle: Destatis, BAFA, VCI</a:t>
            </a:r>
          </a:p>
        </p:txBody>
      </p:sp>
      <p:sp>
        <p:nvSpPr>
          <p:cNvPr id="4" name="Textplatzhalter 3"/>
          <p:cNvSpPr>
            <a:spLocks noGrp="1"/>
          </p:cNvSpPr>
          <p:nvPr>
            <p:ph type="body" sz="quarter" idx="19"/>
          </p:nvPr>
        </p:nvSpPr>
        <p:spPr/>
        <p:txBody>
          <a:bodyPr/>
          <a:lstStyle/>
          <a:p>
            <a:r>
              <a:rPr lang="de-DE" dirty="0"/>
              <a:t>Stofflicher/energetischer Einsatz von Mineralölprodukten bzw. Erdgas in der Chemie, 2024</a:t>
            </a:r>
          </a:p>
        </p:txBody>
      </p:sp>
      <p:sp>
        <p:nvSpPr>
          <p:cNvPr id="3" name="Textplatzhalter 2"/>
          <p:cNvSpPr>
            <a:spLocks noGrp="1"/>
          </p:cNvSpPr>
          <p:nvPr>
            <p:ph type="body" sz="quarter" idx="13"/>
          </p:nvPr>
        </p:nvSpPr>
        <p:spPr/>
        <p:txBody>
          <a:bodyPr/>
          <a:lstStyle/>
          <a:p>
            <a:r>
              <a:rPr lang="de-DE" dirty="0"/>
              <a:t>Stofflicher und energetischer Einsatz in der Chemie</a:t>
            </a:r>
          </a:p>
        </p:txBody>
      </p:sp>
      <p:sp>
        <p:nvSpPr>
          <p:cNvPr id="2" name="Titel 1"/>
          <p:cNvSpPr>
            <a:spLocks noGrp="1"/>
          </p:cNvSpPr>
          <p:nvPr>
            <p:ph type="title"/>
          </p:nvPr>
        </p:nvSpPr>
        <p:spPr>
          <a:noFill/>
        </p:spPr>
        <p:txBody>
          <a:bodyPr vert="horz"/>
          <a:lstStyle/>
          <a:p>
            <a:r>
              <a:rPr lang="de-DE" dirty="0"/>
              <a:t>Chemie setzt Energieträger auch stofflich ein</a:t>
            </a:r>
          </a:p>
        </p:txBody>
      </p:sp>
      <p:graphicFrame>
        <p:nvGraphicFramePr>
          <p:cNvPr id="11" name="Diagrammplatzhalter 11">
            <a:extLst>
              <a:ext uri="{FF2B5EF4-FFF2-40B4-BE49-F238E27FC236}">
                <a16:creationId xmlns:a16="http://schemas.microsoft.com/office/drawing/2014/main" id="{00000000-0008-0000-0300-000004000000}"/>
              </a:ext>
            </a:extLst>
          </p:cNvPr>
          <p:cNvGraphicFramePr>
            <a:graphicFrameLocks noGrp="1"/>
          </p:cNvGraphicFramePr>
          <p:nvPr>
            <p:ph type="chart" sz="quarter" idx="18"/>
            <p:extLst>
              <p:ext uri="{D42A27DB-BD31-4B8C-83A1-F6EECF244321}">
                <p14:modId xmlns:p14="http://schemas.microsoft.com/office/powerpoint/2010/main" val="2300429644"/>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5306434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2E7166-A3F3-A8F9-F084-F756FC410F6B}"/>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0C8D534C-BDC9-1034-4C7F-5BDC7F0F787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0C8D534C-BDC9-1034-4C7F-5BDC7F0F787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4D955DCC-09F6-53DB-06D5-2A1DB2E3B6B1}"/>
              </a:ext>
            </a:extLst>
          </p:cNvPr>
          <p:cNvSpPr>
            <a:spLocks noGrp="1"/>
          </p:cNvSpPr>
          <p:nvPr>
            <p:ph type="sldNum" sz="quarter" idx="10"/>
          </p:nvPr>
        </p:nvSpPr>
        <p:spPr/>
        <p:txBody>
          <a:bodyPr/>
          <a:lstStyle/>
          <a:p>
            <a:fld id="{B42D4303-B7FF-7540-9F33-74BBD7018147}" type="slidenum">
              <a:rPr lang="de-DE" smtClean="0"/>
              <a:pPr/>
              <a:t>14</a:t>
            </a:fld>
            <a:endParaRPr lang="de-DE" dirty="0"/>
          </a:p>
        </p:txBody>
      </p:sp>
      <p:sp>
        <p:nvSpPr>
          <p:cNvPr id="7" name="Inhaltsplatzhalter 6">
            <a:extLst>
              <a:ext uri="{FF2B5EF4-FFF2-40B4-BE49-F238E27FC236}">
                <a16:creationId xmlns:a16="http://schemas.microsoft.com/office/drawing/2014/main" id="{9AE740BD-84E5-B3A3-23C9-8EA1574C9784}"/>
              </a:ext>
            </a:extLst>
          </p:cNvPr>
          <p:cNvSpPr>
            <a:spLocks noGrp="1"/>
          </p:cNvSpPr>
          <p:nvPr>
            <p:ph type="body" sz="quarter" idx="43"/>
          </p:nvPr>
        </p:nvSpPr>
        <p:spPr>
          <a:xfrm>
            <a:off x="8244013" y="1762183"/>
            <a:ext cx="3612627" cy="4032000"/>
          </a:xfrm>
        </p:spPr>
        <p:txBody>
          <a:bodyPr/>
          <a:lstStyle/>
          <a:p>
            <a:r>
              <a:rPr lang="de-DE" dirty="0"/>
              <a:t>Energieträger werden in der Chemie nicht nur zur Energiegewinnung eingesetzt, sondern auch stofflich.</a:t>
            </a:r>
          </a:p>
          <a:p>
            <a:r>
              <a:rPr lang="de-DE" dirty="0"/>
              <a:t>Damit liegt der Anteil des Verbrauchs von Energieträgern an der Industrie höher als nur bei der energetischen Betrachtung. </a:t>
            </a:r>
          </a:p>
          <a:p>
            <a:r>
              <a:rPr lang="de-DE" dirty="0"/>
              <a:t>Im Zeitverlauf hat der Anteil aufgrund der Produktionseinbußen aber abgenommen.</a:t>
            </a:r>
          </a:p>
        </p:txBody>
      </p:sp>
      <p:sp>
        <p:nvSpPr>
          <p:cNvPr id="6" name="Textplatzhalter 5">
            <a:extLst>
              <a:ext uri="{FF2B5EF4-FFF2-40B4-BE49-F238E27FC236}">
                <a16:creationId xmlns:a16="http://schemas.microsoft.com/office/drawing/2014/main" id="{E4675AD6-102F-7756-3F06-CB484A1FFF02}"/>
              </a:ext>
            </a:extLst>
          </p:cNvPr>
          <p:cNvSpPr>
            <a:spLocks noGrp="1"/>
          </p:cNvSpPr>
          <p:nvPr>
            <p:ph type="body" sz="quarter" idx="40"/>
          </p:nvPr>
        </p:nvSpPr>
        <p:spPr/>
        <p:txBody>
          <a:bodyPr/>
          <a:lstStyle/>
          <a:p>
            <a:r>
              <a:rPr lang="de-DE" dirty="0"/>
              <a:t>Quelle: Destatis,  VCI</a:t>
            </a:r>
          </a:p>
        </p:txBody>
      </p:sp>
      <p:sp>
        <p:nvSpPr>
          <p:cNvPr id="4" name="Textplatzhalter 3">
            <a:extLst>
              <a:ext uri="{FF2B5EF4-FFF2-40B4-BE49-F238E27FC236}">
                <a16:creationId xmlns:a16="http://schemas.microsoft.com/office/drawing/2014/main" id="{9B7E7207-A4DB-34BF-A73B-9BF139C7ADD6}"/>
              </a:ext>
            </a:extLst>
          </p:cNvPr>
          <p:cNvSpPr>
            <a:spLocks noGrp="1"/>
          </p:cNvSpPr>
          <p:nvPr>
            <p:ph type="body" sz="quarter" idx="19"/>
          </p:nvPr>
        </p:nvSpPr>
        <p:spPr/>
        <p:txBody>
          <a:bodyPr/>
          <a:lstStyle/>
          <a:p>
            <a:r>
              <a:rPr lang="de-DE" dirty="0"/>
              <a:t>Stofflicher </a:t>
            </a:r>
            <a:r>
              <a:rPr lang="de-DE" b="1" dirty="0"/>
              <a:t>und</a:t>
            </a:r>
            <a:r>
              <a:rPr lang="de-DE" dirty="0"/>
              <a:t> energetischer Einsatz</a:t>
            </a:r>
          </a:p>
        </p:txBody>
      </p:sp>
      <p:sp>
        <p:nvSpPr>
          <p:cNvPr id="3" name="Textplatzhalter 2">
            <a:extLst>
              <a:ext uri="{FF2B5EF4-FFF2-40B4-BE49-F238E27FC236}">
                <a16:creationId xmlns:a16="http://schemas.microsoft.com/office/drawing/2014/main" id="{97EFCCFC-354A-133D-3327-73D8063E8439}"/>
              </a:ext>
            </a:extLst>
          </p:cNvPr>
          <p:cNvSpPr>
            <a:spLocks noGrp="1"/>
          </p:cNvSpPr>
          <p:nvPr>
            <p:ph type="body" sz="quarter" idx="13"/>
          </p:nvPr>
        </p:nvSpPr>
        <p:spPr/>
        <p:txBody>
          <a:bodyPr/>
          <a:lstStyle/>
          <a:p>
            <a:r>
              <a:rPr lang="de-DE" dirty="0"/>
              <a:t>Anteil der Branche an der Industrie insgesamt</a:t>
            </a:r>
          </a:p>
        </p:txBody>
      </p:sp>
      <p:sp>
        <p:nvSpPr>
          <p:cNvPr id="2" name="Titel 1">
            <a:extLst>
              <a:ext uri="{FF2B5EF4-FFF2-40B4-BE49-F238E27FC236}">
                <a16:creationId xmlns:a16="http://schemas.microsoft.com/office/drawing/2014/main" id="{33A46ADE-0498-965E-B79C-9FAC025FBF3F}"/>
              </a:ext>
            </a:extLst>
          </p:cNvPr>
          <p:cNvSpPr>
            <a:spLocks noGrp="1"/>
          </p:cNvSpPr>
          <p:nvPr>
            <p:ph type="title"/>
          </p:nvPr>
        </p:nvSpPr>
        <p:spPr>
          <a:noFill/>
        </p:spPr>
        <p:txBody>
          <a:bodyPr vert="horz"/>
          <a:lstStyle/>
          <a:p>
            <a:r>
              <a:rPr lang="de-DE" dirty="0"/>
              <a:t>Chemie setzt Energieträger auch stofflich ein</a:t>
            </a:r>
          </a:p>
        </p:txBody>
      </p:sp>
      <p:graphicFrame>
        <p:nvGraphicFramePr>
          <p:cNvPr id="12" name="Diagrammplatzhalter 11">
            <a:extLst>
              <a:ext uri="{FF2B5EF4-FFF2-40B4-BE49-F238E27FC236}">
                <a16:creationId xmlns:a16="http://schemas.microsoft.com/office/drawing/2014/main" id="{9D753518-324B-484D-FFC9-491B0C90C15A}"/>
              </a:ext>
            </a:extLst>
          </p:cNvPr>
          <p:cNvGraphicFramePr>
            <a:graphicFrameLocks noGrp="1"/>
          </p:cNvGraphicFramePr>
          <p:nvPr>
            <p:ph type="chart" sz="quarter" idx="18"/>
            <p:extLst>
              <p:ext uri="{D42A27DB-BD31-4B8C-83A1-F6EECF244321}">
                <p14:modId xmlns:p14="http://schemas.microsoft.com/office/powerpoint/2010/main" val="1998804036"/>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9256862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29AEFCF-85B4-4234-BF37-EE40C4656F92}"/>
              </a:ext>
            </a:extLst>
          </p:cNvPr>
          <p:cNvGraphicFramePr>
            <a:graphicFrameLocks noChangeAspect="1"/>
          </p:cNvGraphicFramePr>
          <p:nvPr>
            <p:custDataLst>
              <p:tags r:id="rId1"/>
            </p:custDataLst>
            <p:extLst>
              <p:ext uri="{D42A27DB-BD31-4B8C-83A1-F6EECF244321}">
                <p14:modId xmlns:p14="http://schemas.microsoft.com/office/powerpoint/2010/main" val="5800025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7" name="Objekt 6" hidden="1">
                        <a:extLst>
                          <a:ext uri="{FF2B5EF4-FFF2-40B4-BE49-F238E27FC236}">
                            <a16:creationId xmlns:a16="http://schemas.microsoft.com/office/drawing/2014/main" id="{229AEFCF-85B4-4234-BF37-EE40C4656F9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CD4555EE-9B58-4A30-90EA-19056EA25218}"/>
              </a:ext>
            </a:extLst>
          </p:cNvPr>
          <p:cNvSpPr>
            <a:spLocks noGrp="1"/>
          </p:cNvSpPr>
          <p:nvPr>
            <p:ph type="sldNum" sz="quarter" idx="10"/>
          </p:nvPr>
        </p:nvSpPr>
        <p:spPr/>
        <p:txBody>
          <a:bodyPr/>
          <a:lstStyle/>
          <a:p>
            <a:fld id="{B42D4303-B7FF-7540-9F33-74BBD7018147}" type="slidenum">
              <a:rPr lang="de-DE" smtClean="0"/>
              <a:pPr/>
              <a:t>15</a:t>
            </a:fld>
            <a:endParaRPr lang="de-DE" dirty="0"/>
          </a:p>
        </p:txBody>
      </p:sp>
      <p:sp>
        <p:nvSpPr>
          <p:cNvPr id="120" name="Titel 2"/>
          <p:cNvSpPr>
            <a:spLocks noGrp="1"/>
          </p:cNvSpPr>
          <p:nvPr>
            <p:ph type="title"/>
          </p:nvPr>
        </p:nvSpPr>
        <p:spPr>
          <a:noFill/>
        </p:spPr>
        <p:txBody>
          <a:bodyPr vert="horz"/>
          <a:lstStyle/>
          <a:p>
            <a:r>
              <a:rPr lang="de-DE" dirty="0"/>
              <a:t>Abgrenzung der Rohstoffbasis</a:t>
            </a:r>
          </a:p>
        </p:txBody>
      </p:sp>
      <p:sp>
        <p:nvSpPr>
          <p:cNvPr id="22" name="Rechteck 21"/>
          <p:cNvSpPr/>
          <p:nvPr/>
        </p:nvSpPr>
        <p:spPr>
          <a:xfrm>
            <a:off x="2783631" y="1086239"/>
            <a:ext cx="8892432" cy="594687"/>
          </a:xfrm>
          <a:prstGeom prst="rect">
            <a:avLst/>
          </a:prstGeom>
          <a:noFill/>
          <a:ln w="12700">
            <a:solidFill>
              <a:srgbClr val="3080B2"/>
            </a:solidFill>
            <a:prstDash val="dash"/>
          </a:ln>
        </p:spPr>
        <p:style>
          <a:lnRef idx="2">
            <a:schemeClr val="accent1">
              <a:shade val="50000"/>
            </a:schemeClr>
          </a:lnRef>
          <a:fillRef idx="1">
            <a:schemeClr val="accent1"/>
          </a:fillRef>
          <a:effectRef idx="0">
            <a:schemeClr val="accent1"/>
          </a:effectRef>
          <a:fontRef idx="minor">
            <a:schemeClr val="lt1"/>
          </a:fontRef>
        </p:style>
        <p:txBody>
          <a:bodyPr tIns="36000" rtlCol="0" anchor="t" anchorCtr="0"/>
          <a:lstStyle/>
          <a:p>
            <a:pPr algn="ctr"/>
            <a:r>
              <a:rPr lang="de-DE" sz="2000" b="1" dirty="0">
                <a:solidFill>
                  <a:schemeClr val="tx2"/>
                </a:solidFill>
                <a:cs typeface="Arial" panose="020B0604020202020204" pitchFamily="34" charset="0"/>
              </a:rPr>
              <a:t>Kundenbranchen (Verpackung, Bau-, Automobilindustrie u.v.m.)</a:t>
            </a:r>
          </a:p>
        </p:txBody>
      </p:sp>
      <p:sp>
        <p:nvSpPr>
          <p:cNvPr id="46" name="Pfeil nach unten 45"/>
          <p:cNvSpPr/>
          <p:nvPr/>
        </p:nvSpPr>
        <p:spPr>
          <a:xfrm rot="10800000">
            <a:off x="5220969" y="1483562"/>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2" name="Pfeil nach unten 91"/>
          <p:cNvSpPr/>
          <p:nvPr/>
        </p:nvSpPr>
        <p:spPr>
          <a:xfrm rot="10800000">
            <a:off x="8901233" y="1467538"/>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5" name="Pfeil nach unten 94"/>
          <p:cNvSpPr/>
          <p:nvPr/>
        </p:nvSpPr>
        <p:spPr>
          <a:xfrm rot="10800000">
            <a:off x="3643450" y="1467539"/>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7" name="Pfeil nach unten 96"/>
          <p:cNvSpPr/>
          <p:nvPr/>
        </p:nvSpPr>
        <p:spPr>
          <a:xfrm rot="10800000">
            <a:off x="7842359" y="1467538"/>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8" name="Pfeil nach unten 97"/>
          <p:cNvSpPr/>
          <p:nvPr/>
        </p:nvSpPr>
        <p:spPr>
          <a:xfrm rot="10800000">
            <a:off x="6596971" y="1478286"/>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3" name="Pfeil nach unten 102"/>
          <p:cNvSpPr/>
          <p:nvPr/>
        </p:nvSpPr>
        <p:spPr>
          <a:xfrm rot="10800000">
            <a:off x="10040877" y="1458643"/>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30" name="Rechteck 29"/>
          <p:cNvSpPr/>
          <p:nvPr/>
        </p:nvSpPr>
        <p:spPr>
          <a:xfrm>
            <a:off x="525412" y="1950287"/>
            <a:ext cx="2346474" cy="2222510"/>
          </a:xfrm>
          <a:prstGeom prst="rect">
            <a:avLst/>
          </a:prstGeom>
          <a:noFill/>
          <a:ln w="28575">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b="1" dirty="0">
                <a:solidFill>
                  <a:schemeClr val="tx2"/>
                </a:solidFill>
                <a:cs typeface="Arial" panose="020B0604020202020204" pitchFamily="34" charset="0"/>
              </a:rPr>
              <a:t>Chemie</a:t>
            </a:r>
          </a:p>
          <a:p>
            <a:pPr algn="ctr"/>
            <a:r>
              <a:rPr lang="de-DE" b="1" dirty="0">
                <a:solidFill>
                  <a:schemeClr val="tx2"/>
                </a:solidFill>
                <a:cs typeface="Arial" panose="020B0604020202020204" pitchFamily="34" charset="0"/>
              </a:rPr>
              <a:t>Energetische Nutzung</a:t>
            </a:r>
          </a:p>
        </p:txBody>
      </p:sp>
      <p:sp>
        <p:nvSpPr>
          <p:cNvPr id="17" name="Rechteck 16"/>
          <p:cNvSpPr/>
          <p:nvPr/>
        </p:nvSpPr>
        <p:spPr>
          <a:xfrm>
            <a:off x="2871888" y="3223044"/>
            <a:ext cx="3224546" cy="949753"/>
          </a:xfrm>
          <a:prstGeom prst="rect">
            <a:avLst/>
          </a:prstGeom>
          <a:solidFill>
            <a:srgbClr val="E7E6EF"/>
          </a:solidFill>
          <a:ln w="2857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1600" b="1" dirty="0">
                <a:solidFill>
                  <a:schemeClr val="tx2"/>
                </a:solidFill>
                <a:cs typeface="Arial" panose="020B0604020202020204" pitchFamily="34" charset="0"/>
              </a:rPr>
              <a:t>Organische Basischemikalien</a:t>
            </a:r>
          </a:p>
        </p:txBody>
      </p:sp>
      <p:sp>
        <p:nvSpPr>
          <p:cNvPr id="16" name="Rechteck 15"/>
          <p:cNvSpPr/>
          <p:nvPr/>
        </p:nvSpPr>
        <p:spPr>
          <a:xfrm>
            <a:off x="2871886" y="1950287"/>
            <a:ext cx="8015555" cy="1264932"/>
          </a:xfrm>
          <a:prstGeom prst="rect">
            <a:avLst/>
          </a:prstGeom>
          <a:solidFill>
            <a:srgbClr val="E7E6EF"/>
          </a:solidFill>
          <a:ln w="2857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2000" b="1" dirty="0">
                <a:solidFill>
                  <a:schemeClr val="tx2"/>
                </a:solidFill>
                <a:cs typeface="Arial" panose="020B0604020202020204" pitchFamily="34" charset="0"/>
              </a:rPr>
              <a:t>Chemische und Pharmazeutische Industrie</a:t>
            </a:r>
            <a:endParaRPr lang="de-DE" sz="1100" b="1" dirty="0">
              <a:solidFill>
                <a:schemeClr val="tx2"/>
              </a:solidFill>
              <a:cs typeface="Arial" panose="020B0604020202020204" pitchFamily="34" charset="0"/>
            </a:endParaRPr>
          </a:p>
        </p:txBody>
      </p:sp>
      <p:sp>
        <p:nvSpPr>
          <p:cNvPr id="19" name="Textfeld 18"/>
          <p:cNvSpPr txBox="1"/>
          <p:nvPr/>
        </p:nvSpPr>
        <p:spPr>
          <a:xfrm rot="16200000">
            <a:off x="10059983" y="2896574"/>
            <a:ext cx="2280335" cy="370950"/>
          </a:xfrm>
          <a:prstGeom prst="rect">
            <a:avLst/>
          </a:prstGeom>
          <a:noFill/>
        </p:spPr>
        <p:txBody>
          <a:bodyPr wrap="square" rtlCol="0">
            <a:spAutoFit/>
          </a:bodyPr>
          <a:lstStyle/>
          <a:p>
            <a:r>
              <a:rPr lang="de-DE" dirty="0">
                <a:solidFill>
                  <a:schemeClr val="accent1"/>
                </a:solidFill>
                <a:cs typeface="Arial" panose="020B0604020202020204" pitchFamily="34" charset="0"/>
              </a:rPr>
              <a:t>Wertschöpfungskette</a:t>
            </a:r>
          </a:p>
        </p:txBody>
      </p:sp>
      <p:sp>
        <p:nvSpPr>
          <p:cNvPr id="23" name="Rechteck 22"/>
          <p:cNvSpPr/>
          <p:nvPr/>
        </p:nvSpPr>
        <p:spPr>
          <a:xfrm>
            <a:off x="2962123" y="5446330"/>
            <a:ext cx="1980036" cy="467108"/>
          </a:xfrm>
          <a:prstGeom prst="rect">
            <a:avLst/>
          </a:prstGeom>
          <a:noFill/>
          <a:ln>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700" b="1" dirty="0">
                <a:solidFill>
                  <a:schemeClr val="tx2"/>
                </a:solidFill>
                <a:cs typeface="Arial" panose="020B0604020202020204" pitchFamily="34" charset="0"/>
              </a:rPr>
              <a:t>Raffinerien</a:t>
            </a:r>
          </a:p>
        </p:txBody>
      </p:sp>
      <p:sp>
        <p:nvSpPr>
          <p:cNvPr id="24" name="Rechteck 23"/>
          <p:cNvSpPr/>
          <p:nvPr/>
        </p:nvSpPr>
        <p:spPr>
          <a:xfrm>
            <a:off x="6096259" y="5446330"/>
            <a:ext cx="1980036" cy="462009"/>
          </a:xfrm>
          <a:prstGeom prst="rect">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700" b="1" dirty="0">
                <a:solidFill>
                  <a:schemeClr val="accent6"/>
                </a:solidFill>
                <a:cs typeface="Arial" panose="020B0604020202020204" pitchFamily="34" charset="0"/>
              </a:rPr>
              <a:t>Nachwachsende Rohstoffe</a:t>
            </a:r>
          </a:p>
        </p:txBody>
      </p:sp>
      <p:sp>
        <p:nvSpPr>
          <p:cNvPr id="26" name="Rechteck 25"/>
          <p:cNvSpPr/>
          <p:nvPr/>
        </p:nvSpPr>
        <p:spPr>
          <a:xfrm>
            <a:off x="1366340" y="5446330"/>
            <a:ext cx="1185909" cy="467108"/>
          </a:xfrm>
          <a:prstGeom prst="rect">
            <a:avLst/>
          </a:prstGeom>
          <a:noFill/>
          <a:ln>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200" b="1" dirty="0">
                <a:solidFill>
                  <a:schemeClr val="tx2"/>
                </a:solidFill>
                <a:cs typeface="Arial" panose="020B0604020202020204" pitchFamily="34" charset="0"/>
              </a:rPr>
              <a:t>Erdgas-förderung</a:t>
            </a:r>
          </a:p>
        </p:txBody>
      </p:sp>
      <p:sp>
        <p:nvSpPr>
          <p:cNvPr id="28" name="Rechteck 27"/>
          <p:cNvSpPr/>
          <p:nvPr/>
        </p:nvSpPr>
        <p:spPr>
          <a:xfrm>
            <a:off x="525412" y="5446330"/>
            <a:ext cx="762548" cy="467108"/>
          </a:xfrm>
          <a:prstGeom prst="rect">
            <a:avLst/>
          </a:prstGeom>
          <a:noFill/>
          <a:ln>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200" b="1" dirty="0">
                <a:solidFill>
                  <a:schemeClr val="tx2"/>
                </a:solidFill>
                <a:cs typeface="Arial" panose="020B0604020202020204" pitchFamily="34" charset="0"/>
              </a:rPr>
              <a:t>Kohle</a:t>
            </a:r>
            <a:endParaRPr lang="de-DE" sz="1200" b="1" dirty="0">
              <a:solidFill>
                <a:schemeClr val="tx2"/>
              </a:solidFill>
            </a:endParaRPr>
          </a:p>
        </p:txBody>
      </p:sp>
      <p:sp>
        <p:nvSpPr>
          <p:cNvPr id="32" name="Rechteck 31"/>
          <p:cNvSpPr/>
          <p:nvPr/>
        </p:nvSpPr>
        <p:spPr>
          <a:xfrm>
            <a:off x="8729641" y="5446330"/>
            <a:ext cx="1776006" cy="467108"/>
          </a:xfrm>
          <a:prstGeom prst="rect">
            <a:avLst/>
          </a:prstGeom>
          <a:noFill/>
          <a:ln>
            <a:solidFill>
              <a:schemeClr val="accent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700" b="1" dirty="0">
                <a:solidFill>
                  <a:schemeClr val="accent3"/>
                </a:solidFill>
                <a:cs typeface="Arial" panose="020B0604020202020204" pitchFamily="34" charset="0"/>
              </a:rPr>
              <a:t>Anorganische Rohstoffe</a:t>
            </a:r>
          </a:p>
        </p:txBody>
      </p:sp>
      <p:sp>
        <p:nvSpPr>
          <p:cNvPr id="34" name="Rechteck 33"/>
          <p:cNvSpPr/>
          <p:nvPr/>
        </p:nvSpPr>
        <p:spPr>
          <a:xfrm>
            <a:off x="8466207" y="3223044"/>
            <a:ext cx="2421234" cy="949753"/>
          </a:xfrm>
          <a:prstGeom prst="rect">
            <a:avLst/>
          </a:prstGeom>
          <a:solidFill>
            <a:schemeClr val="accent3">
              <a:lumMod val="20000"/>
              <a:lumOff val="80000"/>
            </a:schemeClr>
          </a:solidFill>
          <a:ln w="28575">
            <a:solidFill>
              <a:schemeClr val="accent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1600" b="1" dirty="0">
                <a:solidFill>
                  <a:schemeClr val="accent3"/>
                </a:solidFill>
                <a:cs typeface="Arial" panose="020B0604020202020204" pitchFamily="34" charset="0"/>
              </a:rPr>
              <a:t>Anorganische Basischemikalien</a:t>
            </a:r>
          </a:p>
        </p:txBody>
      </p:sp>
      <p:cxnSp>
        <p:nvCxnSpPr>
          <p:cNvPr id="74" name="Gerade Verbindung 73"/>
          <p:cNvCxnSpPr/>
          <p:nvPr/>
        </p:nvCxnSpPr>
        <p:spPr>
          <a:xfrm flipV="1">
            <a:off x="2878993" y="3225258"/>
            <a:ext cx="7987753" cy="553"/>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75" name="Gerade Verbindung 74"/>
          <p:cNvCxnSpPr/>
          <p:nvPr/>
        </p:nvCxnSpPr>
        <p:spPr>
          <a:xfrm flipV="1">
            <a:off x="2881984" y="3225329"/>
            <a:ext cx="7987753" cy="553"/>
          </a:xfrm>
          <a:prstGeom prst="line">
            <a:avLst/>
          </a:prstGeom>
          <a:ln w="25400">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106" name="Pfeil nach unten 105"/>
          <p:cNvSpPr/>
          <p:nvPr/>
        </p:nvSpPr>
        <p:spPr>
          <a:xfrm rot="10800000">
            <a:off x="11284893" y="1454606"/>
            <a:ext cx="403034" cy="2767611"/>
          </a:xfrm>
          <a:prstGeom prst="downArrow">
            <a:avLst/>
          </a:prstGeom>
          <a:pattFill prst="narHorz">
            <a:fgClr>
              <a:schemeClr val="accent1"/>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0" name="Textfeld 109"/>
          <p:cNvSpPr txBox="1"/>
          <p:nvPr/>
        </p:nvSpPr>
        <p:spPr>
          <a:xfrm>
            <a:off x="10320277" y="4691649"/>
            <a:ext cx="1355785" cy="656590"/>
          </a:xfrm>
          <a:prstGeom prst="rect">
            <a:avLst/>
          </a:prstGeom>
          <a:noFill/>
        </p:spPr>
        <p:txBody>
          <a:bodyPr wrap="square" lIns="0" rIns="0" rtlCol="0">
            <a:spAutoFit/>
          </a:bodyPr>
          <a:lstStyle/>
          <a:p>
            <a:pPr>
              <a:lnSpc>
                <a:spcPts val="1100"/>
              </a:lnSpc>
            </a:pPr>
            <a:r>
              <a:rPr lang="de-DE" sz="1000" b="1" i="1" dirty="0">
                <a:solidFill>
                  <a:schemeClr val="accent3"/>
                </a:solidFill>
                <a:cs typeface="Arial" panose="020B0604020202020204" pitchFamily="34" charset="0"/>
              </a:rPr>
              <a:t>Salze, Phosphate,</a:t>
            </a:r>
          </a:p>
          <a:p>
            <a:pPr>
              <a:lnSpc>
                <a:spcPts val="1100"/>
              </a:lnSpc>
            </a:pPr>
            <a:r>
              <a:rPr lang="de-DE" sz="1000" b="1" i="1" dirty="0">
                <a:solidFill>
                  <a:schemeClr val="accent3"/>
                </a:solidFill>
                <a:cs typeface="Arial" panose="020B0604020202020204" pitchFamily="34" charset="0"/>
              </a:rPr>
              <a:t>Flussspat, Lithium, Kali, Edelmetalle und viele mehr</a:t>
            </a:r>
          </a:p>
        </p:txBody>
      </p:sp>
      <p:grpSp>
        <p:nvGrpSpPr>
          <p:cNvPr id="6" name="Gruppieren 5">
            <a:extLst>
              <a:ext uri="{FF2B5EF4-FFF2-40B4-BE49-F238E27FC236}">
                <a16:creationId xmlns:a16="http://schemas.microsoft.com/office/drawing/2014/main" id="{21E31EF1-A5BA-483E-AE06-41691E102984}"/>
              </a:ext>
            </a:extLst>
          </p:cNvPr>
          <p:cNvGrpSpPr/>
          <p:nvPr/>
        </p:nvGrpSpPr>
        <p:grpSpPr>
          <a:xfrm>
            <a:off x="7849976" y="3330603"/>
            <a:ext cx="2529852" cy="2096717"/>
            <a:chOff x="7849976" y="3330603"/>
            <a:chExt cx="2529852" cy="2096717"/>
          </a:xfrm>
        </p:grpSpPr>
        <p:sp>
          <p:nvSpPr>
            <p:cNvPr id="108" name="Pfeil nach unten 107"/>
            <p:cNvSpPr/>
            <p:nvPr/>
          </p:nvSpPr>
          <p:spPr>
            <a:xfrm rot="10800000">
              <a:off x="9041611" y="4340116"/>
              <a:ext cx="1338217" cy="259202"/>
            </a:xfrm>
            <a:prstGeom prst="downArrow">
              <a:avLst>
                <a:gd name="adj1" fmla="val 50000"/>
                <a:gd name="adj2" fmla="val 100000"/>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9" name="Rechteck 108"/>
            <p:cNvSpPr/>
            <p:nvPr/>
          </p:nvSpPr>
          <p:spPr>
            <a:xfrm>
              <a:off x="9146615" y="4599320"/>
              <a:ext cx="1157735" cy="82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n>
                  <a:solidFill>
                    <a:prstClr val="white">
                      <a:lumMod val="50000"/>
                    </a:prstClr>
                  </a:solidFill>
                </a:ln>
                <a:solidFill>
                  <a:prstClr val="white"/>
                </a:solidFill>
              </a:endParaRPr>
            </a:p>
          </p:txBody>
        </p:sp>
        <p:sp>
          <p:nvSpPr>
            <p:cNvPr id="111" name="Rechteck 110"/>
            <p:cNvSpPr/>
            <p:nvPr/>
          </p:nvSpPr>
          <p:spPr>
            <a:xfrm>
              <a:off x="7963003" y="3397592"/>
              <a:ext cx="262777" cy="8777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2" name="Rechteck 111"/>
            <p:cNvSpPr/>
            <p:nvPr/>
          </p:nvSpPr>
          <p:spPr>
            <a:xfrm>
              <a:off x="8889524" y="4306264"/>
              <a:ext cx="262777" cy="11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3" name="Pfeil nach unten 112"/>
            <p:cNvSpPr/>
            <p:nvPr/>
          </p:nvSpPr>
          <p:spPr>
            <a:xfrm rot="10800000">
              <a:off x="7849976" y="3330603"/>
              <a:ext cx="501574" cy="66987"/>
            </a:xfrm>
            <a:prstGeom prst="downArrow">
              <a:avLst>
                <a:gd name="adj1" fmla="val 50000"/>
                <a:gd name="adj2" fmla="val 100000"/>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4" name="Rechteck 113"/>
            <p:cNvSpPr/>
            <p:nvPr/>
          </p:nvSpPr>
          <p:spPr>
            <a:xfrm>
              <a:off x="8033049" y="4264951"/>
              <a:ext cx="106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5" name="Ellipse 114"/>
            <p:cNvSpPr/>
            <p:nvPr/>
          </p:nvSpPr>
          <p:spPr>
            <a:xfrm>
              <a:off x="9031640" y="4264417"/>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6" name="Ellipse 115"/>
            <p:cNvSpPr/>
            <p:nvPr/>
          </p:nvSpPr>
          <p:spPr>
            <a:xfrm>
              <a:off x="7963433" y="4226945"/>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29" name="Textfeld 128"/>
          <p:cNvSpPr txBox="1"/>
          <p:nvPr/>
        </p:nvSpPr>
        <p:spPr>
          <a:xfrm>
            <a:off x="7292267" y="4323500"/>
            <a:ext cx="1357431" cy="1079783"/>
          </a:xfrm>
          <a:prstGeom prst="rect">
            <a:avLst/>
          </a:prstGeom>
          <a:noFill/>
        </p:spPr>
        <p:txBody>
          <a:bodyPr wrap="square" lIns="0" rIns="0" rtlCol="0">
            <a:spAutoFit/>
          </a:bodyPr>
          <a:lstStyle/>
          <a:p>
            <a:pPr>
              <a:lnSpc>
                <a:spcPts val="1100"/>
              </a:lnSpc>
            </a:pPr>
            <a:r>
              <a:rPr lang="de-DE" sz="1000" b="1" i="1" dirty="0">
                <a:solidFill>
                  <a:schemeClr val="accent6"/>
                </a:solidFill>
                <a:cs typeface="Arial" panose="020B0604020202020204" pitchFamily="34" charset="0"/>
              </a:rPr>
              <a:t>Pflanzliche Öle, tierische Fette</a:t>
            </a:r>
          </a:p>
          <a:p>
            <a:pPr>
              <a:lnSpc>
                <a:spcPts val="1100"/>
              </a:lnSpc>
            </a:pPr>
            <a:r>
              <a:rPr lang="de-DE" sz="1000" b="1" i="1" dirty="0">
                <a:solidFill>
                  <a:schemeClr val="accent6"/>
                </a:solidFill>
                <a:cs typeface="Arial" panose="020B0604020202020204" pitchFamily="34" charset="0"/>
              </a:rPr>
              <a:t>Cellulose,</a:t>
            </a:r>
          </a:p>
          <a:p>
            <a:pPr>
              <a:lnSpc>
                <a:spcPts val="1100"/>
              </a:lnSpc>
            </a:pPr>
            <a:r>
              <a:rPr lang="de-DE" sz="1000" b="1" i="1" dirty="0">
                <a:solidFill>
                  <a:schemeClr val="accent6"/>
                </a:solidFill>
                <a:cs typeface="Arial" panose="020B0604020202020204" pitchFamily="34" charset="0"/>
              </a:rPr>
              <a:t>Zucker, Stärke, Bioethanol,   Naturkautschuk, Glyzerin und andere</a:t>
            </a:r>
          </a:p>
        </p:txBody>
      </p:sp>
      <p:grpSp>
        <p:nvGrpSpPr>
          <p:cNvPr id="12" name="Gruppieren 11">
            <a:extLst>
              <a:ext uri="{FF2B5EF4-FFF2-40B4-BE49-F238E27FC236}">
                <a16:creationId xmlns:a16="http://schemas.microsoft.com/office/drawing/2014/main" id="{CD4080BF-30E9-4F19-A799-53B147DF8751}"/>
              </a:ext>
            </a:extLst>
          </p:cNvPr>
          <p:cNvGrpSpPr/>
          <p:nvPr/>
        </p:nvGrpSpPr>
        <p:grpSpPr>
          <a:xfrm>
            <a:off x="5440915" y="3088017"/>
            <a:ext cx="2098063" cy="2333102"/>
            <a:chOff x="5440915" y="3088017"/>
            <a:chExt cx="2098063" cy="2333102"/>
          </a:xfrm>
        </p:grpSpPr>
        <p:sp>
          <p:nvSpPr>
            <p:cNvPr id="127" name="Pfeil nach unten 126"/>
            <p:cNvSpPr/>
            <p:nvPr/>
          </p:nvSpPr>
          <p:spPr>
            <a:xfrm rot="10800000">
              <a:off x="6687457" y="3088017"/>
              <a:ext cx="851521" cy="115569"/>
            </a:xfrm>
            <a:prstGeom prst="downArrow">
              <a:avLst>
                <a:gd name="adj1" fmla="val 50000"/>
                <a:gd name="adj2" fmla="val 10000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28" name="Rechteck 127"/>
            <p:cNvSpPr/>
            <p:nvPr/>
          </p:nvSpPr>
          <p:spPr>
            <a:xfrm>
              <a:off x="6942095" y="3184203"/>
              <a:ext cx="329757" cy="22320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0" name="Pfeil nach unten 129"/>
            <p:cNvSpPr/>
            <p:nvPr/>
          </p:nvSpPr>
          <p:spPr>
            <a:xfrm rot="10800000">
              <a:off x="5440915" y="4046456"/>
              <a:ext cx="449514" cy="97195"/>
            </a:xfrm>
            <a:prstGeom prst="downArrow">
              <a:avLst>
                <a:gd name="adj1" fmla="val 50000"/>
                <a:gd name="adj2" fmla="val 10000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2" name="Rechteck 131"/>
            <p:cNvSpPr/>
            <p:nvPr/>
          </p:nvSpPr>
          <p:spPr>
            <a:xfrm>
              <a:off x="5634697" y="4152530"/>
              <a:ext cx="61950" cy="3960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3" name="Rechteck 132"/>
            <p:cNvSpPr/>
            <p:nvPr/>
          </p:nvSpPr>
          <p:spPr>
            <a:xfrm>
              <a:off x="5634697" y="4530824"/>
              <a:ext cx="1332000" cy="30141"/>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5" name="Rechteck 134"/>
            <p:cNvSpPr/>
            <p:nvPr/>
          </p:nvSpPr>
          <p:spPr>
            <a:xfrm>
              <a:off x="6881576" y="4557119"/>
              <a:ext cx="60519" cy="8640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37" name="Textfeld 136"/>
          <p:cNvSpPr txBox="1"/>
          <p:nvPr/>
        </p:nvSpPr>
        <p:spPr>
          <a:xfrm>
            <a:off x="5234931" y="4152334"/>
            <a:ext cx="864220" cy="233397"/>
          </a:xfrm>
          <a:prstGeom prst="rect">
            <a:avLst/>
          </a:prstGeom>
          <a:noFill/>
        </p:spPr>
        <p:txBody>
          <a:bodyPr wrap="square" lIns="0" rIns="0" rtlCol="0">
            <a:spAutoFit/>
          </a:bodyPr>
          <a:lstStyle/>
          <a:p>
            <a:pPr algn="ctr">
              <a:lnSpc>
                <a:spcPts val="1100"/>
              </a:lnSpc>
            </a:pPr>
            <a:r>
              <a:rPr lang="de-DE" sz="1000" b="1" i="1" dirty="0">
                <a:solidFill>
                  <a:schemeClr val="accent6"/>
                </a:solidFill>
                <a:cs typeface="Arial" panose="020B0604020202020204" pitchFamily="34" charset="0"/>
              </a:rPr>
              <a:t>Bioethanol</a:t>
            </a:r>
          </a:p>
        </p:txBody>
      </p:sp>
      <p:sp>
        <p:nvSpPr>
          <p:cNvPr id="146" name="Textfeld 145"/>
          <p:cNvSpPr txBox="1"/>
          <p:nvPr/>
        </p:nvSpPr>
        <p:spPr>
          <a:xfrm>
            <a:off x="4885591" y="4376038"/>
            <a:ext cx="742107" cy="507127"/>
          </a:xfrm>
          <a:prstGeom prst="rect">
            <a:avLst/>
          </a:prstGeom>
          <a:noFill/>
        </p:spPr>
        <p:txBody>
          <a:bodyPr wrap="square" lIns="0" rIns="0" rtlCol="0">
            <a:spAutoFit/>
          </a:bodyPr>
          <a:lstStyle/>
          <a:p>
            <a:pPr>
              <a:lnSpc>
                <a:spcPts val="800"/>
              </a:lnSpc>
            </a:pPr>
            <a:r>
              <a:rPr lang="de-DE" sz="900" i="1" dirty="0">
                <a:solidFill>
                  <a:schemeClr val="tx2"/>
                </a:solidFill>
                <a:cs typeface="Arial" panose="020B0604020202020204" pitchFamily="34" charset="0"/>
              </a:rPr>
              <a:t>= interner Energie-verbrauch  im Cracker </a:t>
            </a:r>
          </a:p>
        </p:txBody>
      </p:sp>
      <p:sp>
        <p:nvSpPr>
          <p:cNvPr id="147" name="Textfeld 146"/>
          <p:cNvSpPr txBox="1"/>
          <p:nvPr/>
        </p:nvSpPr>
        <p:spPr>
          <a:xfrm>
            <a:off x="4881774" y="4920181"/>
            <a:ext cx="1041321" cy="515526"/>
          </a:xfrm>
          <a:prstGeom prst="rect">
            <a:avLst/>
          </a:prstGeom>
          <a:noFill/>
        </p:spPr>
        <p:txBody>
          <a:bodyPr wrap="square" lIns="0" rIns="0" rtlCol="0">
            <a:spAutoFit/>
          </a:bodyPr>
          <a:lstStyle/>
          <a:p>
            <a:pPr>
              <a:lnSpc>
                <a:spcPts val="1100"/>
              </a:lnSpc>
            </a:pPr>
            <a:r>
              <a:rPr lang="de-DE" sz="1000" b="1" i="1" dirty="0">
                <a:cs typeface="Arial" panose="020B0604020202020204" pitchFamily="34" charset="0"/>
              </a:rPr>
              <a:t>Naphtha, Kondensate,</a:t>
            </a:r>
          </a:p>
          <a:p>
            <a:pPr>
              <a:lnSpc>
                <a:spcPts val="1100"/>
              </a:lnSpc>
            </a:pPr>
            <a:r>
              <a:rPr lang="de-DE" sz="1000" b="1" i="1">
                <a:cs typeface="Arial" panose="020B0604020202020204" pitchFamily="34" charset="0"/>
              </a:rPr>
              <a:t>LPG, Gasöl </a:t>
            </a:r>
            <a:endParaRPr lang="de-DE" sz="1000" b="1" i="1" dirty="0">
              <a:cs typeface="Arial" panose="020B0604020202020204" pitchFamily="34" charset="0"/>
            </a:endParaRPr>
          </a:p>
        </p:txBody>
      </p:sp>
      <p:sp>
        <p:nvSpPr>
          <p:cNvPr id="148" name="Multiplizieren 147"/>
          <p:cNvSpPr/>
          <p:nvPr/>
        </p:nvSpPr>
        <p:spPr>
          <a:xfrm>
            <a:off x="4556885" y="4354220"/>
            <a:ext cx="385273" cy="222334"/>
          </a:xfrm>
          <a:prstGeom prst="mathMultiply">
            <a:avLst/>
          </a:prstGeom>
          <a:solidFill>
            <a:srgbClr val="E7E6EF"/>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54" name="Ellipse 153"/>
          <p:cNvSpPr/>
          <p:nvPr/>
        </p:nvSpPr>
        <p:spPr>
          <a:xfrm>
            <a:off x="6374655" y="4829532"/>
            <a:ext cx="57185" cy="4018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7" name="Textfeld 156"/>
          <p:cNvSpPr txBox="1"/>
          <p:nvPr/>
        </p:nvSpPr>
        <p:spPr>
          <a:xfrm>
            <a:off x="6442334" y="3590855"/>
            <a:ext cx="502857" cy="515526"/>
          </a:xfrm>
          <a:prstGeom prst="rect">
            <a:avLst/>
          </a:prstGeom>
          <a:noFill/>
        </p:spPr>
        <p:txBody>
          <a:bodyPr wrap="square" lIns="0" rIns="0" rtlCol="0">
            <a:spAutoFit/>
          </a:bodyPr>
          <a:lstStyle/>
          <a:p>
            <a:pPr>
              <a:lnSpc>
                <a:spcPts val="1100"/>
              </a:lnSpc>
            </a:pPr>
            <a:r>
              <a:rPr lang="de-DE" sz="1000" b="1" i="1" dirty="0">
                <a:cs typeface="Arial" panose="020B0604020202020204" pitchFamily="34" charset="0"/>
              </a:rPr>
              <a:t>Stein-kohlen-teer</a:t>
            </a:r>
          </a:p>
        </p:txBody>
      </p:sp>
      <p:grpSp>
        <p:nvGrpSpPr>
          <p:cNvPr id="11" name="Gruppieren 10">
            <a:extLst>
              <a:ext uri="{FF2B5EF4-FFF2-40B4-BE49-F238E27FC236}">
                <a16:creationId xmlns:a16="http://schemas.microsoft.com/office/drawing/2014/main" id="{45CB3162-CBED-43C0-A2AC-BF939464B068}"/>
              </a:ext>
            </a:extLst>
          </p:cNvPr>
          <p:cNvGrpSpPr/>
          <p:nvPr/>
        </p:nvGrpSpPr>
        <p:grpSpPr>
          <a:xfrm>
            <a:off x="765449" y="3114542"/>
            <a:ext cx="5862556" cy="2317362"/>
            <a:chOff x="765449" y="3114542"/>
            <a:chExt cx="5862556" cy="2317362"/>
          </a:xfrm>
        </p:grpSpPr>
        <p:sp>
          <p:nvSpPr>
            <p:cNvPr id="152" name="Rechteck 151"/>
            <p:cNvSpPr/>
            <p:nvPr/>
          </p:nvSpPr>
          <p:spPr>
            <a:xfrm>
              <a:off x="6369547" y="3176051"/>
              <a:ext cx="60519" cy="167660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3" name="Rechteck 152"/>
            <p:cNvSpPr/>
            <p:nvPr/>
          </p:nvSpPr>
          <p:spPr>
            <a:xfrm>
              <a:off x="1165811" y="4839447"/>
              <a:ext cx="5245169" cy="3014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5" name="Pfeil nach unten 154"/>
            <p:cNvSpPr/>
            <p:nvPr/>
          </p:nvSpPr>
          <p:spPr>
            <a:xfrm rot="10800000">
              <a:off x="6178491" y="3114542"/>
              <a:ext cx="449514" cy="90926"/>
            </a:xfrm>
            <a:prstGeom prst="downArrow">
              <a:avLst>
                <a:gd name="adj1" fmla="val 50000"/>
                <a:gd name="adj2" fmla="val 10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3" name="Ellipse 142"/>
            <p:cNvSpPr/>
            <p:nvPr/>
          </p:nvSpPr>
          <p:spPr>
            <a:xfrm>
              <a:off x="2136221" y="4980304"/>
              <a:ext cx="190615" cy="133959"/>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9" name="Ellipse 148"/>
            <p:cNvSpPr/>
            <p:nvPr/>
          </p:nvSpPr>
          <p:spPr>
            <a:xfrm>
              <a:off x="3654352" y="4913324"/>
              <a:ext cx="190615" cy="13395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6" name="Ellipse 155"/>
            <p:cNvSpPr/>
            <p:nvPr/>
          </p:nvSpPr>
          <p:spPr>
            <a:xfrm>
              <a:off x="1137547" y="4839447"/>
              <a:ext cx="57185" cy="40188"/>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7" name="Ellipse 166"/>
            <p:cNvSpPr/>
            <p:nvPr/>
          </p:nvSpPr>
          <p:spPr>
            <a:xfrm>
              <a:off x="2224568" y="4682073"/>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8" name="Pfeil nach unten 137"/>
            <p:cNvSpPr/>
            <p:nvPr/>
          </p:nvSpPr>
          <p:spPr>
            <a:xfrm rot="10800000">
              <a:off x="3305577" y="3836959"/>
              <a:ext cx="1630292" cy="301325"/>
            </a:xfrm>
            <a:prstGeom prst="downArrow">
              <a:avLst>
                <a:gd name="adj1" fmla="val 50000"/>
                <a:gd name="adj2" fmla="val 10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9" name="Rechteck 138"/>
            <p:cNvSpPr/>
            <p:nvPr/>
          </p:nvSpPr>
          <p:spPr>
            <a:xfrm>
              <a:off x="3961156" y="4562786"/>
              <a:ext cx="902813" cy="2504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0" name="Rechteck 139"/>
            <p:cNvSpPr/>
            <p:nvPr/>
          </p:nvSpPr>
          <p:spPr>
            <a:xfrm>
              <a:off x="3551343" y="4126137"/>
              <a:ext cx="293624" cy="68219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1" name="Rechteck 140"/>
            <p:cNvSpPr/>
            <p:nvPr/>
          </p:nvSpPr>
          <p:spPr>
            <a:xfrm>
              <a:off x="2136369" y="5035904"/>
              <a:ext cx="318736" cy="39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2" name="Rechteck 141"/>
            <p:cNvSpPr/>
            <p:nvPr/>
          </p:nvSpPr>
          <p:spPr>
            <a:xfrm>
              <a:off x="2239350" y="4980087"/>
              <a:ext cx="1510311" cy="6698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4" name="Rechteck 143"/>
            <p:cNvSpPr/>
            <p:nvPr/>
          </p:nvSpPr>
          <p:spPr>
            <a:xfrm>
              <a:off x="3961156" y="4904050"/>
              <a:ext cx="902811" cy="526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5" name="Rechteck 144"/>
            <p:cNvSpPr/>
            <p:nvPr/>
          </p:nvSpPr>
          <p:spPr>
            <a:xfrm>
              <a:off x="3960252" y="4126137"/>
              <a:ext cx="654125" cy="5071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0" name="Rechteck 149"/>
            <p:cNvSpPr/>
            <p:nvPr/>
          </p:nvSpPr>
          <p:spPr>
            <a:xfrm>
              <a:off x="3551343" y="4899546"/>
              <a:ext cx="293624" cy="96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1" name="Rechteck 150"/>
            <p:cNvSpPr/>
            <p:nvPr/>
          </p:nvSpPr>
          <p:spPr>
            <a:xfrm>
              <a:off x="1139893" y="4866243"/>
              <a:ext cx="60519" cy="54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8" name="Rechteck 157"/>
            <p:cNvSpPr/>
            <p:nvPr/>
          </p:nvSpPr>
          <p:spPr>
            <a:xfrm>
              <a:off x="814892" y="4613801"/>
              <a:ext cx="262777" cy="8024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9" name="Rechteck 158"/>
            <p:cNvSpPr/>
            <p:nvPr/>
          </p:nvSpPr>
          <p:spPr>
            <a:xfrm>
              <a:off x="1444757" y="4897723"/>
              <a:ext cx="603929" cy="5184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0" name="Rechteck 159"/>
            <p:cNvSpPr/>
            <p:nvPr/>
          </p:nvSpPr>
          <p:spPr>
            <a:xfrm>
              <a:off x="1444757" y="4613801"/>
              <a:ext cx="603929" cy="1945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1" name="Rechteck 160"/>
            <p:cNvSpPr/>
            <p:nvPr/>
          </p:nvSpPr>
          <p:spPr>
            <a:xfrm>
              <a:off x="3088843" y="5088584"/>
              <a:ext cx="318735" cy="3276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2" name="Rechteck 161"/>
            <p:cNvSpPr/>
            <p:nvPr/>
          </p:nvSpPr>
          <p:spPr>
            <a:xfrm>
              <a:off x="3088843" y="4903765"/>
              <a:ext cx="318736" cy="425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3" name="Rechteck 162"/>
            <p:cNvSpPr/>
            <p:nvPr/>
          </p:nvSpPr>
          <p:spPr>
            <a:xfrm>
              <a:off x="2295865" y="4715977"/>
              <a:ext cx="1036217" cy="498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4" name="Ellipse 163"/>
            <p:cNvSpPr/>
            <p:nvPr/>
          </p:nvSpPr>
          <p:spPr>
            <a:xfrm>
              <a:off x="3283251" y="4714028"/>
              <a:ext cx="119134" cy="9095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5" name="Rechteck 164"/>
            <p:cNvSpPr/>
            <p:nvPr/>
          </p:nvSpPr>
          <p:spPr>
            <a:xfrm>
              <a:off x="2223169" y="4613802"/>
              <a:ext cx="318736" cy="1110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6" name="Pfeil nach unten 165"/>
            <p:cNvSpPr/>
            <p:nvPr/>
          </p:nvSpPr>
          <p:spPr>
            <a:xfrm rot="10800000">
              <a:off x="765449" y="4350005"/>
              <a:ext cx="1786800" cy="263795"/>
            </a:xfrm>
            <a:prstGeom prst="downArrow">
              <a:avLst>
                <a:gd name="adj1" fmla="val 50000"/>
                <a:gd name="adj2" fmla="val 100000"/>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71" name="Rechteck 170"/>
            <p:cNvSpPr/>
            <p:nvPr/>
          </p:nvSpPr>
          <p:spPr>
            <a:xfrm>
              <a:off x="3083650" y="4770814"/>
              <a:ext cx="318736" cy="5023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17" name="Textfeld 116"/>
          <p:cNvSpPr txBox="1"/>
          <p:nvPr/>
        </p:nvSpPr>
        <p:spPr>
          <a:xfrm>
            <a:off x="544466" y="1050747"/>
            <a:ext cx="2159534" cy="400110"/>
          </a:xfrm>
          <a:prstGeom prst="rect">
            <a:avLst/>
          </a:prstGeom>
          <a:noFill/>
        </p:spPr>
        <p:txBody>
          <a:bodyPr wrap="square" lIns="0" rIns="0" rtlCol="0">
            <a:spAutoFit/>
          </a:bodyPr>
          <a:lstStyle/>
          <a:p>
            <a:r>
              <a:rPr lang="de-DE" sz="1000" i="1" dirty="0">
                <a:solidFill>
                  <a:schemeClr val="tx2"/>
                </a:solidFill>
                <a:cs typeface="Arial" panose="020B0604020202020204" pitchFamily="34" charset="0"/>
              </a:rPr>
              <a:t>Vereinfachte und nicht-maßstäbliche Darstellung</a:t>
            </a:r>
          </a:p>
        </p:txBody>
      </p:sp>
      <p:sp>
        <p:nvSpPr>
          <p:cNvPr id="118" name="Multiplizieren 117"/>
          <p:cNvSpPr/>
          <p:nvPr/>
        </p:nvSpPr>
        <p:spPr>
          <a:xfrm>
            <a:off x="429820" y="1470727"/>
            <a:ext cx="525904" cy="286248"/>
          </a:xfrm>
          <a:prstGeom prst="mathMultiply">
            <a:avLst/>
          </a:prstGeom>
          <a:solidFill>
            <a:srgbClr val="E7E6EF"/>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19" name="Textfeld 118"/>
          <p:cNvSpPr txBox="1"/>
          <p:nvPr/>
        </p:nvSpPr>
        <p:spPr>
          <a:xfrm>
            <a:off x="881118" y="1536545"/>
            <a:ext cx="1325572" cy="202684"/>
          </a:xfrm>
          <a:prstGeom prst="rect">
            <a:avLst/>
          </a:prstGeom>
          <a:noFill/>
        </p:spPr>
        <p:txBody>
          <a:bodyPr wrap="square" lIns="0" rIns="0" rtlCol="0">
            <a:spAutoFit/>
          </a:bodyPr>
          <a:lstStyle/>
          <a:p>
            <a:pPr>
              <a:lnSpc>
                <a:spcPts val="800"/>
              </a:lnSpc>
            </a:pPr>
            <a:r>
              <a:rPr lang="de-DE" sz="1000" i="1" dirty="0">
                <a:solidFill>
                  <a:schemeClr val="tx2"/>
                </a:solidFill>
                <a:cs typeface="Arial" panose="020B0604020202020204" pitchFamily="34" charset="0"/>
              </a:rPr>
              <a:t>= nicht berücksichtigt</a:t>
            </a:r>
          </a:p>
        </p:txBody>
      </p:sp>
      <p:sp>
        <p:nvSpPr>
          <p:cNvPr id="123" name="Multiplizieren 122"/>
          <p:cNvSpPr/>
          <p:nvPr/>
        </p:nvSpPr>
        <p:spPr>
          <a:xfrm>
            <a:off x="1170018" y="3896830"/>
            <a:ext cx="970119" cy="556023"/>
          </a:xfrm>
          <a:prstGeom prst="mathMultiply">
            <a:avLst/>
          </a:prstGeom>
          <a:solidFill>
            <a:srgbClr val="E7E6EF"/>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24" name="Multiplizieren 123"/>
          <p:cNvSpPr/>
          <p:nvPr/>
        </p:nvSpPr>
        <p:spPr>
          <a:xfrm>
            <a:off x="9222450" y="3896830"/>
            <a:ext cx="970119" cy="556023"/>
          </a:xfrm>
          <a:prstGeom prst="mathMultiply">
            <a:avLst/>
          </a:prstGeom>
          <a:solidFill>
            <a:schemeClr val="accent3">
              <a:lumMod val="20000"/>
              <a:lumOff val="80000"/>
            </a:schemeClr>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25" name="Multiplizieren 124"/>
          <p:cNvSpPr/>
          <p:nvPr/>
        </p:nvSpPr>
        <p:spPr>
          <a:xfrm>
            <a:off x="7838585" y="3068485"/>
            <a:ext cx="525904" cy="297206"/>
          </a:xfrm>
          <a:prstGeom prst="mathMultiply">
            <a:avLst/>
          </a:prstGeom>
          <a:solidFill>
            <a:schemeClr val="accent3">
              <a:lumMod val="20000"/>
              <a:lumOff val="80000"/>
            </a:schemeClr>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grpSp>
        <p:nvGrpSpPr>
          <p:cNvPr id="4" name="Gruppieren 3">
            <a:extLst>
              <a:ext uri="{FF2B5EF4-FFF2-40B4-BE49-F238E27FC236}">
                <a16:creationId xmlns:a16="http://schemas.microsoft.com/office/drawing/2014/main" id="{C6340BAD-C2BB-4791-8E46-6B9774B7D46D}"/>
              </a:ext>
            </a:extLst>
          </p:cNvPr>
          <p:cNvGrpSpPr/>
          <p:nvPr/>
        </p:nvGrpSpPr>
        <p:grpSpPr>
          <a:xfrm>
            <a:off x="2703999" y="2795395"/>
            <a:ext cx="5155662" cy="1575751"/>
            <a:chOff x="2703999" y="2795395"/>
            <a:chExt cx="5155662" cy="1575751"/>
          </a:xfrm>
        </p:grpSpPr>
        <p:sp>
          <p:nvSpPr>
            <p:cNvPr id="121" name="Ellipse 120"/>
            <p:cNvSpPr/>
            <p:nvPr/>
          </p:nvSpPr>
          <p:spPr>
            <a:xfrm>
              <a:off x="2703999" y="2825716"/>
              <a:ext cx="5155662" cy="1545430"/>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22" name="Rechteck 121"/>
            <p:cNvSpPr/>
            <p:nvPr/>
          </p:nvSpPr>
          <p:spPr>
            <a:xfrm>
              <a:off x="3961727" y="2795395"/>
              <a:ext cx="2641987" cy="252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ctr"/>
            <a:lstStyle/>
            <a:p>
              <a:pPr algn="ctr"/>
              <a:r>
                <a:rPr lang="de-DE" sz="1600" dirty="0">
                  <a:solidFill>
                    <a:prstClr val="white"/>
                  </a:solidFill>
                  <a:cs typeface="Arial" panose="020B0604020202020204" pitchFamily="34" charset="0"/>
                </a:rPr>
                <a:t>Rohstoffbasis</a:t>
              </a:r>
            </a:p>
          </p:txBody>
        </p:sp>
      </p:grpSp>
    </p:spTree>
    <p:extLst>
      <p:ext uri="{BB962C8B-B14F-4D97-AF65-F5344CB8AC3E}">
        <p14:creationId xmlns:p14="http://schemas.microsoft.com/office/powerpoint/2010/main" val="25901762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31095A57-796F-409F-87D7-DBDC5AC1E7E6}"/>
              </a:ext>
            </a:extLst>
          </p:cNvPr>
          <p:cNvGraphicFramePr>
            <a:graphicFrameLocks noChangeAspect="1"/>
          </p:cNvGraphicFramePr>
          <p:nvPr>
            <p:custDataLst>
              <p:tags r:id="rId1"/>
            </p:custDataLst>
            <p:extLst>
              <p:ext uri="{D42A27DB-BD31-4B8C-83A1-F6EECF244321}">
                <p14:modId xmlns:p14="http://schemas.microsoft.com/office/powerpoint/2010/main" val="3881409611"/>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9" name="Objekt 8" hidden="1">
                        <a:extLst>
                          <a:ext uri="{FF2B5EF4-FFF2-40B4-BE49-F238E27FC236}">
                            <a16:creationId xmlns:a16="http://schemas.microsoft.com/office/drawing/2014/main" id="{31095A57-796F-409F-87D7-DBDC5AC1E7E6}"/>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7" name="Rechteck 6" hidden="1">
            <a:extLst>
              <a:ext uri="{FF2B5EF4-FFF2-40B4-BE49-F238E27FC236}">
                <a16:creationId xmlns:a16="http://schemas.microsoft.com/office/drawing/2014/main" id="{1FADB012-DEF0-4BD0-B4DA-EAE2DC984682}"/>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4" name="Foliennummernplatzhalter 3">
            <a:extLst>
              <a:ext uri="{FF2B5EF4-FFF2-40B4-BE49-F238E27FC236}">
                <a16:creationId xmlns:a16="http://schemas.microsoft.com/office/drawing/2014/main" id="{5FD6FAEE-3833-46B8-ABC4-9CAA19EA6398}"/>
              </a:ext>
            </a:extLst>
          </p:cNvPr>
          <p:cNvSpPr>
            <a:spLocks noGrp="1"/>
          </p:cNvSpPr>
          <p:nvPr>
            <p:ph type="sldNum" sz="quarter" idx="10"/>
          </p:nvPr>
        </p:nvSpPr>
        <p:spPr/>
        <p:txBody>
          <a:bodyPr/>
          <a:lstStyle/>
          <a:p>
            <a:fld id="{B42D4303-B7FF-7540-9F33-74BBD7018147}" type="slidenum">
              <a:rPr lang="de-DE" smtClean="0"/>
              <a:pPr/>
              <a:t>16</a:t>
            </a:fld>
            <a:endParaRPr lang="de-DE" dirty="0"/>
          </a:p>
        </p:txBody>
      </p:sp>
      <p:sp>
        <p:nvSpPr>
          <p:cNvPr id="11" name="Inhaltsplatzhalter 10">
            <a:extLst>
              <a:ext uri="{FF2B5EF4-FFF2-40B4-BE49-F238E27FC236}">
                <a16:creationId xmlns:a16="http://schemas.microsoft.com/office/drawing/2014/main" id="{A1953814-8CA0-4355-94A4-8990F0AC2871}"/>
              </a:ext>
            </a:extLst>
          </p:cNvPr>
          <p:cNvSpPr>
            <a:spLocks noGrp="1"/>
          </p:cNvSpPr>
          <p:nvPr>
            <p:ph type="body" sz="quarter" idx="43"/>
          </p:nvPr>
        </p:nvSpPr>
        <p:spPr/>
        <p:txBody>
          <a:bodyPr/>
          <a:lstStyle/>
          <a:p>
            <a:r>
              <a:rPr lang="de-DE" dirty="0"/>
              <a:t>Mineralölprodukte sind noch die wichtigsten Rohstoffe für die Produktion in der organischen Chemie.</a:t>
            </a:r>
          </a:p>
          <a:p>
            <a:r>
              <a:rPr lang="de-DE" dirty="0"/>
              <a:t>Nachwachsende Rohstoffe haben bisher einen Anteil von rund 13 Prozent. Sie gehen direkt in die Herstellung von z.B. Wasch- und Reinigungsmittel, Kosmetika, biobasierte Kunststoffe  und Pharmazeutika ein.</a:t>
            </a:r>
          </a:p>
        </p:txBody>
      </p:sp>
      <p:sp>
        <p:nvSpPr>
          <p:cNvPr id="6" name="Inhaltsplatzhalter 5"/>
          <p:cNvSpPr>
            <a:spLocks noGrp="1"/>
          </p:cNvSpPr>
          <p:nvPr>
            <p:ph type="body" sz="quarter" idx="40"/>
          </p:nvPr>
        </p:nvSpPr>
        <p:spPr/>
        <p:txBody>
          <a:bodyPr/>
          <a:lstStyle/>
          <a:p>
            <a:r>
              <a:rPr lang="de-DE" dirty="0"/>
              <a:t>Quellen: Destatis, BAFA, FNR, VCI	Basis: Tonnen Rohstoff, ohne anorganische Rohstoffe	Nachwachsende Rohstoffe: noch vorläufig</a:t>
            </a:r>
          </a:p>
        </p:txBody>
      </p:sp>
      <p:sp>
        <p:nvSpPr>
          <p:cNvPr id="3" name="Textplatzhalter 2"/>
          <p:cNvSpPr>
            <a:spLocks noGrp="1"/>
          </p:cNvSpPr>
          <p:nvPr>
            <p:ph type="body" sz="quarter" idx="19"/>
          </p:nvPr>
        </p:nvSpPr>
        <p:spPr/>
        <p:txBody>
          <a:bodyPr/>
          <a:lstStyle/>
          <a:p>
            <a:r>
              <a:rPr lang="de-DE" dirty="0"/>
              <a:t>Rohstoffbasis der organischen Chemie in Deutschland, in Mio. Tonnen, Anteile in Prozent, 2024</a:t>
            </a:r>
          </a:p>
        </p:txBody>
      </p:sp>
      <p:sp>
        <p:nvSpPr>
          <p:cNvPr id="2" name="Textplatzhalter 1"/>
          <p:cNvSpPr>
            <a:spLocks noGrp="1"/>
          </p:cNvSpPr>
          <p:nvPr>
            <p:ph type="body" sz="quarter" idx="13"/>
          </p:nvPr>
        </p:nvSpPr>
        <p:spPr/>
        <p:txBody>
          <a:bodyPr/>
          <a:lstStyle/>
          <a:p>
            <a:r>
              <a:rPr lang="de-DE" dirty="0"/>
              <a:t>Rohstoffeinsatz der Branche</a:t>
            </a:r>
          </a:p>
        </p:txBody>
      </p:sp>
      <p:sp>
        <p:nvSpPr>
          <p:cNvPr id="8" name="Titel 7"/>
          <p:cNvSpPr>
            <a:spLocks noGrp="1"/>
          </p:cNvSpPr>
          <p:nvPr>
            <p:ph type="title"/>
          </p:nvPr>
        </p:nvSpPr>
        <p:spPr>
          <a:xfrm>
            <a:off x="540000" y="139663"/>
            <a:ext cx="11460656" cy="900000"/>
          </a:xfrm>
          <a:noFill/>
        </p:spPr>
        <p:txBody>
          <a:bodyPr vert="horz"/>
          <a:lstStyle/>
          <a:p>
            <a:r>
              <a:rPr lang="de-DE" dirty="0"/>
              <a:t>Naphtha: wichtigster Rohstoff der organischen Chemie</a:t>
            </a:r>
            <a:endParaRPr lang="de-DE" dirty="0">
              <a:solidFill>
                <a:srgbClr val="FF0000"/>
              </a:solidFill>
            </a:endParaRPr>
          </a:p>
        </p:txBody>
      </p:sp>
      <p:graphicFrame>
        <p:nvGraphicFramePr>
          <p:cNvPr id="13" name="Diagrammplatzhalter 12">
            <a:extLst>
              <a:ext uri="{FF2B5EF4-FFF2-40B4-BE49-F238E27FC236}">
                <a16:creationId xmlns:a16="http://schemas.microsoft.com/office/drawing/2014/main" id="{00000000-0008-0000-0400-000004000000}"/>
              </a:ext>
            </a:extLst>
          </p:cNvPr>
          <p:cNvGraphicFramePr>
            <a:graphicFrameLocks noGrp="1"/>
          </p:cNvGraphicFramePr>
          <p:nvPr>
            <p:ph type="chart" sz="quarter" idx="18"/>
            <p:extLst>
              <p:ext uri="{D42A27DB-BD31-4B8C-83A1-F6EECF244321}">
                <p14:modId xmlns:p14="http://schemas.microsoft.com/office/powerpoint/2010/main" val="253762844"/>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144859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68A9CD-E3C4-A6D3-FBF8-BCD6AC61CB46}"/>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DCCB61B4-9B2B-23B0-26CC-FEEEBA35DFE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DCCB61B4-9B2B-23B0-26CC-FEEEBA35DFE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787352FE-0B8B-CE28-4E62-0FB5C0B56AB0}"/>
              </a:ext>
            </a:extLst>
          </p:cNvPr>
          <p:cNvSpPr>
            <a:spLocks noGrp="1"/>
          </p:cNvSpPr>
          <p:nvPr>
            <p:ph type="sldNum" sz="quarter" idx="10"/>
          </p:nvPr>
        </p:nvSpPr>
        <p:spPr/>
        <p:txBody>
          <a:bodyPr/>
          <a:lstStyle/>
          <a:p>
            <a:fld id="{B42D4303-B7FF-7540-9F33-74BBD7018147}" type="slidenum">
              <a:rPr lang="de-DE" smtClean="0"/>
              <a:pPr/>
              <a:t>17</a:t>
            </a:fld>
            <a:endParaRPr lang="de-DE" dirty="0"/>
          </a:p>
        </p:txBody>
      </p:sp>
      <p:sp>
        <p:nvSpPr>
          <p:cNvPr id="7" name="Inhaltsplatzhalter 6">
            <a:extLst>
              <a:ext uri="{FF2B5EF4-FFF2-40B4-BE49-F238E27FC236}">
                <a16:creationId xmlns:a16="http://schemas.microsoft.com/office/drawing/2014/main" id="{2DD92C07-AC14-D2AC-C7C1-0F65ACAC3EA5}"/>
              </a:ext>
            </a:extLst>
          </p:cNvPr>
          <p:cNvSpPr>
            <a:spLocks noGrp="1"/>
          </p:cNvSpPr>
          <p:nvPr>
            <p:ph type="body" sz="quarter" idx="43"/>
          </p:nvPr>
        </p:nvSpPr>
        <p:spPr/>
        <p:txBody>
          <a:bodyPr/>
          <a:lstStyle/>
          <a:p>
            <a:r>
              <a:rPr lang="de-DE" dirty="0"/>
              <a:t>In den letzten Jahren ging die Produktion von Chemikalien in Deutschland zurück. Besonders deutlich fiel der Rückgang im Zuge der Energiekrise aus.</a:t>
            </a:r>
          </a:p>
          <a:p>
            <a:r>
              <a:rPr lang="de-DE" dirty="0"/>
              <a:t>Mit dem Produktionsrückgang sank auch der  Rohstoffverbrauch. </a:t>
            </a:r>
          </a:p>
        </p:txBody>
      </p:sp>
      <p:sp>
        <p:nvSpPr>
          <p:cNvPr id="6" name="Textplatzhalter 5">
            <a:extLst>
              <a:ext uri="{FF2B5EF4-FFF2-40B4-BE49-F238E27FC236}">
                <a16:creationId xmlns:a16="http://schemas.microsoft.com/office/drawing/2014/main" id="{5A9BACDF-FC21-3D40-1076-8A0C99B4EA4F}"/>
              </a:ext>
            </a:extLst>
          </p:cNvPr>
          <p:cNvSpPr>
            <a:spLocks noGrp="1"/>
          </p:cNvSpPr>
          <p:nvPr>
            <p:ph type="body" sz="quarter" idx="40"/>
          </p:nvPr>
        </p:nvSpPr>
        <p:spPr/>
        <p:txBody>
          <a:bodyPr/>
          <a:lstStyle/>
          <a:p>
            <a:r>
              <a:rPr lang="de-DE" dirty="0"/>
              <a:t>Quelle: Destatis, BAFA,  FNR, VCI</a:t>
            </a:r>
          </a:p>
        </p:txBody>
      </p:sp>
      <p:sp>
        <p:nvSpPr>
          <p:cNvPr id="4" name="Textplatzhalter 3">
            <a:extLst>
              <a:ext uri="{FF2B5EF4-FFF2-40B4-BE49-F238E27FC236}">
                <a16:creationId xmlns:a16="http://schemas.microsoft.com/office/drawing/2014/main" id="{58EA0D15-6DE2-8419-DE36-0C3C642DB5E0}"/>
              </a:ext>
            </a:extLst>
          </p:cNvPr>
          <p:cNvSpPr>
            <a:spLocks noGrp="1"/>
          </p:cNvSpPr>
          <p:nvPr>
            <p:ph type="body" sz="quarter" idx="19"/>
          </p:nvPr>
        </p:nvSpPr>
        <p:spPr/>
        <p:txBody>
          <a:bodyPr/>
          <a:lstStyle/>
          <a:p>
            <a:r>
              <a:rPr lang="de-DE" dirty="0"/>
              <a:t>Index 2021=100</a:t>
            </a:r>
          </a:p>
        </p:txBody>
      </p:sp>
      <p:sp>
        <p:nvSpPr>
          <p:cNvPr id="3" name="Textplatzhalter 2">
            <a:extLst>
              <a:ext uri="{FF2B5EF4-FFF2-40B4-BE49-F238E27FC236}">
                <a16:creationId xmlns:a16="http://schemas.microsoft.com/office/drawing/2014/main" id="{8E37B0E1-A654-0571-41B1-DDDF5E200FA1}"/>
              </a:ext>
            </a:extLst>
          </p:cNvPr>
          <p:cNvSpPr>
            <a:spLocks noGrp="1"/>
          </p:cNvSpPr>
          <p:nvPr>
            <p:ph type="body" sz="quarter" idx="13"/>
          </p:nvPr>
        </p:nvSpPr>
        <p:spPr/>
        <p:txBody>
          <a:bodyPr/>
          <a:lstStyle/>
          <a:p>
            <a:r>
              <a:rPr lang="de-DE" dirty="0"/>
              <a:t>Produktion von Chemikalien und der Rohstoffverbrauch der Chemie</a:t>
            </a:r>
          </a:p>
        </p:txBody>
      </p:sp>
      <p:sp>
        <p:nvSpPr>
          <p:cNvPr id="2" name="Titel 1">
            <a:extLst>
              <a:ext uri="{FF2B5EF4-FFF2-40B4-BE49-F238E27FC236}">
                <a16:creationId xmlns:a16="http://schemas.microsoft.com/office/drawing/2014/main" id="{9A822FE7-80EA-49EB-6EA8-066831768E8E}"/>
              </a:ext>
            </a:extLst>
          </p:cNvPr>
          <p:cNvSpPr>
            <a:spLocks noGrp="1"/>
          </p:cNvSpPr>
          <p:nvPr>
            <p:ph type="title"/>
          </p:nvPr>
        </p:nvSpPr>
        <p:spPr>
          <a:noFill/>
        </p:spPr>
        <p:txBody>
          <a:bodyPr vert="horz"/>
          <a:lstStyle/>
          <a:p>
            <a:r>
              <a:rPr lang="de-DE" dirty="0"/>
              <a:t>Einsatz von Rohstoffen ist rückläufig</a:t>
            </a:r>
          </a:p>
        </p:txBody>
      </p:sp>
      <p:graphicFrame>
        <p:nvGraphicFramePr>
          <p:cNvPr id="12" name="Diagrammplatzhalter 11">
            <a:extLst>
              <a:ext uri="{FF2B5EF4-FFF2-40B4-BE49-F238E27FC236}">
                <a16:creationId xmlns:a16="http://schemas.microsoft.com/office/drawing/2014/main" id="{AE440024-E22F-0899-B4CF-F70F27F97395}"/>
              </a:ext>
            </a:extLst>
          </p:cNvPr>
          <p:cNvGraphicFramePr>
            <a:graphicFrameLocks noGrp="1"/>
          </p:cNvGraphicFramePr>
          <p:nvPr>
            <p:ph type="chart" sz="quarter" idx="18"/>
            <p:extLst>
              <p:ext uri="{D42A27DB-BD31-4B8C-83A1-F6EECF244321}">
                <p14:modId xmlns:p14="http://schemas.microsoft.com/office/powerpoint/2010/main" val="2827146202"/>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887964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kt 18" hidden="1">
            <a:extLst>
              <a:ext uri="{FF2B5EF4-FFF2-40B4-BE49-F238E27FC236}">
                <a16:creationId xmlns:a16="http://schemas.microsoft.com/office/drawing/2014/main" id="{D6E8120E-1A19-443F-B0A4-654BAC72FF50}"/>
              </a:ext>
            </a:extLst>
          </p:cNvPr>
          <p:cNvGraphicFramePr>
            <a:graphicFrameLocks noChangeAspect="1"/>
          </p:cNvGraphicFramePr>
          <p:nvPr>
            <p:custDataLst>
              <p:tags r:id="rId1"/>
            </p:custDataLst>
            <p:extLst>
              <p:ext uri="{D42A27DB-BD31-4B8C-83A1-F6EECF244321}">
                <p14:modId xmlns:p14="http://schemas.microsoft.com/office/powerpoint/2010/main" val="40259640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9" name="Objekt 18" hidden="1">
                        <a:extLst>
                          <a:ext uri="{FF2B5EF4-FFF2-40B4-BE49-F238E27FC236}">
                            <a16:creationId xmlns:a16="http://schemas.microsoft.com/office/drawing/2014/main" id="{D6E8120E-1A19-443F-B0A4-654BAC72FF5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8" name="Bildplatzhalter 7" descr="Ein Bild, das Text, Geldschein, Bargeld, Währung enthält.&#10;&#10;KI-generierte Inhalte können fehlerhaft sein.">
            <a:extLst>
              <a:ext uri="{FF2B5EF4-FFF2-40B4-BE49-F238E27FC236}">
                <a16:creationId xmlns:a16="http://schemas.microsoft.com/office/drawing/2014/main" id="{29E9E3AB-4D2F-C8B5-B25A-52ED441DFCA3}"/>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421" r="11421"/>
          <a:stretch>
            <a:fillRect/>
          </a:stretch>
        </p:blipFill>
        <p:spPr/>
      </p:pic>
      <p:sp>
        <p:nvSpPr>
          <p:cNvPr id="2" name="Untertitel 1">
            <a:extLst>
              <a:ext uri="{FF2B5EF4-FFF2-40B4-BE49-F238E27FC236}">
                <a16:creationId xmlns:a16="http://schemas.microsoft.com/office/drawing/2014/main" id="{1291E8DF-E044-58C4-8856-5053B67F13CA}"/>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lIns="0" tIns="0" rIns="0" bIns="0" rtlCol="0" anchor="t" anchorCtr="0">
            <a:normAutofit/>
          </a:bodyPr>
          <a:lstStyle/>
          <a:p>
            <a:r>
              <a:rPr lang="de-DE" dirty="0"/>
              <a:t>Preise und Kosten</a:t>
            </a:r>
          </a:p>
        </p:txBody>
      </p:sp>
      <p:sp>
        <p:nvSpPr>
          <p:cNvPr id="5" name="Textplatzhalter 4">
            <a:extLst>
              <a:ext uri="{FF2B5EF4-FFF2-40B4-BE49-F238E27FC236}">
                <a16:creationId xmlns:a16="http://schemas.microsoft.com/office/drawing/2014/main" id="{15E04969-1846-1370-C9E6-C8ED3E3ABB51}"/>
              </a:ext>
            </a:extLst>
          </p:cNvPr>
          <p:cNvSpPr>
            <a:spLocks noGrp="1"/>
          </p:cNvSpPr>
          <p:nvPr>
            <p:ph type="body" sz="quarter" idx="25"/>
          </p:nvPr>
        </p:nvSpPr>
        <p:spPr/>
        <p:txBody>
          <a:bodyPr/>
          <a:lstStyle/>
          <a:p>
            <a:r>
              <a:rPr lang="de-DE" dirty="0"/>
              <a:t>© volker/stock.adobe.com</a:t>
            </a:r>
          </a:p>
        </p:txBody>
      </p:sp>
    </p:spTree>
    <p:extLst>
      <p:ext uri="{BB962C8B-B14F-4D97-AF65-F5344CB8AC3E}">
        <p14:creationId xmlns:p14="http://schemas.microsoft.com/office/powerpoint/2010/main" val="5955333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B2B2B1-D933-E03C-A908-0587E8DDACF6}"/>
            </a:ext>
          </a:extLst>
        </p:cNvPr>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E9D0FBB-D103-7720-488A-C21A3CF6CCE5}"/>
              </a:ext>
            </a:extLst>
          </p:cNvPr>
          <p:cNvGraphicFramePr>
            <a:graphicFrameLocks noChangeAspect="1"/>
          </p:cNvGraphicFramePr>
          <p:nvPr>
            <p:custDataLst>
              <p:tags r:id="rId1"/>
            </p:custDataLst>
            <p:extLst>
              <p:ext uri="{D42A27DB-BD31-4B8C-83A1-F6EECF244321}">
                <p14:modId xmlns:p14="http://schemas.microsoft.com/office/powerpoint/2010/main" val="722770765"/>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E9D0FBB-D103-7720-488A-C21A3CF6CCE5}"/>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00CF795E-3F4D-0A24-CD89-149DFFB52B8D}"/>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CCCA9D96-2755-BC1B-0113-8107D72E37B1}"/>
              </a:ext>
            </a:extLst>
          </p:cNvPr>
          <p:cNvSpPr>
            <a:spLocks noGrp="1"/>
          </p:cNvSpPr>
          <p:nvPr>
            <p:ph type="sldNum" sz="quarter" idx="10"/>
          </p:nvPr>
        </p:nvSpPr>
        <p:spPr/>
        <p:txBody>
          <a:bodyPr/>
          <a:lstStyle/>
          <a:p>
            <a:fld id="{B42D4303-B7FF-7540-9F33-74BBD7018147}" type="slidenum">
              <a:rPr lang="de-DE" smtClean="0"/>
              <a:pPr/>
              <a:t>19</a:t>
            </a:fld>
            <a:endParaRPr lang="de-DE" dirty="0"/>
          </a:p>
        </p:txBody>
      </p:sp>
      <p:sp>
        <p:nvSpPr>
          <p:cNvPr id="5" name="Inhaltsplatzhalter 4">
            <a:extLst>
              <a:ext uri="{FF2B5EF4-FFF2-40B4-BE49-F238E27FC236}">
                <a16:creationId xmlns:a16="http://schemas.microsoft.com/office/drawing/2014/main" id="{5FE7969D-5293-C45E-906F-FFC9281A611C}"/>
              </a:ext>
            </a:extLst>
          </p:cNvPr>
          <p:cNvSpPr>
            <a:spLocks noGrp="1"/>
          </p:cNvSpPr>
          <p:nvPr>
            <p:ph type="body" sz="quarter" idx="43"/>
          </p:nvPr>
        </p:nvSpPr>
        <p:spPr>
          <a:xfrm>
            <a:off x="8244013" y="1206759"/>
            <a:ext cx="3684635" cy="4587424"/>
          </a:xfrm>
        </p:spPr>
        <p:txBody>
          <a:bodyPr/>
          <a:lstStyle/>
          <a:p>
            <a:r>
              <a:rPr lang="de-DE" sz="1800" dirty="0"/>
              <a:t>Je geringer die Abnahmemenge an Gas, umso höher sind typischerweise die durchschnittlichen Preise für Letztverbraucher.</a:t>
            </a:r>
          </a:p>
          <a:p>
            <a:r>
              <a:rPr lang="de-DE" sz="1800" dirty="0"/>
              <a:t>In der Energiekrise sind durch die Verknappung insbesondere die Preise für die großen Abnahmemengen – und damit die Preise für die meisten Chemieunternehmen – gestiegen.</a:t>
            </a:r>
          </a:p>
          <a:p>
            <a:r>
              <a:rPr lang="de-DE" sz="1800" dirty="0"/>
              <a:t>2023 normalisiert sich die Spreizung zwar wieder, aber das Niveau bleibt bei allen Abnahmemengen weit über dem Vorkrisenniveau. </a:t>
            </a:r>
          </a:p>
        </p:txBody>
      </p:sp>
      <p:sp>
        <p:nvSpPr>
          <p:cNvPr id="9" name="Textplatzhalter 8">
            <a:extLst>
              <a:ext uri="{FF2B5EF4-FFF2-40B4-BE49-F238E27FC236}">
                <a16:creationId xmlns:a16="http://schemas.microsoft.com/office/drawing/2014/main" id="{C6B718A6-B0B4-B046-DE37-68B259704E4A}"/>
              </a:ext>
            </a:extLst>
          </p:cNvPr>
          <p:cNvSpPr>
            <a:spLocks noGrp="1"/>
          </p:cNvSpPr>
          <p:nvPr>
            <p:ph type="body" sz="quarter" idx="40"/>
          </p:nvPr>
        </p:nvSpPr>
        <p:spPr/>
        <p:txBody>
          <a:bodyPr/>
          <a:lstStyle/>
          <a:p>
            <a:r>
              <a:rPr lang="de-DE" dirty="0"/>
              <a:t>Quelle: Eurostat, VCI				Repräsentative Gaspreise, inkl. Steuern, ohne </a:t>
            </a:r>
            <a:r>
              <a:rPr lang="de-DE" dirty="0" err="1"/>
              <a:t>MWSt.</a:t>
            </a:r>
            <a:endParaRPr lang="de-DE" dirty="0"/>
          </a:p>
          <a:p>
            <a:endParaRPr lang="de-DE" dirty="0"/>
          </a:p>
        </p:txBody>
      </p:sp>
      <p:sp>
        <p:nvSpPr>
          <p:cNvPr id="8" name="Textplatzhalter 7">
            <a:extLst>
              <a:ext uri="{FF2B5EF4-FFF2-40B4-BE49-F238E27FC236}">
                <a16:creationId xmlns:a16="http://schemas.microsoft.com/office/drawing/2014/main" id="{DE88F844-111C-27CF-769E-DADBBCC95EB6}"/>
              </a:ext>
            </a:extLst>
          </p:cNvPr>
          <p:cNvSpPr>
            <a:spLocks noGrp="1"/>
          </p:cNvSpPr>
          <p:nvPr>
            <p:ph type="body" sz="quarter" idx="19"/>
          </p:nvPr>
        </p:nvSpPr>
        <p:spPr/>
        <p:txBody>
          <a:bodyPr/>
          <a:lstStyle/>
          <a:p>
            <a:r>
              <a:rPr lang="de-DE"/>
              <a:t>Verschiedene Verbrauchsmengen, ct/kWh</a:t>
            </a:r>
            <a:endParaRPr lang="de-DE" dirty="0"/>
          </a:p>
        </p:txBody>
      </p:sp>
      <p:sp>
        <p:nvSpPr>
          <p:cNvPr id="7" name="Textplatzhalter 6">
            <a:extLst>
              <a:ext uri="{FF2B5EF4-FFF2-40B4-BE49-F238E27FC236}">
                <a16:creationId xmlns:a16="http://schemas.microsoft.com/office/drawing/2014/main" id="{AF40AFCA-340B-B8B5-6B08-80BBA12DA2B2}"/>
              </a:ext>
            </a:extLst>
          </p:cNvPr>
          <p:cNvSpPr>
            <a:spLocks noGrp="1"/>
          </p:cNvSpPr>
          <p:nvPr>
            <p:ph type="body" sz="quarter" idx="13"/>
          </p:nvPr>
        </p:nvSpPr>
        <p:spPr/>
        <p:txBody>
          <a:bodyPr/>
          <a:lstStyle/>
          <a:p>
            <a:r>
              <a:rPr lang="de-DE" dirty="0"/>
              <a:t>Gaspreise für die deutsche Industrie</a:t>
            </a:r>
          </a:p>
        </p:txBody>
      </p:sp>
      <p:sp>
        <p:nvSpPr>
          <p:cNvPr id="3" name="Titel 2">
            <a:extLst>
              <a:ext uri="{FF2B5EF4-FFF2-40B4-BE49-F238E27FC236}">
                <a16:creationId xmlns:a16="http://schemas.microsoft.com/office/drawing/2014/main" id="{D65818F2-2A24-AF88-2359-F008B886F9A6}"/>
              </a:ext>
            </a:extLst>
          </p:cNvPr>
          <p:cNvSpPr>
            <a:spLocks noGrp="1"/>
          </p:cNvSpPr>
          <p:nvPr>
            <p:ph type="title"/>
          </p:nvPr>
        </p:nvSpPr>
        <p:spPr>
          <a:noFill/>
        </p:spPr>
        <p:txBody>
          <a:bodyPr vert="horz"/>
          <a:lstStyle/>
          <a:p>
            <a:r>
              <a:rPr lang="de-DE" dirty="0"/>
              <a:t>Hohe Preisanstiege in allen Mengenbändern</a:t>
            </a:r>
          </a:p>
        </p:txBody>
      </p:sp>
      <p:graphicFrame>
        <p:nvGraphicFramePr>
          <p:cNvPr id="11" name="Diagrammplatzhalter 10">
            <a:extLst>
              <a:ext uri="{FF2B5EF4-FFF2-40B4-BE49-F238E27FC236}">
                <a16:creationId xmlns:a16="http://schemas.microsoft.com/office/drawing/2014/main" id="{85AE8FEA-3E8A-4C00-AFBE-993D300E941B}"/>
              </a:ext>
            </a:extLst>
          </p:cNvPr>
          <p:cNvGraphicFramePr>
            <a:graphicFrameLocks noGrp="1"/>
          </p:cNvGraphicFramePr>
          <p:nvPr>
            <p:ph type="chart" sz="quarter" idx="18"/>
            <p:extLst>
              <p:ext uri="{D42A27DB-BD31-4B8C-83A1-F6EECF244321}">
                <p14:modId xmlns:p14="http://schemas.microsoft.com/office/powerpoint/2010/main" val="166441421"/>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8701462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6790DB64-7E77-4085-9678-B967DC2044AE}"/>
              </a:ext>
            </a:extLst>
          </p:cNvPr>
          <p:cNvGraphicFramePr>
            <a:graphicFrameLocks noChangeAspect="1"/>
          </p:cNvGraphicFramePr>
          <p:nvPr>
            <p:custDataLst>
              <p:tags r:id="rId1"/>
            </p:custDataLst>
            <p:extLst>
              <p:ext uri="{D42A27DB-BD31-4B8C-83A1-F6EECF244321}">
                <p14:modId xmlns:p14="http://schemas.microsoft.com/office/powerpoint/2010/main" val="29581065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6790DB64-7E77-4085-9678-B967DC2044A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5A728A2A-9818-4A83-A3B7-E5B27A832175}"/>
              </a:ext>
            </a:extLst>
          </p:cNvPr>
          <p:cNvSpPr>
            <a:spLocks noGrp="1"/>
          </p:cNvSpPr>
          <p:nvPr>
            <p:ph type="sldNum" sz="quarter" idx="10"/>
          </p:nvPr>
        </p:nvSpPr>
        <p:spPr/>
        <p:txBody>
          <a:bodyPr/>
          <a:lstStyle/>
          <a:p>
            <a:fld id="{B42D4303-B7FF-7540-9F33-74BBD7018147}" type="slidenum">
              <a:rPr lang="de-DE" smtClean="0"/>
              <a:pPr/>
              <a:t>2</a:t>
            </a:fld>
            <a:endParaRPr lang="de-DE" dirty="0"/>
          </a:p>
        </p:txBody>
      </p:sp>
      <p:sp>
        <p:nvSpPr>
          <p:cNvPr id="5" name="Inhaltsplatzhalter 4">
            <a:extLst>
              <a:ext uri="{FF2B5EF4-FFF2-40B4-BE49-F238E27FC236}">
                <a16:creationId xmlns:a16="http://schemas.microsoft.com/office/drawing/2014/main" id="{4A04DA25-57FA-4DF3-A5EE-E7655E303A04}"/>
              </a:ext>
            </a:extLst>
          </p:cNvPr>
          <p:cNvSpPr>
            <a:spLocks noGrp="1"/>
          </p:cNvSpPr>
          <p:nvPr>
            <p:ph sz="quarter" idx="12"/>
          </p:nvPr>
        </p:nvSpPr>
        <p:spPr/>
        <p:txBody>
          <a:bodyPr/>
          <a:lstStyle/>
          <a:p>
            <a:pPr marL="0" indent="0">
              <a:buNone/>
            </a:pPr>
            <a:r>
              <a:rPr lang="de-DE" sz="2000" b="1" dirty="0">
                <a:hlinkClick r:id="rId6" action="ppaction://hlinksldjump"/>
              </a:rPr>
              <a:t>Energieverbrauch und Rohstoffe</a:t>
            </a:r>
            <a:endParaRPr lang="de-DE" sz="2000" b="1" dirty="0"/>
          </a:p>
          <a:p>
            <a:r>
              <a:rPr lang="de-DE" sz="2000" dirty="0">
                <a:hlinkClick r:id="rId7" action="ppaction://hlinksldjump"/>
              </a:rPr>
              <a:t>Energieverbrauch nach Sektoren</a:t>
            </a:r>
            <a:r>
              <a:rPr lang="de-DE" sz="2000" dirty="0"/>
              <a:t>: Industrie und Verkehr gleich auf beim Energieverbrauch</a:t>
            </a:r>
          </a:p>
          <a:p>
            <a:r>
              <a:rPr lang="de-DE" sz="2000" dirty="0">
                <a:hlinkClick r:id="rId8" action="ppaction://hlinksldjump"/>
              </a:rPr>
              <a:t>Stromverbrauch nach Sektoren</a:t>
            </a:r>
            <a:r>
              <a:rPr lang="de-DE" sz="2000" dirty="0"/>
              <a:t>: Industrie ist der größte Verbraucher von Strom</a:t>
            </a:r>
          </a:p>
          <a:p>
            <a:r>
              <a:rPr lang="de-DE" sz="2000" dirty="0">
                <a:hlinkClick r:id="rId9" action="ppaction://hlinksldjump"/>
              </a:rPr>
              <a:t>Energieverbrauch der Branche</a:t>
            </a:r>
            <a:r>
              <a:rPr lang="de-DE" sz="2000" dirty="0"/>
              <a:t> nach Energieträger: Erdgas und Strom sind wichtigste Energieträger in der Chemie- und Pharmaindustrie</a:t>
            </a:r>
          </a:p>
          <a:p>
            <a:r>
              <a:rPr lang="de-DE" sz="2000" dirty="0">
                <a:hlinkClick r:id="rId10" action="ppaction://hlinksldjump"/>
              </a:rPr>
              <a:t>Anteile der Branche am Energieverbrauch</a:t>
            </a:r>
            <a:endParaRPr lang="de-DE" sz="2000" dirty="0"/>
          </a:p>
          <a:p>
            <a:r>
              <a:rPr lang="de-DE" sz="2000" dirty="0">
                <a:hlinkClick r:id="rId11" action="ppaction://hlinksldjump"/>
              </a:rPr>
              <a:t>Stofflicher und energetischer Einsatz</a:t>
            </a:r>
            <a:r>
              <a:rPr lang="de-DE" sz="2000" dirty="0"/>
              <a:t> von Energieträgern in der Branche</a:t>
            </a:r>
          </a:p>
          <a:p>
            <a:r>
              <a:rPr lang="de-DE" sz="2000" dirty="0">
                <a:hlinkClick r:id="rId12" action="ppaction://hlinksldjump"/>
              </a:rPr>
              <a:t>Rohstoffbasis</a:t>
            </a:r>
            <a:r>
              <a:rPr lang="de-DE" sz="2000" dirty="0"/>
              <a:t> der Branche</a:t>
            </a:r>
          </a:p>
          <a:p>
            <a:endParaRPr lang="de-DE" sz="2000" dirty="0"/>
          </a:p>
        </p:txBody>
      </p:sp>
      <p:sp>
        <p:nvSpPr>
          <p:cNvPr id="4" name="Titel 3">
            <a:extLst>
              <a:ext uri="{FF2B5EF4-FFF2-40B4-BE49-F238E27FC236}">
                <a16:creationId xmlns:a16="http://schemas.microsoft.com/office/drawing/2014/main" id="{4E59F935-6927-4BE6-8DFE-656C5DA22657}"/>
              </a:ext>
            </a:extLst>
          </p:cNvPr>
          <p:cNvSpPr>
            <a:spLocks noGrp="1"/>
          </p:cNvSpPr>
          <p:nvPr>
            <p:ph type="title"/>
          </p:nvPr>
        </p:nvSpPr>
        <p:spPr/>
        <p:txBody>
          <a:bodyPr vert="horz"/>
          <a:lstStyle/>
          <a:p>
            <a:r>
              <a:rPr lang="de-DE" dirty="0"/>
              <a:t>Inhaltsübersicht</a:t>
            </a:r>
          </a:p>
        </p:txBody>
      </p:sp>
    </p:spTree>
    <p:extLst>
      <p:ext uri="{BB962C8B-B14F-4D97-AF65-F5344CB8AC3E}">
        <p14:creationId xmlns:p14="http://schemas.microsoft.com/office/powerpoint/2010/main" val="27685030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821C8F-F4EC-FCDB-6266-73F76FB1FCFA}"/>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54EC628B-406C-F5C7-6C07-64E20CEAB68D}"/>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0" name="Objekt 9" hidden="1">
                        <a:extLst>
                          <a:ext uri="{FF2B5EF4-FFF2-40B4-BE49-F238E27FC236}">
                            <a16:creationId xmlns:a16="http://schemas.microsoft.com/office/drawing/2014/main" id="{54EC628B-406C-F5C7-6C07-64E20CEAB68D}"/>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55D64F86-9090-C105-8ED7-F61188097617}"/>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5E1A4FD1-E16D-7462-12DB-78C7BCF8D69A}"/>
              </a:ext>
            </a:extLst>
          </p:cNvPr>
          <p:cNvSpPr>
            <a:spLocks noGrp="1"/>
          </p:cNvSpPr>
          <p:nvPr>
            <p:ph type="sldNum" sz="quarter" idx="10"/>
          </p:nvPr>
        </p:nvSpPr>
        <p:spPr/>
        <p:txBody>
          <a:bodyPr/>
          <a:lstStyle/>
          <a:p>
            <a:fld id="{B42D4303-B7FF-7540-9F33-74BBD7018147}" type="slidenum">
              <a:rPr lang="de-DE" smtClean="0"/>
              <a:pPr/>
              <a:t>20</a:t>
            </a:fld>
            <a:endParaRPr lang="de-DE" dirty="0"/>
          </a:p>
        </p:txBody>
      </p:sp>
      <p:sp>
        <p:nvSpPr>
          <p:cNvPr id="8" name="Inhaltsplatzhalter 7">
            <a:extLst>
              <a:ext uri="{FF2B5EF4-FFF2-40B4-BE49-F238E27FC236}">
                <a16:creationId xmlns:a16="http://schemas.microsoft.com/office/drawing/2014/main" id="{EEB2E376-05AE-8F7C-81FC-9EDF51CF8549}"/>
              </a:ext>
            </a:extLst>
          </p:cNvPr>
          <p:cNvSpPr>
            <a:spLocks noGrp="1"/>
          </p:cNvSpPr>
          <p:nvPr>
            <p:ph type="body" sz="quarter" idx="43"/>
          </p:nvPr>
        </p:nvSpPr>
        <p:spPr/>
        <p:txBody>
          <a:bodyPr/>
          <a:lstStyle/>
          <a:p>
            <a:r>
              <a:rPr lang="de-DE" dirty="0"/>
              <a:t>Für die Chemie relevant ist tendenziell ein großes Mengenband.</a:t>
            </a:r>
          </a:p>
          <a:p>
            <a:r>
              <a:rPr lang="de-DE" dirty="0"/>
              <a:t>Der Preis in Deutschland liegt zwar nicht an der Spitze, aber über dem europäischen Mittel und höher als in großen Chemieländern.</a:t>
            </a:r>
          </a:p>
          <a:p>
            <a:endParaRPr lang="de-DE" dirty="0"/>
          </a:p>
        </p:txBody>
      </p:sp>
      <p:sp>
        <p:nvSpPr>
          <p:cNvPr id="6" name="Textplatzhalter 5">
            <a:extLst>
              <a:ext uri="{FF2B5EF4-FFF2-40B4-BE49-F238E27FC236}">
                <a16:creationId xmlns:a16="http://schemas.microsoft.com/office/drawing/2014/main" id="{6F757A0F-ED22-2426-CE04-9AC13023B731}"/>
              </a:ext>
            </a:extLst>
          </p:cNvPr>
          <p:cNvSpPr>
            <a:spLocks noGrp="1"/>
          </p:cNvSpPr>
          <p:nvPr>
            <p:ph type="body" sz="quarter" idx="40"/>
          </p:nvPr>
        </p:nvSpPr>
        <p:spPr/>
        <p:txBody>
          <a:bodyPr/>
          <a:lstStyle/>
          <a:p>
            <a:r>
              <a:rPr lang="de-DE" dirty="0"/>
              <a:t>Quelle: Eurostat, VCI		Repräsentative Gaspreise, inkl. Steuern, ohne </a:t>
            </a:r>
            <a:r>
              <a:rPr lang="de-DE" dirty="0" err="1"/>
              <a:t>MWSt.</a:t>
            </a:r>
            <a:endParaRPr lang="de-DE" dirty="0"/>
          </a:p>
          <a:p>
            <a:endParaRPr lang="de-DE" dirty="0"/>
          </a:p>
        </p:txBody>
      </p:sp>
      <p:sp>
        <p:nvSpPr>
          <p:cNvPr id="4" name="Textplatzhalter 3">
            <a:extLst>
              <a:ext uri="{FF2B5EF4-FFF2-40B4-BE49-F238E27FC236}">
                <a16:creationId xmlns:a16="http://schemas.microsoft.com/office/drawing/2014/main" id="{65F09A23-D3DD-8C66-B8C9-89F8FEE95E8A}"/>
              </a:ext>
            </a:extLst>
          </p:cNvPr>
          <p:cNvSpPr>
            <a:spLocks noGrp="1"/>
          </p:cNvSpPr>
          <p:nvPr>
            <p:ph type="body" sz="quarter" idx="19"/>
          </p:nvPr>
        </p:nvSpPr>
        <p:spPr/>
        <p:txBody>
          <a:bodyPr/>
          <a:lstStyle/>
          <a:p>
            <a:r>
              <a:rPr lang="de-DE" dirty="0"/>
              <a:t>Gaspreis für die Industrie in ct/kWh, 2. Halbjahr 2025</a:t>
            </a:r>
            <a:r>
              <a:rPr lang="de-DE" b="1" dirty="0"/>
              <a:t>, Verbrauch zwischen 100.000 GJ </a:t>
            </a:r>
            <a:r>
              <a:rPr lang="de-DE" b="1" dirty="0" err="1"/>
              <a:t>ibs</a:t>
            </a:r>
            <a:r>
              <a:rPr lang="de-DE" b="1" dirty="0"/>
              <a:t> 1 Mio. GJ</a:t>
            </a:r>
            <a:endParaRPr lang="de-DE" dirty="0"/>
          </a:p>
        </p:txBody>
      </p:sp>
      <p:sp>
        <p:nvSpPr>
          <p:cNvPr id="3" name="Textplatzhalter 2">
            <a:extLst>
              <a:ext uri="{FF2B5EF4-FFF2-40B4-BE49-F238E27FC236}">
                <a16:creationId xmlns:a16="http://schemas.microsoft.com/office/drawing/2014/main" id="{79105496-B8CB-54FB-5088-0C7C61DA8606}"/>
              </a:ext>
            </a:extLst>
          </p:cNvPr>
          <p:cNvSpPr>
            <a:spLocks noGrp="1"/>
          </p:cNvSpPr>
          <p:nvPr>
            <p:ph type="body" sz="quarter" idx="13"/>
          </p:nvPr>
        </p:nvSpPr>
        <p:spPr/>
        <p:txBody>
          <a:bodyPr/>
          <a:lstStyle/>
          <a:p>
            <a:r>
              <a:rPr lang="de-DE" dirty="0"/>
              <a:t>Europäischer Vergleich der Gaspreise</a:t>
            </a:r>
          </a:p>
        </p:txBody>
      </p:sp>
      <p:sp>
        <p:nvSpPr>
          <p:cNvPr id="2" name="Titel 1">
            <a:extLst>
              <a:ext uri="{FF2B5EF4-FFF2-40B4-BE49-F238E27FC236}">
                <a16:creationId xmlns:a16="http://schemas.microsoft.com/office/drawing/2014/main" id="{3E7920A3-06D4-B976-7F4D-D5870DDA3A4F}"/>
              </a:ext>
            </a:extLst>
          </p:cNvPr>
          <p:cNvSpPr>
            <a:spLocks noGrp="1"/>
          </p:cNvSpPr>
          <p:nvPr>
            <p:ph type="title"/>
          </p:nvPr>
        </p:nvSpPr>
        <p:spPr>
          <a:noFill/>
        </p:spPr>
        <p:txBody>
          <a:bodyPr vert="horz"/>
          <a:lstStyle/>
          <a:p>
            <a:r>
              <a:rPr lang="de-DE" dirty="0"/>
              <a:t>Gaspreis in Deutschland höher als in wichtigen Wettbewerbsländern</a:t>
            </a:r>
          </a:p>
        </p:txBody>
      </p:sp>
      <p:graphicFrame>
        <p:nvGraphicFramePr>
          <p:cNvPr id="13" name="Diagrammplatzhalter 13">
            <a:extLst>
              <a:ext uri="{FF2B5EF4-FFF2-40B4-BE49-F238E27FC236}">
                <a16:creationId xmlns:a16="http://schemas.microsoft.com/office/drawing/2014/main" id="{86E9357F-4032-473E-8F64-A05E6813A9A4}"/>
              </a:ext>
            </a:extLst>
          </p:cNvPr>
          <p:cNvGraphicFramePr>
            <a:graphicFrameLocks noGrp="1"/>
          </p:cNvGraphicFramePr>
          <p:nvPr>
            <p:ph type="chart" sz="quarter" idx="18"/>
            <p:extLst>
              <p:ext uri="{D42A27DB-BD31-4B8C-83A1-F6EECF244321}">
                <p14:modId xmlns:p14="http://schemas.microsoft.com/office/powerpoint/2010/main" val="2654654214"/>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9998499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BD907896-041E-4202-B5F1-C9E385AC9FFC}"/>
              </a:ext>
            </a:extLst>
          </p:cNvPr>
          <p:cNvGraphicFramePr>
            <a:graphicFrameLocks noChangeAspect="1"/>
          </p:cNvGraphicFramePr>
          <p:nvPr>
            <p:custDataLst>
              <p:tags r:id="rId1"/>
            </p:custDataLst>
            <p:extLst>
              <p:ext uri="{D42A27DB-BD31-4B8C-83A1-F6EECF244321}">
                <p14:modId xmlns:p14="http://schemas.microsoft.com/office/powerpoint/2010/main" val="1986483263"/>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9" name="Objekt 8" hidden="1">
                        <a:extLst>
                          <a:ext uri="{FF2B5EF4-FFF2-40B4-BE49-F238E27FC236}">
                            <a16:creationId xmlns:a16="http://schemas.microsoft.com/office/drawing/2014/main" id="{BD907896-041E-4202-B5F1-C9E385AC9FFC}"/>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4FEDE777-E599-4BC7-84CC-AB2393CEB7E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ABBBE79E-F401-4527-97A0-9519F46CD402}"/>
              </a:ext>
            </a:extLst>
          </p:cNvPr>
          <p:cNvSpPr>
            <a:spLocks noGrp="1"/>
          </p:cNvSpPr>
          <p:nvPr>
            <p:ph type="sldNum" sz="quarter" idx="10"/>
          </p:nvPr>
        </p:nvSpPr>
        <p:spPr/>
        <p:txBody>
          <a:bodyPr/>
          <a:lstStyle/>
          <a:p>
            <a:fld id="{B42D4303-B7FF-7540-9F33-74BBD7018147}" type="slidenum">
              <a:rPr lang="de-DE" smtClean="0"/>
              <a:pPr/>
              <a:t>21</a:t>
            </a:fld>
            <a:endParaRPr lang="de-DE" dirty="0"/>
          </a:p>
        </p:txBody>
      </p:sp>
      <p:sp>
        <p:nvSpPr>
          <p:cNvPr id="15" name="Inhaltsplatzhalter 14">
            <a:extLst>
              <a:ext uri="{FF2B5EF4-FFF2-40B4-BE49-F238E27FC236}">
                <a16:creationId xmlns:a16="http://schemas.microsoft.com/office/drawing/2014/main" id="{DB40C96C-B888-5B6E-129E-5712D723BF63}"/>
              </a:ext>
            </a:extLst>
          </p:cNvPr>
          <p:cNvSpPr>
            <a:spLocks noGrp="1"/>
          </p:cNvSpPr>
          <p:nvPr>
            <p:ph type="body" sz="quarter" idx="43"/>
          </p:nvPr>
        </p:nvSpPr>
        <p:spPr/>
        <p:txBody>
          <a:bodyPr/>
          <a:lstStyle/>
          <a:p>
            <a:r>
              <a:rPr lang="de-DE" dirty="0"/>
              <a:t>Im Durchschnitt des Jahres 2025 betrug der Preisanstieg gegenüber 2020 in Europa fast 280 Prozent, in den USA 78 Prozent, in Japan 45 Prozent.</a:t>
            </a:r>
          </a:p>
          <a:p>
            <a:r>
              <a:rPr lang="de-DE" dirty="0"/>
              <a:t>Im Laufe des Jahres 2025 verringerte sich der Abstand zu den USA wieder leicht. Dieser Trend setzte sich Anfang 2026 fort.</a:t>
            </a:r>
          </a:p>
          <a:p>
            <a:r>
              <a:rPr lang="de-DE" dirty="0"/>
              <a:t>Der Irankrieg lässt den Preisunterschied zu den USA wieder steigen.</a:t>
            </a:r>
          </a:p>
        </p:txBody>
      </p:sp>
      <p:sp>
        <p:nvSpPr>
          <p:cNvPr id="7" name="Inhaltsplatzhalter 6"/>
          <p:cNvSpPr>
            <a:spLocks noGrp="1"/>
          </p:cNvSpPr>
          <p:nvPr>
            <p:ph type="body" sz="quarter" idx="40"/>
          </p:nvPr>
        </p:nvSpPr>
        <p:spPr/>
        <p:txBody>
          <a:bodyPr/>
          <a:lstStyle/>
          <a:p>
            <a:r>
              <a:rPr lang="de-DE" dirty="0"/>
              <a:t>Quellen: </a:t>
            </a:r>
            <a:r>
              <a:rPr lang="de-DE" dirty="0" err="1"/>
              <a:t>Worldbank</a:t>
            </a:r>
            <a:r>
              <a:rPr lang="de-DE" dirty="0"/>
              <a:t>, VCI</a:t>
            </a:r>
          </a:p>
        </p:txBody>
      </p:sp>
      <p:sp>
        <p:nvSpPr>
          <p:cNvPr id="4" name="Textplatzhalter 3"/>
          <p:cNvSpPr>
            <a:spLocks noGrp="1"/>
          </p:cNvSpPr>
          <p:nvPr>
            <p:ph type="body" sz="quarter" idx="19"/>
          </p:nvPr>
        </p:nvSpPr>
        <p:spPr/>
        <p:txBody>
          <a:bodyPr/>
          <a:lstStyle/>
          <a:p>
            <a:r>
              <a:rPr lang="de-DE" dirty="0"/>
              <a:t>Referenzpreise der Handelspunkte in Euro/MWh</a:t>
            </a:r>
          </a:p>
        </p:txBody>
      </p:sp>
      <p:sp>
        <p:nvSpPr>
          <p:cNvPr id="3" name="Textplatzhalter 2"/>
          <p:cNvSpPr>
            <a:spLocks noGrp="1"/>
          </p:cNvSpPr>
          <p:nvPr>
            <p:ph type="body" sz="quarter" idx="13"/>
          </p:nvPr>
        </p:nvSpPr>
        <p:spPr/>
        <p:txBody>
          <a:bodyPr/>
          <a:lstStyle/>
          <a:p>
            <a:r>
              <a:rPr lang="de-DE" dirty="0"/>
              <a:t>Preis für Erdgas im weltweiten Vergleich</a:t>
            </a:r>
          </a:p>
        </p:txBody>
      </p:sp>
      <p:sp>
        <p:nvSpPr>
          <p:cNvPr id="2" name="Titel 1"/>
          <p:cNvSpPr>
            <a:spLocks noGrp="1"/>
          </p:cNvSpPr>
          <p:nvPr>
            <p:ph type="title"/>
          </p:nvPr>
        </p:nvSpPr>
        <p:spPr>
          <a:noFill/>
        </p:spPr>
        <p:txBody>
          <a:bodyPr vert="horz"/>
          <a:lstStyle/>
          <a:p>
            <a:r>
              <a:rPr lang="de-DE" dirty="0"/>
              <a:t>Nachteile gegenüber Wettbewerbern steigt wieder</a:t>
            </a:r>
          </a:p>
        </p:txBody>
      </p:sp>
      <p:graphicFrame>
        <p:nvGraphicFramePr>
          <p:cNvPr id="12" name="Diagrammplatzhalter 12">
            <a:extLst>
              <a:ext uri="{FF2B5EF4-FFF2-40B4-BE49-F238E27FC236}">
                <a16:creationId xmlns:a16="http://schemas.microsoft.com/office/drawing/2014/main" id="{42A9A23C-F6EA-4E0F-A3AF-F1345BB15C6F}"/>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090595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072868-2D04-1DED-6C2E-0D1D0CBF94F5}"/>
            </a:ext>
          </a:extLst>
        </p:cNvPr>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7E8AD543-2432-E598-5DC6-D6F2AC69483D}"/>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9" name="Objekt 8" hidden="1">
                        <a:extLst>
                          <a:ext uri="{FF2B5EF4-FFF2-40B4-BE49-F238E27FC236}">
                            <a16:creationId xmlns:a16="http://schemas.microsoft.com/office/drawing/2014/main" id="{7E8AD543-2432-E598-5DC6-D6F2AC69483D}"/>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24FA4C64-6526-0B46-8A57-539DBA83313A}"/>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4BA4A72F-63BF-5338-DE0C-EA6DCBE6BB2C}"/>
              </a:ext>
            </a:extLst>
          </p:cNvPr>
          <p:cNvSpPr>
            <a:spLocks noGrp="1"/>
          </p:cNvSpPr>
          <p:nvPr>
            <p:ph type="sldNum" sz="quarter" idx="10"/>
          </p:nvPr>
        </p:nvSpPr>
        <p:spPr/>
        <p:txBody>
          <a:bodyPr/>
          <a:lstStyle/>
          <a:p>
            <a:fld id="{B42D4303-B7FF-7540-9F33-74BBD7018147}" type="slidenum">
              <a:rPr lang="de-DE" smtClean="0"/>
              <a:pPr/>
              <a:t>22</a:t>
            </a:fld>
            <a:endParaRPr lang="de-DE" dirty="0"/>
          </a:p>
        </p:txBody>
      </p:sp>
      <p:pic>
        <p:nvPicPr>
          <p:cNvPr id="18" name="Bildplatzhalter 17" descr="Ein Bild, das Kleidung, draußen, Person, Arbeitskleidung enthält.&#10;&#10;KI-generierte Inhalte können fehlerhaft sein.">
            <a:extLst>
              <a:ext uri="{FF2B5EF4-FFF2-40B4-BE49-F238E27FC236}">
                <a16:creationId xmlns:a16="http://schemas.microsoft.com/office/drawing/2014/main" id="{852FFE77-5298-A6DF-0DD4-79BEFF44EE8F}"/>
              </a:ext>
            </a:extLst>
          </p:cNvPr>
          <p:cNvPicPr>
            <a:picLocks noGrp="1" noChangeAspect="1"/>
          </p:cNvPicPr>
          <p:nvPr>
            <p:ph type="pic" sz="quarter" idx="43"/>
          </p:nvPr>
        </p:nvPicPr>
        <p:blipFill>
          <a:blip r:embed="rId7">
            <a:extLst>
              <a:ext uri="{28A0092B-C50C-407E-A947-70E740481C1C}">
                <a14:useLocalDpi xmlns:a14="http://schemas.microsoft.com/office/drawing/2010/main" val="0"/>
              </a:ext>
            </a:extLst>
          </a:blip>
          <a:srcRect l="16251" r="16251"/>
          <a:stretch>
            <a:fillRect/>
          </a:stretch>
        </p:blipFill>
        <p:spPr/>
      </p:pic>
      <p:sp>
        <p:nvSpPr>
          <p:cNvPr id="7" name="Inhaltsplatzhalter 6">
            <a:extLst>
              <a:ext uri="{FF2B5EF4-FFF2-40B4-BE49-F238E27FC236}">
                <a16:creationId xmlns:a16="http://schemas.microsoft.com/office/drawing/2014/main" id="{FE1A56F7-7B5F-F9F5-087F-3CA1E52541A3}"/>
              </a:ext>
            </a:extLst>
          </p:cNvPr>
          <p:cNvSpPr>
            <a:spLocks noGrp="1"/>
          </p:cNvSpPr>
          <p:nvPr>
            <p:ph type="body" sz="quarter" idx="40"/>
          </p:nvPr>
        </p:nvSpPr>
        <p:spPr/>
        <p:txBody>
          <a:bodyPr/>
          <a:lstStyle/>
          <a:p>
            <a:r>
              <a:rPr lang="de-DE" dirty="0"/>
              <a:t>Quellen: ICE, ACER, </a:t>
            </a:r>
            <a:r>
              <a:rPr lang="de-DE" dirty="0" err="1"/>
              <a:t>Macrobond</a:t>
            </a:r>
            <a:r>
              <a:rPr lang="de-DE" dirty="0"/>
              <a:t>, VCI</a:t>
            </a:r>
          </a:p>
        </p:txBody>
      </p:sp>
      <p:sp>
        <p:nvSpPr>
          <p:cNvPr id="4" name="Textplatzhalter 3">
            <a:extLst>
              <a:ext uri="{FF2B5EF4-FFF2-40B4-BE49-F238E27FC236}">
                <a16:creationId xmlns:a16="http://schemas.microsoft.com/office/drawing/2014/main" id="{40741788-9E92-9416-F3E5-3047278385E4}"/>
              </a:ext>
            </a:extLst>
          </p:cNvPr>
          <p:cNvSpPr>
            <a:spLocks noGrp="1"/>
          </p:cNvSpPr>
          <p:nvPr>
            <p:ph type="body" sz="quarter" idx="19"/>
          </p:nvPr>
        </p:nvSpPr>
        <p:spPr/>
        <p:txBody>
          <a:bodyPr/>
          <a:lstStyle/>
          <a:p>
            <a:r>
              <a:rPr lang="de-DE" dirty="0"/>
              <a:t>Spotpreise in Euro/MWh</a:t>
            </a:r>
          </a:p>
        </p:txBody>
      </p:sp>
      <p:sp>
        <p:nvSpPr>
          <p:cNvPr id="3" name="Textplatzhalter 2">
            <a:extLst>
              <a:ext uri="{FF2B5EF4-FFF2-40B4-BE49-F238E27FC236}">
                <a16:creationId xmlns:a16="http://schemas.microsoft.com/office/drawing/2014/main" id="{129686CB-DA56-675F-E598-A1824AE02B00}"/>
              </a:ext>
            </a:extLst>
          </p:cNvPr>
          <p:cNvSpPr>
            <a:spLocks noGrp="1"/>
          </p:cNvSpPr>
          <p:nvPr>
            <p:ph type="body" sz="quarter" idx="13"/>
          </p:nvPr>
        </p:nvSpPr>
        <p:spPr/>
        <p:txBody>
          <a:bodyPr/>
          <a:lstStyle/>
          <a:p>
            <a:r>
              <a:rPr lang="de-DE" dirty="0"/>
              <a:t>Vergleich der Preise TTF-Gas und ACER-LNG</a:t>
            </a:r>
          </a:p>
        </p:txBody>
      </p:sp>
      <p:sp>
        <p:nvSpPr>
          <p:cNvPr id="2" name="Titel 1">
            <a:extLst>
              <a:ext uri="{FF2B5EF4-FFF2-40B4-BE49-F238E27FC236}">
                <a16:creationId xmlns:a16="http://schemas.microsoft.com/office/drawing/2014/main" id="{85C5D4F5-73D6-EE86-997F-A54115C84BFC}"/>
              </a:ext>
            </a:extLst>
          </p:cNvPr>
          <p:cNvSpPr>
            <a:spLocks noGrp="1"/>
          </p:cNvSpPr>
          <p:nvPr>
            <p:ph type="title"/>
          </p:nvPr>
        </p:nvSpPr>
        <p:spPr>
          <a:noFill/>
        </p:spPr>
        <p:txBody>
          <a:bodyPr vert="horz"/>
          <a:lstStyle/>
          <a:p>
            <a:r>
              <a:rPr lang="de-DE" dirty="0"/>
              <a:t>Preisanstiege durch den Irankrieg</a:t>
            </a:r>
          </a:p>
        </p:txBody>
      </p:sp>
      <p:graphicFrame>
        <p:nvGraphicFramePr>
          <p:cNvPr id="12" name="Diagrammplatzhalter 11">
            <a:extLst>
              <a:ext uri="{FF2B5EF4-FFF2-40B4-BE49-F238E27FC236}">
                <a16:creationId xmlns:a16="http://schemas.microsoft.com/office/drawing/2014/main" id="{8F321578-5558-A174-AA2D-6624AACE216E}"/>
              </a:ext>
            </a:extLst>
          </p:cNvPr>
          <p:cNvGraphicFramePr>
            <a:graphicFrameLocks noGrp="1" noChangeAspect="1"/>
          </p:cNvGraphicFramePr>
          <p:nvPr>
            <p:ph type="chart" sz="quarter" idx="18"/>
            <p:extLst>
              <p:ext uri="{D42A27DB-BD31-4B8C-83A1-F6EECF244321}">
                <p14:modId xmlns:p14="http://schemas.microsoft.com/office/powerpoint/2010/main" val="2506994361"/>
              </p:ext>
            </p:extLst>
          </p:nvPr>
        </p:nvGraphicFramePr>
        <p:xfrm>
          <a:off x="623888" y="1947051"/>
          <a:ext cx="7270750" cy="3773523"/>
        </p:xfrm>
        <a:graphic>
          <a:graphicData uri="http://schemas.openxmlformats.org/presentationml/2006/ole">
            <mc:AlternateContent xmlns:mc="http://schemas.openxmlformats.org/markup-compatibility/2006">
              <mc:Choice xmlns:v="urn:schemas-microsoft-com:vml" Requires="v">
                <p:oleObj name="Macrobond document" r:id="rId8" imgW="7560564" imgH="3924141" progId="Mbnd.mbnd">
                  <p:embed/>
                </p:oleObj>
              </mc:Choice>
              <mc:Fallback>
                <p:oleObj name="Macrobond document" r:id="rId8" imgW="7560564" imgH="3924141" progId="Mbnd.mbnd">
                  <p:embed/>
                  <p:pic>
                    <p:nvPicPr>
                      <p:cNvPr id="12" name="Diagrammplatzhalter 11">
                        <a:extLst>
                          <a:ext uri="{FF2B5EF4-FFF2-40B4-BE49-F238E27FC236}">
                            <a16:creationId xmlns:a16="http://schemas.microsoft.com/office/drawing/2014/main" id="{8F321578-5558-A174-AA2D-6624AACE216E}"/>
                          </a:ext>
                        </a:extLst>
                      </p:cNvPr>
                      <p:cNvPicPr/>
                      <p:nvPr/>
                    </p:nvPicPr>
                    <p:blipFill>
                      <a:blip r:embed="rId9"/>
                      <a:stretch>
                        <a:fillRect/>
                      </a:stretch>
                    </p:blipFill>
                    <p:spPr>
                      <a:xfrm>
                        <a:off x="623888" y="1947051"/>
                        <a:ext cx="7270750" cy="3773523"/>
                      </a:xfrm>
                      <a:prstGeom prst="rect">
                        <a:avLst/>
                      </a:prstGeom>
                    </p:spPr>
                  </p:pic>
                </p:oleObj>
              </mc:Fallback>
            </mc:AlternateContent>
          </a:graphicData>
        </a:graphic>
      </p:graphicFrame>
    </p:spTree>
    <p:extLst>
      <p:ext uri="{BB962C8B-B14F-4D97-AF65-F5344CB8AC3E}">
        <p14:creationId xmlns:p14="http://schemas.microsoft.com/office/powerpoint/2010/main" val="2217488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ED4BB1-FE5B-D35A-8AB1-6FC49DBAC620}"/>
            </a:ext>
          </a:extLst>
        </p:cNvPr>
        <p:cNvGrpSpPr/>
        <p:nvPr/>
      </p:nvGrpSpPr>
      <p:grpSpPr>
        <a:xfrm>
          <a:off x="0" y="0"/>
          <a:ext cx="0" cy="0"/>
          <a:chOff x="0" y="0"/>
          <a:chExt cx="0" cy="0"/>
        </a:xfrm>
      </p:grpSpPr>
      <p:graphicFrame>
        <p:nvGraphicFramePr>
          <p:cNvPr id="14" name="Objekt 13" hidden="1">
            <a:extLst>
              <a:ext uri="{FF2B5EF4-FFF2-40B4-BE49-F238E27FC236}">
                <a16:creationId xmlns:a16="http://schemas.microsoft.com/office/drawing/2014/main" id="{1918BEA4-02CE-9BD6-A34B-1944C7C2559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14" name="Objekt 13" hidden="1">
                        <a:extLst>
                          <a:ext uri="{FF2B5EF4-FFF2-40B4-BE49-F238E27FC236}">
                            <a16:creationId xmlns:a16="http://schemas.microsoft.com/office/drawing/2014/main" id="{1918BEA4-02CE-9BD6-A34B-1944C7C2559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Foliennummernplatzhalter 5">
            <a:extLst>
              <a:ext uri="{FF2B5EF4-FFF2-40B4-BE49-F238E27FC236}">
                <a16:creationId xmlns:a16="http://schemas.microsoft.com/office/drawing/2014/main" id="{481DDE6C-5EEE-D41D-E5AC-7DF119651A36}"/>
              </a:ext>
            </a:extLst>
          </p:cNvPr>
          <p:cNvSpPr>
            <a:spLocks noGrp="1"/>
          </p:cNvSpPr>
          <p:nvPr>
            <p:ph type="sldNum" sz="quarter" idx="10"/>
          </p:nvPr>
        </p:nvSpPr>
        <p:spPr/>
        <p:txBody>
          <a:bodyPr/>
          <a:lstStyle/>
          <a:p>
            <a:fld id="{B42D4303-B7FF-7540-9F33-74BBD7018147}" type="slidenum">
              <a:rPr lang="de-DE" smtClean="0"/>
              <a:pPr/>
              <a:t>23</a:t>
            </a:fld>
            <a:endParaRPr lang="de-DE" dirty="0"/>
          </a:p>
        </p:txBody>
      </p:sp>
      <p:sp>
        <p:nvSpPr>
          <p:cNvPr id="2" name="Inhaltsplatzhalter 1">
            <a:extLst>
              <a:ext uri="{FF2B5EF4-FFF2-40B4-BE49-F238E27FC236}">
                <a16:creationId xmlns:a16="http://schemas.microsoft.com/office/drawing/2014/main" id="{B40A964A-EC7F-7474-C73B-3426CC4999CE}"/>
              </a:ext>
            </a:extLst>
          </p:cNvPr>
          <p:cNvSpPr>
            <a:spLocks noGrp="1"/>
          </p:cNvSpPr>
          <p:nvPr>
            <p:ph type="body" sz="quarter" idx="43"/>
          </p:nvPr>
        </p:nvSpPr>
        <p:spPr/>
        <p:txBody>
          <a:bodyPr/>
          <a:lstStyle/>
          <a:p>
            <a:r>
              <a:rPr lang="de-DE" sz="1800" dirty="0"/>
              <a:t>Mit dem Anstieg der Gaspreise verteuert sich auch die Erzeugung von Strom (Merit Order).</a:t>
            </a:r>
          </a:p>
          <a:p>
            <a:r>
              <a:rPr lang="de-DE" sz="1800" dirty="0"/>
              <a:t>Unternehmen und private Verbraucher müssen sich weiterhin auf ein höheres Preisniveau einstellen.</a:t>
            </a:r>
          </a:p>
        </p:txBody>
      </p:sp>
      <p:sp>
        <p:nvSpPr>
          <p:cNvPr id="7" name="Textplatzhalter 6">
            <a:extLst>
              <a:ext uri="{FF2B5EF4-FFF2-40B4-BE49-F238E27FC236}">
                <a16:creationId xmlns:a16="http://schemas.microsoft.com/office/drawing/2014/main" id="{89C9473B-5ADC-A6E8-B3CB-B25E82A63E86}"/>
              </a:ext>
            </a:extLst>
          </p:cNvPr>
          <p:cNvSpPr>
            <a:spLocks noGrp="1"/>
          </p:cNvSpPr>
          <p:nvPr>
            <p:ph type="body" sz="quarter" idx="40"/>
          </p:nvPr>
        </p:nvSpPr>
        <p:spPr/>
        <p:txBody>
          <a:bodyPr/>
          <a:lstStyle/>
          <a:p>
            <a:r>
              <a:rPr lang="de-DE" dirty="0"/>
              <a:t>Quelle: </a:t>
            </a:r>
            <a:r>
              <a:rPr lang="de-DE" dirty="0" err="1"/>
              <a:t>Macrobond</a:t>
            </a:r>
            <a:r>
              <a:rPr lang="de-DE" dirty="0"/>
              <a:t>, VCI</a:t>
            </a:r>
          </a:p>
        </p:txBody>
      </p:sp>
      <p:sp>
        <p:nvSpPr>
          <p:cNvPr id="5" name="Textplatzhalter 4">
            <a:extLst>
              <a:ext uri="{FF2B5EF4-FFF2-40B4-BE49-F238E27FC236}">
                <a16:creationId xmlns:a16="http://schemas.microsoft.com/office/drawing/2014/main" id="{B8BDA453-3421-60BA-F74E-41C993883766}"/>
              </a:ext>
            </a:extLst>
          </p:cNvPr>
          <p:cNvSpPr>
            <a:spLocks noGrp="1"/>
          </p:cNvSpPr>
          <p:nvPr>
            <p:ph type="body" sz="quarter" idx="19"/>
          </p:nvPr>
        </p:nvSpPr>
        <p:spPr/>
        <p:txBody>
          <a:bodyPr/>
          <a:lstStyle/>
          <a:p>
            <a:r>
              <a:rPr lang="de-DE" dirty="0"/>
              <a:t>Korrelation: 0,969</a:t>
            </a:r>
          </a:p>
        </p:txBody>
      </p:sp>
      <p:sp>
        <p:nvSpPr>
          <p:cNvPr id="4" name="Textplatzhalter 3">
            <a:extLst>
              <a:ext uri="{FF2B5EF4-FFF2-40B4-BE49-F238E27FC236}">
                <a16:creationId xmlns:a16="http://schemas.microsoft.com/office/drawing/2014/main" id="{8049B5F4-2B95-084D-58D2-1F243DE00417}"/>
              </a:ext>
            </a:extLst>
          </p:cNvPr>
          <p:cNvSpPr>
            <a:spLocks noGrp="1"/>
          </p:cNvSpPr>
          <p:nvPr>
            <p:ph type="body" sz="quarter" idx="13"/>
          </p:nvPr>
        </p:nvSpPr>
        <p:spPr/>
        <p:txBody>
          <a:bodyPr/>
          <a:lstStyle/>
          <a:p>
            <a:r>
              <a:rPr lang="de-DE" dirty="0"/>
              <a:t>Zusammenhang zwischen Gas- und Strompreisen </a:t>
            </a:r>
          </a:p>
        </p:txBody>
      </p:sp>
      <p:sp>
        <p:nvSpPr>
          <p:cNvPr id="3" name="Titel 2">
            <a:extLst>
              <a:ext uri="{FF2B5EF4-FFF2-40B4-BE49-F238E27FC236}">
                <a16:creationId xmlns:a16="http://schemas.microsoft.com/office/drawing/2014/main" id="{B50DEE94-9460-EA61-7269-5A411320F779}"/>
              </a:ext>
            </a:extLst>
          </p:cNvPr>
          <p:cNvSpPr>
            <a:spLocks noGrp="1"/>
          </p:cNvSpPr>
          <p:nvPr>
            <p:ph type="title"/>
          </p:nvPr>
        </p:nvSpPr>
        <p:spPr>
          <a:noFill/>
        </p:spPr>
        <p:txBody>
          <a:bodyPr vert="horz"/>
          <a:lstStyle/>
          <a:p>
            <a:r>
              <a:rPr lang="de-DE" dirty="0"/>
              <a:t>Mit dem Gaspreis steigt auch der </a:t>
            </a:r>
            <a:r>
              <a:rPr lang="de-DE" dirty="0" err="1"/>
              <a:t>STrompreis</a:t>
            </a:r>
            <a:endParaRPr lang="de-DE" dirty="0"/>
          </a:p>
        </p:txBody>
      </p:sp>
      <p:graphicFrame>
        <p:nvGraphicFramePr>
          <p:cNvPr id="15" name="Diagrammplatzhalter 14">
            <a:extLst>
              <a:ext uri="{FF2B5EF4-FFF2-40B4-BE49-F238E27FC236}">
                <a16:creationId xmlns:a16="http://schemas.microsoft.com/office/drawing/2014/main" id="{0AD61BE6-CAB5-F378-1A85-B28AD80179E3}"/>
              </a:ext>
            </a:extLst>
          </p:cNvPr>
          <p:cNvGraphicFramePr>
            <a:graphicFrameLocks noGrp="1" noChangeAspect="1"/>
          </p:cNvGraphicFramePr>
          <p:nvPr>
            <p:ph type="chart" sz="quarter" idx="18"/>
            <p:extLst>
              <p:ext uri="{D42A27DB-BD31-4B8C-83A1-F6EECF244321}">
                <p14:modId xmlns:p14="http://schemas.microsoft.com/office/powerpoint/2010/main" val="1328786837"/>
              </p:ext>
            </p:extLst>
          </p:nvPr>
        </p:nvGraphicFramePr>
        <p:xfrm>
          <a:off x="623888" y="1947051"/>
          <a:ext cx="7270750" cy="3773523"/>
        </p:xfrm>
        <a:graphic>
          <a:graphicData uri="http://schemas.openxmlformats.org/presentationml/2006/ole">
            <mc:AlternateContent xmlns:mc="http://schemas.openxmlformats.org/markup-compatibility/2006">
              <mc:Choice xmlns:v="urn:schemas-microsoft-com:vml" Requires="v">
                <p:oleObj name="Macrobond document" r:id="rId6" imgW="7560564" imgH="3924141" progId="Mbnd.mbnd">
                  <p:embed/>
                </p:oleObj>
              </mc:Choice>
              <mc:Fallback>
                <p:oleObj name="Macrobond document" r:id="rId6" imgW="7560564" imgH="3924141" progId="Mbnd.mbnd">
                  <p:embed/>
                  <p:pic>
                    <p:nvPicPr>
                      <p:cNvPr id="15" name="Diagrammplatzhalter 14">
                        <a:extLst>
                          <a:ext uri="{FF2B5EF4-FFF2-40B4-BE49-F238E27FC236}">
                            <a16:creationId xmlns:a16="http://schemas.microsoft.com/office/drawing/2014/main" id="{0AD61BE6-CAB5-F378-1A85-B28AD80179E3}"/>
                          </a:ext>
                        </a:extLst>
                      </p:cNvPr>
                      <p:cNvPicPr/>
                      <p:nvPr/>
                    </p:nvPicPr>
                    <p:blipFill>
                      <a:blip r:embed="rId7"/>
                      <a:stretch>
                        <a:fillRect/>
                      </a:stretch>
                    </p:blipFill>
                    <p:spPr>
                      <a:xfrm>
                        <a:off x="623888" y="1947051"/>
                        <a:ext cx="7270750" cy="3773523"/>
                      </a:xfrm>
                      <a:prstGeom prst="rect">
                        <a:avLst/>
                      </a:prstGeom>
                    </p:spPr>
                  </p:pic>
                </p:oleObj>
              </mc:Fallback>
            </mc:AlternateContent>
          </a:graphicData>
        </a:graphic>
      </p:graphicFrame>
    </p:spTree>
    <p:extLst>
      <p:ext uri="{BB962C8B-B14F-4D97-AF65-F5344CB8AC3E}">
        <p14:creationId xmlns:p14="http://schemas.microsoft.com/office/powerpoint/2010/main" val="35112391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Objekt 13" hidden="1">
            <a:extLst>
              <a:ext uri="{FF2B5EF4-FFF2-40B4-BE49-F238E27FC236}">
                <a16:creationId xmlns:a16="http://schemas.microsoft.com/office/drawing/2014/main" id="{64731CCE-336D-4289-B8BB-2316C194C7CE}"/>
              </a:ext>
            </a:extLst>
          </p:cNvPr>
          <p:cNvGraphicFramePr>
            <a:graphicFrameLocks noChangeAspect="1"/>
          </p:cNvGraphicFramePr>
          <p:nvPr>
            <p:custDataLst>
              <p:tags r:id="rId1"/>
            </p:custDataLst>
            <p:extLst>
              <p:ext uri="{D42A27DB-BD31-4B8C-83A1-F6EECF244321}">
                <p14:modId xmlns:p14="http://schemas.microsoft.com/office/powerpoint/2010/main" val="39551939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14" name="Objekt 13" hidden="1">
                        <a:extLst>
                          <a:ext uri="{FF2B5EF4-FFF2-40B4-BE49-F238E27FC236}">
                            <a16:creationId xmlns:a16="http://schemas.microsoft.com/office/drawing/2014/main" id="{64731CCE-336D-4289-B8BB-2316C194C7C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Foliennummernplatzhalter 5">
            <a:extLst>
              <a:ext uri="{FF2B5EF4-FFF2-40B4-BE49-F238E27FC236}">
                <a16:creationId xmlns:a16="http://schemas.microsoft.com/office/drawing/2014/main" id="{CCD2F915-114D-4859-AE7C-F7268109CDDA}"/>
              </a:ext>
            </a:extLst>
          </p:cNvPr>
          <p:cNvSpPr>
            <a:spLocks noGrp="1"/>
          </p:cNvSpPr>
          <p:nvPr>
            <p:ph type="sldNum" sz="quarter" idx="10"/>
          </p:nvPr>
        </p:nvSpPr>
        <p:spPr/>
        <p:txBody>
          <a:bodyPr/>
          <a:lstStyle/>
          <a:p>
            <a:fld id="{B42D4303-B7FF-7540-9F33-74BBD7018147}" type="slidenum">
              <a:rPr lang="de-DE" smtClean="0"/>
              <a:pPr/>
              <a:t>24</a:t>
            </a:fld>
            <a:endParaRPr lang="de-DE" dirty="0"/>
          </a:p>
        </p:txBody>
      </p:sp>
      <p:sp>
        <p:nvSpPr>
          <p:cNvPr id="2" name="Inhaltsplatzhalter 1">
            <a:extLst>
              <a:ext uri="{FF2B5EF4-FFF2-40B4-BE49-F238E27FC236}">
                <a16:creationId xmlns:a16="http://schemas.microsoft.com/office/drawing/2014/main" id="{BB861715-0BB5-42FB-B2D5-31C7442707F7}"/>
              </a:ext>
            </a:extLst>
          </p:cNvPr>
          <p:cNvSpPr>
            <a:spLocks noGrp="1"/>
          </p:cNvSpPr>
          <p:nvPr>
            <p:ph type="body" sz="quarter" idx="43"/>
          </p:nvPr>
        </p:nvSpPr>
        <p:spPr/>
        <p:txBody>
          <a:bodyPr/>
          <a:lstStyle/>
          <a:p>
            <a:r>
              <a:rPr lang="de-DE" sz="1800" dirty="0"/>
              <a:t>Mit dem Anstieg der Gaspreise verteuert sich auch die Erzeugung von Strom (Merit Order).</a:t>
            </a:r>
          </a:p>
          <a:p>
            <a:r>
              <a:rPr lang="de-DE" sz="1800" dirty="0"/>
              <a:t>Unternehmen und private Verbraucher müssen sich weiterhin auf ein höheres Preisniveau einstellen.</a:t>
            </a:r>
          </a:p>
        </p:txBody>
      </p:sp>
      <p:sp>
        <p:nvSpPr>
          <p:cNvPr id="7" name="Textplatzhalter 6">
            <a:extLst>
              <a:ext uri="{FF2B5EF4-FFF2-40B4-BE49-F238E27FC236}">
                <a16:creationId xmlns:a16="http://schemas.microsoft.com/office/drawing/2014/main" id="{EC9A607D-8F2D-41F0-A92E-3C891C12BBF3}"/>
              </a:ext>
            </a:extLst>
          </p:cNvPr>
          <p:cNvSpPr>
            <a:spLocks noGrp="1"/>
          </p:cNvSpPr>
          <p:nvPr>
            <p:ph type="body" sz="quarter" idx="40"/>
          </p:nvPr>
        </p:nvSpPr>
        <p:spPr/>
        <p:txBody>
          <a:bodyPr/>
          <a:lstStyle/>
          <a:p>
            <a:r>
              <a:rPr lang="de-DE" dirty="0"/>
              <a:t>Quelle: </a:t>
            </a:r>
            <a:r>
              <a:rPr lang="de-DE" dirty="0" err="1"/>
              <a:t>Macrobond</a:t>
            </a:r>
            <a:r>
              <a:rPr lang="de-DE" dirty="0"/>
              <a:t>, VCI</a:t>
            </a:r>
          </a:p>
        </p:txBody>
      </p:sp>
      <p:sp>
        <p:nvSpPr>
          <p:cNvPr id="5" name="Textplatzhalter 4">
            <a:extLst>
              <a:ext uri="{FF2B5EF4-FFF2-40B4-BE49-F238E27FC236}">
                <a16:creationId xmlns:a16="http://schemas.microsoft.com/office/drawing/2014/main" id="{4AF11254-6B25-4E65-BAAE-030CC6B5D768}"/>
              </a:ext>
            </a:extLst>
          </p:cNvPr>
          <p:cNvSpPr>
            <a:spLocks noGrp="1"/>
          </p:cNvSpPr>
          <p:nvPr>
            <p:ph type="body" sz="quarter" idx="19"/>
          </p:nvPr>
        </p:nvSpPr>
        <p:spPr/>
        <p:txBody>
          <a:bodyPr/>
          <a:lstStyle/>
          <a:p>
            <a:r>
              <a:rPr lang="de-DE" dirty="0"/>
              <a:t>Wöchentlich, Day </a:t>
            </a:r>
            <a:r>
              <a:rPr lang="de-DE" dirty="0" err="1"/>
              <a:t>Ahead</a:t>
            </a:r>
            <a:r>
              <a:rPr lang="de-DE" dirty="0"/>
              <a:t> Auktion (volumengewichtet), in Euro/MWh</a:t>
            </a:r>
          </a:p>
        </p:txBody>
      </p:sp>
      <p:sp>
        <p:nvSpPr>
          <p:cNvPr id="4" name="Textplatzhalter 3">
            <a:extLst>
              <a:ext uri="{FF2B5EF4-FFF2-40B4-BE49-F238E27FC236}">
                <a16:creationId xmlns:a16="http://schemas.microsoft.com/office/drawing/2014/main" id="{B8F4B43E-3CC9-4DF5-B210-830734736E8E}"/>
              </a:ext>
            </a:extLst>
          </p:cNvPr>
          <p:cNvSpPr>
            <a:spLocks noGrp="1"/>
          </p:cNvSpPr>
          <p:nvPr>
            <p:ph type="body" sz="quarter" idx="13"/>
          </p:nvPr>
        </p:nvSpPr>
        <p:spPr/>
        <p:txBody>
          <a:bodyPr/>
          <a:lstStyle/>
          <a:p>
            <a:r>
              <a:rPr lang="de-DE" dirty="0"/>
              <a:t>Durchschnittliche Börsenstrompreise</a:t>
            </a:r>
          </a:p>
        </p:txBody>
      </p:sp>
      <p:sp>
        <p:nvSpPr>
          <p:cNvPr id="3" name="Titel 2">
            <a:extLst>
              <a:ext uri="{FF2B5EF4-FFF2-40B4-BE49-F238E27FC236}">
                <a16:creationId xmlns:a16="http://schemas.microsoft.com/office/drawing/2014/main" id="{B7802EFF-C975-4C64-B8D2-711763207BBD}"/>
              </a:ext>
            </a:extLst>
          </p:cNvPr>
          <p:cNvSpPr>
            <a:spLocks noGrp="1"/>
          </p:cNvSpPr>
          <p:nvPr>
            <p:ph type="title"/>
          </p:nvPr>
        </p:nvSpPr>
        <p:spPr>
          <a:noFill/>
        </p:spPr>
        <p:txBody>
          <a:bodyPr vert="horz"/>
          <a:lstStyle/>
          <a:p>
            <a:r>
              <a:rPr lang="de-DE" dirty="0"/>
              <a:t>Börsenstrompreise auf hohem </a:t>
            </a:r>
            <a:r>
              <a:rPr lang="de-DE" dirty="0" err="1"/>
              <a:t>NIveau</a:t>
            </a:r>
            <a:endParaRPr lang="de-DE" dirty="0"/>
          </a:p>
        </p:txBody>
      </p:sp>
      <p:graphicFrame>
        <p:nvGraphicFramePr>
          <p:cNvPr id="12" name="Diagrammplatzhalter 11">
            <a:extLst>
              <a:ext uri="{FF2B5EF4-FFF2-40B4-BE49-F238E27FC236}">
                <a16:creationId xmlns:a16="http://schemas.microsoft.com/office/drawing/2014/main" id="{CEDE7E5D-504E-E541-2A92-300F58A87DDB}"/>
              </a:ext>
            </a:extLst>
          </p:cNvPr>
          <p:cNvGraphicFramePr>
            <a:graphicFrameLocks noGrp="1" noChangeAspect="1"/>
          </p:cNvGraphicFramePr>
          <p:nvPr>
            <p:ph type="chart" sz="quarter" idx="18"/>
            <p:extLst>
              <p:ext uri="{D42A27DB-BD31-4B8C-83A1-F6EECF244321}">
                <p14:modId xmlns:p14="http://schemas.microsoft.com/office/powerpoint/2010/main" val="2241962724"/>
              </p:ext>
            </p:extLst>
          </p:nvPr>
        </p:nvGraphicFramePr>
        <p:xfrm>
          <a:off x="623888" y="1947051"/>
          <a:ext cx="7270750" cy="3773523"/>
        </p:xfrm>
        <a:graphic>
          <a:graphicData uri="http://schemas.openxmlformats.org/presentationml/2006/ole">
            <mc:AlternateContent xmlns:mc="http://schemas.openxmlformats.org/markup-compatibility/2006">
              <mc:Choice xmlns:v="urn:schemas-microsoft-com:vml" Requires="v">
                <p:oleObj name="Macrobond document" r:id="rId6" imgW="7560564" imgH="3924141" progId="Mbnd.mbnd">
                  <p:embed/>
                </p:oleObj>
              </mc:Choice>
              <mc:Fallback>
                <p:oleObj name="Macrobond document" r:id="rId6" imgW="7560564" imgH="3924141" progId="Mbnd.mbnd">
                  <p:embed/>
                  <p:pic>
                    <p:nvPicPr>
                      <p:cNvPr id="12" name="Diagrammplatzhalter 11">
                        <a:extLst>
                          <a:ext uri="{FF2B5EF4-FFF2-40B4-BE49-F238E27FC236}">
                            <a16:creationId xmlns:a16="http://schemas.microsoft.com/office/drawing/2014/main" id="{CEDE7E5D-504E-E541-2A92-300F58A87DDB}"/>
                          </a:ext>
                        </a:extLst>
                      </p:cNvPr>
                      <p:cNvPicPr/>
                      <p:nvPr/>
                    </p:nvPicPr>
                    <p:blipFill>
                      <a:blip r:embed="rId7"/>
                      <a:stretch>
                        <a:fillRect/>
                      </a:stretch>
                    </p:blipFill>
                    <p:spPr>
                      <a:xfrm>
                        <a:off x="623888" y="1947051"/>
                        <a:ext cx="7270750" cy="3773523"/>
                      </a:xfrm>
                      <a:prstGeom prst="rect">
                        <a:avLst/>
                      </a:prstGeom>
                    </p:spPr>
                  </p:pic>
                </p:oleObj>
              </mc:Fallback>
            </mc:AlternateContent>
          </a:graphicData>
        </a:graphic>
      </p:graphicFrame>
    </p:spTree>
    <p:extLst>
      <p:ext uri="{BB962C8B-B14F-4D97-AF65-F5344CB8AC3E}">
        <p14:creationId xmlns:p14="http://schemas.microsoft.com/office/powerpoint/2010/main" val="34715374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6C82776-01C9-4156-8297-9B908A64544A}"/>
              </a:ext>
            </a:extLst>
          </p:cNvPr>
          <p:cNvGraphicFramePr>
            <a:graphicFrameLocks noChangeAspect="1"/>
          </p:cNvGraphicFramePr>
          <p:nvPr>
            <p:custDataLst>
              <p:tags r:id="rId1"/>
            </p:custDataLst>
            <p:extLst>
              <p:ext uri="{D42A27DB-BD31-4B8C-83A1-F6EECF244321}">
                <p14:modId xmlns:p14="http://schemas.microsoft.com/office/powerpoint/2010/main" val="3904690571"/>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6C82776-01C9-4156-8297-9B908A6454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3262E052-A100-47B0-BEFA-019C78F52BC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6AF5A580-B6FF-4BDA-B8ED-4C2402DDEF77}"/>
              </a:ext>
            </a:extLst>
          </p:cNvPr>
          <p:cNvSpPr>
            <a:spLocks noGrp="1"/>
          </p:cNvSpPr>
          <p:nvPr>
            <p:ph type="sldNum" sz="quarter" idx="10"/>
          </p:nvPr>
        </p:nvSpPr>
        <p:spPr/>
        <p:txBody>
          <a:bodyPr/>
          <a:lstStyle/>
          <a:p>
            <a:fld id="{B42D4303-B7FF-7540-9F33-74BBD7018147}" type="slidenum">
              <a:rPr lang="de-DE" smtClean="0"/>
              <a:pPr/>
              <a:t>25</a:t>
            </a:fld>
            <a:endParaRPr lang="de-DE" dirty="0"/>
          </a:p>
        </p:txBody>
      </p:sp>
      <p:sp>
        <p:nvSpPr>
          <p:cNvPr id="5" name="Inhaltsplatzhalter 4">
            <a:extLst>
              <a:ext uri="{FF2B5EF4-FFF2-40B4-BE49-F238E27FC236}">
                <a16:creationId xmlns:a16="http://schemas.microsoft.com/office/drawing/2014/main" id="{776BA289-D0E3-42B0-84FA-93D18FEF3C1C}"/>
              </a:ext>
            </a:extLst>
          </p:cNvPr>
          <p:cNvSpPr>
            <a:spLocks noGrp="1"/>
          </p:cNvSpPr>
          <p:nvPr>
            <p:ph type="body" sz="quarter" idx="43"/>
          </p:nvPr>
        </p:nvSpPr>
        <p:spPr>
          <a:xfrm>
            <a:off x="8244013" y="1090901"/>
            <a:ext cx="3455987" cy="4703282"/>
          </a:xfrm>
        </p:spPr>
        <p:txBody>
          <a:bodyPr/>
          <a:lstStyle/>
          <a:p>
            <a:r>
              <a:rPr lang="de-DE" sz="1800" dirty="0"/>
              <a:t>Je geringer die Abnahmemenge an Strom, umso höher sind typischerweise die durchschnittlichen Preise für Letztverbraucher.</a:t>
            </a:r>
          </a:p>
          <a:p>
            <a:r>
              <a:rPr lang="de-DE" sz="1800" dirty="0"/>
              <a:t>In der Energiekrise sind durch die Verknappung insbesondere die Preise für die großen Abnahmemengen – und damit die Preise für die meisten Chemieunternehmen – gestiegen.</a:t>
            </a:r>
          </a:p>
          <a:p>
            <a:r>
              <a:rPr lang="de-DE" sz="1800" dirty="0"/>
              <a:t>2023 normalisiert sich die Spreizung zwar wieder, aber das Niveau bleibt besonders bei den großen Abnahmemengen weit über dem Vorkrisenniveau. </a:t>
            </a:r>
          </a:p>
        </p:txBody>
      </p:sp>
      <p:sp>
        <p:nvSpPr>
          <p:cNvPr id="9" name="Textplatzhalter 8">
            <a:extLst>
              <a:ext uri="{FF2B5EF4-FFF2-40B4-BE49-F238E27FC236}">
                <a16:creationId xmlns:a16="http://schemas.microsoft.com/office/drawing/2014/main" id="{4A86FF4E-B346-4F70-A915-18977036BAE2}"/>
              </a:ext>
            </a:extLst>
          </p:cNvPr>
          <p:cNvSpPr>
            <a:spLocks noGrp="1"/>
          </p:cNvSpPr>
          <p:nvPr>
            <p:ph type="body" sz="quarter" idx="40"/>
          </p:nvPr>
        </p:nvSpPr>
        <p:spPr/>
        <p:txBody>
          <a:bodyPr/>
          <a:lstStyle/>
          <a:p>
            <a:r>
              <a:rPr lang="de-DE" dirty="0"/>
              <a:t>Quelle: Eurostat, VCI	Repräsentative Strompreise, inkl. Steuern, ohne </a:t>
            </a:r>
            <a:r>
              <a:rPr lang="de-DE" dirty="0" err="1"/>
              <a:t>MWSt.</a:t>
            </a:r>
            <a:endParaRPr lang="de-DE" dirty="0"/>
          </a:p>
        </p:txBody>
      </p:sp>
      <p:sp>
        <p:nvSpPr>
          <p:cNvPr id="8" name="Textplatzhalter 7">
            <a:extLst>
              <a:ext uri="{FF2B5EF4-FFF2-40B4-BE49-F238E27FC236}">
                <a16:creationId xmlns:a16="http://schemas.microsoft.com/office/drawing/2014/main" id="{1ED70DA4-3107-4216-AB9E-850A1B355E03}"/>
              </a:ext>
            </a:extLst>
          </p:cNvPr>
          <p:cNvSpPr>
            <a:spLocks noGrp="1"/>
          </p:cNvSpPr>
          <p:nvPr>
            <p:ph type="body" sz="quarter" idx="19"/>
          </p:nvPr>
        </p:nvSpPr>
        <p:spPr/>
        <p:txBody>
          <a:bodyPr/>
          <a:lstStyle/>
          <a:p>
            <a:r>
              <a:rPr lang="de-DE"/>
              <a:t>Verschiedene Verbrauchsmengen, ct/kWh</a:t>
            </a:r>
            <a:endParaRPr lang="de-DE" dirty="0"/>
          </a:p>
        </p:txBody>
      </p:sp>
      <p:sp>
        <p:nvSpPr>
          <p:cNvPr id="7" name="Textplatzhalter 6">
            <a:extLst>
              <a:ext uri="{FF2B5EF4-FFF2-40B4-BE49-F238E27FC236}">
                <a16:creationId xmlns:a16="http://schemas.microsoft.com/office/drawing/2014/main" id="{9A53983C-EF67-4E60-8DC5-78C6A14B38C9}"/>
              </a:ext>
            </a:extLst>
          </p:cNvPr>
          <p:cNvSpPr>
            <a:spLocks noGrp="1"/>
          </p:cNvSpPr>
          <p:nvPr>
            <p:ph type="body" sz="quarter" idx="13"/>
          </p:nvPr>
        </p:nvSpPr>
        <p:spPr/>
        <p:txBody>
          <a:bodyPr/>
          <a:lstStyle/>
          <a:p>
            <a:r>
              <a:rPr lang="de-DE"/>
              <a:t>Strompreis für die deutsche Industrie</a:t>
            </a:r>
            <a:endParaRPr lang="de-DE" dirty="0"/>
          </a:p>
        </p:txBody>
      </p:sp>
      <p:sp>
        <p:nvSpPr>
          <p:cNvPr id="3" name="Titel 2">
            <a:extLst>
              <a:ext uri="{FF2B5EF4-FFF2-40B4-BE49-F238E27FC236}">
                <a16:creationId xmlns:a16="http://schemas.microsoft.com/office/drawing/2014/main" id="{BC1487FD-A7DC-40E8-941C-D6FB641A16A7}"/>
              </a:ext>
            </a:extLst>
          </p:cNvPr>
          <p:cNvSpPr>
            <a:spLocks noGrp="1"/>
          </p:cNvSpPr>
          <p:nvPr>
            <p:ph type="title"/>
          </p:nvPr>
        </p:nvSpPr>
        <p:spPr>
          <a:noFill/>
        </p:spPr>
        <p:txBody>
          <a:bodyPr vert="horz"/>
          <a:lstStyle/>
          <a:p>
            <a:r>
              <a:rPr lang="de-DE" dirty="0"/>
              <a:t>Hohe Preisanstiege – besonders bei großen Mengen</a:t>
            </a:r>
          </a:p>
        </p:txBody>
      </p:sp>
      <p:graphicFrame>
        <p:nvGraphicFramePr>
          <p:cNvPr id="16" name="Diagrammplatzhalter 15">
            <a:extLst>
              <a:ext uri="{FF2B5EF4-FFF2-40B4-BE49-F238E27FC236}">
                <a16:creationId xmlns:a16="http://schemas.microsoft.com/office/drawing/2014/main" id="{5132B238-BAE8-627B-D0BB-D25EF55EAD6B}"/>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5112809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AF334443-9CBA-57F9-DA5D-ABD2FB305172}"/>
              </a:ext>
            </a:extLst>
          </p:cNvPr>
          <p:cNvSpPr>
            <a:spLocks noGrp="1"/>
          </p:cNvSpPr>
          <p:nvPr>
            <p:ph type="sldNum" sz="quarter" idx="10"/>
          </p:nvPr>
        </p:nvSpPr>
        <p:spPr/>
        <p:txBody>
          <a:bodyPr/>
          <a:lstStyle/>
          <a:p>
            <a:fld id="{0EDB35FF-48FE-4539-886A-6B3E6CAB12DA}" type="slidenum">
              <a:rPr lang="de-DE" smtClean="0"/>
              <a:pPr/>
              <a:t>26</a:t>
            </a:fld>
            <a:endParaRPr lang="de-DE" dirty="0"/>
          </a:p>
        </p:txBody>
      </p:sp>
      <p:sp>
        <p:nvSpPr>
          <p:cNvPr id="3" name="Textplatzhalter 2">
            <a:extLst>
              <a:ext uri="{FF2B5EF4-FFF2-40B4-BE49-F238E27FC236}">
                <a16:creationId xmlns:a16="http://schemas.microsoft.com/office/drawing/2014/main" id="{57F6CA20-5EA4-F262-B04E-8A649577D12A}"/>
              </a:ext>
            </a:extLst>
          </p:cNvPr>
          <p:cNvSpPr>
            <a:spLocks noGrp="1"/>
          </p:cNvSpPr>
          <p:nvPr>
            <p:ph type="body" sz="quarter" idx="44"/>
          </p:nvPr>
        </p:nvSpPr>
        <p:spPr/>
        <p:txBody>
          <a:bodyPr/>
          <a:lstStyle/>
          <a:p>
            <a:r>
              <a:rPr lang="de-DE" dirty="0"/>
              <a:t>Quelle: Eurostat, VCI		Anmerkung: ohne erstattungsfähige Steuern</a:t>
            </a:r>
          </a:p>
          <a:p>
            <a:endParaRPr lang="de-DE" dirty="0"/>
          </a:p>
        </p:txBody>
      </p:sp>
      <p:sp>
        <p:nvSpPr>
          <p:cNvPr id="5" name="Textplatzhalter 4">
            <a:extLst>
              <a:ext uri="{FF2B5EF4-FFF2-40B4-BE49-F238E27FC236}">
                <a16:creationId xmlns:a16="http://schemas.microsoft.com/office/drawing/2014/main" id="{CEC217A3-8A93-449F-6CFB-60E04EEB551A}"/>
              </a:ext>
            </a:extLst>
          </p:cNvPr>
          <p:cNvSpPr>
            <a:spLocks noGrp="1"/>
          </p:cNvSpPr>
          <p:nvPr>
            <p:ph type="body" sz="quarter" idx="42"/>
          </p:nvPr>
        </p:nvSpPr>
        <p:spPr/>
        <p:txBody>
          <a:bodyPr/>
          <a:lstStyle/>
          <a:p>
            <a:r>
              <a:rPr lang="de-DE" dirty="0"/>
              <a:t>Verbrauch &gt;150 Mio. kWh, in Cent/kWh</a:t>
            </a:r>
          </a:p>
        </p:txBody>
      </p:sp>
      <p:sp>
        <p:nvSpPr>
          <p:cNvPr id="6" name="Textplatzhalter 5">
            <a:extLst>
              <a:ext uri="{FF2B5EF4-FFF2-40B4-BE49-F238E27FC236}">
                <a16:creationId xmlns:a16="http://schemas.microsoft.com/office/drawing/2014/main" id="{0B139BC1-A331-0F7C-8971-26247F9C23C4}"/>
              </a:ext>
            </a:extLst>
          </p:cNvPr>
          <p:cNvSpPr>
            <a:spLocks noGrp="1"/>
          </p:cNvSpPr>
          <p:nvPr>
            <p:ph type="body" sz="quarter" idx="43"/>
          </p:nvPr>
        </p:nvSpPr>
        <p:spPr/>
        <p:txBody>
          <a:bodyPr/>
          <a:lstStyle/>
          <a:p>
            <a:r>
              <a:rPr lang="de-DE" dirty="0"/>
              <a:t>Strompreiskomponenten der Industrie</a:t>
            </a:r>
          </a:p>
        </p:txBody>
      </p:sp>
      <p:sp>
        <p:nvSpPr>
          <p:cNvPr id="7" name="Textplatzhalter 6">
            <a:extLst>
              <a:ext uri="{FF2B5EF4-FFF2-40B4-BE49-F238E27FC236}">
                <a16:creationId xmlns:a16="http://schemas.microsoft.com/office/drawing/2014/main" id="{C44CA023-D715-264E-416A-AC5FCE469CC7}"/>
              </a:ext>
            </a:extLst>
          </p:cNvPr>
          <p:cNvSpPr>
            <a:spLocks noGrp="1"/>
          </p:cNvSpPr>
          <p:nvPr>
            <p:ph type="body" sz="quarter" idx="40"/>
          </p:nvPr>
        </p:nvSpPr>
        <p:spPr/>
        <p:txBody>
          <a:bodyPr/>
          <a:lstStyle/>
          <a:p>
            <a:r>
              <a:rPr lang="de-DE" dirty="0"/>
              <a:t>Quelle: Eurostat, VCI		Anmerkung: ohne erstattungsfähige Steuern</a:t>
            </a:r>
          </a:p>
        </p:txBody>
      </p:sp>
      <p:sp>
        <p:nvSpPr>
          <p:cNvPr id="9" name="Textplatzhalter 8">
            <a:extLst>
              <a:ext uri="{FF2B5EF4-FFF2-40B4-BE49-F238E27FC236}">
                <a16:creationId xmlns:a16="http://schemas.microsoft.com/office/drawing/2014/main" id="{CE15E0A0-B96C-A5EC-0B0C-1A205462732C}"/>
              </a:ext>
            </a:extLst>
          </p:cNvPr>
          <p:cNvSpPr>
            <a:spLocks noGrp="1"/>
          </p:cNvSpPr>
          <p:nvPr>
            <p:ph type="body" sz="quarter" idx="19"/>
          </p:nvPr>
        </p:nvSpPr>
        <p:spPr/>
        <p:txBody>
          <a:bodyPr/>
          <a:lstStyle/>
          <a:p>
            <a:r>
              <a:rPr lang="de-DE" dirty="0"/>
              <a:t>Verbrauch 70-150 Mio. kWh, in Cent/kWh</a:t>
            </a:r>
          </a:p>
        </p:txBody>
      </p:sp>
      <p:sp>
        <p:nvSpPr>
          <p:cNvPr id="10" name="Textplatzhalter 9">
            <a:extLst>
              <a:ext uri="{FF2B5EF4-FFF2-40B4-BE49-F238E27FC236}">
                <a16:creationId xmlns:a16="http://schemas.microsoft.com/office/drawing/2014/main" id="{AD037FAE-3F7F-62AB-EA04-B497C9A2AB66}"/>
              </a:ext>
            </a:extLst>
          </p:cNvPr>
          <p:cNvSpPr>
            <a:spLocks noGrp="1"/>
          </p:cNvSpPr>
          <p:nvPr>
            <p:ph type="body" sz="quarter" idx="13"/>
          </p:nvPr>
        </p:nvSpPr>
        <p:spPr/>
        <p:txBody>
          <a:bodyPr/>
          <a:lstStyle/>
          <a:p>
            <a:r>
              <a:rPr lang="de-DE" dirty="0"/>
              <a:t>Strompreiskomponenten der Industrie</a:t>
            </a:r>
          </a:p>
        </p:txBody>
      </p:sp>
      <p:sp>
        <p:nvSpPr>
          <p:cNvPr id="11" name="Titel 10">
            <a:extLst>
              <a:ext uri="{FF2B5EF4-FFF2-40B4-BE49-F238E27FC236}">
                <a16:creationId xmlns:a16="http://schemas.microsoft.com/office/drawing/2014/main" id="{05CCCEBC-43B8-1317-59D3-A451B3A52CC5}"/>
              </a:ext>
            </a:extLst>
          </p:cNvPr>
          <p:cNvSpPr>
            <a:spLocks noGrp="1"/>
          </p:cNvSpPr>
          <p:nvPr>
            <p:ph type="title"/>
          </p:nvPr>
        </p:nvSpPr>
        <p:spPr/>
        <p:txBody>
          <a:bodyPr/>
          <a:lstStyle/>
          <a:p>
            <a:r>
              <a:rPr lang="de-DE" dirty="0"/>
              <a:t>Netzentgelte werden zum Belastungsfaktor</a:t>
            </a:r>
          </a:p>
        </p:txBody>
      </p:sp>
      <p:graphicFrame>
        <p:nvGraphicFramePr>
          <p:cNvPr id="12" name="Diagrammplatzhalter 11">
            <a:extLst>
              <a:ext uri="{FF2B5EF4-FFF2-40B4-BE49-F238E27FC236}">
                <a16:creationId xmlns:a16="http://schemas.microsoft.com/office/drawing/2014/main" id="{486A7F81-6B71-3003-CF9F-5C5E8AB847D6}"/>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Diagrammplatzhalter 14">
            <a:extLst>
              <a:ext uri="{FF2B5EF4-FFF2-40B4-BE49-F238E27FC236}">
                <a16:creationId xmlns:a16="http://schemas.microsoft.com/office/drawing/2014/main" id="{70607034-EF30-4793-A2B2-DBCDFFA62D39}"/>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967090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6C82776-01C9-4156-8297-9B908A64544A}"/>
              </a:ext>
            </a:extLst>
          </p:cNvPr>
          <p:cNvGraphicFramePr>
            <a:graphicFrameLocks noChangeAspect="1"/>
          </p:cNvGraphicFramePr>
          <p:nvPr>
            <p:custDataLst>
              <p:tags r:id="rId1"/>
            </p:custDataLst>
            <p:extLst>
              <p:ext uri="{D42A27DB-BD31-4B8C-83A1-F6EECF244321}">
                <p14:modId xmlns:p14="http://schemas.microsoft.com/office/powerpoint/2010/main" val="366998384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6C82776-01C9-4156-8297-9B908A6454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3262E052-A100-47B0-BEFA-019C78F52BC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6AF5A580-B6FF-4BDA-B8ED-4C2402DDEF77}"/>
              </a:ext>
            </a:extLst>
          </p:cNvPr>
          <p:cNvSpPr>
            <a:spLocks noGrp="1"/>
          </p:cNvSpPr>
          <p:nvPr>
            <p:ph type="sldNum" sz="quarter" idx="10"/>
          </p:nvPr>
        </p:nvSpPr>
        <p:spPr/>
        <p:txBody>
          <a:bodyPr/>
          <a:lstStyle/>
          <a:p>
            <a:fld id="{B42D4303-B7FF-7540-9F33-74BBD7018147}" type="slidenum">
              <a:rPr lang="de-DE" smtClean="0"/>
              <a:pPr/>
              <a:t>27</a:t>
            </a:fld>
            <a:endParaRPr lang="de-DE" dirty="0"/>
          </a:p>
        </p:txBody>
      </p:sp>
      <p:sp>
        <p:nvSpPr>
          <p:cNvPr id="5" name="Inhaltsplatzhalter 4">
            <a:extLst>
              <a:ext uri="{FF2B5EF4-FFF2-40B4-BE49-F238E27FC236}">
                <a16:creationId xmlns:a16="http://schemas.microsoft.com/office/drawing/2014/main" id="{776BA289-D0E3-42B0-84FA-93D18FEF3C1C}"/>
              </a:ext>
            </a:extLst>
          </p:cNvPr>
          <p:cNvSpPr>
            <a:spLocks noGrp="1"/>
          </p:cNvSpPr>
          <p:nvPr>
            <p:ph type="body" sz="quarter" idx="43"/>
          </p:nvPr>
        </p:nvSpPr>
        <p:spPr>
          <a:xfrm>
            <a:off x="8244013" y="1824235"/>
            <a:ext cx="3455987" cy="3969947"/>
          </a:xfrm>
        </p:spPr>
        <p:txBody>
          <a:bodyPr/>
          <a:lstStyle/>
          <a:p>
            <a:r>
              <a:rPr lang="de-DE" sz="1800" dirty="0"/>
              <a:t>Inzwischen liegen die Industriestrompreise für kleine bis mittlere Abnahmemengen bei Neuabschlüssen insgesamt wieder auf alten Niveaus.</a:t>
            </a:r>
          </a:p>
          <a:p>
            <a:r>
              <a:rPr lang="de-DE" sz="1800" dirty="0"/>
              <a:t>Aber: Die Zusammensetzung hat sich geändert. Waren früher vor allem Abgaben und Steuern Preisetreiber, sind es heute die Netzentgelte und die Beschaffungskosten. </a:t>
            </a:r>
          </a:p>
          <a:p>
            <a:pPr marL="0" indent="0">
              <a:buNone/>
            </a:pPr>
            <a:endParaRPr lang="de-DE" sz="1800" dirty="0"/>
          </a:p>
        </p:txBody>
      </p:sp>
      <p:sp>
        <p:nvSpPr>
          <p:cNvPr id="9" name="Textplatzhalter 8">
            <a:extLst>
              <a:ext uri="{FF2B5EF4-FFF2-40B4-BE49-F238E27FC236}">
                <a16:creationId xmlns:a16="http://schemas.microsoft.com/office/drawing/2014/main" id="{4A86FF4E-B346-4F70-A915-18977036BAE2}"/>
              </a:ext>
            </a:extLst>
          </p:cNvPr>
          <p:cNvSpPr>
            <a:spLocks noGrp="1"/>
          </p:cNvSpPr>
          <p:nvPr>
            <p:ph type="body" sz="quarter" idx="40"/>
          </p:nvPr>
        </p:nvSpPr>
        <p:spPr/>
        <p:txBody>
          <a:bodyPr/>
          <a:lstStyle/>
          <a:p>
            <a:r>
              <a:rPr lang="de-DE" dirty="0"/>
              <a:t>Quelle: BDEW, VCI 	Die Preise unterscheiden sich von Eurostat (folgende Folien), da hier nur Neuabschlüsse eingehen und andere Mengenbänder verwendet werden.</a:t>
            </a:r>
          </a:p>
          <a:p>
            <a:endParaRPr lang="de-DE" dirty="0"/>
          </a:p>
        </p:txBody>
      </p:sp>
      <p:sp>
        <p:nvSpPr>
          <p:cNvPr id="8" name="Textplatzhalter 7">
            <a:extLst>
              <a:ext uri="{FF2B5EF4-FFF2-40B4-BE49-F238E27FC236}">
                <a16:creationId xmlns:a16="http://schemas.microsoft.com/office/drawing/2014/main" id="{1ED70DA4-3107-4216-AB9E-850A1B355E03}"/>
              </a:ext>
            </a:extLst>
          </p:cNvPr>
          <p:cNvSpPr>
            <a:spLocks noGrp="1"/>
          </p:cNvSpPr>
          <p:nvPr>
            <p:ph type="body" sz="quarter" idx="19"/>
          </p:nvPr>
        </p:nvSpPr>
        <p:spPr>
          <a:xfrm>
            <a:off x="540000" y="1232784"/>
            <a:ext cx="11160000" cy="252000"/>
          </a:xfrm>
        </p:spPr>
        <p:txBody>
          <a:bodyPr/>
          <a:lstStyle/>
          <a:p>
            <a:r>
              <a:rPr lang="de-DE" dirty="0"/>
              <a:t>Durchschnittlicher Strompreis für </a:t>
            </a:r>
            <a:r>
              <a:rPr lang="de-DE" b="1" dirty="0"/>
              <a:t>Neuabschlüsse</a:t>
            </a:r>
            <a:r>
              <a:rPr lang="de-DE" dirty="0"/>
              <a:t> in der Industrie in ct/kWh, </a:t>
            </a:r>
            <a:br>
              <a:rPr lang="de-DE" dirty="0"/>
            </a:br>
            <a:r>
              <a:rPr lang="de-DE" dirty="0"/>
              <a:t>Jahresverbrauch </a:t>
            </a:r>
            <a:r>
              <a:rPr lang="de-DE" b="1" dirty="0"/>
              <a:t>160.000 bis 20 Mio</a:t>
            </a:r>
            <a:r>
              <a:rPr lang="de-DE" dirty="0"/>
              <a:t>. kWh, </a:t>
            </a:r>
            <a:r>
              <a:rPr lang="de-DE" b="1" dirty="0"/>
              <a:t>mittelspannungsseitige</a:t>
            </a:r>
            <a:r>
              <a:rPr lang="de-DE" dirty="0"/>
              <a:t> Versorgung</a:t>
            </a:r>
          </a:p>
        </p:txBody>
      </p:sp>
      <p:sp>
        <p:nvSpPr>
          <p:cNvPr id="7" name="Textplatzhalter 6">
            <a:extLst>
              <a:ext uri="{FF2B5EF4-FFF2-40B4-BE49-F238E27FC236}">
                <a16:creationId xmlns:a16="http://schemas.microsoft.com/office/drawing/2014/main" id="{9A53983C-EF67-4E60-8DC5-78C6A14B38C9}"/>
              </a:ext>
            </a:extLst>
          </p:cNvPr>
          <p:cNvSpPr>
            <a:spLocks noGrp="1"/>
          </p:cNvSpPr>
          <p:nvPr>
            <p:ph type="body" sz="quarter" idx="13"/>
          </p:nvPr>
        </p:nvSpPr>
        <p:spPr>
          <a:xfrm>
            <a:off x="540000" y="924236"/>
            <a:ext cx="11160000" cy="288000"/>
          </a:xfrm>
        </p:spPr>
        <p:txBody>
          <a:bodyPr/>
          <a:lstStyle/>
          <a:p>
            <a:r>
              <a:rPr lang="de-DE" dirty="0"/>
              <a:t>Strompreis für die deutsche Industrie</a:t>
            </a:r>
          </a:p>
        </p:txBody>
      </p:sp>
      <p:sp>
        <p:nvSpPr>
          <p:cNvPr id="3" name="Titel 2">
            <a:extLst>
              <a:ext uri="{FF2B5EF4-FFF2-40B4-BE49-F238E27FC236}">
                <a16:creationId xmlns:a16="http://schemas.microsoft.com/office/drawing/2014/main" id="{BC1487FD-A7DC-40E8-941C-D6FB641A16A7}"/>
              </a:ext>
            </a:extLst>
          </p:cNvPr>
          <p:cNvSpPr>
            <a:spLocks noGrp="1"/>
          </p:cNvSpPr>
          <p:nvPr>
            <p:ph type="title"/>
          </p:nvPr>
        </p:nvSpPr>
        <p:spPr>
          <a:noFill/>
        </p:spPr>
        <p:txBody>
          <a:bodyPr vert="horz"/>
          <a:lstStyle/>
          <a:p>
            <a:r>
              <a:rPr lang="de-DE" dirty="0"/>
              <a:t>Beschaffung und Netzentgelte treiben preise</a:t>
            </a:r>
          </a:p>
        </p:txBody>
      </p:sp>
      <p:graphicFrame>
        <p:nvGraphicFramePr>
          <p:cNvPr id="11" name="Diagrammplatzhalter 10">
            <a:extLst>
              <a:ext uri="{FF2B5EF4-FFF2-40B4-BE49-F238E27FC236}">
                <a16:creationId xmlns:a16="http://schemas.microsoft.com/office/drawing/2014/main" id="{B6D5AD8B-FB48-3EDC-7032-46B1AE7FFD7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886315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3BED61-CFF6-8890-FF1A-2E4FB3B2F921}"/>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6347F5A7-F15E-05DE-0FD5-0081D338C807}"/>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0" name="Objekt 9" hidden="1">
                        <a:extLst>
                          <a:ext uri="{FF2B5EF4-FFF2-40B4-BE49-F238E27FC236}">
                            <a16:creationId xmlns:a16="http://schemas.microsoft.com/office/drawing/2014/main" id="{6347F5A7-F15E-05DE-0FD5-0081D338C807}"/>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399141B1-6018-7C6B-E568-0DD0B17737C4}"/>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7B80147B-7FFB-591D-DA62-A183FAD5A351}"/>
              </a:ext>
            </a:extLst>
          </p:cNvPr>
          <p:cNvSpPr>
            <a:spLocks noGrp="1"/>
          </p:cNvSpPr>
          <p:nvPr>
            <p:ph type="sldNum" sz="quarter" idx="10"/>
          </p:nvPr>
        </p:nvSpPr>
        <p:spPr/>
        <p:txBody>
          <a:bodyPr/>
          <a:lstStyle/>
          <a:p>
            <a:fld id="{B42D4303-B7FF-7540-9F33-74BBD7018147}" type="slidenum">
              <a:rPr lang="de-DE" smtClean="0"/>
              <a:pPr/>
              <a:t>28</a:t>
            </a:fld>
            <a:endParaRPr lang="de-DE" dirty="0"/>
          </a:p>
        </p:txBody>
      </p:sp>
      <p:sp>
        <p:nvSpPr>
          <p:cNvPr id="8" name="Inhaltsplatzhalter 7">
            <a:extLst>
              <a:ext uri="{FF2B5EF4-FFF2-40B4-BE49-F238E27FC236}">
                <a16:creationId xmlns:a16="http://schemas.microsoft.com/office/drawing/2014/main" id="{28653F47-D323-2919-4A78-6E05BF1775CE}"/>
              </a:ext>
            </a:extLst>
          </p:cNvPr>
          <p:cNvSpPr>
            <a:spLocks noGrp="1"/>
          </p:cNvSpPr>
          <p:nvPr>
            <p:ph type="body" sz="quarter" idx="43"/>
          </p:nvPr>
        </p:nvSpPr>
        <p:spPr/>
        <p:txBody>
          <a:bodyPr/>
          <a:lstStyle/>
          <a:p>
            <a:r>
              <a:rPr lang="de-DE" dirty="0"/>
              <a:t>Für die Chemie relevant ist das größte Mengenband.</a:t>
            </a:r>
          </a:p>
          <a:p>
            <a:r>
              <a:rPr lang="de-DE" dirty="0"/>
              <a:t>Günstiger als in Deutschland ist der Strom z.B. in den nordischen Ländern (Wasserkraft, Gasvorkommen), in Frankreich (Atomstrom), in Spanien, Belgien und inzwischen auch wieder in Italien. </a:t>
            </a:r>
          </a:p>
          <a:p>
            <a:endParaRPr lang="de-DE" dirty="0"/>
          </a:p>
        </p:txBody>
      </p:sp>
      <p:sp>
        <p:nvSpPr>
          <p:cNvPr id="6" name="Textplatzhalter 5">
            <a:extLst>
              <a:ext uri="{FF2B5EF4-FFF2-40B4-BE49-F238E27FC236}">
                <a16:creationId xmlns:a16="http://schemas.microsoft.com/office/drawing/2014/main" id="{59970F3E-6854-00D3-3D9D-26A90DC18B81}"/>
              </a:ext>
            </a:extLst>
          </p:cNvPr>
          <p:cNvSpPr>
            <a:spLocks noGrp="1"/>
          </p:cNvSpPr>
          <p:nvPr>
            <p:ph type="body" sz="quarter" idx="40"/>
          </p:nvPr>
        </p:nvSpPr>
        <p:spPr/>
        <p:txBody>
          <a:bodyPr/>
          <a:lstStyle/>
          <a:p>
            <a:r>
              <a:rPr lang="de-DE" dirty="0"/>
              <a:t>Quelle: Eurostat, VCI		Repräsentative Strompreise, inkl. Steuern, ohne </a:t>
            </a:r>
            <a:r>
              <a:rPr lang="de-DE" dirty="0" err="1"/>
              <a:t>MWSt.</a:t>
            </a:r>
            <a:endParaRPr lang="de-DE" dirty="0"/>
          </a:p>
          <a:p>
            <a:endParaRPr lang="de-DE" dirty="0"/>
          </a:p>
        </p:txBody>
      </p:sp>
      <p:sp>
        <p:nvSpPr>
          <p:cNvPr id="4" name="Textplatzhalter 3">
            <a:extLst>
              <a:ext uri="{FF2B5EF4-FFF2-40B4-BE49-F238E27FC236}">
                <a16:creationId xmlns:a16="http://schemas.microsoft.com/office/drawing/2014/main" id="{684C464D-E943-999A-12D2-86E226E7DAE1}"/>
              </a:ext>
            </a:extLst>
          </p:cNvPr>
          <p:cNvSpPr>
            <a:spLocks noGrp="1"/>
          </p:cNvSpPr>
          <p:nvPr>
            <p:ph type="body" sz="quarter" idx="19"/>
          </p:nvPr>
        </p:nvSpPr>
        <p:spPr/>
        <p:txBody>
          <a:bodyPr/>
          <a:lstStyle/>
          <a:p>
            <a:r>
              <a:rPr lang="de-DE" dirty="0"/>
              <a:t>Strompreis für die Industrie in ct/kWh,</a:t>
            </a:r>
            <a:r>
              <a:rPr lang="de-DE" b="1" dirty="0"/>
              <a:t> Verbrauch &gt; 150 GWh</a:t>
            </a:r>
            <a:r>
              <a:rPr lang="de-DE" dirty="0"/>
              <a:t>, 2. Halbjahr 2025</a:t>
            </a:r>
          </a:p>
          <a:p>
            <a:endParaRPr lang="de-DE" dirty="0"/>
          </a:p>
        </p:txBody>
      </p:sp>
      <p:sp>
        <p:nvSpPr>
          <p:cNvPr id="3" name="Textplatzhalter 2">
            <a:extLst>
              <a:ext uri="{FF2B5EF4-FFF2-40B4-BE49-F238E27FC236}">
                <a16:creationId xmlns:a16="http://schemas.microsoft.com/office/drawing/2014/main" id="{69C76A8C-21A7-0E67-0296-C9AD9F9D168B}"/>
              </a:ext>
            </a:extLst>
          </p:cNvPr>
          <p:cNvSpPr>
            <a:spLocks noGrp="1"/>
          </p:cNvSpPr>
          <p:nvPr>
            <p:ph type="body" sz="quarter" idx="13"/>
          </p:nvPr>
        </p:nvSpPr>
        <p:spPr/>
        <p:txBody>
          <a:bodyPr/>
          <a:lstStyle/>
          <a:p>
            <a:r>
              <a:rPr lang="de-DE" dirty="0"/>
              <a:t>Europäischer Vergleich der Strompreise (alle verfügbaren Länder)</a:t>
            </a:r>
          </a:p>
        </p:txBody>
      </p:sp>
      <p:sp>
        <p:nvSpPr>
          <p:cNvPr id="2" name="Titel 1">
            <a:extLst>
              <a:ext uri="{FF2B5EF4-FFF2-40B4-BE49-F238E27FC236}">
                <a16:creationId xmlns:a16="http://schemas.microsoft.com/office/drawing/2014/main" id="{7BA10EA9-0DA0-BDF0-A76B-510E581B99D5}"/>
              </a:ext>
            </a:extLst>
          </p:cNvPr>
          <p:cNvSpPr>
            <a:spLocks noGrp="1"/>
          </p:cNvSpPr>
          <p:nvPr>
            <p:ph type="title"/>
          </p:nvPr>
        </p:nvSpPr>
        <p:spPr>
          <a:noFill/>
        </p:spPr>
        <p:txBody>
          <a:bodyPr vert="horz"/>
          <a:lstStyle/>
          <a:p>
            <a:r>
              <a:rPr lang="de-DE" dirty="0"/>
              <a:t>Strompreis in Deutschland höher als in wichtigen Wettbewerbsländern</a:t>
            </a:r>
          </a:p>
        </p:txBody>
      </p:sp>
      <p:graphicFrame>
        <p:nvGraphicFramePr>
          <p:cNvPr id="13" name="Diagrammplatzhalter 13">
            <a:extLst>
              <a:ext uri="{FF2B5EF4-FFF2-40B4-BE49-F238E27FC236}">
                <a16:creationId xmlns:a16="http://schemas.microsoft.com/office/drawing/2014/main" id="{F531F49A-F72A-4BEC-B51D-9DF519EDF029}"/>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7731360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608B9213-7A3F-A2DC-9601-7BB765BC1656}"/>
              </a:ext>
            </a:extLst>
          </p:cNvPr>
          <p:cNvGraphicFramePr>
            <a:graphicFrameLocks noChangeAspect="1"/>
          </p:cNvGraphicFramePr>
          <p:nvPr>
            <p:custDataLst>
              <p:tags r:id="rId1"/>
            </p:custDataLst>
            <p:extLst>
              <p:ext uri="{D42A27DB-BD31-4B8C-83A1-F6EECF244321}">
                <p14:modId xmlns:p14="http://schemas.microsoft.com/office/powerpoint/2010/main" val="21775623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8" name="think-cell data - do not delete" hidden="1">
                        <a:extLst>
                          <a:ext uri="{FF2B5EF4-FFF2-40B4-BE49-F238E27FC236}">
                            <a16:creationId xmlns:a16="http://schemas.microsoft.com/office/drawing/2014/main" id="{608B9213-7A3F-A2DC-9601-7BB765BC165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Foliennummernplatzhalter 3">
            <a:extLst>
              <a:ext uri="{FF2B5EF4-FFF2-40B4-BE49-F238E27FC236}">
                <a16:creationId xmlns:a16="http://schemas.microsoft.com/office/drawing/2014/main" id="{5C627A16-8E7D-0821-A310-CD792B78F99E}"/>
              </a:ext>
            </a:extLst>
          </p:cNvPr>
          <p:cNvSpPr>
            <a:spLocks noGrp="1"/>
          </p:cNvSpPr>
          <p:nvPr>
            <p:ph type="sldNum" sz="quarter" idx="10"/>
          </p:nvPr>
        </p:nvSpPr>
        <p:spPr/>
        <p:txBody>
          <a:bodyPr/>
          <a:lstStyle/>
          <a:p>
            <a:fld id="{B42D4303-B7FF-7540-9F33-74BBD7018147}" type="slidenum">
              <a:rPr lang="de-DE" smtClean="0"/>
              <a:pPr/>
              <a:t>29</a:t>
            </a:fld>
            <a:endParaRPr lang="de-DE" dirty="0"/>
          </a:p>
        </p:txBody>
      </p:sp>
      <p:sp>
        <p:nvSpPr>
          <p:cNvPr id="14" name="Textplatzhalter 13">
            <a:extLst>
              <a:ext uri="{FF2B5EF4-FFF2-40B4-BE49-F238E27FC236}">
                <a16:creationId xmlns:a16="http://schemas.microsoft.com/office/drawing/2014/main" id="{A38CC09B-450A-43CA-E9F9-F4DF006F6648}"/>
              </a:ext>
            </a:extLst>
          </p:cNvPr>
          <p:cNvSpPr>
            <a:spLocks noGrp="1"/>
          </p:cNvSpPr>
          <p:nvPr>
            <p:ph type="body" sz="quarter" idx="44"/>
          </p:nvPr>
        </p:nvSpPr>
        <p:spPr>
          <a:xfrm>
            <a:off x="6197825" y="5939529"/>
            <a:ext cx="4644000" cy="115858"/>
          </a:xfrm>
        </p:spPr>
        <p:txBody>
          <a:bodyPr/>
          <a:lstStyle/>
          <a:p>
            <a:endParaRPr lang="de-DE"/>
          </a:p>
        </p:txBody>
      </p:sp>
      <p:sp>
        <p:nvSpPr>
          <p:cNvPr id="10" name="Textplatzhalter 9">
            <a:extLst>
              <a:ext uri="{FF2B5EF4-FFF2-40B4-BE49-F238E27FC236}">
                <a16:creationId xmlns:a16="http://schemas.microsoft.com/office/drawing/2014/main" id="{0A8D1A72-F48E-EE5F-CF5E-7D3BA9445EB8}"/>
              </a:ext>
            </a:extLst>
          </p:cNvPr>
          <p:cNvSpPr>
            <a:spLocks noGrp="1"/>
          </p:cNvSpPr>
          <p:nvPr>
            <p:ph type="body" sz="quarter" idx="42"/>
          </p:nvPr>
        </p:nvSpPr>
        <p:spPr/>
        <p:txBody>
          <a:bodyPr/>
          <a:lstStyle/>
          <a:p>
            <a:r>
              <a:rPr lang="de-DE" dirty="0"/>
              <a:t>Index 2021=100</a:t>
            </a:r>
          </a:p>
          <a:p>
            <a:endParaRPr lang="de-DE" dirty="0"/>
          </a:p>
        </p:txBody>
      </p:sp>
      <p:sp>
        <p:nvSpPr>
          <p:cNvPr id="11" name="Textplatzhalter 10">
            <a:extLst>
              <a:ext uri="{FF2B5EF4-FFF2-40B4-BE49-F238E27FC236}">
                <a16:creationId xmlns:a16="http://schemas.microsoft.com/office/drawing/2014/main" id="{8EDB9604-D6E1-495F-FE18-AF1AB4613FA0}"/>
              </a:ext>
            </a:extLst>
          </p:cNvPr>
          <p:cNvSpPr>
            <a:spLocks noGrp="1"/>
          </p:cNvSpPr>
          <p:nvPr>
            <p:ph type="body" sz="quarter" idx="43"/>
          </p:nvPr>
        </p:nvSpPr>
        <p:spPr/>
        <p:txBody>
          <a:bodyPr/>
          <a:lstStyle/>
          <a:p>
            <a:r>
              <a:rPr lang="de-DE" dirty="0"/>
              <a:t>Erzeugerpreisindex gewerbliche Produkte Gas</a:t>
            </a:r>
          </a:p>
        </p:txBody>
      </p:sp>
      <p:sp>
        <p:nvSpPr>
          <p:cNvPr id="9" name="Textplatzhalter 8">
            <a:extLst>
              <a:ext uri="{FF2B5EF4-FFF2-40B4-BE49-F238E27FC236}">
                <a16:creationId xmlns:a16="http://schemas.microsoft.com/office/drawing/2014/main" id="{2EFADEDC-137A-03C6-9AB5-6F21E1714BD6}"/>
              </a:ext>
            </a:extLst>
          </p:cNvPr>
          <p:cNvSpPr>
            <a:spLocks noGrp="1"/>
          </p:cNvSpPr>
          <p:nvPr>
            <p:ph type="body" sz="quarter" idx="40"/>
          </p:nvPr>
        </p:nvSpPr>
        <p:spPr/>
        <p:txBody>
          <a:bodyPr/>
          <a:lstStyle/>
          <a:p>
            <a:r>
              <a:rPr lang="de-DE" dirty="0"/>
              <a:t>Quelle: Destatis, VCI</a:t>
            </a:r>
          </a:p>
          <a:p>
            <a:endParaRPr lang="de-DE" dirty="0"/>
          </a:p>
        </p:txBody>
      </p:sp>
      <p:sp>
        <p:nvSpPr>
          <p:cNvPr id="6" name="Textplatzhalter 5">
            <a:extLst>
              <a:ext uri="{FF2B5EF4-FFF2-40B4-BE49-F238E27FC236}">
                <a16:creationId xmlns:a16="http://schemas.microsoft.com/office/drawing/2014/main" id="{567B4931-6ACE-DEC7-5554-5BC71F9D58FB}"/>
              </a:ext>
            </a:extLst>
          </p:cNvPr>
          <p:cNvSpPr>
            <a:spLocks noGrp="1"/>
          </p:cNvSpPr>
          <p:nvPr>
            <p:ph type="body" sz="quarter" idx="19"/>
          </p:nvPr>
        </p:nvSpPr>
        <p:spPr/>
        <p:txBody>
          <a:bodyPr/>
          <a:lstStyle/>
          <a:p>
            <a:r>
              <a:rPr lang="de-DE" dirty="0"/>
              <a:t>Index 2021=100</a:t>
            </a:r>
          </a:p>
        </p:txBody>
      </p:sp>
      <p:sp>
        <p:nvSpPr>
          <p:cNvPr id="5" name="Textplatzhalter 4">
            <a:extLst>
              <a:ext uri="{FF2B5EF4-FFF2-40B4-BE49-F238E27FC236}">
                <a16:creationId xmlns:a16="http://schemas.microsoft.com/office/drawing/2014/main" id="{4C062F9D-4218-9438-42FD-EC0AB79EA740}"/>
              </a:ext>
            </a:extLst>
          </p:cNvPr>
          <p:cNvSpPr>
            <a:spLocks noGrp="1"/>
          </p:cNvSpPr>
          <p:nvPr>
            <p:ph type="body" sz="quarter" idx="13"/>
          </p:nvPr>
        </p:nvSpPr>
        <p:spPr/>
        <p:txBody>
          <a:bodyPr/>
          <a:lstStyle/>
          <a:p>
            <a:r>
              <a:rPr lang="de-DE" dirty="0"/>
              <a:t>Erzeugerpreis gewerbliche Produkte Strom</a:t>
            </a:r>
          </a:p>
        </p:txBody>
      </p:sp>
      <p:sp>
        <p:nvSpPr>
          <p:cNvPr id="3" name="Titel 2">
            <a:extLst>
              <a:ext uri="{FF2B5EF4-FFF2-40B4-BE49-F238E27FC236}">
                <a16:creationId xmlns:a16="http://schemas.microsoft.com/office/drawing/2014/main" id="{1B2C9C77-37E0-44F2-A1F5-7EF7ED2A6FA5}"/>
              </a:ext>
            </a:extLst>
          </p:cNvPr>
          <p:cNvSpPr>
            <a:spLocks noGrp="1"/>
          </p:cNvSpPr>
          <p:nvPr>
            <p:ph type="title"/>
          </p:nvPr>
        </p:nvSpPr>
        <p:spPr/>
        <p:txBody>
          <a:bodyPr vert="horz"/>
          <a:lstStyle/>
          <a:p>
            <a:r>
              <a:rPr lang="de-DE" dirty="0"/>
              <a:t>Deutlich höheres Preisniveau für Strom und Gas</a:t>
            </a:r>
          </a:p>
        </p:txBody>
      </p:sp>
      <p:graphicFrame>
        <p:nvGraphicFramePr>
          <p:cNvPr id="15" name="Diagrammplatzhalter 14">
            <a:extLst>
              <a:ext uri="{FF2B5EF4-FFF2-40B4-BE49-F238E27FC236}">
                <a16:creationId xmlns:a16="http://schemas.microsoft.com/office/drawing/2014/main" id="{24E3C43F-9C51-4EC0-BC44-9047C8D4DB9F}"/>
              </a:ext>
            </a:extLst>
          </p:cNvPr>
          <p:cNvGraphicFramePr>
            <a:graphicFrameLocks noGrp="1"/>
          </p:cNvGraphicFramePr>
          <p:nvPr>
            <p:ph type="chart" sz="quarter" idx="18"/>
            <p:extLst>
              <p:ext uri="{D42A27DB-BD31-4B8C-83A1-F6EECF244321}">
                <p14:modId xmlns:p14="http://schemas.microsoft.com/office/powerpoint/2010/main" val="3285220160"/>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8" name="Diagrammplatzhalter 17">
            <a:extLst>
              <a:ext uri="{FF2B5EF4-FFF2-40B4-BE49-F238E27FC236}">
                <a16:creationId xmlns:a16="http://schemas.microsoft.com/office/drawing/2014/main" id="{B7DA7681-1E54-4140-B377-007773E0EBD4}"/>
              </a:ext>
            </a:extLst>
          </p:cNvPr>
          <p:cNvGraphicFramePr>
            <a:graphicFrameLocks noGrp="1"/>
          </p:cNvGraphicFramePr>
          <p:nvPr>
            <p:ph type="chart" sz="quarter" idx="41"/>
            <p:extLst>
              <p:ext uri="{D42A27DB-BD31-4B8C-83A1-F6EECF244321}">
                <p14:modId xmlns:p14="http://schemas.microsoft.com/office/powerpoint/2010/main" val="3524514864"/>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032440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6790DB64-7E77-4085-9678-B967DC2044AE}"/>
              </a:ext>
            </a:extLst>
          </p:cNvPr>
          <p:cNvGraphicFramePr>
            <a:graphicFrameLocks noChangeAspect="1"/>
          </p:cNvGraphicFramePr>
          <p:nvPr>
            <p:custDataLst>
              <p:tags r:id="rId1"/>
            </p:custDataLst>
            <p:extLst>
              <p:ext uri="{D42A27DB-BD31-4B8C-83A1-F6EECF244321}">
                <p14:modId xmlns:p14="http://schemas.microsoft.com/office/powerpoint/2010/main" val="2952065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6790DB64-7E77-4085-9678-B967DC2044A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5A728A2A-9818-4A83-A3B7-E5B27A832175}"/>
              </a:ext>
            </a:extLst>
          </p:cNvPr>
          <p:cNvSpPr>
            <a:spLocks noGrp="1"/>
          </p:cNvSpPr>
          <p:nvPr>
            <p:ph type="sldNum" sz="quarter" idx="10"/>
          </p:nvPr>
        </p:nvSpPr>
        <p:spPr/>
        <p:txBody>
          <a:bodyPr/>
          <a:lstStyle/>
          <a:p>
            <a:fld id="{B42D4303-B7FF-7540-9F33-74BBD7018147}" type="slidenum">
              <a:rPr lang="de-DE" smtClean="0"/>
              <a:pPr/>
              <a:t>3</a:t>
            </a:fld>
            <a:endParaRPr lang="de-DE" dirty="0"/>
          </a:p>
        </p:txBody>
      </p:sp>
      <p:sp>
        <p:nvSpPr>
          <p:cNvPr id="5" name="Inhaltsplatzhalter 4">
            <a:extLst>
              <a:ext uri="{FF2B5EF4-FFF2-40B4-BE49-F238E27FC236}">
                <a16:creationId xmlns:a16="http://schemas.microsoft.com/office/drawing/2014/main" id="{4A04DA25-57FA-4DF3-A5EE-E7655E303A04}"/>
              </a:ext>
            </a:extLst>
          </p:cNvPr>
          <p:cNvSpPr>
            <a:spLocks noGrp="1"/>
          </p:cNvSpPr>
          <p:nvPr>
            <p:ph sz="quarter" idx="12"/>
          </p:nvPr>
        </p:nvSpPr>
        <p:spPr/>
        <p:txBody>
          <a:bodyPr/>
          <a:lstStyle/>
          <a:p>
            <a:pPr marL="0" indent="0">
              <a:buNone/>
            </a:pPr>
            <a:r>
              <a:rPr lang="de-DE" sz="2000" b="1" dirty="0">
                <a:hlinkClick r:id="rId6" action="ppaction://hlinksldjump"/>
              </a:rPr>
              <a:t>Preise und Kosten</a:t>
            </a:r>
            <a:endParaRPr lang="de-DE" sz="2000" b="1" dirty="0"/>
          </a:p>
          <a:p>
            <a:r>
              <a:rPr lang="de-DE" sz="2000" dirty="0">
                <a:hlinkClick r:id="rId7" action="ppaction://hlinksldjump"/>
              </a:rPr>
              <a:t>Gaspreise</a:t>
            </a:r>
            <a:r>
              <a:rPr lang="de-DE" sz="2000" dirty="0"/>
              <a:t>: Preise für industrielle Verbraucher nach Verbrauchsmengen, internationaler und europäischer Vergleich</a:t>
            </a:r>
          </a:p>
          <a:p>
            <a:r>
              <a:rPr lang="de-DE" sz="2000" dirty="0">
                <a:hlinkClick r:id="rId8" action="ppaction://hlinksldjump"/>
              </a:rPr>
              <a:t>Strompreise: </a:t>
            </a:r>
            <a:r>
              <a:rPr lang="de-DE" sz="2000" dirty="0"/>
              <a:t>Börsenstrompreis, Zusammensetzung des Industriestrompreises in Deutschland, Industriestrompreise nach Verbrauchsmengen, Industriestrompreise im internationalen und europäischen Vergleich </a:t>
            </a:r>
          </a:p>
          <a:p>
            <a:r>
              <a:rPr lang="de-DE" sz="2000" dirty="0">
                <a:hlinkClick r:id="rId9" action="ppaction://hlinksldjump"/>
              </a:rPr>
              <a:t>Erzeugerpreise</a:t>
            </a:r>
            <a:r>
              <a:rPr lang="de-DE" sz="2000" dirty="0"/>
              <a:t> für Gas und Strom für die Industrie</a:t>
            </a:r>
          </a:p>
          <a:p>
            <a:r>
              <a:rPr lang="de-DE" sz="2000" dirty="0">
                <a:hlinkClick r:id="rId10" action="ppaction://hlinksldjump"/>
              </a:rPr>
              <a:t>CO2-Preis</a:t>
            </a:r>
            <a:endParaRPr lang="de-DE" sz="2000" dirty="0"/>
          </a:p>
          <a:p>
            <a:r>
              <a:rPr lang="de-DE" sz="2000" dirty="0">
                <a:hlinkClick r:id="rId11" action="ppaction://hlinksldjump"/>
              </a:rPr>
              <a:t>Rohölpreis</a:t>
            </a:r>
            <a:r>
              <a:rPr lang="de-DE" sz="2000" dirty="0"/>
              <a:t> und </a:t>
            </a:r>
            <a:r>
              <a:rPr lang="de-DE" sz="2000" dirty="0">
                <a:hlinkClick r:id="rId12" action="ppaction://hlinksldjump"/>
              </a:rPr>
              <a:t>Naphthapreis</a:t>
            </a:r>
            <a:endParaRPr lang="de-DE" sz="2000" dirty="0"/>
          </a:p>
          <a:p>
            <a:r>
              <a:rPr lang="de-DE" sz="2000" dirty="0">
                <a:hlinkClick r:id="rId13" action="ppaction://hlinksldjump"/>
              </a:rPr>
              <a:t>Kosten</a:t>
            </a:r>
            <a:r>
              <a:rPr lang="de-DE" sz="2000" dirty="0"/>
              <a:t> für Energie- und Rohstoffe</a:t>
            </a:r>
          </a:p>
        </p:txBody>
      </p:sp>
      <p:sp>
        <p:nvSpPr>
          <p:cNvPr id="4" name="Titel 3">
            <a:extLst>
              <a:ext uri="{FF2B5EF4-FFF2-40B4-BE49-F238E27FC236}">
                <a16:creationId xmlns:a16="http://schemas.microsoft.com/office/drawing/2014/main" id="{4E59F935-6927-4BE6-8DFE-656C5DA22657}"/>
              </a:ext>
            </a:extLst>
          </p:cNvPr>
          <p:cNvSpPr>
            <a:spLocks noGrp="1"/>
          </p:cNvSpPr>
          <p:nvPr>
            <p:ph type="title"/>
          </p:nvPr>
        </p:nvSpPr>
        <p:spPr/>
        <p:txBody>
          <a:bodyPr vert="horz"/>
          <a:lstStyle/>
          <a:p>
            <a:r>
              <a:rPr lang="de-DE" dirty="0"/>
              <a:t>Inhaltsübersicht</a:t>
            </a:r>
          </a:p>
        </p:txBody>
      </p:sp>
    </p:spTree>
    <p:extLst>
      <p:ext uri="{BB962C8B-B14F-4D97-AF65-F5344CB8AC3E}">
        <p14:creationId xmlns:p14="http://schemas.microsoft.com/office/powerpoint/2010/main" val="35340833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hink-cell data - do not delete" hidden="1">
            <a:extLst>
              <a:ext uri="{FF2B5EF4-FFF2-40B4-BE49-F238E27FC236}">
                <a16:creationId xmlns:a16="http://schemas.microsoft.com/office/drawing/2014/main" id="{B5C4DAE6-F8AA-DBED-DD39-B84DC92C8F2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1" name="think-cell data - do not delete" hidden="1">
                        <a:extLst>
                          <a:ext uri="{FF2B5EF4-FFF2-40B4-BE49-F238E27FC236}">
                            <a16:creationId xmlns:a16="http://schemas.microsoft.com/office/drawing/2014/main" id="{B5C4DAE6-F8AA-DBED-DD39-B84DC92C8F2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Foliennummernplatzhalter 5">
            <a:extLst>
              <a:ext uri="{FF2B5EF4-FFF2-40B4-BE49-F238E27FC236}">
                <a16:creationId xmlns:a16="http://schemas.microsoft.com/office/drawing/2014/main" id="{D5F1F94C-F362-3011-B988-649714DD7ED5}"/>
              </a:ext>
            </a:extLst>
          </p:cNvPr>
          <p:cNvSpPr>
            <a:spLocks noGrp="1"/>
          </p:cNvSpPr>
          <p:nvPr>
            <p:ph type="sldNum" sz="quarter" idx="10"/>
          </p:nvPr>
        </p:nvSpPr>
        <p:spPr/>
        <p:txBody>
          <a:bodyPr/>
          <a:lstStyle/>
          <a:p>
            <a:fld id="{B42D4303-B7FF-7540-9F33-74BBD7018147}" type="slidenum">
              <a:rPr lang="de-DE" smtClean="0"/>
              <a:pPr/>
              <a:t>30</a:t>
            </a:fld>
            <a:endParaRPr lang="de-DE" dirty="0"/>
          </a:p>
        </p:txBody>
      </p:sp>
      <p:sp>
        <p:nvSpPr>
          <p:cNvPr id="7" name="Textplatzhalter 6">
            <a:extLst>
              <a:ext uri="{FF2B5EF4-FFF2-40B4-BE49-F238E27FC236}">
                <a16:creationId xmlns:a16="http://schemas.microsoft.com/office/drawing/2014/main" id="{E9974CEC-CC0C-69B7-5E5E-A003D064779E}"/>
              </a:ext>
            </a:extLst>
          </p:cNvPr>
          <p:cNvSpPr>
            <a:spLocks noGrp="1"/>
          </p:cNvSpPr>
          <p:nvPr>
            <p:ph type="body" sz="quarter" idx="40"/>
          </p:nvPr>
        </p:nvSpPr>
        <p:spPr>
          <a:xfrm>
            <a:off x="539750" y="6021288"/>
            <a:ext cx="10080000" cy="115858"/>
          </a:xfrm>
        </p:spPr>
        <p:txBody>
          <a:bodyPr/>
          <a:lstStyle/>
          <a:p>
            <a:r>
              <a:rPr lang="de-DE" dirty="0"/>
              <a:t>Quelle: Energy Charts (</a:t>
            </a:r>
            <a:r>
              <a:rPr lang="de-DE" dirty="0" err="1"/>
              <a:t>Frauenhofer</a:t>
            </a:r>
            <a:r>
              <a:rPr lang="de-DE" dirty="0"/>
              <a:t>), VCI		</a:t>
            </a:r>
          </a:p>
        </p:txBody>
      </p:sp>
      <p:sp>
        <p:nvSpPr>
          <p:cNvPr id="5" name="Textplatzhalter 4">
            <a:extLst>
              <a:ext uri="{FF2B5EF4-FFF2-40B4-BE49-F238E27FC236}">
                <a16:creationId xmlns:a16="http://schemas.microsoft.com/office/drawing/2014/main" id="{C7785757-AD55-BC07-A849-EBF0FD2A4CF1}"/>
              </a:ext>
            </a:extLst>
          </p:cNvPr>
          <p:cNvSpPr>
            <a:spLocks noGrp="1"/>
          </p:cNvSpPr>
          <p:nvPr>
            <p:ph type="body" sz="quarter" idx="19"/>
          </p:nvPr>
        </p:nvSpPr>
        <p:spPr/>
        <p:txBody>
          <a:bodyPr/>
          <a:lstStyle/>
          <a:p>
            <a:r>
              <a:rPr lang="de-DE" dirty="0"/>
              <a:t>Auktion Deutschland, Preis Euro/ Tonne CO2</a:t>
            </a:r>
          </a:p>
        </p:txBody>
      </p:sp>
      <p:sp>
        <p:nvSpPr>
          <p:cNvPr id="4" name="Textplatzhalter 3">
            <a:extLst>
              <a:ext uri="{FF2B5EF4-FFF2-40B4-BE49-F238E27FC236}">
                <a16:creationId xmlns:a16="http://schemas.microsoft.com/office/drawing/2014/main" id="{2E6C3433-D2BD-0B8E-7DFD-D12940D05780}"/>
              </a:ext>
            </a:extLst>
          </p:cNvPr>
          <p:cNvSpPr>
            <a:spLocks noGrp="1"/>
          </p:cNvSpPr>
          <p:nvPr>
            <p:ph type="body" sz="quarter" idx="13"/>
          </p:nvPr>
        </p:nvSpPr>
        <p:spPr/>
        <p:txBody>
          <a:bodyPr/>
          <a:lstStyle/>
          <a:p>
            <a:r>
              <a:rPr lang="de-DE" dirty="0"/>
              <a:t>CO2-Emissionszertifikate</a:t>
            </a:r>
          </a:p>
        </p:txBody>
      </p:sp>
      <p:sp>
        <p:nvSpPr>
          <p:cNvPr id="3" name="Titel 2">
            <a:extLst>
              <a:ext uri="{FF2B5EF4-FFF2-40B4-BE49-F238E27FC236}">
                <a16:creationId xmlns:a16="http://schemas.microsoft.com/office/drawing/2014/main" id="{8E564172-D3A4-1635-9D4F-425AF8F3DA0C}"/>
              </a:ext>
            </a:extLst>
          </p:cNvPr>
          <p:cNvSpPr>
            <a:spLocks noGrp="1"/>
          </p:cNvSpPr>
          <p:nvPr>
            <p:ph type="title"/>
          </p:nvPr>
        </p:nvSpPr>
        <p:spPr>
          <a:noFill/>
        </p:spPr>
        <p:txBody>
          <a:bodyPr vert="horz"/>
          <a:lstStyle/>
          <a:p>
            <a:r>
              <a:rPr lang="de-DE" dirty="0"/>
              <a:t>Preistreiber Zertifikate-Handel</a:t>
            </a:r>
          </a:p>
        </p:txBody>
      </p:sp>
      <p:graphicFrame>
        <p:nvGraphicFramePr>
          <p:cNvPr id="10" name="Diagrammplatzhalter 9">
            <a:extLst>
              <a:ext uri="{FF2B5EF4-FFF2-40B4-BE49-F238E27FC236}">
                <a16:creationId xmlns:a16="http://schemas.microsoft.com/office/drawing/2014/main" id="{03488CE5-566A-8FE0-33E0-8BB9996D71BB}"/>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13659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p:custDataLst>
              <p:tags r:id="rId1"/>
            </p:custDataLst>
            <p:extLst>
              <p:ext uri="{D42A27DB-BD31-4B8C-83A1-F6EECF244321}">
                <p14:modId xmlns:p14="http://schemas.microsoft.com/office/powerpoint/2010/main" val="331023431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5" name="Objekt 4"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E436BB77-44C3-4AC2-96DF-D9DB24721DFE}"/>
              </a:ext>
            </a:extLst>
          </p:cNvPr>
          <p:cNvSpPr>
            <a:spLocks noGrp="1"/>
          </p:cNvSpPr>
          <p:nvPr>
            <p:ph type="sldNum" sz="quarter" idx="10"/>
          </p:nvPr>
        </p:nvSpPr>
        <p:spPr/>
        <p:txBody>
          <a:bodyPr/>
          <a:lstStyle/>
          <a:p>
            <a:fld id="{B42D4303-B7FF-7540-9F33-74BBD7018147}" type="slidenum">
              <a:rPr lang="de-DE" smtClean="0"/>
              <a:pPr/>
              <a:t>31</a:t>
            </a:fld>
            <a:endParaRPr lang="de-DE" dirty="0"/>
          </a:p>
        </p:txBody>
      </p:sp>
      <p:sp>
        <p:nvSpPr>
          <p:cNvPr id="13" name="Inhaltsplatzhalter 12">
            <a:extLst>
              <a:ext uri="{FF2B5EF4-FFF2-40B4-BE49-F238E27FC236}">
                <a16:creationId xmlns:a16="http://schemas.microsoft.com/office/drawing/2014/main" id="{1AEA975F-A06B-866B-F661-2BB625290D49}"/>
              </a:ext>
            </a:extLst>
          </p:cNvPr>
          <p:cNvSpPr>
            <a:spLocks noGrp="1"/>
          </p:cNvSpPr>
          <p:nvPr>
            <p:ph type="body" sz="quarter" idx="43"/>
          </p:nvPr>
        </p:nvSpPr>
        <p:spPr>
          <a:xfrm>
            <a:off x="8256240" y="1735099"/>
            <a:ext cx="3612627" cy="4032000"/>
          </a:xfrm>
        </p:spPr>
        <p:txBody>
          <a:bodyPr/>
          <a:lstStyle/>
          <a:p>
            <a:r>
              <a:rPr lang="de-DE" dirty="0"/>
              <a:t>Schwache weltweite Nachfrage ließ 2025 Ölpreis sinken. Geopolitische Krisen erhöhen dagegen den Druck auf die Preise. </a:t>
            </a:r>
          </a:p>
          <a:p>
            <a:r>
              <a:rPr lang="de-DE" dirty="0"/>
              <a:t>Irankrieg führte zur Explosion der Ölpreise.</a:t>
            </a:r>
          </a:p>
        </p:txBody>
      </p:sp>
      <p:sp>
        <p:nvSpPr>
          <p:cNvPr id="9" name="Textplatzhalter 8"/>
          <p:cNvSpPr>
            <a:spLocks noGrp="1"/>
          </p:cNvSpPr>
          <p:nvPr>
            <p:ph type="body" sz="quarter" idx="40"/>
          </p:nvPr>
        </p:nvSpPr>
        <p:spPr/>
        <p:txBody>
          <a:bodyPr/>
          <a:lstStyle/>
          <a:p>
            <a:r>
              <a:rPr lang="de-DE" dirty="0"/>
              <a:t>Quelle: World Bank, </a:t>
            </a:r>
            <a:r>
              <a:rPr lang="de-DE" dirty="0" err="1"/>
              <a:t>Macrobond</a:t>
            </a:r>
            <a:r>
              <a:rPr lang="de-DE" dirty="0"/>
              <a:t>, VCI</a:t>
            </a:r>
          </a:p>
        </p:txBody>
      </p:sp>
      <p:sp>
        <p:nvSpPr>
          <p:cNvPr id="7" name="Textplatzhalter 6"/>
          <p:cNvSpPr>
            <a:spLocks noGrp="1"/>
          </p:cNvSpPr>
          <p:nvPr>
            <p:ph type="body" sz="quarter" idx="19"/>
          </p:nvPr>
        </p:nvSpPr>
        <p:spPr/>
        <p:txBody>
          <a:bodyPr>
            <a:noAutofit/>
          </a:bodyPr>
          <a:lstStyle/>
          <a:p>
            <a:r>
              <a:rPr lang="de-DE" dirty="0"/>
              <a:t>in US-Dollar/Barrel Brent, Veränderung </a:t>
            </a:r>
            <a:r>
              <a:rPr lang="de-DE" dirty="0" err="1"/>
              <a:t>ggü</a:t>
            </a:r>
            <a:r>
              <a:rPr lang="de-DE" dirty="0"/>
              <a:t>. Vorjahr in Prozent</a:t>
            </a:r>
          </a:p>
        </p:txBody>
      </p:sp>
      <p:sp>
        <p:nvSpPr>
          <p:cNvPr id="6" name="Textplatzhalter 5"/>
          <p:cNvSpPr>
            <a:spLocks noGrp="1"/>
          </p:cNvSpPr>
          <p:nvPr>
            <p:ph type="body" sz="quarter" idx="13"/>
          </p:nvPr>
        </p:nvSpPr>
        <p:spPr/>
        <p:txBody>
          <a:bodyPr/>
          <a:lstStyle/>
          <a:p>
            <a:r>
              <a:rPr lang="de-DE" dirty="0"/>
              <a:t>Spot- und Jahresdurchschnittspreise für Rohöl</a:t>
            </a:r>
          </a:p>
        </p:txBody>
      </p:sp>
      <p:sp>
        <p:nvSpPr>
          <p:cNvPr id="125954" name="Rectangle 2"/>
          <p:cNvSpPr>
            <a:spLocks noGrp="1" noChangeArrowheads="1"/>
          </p:cNvSpPr>
          <p:nvPr>
            <p:ph type="title"/>
          </p:nvPr>
        </p:nvSpPr>
        <p:spPr>
          <a:noFill/>
        </p:spPr>
        <p:txBody>
          <a:bodyPr vert="horz"/>
          <a:lstStyle/>
          <a:p>
            <a:r>
              <a:rPr lang="de-DE" dirty="0"/>
              <a:t>Irankrieg lässt Ölpreis explodieren – hohe Unsicherheiten</a:t>
            </a:r>
          </a:p>
        </p:txBody>
      </p:sp>
      <p:graphicFrame>
        <p:nvGraphicFramePr>
          <p:cNvPr id="10" name="Chart 2">
            <a:extLst>
              <a:ext uri="{FF2B5EF4-FFF2-40B4-BE49-F238E27FC236}">
                <a16:creationId xmlns:a16="http://schemas.microsoft.com/office/drawing/2014/main" id="{4BCC3E86-0761-45D7-B757-82B8F291F5BD}"/>
              </a:ext>
            </a:extLst>
          </p:cNvPr>
          <p:cNvGraphicFramePr>
            <a:graphicFrameLocks noGrp="1"/>
          </p:cNvGraphicFramePr>
          <p:nvPr>
            <p:ph type="chart" sz="quarter" idx="18"/>
            <p:extLst>
              <p:ext uri="{D42A27DB-BD31-4B8C-83A1-F6EECF244321}">
                <p14:modId xmlns:p14="http://schemas.microsoft.com/office/powerpoint/2010/main" val="1235415527"/>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604333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p:cNvGraphicFramePr>
            <a:graphicFrameLocks noChangeAspect="1"/>
          </p:cNvGraphicFramePr>
          <p:nvPr>
            <p:custDataLst>
              <p:tags r:id="rId1"/>
            </p:custDataLst>
            <p:extLst>
              <p:ext uri="{D42A27DB-BD31-4B8C-83A1-F6EECF244321}">
                <p14:modId xmlns:p14="http://schemas.microsoft.com/office/powerpoint/2010/main" val="3496605855"/>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err="1">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5AFB2B3B-AB2E-4CF6-B9CE-81F6B89881EC}"/>
              </a:ext>
            </a:extLst>
          </p:cNvPr>
          <p:cNvSpPr>
            <a:spLocks noGrp="1"/>
          </p:cNvSpPr>
          <p:nvPr>
            <p:ph type="sldNum" sz="quarter" idx="10"/>
          </p:nvPr>
        </p:nvSpPr>
        <p:spPr/>
        <p:txBody>
          <a:bodyPr/>
          <a:lstStyle/>
          <a:p>
            <a:fld id="{B42D4303-B7FF-7540-9F33-74BBD7018147}" type="slidenum">
              <a:rPr lang="de-DE" smtClean="0"/>
              <a:pPr/>
              <a:t>32</a:t>
            </a:fld>
            <a:endParaRPr lang="de-DE" dirty="0"/>
          </a:p>
        </p:txBody>
      </p:sp>
      <p:sp>
        <p:nvSpPr>
          <p:cNvPr id="12" name="Inhaltsplatzhalter 11">
            <a:extLst>
              <a:ext uri="{FF2B5EF4-FFF2-40B4-BE49-F238E27FC236}">
                <a16:creationId xmlns:a16="http://schemas.microsoft.com/office/drawing/2014/main" id="{8B45FD45-66B6-4DA7-8A08-8213B5EFB49F}"/>
              </a:ext>
            </a:extLst>
          </p:cNvPr>
          <p:cNvSpPr>
            <a:spLocks noGrp="1"/>
          </p:cNvSpPr>
          <p:nvPr>
            <p:ph type="body" sz="quarter" idx="43"/>
          </p:nvPr>
        </p:nvSpPr>
        <p:spPr/>
        <p:txBody>
          <a:bodyPr/>
          <a:lstStyle/>
          <a:p>
            <a:r>
              <a:rPr lang="de-DE" dirty="0"/>
              <a:t>Die Preise für Naphtha, dem wichtigsten Rohstoff in der Chemie, folgen dem Rohölpreistrend.</a:t>
            </a:r>
          </a:p>
          <a:p>
            <a:r>
              <a:rPr lang="de-DE" dirty="0"/>
              <a:t>Schwache Nachfrage ließ auch hier die Preise 2025 sinken.</a:t>
            </a:r>
          </a:p>
          <a:p>
            <a:r>
              <a:rPr lang="de-DE" dirty="0"/>
              <a:t>Der Irankrieg führte zu massiven Anstiegen der </a:t>
            </a:r>
            <a:r>
              <a:rPr lang="de-DE" dirty="0" err="1"/>
              <a:t>Naphthapreise</a:t>
            </a:r>
            <a:endParaRPr lang="de-DE" dirty="0"/>
          </a:p>
        </p:txBody>
      </p:sp>
      <p:sp>
        <p:nvSpPr>
          <p:cNvPr id="6" name="Textplatzhalter 5"/>
          <p:cNvSpPr>
            <a:spLocks noGrp="1"/>
          </p:cNvSpPr>
          <p:nvPr>
            <p:ph type="body" sz="quarter" idx="40"/>
          </p:nvPr>
        </p:nvSpPr>
        <p:spPr/>
        <p:txBody>
          <a:bodyPr/>
          <a:lstStyle/>
          <a:p>
            <a:r>
              <a:rPr lang="de-DE"/>
              <a:t>Quellen: eid, VCI</a:t>
            </a:r>
            <a:endParaRPr lang="de-DE" dirty="0"/>
          </a:p>
        </p:txBody>
      </p:sp>
      <p:sp>
        <p:nvSpPr>
          <p:cNvPr id="4" name="Textplatzhalter 3"/>
          <p:cNvSpPr>
            <a:spLocks noGrp="1"/>
          </p:cNvSpPr>
          <p:nvPr>
            <p:ph type="body" sz="quarter" idx="19"/>
          </p:nvPr>
        </p:nvSpPr>
        <p:spPr/>
        <p:txBody>
          <a:bodyPr/>
          <a:lstStyle/>
          <a:p>
            <a:r>
              <a:rPr lang="de-DE" dirty="0"/>
              <a:t>in Euro und Veränderung geg. Vorjahr in Prozent </a:t>
            </a:r>
          </a:p>
        </p:txBody>
      </p:sp>
      <p:sp>
        <p:nvSpPr>
          <p:cNvPr id="3" name="Textplatzhalter 2"/>
          <p:cNvSpPr>
            <a:spLocks noGrp="1"/>
          </p:cNvSpPr>
          <p:nvPr>
            <p:ph type="body" sz="quarter" idx="13"/>
          </p:nvPr>
        </p:nvSpPr>
        <p:spPr/>
        <p:txBody>
          <a:bodyPr/>
          <a:lstStyle/>
          <a:p>
            <a:r>
              <a:rPr lang="de-DE" dirty="0" err="1"/>
              <a:t>Naphthapreis</a:t>
            </a:r>
            <a:endParaRPr lang="de-DE" dirty="0"/>
          </a:p>
        </p:txBody>
      </p:sp>
      <p:sp>
        <p:nvSpPr>
          <p:cNvPr id="2" name="Titel 1"/>
          <p:cNvSpPr>
            <a:spLocks noGrp="1"/>
          </p:cNvSpPr>
          <p:nvPr>
            <p:ph type="title"/>
          </p:nvPr>
        </p:nvSpPr>
        <p:spPr>
          <a:noFill/>
        </p:spPr>
        <p:txBody>
          <a:bodyPr vert="horz"/>
          <a:lstStyle/>
          <a:p>
            <a:r>
              <a:rPr lang="de-DE" dirty="0"/>
              <a:t>Rohbenzin schwankt mit Rohölpreis</a:t>
            </a:r>
          </a:p>
        </p:txBody>
      </p:sp>
      <p:graphicFrame>
        <p:nvGraphicFramePr>
          <p:cNvPr id="13" name="Chart 2">
            <a:extLst>
              <a:ext uri="{FF2B5EF4-FFF2-40B4-BE49-F238E27FC236}">
                <a16:creationId xmlns:a16="http://schemas.microsoft.com/office/drawing/2014/main" id="{97B61182-25CD-47C9-B81E-3A8F7B4DFF42}"/>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6170832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B3985A2E-EEC4-B6E6-308C-B8F4ADCD0653}"/>
              </a:ext>
            </a:extLst>
          </p:cNvPr>
          <p:cNvGraphicFramePr>
            <a:graphicFrameLocks noChangeAspect="1"/>
          </p:cNvGraphicFramePr>
          <p:nvPr>
            <p:custDataLst>
              <p:tags r:id="rId1"/>
            </p:custDataLst>
            <p:extLst>
              <p:ext uri="{D42A27DB-BD31-4B8C-83A1-F6EECF244321}">
                <p14:modId xmlns:p14="http://schemas.microsoft.com/office/powerpoint/2010/main" val="21370886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9" name="Objekt 8" hidden="1">
                        <a:extLst>
                          <a:ext uri="{FF2B5EF4-FFF2-40B4-BE49-F238E27FC236}">
                            <a16:creationId xmlns:a16="http://schemas.microsoft.com/office/drawing/2014/main" id="{B3985A2E-EEC4-B6E6-308C-B8F4ADCD065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Foliennummernplatzhalter 5">
            <a:extLst>
              <a:ext uri="{FF2B5EF4-FFF2-40B4-BE49-F238E27FC236}">
                <a16:creationId xmlns:a16="http://schemas.microsoft.com/office/drawing/2014/main" id="{D1ACDD33-3A59-1812-EE8F-24A7EFCE0059}"/>
              </a:ext>
            </a:extLst>
          </p:cNvPr>
          <p:cNvSpPr>
            <a:spLocks noGrp="1"/>
          </p:cNvSpPr>
          <p:nvPr>
            <p:ph type="sldNum" sz="quarter" idx="10"/>
          </p:nvPr>
        </p:nvSpPr>
        <p:spPr/>
        <p:txBody>
          <a:bodyPr/>
          <a:lstStyle/>
          <a:p>
            <a:fld id="{B42D4303-B7FF-7540-9F33-74BBD7018147}" type="slidenum">
              <a:rPr lang="de-DE" smtClean="0"/>
              <a:pPr/>
              <a:t>33</a:t>
            </a:fld>
            <a:endParaRPr lang="de-DE" dirty="0"/>
          </a:p>
        </p:txBody>
      </p:sp>
      <p:sp>
        <p:nvSpPr>
          <p:cNvPr id="11" name="Textplatzhalter 10">
            <a:extLst>
              <a:ext uri="{FF2B5EF4-FFF2-40B4-BE49-F238E27FC236}">
                <a16:creationId xmlns:a16="http://schemas.microsoft.com/office/drawing/2014/main" id="{95D60F7B-D33B-E50C-C396-9D47628B3618}"/>
              </a:ext>
            </a:extLst>
          </p:cNvPr>
          <p:cNvSpPr>
            <a:spLocks noGrp="1"/>
          </p:cNvSpPr>
          <p:nvPr>
            <p:ph type="body" sz="quarter" idx="44"/>
          </p:nvPr>
        </p:nvSpPr>
        <p:spPr/>
        <p:txBody>
          <a:bodyPr/>
          <a:lstStyle/>
          <a:p>
            <a:r>
              <a:rPr lang="de-DE" dirty="0"/>
              <a:t>Quelle: FERI, Destatis, eigene Berechnungen</a:t>
            </a:r>
          </a:p>
        </p:txBody>
      </p:sp>
      <p:sp>
        <p:nvSpPr>
          <p:cNvPr id="8" name="Textplatzhalter 7">
            <a:extLst>
              <a:ext uri="{FF2B5EF4-FFF2-40B4-BE49-F238E27FC236}">
                <a16:creationId xmlns:a16="http://schemas.microsoft.com/office/drawing/2014/main" id="{9D3A558D-AA92-7C0E-FBF3-84B761D6019C}"/>
              </a:ext>
            </a:extLst>
          </p:cNvPr>
          <p:cNvSpPr>
            <a:spLocks noGrp="1"/>
          </p:cNvSpPr>
          <p:nvPr>
            <p:ph type="body" sz="quarter" idx="42"/>
          </p:nvPr>
        </p:nvSpPr>
        <p:spPr/>
        <p:txBody>
          <a:bodyPr/>
          <a:lstStyle/>
          <a:p>
            <a:r>
              <a:rPr lang="de-DE" dirty="0"/>
              <a:t>Index 2021=100</a:t>
            </a:r>
          </a:p>
        </p:txBody>
      </p:sp>
      <p:sp>
        <p:nvSpPr>
          <p:cNvPr id="10" name="Textplatzhalter 9">
            <a:extLst>
              <a:ext uri="{FF2B5EF4-FFF2-40B4-BE49-F238E27FC236}">
                <a16:creationId xmlns:a16="http://schemas.microsoft.com/office/drawing/2014/main" id="{81BED852-551F-DBFF-6655-FB9BC09F667C}"/>
              </a:ext>
            </a:extLst>
          </p:cNvPr>
          <p:cNvSpPr>
            <a:spLocks noGrp="1"/>
          </p:cNvSpPr>
          <p:nvPr>
            <p:ph type="body" sz="quarter" idx="43"/>
          </p:nvPr>
        </p:nvSpPr>
        <p:spPr/>
        <p:txBody>
          <a:bodyPr/>
          <a:lstStyle/>
          <a:p>
            <a:r>
              <a:rPr lang="de-DE" dirty="0"/>
              <a:t>Energiekosten der Chemie in D</a:t>
            </a:r>
          </a:p>
        </p:txBody>
      </p:sp>
      <p:sp>
        <p:nvSpPr>
          <p:cNvPr id="7" name="Textplatzhalter 6">
            <a:extLst>
              <a:ext uri="{FF2B5EF4-FFF2-40B4-BE49-F238E27FC236}">
                <a16:creationId xmlns:a16="http://schemas.microsoft.com/office/drawing/2014/main" id="{73C691F8-96A8-AB59-2BBE-E5785FDF70E5}"/>
              </a:ext>
            </a:extLst>
          </p:cNvPr>
          <p:cNvSpPr>
            <a:spLocks noGrp="1"/>
          </p:cNvSpPr>
          <p:nvPr>
            <p:ph type="body" sz="quarter" idx="40"/>
          </p:nvPr>
        </p:nvSpPr>
        <p:spPr/>
        <p:txBody>
          <a:bodyPr/>
          <a:lstStyle/>
          <a:p>
            <a:r>
              <a:rPr lang="de-DE" dirty="0"/>
              <a:t>Quelle: FERI, Destatis, eigene Berechnungen</a:t>
            </a:r>
          </a:p>
        </p:txBody>
      </p:sp>
      <p:sp>
        <p:nvSpPr>
          <p:cNvPr id="5" name="Textplatzhalter 4">
            <a:extLst>
              <a:ext uri="{FF2B5EF4-FFF2-40B4-BE49-F238E27FC236}">
                <a16:creationId xmlns:a16="http://schemas.microsoft.com/office/drawing/2014/main" id="{D0D0F13D-E527-0399-A368-90754BF9A140}"/>
              </a:ext>
            </a:extLst>
          </p:cNvPr>
          <p:cNvSpPr>
            <a:spLocks noGrp="1"/>
          </p:cNvSpPr>
          <p:nvPr>
            <p:ph type="body" sz="quarter" idx="19"/>
          </p:nvPr>
        </p:nvSpPr>
        <p:spPr/>
        <p:txBody>
          <a:bodyPr/>
          <a:lstStyle/>
          <a:p>
            <a:r>
              <a:rPr lang="de-DE" dirty="0"/>
              <a:t>Index 2021=100</a:t>
            </a:r>
          </a:p>
        </p:txBody>
      </p:sp>
      <p:sp>
        <p:nvSpPr>
          <p:cNvPr id="4" name="Textplatzhalter 3">
            <a:extLst>
              <a:ext uri="{FF2B5EF4-FFF2-40B4-BE49-F238E27FC236}">
                <a16:creationId xmlns:a16="http://schemas.microsoft.com/office/drawing/2014/main" id="{88D081F9-89FD-46E1-E7D8-4D815A431DCD}"/>
              </a:ext>
            </a:extLst>
          </p:cNvPr>
          <p:cNvSpPr>
            <a:spLocks noGrp="1"/>
          </p:cNvSpPr>
          <p:nvPr>
            <p:ph type="body" sz="quarter" idx="13"/>
          </p:nvPr>
        </p:nvSpPr>
        <p:spPr/>
        <p:txBody>
          <a:bodyPr/>
          <a:lstStyle/>
          <a:p>
            <a:r>
              <a:rPr lang="de-DE" dirty="0"/>
              <a:t>Energiepreise für industrielle Kunden in D</a:t>
            </a:r>
          </a:p>
        </p:txBody>
      </p:sp>
      <p:sp>
        <p:nvSpPr>
          <p:cNvPr id="2" name="Titel 1">
            <a:extLst>
              <a:ext uri="{FF2B5EF4-FFF2-40B4-BE49-F238E27FC236}">
                <a16:creationId xmlns:a16="http://schemas.microsoft.com/office/drawing/2014/main" id="{F1D8D52B-6C89-7A29-D81B-3A62BD749BB2}"/>
              </a:ext>
            </a:extLst>
          </p:cNvPr>
          <p:cNvSpPr>
            <a:spLocks noGrp="1"/>
          </p:cNvSpPr>
          <p:nvPr>
            <p:ph type="title"/>
          </p:nvPr>
        </p:nvSpPr>
        <p:spPr>
          <a:noFill/>
        </p:spPr>
        <p:txBody>
          <a:bodyPr vert="horz"/>
          <a:lstStyle/>
          <a:p>
            <a:r>
              <a:rPr lang="de-DE" dirty="0"/>
              <a:t>Energiekosten: hohes Niveau – Irankrieg lässt  Kosten sprunghaft steigen</a:t>
            </a:r>
          </a:p>
        </p:txBody>
      </p:sp>
      <p:graphicFrame>
        <p:nvGraphicFramePr>
          <p:cNvPr id="13" name="Diagrammplatzhalter 12">
            <a:extLst>
              <a:ext uri="{FF2B5EF4-FFF2-40B4-BE49-F238E27FC236}">
                <a16:creationId xmlns:a16="http://schemas.microsoft.com/office/drawing/2014/main" id="{C1256C60-2359-715D-67F6-35BB88373065}"/>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8" name="Diagrammplatzhalter 17">
            <a:extLst>
              <a:ext uri="{FF2B5EF4-FFF2-40B4-BE49-F238E27FC236}">
                <a16:creationId xmlns:a16="http://schemas.microsoft.com/office/drawing/2014/main" id="{706A0163-C93F-4E7E-8213-2D3D7194B8C1}"/>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1816517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Objekt 23" hidden="1">
            <a:extLst>
              <a:ext uri="{FF2B5EF4-FFF2-40B4-BE49-F238E27FC236}">
                <a16:creationId xmlns:a16="http://schemas.microsoft.com/office/drawing/2014/main" id="{2D62B33C-BD23-4DC8-9EF1-7BA77FC53DF5}"/>
              </a:ext>
            </a:extLst>
          </p:cNvPr>
          <p:cNvGraphicFramePr>
            <a:graphicFrameLocks noChangeAspect="1"/>
          </p:cNvGraphicFramePr>
          <p:nvPr>
            <p:custDataLst>
              <p:tags r:id="rId1"/>
            </p:custDataLst>
            <p:extLst>
              <p:ext uri="{D42A27DB-BD31-4B8C-83A1-F6EECF244321}">
                <p14:modId xmlns:p14="http://schemas.microsoft.com/office/powerpoint/2010/main" val="6560599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4" name="Objekt 23" hidden="1">
                        <a:extLst>
                          <a:ext uri="{FF2B5EF4-FFF2-40B4-BE49-F238E27FC236}">
                            <a16:creationId xmlns:a16="http://schemas.microsoft.com/office/drawing/2014/main" id="{2D62B33C-BD23-4DC8-9EF1-7BA77FC53DF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63483AD3-AD39-41D3-9260-736BC11FE3EF}"/>
              </a:ext>
            </a:extLst>
          </p:cNvPr>
          <p:cNvSpPr>
            <a:spLocks noGrp="1"/>
          </p:cNvSpPr>
          <p:nvPr>
            <p:ph type="sldNum" sz="quarter" idx="10"/>
          </p:nvPr>
        </p:nvSpPr>
        <p:spPr/>
        <p:txBody>
          <a:bodyPr/>
          <a:lstStyle/>
          <a:p>
            <a:fld id="{B42D4303-B7FF-7540-9F33-74BBD7018147}" type="slidenum">
              <a:rPr lang="de-DE" smtClean="0"/>
              <a:pPr/>
              <a:t>34</a:t>
            </a:fld>
            <a:endParaRPr lang="de-DE" dirty="0"/>
          </a:p>
        </p:txBody>
      </p:sp>
      <p:sp>
        <p:nvSpPr>
          <p:cNvPr id="13" name="Inhaltsplatzhalter 12">
            <a:extLst>
              <a:ext uri="{FF2B5EF4-FFF2-40B4-BE49-F238E27FC236}">
                <a16:creationId xmlns:a16="http://schemas.microsoft.com/office/drawing/2014/main" id="{D4B1472B-5EF8-4B21-9679-3F63C7519614}"/>
              </a:ext>
            </a:extLst>
          </p:cNvPr>
          <p:cNvSpPr>
            <a:spLocks noGrp="1"/>
          </p:cNvSpPr>
          <p:nvPr>
            <p:ph type="body" sz="quarter" idx="43"/>
          </p:nvPr>
        </p:nvSpPr>
        <p:spPr/>
        <p:txBody>
          <a:bodyPr/>
          <a:lstStyle/>
          <a:p>
            <a:r>
              <a:rPr lang="de-DE" dirty="0"/>
              <a:t>Die angespannte Lage der Unternehmen aufgrund der hohen Energiepreise bleibt auf hohem Niveau.</a:t>
            </a:r>
          </a:p>
          <a:p>
            <a:r>
              <a:rPr lang="de-DE" dirty="0"/>
              <a:t>Von den hohen Energiepreisen sind nahezu alle Unternehmen der Branche betroffen. </a:t>
            </a:r>
          </a:p>
          <a:p>
            <a:r>
              <a:rPr lang="de-DE" dirty="0"/>
              <a:t>59 Prozent der Chemie- und Pharmaunternehmen sehen ihre Geschäftstätigkeit durch die hohen Energiepreise schwer bzw. sehr schwer belastet. </a:t>
            </a:r>
          </a:p>
          <a:p>
            <a:endParaRPr lang="de-DE" dirty="0"/>
          </a:p>
        </p:txBody>
      </p:sp>
      <p:sp>
        <p:nvSpPr>
          <p:cNvPr id="9" name="Textplatzhalter 8">
            <a:extLst>
              <a:ext uri="{FF2B5EF4-FFF2-40B4-BE49-F238E27FC236}">
                <a16:creationId xmlns:a16="http://schemas.microsoft.com/office/drawing/2014/main" id="{BD23042B-2D01-454A-B213-6D6DE4CCF339}"/>
              </a:ext>
            </a:extLst>
          </p:cNvPr>
          <p:cNvSpPr>
            <a:spLocks noGrp="1"/>
          </p:cNvSpPr>
          <p:nvPr>
            <p:ph type="body" sz="quarter" idx="40"/>
          </p:nvPr>
        </p:nvSpPr>
        <p:spPr/>
        <p:txBody>
          <a:bodyPr/>
          <a:lstStyle/>
          <a:p>
            <a:r>
              <a:rPr lang="de-DE" dirty="0"/>
              <a:t>Quelle: VCI-Mitgliederbefragung November 2025</a:t>
            </a:r>
          </a:p>
        </p:txBody>
      </p:sp>
      <p:sp>
        <p:nvSpPr>
          <p:cNvPr id="15" name="Textplatzhalter 14">
            <a:extLst>
              <a:ext uri="{FF2B5EF4-FFF2-40B4-BE49-F238E27FC236}">
                <a16:creationId xmlns:a16="http://schemas.microsoft.com/office/drawing/2014/main" id="{4259A589-20C0-41D8-B297-9CCF72865897}"/>
              </a:ext>
            </a:extLst>
          </p:cNvPr>
          <p:cNvSpPr>
            <a:spLocks noGrp="1"/>
          </p:cNvSpPr>
          <p:nvPr>
            <p:ph type="body" sz="quarter" idx="19"/>
          </p:nvPr>
        </p:nvSpPr>
        <p:spPr/>
        <p:txBody>
          <a:bodyPr/>
          <a:lstStyle/>
          <a:p>
            <a:r>
              <a:rPr lang="de-DE" dirty="0"/>
              <a:t>Betroffenheit der Unternehmen, Anteil der befragten Unternehmen in Prozent</a:t>
            </a:r>
          </a:p>
          <a:p>
            <a:r>
              <a:rPr lang="de-DE" dirty="0"/>
              <a:t> </a:t>
            </a:r>
          </a:p>
        </p:txBody>
      </p:sp>
      <p:sp>
        <p:nvSpPr>
          <p:cNvPr id="12" name="Textplatzhalter 11">
            <a:extLst>
              <a:ext uri="{FF2B5EF4-FFF2-40B4-BE49-F238E27FC236}">
                <a16:creationId xmlns:a16="http://schemas.microsoft.com/office/drawing/2014/main" id="{1A648A98-579B-40FF-B44C-C8AAF2C2AF3C}"/>
              </a:ext>
            </a:extLst>
          </p:cNvPr>
          <p:cNvSpPr>
            <a:spLocks noGrp="1"/>
          </p:cNvSpPr>
          <p:nvPr>
            <p:ph type="body" sz="quarter" idx="13"/>
          </p:nvPr>
        </p:nvSpPr>
        <p:spPr/>
        <p:txBody>
          <a:bodyPr/>
          <a:lstStyle/>
          <a:p>
            <a:r>
              <a:rPr lang="de-DE" dirty="0"/>
              <a:t>Belastung der Geschäftstätigkeit durch hohe Energiepreise</a:t>
            </a:r>
          </a:p>
        </p:txBody>
      </p:sp>
      <p:sp>
        <p:nvSpPr>
          <p:cNvPr id="14" name="Titel 13">
            <a:extLst>
              <a:ext uri="{FF2B5EF4-FFF2-40B4-BE49-F238E27FC236}">
                <a16:creationId xmlns:a16="http://schemas.microsoft.com/office/drawing/2014/main" id="{FE5D0480-4C26-4B2F-9D66-985499B4EB5F}"/>
              </a:ext>
            </a:extLst>
          </p:cNvPr>
          <p:cNvSpPr>
            <a:spLocks noGrp="1"/>
          </p:cNvSpPr>
          <p:nvPr>
            <p:ph type="title"/>
          </p:nvPr>
        </p:nvSpPr>
        <p:spPr>
          <a:noFill/>
        </p:spPr>
        <p:txBody>
          <a:bodyPr vert="horz"/>
          <a:lstStyle/>
          <a:p>
            <a:r>
              <a:rPr lang="de-DE" dirty="0"/>
              <a:t>Hohe Kostenbelastung der Unternehmen</a:t>
            </a:r>
          </a:p>
        </p:txBody>
      </p:sp>
      <p:sp>
        <p:nvSpPr>
          <p:cNvPr id="23" name="Textplatzhalter 8">
            <a:extLst>
              <a:ext uri="{FF2B5EF4-FFF2-40B4-BE49-F238E27FC236}">
                <a16:creationId xmlns:a16="http://schemas.microsoft.com/office/drawing/2014/main" id="{C11690BF-4A22-423E-BBB8-A6ADA5258000}"/>
              </a:ext>
            </a:extLst>
          </p:cNvPr>
          <p:cNvSpPr txBox="1">
            <a:spLocks/>
          </p:cNvSpPr>
          <p:nvPr/>
        </p:nvSpPr>
        <p:spPr>
          <a:xfrm>
            <a:off x="522288" y="5764890"/>
            <a:ext cx="7181587" cy="14068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de-DE" dirty="0"/>
          </a:p>
        </p:txBody>
      </p:sp>
      <p:graphicFrame>
        <p:nvGraphicFramePr>
          <p:cNvPr id="6" name="Diagrammplatzhalter 5">
            <a:extLst>
              <a:ext uri="{FF2B5EF4-FFF2-40B4-BE49-F238E27FC236}">
                <a16:creationId xmlns:a16="http://schemas.microsoft.com/office/drawing/2014/main" id="{FEA9ECF3-74BA-44EA-8742-528C1AB389C1}"/>
              </a:ext>
            </a:extLst>
          </p:cNvPr>
          <p:cNvGraphicFramePr>
            <a:graphicFrameLocks noGrp="1"/>
          </p:cNvGraphicFramePr>
          <p:nvPr>
            <p:ph type="chart" sz="quarter" idx="18"/>
            <p:extLst>
              <p:ext uri="{D42A27DB-BD31-4B8C-83A1-F6EECF244321}">
                <p14:modId xmlns:p14="http://schemas.microsoft.com/office/powerpoint/2010/main" val="4192573328"/>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7962039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6635FEC6-F4BA-4932-9B3F-CB5BCAEE4E62}"/>
              </a:ext>
            </a:extLst>
          </p:cNvPr>
          <p:cNvGraphicFramePr>
            <a:graphicFrameLocks noChangeAspect="1"/>
          </p:cNvGraphicFramePr>
          <p:nvPr>
            <p:custDataLst>
              <p:tags r:id="rId1"/>
            </p:custDataLst>
            <p:extLst>
              <p:ext uri="{D42A27DB-BD31-4B8C-83A1-F6EECF244321}">
                <p14:modId xmlns:p14="http://schemas.microsoft.com/office/powerpoint/2010/main" val="345501628"/>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9" name="Objekt 8" hidden="1">
                        <a:extLst>
                          <a:ext uri="{FF2B5EF4-FFF2-40B4-BE49-F238E27FC236}">
                            <a16:creationId xmlns:a16="http://schemas.microsoft.com/office/drawing/2014/main" id="{6635FEC6-F4BA-4932-9B3F-CB5BCAEE4E62}"/>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8F8D78C9-763D-4291-841C-C9A9CE4F4B5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60D740FB-6D5C-4A53-BB95-5DD55BA34CB9}"/>
              </a:ext>
            </a:extLst>
          </p:cNvPr>
          <p:cNvSpPr>
            <a:spLocks noGrp="1"/>
          </p:cNvSpPr>
          <p:nvPr>
            <p:ph type="sldNum" sz="quarter" idx="10"/>
          </p:nvPr>
        </p:nvSpPr>
        <p:spPr/>
        <p:txBody>
          <a:bodyPr/>
          <a:lstStyle/>
          <a:p>
            <a:fld id="{B42D4303-B7FF-7540-9F33-74BBD7018147}" type="slidenum">
              <a:rPr lang="de-DE" smtClean="0"/>
              <a:pPr/>
              <a:t>35</a:t>
            </a:fld>
            <a:endParaRPr lang="de-DE" dirty="0"/>
          </a:p>
        </p:txBody>
      </p:sp>
      <p:sp>
        <p:nvSpPr>
          <p:cNvPr id="8" name="Inhaltsplatzhalter 7">
            <a:extLst>
              <a:ext uri="{FF2B5EF4-FFF2-40B4-BE49-F238E27FC236}">
                <a16:creationId xmlns:a16="http://schemas.microsoft.com/office/drawing/2014/main" id="{2CE02C36-5A5C-4A46-9810-0B0FFEB4CCED}"/>
              </a:ext>
            </a:extLst>
          </p:cNvPr>
          <p:cNvSpPr>
            <a:spLocks noGrp="1"/>
          </p:cNvSpPr>
          <p:nvPr>
            <p:ph type="body" sz="quarter" idx="43"/>
          </p:nvPr>
        </p:nvSpPr>
        <p:spPr/>
        <p:txBody>
          <a:bodyPr/>
          <a:lstStyle/>
          <a:p>
            <a:r>
              <a:rPr lang="de-DE" dirty="0"/>
              <a:t>Die Kosten für Energie und Rohstoffe liegen deutlich über früheren Niveaus – und das bei weiterhin schwacher Produktion im Jahr 2024.</a:t>
            </a:r>
          </a:p>
          <a:p>
            <a:endParaRPr lang="de-DE" dirty="0"/>
          </a:p>
        </p:txBody>
      </p:sp>
      <p:sp>
        <p:nvSpPr>
          <p:cNvPr id="6" name="Textplatzhalter 5"/>
          <p:cNvSpPr>
            <a:spLocks noGrp="1"/>
          </p:cNvSpPr>
          <p:nvPr>
            <p:ph type="body" sz="quarter" idx="40"/>
          </p:nvPr>
        </p:nvSpPr>
        <p:spPr/>
        <p:txBody>
          <a:bodyPr/>
          <a:lstStyle/>
          <a:p>
            <a:r>
              <a:rPr lang="de-DE" dirty="0"/>
              <a:t>Quelle: Destatis, BAFA,  Eurostat, VCI</a:t>
            </a:r>
          </a:p>
        </p:txBody>
      </p:sp>
      <p:sp>
        <p:nvSpPr>
          <p:cNvPr id="4" name="Textplatzhalter 3"/>
          <p:cNvSpPr>
            <a:spLocks noGrp="1"/>
          </p:cNvSpPr>
          <p:nvPr>
            <p:ph type="body" sz="quarter" idx="19"/>
          </p:nvPr>
        </p:nvSpPr>
        <p:spPr/>
        <p:txBody>
          <a:bodyPr>
            <a:noAutofit/>
          </a:bodyPr>
          <a:lstStyle/>
          <a:p>
            <a:r>
              <a:rPr lang="de-DE" dirty="0"/>
              <a:t>Energetischer und stofflicher Einsatz von Energieträgern in der Branche, in Mio. Euro</a:t>
            </a:r>
          </a:p>
        </p:txBody>
      </p:sp>
      <p:sp>
        <p:nvSpPr>
          <p:cNvPr id="3" name="Textplatzhalter 2"/>
          <p:cNvSpPr>
            <a:spLocks noGrp="1"/>
          </p:cNvSpPr>
          <p:nvPr>
            <p:ph type="body" sz="quarter" idx="13"/>
          </p:nvPr>
        </p:nvSpPr>
        <p:spPr/>
        <p:txBody>
          <a:bodyPr>
            <a:noAutofit/>
          </a:bodyPr>
          <a:lstStyle/>
          <a:p>
            <a:r>
              <a:rPr lang="de-DE" dirty="0"/>
              <a:t>Kosten für Energie- und Rohstoffe</a:t>
            </a:r>
          </a:p>
        </p:txBody>
      </p:sp>
      <p:sp>
        <p:nvSpPr>
          <p:cNvPr id="2" name="Titel 1"/>
          <p:cNvSpPr>
            <a:spLocks noGrp="1"/>
          </p:cNvSpPr>
          <p:nvPr>
            <p:ph type="title"/>
          </p:nvPr>
        </p:nvSpPr>
        <p:spPr>
          <a:xfrm>
            <a:off x="541683" y="161348"/>
            <a:ext cx="11160000" cy="900000"/>
          </a:xfrm>
          <a:noFill/>
        </p:spPr>
        <p:txBody>
          <a:bodyPr vert="horz">
            <a:normAutofit/>
          </a:bodyPr>
          <a:lstStyle/>
          <a:p>
            <a:r>
              <a:rPr lang="de-DE" dirty="0"/>
              <a:t>Kostenfaktor Energie- und Rohstoffe</a:t>
            </a:r>
          </a:p>
        </p:txBody>
      </p:sp>
      <p:graphicFrame>
        <p:nvGraphicFramePr>
          <p:cNvPr id="11" name="Diagrammplatzhalter 9">
            <a:extLst>
              <a:ext uri="{FF2B5EF4-FFF2-40B4-BE49-F238E27FC236}">
                <a16:creationId xmlns:a16="http://schemas.microsoft.com/office/drawing/2014/main" id="{00000000-0008-0000-0900-000004000000}"/>
              </a:ext>
            </a:extLst>
          </p:cNvPr>
          <p:cNvGraphicFramePr>
            <a:graphicFrameLocks noGrp="1"/>
          </p:cNvGraphicFramePr>
          <p:nvPr>
            <p:ph type="chart" sz="quarter" idx="18"/>
            <p:extLst>
              <p:ext uri="{D42A27DB-BD31-4B8C-83A1-F6EECF244321}">
                <p14:modId xmlns:p14="http://schemas.microsoft.com/office/powerpoint/2010/main" val="911547743"/>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50406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08D44165-0591-40FA-969C-37B1A8FF24AC}"/>
              </a:ext>
            </a:extLst>
          </p:cNvPr>
          <p:cNvGraphicFramePr>
            <a:graphicFrameLocks noChangeAspect="1"/>
          </p:cNvGraphicFramePr>
          <p:nvPr>
            <p:custDataLst>
              <p:tags r:id="rId1"/>
            </p:custDataLst>
            <p:extLst>
              <p:ext uri="{D42A27DB-BD31-4B8C-83A1-F6EECF244321}">
                <p14:modId xmlns:p14="http://schemas.microsoft.com/office/powerpoint/2010/main" val="19275224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9" name="Objekt 8" hidden="1">
                        <a:extLst>
                          <a:ext uri="{FF2B5EF4-FFF2-40B4-BE49-F238E27FC236}">
                            <a16:creationId xmlns:a16="http://schemas.microsoft.com/office/drawing/2014/main" id="{08D44165-0591-40FA-969C-37B1A8FF24A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F04DC34E-A8EF-43F4-B497-B10470FFAB4E}"/>
              </a:ext>
            </a:extLst>
          </p:cNvPr>
          <p:cNvSpPr>
            <a:spLocks noGrp="1"/>
          </p:cNvSpPr>
          <p:nvPr>
            <p:ph type="sldNum" sz="quarter" idx="10"/>
          </p:nvPr>
        </p:nvSpPr>
        <p:spPr/>
        <p:txBody>
          <a:bodyPr/>
          <a:lstStyle/>
          <a:p>
            <a:fld id="{B42D4303-B7FF-7540-9F33-74BBD7018147}" type="slidenum">
              <a:rPr lang="de-DE" smtClean="0"/>
              <a:pPr/>
              <a:t>36</a:t>
            </a:fld>
            <a:endParaRPr lang="de-DE" dirty="0"/>
          </a:p>
        </p:txBody>
      </p:sp>
      <p:sp>
        <p:nvSpPr>
          <p:cNvPr id="6" name="Textplatzhalter 5"/>
          <p:cNvSpPr>
            <a:spLocks noGrp="1"/>
          </p:cNvSpPr>
          <p:nvPr>
            <p:ph type="body" sz="quarter" idx="40"/>
          </p:nvPr>
        </p:nvSpPr>
        <p:spPr/>
        <p:txBody>
          <a:bodyPr/>
          <a:lstStyle/>
          <a:p>
            <a:r>
              <a:rPr lang="de-DE" dirty="0"/>
              <a:t>Quellen: Destatis (Kostenstruktur), VCI			Nur energetischer Einsatz, EID=Energieintensive Industrien</a:t>
            </a:r>
          </a:p>
          <a:p>
            <a:endParaRPr lang="de-DE" dirty="0"/>
          </a:p>
        </p:txBody>
      </p:sp>
      <p:sp>
        <p:nvSpPr>
          <p:cNvPr id="4" name="Textplatzhalter 3"/>
          <p:cNvSpPr>
            <a:spLocks noGrp="1"/>
          </p:cNvSpPr>
          <p:nvPr>
            <p:ph type="body" sz="quarter" idx="19"/>
          </p:nvPr>
        </p:nvSpPr>
        <p:spPr/>
        <p:txBody>
          <a:bodyPr/>
          <a:lstStyle/>
          <a:p>
            <a:r>
              <a:rPr lang="de-DE" dirty="0"/>
              <a:t>Energiekosten zu Bruttowertschöpfung, 2023, in Prozent</a:t>
            </a:r>
          </a:p>
        </p:txBody>
      </p:sp>
      <p:sp>
        <p:nvSpPr>
          <p:cNvPr id="3" name="Textplatzhalter 2"/>
          <p:cNvSpPr>
            <a:spLocks noGrp="1"/>
          </p:cNvSpPr>
          <p:nvPr>
            <p:ph type="body" sz="quarter" idx="13"/>
          </p:nvPr>
        </p:nvSpPr>
        <p:spPr/>
        <p:txBody>
          <a:bodyPr/>
          <a:lstStyle/>
          <a:p>
            <a:r>
              <a:rPr lang="de-DE" dirty="0"/>
              <a:t>Energieintensität im Branchenvergleich</a:t>
            </a:r>
          </a:p>
        </p:txBody>
      </p:sp>
      <p:sp>
        <p:nvSpPr>
          <p:cNvPr id="2" name="Titel 1"/>
          <p:cNvSpPr>
            <a:spLocks noGrp="1"/>
          </p:cNvSpPr>
          <p:nvPr>
            <p:ph type="title"/>
          </p:nvPr>
        </p:nvSpPr>
        <p:spPr>
          <a:noFill/>
        </p:spPr>
        <p:txBody>
          <a:bodyPr vert="horz"/>
          <a:lstStyle/>
          <a:p>
            <a:r>
              <a:rPr lang="de-DE" dirty="0"/>
              <a:t>Chemie zählt zu den energieintensiven Industrien (EID)</a:t>
            </a:r>
          </a:p>
        </p:txBody>
      </p:sp>
      <p:graphicFrame>
        <p:nvGraphicFramePr>
          <p:cNvPr id="10" name="Diagrammplatzhalter 9">
            <a:extLst>
              <a:ext uri="{FF2B5EF4-FFF2-40B4-BE49-F238E27FC236}">
                <a16:creationId xmlns:a16="http://schemas.microsoft.com/office/drawing/2014/main" id="{69DFF277-739F-408F-990F-2DBF05E84184}"/>
              </a:ext>
            </a:extLst>
          </p:cNvPr>
          <p:cNvGraphicFramePr>
            <a:graphicFrameLocks noGrp="1"/>
          </p:cNvGraphicFramePr>
          <p:nvPr>
            <p:ph type="chart" sz="quarter" idx="18"/>
            <p:extLst>
              <p:ext uri="{D42A27DB-BD31-4B8C-83A1-F6EECF244321}">
                <p14:modId xmlns:p14="http://schemas.microsoft.com/office/powerpoint/2010/main" val="2176196137"/>
              </p:ext>
            </p:extLst>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3205190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77594C-4909-3865-31D4-651876098DE1}"/>
            </a:ext>
          </a:extLst>
        </p:cNvPr>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D00DE8CB-5565-C980-D61D-F38197CFA504}"/>
              </a:ext>
            </a:extLst>
          </p:cNvPr>
          <p:cNvGraphicFramePr>
            <a:graphicFrameLocks noChangeAspect="1"/>
          </p:cNvGraphicFramePr>
          <p:nvPr>
            <p:custDataLst>
              <p:tags r:id="rId1"/>
            </p:custDataLst>
            <p:extLst>
              <p:ext uri="{D42A27DB-BD31-4B8C-83A1-F6EECF244321}">
                <p14:modId xmlns:p14="http://schemas.microsoft.com/office/powerpoint/2010/main" val="11634444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9" name="Objekt 8" hidden="1">
                        <a:extLst>
                          <a:ext uri="{FF2B5EF4-FFF2-40B4-BE49-F238E27FC236}">
                            <a16:creationId xmlns:a16="http://schemas.microsoft.com/office/drawing/2014/main" id="{D00DE8CB-5565-C980-D61D-F38197CFA50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28A9BE2A-9729-5D7B-7878-09DADF4EA79A}"/>
              </a:ext>
            </a:extLst>
          </p:cNvPr>
          <p:cNvSpPr>
            <a:spLocks noGrp="1"/>
          </p:cNvSpPr>
          <p:nvPr>
            <p:ph type="sldNum" sz="quarter" idx="10"/>
          </p:nvPr>
        </p:nvSpPr>
        <p:spPr/>
        <p:txBody>
          <a:bodyPr/>
          <a:lstStyle/>
          <a:p>
            <a:fld id="{B42D4303-B7FF-7540-9F33-74BBD7018147}" type="slidenum">
              <a:rPr lang="de-DE" smtClean="0"/>
              <a:pPr/>
              <a:t>37</a:t>
            </a:fld>
            <a:endParaRPr lang="de-DE" dirty="0"/>
          </a:p>
        </p:txBody>
      </p:sp>
      <p:sp>
        <p:nvSpPr>
          <p:cNvPr id="8" name="Inhaltsplatzhalter 7">
            <a:extLst>
              <a:ext uri="{FF2B5EF4-FFF2-40B4-BE49-F238E27FC236}">
                <a16:creationId xmlns:a16="http://schemas.microsoft.com/office/drawing/2014/main" id="{56A27B46-BB8A-EEE4-D9CD-EBDC8B6D763F}"/>
              </a:ext>
            </a:extLst>
          </p:cNvPr>
          <p:cNvSpPr>
            <a:spLocks noGrp="1"/>
          </p:cNvSpPr>
          <p:nvPr>
            <p:ph type="body" sz="quarter" idx="43"/>
          </p:nvPr>
        </p:nvSpPr>
        <p:spPr/>
        <p:txBody>
          <a:bodyPr/>
          <a:lstStyle/>
          <a:p>
            <a:r>
              <a:rPr lang="de-DE" dirty="0"/>
              <a:t>Am stärksten fiel der Anstieg der Energieintensität im Jahr 2022 in der Grundstoffchemie aus – mit einem Kostenanteil für Energie an der Bruttowertschöpfung von 50 Prozent wurde hier auch ein Spitzenwert erreicht.</a:t>
            </a:r>
          </a:p>
          <a:p>
            <a:r>
              <a:rPr lang="de-DE" dirty="0"/>
              <a:t>2023 kam es aufgrund der Preisrückgänge zwar wieder zu einem Rückgang der Intensität – insgesamt bleibt diese aber hoch. Und die Chemie bleibt an </a:t>
            </a:r>
            <a:br>
              <a:rPr lang="de-DE" dirty="0"/>
            </a:br>
            <a:r>
              <a:rPr lang="de-DE" dirty="0"/>
              <a:t>der Spitze. </a:t>
            </a:r>
          </a:p>
          <a:p>
            <a:pPr marL="0" indent="0">
              <a:buNone/>
            </a:pPr>
            <a:endParaRPr lang="de-DE" dirty="0"/>
          </a:p>
        </p:txBody>
      </p:sp>
      <p:sp>
        <p:nvSpPr>
          <p:cNvPr id="6" name="Textplatzhalter 5">
            <a:extLst>
              <a:ext uri="{FF2B5EF4-FFF2-40B4-BE49-F238E27FC236}">
                <a16:creationId xmlns:a16="http://schemas.microsoft.com/office/drawing/2014/main" id="{7C7F1318-71AF-49FB-1EEE-956346E02369}"/>
              </a:ext>
            </a:extLst>
          </p:cNvPr>
          <p:cNvSpPr>
            <a:spLocks noGrp="1"/>
          </p:cNvSpPr>
          <p:nvPr>
            <p:ph type="body" sz="quarter" idx="40"/>
          </p:nvPr>
        </p:nvSpPr>
        <p:spPr/>
        <p:txBody>
          <a:bodyPr/>
          <a:lstStyle/>
          <a:p>
            <a:r>
              <a:rPr lang="de-DE" dirty="0"/>
              <a:t>Quellen: Destatis (Kostenstruktur), VCI		Nur energetischer Einsatz, EID=Energieintensive Industrien</a:t>
            </a:r>
          </a:p>
          <a:p>
            <a:endParaRPr lang="de-DE" dirty="0"/>
          </a:p>
        </p:txBody>
      </p:sp>
      <p:sp>
        <p:nvSpPr>
          <p:cNvPr id="4" name="Textplatzhalter 3">
            <a:extLst>
              <a:ext uri="{FF2B5EF4-FFF2-40B4-BE49-F238E27FC236}">
                <a16:creationId xmlns:a16="http://schemas.microsoft.com/office/drawing/2014/main" id="{C9914ABB-12EB-0297-6907-BEA854371AF2}"/>
              </a:ext>
            </a:extLst>
          </p:cNvPr>
          <p:cNvSpPr>
            <a:spLocks noGrp="1"/>
          </p:cNvSpPr>
          <p:nvPr>
            <p:ph type="body" sz="quarter" idx="19"/>
          </p:nvPr>
        </p:nvSpPr>
        <p:spPr/>
        <p:txBody>
          <a:bodyPr/>
          <a:lstStyle/>
          <a:p>
            <a:r>
              <a:rPr lang="de-DE" dirty="0"/>
              <a:t>Energiekosten zu Bruttowertschöpfung 2021 bis 2023, in Prozent</a:t>
            </a:r>
          </a:p>
        </p:txBody>
      </p:sp>
      <p:sp>
        <p:nvSpPr>
          <p:cNvPr id="3" name="Textplatzhalter 2">
            <a:extLst>
              <a:ext uri="{FF2B5EF4-FFF2-40B4-BE49-F238E27FC236}">
                <a16:creationId xmlns:a16="http://schemas.microsoft.com/office/drawing/2014/main" id="{7123BAE3-822C-0B11-7F0F-16D30605B01F}"/>
              </a:ext>
            </a:extLst>
          </p:cNvPr>
          <p:cNvSpPr>
            <a:spLocks noGrp="1"/>
          </p:cNvSpPr>
          <p:nvPr>
            <p:ph type="body" sz="quarter" idx="13"/>
          </p:nvPr>
        </p:nvSpPr>
        <p:spPr/>
        <p:txBody>
          <a:bodyPr/>
          <a:lstStyle/>
          <a:p>
            <a:r>
              <a:rPr lang="de-DE" dirty="0"/>
              <a:t>Anstieg der Energieintensität bei den energieintensiven Industrien (EID)</a:t>
            </a:r>
          </a:p>
        </p:txBody>
      </p:sp>
      <p:sp>
        <p:nvSpPr>
          <p:cNvPr id="2" name="Titel 1">
            <a:extLst>
              <a:ext uri="{FF2B5EF4-FFF2-40B4-BE49-F238E27FC236}">
                <a16:creationId xmlns:a16="http://schemas.microsoft.com/office/drawing/2014/main" id="{75DA0805-8984-17F5-43B0-FE10150AFBC9}"/>
              </a:ext>
            </a:extLst>
          </p:cNvPr>
          <p:cNvSpPr>
            <a:spLocks noGrp="1"/>
          </p:cNvSpPr>
          <p:nvPr>
            <p:ph type="title"/>
          </p:nvPr>
        </p:nvSpPr>
        <p:spPr>
          <a:noFill/>
        </p:spPr>
        <p:txBody>
          <a:bodyPr vert="horz"/>
          <a:lstStyle/>
          <a:p>
            <a:r>
              <a:rPr lang="de-DE" dirty="0"/>
              <a:t>Kostenexplosion  lässt Energieintensität steigen</a:t>
            </a:r>
          </a:p>
        </p:txBody>
      </p:sp>
      <p:graphicFrame>
        <p:nvGraphicFramePr>
          <p:cNvPr id="11" name="Diagrammplatzhalter 10">
            <a:extLst>
              <a:ext uri="{FF2B5EF4-FFF2-40B4-BE49-F238E27FC236}">
                <a16:creationId xmlns:a16="http://schemas.microsoft.com/office/drawing/2014/main" id="{7357684A-BD70-AEEA-6CEF-F75A6F121FB6}"/>
              </a:ext>
            </a:extLst>
          </p:cNvPr>
          <p:cNvGraphicFramePr>
            <a:graphicFrameLocks noGrp="1"/>
          </p:cNvGraphicFramePr>
          <p:nvPr>
            <p:ph type="chart" sz="quarter" idx="18"/>
          </p:nvPr>
        </p:nvGraphicFramePr>
        <p:xfrm>
          <a:off x="623888" y="1870075"/>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7663368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0FEA6D06-3BE2-51E0-FEB2-04C11B79AB0D}"/>
              </a:ext>
            </a:extLst>
          </p:cNvPr>
          <p:cNvGraphicFramePr>
            <a:graphicFrameLocks noChangeAspect="1"/>
          </p:cNvGraphicFramePr>
          <p:nvPr>
            <p:custDataLst>
              <p:tags r:id="rId1"/>
            </p:custDataLst>
            <p:extLst>
              <p:ext uri="{D42A27DB-BD31-4B8C-83A1-F6EECF244321}">
                <p14:modId xmlns:p14="http://schemas.microsoft.com/office/powerpoint/2010/main" val="40676215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2" name="Objekt 1" hidden="1">
                        <a:extLst>
                          <a:ext uri="{FF2B5EF4-FFF2-40B4-BE49-F238E27FC236}">
                            <a16:creationId xmlns:a16="http://schemas.microsoft.com/office/drawing/2014/main" id="{0FEA6D06-3BE2-51E0-FEB2-04C11B79AB0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4" name="Bildplatzhalter 13" descr="Ein Bild, das solar, Person, Solarenergie, Solarpanel enthält.&#10;&#10;KI-generierte Inhalte können fehlerhaft sein.">
            <a:extLst>
              <a:ext uri="{FF2B5EF4-FFF2-40B4-BE49-F238E27FC236}">
                <a16:creationId xmlns:a16="http://schemas.microsoft.com/office/drawing/2014/main" id="{4AC374DE-0450-87B0-AE76-78FED33F4762}"/>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479" r="11479"/>
          <a:stretch>
            <a:fillRect/>
          </a:stretch>
        </p:blipFill>
        <p:spPr/>
      </p:pic>
      <p:sp>
        <p:nvSpPr>
          <p:cNvPr id="10" name="Untertitel 9">
            <a:extLst>
              <a:ext uri="{FF2B5EF4-FFF2-40B4-BE49-F238E27FC236}">
                <a16:creationId xmlns:a16="http://schemas.microsoft.com/office/drawing/2014/main" id="{77C68590-19AF-637B-1A1C-6ED8295AF461}"/>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Klimaschutz</a:t>
            </a:r>
          </a:p>
        </p:txBody>
      </p:sp>
      <p:sp>
        <p:nvSpPr>
          <p:cNvPr id="12" name="Textplatzhalter 11">
            <a:extLst>
              <a:ext uri="{FF2B5EF4-FFF2-40B4-BE49-F238E27FC236}">
                <a16:creationId xmlns:a16="http://schemas.microsoft.com/office/drawing/2014/main" id="{D91FE43D-059C-E4E0-AE27-D6E1F47FC0B6}"/>
              </a:ext>
            </a:extLst>
          </p:cNvPr>
          <p:cNvSpPr>
            <a:spLocks noGrp="1"/>
          </p:cNvSpPr>
          <p:nvPr>
            <p:ph type="body" sz="quarter" idx="25"/>
          </p:nvPr>
        </p:nvSpPr>
        <p:spPr/>
        <p:txBody>
          <a:bodyPr/>
          <a:lstStyle/>
          <a:p>
            <a:r>
              <a:rPr lang="de-DE" dirty="0"/>
              <a:t>© </a:t>
            </a:r>
            <a:r>
              <a:rPr lang="de-DE" dirty="0" err="1"/>
              <a:t>ingo</a:t>
            </a:r>
            <a:r>
              <a:rPr lang="de-DE" dirty="0"/>
              <a:t> bartussek/fotolia.com</a:t>
            </a:r>
          </a:p>
        </p:txBody>
      </p:sp>
    </p:spTree>
    <p:extLst>
      <p:ext uri="{BB962C8B-B14F-4D97-AF65-F5344CB8AC3E}">
        <p14:creationId xmlns:p14="http://schemas.microsoft.com/office/powerpoint/2010/main" val="1840543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kt 18" hidden="1">
            <a:extLst>
              <a:ext uri="{FF2B5EF4-FFF2-40B4-BE49-F238E27FC236}">
                <a16:creationId xmlns:a16="http://schemas.microsoft.com/office/drawing/2014/main" id="{55BFC675-54A3-45A7-B8F5-6F33205241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9" name="Objekt 18" hidden="1">
                        <a:extLst>
                          <a:ext uri="{FF2B5EF4-FFF2-40B4-BE49-F238E27FC236}">
                            <a16:creationId xmlns:a16="http://schemas.microsoft.com/office/drawing/2014/main" id="{55BFC675-54A3-45A7-B8F5-6F33205241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Foliennummernplatzhalter 6">
            <a:extLst>
              <a:ext uri="{FF2B5EF4-FFF2-40B4-BE49-F238E27FC236}">
                <a16:creationId xmlns:a16="http://schemas.microsoft.com/office/drawing/2014/main" id="{8EF9187B-BBE5-4E34-B4A9-945F04FE9E67}"/>
              </a:ext>
            </a:extLst>
          </p:cNvPr>
          <p:cNvSpPr>
            <a:spLocks noGrp="1"/>
          </p:cNvSpPr>
          <p:nvPr>
            <p:ph type="sldNum" sz="quarter" idx="10"/>
          </p:nvPr>
        </p:nvSpPr>
        <p:spPr/>
        <p:txBody>
          <a:bodyPr/>
          <a:lstStyle/>
          <a:p>
            <a:fld id="{B42D4303-B7FF-7540-9F33-74BBD7018147}" type="slidenum">
              <a:rPr lang="de-DE" smtClean="0"/>
              <a:pPr/>
              <a:t>39</a:t>
            </a:fld>
            <a:endParaRPr lang="de-DE" dirty="0"/>
          </a:p>
        </p:txBody>
      </p:sp>
      <p:sp>
        <p:nvSpPr>
          <p:cNvPr id="3" name="Inhaltsplatzhalter 2">
            <a:extLst>
              <a:ext uri="{FF2B5EF4-FFF2-40B4-BE49-F238E27FC236}">
                <a16:creationId xmlns:a16="http://schemas.microsoft.com/office/drawing/2014/main" id="{868922A6-C764-4F6D-B821-5CDD95C764F3}"/>
              </a:ext>
            </a:extLst>
          </p:cNvPr>
          <p:cNvSpPr>
            <a:spLocks noGrp="1"/>
          </p:cNvSpPr>
          <p:nvPr>
            <p:ph type="body" sz="quarter" idx="43"/>
          </p:nvPr>
        </p:nvSpPr>
        <p:spPr/>
        <p:txBody>
          <a:bodyPr/>
          <a:lstStyle/>
          <a:p>
            <a:r>
              <a:rPr lang="de-DE" dirty="0"/>
              <a:t>Insgesamt wurde gegenüber 1990 eine Reduktion der Emissionen von 48 Prozent erreicht. </a:t>
            </a:r>
          </a:p>
          <a:p>
            <a:r>
              <a:rPr lang="de-DE" dirty="0"/>
              <a:t>Beitrag der Sektoren in 2023:</a:t>
            </a:r>
          </a:p>
          <a:p>
            <a:pPr lvl="1"/>
            <a:r>
              <a:rPr lang="de-DE" dirty="0"/>
              <a:t>Energiewirtschaft: -61%</a:t>
            </a:r>
          </a:p>
          <a:p>
            <a:pPr lvl="1"/>
            <a:r>
              <a:rPr lang="de-DE" dirty="0"/>
              <a:t>Industrie: -45%</a:t>
            </a:r>
          </a:p>
          <a:p>
            <a:pPr lvl="1"/>
            <a:r>
              <a:rPr lang="de-DE" dirty="0"/>
              <a:t>Verkehr: -12%</a:t>
            </a:r>
          </a:p>
          <a:p>
            <a:pPr lvl="1"/>
            <a:r>
              <a:rPr lang="de-DE" dirty="0"/>
              <a:t>Gebäude: -52%</a:t>
            </a:r>
          </a:p>
          <a:p>
            <a:pPr lvl="1"/>
            <a:r>
              <a:rPr lang="de-DE" dirty="0"/>
              <a:t>Landwirtschaft: -27%</a:t>
            </a:r>
          </a:p>
        </p:txBody>
      </p:sp>
      <p:sp>
        <p:nvSpPr>
          <p:cNvPr id="8" name="Textplatzhalter 7">
            <a:extLst>
              <a:ext uri="{FF2B5EF4-FFF2-40B4-BE49-F238E27FC236}">
                <a16:creationId xmlns:a16="http://schemas.microsoft.com/office/drawing/2014/main" id="{30B9324E-9A57-4CD6-A9A2-48C6A2516044}"/>
              </a:ext>
            </a:extLst>
          </p:cNvPr>
          <p:cNvSpPr>
            <a:spLocks noGrp="1"/>
          </p:cNvSpPr>
          <p:nvPr>
            <p:ph type="body" sz="quarter" idx="40"/>
          </p:nvPr>
        </p:nvSpPr>
        <p:spPr/>
        <p:txBody>
          <a:bodyPr/>
          <a:lstStyle/>
          <a:p>
            <a:r>
              <a:rPr lang="de-DE" dirty="0"/>
              <a:t>Quellen: UBA</a:t>
            </a:r>
          </a:p>
        </p:txBody>
      </p:sp>
      <p:sp>
        <p:nvSpPr>
          <p:cNvPr id="6" name="Textplatzhalter 5">
            <a:extLst>
              <a:ext uri="{FF2B5EF4-FFF2-40B4-BE49-F238E27FC236}">
                <a16:creationId xmlns:a16="http://schemas.microsoft.com/office/drawing/2014/main" id="{8FB255F5-ABF8-4F3D-85EF-C4E0598EDDDA}"/>
              </a:ext>
            </a:extLst>
          </p:cNvPr>
          <p:cNvSpPr>
            <a:spLocks noGrp="1"/>
          </p:cNvSpPr>
          <p:nvPr>
            <p:ph type="body" sz="quarter" idx="19"/>
          </p:nvPr>
        </p:nvSpPr>
        <p:spPr/>
        <p:txBody>
          <a:bodyPr/>
          <a:lstStyle/>
          <a:p>
            <a:r>
              <a:rPr lang="de-DE" dirty="0"/>
              <a:t>in Millionen Tonnen Kohlendioxid-Äquivalente</a:t>
            </a:r>
          </a:p>
        </p:txBody>
      </p:sp>
      <p:sp>
        <p:nvSpPr>
          <p:cNvPr id="5" name="Textplatzhalter 4">
            <a:extLst>
              <a:ext uri="{FF2B5EF4-FFF2-40B4-BE49-F238E27FC236}">
                <a16:creationId xmlns:a16="http://schemas.microsoft.com/office/drawing/2014/main" id="{26AF22C7-58D6-49AC-9A9B-6DB09625CC0B}"/>
              </a:ext>
            </a:extLst>
          </p:cNvPr>
          <p:cNvSpPr>
            <a:spLocks noGrp="1"/>
          </p:cNvSpPr>
          <p:nvPr>
            <p:ph type="body" sz="quarter" idx="13"/>
          </p:nvPr>
        </p:nvSpPr>
        <p:spPr/>
        <p:txBody>
          <a:bodyPr/>
          <a:lstStyle/>
          <a:p>
            <a:r>
              <a:rPr lang="de-DE" dirty="0"/>
              <a:t>Treibhausgase in Deutschland nach Sektoren</a:t>
            </a:r>
          </a:p>
        </p:txBody>
      </p:sp>
      <p:sp>
        <p:nvSpPr>
          <p:cNvPr id="2" name="Titel 1">
            <a:extLst>
              <a:ext uri="{FF2B5EF4-FFF2-40B4-BE49-F238E27FC236}">
                <a16:creationId xmlns:a16="http://schemas.microsoft.com/office/drawing/2014/main" id="{DCC829D6-4D67-4226-AC1C-D12591C14E44}"/>
              </a:ext>
            </a:extLst>
          </p:cNvPr>
          <p:cNvSpPr>
            <a:spLocks noGrp="1"/>
          </p:cNvSpPr>
          <p:nvPr>
            <p:ph type="title"/>
          </p:nvPr>
        </p:nvSpPr>
        <p:spPr>
          <a:noFill/>
        </p:spPr>
        <p:txBody>
          <a:bodyPr vert="horz"/>
          <a:lstStyle/>
          <a:p>
            <a:r>
              <a:rPr lang="de-DE" dirty="0"/>
              <a:t>2024 wurden 48 Prozent weniger Treibhausgase emittiert als 1990</a:t>
            </a:r>
          </a:p>
        </p:txBody>
      </p:sp>
      <p:graphicFrame>
        <p:nvGraphicFramePr>
          <p:cNvPr id="11" name="Diagrammplatzhalter 10">
            <a:extLst>
              <a:ext uri="{FF2B5EF4-FFF2-40B4-BE49-F238E27FC236}">
                <a16:creationId xmlns:a16="http://schemas.microsoft.com/office/drawing/2014/main" id="{38DDEE2F-E2D3-43F9-8ABE-340383036DAA}"/>
              </a:ext>
            </a:extLst>
          </p:cNvPr>
          <p:cNvGraphicFramePr>
            <a:graphicFrameLocks noGrp="1"/>
          </p:cNvGraphicFramePr>
          <p:nvPr>
            <p:ph type="chart" sz="quarter" idx="18"/>
            <p:extLst>
              <p:ext uri="{D42A27DB-BD31-4B8C-83A1-F6EECF244321}">
                <p14:modId xmlns:p14="http://schemas.microsoft.com/office/powerpoint/2010/main" val="812082845"/>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5947117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B2C0D15B-AF40-4DD7-A258-6671F57B957D}"/>
              </a:ext>
            </a:extLst>
          </p:cNvPr>
          <p:cNvGraphicFramePr>
            <a:graphicFrameLocks noChangeAspect="1"/>
          </p:cNvGraphicFramePr>
          <p:nvPr>
            <p:custDataLst>
              <p:tags r:id="rId1"/>
            </p:custDataLst>
            <p:extLst>
              <p:ext uri="{D42A27DB-BD31-4B8C-83A1-F6EECF244321}">
                <p14:modId xmlns:p14="http://schemas.microsoft.com/office/powerpoint/2010/main" val="42547308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5" name="Objekt 4" hidden="1">
                        <a:extLst>
                          <a:ext uri="{FF2B5EF4-FFF2-40B4-BE49-F238E27FC236}">
                            <a16:creationId xmlns:a16="http://schemas.microsoft.com/office/drawing/2014/main" id="{B2C0D15B-AF40-4DD7-A258-6671F57B957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FD9BC751-6E2E-4F4D-AF65-5C2B74319CE7}"/>
              </a:ext>
            </a:extLst>
          </p:cNvPr>
          <p:cNvSpPr>
            <a:spLocks noGrp="1"/>
          </p:cNvSpPr>
          <p:nvPr>
            <p:ph type="sldNum" sz="quarter" idx="10"/>
          </p:nvPr>
        </p:nvSpPr>
        <p:spPr/>
        <p:txBody>
          <a:bodyPr/>
          <a:lstStyle/>
          <a:p>
            <a:fld id="{B42D4303-B7FF-7540-9F33-74BBD7018147}" type="slidenum">
              <a:rPr lang="de-DE" smtClean="0"/>
              <a:pPr/>
              <a:t>4</a:t>
            </a:fld>
            <a:endParaRPr lang="de-DE" dirty="0"/>
          </a:p>
        </p:txBody>
      </p:sp>
      <p:sp>
        <p:nvSpPr>
          <p:cNvPr id="4" name="Inhaltsplatzhalter 3">
            <a:extLst>
              <a:ext uri="{FF2B5EF4-FFF2-40B4-BE49-F238E27FC236}">
                <a16:creationId xmlns:a16="http://schemas.microsoft.com/office/drawing/2014/main" id="{0F4F5C6F-1B34-4656-A43D-386276149297}"/>
              </a:ext>
            </a:extLst>
          </p:cNvPr>
          <p:cNvSpPr>
            <a:spLocks noGrp="1"/>
          </p:cNvSpPr>
          <p:nvPr>
            <p:ph sz="quarter" idx="12"/>
          </p:nvPr>
        </p:nvSpPr>
        <p:spPr/>
        <p:txBody>
          <a:bodyPr/>
          <a:lstStyle/>
          <a:p>
            <a:pPr marL="0" indent="0">
              <a:buNone/>
            </a:pPr>
            <a:r>
              <a:rPr lang="de-DE" sz="2000" b="1" dirty="0">
                <a:hlinkClick r:id="rId6" action="ppaction://hlinksldjump"/>
              </a:rPr>
              <a:t>Klimaschutz</a:t>
            </a:r>
            <a:endParaRPr lang="de-DE" sz="2000" b="1" dirty="0"/>
          </a:p>
          <a:p>
            <a:r>
              <a:rPr lang="de-DE" sz="2000" dirty="0">
                <a:hlinkClick r:id="rId7" action="ppaction://hlinksldjump"/>
              </a:rPr>
              <a:t>Emissionen</a:t>
            </a:r>
            <a:r>
              <a:rPr lang="de-DE" sz="2000" dirty="0"/>
              <a:t> nach Sektoren</a:t>
            </a:r>
          </a:p>
          <a:p>
            <a:r>
              <a:rPr lang="de-DE" sz="2000" dirty="0">
                <a:hlinkClick r:id="rId8" action="ppaction://hlinksldjump"/>
              </a:rPr>
              <a:t>Weltweite Emissionen</a:t>
            </a:r>
            <a:endParaRPr lang="de-DE" sz="2000" dirty="0"/>
          </a:p>
          <a:p>
            <a:r>
              <a:rPr lang="de-DE" sz="2000" dirty="0"/>
              <a:t>Sinkende </a:t>
            </a:r>
            <a:r>
              <a:rPr lang="de-DE" sz="2000" dirty="0">
                <a:hlinkClick r:id="rId9" action="ppaction://hlinksldjump"/>
              </a:rPr>
              <a:t>Emissionen der Branche </a:t>
            </a:r>
            <a:r>
              <a:rPr lang="de-DE" sz="2000" dirty="0"/>
              <a:t>bei steigender Produktion</a:t>
            </a:r>
          </a:p>
          <a:p>
            <a:r>
              <a:rPr lang="de-DE" sz="2000" dirty="0">
                <a:hlinkClick r:id="rId10" action="ppaction://hlinksldjump"/>
              </a:rPr>
              <a:t>Spezifischer Energieverbrauch </a:t>
            </a:r>
            <a:r>
              <a:rPr lang="de-DE" sz="2000" dirty="0"/>
              <a:t>und </a:t>
            </a:r>
            <a:r>
              <a:rPr lang="de-DE" sz="2000" dirty="0">
                <a:hlinkClick r:id="rId11" action="ppaction://hlinksldjump"/>
              </a:rPr>
              <a:t>absolute Treibhausgasemissionen </a:t>
            </a:r>
            <a:r>
              <a:rPr lang="de-DE" sz="2000" dirty="0"/>
              <a:t>der Branche</a:t>
            </a:r>
          </a:p>
          <a:p>
            <a:pPr marL="0" indent="0">
              <a:buNone/>
            </a:pPr>
            <a:r>
              <a:rPr lang="de-DE" sz="2000" b="1" dirty="0">
                <a:hlinkClick r:id="rId12" action="ppaction://hlinksldjump"/>
              </a:rPr>
              <a:t>Erneuerbare Energien</a:t>
            </a:r>
            <a:endParaRPr lang="de-DE" sz="2000" b="1" dirty="0"/>
          </a:p>
          <a:p>
            <a:r>
              <a:rPr lang="de-DE" sz="2000" dirty="0">
                <a:hlinkClick r:id="rId13" action="ppaction://hlinksldjump"/>
              </a:rPr>
              <a:t>Zielsetzungen</a:t>
            </a:r>
            <a:r>
              <a:rPr lang="de-DE" sz="2000" dirty="0"/>
              <a:t> beim Ausbau Erneuerbarer Energien</a:t>
            </a:r>
            <a:endParaRPr lang="de-DE" sz="2000" dirty="0">
              <a:solidFill>
                <a:srgbClr val="FF0000"/>
              </a:solidFill>
            </a:endParaRPr>
          </a:p>
          <a:p>
            <a:r>
              <a:rPr lang="de-DE" sz="2000" dirty="0">
                <a:hlinkClick r:id="rId14" action="ppaction://hlinksldjump"/>
              </a:rPr>
              <a:t>Anteil der Erneuerbaren Energien an der Stromerzeugung</a:t>
            </a:r>
            <a:endParaRPr lang="de-DE" sz="2000" dirty="0"/>
          </a:p>
          <a:p>
            <a:r>
              <a:rPr lang="de-DE" sz="2000" dirty="0">
                <a:hlinkClick r:id="rId15" action="ppaction://hlinksldjump"/>
              </a:rPr>
              <a:t>Erneuerbare Energien nach Anlagen </a:t>
            </a:r>
            <a:endParaRPr lang="de-DE" sz="2000" dirty="0"/>
          </a:p>
          <a:p>
            <a:r>
              <a:rPr lang="de-DE" sz="2000" dirty="0">
                <a:hlinkClick r:id="rId16" action="ppaction://hlinksldjump"/>
              </a:rPr>
              <a:t>Investitionen</a:t>
            </a:r>
            <a:r>
              <a:rPr lang="de-DE" sz="2000" dirty="0"/>
              <a:t> in Erneuerbare Energien </a:t>
            </a:r>
          </a:p>
          <a:p>
            <a:pPr marL="0" indent="0">
              <a:buNone/>
            </a:pPr>
            <a:r>
              <a:rPr lang="de-DE" sz="2000" b="1" dirty="0">
                <a:hlinkClick r:id="rId17" action="ppaction://hlinksldjump"/>
              </a:rPr>
              <a:t>Glossar</a:t>
            </a:r>
            <a:endParaRPr lang="de-DE" sz="2000" b="1" dirty="0"/>
          </a:p>
          <a:p>
            <a:endParaRPr lang="de-DE" sz="2000" dirty="0"/>
          </a:p>
          <a:p>
            <a:endParaRPr lang="de-DE" sz="2000" dirty="0"/>
          </a:p>
          <a:p>
            <a:endParaRPr lang="de-DE" sz="2000" dirty="0"/>
          </a:p>
          <a:p>
            <a:endParaRPr lang="de-DE" sz="2000" dirty="0"/>
          </a:p>
        </p:txBody>
      </p:sp>
      <p:sp>
        <p:nvSpPr>
          <p:cNvPr id="2" name="Titel 1">
            <a:extLst>
              <a:ext uri="{FF2B5EF4-FFF2-40B4-BE49-F238E27FC236}">
                <a16:creationId xmlns:a16="http://schemas.microsoft.com/office/drawing/2014/main" id="{E4BA69AE-8A46-4A4C-B573-033F03C82417}"/>
              </a:ext>
            </a:extLst>
          </p:cNvPr>
          <p:cNvSpPr>
            <a:spLocks noGrp="1"/>
          </p:cNvSpPr>
          <p:nvPr>
            <p:ph type="title"/>
          </p:nvPr>
        </p:nvSpPr>
        <p:spPr/>
        <p:txBody>
          <a:bodyPr vert="horz"/>
          <a:lstStyle/>
          <a:p>
            <a:r>
              <a:rPr lang="de-DE" dirty="0"/>
              <a:t>Inhaltsübersicht</a:t>
            </a:r>
          </a:p>
        </p:txBody>
      </p:sp>
    </p:spTree>
    <p:extLst>
      <p:ext uri="{BB962C8B-B14F-4D97-AF65-F5344CB8AC3E}">
        <p14:creationId xmlns:p14="http://schemas.microsoft.com/office/powerpoint/2010/main" val="29094275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CF9FA3B6-2A2C-41DF-9336-0433B5CD7936}"/>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CF9FA3B6-2A2C-41DF-9336-0433B5CD7936}"/>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4E99500D-CEA0-491D-96FC-E7BDB954F677}"/>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2366CB86-DE58-4941-BBF1-71F28BE5CB70}"/>
              </a:ext>
            </a:extLst>
          </p:cNvPr>
          <p:cNvSpPr>
            <a:spLocks noGrp="1"/>
          </p:cNvSpPr>
          <p:nvPr>
            <p:ph type="sldNum" sz="quarter" idx="10"/>
          </p:nvPr>
        </p:nvSpPr>
        <p:spPr/>
        <p:txBody>
          <a:bodyPr/>
          <a:lstStyle/>
          <a:p>
            <a:fld id="{B42D4303-B7FF-7540-9F33-74BBD7018147}" type="slidenum">
              <a:rPr lang="de-DE" smtClean="0"/>
              <a:pPr/>
              <a:t>40</a:t>
            </a:fld>
            <a:endParaRPr lang="de-DE" dirty="0"/>
          </a:p>
        </p:txBody>
      </p:sp>
      <p:sp>
        <p:nvSpPr>
          <p:cNvPr id="10" name="Inhaltsplatzhalter 9">
            <a:extLst>
              <a:ext uri="{FF2B5EF4-FFF2-40B4-BE49-F238E27FC236}">
                <a16:creationId xmlns:a16="http://schemas.microsoft.com/office/drawing/2014/main" id="{27767E39-533F-4DC7-94C3-61D17131DE96}"/>
              </a:ext>
            </a:extLst>
          </p:cNvPr>
          <p:cNvSpPr>
            <a:spLocks noGrp="1"/>
          </p:cNvSpPr>
          <p:nvPr>
            <p:ph type="body" sz="quarter" idx="43"/>
          </p:nvPr>
        </p:nvSpPr>
        <p:spPr/>
        <p:txBody>
          <a:bodyPr/>
          <a:lstStyle/>
          <a:p>
            <a:r>
              <a:rPr lang="de-DE" dirty="0"/>
              <a:t>Der Lockdown im Coronajahr und die Energiekrise in 2022 ließ Emissionen stark einbrechen. </a:t>
            </a:r>
          </a:p>
          <a:p>
            <a:r>
              <a:rPr lang="de-DE" dirty="0"/>
              <a:t>Bis auf den Verkehr reduzierten auch vor 2020 alle Sektoren ihre CO2 Emissionen.</a:t>
            </a:r>
          </a:p>
          <a:p>
            <a:r>
              <a:rPr lang="de-DE" dirty="0"/>
              <a:t>Die Emissionen der Industrie liegen um 45 Prozent niedriger als in 1990.</a:t>
            </a:r>
          </a:p>
        </p:txBody>
      </p:sp>
      <p:sp>
        <p:nvSpPr>
          <p:cNvPr id="7" name="Inhaltsplatzhalter 6"/>
          <p:cNvSpPr>
            <a:spLocks noGrp="1"/>
          </p:cNvSpPr>
          <p:nvPr>
            <p:ph type="body" sz="quarter" idx="40"/>
          </p:nvPr>
        </p:nvSpPr>
        <p:spPr/>
        <p:txBody>
          <a:bodyPr/>
          <a:lstStyle/>
          <a:p>
            <a:r>
              <a:rPr lang="de-DE" dirty="0"/>
              <a:t>Quellen: UBA, VCI</a:t>
            </a:r>
          </a:p>
        </p:txBody>
      </p:sp>
      <p:sp>
        <p:nvSpPr>
          <p:cNvPr id="4" name="Textplatzhalter 3"/>
          <p:cNvSpPr>
            <a:spLocks noGrp="1"/>
          </p:cNvSpPr>
          <p:nvPr>
            <p:ph type="body" sz="quarter" idx="19"/>
          </p:nvPr>
        </p:nvSpPr>
        <p:spPr/>
        <p:txBody>
          <a:bodyPr/>
          <a:lstStyle/>
          <a:p>
            <a:r>
              <a:rPr lang="de-DE" dirty="0"/>
              <a:t>direkte CO2 Emissionen, 1990=100</a:t>
            </a:r>
          </a:p>
        </p:txBody>
      </p:sp>
      <p:sp>
        <p:nvSpPr>
          <p:cNvPr id="3" name="Textplatzhalter 2"/>
          <p:cNvSpPr>
            <a:spLocks noGrp="1"/>
          </p:cNvSpPr>
          <p:nvPr>
            <p:ph type="body" sz="quarter" idx="13"/>
          </p:nvPr>
        </p:nvSpPr>
        <p:spPr/>
        <p:txBody>
          <a:bodyPr/>
          <a:lstStyle/>
          <a:p>
            <a:r>
              <a:rPr lang="de-DE" dirty="0"/>
              <a:t>Emissionsentwicklung in Deutschland</a:t>
            </a:r>
          </a:p>
        </p:txBody>
      </p:sp>
      <p:sp>
        <p:nvSpPr>
          <p:cNvPr id="2" name="Titel 1"/>
          <p:cNvSpPr>
            <a:spLocks noGrp="1"/>
          </p:cNvSpPr>
          <p:nvPr>
            <p:ph type="title"/>
          </p:nvPr>
        </p:nvSpPr>
        <p:spPr>
          <a:noFill/>
        </p:spPr>
        <p:txBody>
          <a:bodyPr vert="horz"/>
          <a:lstStyle/>
          <a:p>
            <a:r>
              <a:rPr lang="de-DE" dirty="0"/>
              <a:t>Industrie hat CO2-Emissionen reduziert </a:t>
            </a:r>
          </a:p>
        </p:txBody>
      </p:sp>
      <p:graphicFrame>
        <p:nvGraphicFramePr>
          <p:cNvPr id="13" name="Diagrammplatzhalter 12">
            <a:extLst>
              <a:ext uri="{FF2B5EF4-FFF2-40B4-BE49-F238E27FC236}">
                <a16:creationId xmlns:a16="http://schemas.microsoft.com/office/drawing/2014/main" id="{00000000-0008-0000-1300-000004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470705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p:custDataLst>
              <p:tags r:id="rId1"/>
            </p:custDataLst>
            <p:extLst>
              <p:ext uri="{D42A27DB-BD31-4B8C-83A1-F6EECF244321}">
                <p14:modId xmlns:p14="http://schemas.microsoft.com/office/powerpoint/2010/main" val="3173951757"/>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5" name="Objekt 4"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3" name="Foliennummernplatzhalter 2">
            <a:extLst>
              <a:ext uri="{FF2B5EF4-FFF2-40B4-BE49-F238E27FC236}">
                <a16:creationId xmlns:a16="http://schemas.microsoft.com/office/drawing/2014/main" id="{FF674522-5826-4342-8DF3-D43448D5E91F}"/>
              </a:ext>
            </a:extLst>
          </p:cNvPr>
          <p:cNvSpPr>
            <a:spLocks noGrp="1"/>
          </p:cNvSpPr>
          <p:nvPr>
            <p:ph type="sldNum" sz="quarter" idx="10"/>
          </p:nvPr>
        </p:nvSpPr>
        <p:spPr/>
        <p:txBody>
          <a:bodyPr/>
          <a:lstStyle/>
          <a:p>
            <a:fld id="{B42D4303-B7FF-7540-9F33-74BBD7018147}" type="slidenum">
              <a:rPr lang="de-DE" smtClean="0"/>
              <a:pPr/>
              <a:t>41</a:t>
            </a:fld>
            <a:endParaRPr lang="de-DE" dirty="0"/>
          </a:p>
        </p:txBody>
      </p:sp>
      <p:sp>
        <p:nvSpPr>
          <p:cNvPr id="6" name="Inhaltsplatzhalter 5">
            <a:extLst>
              <a:ext uri="{FF2B5EF4-FFF2-40B4-BE49-F238E27FC236}">
                <a16:creationId xmlns:a16="http://schemas.microsoft.com/office/drawing/2014/main" id="{1FE0E269-540E-48FD-BAE6-83E7A018111C}"/>
              </a:ext>
            </a:extLst>
          </p:cNvPr>
          <p:cNvSpPr>
            <a:spLocks noGrp="1"/>
          </p:cNvSpPr>
          <p:nvPr>
            <p:ph type="body" sz="quarter" idx="43"/>
          </p:nvPr>
        </p:nvSpPr>
        <p:spPr/>
        <p:txBody>
          <a:bodyPr/>
          <a:lstStyle/>
          <a:p>
            <a:r>
              <a:rPr lang="de-DE" dirty="0"/>
              <a:t>Berücksichtigt man neben den direkten auch die indirekten Emissionen (über den Stromverbrauch) entstehen rund 37 Prozent der Emissionen in der Industrie.</a:t>
            </a:r>
          </a:p>
        </p:txBody>
      </p:sp>
      <p:sp>
        <p:nvSpPr>
          <p:cNvPr id="11" name="Textplatzhalter 10"/>
          <p:cNvSpPr>
            <a:spLocks noGrp="1"/>
          </p:cNvSpPr>
          <p:nvPr>
            <p:ph type="body" sz="quarter" idx="40"/>
          </p:nvPr>
        </p:nvSpPr>
        <p:spPr/>
        <p:txBody>
          <a:bodyPr/>
          <a:lstStyle/>
          <a:p>
            <a:r>
              <a:rPr lang="de-DE" dirty="0"/>
              <a:t>Quelle; UBA, AGEB, </a:t>
            </a:r>
            <a:r>
              <a:rPr lang="de-DE" dirty="0" err="1"/>
              <a:t>Destatis</a:t>
            </a:r>
            <a:r>
              <a:rPr lang="de-DE" dirty="0"/>
              <a:t>, VCI</a:t>
            </a:r>
          </a:p>
        </p:txBody>
      </p:sp>
      <p:sp>
        <p:nvSpPr>
          <p:cNvPr id="10" name="Textplatzhalter 9"/>
          <p:cNvSpPr>
            <a:spLocks noGrp="1"/>
          </p:cNvSpPr>
          <p:nvPr>
            <p:ph type="body" sz="quarter" idx="19"/>
          </p:nvPr>
        </p:nvSpPr>
        <p:spPr/>
        <p:txBody>
          <a:bodyPr/>
          <a:lstStyle/>
          <a:p>
            <a:r>
              <a:rPr lang="de-DE" b="1" dirty="0"/>
              <a:t>Direkte und indirekte CO2 Emissionen </a:t>
            </a:r>
            <a:r>
              <a:rPr lang="de-DE" dirty="0"/>
              <a:t>in Deutschland nach Sektoren, 2024</a:t>
            </a:r>
          </a:p>
        </p:txBody>
      </p:sp>
      <p:sp>
        <p:nvSpPr>
          <p:cNvPr id="8" name="Textplatzhalter 7"/>
          <p:cNvSpPr>
            <a:spLocks noGrp="1"/>
          </p:cNvSpPr>
          <p:nvPr>
            <p:ph type="body" sz="quarter" idx="13"/>
          </p:nvPr>
        </p:nvSpPr>
        <p:spPr/>
        <p:txBody>
          <a:bodyPr/>
          <a:lstStyle/>
          <a:p>
            <a:r>
              <a:rPr lang="de-DE" dirty="0"/>
              <a:t>Emissionen nach Sektoren</a:t>
            </a:r>
          </a:p>
        </p:txBody>
      </p:sp>
      <p:sp>
        <p:nvSpPr>
          <p:cNvPr id="7" name="Titel 6"/>
          <p:cNvSpPr>
            <a:spLocks noGrp="1"/>
          </p:cNvSpPr>
          <p:nvPr>
            <p:ph type="title"/>
          </p:nvPr>
        </p:nvSpPr>
        <p:spPr>
          <a:noFill/>
        </p:spPr>
        <p:txBody>
          <a:bodyPr vert="horz"/>
          <a:lstStyle/>
          <a:p>
            <a:r>
              <a:rPr lang="de-DE" dirty="0"/>
              <a:t>37 Prozent der Emissionen kommen aus der Industrie</a:t>
            </a:r>
          </a:p>
        </p:txBody>
      </p:sp>
      <p:graphicFrame>
        <p:nvGraphicFramePr>
          <p:cNvPr id="12" name="Diagrammplatzhalter 13">
            <a:extLst>
              <a:ext uri="{FF2B5EF4-FFF2-40B4-BE49-F238E27FC236}">
                <a16:creationId xmlns:a16="http://schemas.microsoft.com/office/drawing/2014/main" id="{00000000-0008-0000-1100-000003000000}"/>
              </a:ext>
            </a:extLst>
          </p:cNvPr>
          <p:cNvGraphicFramePr>
            <a:graphicFrameLocks noGrp="1"/>
          </p:cNvGraphicFramePr>
          <p:nvPr>
            <p:ph type="chart" sz="quarter" idx="18"/>
          </p:nvPr>
        </p:nvGraphicFramePr>
        <p:xfrm>
          <a:off x="623888" y="1835150"/>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6643435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2BB4564-B96E-4381-9996-A53B5756A04A}"/>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72BB4564-B96E-4381-9996-A53B5756A0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E2071E7F-970F-46D4-9693-E9AE9C89D4F1}"/>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Foliennummernplatzhalter 2">
            <a:extLst>
              <a:ext uri="{FF2B5EF4-FFF2-40B4-BE49-F238E27FC236}">
                <a16:creationId xmlns:a16="http://schemas.microsoft.com/office/drawing/2014/main" id="{B9349956-8073-4B83-B9B4-749478FAC6D4}"/>
              </a:ext>
            </a:extLst>
          </p:cNvPr>
          <p:cNvSpPr>
            <a:spLocks noGrp="1"/>
          </p:cNvSpPr>
          <p:nvPr>
            <p:ph type="sldNum" sz="quarter" idx="10"/>
          </p:nvPr>
        </p:nvSpPr>
        <p:spPr/>
        <p:txBody>
          <a:bodyPr/>
          <a:lstStyle/>
          <a:p>
            <a:fld id="{B42D4303-B7FF-7540-9F33-74BBD7018147}" type="slidenum">
              <a:rPr lang="de-DE" smtClean="0"/>
              <a:pPr/>
              <a:t>42</a:t>
            </a:fld>
            <a:endParaRPr lang="de-DE" dirty="0"/>
          </a:p>
        </p:txBody>
      </p:sp>
      <p:sp>
        <p:nvSpPr>
          <p:cNvPr id="6" name="Inhaltsplatzhalter 5">
            <a:extLst>
              <a:ext uri="{FF2B5EF4-FFF2-40B4-BE49-F238E27FC236}">
                <a16:creationId xmlns:a16="http://schemas.microsoft.com/office/drawing/2014/main" id="{BF772D52-9399-4A6E-A39C-175BF90BA424}"/>
              </a:ext>
            </a:extLst>
          </p:cNvPr>
          <p:cNvSpPr>
            <a:spLocks noGrp="1"/>
          </p:cNvSpPr>
          <p:nvPr>
            <p:ph type="body" sz="quarter" idx="43"/>
          </p:nvPr>
        </p:nvSpPr>
        <p:spPr/>
        <p:txBody>
          <a:bodyPr/>
          <a:lstStyle/>
          <a:p>
            <a:r>
              <a:rPr lang="de-DE" dirty="0"/>
              <a:t>Die 10 größten Emittenten stehen für fast 70 Prozent der weltweiten Emissionen. Rund 6 Prozent der weltweiten Emissionen entfallen dabei auf die EU-27.</a:t>
            </a:r>
          </a:p>
          <a:p>
            <a:r>
              <a:rPr lang="de-DE" dirty="0"/>
              <a:t>Neben den großen Industrieländern und den aufstrebenden großen Schwellenländern zählen auch die erdölexportierenden Länder des Mittleren Ostens zu den großen Emittenten.</a:t>
            </a:r>
          </a:p>
          <a:p>
            <a:endParaRPr lang="de-DE" dirty="0"/>
          </a:p>
        </p:txBody>
      </p:sp>
      <p:sp>
        <p:nvSpPr>
          <p:cNvPr id="17" name="Textplatzhalter 16"/>
          <p:cNvSpPr>
            <a:spLocks noGrp="1"/>
          </p:cNvSpPr>
          <p:nvPr>
            <p:ph type="body" sz="quarter" idx="40"/>
          </p:nvPr>
        </p:nvSpPr>
        <p:spPr/>
        <p:txBody>
          <a:bodyPr/>
          <a:lstStyle/>
          <a:p>
            <a:r>
              <a:rPr lang="de-DE" dirty="0"/>
              <a:t>Quellen: BP Statistical Review of World Energy, VCI</a:t>
            </a:r>
          </a:p>
        </p:txBody>
      </p:sp>
      <p:sp>
        <p:nvSpPr>
          <p:cNvPr id="8" name="Textplatzhalter 7"/>
          <p:cNvSpPr>
            <a:spLocks noGrp="1"/>
          </p:cNvSpPr>
          <p:nvPr>
            <p:ph type="body" sz="quarter" idx="19"/>
          </p:nvPr>
        </p:nvSpPr>
        <p:spPr/>
        <p:txBody>
          <a:bodyPr/>
          <a:lstStyle/>
          <a:p>
            <a:r>
              <a:rPr lang="de-DE" dirty="0"/>
              <a:t>Anteile der 10 größten Emittenten nach Ländern in Prozent, 2024</a:t>
            </a:r>
            <a:endParaRPr lang="de-DE" dirty="0">
              <a:solidFill>
                <a:srgbClr val="FF0000"/>
              </a:solidFill>
            </a:endParaRPr>
          </a:p>
          <a:p>
            <a:endParaRPr lang="de-DE" dirty="0"/>
          </a:p>
        </p:txBody>
      </p:sp>
      <p:sp>
        <p:nvSpPr>
          <p:cNvPr id="11" name="Textplatzhalter 10"/>
          <p:cNvSpPr>
            <a:spLocks noGrp="1"/>
          </p:cNvSpPr>
          <p:nvPr>
            <p:ph type="body" sz="quarter" idx="13"/>
          </p:nvPr>
        </p:nvSpPr>
        <p:spPr/>
        <p:txBody>
          <a:bodyPr/>
          <a:lstStyle/>
          <a:p>
            <a:r>
              <a:rPr lang="de-DE" dirty="0"/>
              <a:t>Top 10 Emittenten von Kohlendioxid</a:t>
            </a:r>
          </a:p>
        </p:txBody>
      </p:sp>
      <p:sp>
        <p:nvSpPr>
          <p:cNvPr id="21506" name="Titel 1"/>
          <p:cNvSpPr>
            <a:spLocks noGrp="1"/>
          </p:cNvSpPr>
          <p:nvPr>
            <p:ph type="title"/>
          </p:nvPr>
        </p:nvSpPr>
        <p:spPr>
          <a:noFill/>
        </p:spPr>
        <p:txBody>
          <a:bodyPr vert="horz"/>
          <a:lstStyle/>
          <a:p>
            <a:r>
              <a:rPr lang="de-DE" dirty="0"/>
              <a:t>Die 10 größten Emittenten stehen für fast 70 Prozent der weltweiten Emissionen </a:t>
            </a:r>
          </a:p>
        </p:txBody>
      </p:sp>
      <p:graphicFrame>
        <p:nvGraphicFramePr>
          <p:cNvPr id="9" name="Diagrammplatzhalter 12">
            <a:extLst>
              <a:ext uri="{FF2B5EF4-FFF2-40B4-BE49-F238E27FC236}">
                <a16:creationId xmlns:a16="http://schemas.microsoft.com/office/drawing/2014/main" id="{440F0C2E-7255-48DD-9F70-4446E8BC5C3F}"/>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2756377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723F80-A59F-95F9-D5A0-EB40A049199B}"/>
            </a:ext>
          </a:extLst>
        </p:cNvPr>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E139C9C-12C4-405D-4471-80C1B1D17CD6}"/>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4E139C9C-12C4-405D-4471-80C1B1D17CD6}"/>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D79702CA-78C6-67D3-ADC1-1C0F443FFF3A}"/>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Foliennummernplatzhalter 2">
            <a:extLst>
              <a:ext uri="{FF2B5EF4-FFF2-40B4-BE49-F238E27FC236}">
                <a16:creationId xmlns:a16="http://schemas.microsoft.com/office/drawing/2014/main" id="{DFD8862F-0CE7-C1EA-98C3-BED81B138368}"/>
              </a:ext>
            </a:extLst>
          </p:cNvPr>
          <p:cNvSpPr>
            <a:spLocks noGrp="1"/>
          </p:cNvSpPr>
          <p:nvPr>
            <p:ph type="sldNum" sz="quarter" idx="10"/>
          </p:nvPr>
        </p:nvSpPr>
        <p:spPr/>
        <p:txBody>
          <a:bodyPr/>
          <a:lstStyle/>
          <a:p>
            <a:fld id="{B42D4303-B7FF-7540-9F33-74BBD7018147}" type="slidenum">
              <a:rPr lang="de-DE" smtClean="0"/>
              <a:pPr/>
              <a:t>43</a:t>
            </a:fld>
            <a:endParaRPr lang="de-DE" dirty="0"/>
          </a:p>
        </p:txBody>
      </p:sp>
      <p:sp>
        <p:nvSpPr>
          <p:cNvPr id="17" name="Textplatzhalter 16">
            <a:extLst>
              <a:ext uri="{FF2B5EF4-FFF2-40B4-BE49-F238E27FC236}">
                <a16:creationId xmlns:a16="http://schemas.microsoft.com/office/drawing/2014/main" id="{295D7E76-803B-AC28-73D5-2D469C43D39B}"/>
              </a:ext>
            </a:extLst>
          </p:cNvPr>
          <p:cNvSpPr>
            <a:spLocks noGrp="1"/>
          </p:cNvSpPr>
          <p:nvPr>
            <p:ph type="body" sz="quarter" idx="40"/>
          </p:nvPr>
        </p:nvSpPr>
        <p:spPr/>
        <p:txBody>
          <a:bodyPr/>
          <a:lstStyle/>
          <a:p>
            <a:r>
              <a:rPr lang="de-DE" dirty="0"/>
              <a:t>Quellen: BP Statistical Review of World Energy, VCI</a:t>
            </a:r>
          </a:p>
        </p:txBody>
      </p:sp>
      <p:sp>
        <p:nvSpPr>
          <p:cNvPr id="8" name="Textplatzhalter 7">
            <a:extLst>
              <a:ext uri="{FF2B5EF4-FFF2-40B4-BE49-F238E27FC236}">
                <a16:creationId xmlns:a16="http://schemas.microsoft.com/office/drawing/2014/main" id="{10827EFF-3A58-546B-0094-A9CADC87335A}"/>
              </a:ext>
            </a:extLst>
          </p:cNvPr>
          <p:cNvSpPr>
            <a:spLocks noGrp="1"/>
          </p:cNvSpPr>
          <p:nvPr>
            <p:ph type="body" sz="quarter" idx="19"/>
          </p:nvPr>
        </p:nvSpPr>
        <p:spPr/>
        <p:txBody>
          <a:bodyPr/>
          <a:lstStyle/>
          <a:p>
            <a:r>
              <a:rPr lang="de-DE" dirty="0"/>
              <a:t>Kumulierte Emissionen der 10 größten Emittenten nach Ländern in Mrd. Tonnen CO2</a:t>
            </a:r>
            <a:endParaRPr lang="de-DE" dirty="0">
              <a:solidFill>
                <a:srgbClr val="FF0000"/>
              </a:solidFill>
            </a:endParaRPr>
          </a:p>
          <a:p>
            <a:endParaRPr lang="de-DE" dirty="0"/>
          </a:p>
        </p:txBody>
      </p:sp>
      <p:sp>
        <p:nvSpPr>
          <p:cNvPr id="11" name="Textplatzhalter 10">
            <a:extLst>
              <a:ext uri="{FF2B5EF4-FFF2-40B4-BE49-F238E27FC236}">
                <a16:creationId xmlns:a16="http://schemas.microsoft.com/office/drawing/2014/main" id="{37B4EF30-923E-A81F-5122-3DFDA88F553C}"/>
              </a:ext>
            </a:extLst>
          </p:cNvPr>
          <p:cNvSpPr>
            <a:spLocks noGrp="1"/>
          </p:cNvSpPr>
          <p:nvPr>
            <p:ph type="body" sz="quarter" idx="13"/>
          </p:nvPr>
        </p:nvSpPr>
        <p:spPr/>
        <p:txBody>
          <a:bodyPr/>
          <a:lstStyle/>
          <a:p>
            <a:r>
              <a:rPr lang="de-DE" dirty="0"/>
              <a:t>Top 10 Emittenten von Kohlendioxid</a:t>
            </a:r>
          </a:p>
        </p:txBody>
      </p:sp>
      <p:sp>
        <p:nvSpPr>
          <p:cNvPr id="21506" name="Titel 1">
            <a:extLst>
              <a:ext uri="{FF2B5EF4-FFF2-40B4-BE49-F238E27FC236}">
                <a16:creationId xmlns:a16="http://schemas.microsoft.com/office/drawing/2014/main" id="{63471B8A-C892-4892-23A3-AE460450A8C5}"/>
              </a:ext>
            </a:extLst>
          </p:cNvPr>
          <p:cNvSpPr>
            <a:spLocks noGrp="1"/>
          </p:cNvSpPr>
          <p:nvPr>
            <p:ph type="title"/>
          </p:nvPr>
        </p:nvSpPr>
        <p:spPr>
          <a:noFill/>
        </p:spPr>
        <p:txBody>
          <a:bodyPr vert="horz"/>
          <a:lstStyle/>
          <a:p>
            <a:r>
              <a:rPr lang="de-DE" dirty="0"/>
              <a:t>Die 10 größten Emittenten stehen für fast 70 Prozent der weltweiten Emissionen </a:t>
            </a:r>
          </a:p>
        </p:txBody>
      </p:sp>
      <p:graphicFrame>
        <p:nvGraphicFramePr>
          <p:cNvPr id="10" name="Diagrammplatzhalter 9">
            <a:extLst>
              <a:ext uri="{FF2B5EF4-FFF2-40B4-BE49-F238E27FC236}">
                <a16:creationId xmlns:a16="http://schemas.microsoft.com/office/drawing/2014/main" id="{8CB9C58B-407F-4866-B132-24E189AE2FC0}"/>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13368586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92746B-4986-1D8E-D845-7C1BF440C05E}"/>
            </a:ext>
          </a:extLst>
        </p:cNvPr>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0FF6B6EF-09E6-788A-2355-3A99046A2429}"/>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0FF6B6EF-09E6-788A-2355-3A99046A2429}"/>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51899F65-B74D-5239-05CC-B11819BBF2B5}"/>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Foliennummernplatzhalter 2">
            <a:extLst>
              <a:ext uri="{FF2B5EF4-FFF2-40B4-BE49-F238E27FC236}">
                <a16:creationId xmlns:a16="http://schemas.microsoft.com/office/drawing/2014/main" id="{2F6E3E7B-209F-D19F-6EA5-A0178F88B5E7}"/>
              </a:ext>
            </a:extLst>
          </p:cNvPr>
          <p:cNvSpPr>
            <a:spLocks noGrp="1"/>
          </p:cNvSpPr>
          <p:nvPr>
            <p:ph type="sldNum" sz="quarter" idx="10"/>
          </p:nvPr>
        </p:nvSpPr>
        <p:spPr/>
        <p:txBody>
          <a:bodyPr/>
          <a:lstStyle/>
          <a:p>
            <a:fld id="{B42D4303-B7FF-7540-9F33-74BBD7018147}" type="slidenum">
              <a:rPr lang="de-DE" smtClean="0"/>
              <a:pPr/>
              <a:t>44</a:t>
            </a:fld>
            <a:endParaRPr lang="de-DE" dirty="0"/>
          </a:p>
        </p:txBody>
      </p:sp>
      <p:sp>
        <p:nvSpPr>
          <p:cNvPr id="17" name="Textplatzhalter 16">
            <a:extLst>
              <a:ext uri="{FF2B5EF4-FFF2-40B4-BE49-F238E27FC236}">
                <a16:creationId xmlns:a16="http://schemas.microsoft.com/office/drawing/2014/main" id="{1D6955F5-9E8D-1319-80F9-7986945A3197}"/>
              </a:ext>
            </a:extLst>
          </p:cNvPr>
          <p:cNvSpPr>
            <a:spLocks noGrp="1"/>
          </p:cNvSpPr>
          <p:nvPr>
            <p:ph type="body" sz="quarter" idx="40"/>
          </p:nvPr>
        </p:nvSpPr>
        <p:spPr/>
        <p:txBody>
          <a:bodyPr/>
          <a:lstStyle/>
          <a:p>
            <a:r>
              <a:rPr lang="de-DE" dirty="0"/>
              <a:t>Quellen: BP Statistical Review of World Energy, VCI</a:t>
            </a:r>
          </a:p>
        </p:txBody>
      </p:sp>
      <p:sp>
        <p:nvSpPr>
          <p:cNvPr id="8" name="Textplatzhalter 7">
            <a:extLst>
              <a:ext uri="{FF2B5EF4-FFF2-40B4-BE49-F238E27FC236}">
                <a16:creationId xmlns:a16="http://schemas.microsoft.com/office/drawing/2014/main" id="{CD7ACE26-0A7A-F78D-6EB7-41212817AA1F}"/>
              </a:ext>
            </a:extLst>
          </p:cNvPr>
          <p:cNvSpPr>
            <a:spLocks noGrp="1"/>
          </p:cNvSpPr>
          <p:nvPr>
            <p:ph type="body" sz="quarter" idx="19"/>
          </p:nvPr>
        </p:nvSpPr>
        <p:spPr/>
        <p:txBody>
          <a:bodyPr/>
          <a:lstStyle/>
          <a:p>
            <a:r>
              <a:rPr lang="de-DE" dirty="0"/>
              <a:t>Kumulierte Emissionen der 10 größten Emittenten nach Industrieländern und Schwellenländern in Mrd. Tonnen CO2</a:t>
            </a:r>
            <a:endParaRPr lang="de-DE" dirty="0">
              <a:solidFill>
                <a:srgbClr val="FF0000"/>
              </a:solidFill>
            </a:endParaRPr>
          </a:p>
          <a:p>
            <a:endParaRPr lang="de-DE" dirty="0"/>
          </a:p>
        </p:txBody>
      </p:sp>
      <p:sp>
        <p:nvSpPr>
          <p:cNvPr id="11" name="Textplatzhalter 10">
            <a:extLst>
              <a:ext uri="{FF2B5EF4-FFF2-40B4-BE49-F238E27FC236}">
                <a16:creationId xmlns:a16="http://schemas.microsoft.com/office/drawing/2014/main" id="{BA215411-2E4E-891C-456F-1A8DFD99A0E4}"/>
              </a:ext>
            </a:extLst>
          </p:cNvPr>
          <p:cNvSpPr>
            <a:spLocks noGrp="1"/>
          </p:cNvSpPr>
          <p:nvPr>
            <p:ph type="body" sz="quarter" idx="13"/>
          </p:nvPr>
        </p:nvSpPr>
        <p:spPr/>
        <p:txBody>
          <a:bodyPr/>
          <a:lstStyle/>
          <a:p>
            <a:r>
              <a:rPr lang="de-DE" dirty="0"/>
              <a:t>Top 10 Emittenten von Kohlendioxid</a:t>
            </a:r>
          </a:p>
        </p:txBody>
      </p:sp>
      <p:sp>
        <p:nvSpPr>
          <p:cNvPr id="21506" name="Titel 1">
            <a:extLst>
              <a:ext uri="{FF2B5EF4-FFF2-40B4-BE49-F238E27FC236}">
                <a16:creationId xmlns:a16="http://schemas.microsoft.com/office/drawing/2014/main" id="{5F3EF914-E59E-51B3-A4BC-11347C95F44C}"/>
              </a:ext>
            </a:extLst>
          </p:cNvPr>
          <p:cNvSpPr>
            <a:spLocks noGrp="1"/>
          </p:cNvSpPr>
          <p:nvPr>
            <p:ph type="title"/>
          </p:nvPr>
        </p:nvSpPr>
        <p:spPr>
          <a:noFill/>
        </p:spPr>
        <p:txBody>
          <a:bodyPr vert="horz"/>
          <a:lstStyle/>
          <a:p>
            <a:r>
              <a:rPr lang="de-DE" dirty="0"/>
              <a:t>Die 10 größten Emittenten stehen für fast 70 Prozent der weltweiten Emissionen </a:t>
            </a:r>
          </a:p>
        </p:txBody>
      </p:sp>
      <p:graphicFrame>
        <p:nvGraphicFramePr>
          <p:cNvPr id="7" name="Diagrammplatzhalter 6">
            <a:extLst>
              <a:ext uri="{FF2B5EF4-FFF2-40B4-BE49-F238E27FC236}">
                <a16:creationId xmlns:a16="http://schemas.microsoft.com/office/drawing/2014/main" id="{C589F858-418E-48AD-B0AA-C6D9A32FFEF9}"/>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1680331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2BB4564-B96E-4381-9996-A53B5756A04A}"/>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72BB4564-B96E-4381-9996-A53B5756A0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E2071E7F-970F-46D4-9693-E9AE9C89D4F1}"/>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Foliennummernplatzhalter 2">
            <a:extLst>
              <a:ext uri="{FF2B5EF4-FFF2-40B4-BE49-F238E27FC236}">
                <a16:creationId xmlns:a16="http://schemas.microsoft.com/office/drawing/2014/main" id="{B9349956-8073-4B83-B9B4-749478FAC6D4}"/>
              </a:ext>
            </a:extLst>
          </p:cNvPr>
          <p:cNvSpPr>
            <a:spLocks noGrp="1"/>
          </p:cNvSpPr>
          <p:nvPr>
            <p:ph type="sldNum" sz="quarter" idx="10"/>
          </p:nvPr>
        </p:nvSpPr>
        <p:spPr/>
        <p:txBody>
          <a:bodyPr/>
          <a:lstStyle/>
          <a:p>
            <a:fld id="{B42D4303-B7FF-7540-9F33-74BBD7018147}" type="slidenum">
              <a:rPr lang="de-DE" smtClean="0"/>
              <a:pPr/>
              <a:t>45</a:t>
            </a:fld>
            <a:endParaRPr lang="de-DE" dirty="0"/>
          </a:p>
        </p:txBody>
      </p:sp>
      <p:sp>
        <p:nvSpPr>
          <p:cNvPr id="6" name="Inhaltsplatzhalter 5">
            <a:extLst>
              <a:ext uri="{FF2B5EF4-FFF2-40B4-BE49-F238E27FC236}">
                <a16:creationId xmlns:a16="http://schemas.microsoft.com/office/drawing/2014/main" id="{BF772D52-9399-4A6E-A39C-175BF90BA424}"/>
              </a:ext>
            </a:extLst>
          </p:cNvPr>
          <p:cNvSpPr>
            <a:spLocks noGrp="1"/>
          </p:cNvSpPr>
          <p:nvPr>
            <p:ph type="body" sz="quarter" idx="43"/>
          </p:nvPr>
        </p:nvSpPr>
        <p:spPr/>
        <p:txBody>
          <a:bodyPr/>
          <a:lstStyle/>
          <a:p>
            <a:r>
              <a:rPr lang="de-DE" dirty="0"/>
              <a:t>Klimaschutz ist eine internationale Aufgabe.</a:t>
            </a:r>
          </a:p>
          <a:p>
            <a:r>
              <a:rPr lang="de-DE" dirty="0"/>
              <a:t>Während Europa gegenüber 1990 seine Emissionen reduziert hat, sind diese in allen anderen Regionen gestiegen – besonders stark in Asien und im Mittleren Osten.</a:t>
            </a:r>
          </a:p>
        </p:txBody>
      </p:sp>
      <p:sp>
        <p:nvSpPr>
          <p:cNvPr id="17" name="Textplatzhalter 16"/>
          <p:cNvSpPr>
            <a:spLocks noGrp="1"/>
          </p:cNvSpPr>
          <p:nvPr>
            <p:ph type="body" sz="quarter" idx="40"/>
          </p:nvPr>
        </p:nvSpPr>
        <p:spPr/>
        <p:txBody>
          <a:bodyPr/>
          <a:lstStyle/>
          <a:p>
            <a:r>
              <a:rPr lang="de-DE" dirty="0"/>
              <a:t>Quellen: BP Statistical Review of World Energy, VCI</a:t>
            </a:r>
          </a:p>
        </p:txBody>
      </p:sp>
      <p:sp>
        <p:nvSpPr>
          <p:cNvPr id="8" name="Textplatzhalter 7"/>
          <p:cNvSpPr>
            <a:spLocks noGrp="1"/>
          </p:cNvSpPr>
          <p:nvPr>
            <p:ph type="body" sz="quarter" idx="19"/>
          </p:nvPr>
        </p:nvSpPr>
        <p:spPr/>
        <p:txBody>
          <a:bodyPr/>
          <a:lstStyle/>
          <a:p>
            <a:r>
              <a:rPr lang="de-DE" dirty="0"/>
              <a:t>Anteile der Regionen in Prozent, 2024</a:t>
            </a:r>
            <a:endParaRPr lang="de-DE" dirty="0">
              <a:solidFill>
                <a:srgbClr val="FF0000"/>
              </a:solidFill>
            </a:endParaRPr>
          </a:p>
          <a:p>
            <a:endParaRPr lang="de-DE" dirty="0"/>
          </a:p>
        </p:txBody>
      </p:sp>
      <p:sp>
        <p:nvSpPr>
          <p:cNvPr id="11" name="Textplatzhalter 10"/>
          <p:cNvSpPr>
            <a:spLocks noGrp="1"/>
          </p:cNvSpPr>
          <p:nvPr>
            <p:ph type="body" sz="quarter" idx="13"/>
          </p:nvPr>
        </p:nvSpPr>
        <p:spPr/>
        <p:txBody>
          <a:bodyPr/>
          <a:lstStyle/>
          <a:p>
            <a:r>
              <a:rPr lang="de-DE" dirty="0"/>
              <a:t>Emittenten von Kohlendioxid nach Regionen</a:t>
            </a:r>
          </a:p>
        </p:txBody>
      </p:sp>
      <p:sp>
        <p:nvSpPr>
          <p:cNvPr id="21506" name="Titel 1"/>
          <p:cNvSpPr>
            <a:spLocks noGrp="1"/>
          </p:cNvSpPr>
          <p:nvPr>
            <p:ph type="title"/>
          </p:nvPr>
        </p:nvSpPr>
        <p:spPr>
          <a:noFill/>
        </p:spPr>
        <p:txBody>
          <a:bodyPr vert="horz"/>
          <a:lstStyle/>
          <a:p>
            <a:r>
              <a:rPr lang="de-DE" dirty="0"/>
              <a:t>Über die Hälfte der Emissionen stammen aus Asien</a:t>
            </a:r>
          </a:p>
        </p:txBody>
      </p:sp>
      <p:graphicFrame>
        <p:nvGraphicFramePr>
          <p:cNvPr id="10" name="Diagrammplatzhalter 9">
            <a:extLst>
              <a:ext uri="{FF2B5EF4-FFF2-40B4-BE49-F238E27FC236}">
                <a16:creationId xmlns:a16="http://schemas.microsoft.com/office/drawing/2014/main" id="{7E26002C-DA92-4FCE-986E-8A8107FA9351}"/>
              </a:ext>
            </a:extLst>
          </p:cNvPr>
          <p:cNvGraphicFramePr>
            <a:graphicFrameLocks noGrp="1"/>
          </p:cNvGraphicFramePr>
          <p:nvPr>
            <p:ph type="chart" sz="quarter" idx="18"/>
            <p:extLst>
              <p:ext uri="{D42A27DB-BD31-4B8C-83A1-F6EECF244321}">
                <p14:modId xmlns:p14="http://schemas.microsoft.com/office/powerpoint/2010/main" val="185718078"/>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9409431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4FED15EE-0A0B-419A-98A7-9EC5F0DF8158}"/>
              </a:ext>
            </a:extLst>
          </p:cNvPr>
          <p:cNvGraphicFramePr>
            <a:graphicFrameLocks noChangeAspect="1"/>
          </p:cNvGraphicFramePr>
          <p:nvPr>
            <p:custDataLst>
              <p:tags r:id="rId1"/>
            </p:custDataLst>
            <p:extLst>
              <p:ext uri="{D42A27DB-BD31-4B8C-83A1-F6EECF244321}">
                <p14:modId xmlns:p14="http://schemas.microsoft.com/office/powerpoint/2010/main" val="28336002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3" name="Objekt 2" hidden="1">
                        <a:extLst>
                          <a:ext uri="{FF2B5EF4-FFF2-40B4-BE49-F238E27FC236}">
                            <a16:creationId xmlns:a16="http://schemas.microsoft.com/office/drawing/2014/main" id="{4FED15EE-0A0B-419A-98A7-9EC5F0DF815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Foliennummernplatzhalter 3">
            <a:extLst>
              <a:ext uri="{FF2B5EF4-FFF2-40B4-BE49-F238E27FC236}">
                <a16:creationId xmlns:a16="http://schemas.microsoft.com/office/drawing/2014/main" id="{49526BEE-B34F-4CAE-BF24-A381324630BD}"/>
              </a:ext>
            </a:extLst>
          </p:cNvPr>
          <p:cNvSpPr>
            <a:spLocks noGrp="1"/>
          </p:cNvSpPr>
          <p:nvPr>
            <p:ph type="sldNum" sz="quarter" idx="10"/>
          </p:nvPr>
        </p:nvSpPr>
        <p:spPr/>
        <p:txBody>
          <a:bodyPr/>
          <a:lstStyle/>
          <a:p>
            <a:fld id="{B42D4303-B7FF-7540-9F33-74BBD7018147}" type="slidenum">
              <a:rPr lang="de-DE" smtClean="0"/>
              <a:pPr/>
              <a:t>46</a:t>
            </a:fld>
            <a:endParaRPr lang="de-DE" dirty="0"/>
          </a:p>
        </p:txBody>
      </p:sp>
      <p:sp>
        <p:nvSpPr>
          <p:cNvPr id="34" name="Titel 33">
            <a:extLst>
              <a:ext uri="{FF2B5EF4-FFF2-40B4-BE49-F238E27FC236}">
                <a16:creationId xmlns:a16="http://schemas.microsoft.com/office/drawing/2014/main" id="{1C585571-8A6F-4613-A545-0CDBCC27610E}"/>
              </a:ext>
            </a:extLst>
          </p:cNvPr>
          <p:cNvSpPr>
            <a:spLocks noGrp="1"/>
          </p:cNvSpPr>
          <p:nvPr>
            <p:ph type="title"/>
          </p:nvPr>
        </p:nvSpPr>
        <p:spPr>
          <a:noFill/>
        </p:spPr>
        <p:txBody>
          <a:bodyPr vert="horz"/>
          <a:lstStyle/>
          <a:p>
            <a:r>
              <a:rPr lang="de-DE" dirty="0"/>
              <a:t>Sinkende Emissionen bei steigender Produktion</a:t>
            </a:r>
          </a:p>
        </p:txBody>
      </p:sp>
      <p:sp>
        <p:nvSpPr>
          <p:cNvPr id="30" name="Textplatzhalter 2">
            <a:extLst>
              <a:ext uri="{FF2B5EF4-FFF2-40B4-BE49-F238E27FC236}">
                <a16:creationId xmlns:a16="http://schemas.microsoft.com/office/drawing/2014/main" id="{05B777B9-7F74-4552-BA0F-C1E8FD3361EE}"/>
              </a:ext>
            </a:extLst>
          </p:cNvPr>
          <p:cNvSpPr txBox="1">
            <a:spLocks/>
          </p:cNvSpPr>
          <p:nvPr/>
        </p:nvSpPr>
        <p:spPr>
          <a:xfrm>
            <a:off x="524626" y="1056635"/>
            <a:ext cx="11151437" cy="28800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de-DE" b="1" dirty="0">
              <a:solidFill>
                <a:schemeClr val="tx2"/>
              </a:solidFill>
            </a:endParaRPr>
          </a:p>
        </p:txBody>
      </p:sp>
      <p:sp>
        <p:nvSpPr>
          <p:cNvPr id="31" name="Textplatzhalter 3">
            <a:extLst>
              <a:ext uri="{FF2B5EF4-FFF2-40B4-BE49-F238E27FC236}">
                <a16:creationId xmlns:a16="http://schemas.microsoft.com/office/drawing/2014/main" id="{C53D3B56-2FCC-473D-9918-209154F5083E}"/>
              </a:ext>
            </a:extLst>
          </p:cNvPr>
          <p:cNvSpPr txBox="1">
            <a:spLocks/>
          </p:cNvSpPr>
          <p:nvPr/>
        </p:nvSpPr>
        <p:spPr>
          <a:xfrm>
            <a:off x="524626" y="1353044"/>
            <a:ext cx="11124656" cy="25200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e-DE" sz="1600" dirty="0">
                <a:solidFill>
                  <a:schemeClr val="tx2"/>
                </a:solidFill>
              </a:rPr>
              <a:t>Entwicklung in der deutschen Chemie/Pharma-Industrie, </a:t>
            </a:r>
            <a:r>
              <a:rPr lang="de-DE" sz="1600">
                <a:solidFill>
                  <a:schemeClr val="tx2"/>
                </a:solidFill>
              </a:rPr>
              <a:t>Veränderung 1990-2024 </a:t>
            </a:r>
            <a:r>
              <a:rPr lang="de-DE" sz="1600" dirty="0">
                <a:solidFill>
                  <a:schemeClr val="tx2"/>
                </a:solidFill>
              </a:rPr>
              <a:t>in %</a:t>
            </a:r>
          </a:p>
        </p:txBody>
      </p:sp>
      <p:sp>
        <p:nvSpPr>
          <p:cNvPr id="37" name="Textplatzhalter 6">
            <a:extLst>
              <a:ext uri="{FF2B5EF4-FFF2-40B4-BE49-F238E27FC236}">
                <a16:creationId xmlns:a16="http://schemas.microsoft.com/office/drawing/2014/main" id="{E2A8FE20-986A-4340-87A8-4E70A5703705}"/>
              </a:ext>
            </a:extLst>
          </p:cNvPr>
          <p:cNvSpPr txBox="1">
            <a:spLocks/>
          </p:cNvSpPr>
          <p:nvPr/>
        </p:nvSpPr>
        <p:spPr>
          <a:xfrm>
            <a:off x="7534439" y="5921579"/>
            <a:ext cx="3600000" cy="135375"/>
          </a:xfrm>
          <a:prstGeom prst="rect">
            <a:avLst/>
          </a:prstGeom>
        </p:spPr>
        <p:txBody>
          <a:bodyPr vert="horz" lIns="0" tIns="0" rIns="0" bIns="0" rtlCol="0">
            <a:noAutofit/>
          </a:bodyPr>
          <a:lstStyle>
            <a:lvl1pPr marL="0" indent="0" algn="l" defTabSz="914217" rtl="0" eaLnBrk="1" latinLnBrk="0" hangingPunct="1">
              <a:lnSpc>
                <a:spcPct val="100000"/>
              </a:lnSpc>
              <a:spcBef>
                <a:spcPts val="0"/>
              </a:spcBef>
              <a:spcAft>
                <a:spcPts val="0"/>
              </a:spcAft>
              <a:buClr>
                <a:schemeClr val="tx2"/>
              </a:buClr>
              <a:buSzPct val="100000"/>
              <a:buFontTx/>
              <a:buNone/>
              <a:defRPr lang="de-DE" sz="800" kern="1200" noProof="0">
                <a:solidFill>
                  <a:schemeClr val="tx1">
                    <a:lumMod val="60000"/>
                    <a:lumOff val="40000"/>
                  </a:schemeClr>
                </a:solidFill>
                <a:latin typeface="+mn-lt"/>
                <a:ea typeface="+mn-ea"/>
                <a:cs typeface="+mn-cs"/>
              </a:defRPr>
            </a:lvl1pPr>
            <a:lvl2pPr marL="719856"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2pPr>
            <a:lvl3pPr marL="1079784"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3pPr>
            <a:lvl4pPr marL="1439712"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baseline="0" noProof="0">
                <a:solidFill>
                  <a:schemeClr val="tx1">
                    <a:lumMod val="60000"/>
                    <a:lumOff val="40000"/>
                  </a:schemeClr>
                </a:solidFill>
                <a:latin typeface="+mn-lt"/>
                <a:ea typeface="+mn-ea"/>
                <a:cs typeface="+mn-cs"/>
              </a:defRPr>
            </a:lvl4pPr>
            <a:lvl5pPr marL="0" marR="0" indent="0" algn="l" defTabSz="914217" rtl="0" eaLnBrk="1" fontAlgn="auto" latinLnBrk="0" hangingPunct="1">
              <a:lnSpc>
                <a:spcPct val="100000"/>
              </a:lnSpc>
              <a:spcBef>
                <a:spcPts val="0"/>
              </a:spcBef>
              <a:spcAft>
                <a:spcPts val="1000"/>
              </a:spcAft>
              <a:buClrTx/>
              <a:buSzTx/>
              <a:buFontTx/>
              <a:buNone/>
              <a:tabLst/>
              <a:defRPr sz="800" kern="1200" baseline="0">
                <a:solidFill>
                  <a:schemeClr val="tx1">
                    <a:lumMod val="60000"/>
                    <a:lumOff val="40000"/>
                  </a:schemeClr>
                </a:solidFill>
                <a:latin typeface="+mn-lt"/>
                <a:ea typeface="+mn-ea"/>
                <a:cs typeface="+mn-cs"/>
              </a:defRPr>
            </a:lvl5pPr>
            <a:lvl6pPr marL="719856"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79784"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39712"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5423" indent="-228554" algn="l" defTabSz="91421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de-DE" dirty="0">
                <a:solidFill>
                  <a:schemeClr val="accent6"/>
                </a:solidFill>
              </a:rPr>
              <a:t>*Treibhausgase: Energiebedingte CO</a:t>
            </a:r>
            <a:r>
              <a:rPr lang="de-DE" baseline="-25000" dirty="0">
                <a:solidFill>
                  <a:schemeClr val="accent6"/>
                </a:solidFill>
              </a:rPr>
              <a:t>2</a:t>
            </a:r>
            <a:r>
              <a:rPr lang="de-DE" dirty="0">
                <a:solidFill>
                  <a:schemeClr val="accent6"/>
                </a:solidFill>
              </a:rPr>
              <a:t>-Emissionen und Lachgasemissionen (N</a:t>
            </a:r>
            <a:r>
              <a:rPr lang="de-DE" baseline="-25000" dirty="0">
                <a:solidFill>
                  <a:schemeClr val="accent6"/>
                </a:solidFill>
              </a:rPr>
              <a:t>2</a:t>
            </a:r>
            <a:r>
              <a:rPr lang="de-DE" dirty="0">
                <a:solidFill>
                  <a:schemeClr val="accent6"/>
                </a:solidFill>
              </a:rPr>
              <a:t>O)</a:t>
            </a:r>
          </a:p>
        </p:txBody>
      </p:sp>
      <p:sp>
        <p:nvSpPr>
          <p:cNvPr id="38" name="Textplatzhalter 6">
            <a:extLst>
              <a:ext uri="{FF2B5EF4-FFF2-40B4-BE49-F238E27FC236}">
                <a16:creationId xmlns:a16="http://schemas.microsoft.com/office/drawing/2014/main" id="{390D52D5-E2DE-48E4-899E-E73CA1DA926B}"/>
              </a:ext>
            </a:extLst>
          </p:cNvPr>
          <p:cNvSpPr txBox="1">
            <a:spLocks/>
          </p:cNvSpPr>
          <p:nvPr/>
        </p:nvSpPr>
        <p:spPr>
          <a:xfrm>
            <a:off x="515938" y="5921579"/>
            <a:ext cx="6813586" cy="135375"/>
          </a:xfrm>
          <a:prstGeom prst="rect">
            <a:avLst/>
          </a:prstGeom>
        </p:spPr>
        <p:txBody>
          <a:bodyPr vert="horz" lIns="0" tIns="0" rIns="0" bIns="0" rtlCol="0">
            <a:noAutofit/>
          </a:bodyPr>
          <a:lstStyle>
            <a:lvl1pPr marL="0" indent="0" algn="l" defTabSz="914217" rtl="0" eaLnBrk="1" latinLnBrk="0" hangingPunct="1">
              <a:lnSpc>
                <a:spcPct val="100000"/>
              </a:lnSpc>
              <a:spcBef>
                <a:spcPts val="0"/>
              </a:spcBef>
              <a:spcAft>
                <a:spcPts val="0"/>
              </a:spcAft>
              <a:buClr>
                <a:schemeClr val="tx2"/>
              </a:buClr>
              <a:buSzPct val="100000"/>
              <a:buFontTx/>
              <a:buNone/>
              <a:defRPr lang="de-DE" sz="800" kern="1200" noProof="0">
                <a:solidFill>
                  <a:schemeClr val="tx1">
                    <a:lumMod val="60000"/>
                    <a:lumOff val="40000"/>
                  </a:schemeClr>
                </a:solidFill>
                <a:latin typeface="+mn-lt"/>
                <a:ea typeface="+mn-ea"/>
                <a:cs typeface="+mn-cs"/>
              </a:defRPr>
            </a:lvl1pPr>
            <a:lvl2pPr marL="719856"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2pPr>
            <a:lvl3pPr marL="1079784"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3pPr>
            <a:lvl4pPr marL="1439712"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baseline="0" noProof="0">
                <a:solidFill>
                  <a:schemeClr val="tx1">
                    <a:lumMod val="60000"/>
                    <a:lumOff val="40000"/>
                  </a:schemeClr>
                </a:solidFill>
                <a:latin typeface="+mn-lt"/>
                <a:ea typeface="+mn-ea"/>
                <a:cs typeface="+mn-cs"/>
              </a:defRPr>
            </a:lvl4pPr>
            <a:lvl5pPr marL="0" marR="0" indent="0" algn="l" defTabSz="914217" rtl="0" eaLnBrk="1" fontAlgn="auto" latinLnBrk="0" hangingPunct="1">
              <a:lnSpc>
                <a:spcPct val="100000"/>
              </a:lnSpc>
              <a:spcBef>
                <a:spcPts val="0"/>
              </a:spcBef>
              <a:spcAft>
                <a:spcPts val="1000"/>
              </a:spcAft>
              <a:buClrTx/>
              <a:buSzTx/>
              <a:buFontTx/>
              <a:buNone/>
              <a:tabLst/>
              <a:defRPr sz="800" kern="1200" baseline="0">
                <a:solidFill>
                  <a:schemeClr val="tx1">
                    <a:lumMod val="60000"/>
                    <a:lumOff val="40000"/>
                  </a:schemeClr>
                </a:solidFill>
                <a:latin typeface="+mn-lt"/>
                <a:ea typeface="+mn-ea"/>
                <a:cs typeface="+mn-cs"/>
              </a:defRPr>
            </a:lvl5pPr>
            <a:lvl6pPr marL="719856"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79784"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39712"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5423" indent="-228554" algn="l" defTabSz="91421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solidFill>
                  <a:srgbClr val="8C3E9F"/>
                </a:solidFill>
                <a:latin typeface="Source Sans Pro" panose="020B0503030403020204" pitchFamily="34" charset="0"/>
              </a:rPr>
              <a:t>Quelle: VCI-Berechnungen auf der Grundlage von Daten des Statistischen Bundesamtes, des Umweltbundesamtes und eigener Erhebungen</a:t>
            </a:r>
          </a:p>
        </p:txBody>
      </p:sp>
      <p:grpSp>
        <p:nvGrpSpPr>
          <p:cNvPr id="41" name="Gruppieren 40">
            <a:extLst>
              <a:ext uri="{FF2B5EF4-FFF2-40B4-BE49-F238E27FC236}">
                <a16:creationId xmlns:a16="http://schemas.microsoft.com/office/drawing/2014/main" id="{4C9E4DE9-0DF5-47C8-B3AC-881E56CFB158}"/>
              </a:ext>
            </a:extLst>
          </p:cNvPr>
          <p:cNvGrpSpPr/>
          <p:nvPr/>
        </p:nvGrpSpPr>
        <p:grpSpPr>
          <a:xfrm>
            <a:off x="515906" y="1855052"/>
            <a:ext cx="11160054" cy="3938931"/>
            <a:chOff x="515906" y="1916832"/>
            <a:chExt cx="11160054" cy="4013769"/>
          </a:xfrm>
        </p:grpSpPr>
        <p:sp>
          <p:nvSpPr>
            <p:cNvPr id="6" name="AutoShape 26">
              <a:extLst>
                <a:ext uri="{FF2B5EF4-FFF2-40B4-BE49-F238E27FC236}">
                  <a16:creationId xmlns:a16="http://schemas.microsoft.com/office/drawing/2014/main" id="{D61ABDB5-53C4-442E-B53F-EC1903CB0ECC}"/>
                </a:ext>
              </a:extLst>
            </p:cNvPr>
            <p:cNvSpPr>
              <a:spLocks noChangeArrowheads="1"/>
            </p:cNvSpPr>
            <p:nvPr/>
          </p:nvSpPr>
          <p:spPr bwMode="auto">
            <a:xfrm rot="10800000">
              <a:off x="4872055" y="4138483"/>
              <a:ext cx="2447999" cy="876970"/>
            </a:xfrm>
            <a:prstGeom prst="upArrow">
              <a:avLst>
                <a:gd name="adj1" fmla="val 50000"/>
                <a:gd name="adj2" fmla="val 25000"/>
              </a:avLst>
            </a:prstGeom>
            <a:solidFill>
              <a:schemeClr val="accent3"/>
            </a:solidFill>
            <a:ln w="15875" algn="ctr">
              <a:noFill/>
              <a:miter lim="800000"/>
              <a:headEnd/>
              <a:tailEnd/>
            </a:ln>
            <a:effectLst/>
          </p:spPr>
          <p:txBody>
            <a:bodyPr vert="horz" anchor="t" anchorCtr="1"/>
            <a:lstStyle/>
            <a:p>
              <a:pPr>
                <a:defRPr/>
              </a:pPr>
              <a:endParaRPr lang="de-DE" dirty="0">
                <a:solidFill>
                  <a:schemeClr val="bg1"/>
                </a:solidFill>
              </a:endParaRPr>
            </a:p>
          </p:txBody>
        </p:sp>
        <p:grpSp>
          <p:nvGrpSpPr>
            <p:cNvPr id="7" name="Gruppieren 19">
              <a:extLst>
                <a:ext uri="{FF2B5EF4-FFF2-40B4-BE49-F238E27FC236}">
                  <a16:creationId xmlns:a16="http://schemas.microsoft.com/office/drawing/2014/main" id="{0DAA6A3B-33C4-4530-A6F3-1EBF9ADEF595}"/>
                </a:ext>
              </a:extLst>
            </p:cNvPr>
            <p:cNvGrpSpPr>
              <a:grpSpLocks/>
            </p:cNvGrpSpPr>
            <p:nvPr/>
          </p:nvGrpSpPr>
          <p:grpSpPr bwMode="auto">
            <a:xfrm>
              <a:off x="515906" y="4626248"/>
              <a:ext cx="11160018" cy="1013781"/>
              <a:chOff x="696869" y="1823222"/>
              <a:chExt cx="7349779" cy="1135131"/>
            </a:xfrm>
          </p:grpSpPr>
          <p:sp>
            <p:nvSpPr>
              <p:cNvPr id="25" name="Line 16">
                <a:extLst>
                  <a:ext uri="{FF2B5EF4-FFF2-40B4-BE49-F238E27FC236}">
                    <a16:creationId xmlns:a16="http://schemas.microsoft.com/office/drawing/2014/main" id="{2BF4EC50-6F5E-43E5-A22C-5D7BAFFF68F9}"/>
                  </a:ext>
                </a:extLst>
              </p:cNvPr>
              <p:cNvSpPr>
                <a:spLocks noChangeShapeType="1"/>
              </p:cNvSpPr>
              <p:nvPr/>
            </p:nvSpPr>
            <p:spPr bwMode="auto">
              <a:xfrm>
                <a:off x="696881" y="2958353"/>
                <a:ext cx="7349767"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6" name="Line 16">
                <a:extLst>
                  <a:ext uri="{FF2B5EF4-FFF2-40B4-BE49-F238E27FC236}">
                    <a16:creationId xmlns:a16="http://schemas.microsoft.com/office/drawing/2014/main" id="{84FF2C36-8A48-431F-940F-FA4A5E773920}"/>
                  </a:ext>
                </a:extLst>
              </p:cNvPr>
              <p:cNvSpPr>
                <a:spLocks noChangeShapeType="1"/>
              </p:cNvSpPr>
              <p:nvPr/>
            </p:nvSpPr>
            <p:spPr bwMode="auto">
              <a:xfrm>
                <a:off x="696878" y="2390789"/>
                <a:ext cx="7349767"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7" name="Line 16">
                <a:extLst>
                  <a:ext uri="{FF2B5EF4-FFF2-40B4-BE49-F238E27FC236}">
                    <a16:creationId xmlns:a16="http://schemas.microsoft.com/office/drawing/2014/main" id="{FEC6158B-27A7-41C0-82B9-288878E0B7DA}"/>
                  </a:ext>
                </a:extLst>
              </p:cNvPr>
              <p:cNvSpPr>
                <a:spLocks noChangeShapeType="1"/>
              </p:cNvSpPr>
              <p:nvPr/>
            </p:nvSpPr>
            <p:spPr bwMode="auto">
              <a:xfrm>
                <a:off x="696869" y="1823222"/>
                <a:ext cx="7349767"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grpSp>
          <p:nvGrpSpPr>
            <p:cNvPr id="8" name="Gruppieren 24">
              <a:extLst>
                <a:ext uri="{FF2B5EF4-FFF2-40B4-BE49-F238E27FC236}">
                  <a16:creationId xmlns:a16="http://schemas.microsoft.com/office/drawing/2014/main" id="{4D88DC2E-8915-4ED9-A831-E1A9653D4160}"/>
                </a:ext>
              </a:extLst>
            </p:cNvPr>
            <p:cNvGrpSpPr>
              <a:grpSpLocks/>
            </p:cNvGrpSpPr>
            <p:nvPr/>
          </p:nvGrpSpPr>
          <p:grpSpPr bwMode="auto">
            <a:xfrm>
              <a:off x="515942" y="2091787"/>
              <a:ext cx="11160018" cy="1520675"/>
              <a:chOff x="700043" y="1855133"/>
              <a:chExt cx="7349512" cy="1702702"/>
            </a:xfrm>
          </p:grpSpPr>
          <p:sp>
            <p:nvSpPr>
              <p:cNvPr id="21" name="Line 16">
                <a:extLst>
                  <a:ext uri="{FF2B5EF4-FFF2-40B4-BE49-F238E27FC236}">
                    <a16:creationId xmlns:a16="http://schemas.microsoft.com/office/drawing/2014/main" id="{86143CF8-79DB-43BE-9DBE-ABC4763C6747}"/>
                  </a:ext>
                </a:extLst>
              </p:cNvPr>
              <p:cNvSpPr>
                <a:spLocks noChangeShapeType="1"/>
              </p:cNvSpPr>
              <p:nvPr/>
            </p:nvSpPr>
            <p:spPr bwMode="auto">
              <a:xfrm>
                <a:off x="700054" y="3557835"/>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2" name="Line 16">
                <a:extLst>
                  <a:ext uri="{FF2B5EF4-FFF2-40B4-BE49-F238E27FC236}">
                    <a16:creationId xmlns:a16="http://schemas.microsoft.com/office/drawing/2014/main" id="{0C3D4825-A913-4AA6-808C-B345798ED59E}"/>
                  </a:ext>
                </a:extLst>
              </p:cNvPr>
              <p:cNvSpPr>
                <a:spLocks noChangeShapeType="1"/>
              </p:cNvSpPr>
              <p:nvPr/>
            </p:nvSpPr>
            <p:spPr bwMode="auto">
              <a:xfrm>
                <a:off x="700048" y="2990267"/>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3" name="Line 16">
                <a:extLst>
                  <a:ext uri="{FF2B5EF4-FFF2-40B4-BE49-F238E27FC236}">
                    <a16:creationId xmlns:a16="http://schemas.microsoft.com/office/drawing/2014/main" id="{41362EE7-198F-4652-932F-CAFC0CCDB0A6}"/>
                  </a:ext>
                </a:extLst>
              </p:cNvPr>
              <p:cNvSpPr>
                <a:spLocks noChangeShapeType="1"/>
              </p:cNvSpPr>
              <p:nvPr/>
            </p:nvSpPr>
            <p:spPr bwMode="auto">
              <a:xfrm>
                <a:off x="700043" y="2422700"/>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4" name="Line 16">
                <a:extLst>
                  <a:ext uri="{FF2B5EF4-FFF2-40B4-BE49-F238E27FC236}">
                    <a16:creationId xmlns:a16="http://schemas.microsoft.com/office/drawing/2014/main" id="{89F6DD55-0A9D-4B94-8C9D-4AAB71B6C20B}"/>
                  </a:ext>
                </a:extLst>
              </p:cNvPr>
              <p:cNvSpPr>
                <a:spLocks noChangeShapeType="1"/>
              </p:cNvSpPr>
              <p:nvPr/>
            </p:nvSpPr>
            <p:spPr bwMode="auto">
              <a:xfrm>
                <a:off x="700047" y="1855133"/>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sp>
          <p:nvSpPr>
            <p:cNvPr id="9" name="Rectangle 23">
              <a:extLst>
                <a:ext uri="{FF2B5EF4-FFF2-40B4-BE49-F238E27FC236}">
                  <a16:creationId xmlns:a16="http://schemas.microsoft.com/office/drawing/2014/main" id="{BF4741F3-6184-42F3-9A84-E3465FE2E1DF}"/>
                </a:ext>
              </a:extLst>
            </p:cNvPr>
            <p:cNvSpPr>
              <a:spLocks noChangeArrowheads="1"/>
            </p:cNvSpPr>
            <p:nvPr/>
          </p:nvSpPr>
          <p:spPr bwMode="auto">
            <a:xfrm>
              <a:off x="1711514" y="4204789"/>
              <a:ext cx="1155701" cy="282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r>
                <a:rPr lang="de-DE" b="1" dirty="0">
                  <a:solidFill>
                    <a:schemeClr val="tx2"/>
                  </a:solidFill>
                </a:rPr>
                <a:t>Produktion</a:t>
              </a:r>
            </a:p>
          </p:txBody>
        </p:sp>
        <p:sp>
          <p:nvSpPr>
            <p:cNvPr id="10" name="Rectangle 24">
              <a:extLst>
                <a:ext uri="{FF2B5EF4-FFF2-40B4-BE49-F238E27FC236}">
                  <a16:creationId xmlns:a16="http://schemas.microsoft.com/office/drawing/2014/main" id="{81DC24BB-E803-4E55-A459-903025D2FAA5}"/>
                </a:ext>
              </a:extLst>
            </p:cNvPr>
            <p:cNvSpPr>
              <a:spLocks noChangeArrowheads="1"/>
            </p:cNvSpPr>
            <p:nvPr/>
          </p:nvSpPr>
          <p:spPr bwMode="auto">
            <a:xfrm>
              <a:off x="8544143" y="3469577"/>
              <a:ext cx="2717178" cy="56452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923925"/>
              <a:r>
                <a:rPr lang="de-DE" b="1" dirty="0">
                  <a:solidFill>
                    <a:schemeClr val="accent6"/>
                  </a:solidFill>
                </a:rPr>
                <a:t>Emissionen</a:t>
              </a:r>
            </a:p>
            <a:p>
              <a:pPr algn="ctr" defTabSz="923925"/>
              <a:r>
                <a:rPr lang="de-DE" b="1" dirty="0">
                  <a:solidFill>
                    <a:schemeClr val="accent6"/>
                  </a:solidFill>
                </a:rPr>
                <a:t>Treibhausgase* absolut</a:t>
              </a:r>
            </a:p>
          </p:txBody>
        </p:sp>
        <p:grpSp>
          <p:nvGrpSpPr>
            <p:cNvPr id="11" name="Gruppieren 33">
              <a:extLst>
                <a:ext uri="{FF2B5EF4-FFF2-40B4-BE49-F238E27FC236}">
                  <a16:creationId xmlns:a16="http://schemas.microsoft.com/office/drawing/2014/main" id="{D2875694-13B5-44DE-AF36-DE7759857123}"/>
                </a:ext>
              </a:extLst>
            </p:cNvPr>
            <p:cNvGrpSpPr>
              <a:grpSpLocks/>
            </p:cNvGrpSpPr>
            <p:nvPr/>
          </p:nvGrpSpPr>
          <p:grpSpPr bwMode="auto">
            <a:xfrm>
              <a:off x="515923" y="1916832"/>
              <a:ext cx="11159999" cy="4013769"/>
              <a:chOff x="700078" y="2021115"/>
              <a:chExt cx="7349499" cy="4492440"/>
            </a:xfrm>
          </p:grpSpPr>
          <p:sp>
            <p:nvSpPr>
              <p:cNvPr id="19" name="AutoShape 25">
                <a:extLst>
                  <a:ext uri="{FF2B5EF4-FFF2-40B4-BE49-F238E27FC236}">
                    <a16:creationId xmlns:a16="http://schemas.microsoft.com/office/drawing/2014/main" id="{3ACEF7BB-6C00-48BC-9374-B7EC6AC2DF51}"/>
                  </a:ext>
                </a:extLst>
              </p:cNvPr>
              <p:cNvSpPr>
                <a:spLocks noChangeArrowheads="1"/>
              </p:cNvSpPr>
              <p:nvPr/>
            </p:nvSpPr>
            <p:spPr bwMode="auto">
              <a:xfrm>
                <a:off x="1059528" y="2021115"/>
                <a:ext cx="1612148" cy="2455932"/>
              </a:xfrm>
              <a:prstGeom prst="upArrow">
                <a:avLst>
                  <a:gd name="adj1" fmla="val 50000"/>
                  <a:gd name="adj2" fmla="val 24999"/>
                </a:avLst>
              </a:prstGeom>
              <a:solidFill>
                <a:schemeClr val="tx2"/>
              </a:solidFill>
              <a:ln w="19050" algn="ctr">
                <a:noFill/>
                <a:miter lim="800000"/>
                <a:headEnd/>
                <a:tailEnd/>
              </a:ln>
              <a:effectLst/>
            </p:spPr>
            <p:txBody>
              <a:bodyPr anchor="t" anchorCtr="1"/>
              <a:lstStyle/>
              <a:p>
                <a:endParaRPr lang="de-DE" b="1" dirty="0">
                  <a:solidFill>
                    <a:schemeClr val="bg1"/>
                  </a:solidFill>
                </a:endParaRPr>
              </a:p>
            </p:txBody>
          </p:sp>
          <p:grpSp>
            <p:nvGrpSpPr>
              <p:cNvPr id="15" name="Gruppieren 20">
                <a:extLst>
                  <a:ext uri="{FF2B5EF4-FFF2-40B4-BE49-F238E27FC236}">
                    <a16:creationId xmlns:a16="http://schemas.microsoft.com/office/drawing/2014/main" id="{B12F57A2-6596-4E9A-AA52-B62CC38177CA}"/>
                  </a:ext>
                </a:extLst>
              </p:cNvPr>
              <p:cNvGrpSpPr>
                <a:grpSpLocks/>
              </p:cNvGrpSpPr>
              <p:nvPr/>
            </p:nvGrpSpPr>
            <p:grpSpPr bwMode="auto">
              <a:xfrm>
                <a:off x="6078153" y="4501673"/>
                <a:ext cx="1612149" cy="2011882"/>
                <a:chOff x="6078153" y="4394097"/>
                <a:chExt cx="1612149" cy="2011882"/>
              </a:xfrm>
            </p:grpSpPr>
            <p:sp>
              <p:nvSpPr>
                <p:cNvPr id="17" name="AutoShape 26">
                  <a:extLst>
                    <a:ext uri="{FF2B5EF4-FFF2-40B4-BE49-F238E27FC236}">
                      <a16:creationId xmlns:a16="http://schemas.microsoft.com/office/drawing/2014/main" id="{3A90B3CC-C42F-42AC-AFF9-3BFC1DBD82C4}"/>
                    </a:ext>
                  </a:extLst>
                </p:cNvPr>
                <p:cNvSpPr>
                  <a:spLocks noChangeArrowheads="1"/>
                </p:cNvSpPr>
                <p:nvPr/>
              </p:nvSpPr>
              <p:spPr bwMode="auto">
                <a:xfrm rot="10800000">
                  <a:off x="6078153" y="4394097"/>
                  <a:ext cx="1612149" cy="2011882"/>
                </a:xfrm>
                <a:prstGeom prst="upArrow">
                  <a:avLst>
                    <a:gd name="adj1" fmla="val 50000"/>
                    <a:gd name="adj2" fmla="val 25000"/>
                  </a:avLst>
                </a:prstGeom>
                <a:solidFill>
                  <a:schemeClr val="accent6"/>
                </a:solidFill>
                <a:ln w="15875" algn="ctr">
                  <a:noFill/>
                  <a:miter lim="800000"/>
                  <a:headEnd/>
                  <a:tailEnd/>
                </a:ln>
                <a:effectLst/>
              </p:spPr>
              <p:txBody>
                <a:bodyPr anchor="t" anchorCtr="1"/>
                <a:lstStyle/>
                <a:p>
                  <a:endParaRPr lang="de-DE" dirty="0">
                    <a:solidFill>
                      <a:schemeClr val="bg1"/>
                    </a:solidFill>
                  </a:endParaRPr>
                </a:p>
              </p:txBody>
            </p:sp>
            <p:sp>
              <p:nvSpPr>
                <p:cNvPr id="18" name="Rectangle 22">
                  <a:extLst>
                    <a:ext uri="{FF2B5EF4-FFF2-40B4-BE49-F238E27FC236}">
                      <a16:creationId xmlns:a16="http://schemas.microsoft.com/office/drawing/2014/main" id="{A81A474C-7060-4754-9BFF-84057AFB2D8F}"/>
                    </a:ext>
                  </a:extLst>
                </p:cNvPr>
                <p:cNvSpPr>
                  <a:spLocks noChangeArrowheads="1"/>
                </p:cNvSpPr>
                <p:nvPr/>
              </p:nvSpPr>
              <p:spPr bwMode="auto">
                <a:xfrm>
                  <a:off x="6682310" y="5844948"/>
                  <a:ext cx="399043" cy="31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buFontTx/>
                    <a:buChar char="-"/>
                  </a:pPr>
                  <a:r>
                    <a:rPr lang="de-DE" b="1" dirty="0">
                      <a:solidFill>
                        <a:schemeClr val="bg1"/>
                      </a:solidFill>
                    </a:rPr>
                    <a:t> 62 %</a:t>
                  </a:r>
                </a:p>
              </p:txBody>
            </p:sp>
          </p:grpSp>
          <p:sp>
            <p:nvSpPr>
              <p:cNvPr id="16" name="Line 20">
                <a:extLst>
                  <a:ext uri="{FF2B5EF4-FFF2-40B4-BE49-F238E27FC236}">
                    <a16:creationId xmlns:a16="http://schemas.microsoft.com/office/drawing/2014/main" id="{445D6280-36EE-4D88-9C05-ECD541770C97}"/>
                  </a:ext>
                </a:extLst>
              </p:cNvPr>
              <p:cNvSpPr>
                <a:spLocks noChangeShapeType="1"/>
              </p:cNvSpPr>
              <p:nvPr/>
            </p:nvSpPr>
            <p:spPr bwMode="auto">
              <a:xfrm>
                <a:off x="700078" y="4486306"/>
                <a:ext cx="7349499" cy="0"/>
              </a:xfrm>
              <a:prstGeom prst="line">
                <a:avLst/>
              </a:prstGeom>
              <a:noFill/>
              <a:ln w="22225">
                <a:solidFill>
                  <a:schemeClr val="tx2"/>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sp>
          <p:nvSpPr>
            <p:cNvPr id="12" name="Rectangle 24">
              <a:extLst>
                <a:ext uri="{FF2B5EF4-FFF2-40B4-BE49-F238E27FC236}">
                  <a16:creationId xmlns:a16="http://schemas.microsoft.com/office/drawing/2014/main" id="{F5BE0927-FD04-42AF-91C4-7ADC06633189}"/>
                </a:ext>
              </a:extLst>
            </p:cNvPr>
            <p:cNvSpPr>
              <a:spLocks noChangeArrowheads="1"/>
            </p:cNvSpPr>
            <p:nvPr/>
          </p:nvSpPr>
          <p:spPr bwMode="auto">
            <a:xfrm>
              <a:off x="4377205" y="3746577"/>
              <a:ext cx="3445947" cy="28226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923925"/>
              <a:r>
                <a:rPr lang="de-DE" b="1" dirty="0">
                  <a:solidFill>
                    <a:schemeClr val="accent3"/>
                  </a:solidFill>
                </a:rPr>
                <a:t>Energieverbrauch absolut</a:t>
              </a:r>
            </a:p>
          </p:txBody>
        </p:sp>
        <p:sp>
          <p:nvSpPr>
            <p:cNvPr id="39" name="Rectangle 22">
              <a:extLst>
                <a:ext uri="{FF2B5EF4-FFF2-40B4-BE49-F238E27FC236}">
                  <a16:creationId xmlns:a16="http://schemas.microsoft.com/office/drawing/2014/main" id="{E1B1F1DC-B802-4D63-8587-43CB3E74CA80}"/>
                </a:ext>
              </a:extLst>
            </p:cNvPr>
            <p:cNvSpPr>
              <a:spLocks noChangeArrowheads="1"/>
            </p:cNvSpPr>
            <p:nvPr/>
          </p:nvSpPr>
          <p:spPr bwMode="auto">
            <a:xfrm>
              <a:off x="5796343" y="4618657"/>
              <a:ext cx="605935" cy="28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buFontTx/>
                <a:buChar char="-"/>
              </a:pPr>
              <a:r>
                <a:rPr lang="de-DE" b="1" dirty="0">
                  <a:solidFill>
                    <a:prstClr val="white"/>
                  </a:solidFill>
                </a:rPr>
                <a:t> 28 %</a:t>
              </a:r>
            </a:p>
          </p:txBody>
        </p:sp>
        <p:sp>
          <p:nvSpPr>
            <p:cNvPr id="40" name="Rectangle 22">
              <a:extLst>
                <a:ext uri="{FF2B5EF4-FFF2-40B4-BE49-F238E27FC236}">
                  <a16:creationId xmlns:a16="http://schemas.microsoft.com/office/drawing/2014/main" id="{EA182B27-9D62-40FB-AC30-C18DA7A92780}"/>
                </a:ext>
              </a:extLst>
            </p:cNvPr>
            <p:cNvSpPr>
              <a:spLocks noChangeArrowheads="1"/>
            </p:cNvSpPr>
            <p:nvPr/>
          </p:nvSpPr>
          <p:spPr bwMode="auto">
            <a:xfrm>
              <a:off x="1984794" y="2205334"/>
              <a:ext cx="609141" cy="28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r>
                <a:rPr lang="de-DE" b="1" dirty="0">
                  <a:solidFill>
                    <a:prstClr val="white"/>
                  </a:solidFill>
                </a:rPr>
                <a:t>+ 49%</a:t>
              </a:r>
            </a:p>
          </p:txBody>
        </p:sp>
      </p:grpSp>
    </p:spTree>
    <p:extLst>
      <p:ext uri="{BB962C8B-B14F-4D97-AF65-F5344CB8AC3E}">
        <p14:creationId xmlns:p14="http://schemas.microsoft.com/office/powerpoint/2010/main" val="282811523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BBAD4C82-CDF9-480A-89D0-673C0C3D77B9}"/>
              </a:ext>
            </a:extLst>
          </p:cNvPr>
          <p:cNvGraphicFramePr>
            <a:graphicFrameLocks noChangeAspect="1"/>
          </p:cNvGraphicFramePr>
          <p:nvPr>
            <p:custDataLst>
              <p:tags r:id="rId1"/>
            </p:custDataLst>
            <p:extLst>
              <p:ext uri="{D42A27DB-BD31-4B8C-83A1-F6EECF244321}">
                <p14:modId xmlns:p14="http://schemas.microsoft.com/office/powerpoint/2010/main" val="1027994970"/>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BBAD4C82-CDF9-480A-89D0-673C0C3D77B9}"/>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2322FA05-4E64-4CC9-A2A8-763469937726}"/>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6" name="Foliennummernplatzhalter 5">
            <a:extLst>
              <a:ext uri="{FF2B5EF4-FFF2-40B4-BE49-F238E27FC236}">
                <a16:creationId xmlns:a16="http://schemas.microsoft.com/office/drawing/2014/main" id="{7A9D13CB-40F7-46F4-9D22-8B7B6E542AB4}"/>
              </a:ext>
            </a:extLst>
          </p:cNvPr>
          <p:cNvSpPr>
            <a:spLocks noGrp="1"/>
          </p:cNvSpPr>
          <p:nvPr>
            <p:ph type="sldNum" sz="quarter" idx="10"/>
          </p:nvPr>
        </p:nvSpPr>
        <p:spPr/>
        <p:txBody>
          <a:bodyPr/>
          <a:lstStyle/>
          <a:p>
            <a:fld id="{B42D4303-B7FF-7540-9F33-74BBD7018147}" type="slidenum">
              <a:rPr lang="de-DE" smtClean="0"/>
              <a:pPr/>
              <a:t>47</a:t>
            </a:fld>
            <a:endParaRPr lang="de-DE" dirty="0"/>
          </a:p>
        </p:txBody>
      </p:sp>
      <p:sp>
        <p:nvSpPr>
          <p:cNvPr id="7" name="Textplatzhalter 6"/>
          <p:cNvSpPr>
            <a:spLocks noGrp="1"/>
          </p:cNvSpPr>
          <p:nvPr>
            <p:ph type="body" sz="quarter" idx="40"/>
          </p:nvPr>
        </p:nvSpPr>
        <p:spPr/>
        <p:txBody>
          <a:bodyPr/>
          <a:lstStyle/>
          <a:p>
            <a:r>
              <a:rPr lang="de-DE" dirty="0"/>
              <a:t>Quelle: VCI-Berechnungen auf der Grundlage von Daten des Statistischen Bundesamtes;  Energieverbrauch: Summe aus Kohle, Mineralölprodukte, Gas und Strom;  Produktion: Chemie- und Pharmaproduktion</a:t>
            </a:r>
          </a:p>
          <a:p>
            <a:endParaRPr lang="de-DE" dirty="0"/>
          </a:p>
          <a:p>
            <a:endParaRPr lang="de-DE" dirty="0"/>
          </a:p>
        </p:txBody>
      </p:sp>
      <p:sp>
        <p:nvSpPr>
          <p:cNvPr id="4" name="Textplatzhalter 3"/>
          <p:cNvSpPr>
            <a:spLocks noGrp="1"/>
          </p:cNvSpPr>
          <p:nvPr>
            <p:ph type="body" sz="quarter" idx="19"/>
          </p:nvPr>
        </p:nvSpPr>
        <p:spPr/>
        <p:txBody>
          <a:bodyPr/>
          <a:lstStyle/>
          <a:p>
            <a:r>
              <a:rPr lang="de-DE" dirty="0"/>
              <a:t>Entwicklung des Energieverbrauchs in der Chemie- und Pharmaindustrie, Index 1990 = 100</a:t>
            </a:r>
          </a:p>
        </p:txBody>
      </p:sp>
      <p:sp>
        <p:nvSpPr>
          <p:cNvPr id="3" name="Textplatzhalter 2"/>
          <p:cNvSpPr>
            <a:spLocks noGrp="1"/>
          </p:cNvSpPr>
          <p:nvPr>
            <p:ph type="body" sz="quarter" idx="13"/>
          </p:nvPr>
        </p:nvSpPr>
        <p:spPr/>
        <p:txBody>
          <a:bodyPr/>
          <a:lstStyle/>
          <a:p>
            <a:r>
              <a:rPr lang="de-DE" dirty="0"/>
              <a:t>Energieverbrauch und Produktion</a:t>
            </a:r>
          </a:p>
        </p:txBody>
      </p:sp>
      <p:sp>
        <p:nvSpPr>
          <p:cNvPr id="2" name="Titel 1"/>
          <p:cNvSpPr>
            <a:spLocks noGrp="1"/>
          </p:cNvSpPr>
          <p:nvPr>
            <p:ph type="title"/>
          </p:nvPr>
        </p:nvSpPr>
        <p:spPr>
          <a:noFill/>
        </p:spPr>
        <p:txBody>
          <a:bodyPr vert="horz"/>
          <a:lstStyle/>
          <a:p>
            <a:r>
              <a:rPr lang="de-DE" dirty="0"/>
              <a:t>Spezifischer Energieverbrauch liegt um 52 Prozent unter dem Wert von 1990 </a:t>
            </a:r>
          </a:p>
        </p:txBody>
      </p:sp>
      <p:graphicFrame>
        <p:nvGraphicFramePr>
          <p:cNvPr id="11" name="Diagrammplatzhalter 12">
            <a:extLst>
              <a:ext uri="{FF2B5EF4-FFF2-40B4-BE49-F238E27FC236}">
                <a16:creationId xmlns:a16="http://schemas.microsoft.com/office/drawing/2014/main" id="{BBF41F22-9C62-4433-8FA0-76936161EFA3}"/>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05402524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0D77D79A-8C36-4B26-A131-D2A9992C71E8}"/>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2" name="Objekt 11" hidden="1">
                        <a:extLst>
                          <a:ext uri="{FF2B5EF4-FFF2-40B4-BE49-F238E27FC236}">
                            <a16:creationId xmlns:a16="http://schemas.microsoft.com/office/drawing/2014/main" id="{0D77D79A-8C36-4B26-A131-D2A9992C71E8}"/>
                          </a:ext>
                        </a:extLst>
                      </p:cNvPr>
                      <p:cNvPicPr/>
                      <p:nvPr/>
                    </p:nvPicPr>
                    <p:blipFill>
                      <a:blip r:embed="rId5"/>
                      <a:stretch>
                        <a:fillRect/>
                      </a:stretch>
                    </p:blipFill>
                    <p:spPr>
                      <a:xfrm>
                        <a:off x="1525588" y="1588"/>
                        <a:ext cx="1588" cy="1588"/>
                      </a:xfrm>
                      <a:prstGeom prst="rect">
                        <a:avLst/>
                      </a:prstGeom>
                    </p:spPr>
                  </p:pic>
                </p:oleObj>
              </mc:Fallback>
            </mc:AlternateContent>
          </a:graphicData>
        </a:graphic>
      </p:graphicFrame>
      <p:sp>
        <p:nvSpPr>
          <p:cNvPr id="2" name="Foliennummernplatzhalter 1">
            <a:extLst>
              <a:ext uri="{FF2B5EF4-FFF2-40B4-BE49-F238E27FC236}">
                <a16:creationId xmlns:a16="http://schemas.microsoft.com/office/drawing/2014/main" id="{98801114-484E-4F3A-9DF8-77753FCAFFCB}"/>
              </a:ext>
            </a:extLst>
          </p:cNvPr>
          <p:cNvSpPr>
            <a:spLocks noGrp="1"/>
          </p:cNvSpPr>
          <p:nvPr>
            <p:ph type="sldNum" sz="quarter" idx="10"/>
          </p:nvPr>
        </p:nvSpPr>
        <p:spPr/>
        <p:txBody>
          <a:bodyPr/>
          <a:lstStyle/>
          <a:p>
            <a:fld id="{B42D4303-B7FF-7540-9F33-74BBD7018147}" type="slidenum">
              <a:rPr lang="de-DE" smtClean="0"/>
              <a:pPr/>
              <a:t>48</a:t>
            </a:fld>
            <a:endParaRPr lang="de-DE" dirty="0"/>
          </a:p>
        </p:txBody>
      </p:sp>
      <p:sp>
        <p:nvSpPr>
          <p:cNvPr id="10" name="Inhaltsplatzhalter 9">
            <a:extLst>
              <a:ext uri="{FF2B5EF4-FFF2-40B4-BE49-F238E27FC236}">
                <a16:creationId xmlns:a16="http://schemas.microsoft.com/office/drawing/2014/main" id="{5B6B0D5C-8F6B-4847-9DD9-34D1BE9E1C1F}"/>
              </a:ext>
            </a:extLst>
          </p:cNvPr>
          <p:cNvSpPr>
            <a:spLocks noGrp="1"/>
          </p:cNvSpPr>
          <p:nvPr>
            <p:ph type="body" sz="quarter" idx="43"/>
          </p:nvPr>
        </p:nvSpPr>
        <p:spPr>
          <a:xfrm>
            <a:off x="8244013" y="1762183"/>
            <a:ext cx="3540619" cy="4032000"/>
          </a:xfrm>
        </p:spPr>
        <p:txBody>
          <a:bodyPr/>
          <a:lstStyle/>
          <a:p>
            <a:r>
              <a:rPr lang="de-DE" dirty="0"/>
              <a:t>2024 wurden rund 33 Mio. Tonnen Kohlendioxide von der Branche emittiert – fast 50 Prozent weniger als 1990.</a:t>
            </a:r>
          </a:p>
          <a:p>
            <a:r>
              <a:rPr lang="de-DE" dirty="0"/>
              <a:t>Dies entsprach knapp 6 Prozent der gesamten Kohlendioxidemissionen in Deutschland.</a:t>
            </a:r>
          </a:p>
          <a:p>
            <a:r>
              <a:rPr lang="de-DE" dirty="0"/>
              <a:t>Die Treibhausgasemissionen (inkl. N</a:t>
            </a:r>
            <a:r>
              <a:rPr lang="de-DE" baseline="-25000" dirty="0"/>
              <a:t>2</a:t>
            </a:r>
            <a:r>
              <a:rPr lang="de-DE" dirty="0"/>
              <a:t>O) insgesamt gingen seit 1990 um 62 Prozent zurück. Seit 2010 gibt es kaum mehr Lachgasemissionen (N</a:t>
            </a:r>
            <a:r>
              <a:rPr lang="de-DE" baseline="-25000" dirty="0"/>
              <a:t>2</a:t>
            </a:r>
            <a:r>
              <a:rPr lang="de-DE" dirty="0"/>
              <a:t>O).</a:t>
            </a:r>
          </a:p>
          <a:p>
            <a:endParaRPr lang="de-DE" dirty="0"/>
          </a:p>
          <a:p>
            <a:endParaRPr lang="de-DE" dirty="0"/>
          </a:p>
        </p:txBody>
      </p:sp>
      <p:sp>
        <p:nvSpPr>
          <p:cNvPr id="9" name="Textplatzhalter 8">
            <a:extLst>
              <a:ext uri="{FF2B5EF4-FFF2-40B4-BE49-F238E27FC236}">
                <a16:creationId xmlns:a16="http://schemas.microsoft.com/office/drawing/2014/main" id="{0F954F1C-CA86-4B90-B433-662D0DB77286}"/>
              </a:ext>
            </a:extLst>
          </p:cNvPr>
          <p:cNvSpPr>
            <a:spLocks noGrp="1"/>
          </p:cNvSpPr>
          <p:nvPr>
            <p:ph type="body" sz="quarter" idx="40"/>
          </p:nvPr>
        </p:nvSpPr>
        <p:spPr/>
        <p:txBody>
          <a:bodyPr/>
          <a:lstStyle/>
          <a:p>
            <a:r>
              <a:rPr lang="de-DE" dirty="0"/>
              <a:t>Quelle: VCI-Berechnungen auf der Grundlage von Daten des Statistischen Bundesamtes, des Umweltbundesamtes und eigener Erhebungen</a:t>
            </a:r>
          </a:p>
        </p:txBody>
      </p:sp>
      <p:sp>
        <p:nvSpPr>
          <p:cNvPr id="8" name="Textplatzhalter 7">
            <a:extLst>
              <a:ext uri="{FF2B5EF4-FFF2-40B4-BE49-F238E27FC236}">
                <a16:creationId xmlns:a16="http://schemas.microsoft.com/office/drawing/2014/main" id="{3ED33F87-C2C6-403A-9A40-A68F2A09820D}"/>
              </a:ext>
            </a:extLst>
          </p:cNvPr>
          <p:cNvSpPr>
            <a:spLocks noGrp="1"/>
          </p:cNvSpPr>
          <p:nvPr>
            <p:ph type="body" sz="quarter" idx="19"/>
          </p:nvPr>
        </p:nvSpPr>
        <p:spPr/>
        <p:txBody>
          <a:bodyPr/>
          <a:lstStyle/>
          <a:p>
            <a:r>
              <a:rPr lang="de-DE" dirty="0"/>
              <a:t>Energiebedingte CO</a:t>
            </a:r>
            <a:r>
              <a:rPr lang="de-DE" baseline="-25000" dirty="0"/>
              <a:t>2</a:t>
            </a:r>
            <a:r>
              <a:rPr lang="de-DE" dirty="0"/>
              <a:t>-Emissionen und prozessbedingte N</a:t>
            </a:r>
            <a:r>
              <a:rPr lang="de-DE" baseline="-25000" dirty="0"/>
              <a:t>2</a:t>
            </a:r>
            <a:r>
              <a:rPr lang="de-DE" dirty="0"/>
              <a:t>O-Emissionen, in Mio. t CO</a:t>
            </a:r>
            <a:r>
              <a:rPr lang="de-DE" baseline="-25000" dirty="0"/>
              <a:t>2</a:t>
            </a:r>
            <a:r>
              <a:rPr lang="de-DE" dirty="0"/>
              <a:t>-eq</a:t>
            </a:r>
          </a:p>
        </p:txBody>
      </p:sp>
      <p:sp>
        <p:nvSpPr>
          <p:cNvPr id="7" name="Textplatzhalter 6">
            <a:extLst>
              <a:ext uri="{FF2B5EF4-FFF2-40B4-BE49-F238E27FC236}">
                <a16:creationId xmlns:a16="http://schemas.microsoft.com/office/drawing/2014/main" id="{5BA96DF2-4953-4BF9-8C51-605CF221269B}"/>
              </a:ext>
            </a:extLst>
          </p:cNvPr>
          <p:cNvSpPr>
            <a:spLocks noGrp="1"/>
          </p:cNvSpPr>
          <p:nvPr>
            <p:ph type="body" sz="quarter" idx="13"/>
          </p:nvPr>
        </p:nvSpPr>
        <p:spPr/>
        <p:txBody>
          <a:bodyPr/>
          <a:lstStyle/>
          <a:p>
            <a:r>
              <a:rPr lang="de-DE" dirty="0"/>
              <a:t>Absolute Treibhausgasemissionen der Chemieindustrie</a:t>
            </a:r>
          </a:p>
        </p:txBody>
      </p:sp>
      <p:sp>
        <p:nvSpPr>
          <p:cNvPr id="3" name="Titel 2">
            <a:extLst>
              <a:ext uri="{FF2B5EF4-FFF2-40B4-BE49-F238E27FC236}">
                <a16:creationId xmlns:a16="http://schemas.microsoft.com/office/drawing/2014/main" id="{0EBFB76A-6265-4A7D-9B8B-1C64CB21D55B}"/>
              </a:ext>
            </a:extLst>
          </p:cNvPr>
          <p:cNvSpPr>
            <a:spLocks noGrp="1"/>
          </p:cNvSpPr>
          <p:nvPr>
            <p:ph type="title"/>
          </p:nvPr>
        </p:nvSpPr>
        <p:spPr>
          <a:noFill/>
        </p:spPr>
        <p:txBody>
          <a:bodyPr vert="horz"/>
          <a:lstStyle/>
          <a:p>
            <a:r>
              <a:rPr lang="de-DE" dirty="0"/>
              <a:t>Branche reduziert Emissionen</a:t>
            </a:r>
          </a:p>
        </p:txBody>
      </p:sp>
      <p:graphicFrame>
        <p:nvGraphicFramePr>
          <p:cNvPr id="11" name="Diagrammplatzhalter 10">
            <a:extLst>
              <a:ext uri="{FF2B5EF4-FFF2-40B4-BE49-F238E27FC236}">
                <a16:creationId xmlns:a16="http://schemas.microsoft.com/office/drawing/2014/main" id="{00000000-0008-0000-17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400334883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A2030645-8E02-4BE8-A29B-A07036927ECD}"/>
              </a:ext>
            </a:extLst>
          </p:cNvPr>
          <p:cNvGraphicFramePr>
            <a:graphicFrameLocks noChangeAspect="1"/>
          </p:cNvGraphicFramePr>
          <p:nvPr>
            <p:custDataLst>
              <p:tags r:id="rId1"/>
            </p:custDataLst>
            <p:extLst>
              <p:ext uri="{D42A27DB-BD31-4B8C-83A1-F6EECF244321}">
                <p14:modId xmlns:p14="http://schemas.microsoft.com/office/powerpoint/2010/main" val="1718143752"/>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A2030645-8E02-4BE8-A29B-A07036927ECD}"/>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E64E3234-DCFB-4325-993F-03C76B75C55E}"/>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8DC77ED0-82C4-4BDD-9296-282218DF6C39}"/>
              </a:ext>
            </a:extLst>
          </p:cNvPr>
          <p:cNvSpPr>
            <a:spLocks noGrp="1"/>
          </p:cNvSpPr>
          <p:nvPr>
            <p:ph type="sldNum" sz="quarter" idx="10"/>
          </p:nvPr>
        </p:nvSpPr>
        <p:spPr/>
        <p:txBody>
          <a:bodyPr/>
          <a:lstStyle/>
          <a:p>
            <a:fld id="{B42D4303-B7FF-7540-9F33-74BBD7018147}" type="slidenum">
              <a:rPr lang="de-DE" smtClean="0"/>
              <a:pPr/>
              <a:t>49</a:t>
            </a:fld>
            <a:endParaRPr lang="de-DE" dirty="0"/>
          </a:p>
        </p:txBody>
      </p:sp>
      <p:sp>
        <p:nvSpPr>
          <p:cNvPr id="15" name="Textplatzhalter 14"/>
          <p:cNvSpPr>
            <a:spLocks noGrp="1"/>
          </p:cNvSpPr>
          <p:nvPr>
            <p:ph type="body" sz="quarter" idx="40"/>
          </p:nvPr>
        </p:nvSpPr>
        <p:spPr/>
        <p:txBody>
          <a:bodyPr/>
          <a:lstStyle/>
          <a:p>
            <a:r>
              <a:rPr lang="de-DE" dirty="0"/>
              <a:t>Quelle: VCI-Berechnungen auf der Grundlage von Daten des Statistischen Bundesamtes, des Umweltbundesamtes und eigener Erhebungen  		Produktion: Chemie- und Pharmaproduktion</a:t>
            </a:r>
          </a:p>
          <a:p>
            <a:endParaRPr lang="de-DE" dirty="0"/>
          </a:p>
        </p:txBody>
      </p:sp>
      <p:sp>
        <p:nvSpPr>
          <p:cNvPr id="4" name="Textplatzhalter 3"/>
          <p:cNvSpPr>
            <a:spLocks noGrp="1"/>
          </p:cNvSpPr>
          <p:nvPr>
            <p:ph type="body" sz="quarter" idx="19"/>
          </p:nvPr>
        </p:nvSpPr>
        <p:spPr/>
        <p:txBody>
          <a:bodyPr/>
          <a:lstStyle/>
          <a:p>
            <a:r>
              <a:rPr lang="de-DE" dirty="0"/>
              <a:t>Index 1990=100, energiebedingte CO</a:t>
            </a:r>
            <a:r>
              <a:rPr lang="de-DE" baseline="-25000" dirty="0"/>
              <a:t>2</a:t>
            </a:r>
            <a:r>
              <a:rPr lang="de-DE" dirty="0"/>
              <a:t>-Emissionen und N</a:t>
            </a:r>
            <a:r>
              <a:rPr lang="de-DE" baseline="-25000" dirty="0"/>
              <a:t>2</a:t>
            </a:r>
            <a:r>
              <a:rPr lang="de-DE" dirty="0"/>
              <a:t>O-Emissionen in der Chemie</a:t>
            </a:r>
          </a:p>
        </p:txBody>
      </p:sp>
      <p:sp>
        <p:nvSpPr>
          <p:cNvPr id="7" name="Textplatzhalter 6"/>
          <p:cNvSpPr>
            <a:spLocks noGrp="1"/>
          </p:cNvSpPr>
          <p:nvPr>
            <p:ph type="body" sz="quarter" idx="13"/>
          </p:nvPr>
        </p:nvSpPr>
        <p:spPr/>
        <p:txBody>
          <a:bodyPr/>
          <a:lstStyle/>
          <a:p>
            <a:r>
              <a:rPr lang="de-DE" dirty="0"/>
              <a:t>Treibhausgasemissionen und Produktion</a:t>
            </a:r>
          </a:p>
          <a:p>
            <a:endParaRPr lang="de-DE" dirty="0"/>
          </a:p>
        </p:txBody>
      </p:sp>
      <p:sp>
        <p:nvSpPr>
          <p:cNvPr id="2" name="Titel 1"/>
          <p:cNvSpPr>
            <a:spLocks noGrp="1"/>
          </p:cNvSpPr>
          <p:nvPr>
            <p:ph type="title"/>
          </p:nvPr>
        </p:nvSpPr>
        <p:spPr>
          <a:noFill/>
        </p:spPr>
        <p:txBody>
          <a:bodyPr vert="horz"/>
          <a:lstStyle/>
          <a:p>
            <a:r>
              <a:rPr lang="de-DE" dirty="0"/>
              <a:t>Absolute Treibhausgasemissionen um 62 Prozent unter dem Wert von 1990</a:t>
            </a:r>
          </a:p>
        </p:txBody>
      </p:sp>
      <p:graphicFrame>
        <p:nvGraphicFramePr>
          <p:cNvPr id="10" name="Diagrammplatzhalter 13">
            <a:extLst>
              <a:ext uri="{FF2B5EF4-FFF2-40B4-BE49-F238E27FC236}">
                <a16:creationId xmlns:a16="http://schemas.microsoft.com/office/drawing/2014/main" id="{07649671-458A-4C88-81A3-5F40DC088FF4}"/>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397706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152B869-9722-D94F-F0FE-3DB394FFD377}"/>
              </a:ext>
            </a:extLst>
          </p:cNvPr>
          <p:cNvGraphicFramePr>
            <a:graphicFrameLocks noChangeAspect="1"/>
          </p:cNvGraphicFramePr>
          <p:nvPr>
            <p:custDataLst>
              <p:tags r:id="rId1"/>
            </p:custDataLst>
            <p:extLst>
              <p:ext uri="{D42A27DB-BD31-4B8C-83A1-F6EECF244321}">
                <p14:modId xmlns:p14="http://schemas.microsoft.com/office/powerpoint/2010/main" val="14794516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7" name="Objekt 6" hidden="1">
                        <a:extLst>
                          <a:ext uri="{FF2B5EF4-FFF2-40B4-BE49-F238E27FC236}">
                            <a16:creationId xmlns:a16="http://schemas.microsoft.com/office/drawing/2014/main" id="{2152B869-9722-D94F-F0FE-3DB394FFD37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2" name="Bildplatzhalter 11" descr="Ein Bild, das Himmel, draußen, Berg, Gebäude enthält.&#10;&#10;KI-generierte Inhalte können fehlerhaft sein.">
            <a:extLst>
              <a:ext uri="{FF2B5EF4-FFF2-40B4-BE49-F238E27FC236}">
                <a16:creationId xmlns:a16="http://schemas.microsoft.com/office/drawing/2014/main" id="{1347C225-B6B0-6D21-A755-C6A6104987A8}"/>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432" r="11432"/>
          <a:stretch/>
        </p:blipFill>
        <p:spPr/>
      </p:pic>
      <p:sp>
        <p:nvSpPr>
          <p:cNvPr id="13" name="Untertitel 12">
            <a:extLst>
              <a:ext uri="{FF2B5EF4-FFF2-40B4-BE49-F238E27FC236}">
                <a16:creationId xmlns:a16="http://schemas.microsoft.com/office/drawing/2014/main" id="{165579FF-9C96-53DE-B5C7-58F7FA87189F}"/>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Energieverbrauch und Rohstoffe</a:t>
            </a:r>
          </a:p>
        </p:txBody>
      </p:sp>
      <p:sp>
        <p:nvSpPr>
          <p:cNvPr id="9" name="Textplatzhalter 8">
            <a:extLst>
              <a:ext uri="{FF2B5EF4-FFF2-40B4-BE49-F238E27FC236}">
                <a16:creationId xmlns:a16="http://schemas.microsoft.com/office/drawing/2014/main" id="{12AFBC18-2509-4E8A-24F4-AAE7D801366F}"/>
              </a:ext>
            </a:extLst>
          </p:cNvPr>
          <p:cNvSpPr>
            <a:spLocks noGrp="1"/>
          </p:cNvSpPr>
          <p:nvPr>
            <p:ph type="body" sz="quarter" idx="25"/>
          </p:nvPr>
        </p:nvSpPr>
        <p:spPr/>
        <p:txBody>
          <a:bodyPr/>
          <a:lstStyle/>
          <a:p>
            <a:r>
              <a:rPr lang="de-DE" dirty="0"/>
              <a:t>© </a:t>
            </a:r>
            <a:r>
              <a:rPr lang="de-DE" dirty="0" err="1"/>
              <a:t>Blackosaka</a:t>
            </a:r>
            <a:r>
              <a:rPr lang="de-DE" dirty="0"/>
              <a:t> - Fotolia</a:t>
            </a:r>
          </a:p>
        </p:txBody>
      </p:sp>
    </p:spTree>
    <p:extLst>
      <p:ext uri="{BB962C8B-B14F-4D97-AF65-F5344CB8AC3E}">
        <p14:creationId xmlns:p14="http://schemas.microsoft.com/office/powerpoint/2010/main" val="6604414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5A85A8B-0838-9027-F043-CA8183B73067}"/>
              </a:ext>
            </a:extLst>
          </p:cNvPr>
          <p:cNvGraphicFramePr>
            <a:graphicFrameLocks noChangeAspect="1"/>
          </p:cNvGraphicFramePr>
          <p:nvPr>
            <p:custDataLst>
              <p:tags r:id="rId1"/>
            </p:custDataLst>
            <p:extLst>
              <p:ext uri="{D42A27DB-BD31-4B8C-83A1-F6EECF244321}">
                <p14:modId xmlns:p14="http://schemas.microsoft.com/office/powerpoint/2010/main" val="6968968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35A85A8B-0838-9027-F043-CA8183B7306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6" name="Bildplatzhalter 15" descr="Ein Bild, das Windmühle, Himmel, draußen, Windturbine enthält.&#10;&#10;KI-generierte Inhalte können fehlerhaft sein.">
            <a:extLst>
              <a:ext uri="{FF2B5EF4-FFF2-40B4-BE49-F238E27FC236}">
                <a16:creationId xmlns:a16="http://schemas.microsoft.com/office/drawing/2014/main" id="{A50060AB-EDEE-4AB6-F511-E06A663C6D87}"/>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6260" r="16260"/>
          <a:stretch>
            <a:fillRect/>
          </a:stretch>
        </p:blipFill>
        <p:spPr/>
      </p:pic>
      <p:sp>
        <p:nvSpPr>
          <p:cNvPr id="11" name="Untertitel 10">
            <a:extLst>
              <a:ext uri="{FF2B5EF4-FFF2-40B4-BE49-F238E27FC236}">
                <a16:creationId xmlns:a16="http://schemas.microsoft.com/office/drawing/2014/main" id="{4C48FC5F-CC83-1E30-A6FE-67645DE7AB4F}"/>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Erneuerbare Energien</a:t>
            </a:r>
          </a:p>
        </p:txBody>
      </p:sp>
      <p:sp>
        <p:nvSpPr>
          <p:cNvPr id="13" name="Textplatzhalter 12">
            <a:extLst>
              <a:ext uri="{FF2B5EF4-FFF2-40B4-BE49-F238E27FC236}">
                <a16:creationId xmlns:a16="http://schemas.microsoft.com/office/drawing/2014/main" id="{E337CFC9-EC2E-0422-B1FC-DA84C79DC709}"/>
              </a:ext>
            </a:extLst>
          </p:cNvPr>
          <p:cNvSpPr>
            <a:spLocks noGrp="1"/>
          </p:cNvSpPr>
          <p:nvPr>
            <p:ph type="body" sz="quarter" idx="25"/>
          </p:nvPr>
        </p:nvSpPr>
        <p:spPr/>
        <p:txBody>
          <a:bodyPr/>
          <a:lstStyle/>
          <a:p>
            <a:r>
              <a:rPr lang="de-DE" dirty="0"/>
              <a:t>© </a:t>
            </a:r>
            <a:r>
              <a:rPr lang="de-DE" dirty="0" err="1"/>
              <a:t>istockphoto</a:t>
            </a:r>
            <a:endParaRPr lang="de-DE" dirty="0"/>
          </a:p>
        </p:txBody>
      </p:sp>
    </p:spTree>
    <p:extLst>
      <p:ext uri="{BB962C8B-B14F-4D97-AF65-F5344CB8AC3E}">
        <p14:creationId xmlns:p14="http://schemas.microsoft.com/office/powerpoint/2010/main" val="18420865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FCFF9EB3-250D-4659-86F5-A8453600DF85}"/>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7" name="Objekt 6" hidden="1">
                        <a:extLst>
                          <a:ext uri="{FF2B5EF4-FFF2-40B4-BE49-F238E27FC236}">
                            <a16:creationId xmlns:a16="http://schemas.microsoft.com/office/drawing/2014/main" id="{FCFF9EB3-250D-4659-86F5-A8453600DF85}"/>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A1262694-4B62-4E74-9593-6A8BBCC896FB}"/>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8" name="Foliennummernplatzhalter 7">
            <a:extLst>
              <a:ext uri="{FF2B5EF4-FFF2-40B4-BE49-F238E27FC236}">
                <a16:creationId xmlns:a16="http://schemas.microsoft.com/office/drawing/2014/main" id="{11908021-15A5-4132-A4BB-A89012A66CA5}"/>
              </a:ext>
            </a:extLst>
          </p:cNvPr>
          <p:cNvSpPr>
            <a:spLocks noGrp="1"/>
          </p:cNvSpPr>
          <p:nvPr>
            <p:ph type="sldNum" sz="quarter" idx="10"/>
          </p:nvPr>
        </p:nvSpPr>
        <p:spPr/>
        <p:txBody>
          <a:bodyPr/>
          <a:lstStyle/>
          <a:p>
            <a:fld id="{B42D4303-B7FF-7540-9F33-74BBD7018147}" type="slidenum">
              <a:rPr lang="de-DE" smtClean="0"/>
              <a:pPr/>
              <a:t>51</a:t>
            </a:fld>
            <a:endParaRPr lang="de-DE" dirty="0"/>
          </a:p>
        </p:txBody>
      </p:sp>
      <p:pic>
        <p:nvPicPr>
          <p:cNvPr id="17" name="Inhaltsplatzhalter 9">
            <a:extLst>
              <a:ext uri="{FF2B5EF4-FFF2-40B4-BE49-F238E27FC236}">
                <a16:creationId xmlns:a16="http://schemas.microsoft.com/office/drawing/2014/main" id="{BBBF63A5-A435-3A77-B592-92C7BF3F9BCD}"/>
              </a:ext>
            </a:extLst>
          </p:cNvPr>
          <p:cNvPicPr>
            <a:picLocks noGrp="1" noChangeAspect="1"/>
          </p:cNvPicPr>
          <p:nvPr>
            <p:ph type="pic" sz="quarter" idx="43"/>
          </p:nvPr>
        </p:nvPicPr>
        <p:blipFill>
          <a:blip r:embed="rId7">
            <a:extLst>
              <a:ext uri="{28A0092B-C50C-407E-A947-70E740481C1C}">
                <a14:useLocalDpi xmlns:a14="http://schemas.microsoft.com/office/drawing/2010/main" val="0"/>
              </a:ext>
            </a:extLst>
          </a:blip>
          <a:srcRect t="11816" b="11816"/>
          <a:stretch/>
        </p:blipFill>
        <p:spPr>
          <a:solidFill>
            <a:schemeClr val="tx2"/>
          </a:solidFill>
        </p:spPr>
      </p:pic>
      <p:sp>
        <p:nvSpPr>
          <p:cNvPr id="6" name="Textplatzhalter 5"/>
          <p:cNvSpPr>
            <a:spLocks noGrp="1"/>
          </p:cNvSpPr>
          <p:nvPr>
            <p:ph type="body" sz="quarter" idx="40"/>
          </p:nvPr>
        </p:nvSpPr>
        <p:spPr/>
        <p:txBody>
          <a:bodyPr/>
          <a:lstStyle/>
          <a:p>
            <a:r>
              <a:rPr lang="de-DE" dirty="0"/>
              <a:t>Quelle: BMWK, BNetzA, VCI</a:t>
            </a:r>
          </a:p>
        </p:txBody>
      </p:sp>
      <p:sp>
        <p:nvSpPr>
          <p:cNvPr id="4" name="Textplatzhalter 3"/>
          <p:cNvSpPr>
            <a:spLocks noGrp="1"/>
          </p:cNvSpPr>
          <p:nvPr>
            <p:ph type="body" sz="quarter" idx="19"/>
          </p:nvPr>
        </p:nvSpPr>
        <p:spPr/>
        <p:txBody>
          <a:bodyPr/>
          <a:lstStyle/>
          <a:p>
            <a:r>
              <a:rPr lang="de-DE" dirty="0"/>
              <a:t>Anteil der Erneuerbaren Energien am </a:t>
            </a:r>
            <a:r>
              <a:rPr lang="de-DE" b="1" dirty="0"/>
              <a:t>Stromverbrauch</a:t>
            </a:r>
            <a:r>
              <a:rPr lang="de-DE" dirty="0"/>
              <a:t> in %</a:t>
            </a:r>
          </a:p>
        </p:txBody>
      </p:sp>
      <p:sp>
        <p:nvSpPr>
          <p:cNvPr id="3" name="Textplatzhalter 2"/>
          <p:cNvSpPr>
            <a:spLocks noGrp="1"/>
          </p:cNvSpPr>
          <p:nvPr>
            <p:ph type="body" sz="quarter" idx="13"/>
          </p:nvPr>
        </p:nvSpPr>
        <p:spPr/>
        <p:txBody>
          <a:bodyPr/>
          <a:lstStyle/>
          <a:p>
            <a:r>
              <a:rPr lang="de-DE" dirty="0"/>
              <a:t>Entwicklung und Ziel der Erneuerbaren Energien</a:t>
            </a:r>
          </a:p>
        </p:txBody>
      </p:sp>
      <p:sp>
        <p:nvSpPr>
          <p:cNvPr id="2" name="Titel 1"/>
          <p:cNvSpPr>
            <a:spLocks noGrp="1"/>
          </p:cNvSpPr>
          <p:nvPr>
            <p:ph type="title"/>
          </p:nvPr>
        </p:nvSpPr>
        <p:spPr>
          <a:noFill/>
        </p:spPr>
        <p:txBody>
          <a:bodyPr vert="horz"/>
          <a:lstStyle/>
          <a:p>
            <a:r>
              <a:rPr lang="de-DE" dirty="0"/>
              <a:t>Ehrgeizige Zielsetzungen für Erneuerbare Energien</a:t>
            </a:r>
            <a:endParaRPr lang="de-DE" dirty="0">
              <a:solidFill>
                <a:srgbClr val="FF0000"/>
              </a:solidFill>
            </a:endParaRPr>
          </a:p>
        </p:txBody>
      </p:sp>
      <p:graphicFrame>
        <p:nvGraphicFramePr>
          <p:cNvPr id="20" name="Diagrammplatzhalter 12">
            <a:extLst>
              <a:ext uri="{FF2B5EF4-FFF2-40B4-BE49-F238E27FC236}">
                <a16:creationId xmlns:a16="http://schemas.microsoft.com/office/drawing/2014/main" id="{EDFEC00E-F986-41E3-8975-040FB9CDF484}"/>
              </a:ext>
            </a:extLst>
          </p:cNvPr>
          <p:cNvGraphicFramePr>
            <a:graphicFrameLocks noGrp="1"/>
          </p:cNvGraphicFramePr>
          <p:nvPr>
            <p:ph type="chart" sz="quarter" idx="18"/>
            <p:extLst>
              <p:ext uri="{D42A27DB-BD31-4B8C-83A1-F6EECF244321}">
                <p14:modId xmlns:p14="http://schemas.microsoft.com/office/powerpoint/2010/main" val="2133573178"/>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29040682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p:cNvGraphicFramePr>
            <a:graphicFrameLocks noChangeAspect="1"/>
          </p:cNvGraphicFramePr>
          <p:nvPr>
            <p:custDataLst>
              <p:tags r:id="rId1"/>
            </p:custDataLst>
            <p:extLst>
              <p:ext uri="{D42A27DB-BD31-4B8C-83A1-F6EECF244321}">
                <p14:modId xmlns:p14="http://schemas.microsoft.com/office/powerpoint/2010/main" val="656869811"/>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8" name="Objekt 7"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7" name="Rechteck 6"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2A2A4E76-D1D1-406C-A497-052BC282C08A}"/>
              </a:ext>
            </a:extLst>
          </p:cNvPr>
          <p:cNvSpPr>
            <a:spLocks noGrp="1"/>
          </p:cNvSpPr>
          <p:nvPr>
            <p:ph type="sldNum" sz="quarter" idx="10"/>
          </p:nvPr>
        </p:nvSpPr>
        <p:spPr/>
        <p:txBody>
          <a:bodyPr/>
          <a:lstStyle/>
          <a:p>
            <a:fld id="{B42D4303-B7FF-7540-9F33-74BBD7018147}" type="slidenum">
              <a:rPr lang="de-DE" smtClean="0"/>
              <a:pPr/>
              <a:t>52</a:t>
            </a:fld>
            <a:endParaRPr lang="de-DE" dirty="0"/>
          </a:p>
        </p:txBody>
      </p:sp>
      <p:sp>
        <p:nvSpPr>
          <p:cNvPr id="10" name="Inhaltsplatzhalter 9">
            <a:extLst>
              <a:ext uri="{FF2B5EF4-FFF2-40B4-BE49-F238E27FC236}">
                <a16:creationId xmlns:a16="http://schemas.microsoft.com/office/drawing/2014/main" id="{AB99EB70-A94D-4FE4-9E4C-E9F833723844}"/>
              </a:ext>
            </a:extLst>
          </p:cNvPr>
          <p:cNvSpPr>
            <a:spLocks noGrp="1"/>
          </p:cNvSpPr>
          <p:nvPr>
            <p:ph type="body" sz="quarter" idx="43"/>
          </p:nvPr>
        </p:nvSpPr>
        <p:spPr>
          <a:xfrm>
            <a:off x="8244013" y="1762183"/>
            <a:ext cx="3684635" cy="4032000"/>
          </a:xfrm>
        </p:spPr>
        <p:txBody>
          <a:bodyPr/>
          <a:lstStyle/>
          <a:p>
            <a:pPr>
              <a:buClr>
                <a:srgbClr val="623C72"/>
              </a:buClr>
            </a:pPr>
            <a:r>
              <a:rPr lang="de-DE" sz="1800" dirty="0"/>
              <a:t>Von 2012 bis 2020 gab es kaum Zuwachs bei den Investitionen in neue Anlagen. Regulierungen, lange Genehmigungsverfahren, begrenzte Flächen etc. bremsten den Ausbau. </a:t>
            </a:r>
          </a:p>
          <a:p>
            <a:pPr>
              <a:buClr>
                <a:srgbClr val="623C72"/>
              </a:buClr>
            </a:pPr>
            <a:r>
              <a:rPr lang="de-DE" sz="1800" dirty="0"/>
              <a:t>Seit 2021 ist ein spürbarer Investitionszuwachs zu sehen. Die Energiekrise gab insbesondere den Photovoltaikanlagen einen Schub.</a:t>
            </a:r>
          </a:p>
          <a:p>
            <a:pPr>
              <a:buClr>
                <a:srgbClr val="623C72"/>
              </a:buClr>
            </a:pPr>
            <a:r>
              <a:rPr lang="de-DE" sz="1800" b="1" dirty="0"/>
              <a:t>Für die Transformation  werden aber nicht nur mehr Kapazitäten, sondern auch die bestmögliche Nutzung benötigt.</a:t>
            </a:r>
          </a:p>
          <a:p>
            <a:pPr>
              <a:buClr>
                <a:srgbClr val="623C72"/>
              </a:buClr>
            </a:pPr>
            <a:endParaRPr lang="de-DE" sz="1800" dirty="0"/>
          </a:p>
          <a:p>
            <a:endParaRPr lang="de-DE" sz="1800" dirty="0"/>
          </a:p>
        </p:txBody>
      </p:sp>
      <p:sp>
        <p:nvSpPr>
          <p:cNvPr id="6" name="Textplatzhalter 5"/>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4" name="Textplatzhalter 3"/>
          <p:cNvSpPr>
            <a:spLocks noGrp="1"/>
          </p:cNvSpPr>
          <p:nvPr>
            <p:ph type="body" sz="quarter" idx="19"/>
          </p:nvPr>
        </p:nvSpPr>
        <p:spPr/>
        <p:txBody>
          <a:bodyPr/>
          <a:lstStyle/>
          <a:p>
            <a:r>
              <a:rPr lang="de-DE" dirty="0"/>
              <a:t>in Mrd. Euro</a:t>
            </a:r>
            <a:endParaRPr lang="de-DE" dirty="0">
              <a:solidFill>
                <a:srgbClr val="FF0000"/>
              </a:solidFill>
            </a:endParaRPr>
          </a:p>
        </p:txBody>
      </p:sp>
      <p:sp>
        <p:nvSpPr>
          <p:cNvPr id="3" name="Textplatzhalter 2"/>
          <p:cNvSpPr>
            <a:spLocks noGrp="1"/>
          </p:cNvSpPr>
          <p:nvPr>
            <p:ph type="body" sz="quarter" idx="13"/>
          </p:nvPr>
        </p:nvSpPr>
        <p:spPr/>
        <p:txBody>
          <a:bodyPr/>
          <a:lstStyle/>
          <a:p>
            <a:r>
              <a:rPr lang="de-DE" dirty="0"/>
              <a:t>Investitionen in die Anlagenerrichtung zur Nutzung Erneuerbarer Energien</a:t>
            </a:r>
          </a:p>
        </p:txBody>
      </p:sp>
      <p:sp>
        <p:nvSpPr>
          <p:cNvPr id="2" name="Titel 1"/>
          <p:cNvSpPr>
            <a:spLocks noGrp="1"/>
          </p:cNvSpPr>
          <p:nvPr>
            <p:ph type="title"/>
          </p:nvPr>
        </p:nvSpPr>
        <p:spPr>
          <a:noFill/>
        </p:spPr>
        <p:txBody>
          <a:bodyPr vert="horz"/>
          <a:lstStyle/>
          <a:p>
            <a:r>
              <a:rPr lang="de-DE" dirty="0"/>
              <a:t>Deutlicher Anstieg bei Investitionen in neue Anlagen</a:t>
            </a:r>
          </a:p>
        </p:txBody>
      </p:sp>
      <p:graphicFrame>
        <p:nvGraphicFramePr>
          <p:cNvPr id="13" name="Diagrammplatzhalter 13">
            <a:extLst>
              <a:ext uri="{FF2B5EF4-FFF2-40B4-BE49-F238E27FC236}">
                <a16:creationId xmlns:a16="http://schemas.microsoft.com/office/drawing/2014/main" id="{00000000-0008-0000-0E00-000004000000}"/>
              </a:ext>
            </a:extLst>
          </p:cNvPr>
          <p:cNvGraphicFramePr>
            <a:graphicFrameLocks noGrp="1"/>
          </p:cNvGraphicFramePr>
          <p:nvPr>
            <p:ph type="chart" sz="quarter" idx="18"/>
            <p:extLst>
              <p:ext uri="{D42A27DB-BD31-4B8C-83A1-F6EECF244321}">
                <p14:modId xmlns:p14="http://schemas.microsoft.com/office/powerpoint/2010/main" val="414048277"/>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57842985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p:cNvGraphicFramePr>
            <a:graphicFrameLocks noChangeAspect="1"/>
          </p:cNvGraphicFramePr>
          <p:nvPr>
            <p:custDataLst>
              <p:tags r:id="rId1"/>
            </p:custDataLst>
            <p:extLst>
              <p:ext uri="{D42A27DB-BD31-4B8C-83A1-F6EECF244321}">
                <p14:modId xmlns:p14="http://schemas.microsoft.com/office/powerpoint/2010/main" val="3972463047"/>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12" name="Objekt 11"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350F3100-4D36-46BE-81DE-0DF4A882C8F9}"/>
              </a:ext>
            </a:extLst>
          </p:cNvPr>
          <p:cNvSpPr>
            <a:spLocks noGrp="1"/>
          </p:cNvSpPr>
          <p:nvPr>
            <p:ph type="sldNum" sz="quarter" idx="10"/>
          </p:nvPr>
        </p:nvSpPr>
        <p:spPr/>
        <p:txBody>
          <a:bodyPr/>
          <a:lstStyle/>
          <a:p>
            <a:fld id="{B42D4303-B7FF-7540-9F33-74BBD7018147}" type="slidenum">
              <a:rPr lang="de-DE" smtClean="0"/>
              <a:pPr/>
              <a:t>53</a:t>
            </a:fld>
            <a:endParaRPr lang="de-DE" dirty="0"/>
          </a:p>
        </p:txBody>
      </p:sp>
      <p:sp>
        <p:nvSpPr>
          <p:cNvPr id="10" name="Inhaltsplatzhalter 9">
            <a:extLst>
              <a:ext uri="{FF2B5EF4-FFF2-40B4-BE49-F238E27FC236}">
                <a16:creationId xmlns:a16="http://schemas.microsoft.com/office/drawing/2014/main" id="{93F92578-673E-43B6-831E-58FF62E6B138}"/>
              </a:ext>
            </a:extLst>
          </p:cNvPr>
          <p:cNvSpPr>
            <a:spLocks noGrp="1"/>
          </p:cNvSpPr>
          <p:nvPr>
            <p:ph type="body" sz="quarter" idx="43"/>
          </p:nvPr>
        </p:nvSpPr>
        <p:spPr/>
        <p:txBody>
          <a:bodyPr/>
          <a:lstStyle/>
          <a:p>
            <a:pPr>
              <a:buClr>
                <a:srgbClr val="623C72"/>
              </a:buClr>
            </a:pPr>
            <a:r>
              <a:rPr lang="de-DE" dirty="0"/>
              <a:t>Der Anteil der erneuerbaren bei der Stromerzeugung nimmt langfristig zu. </a:t>
            </a:r>
          </a:p>
          <a:p>
            <a:pPr>
              <a:buClr>
                <a:srgbClr val="623C72"/>
              </a:buClr>
            </a:pPr>
            <a:r>
              <a:rPr lang="de-DE" dirty="0"/>
              <a:t>Seit 2017 nimmt allerdings die Stromerzeugung insgesamt nahezu stetig ab – dafür steigen die Stromimporte bei gleichzeitig rückläufigen Stromexporten. </a:t>
            </a:r>
          </a:p>
        </p:txBody>
      </p:sp>
      <p:sp>
        <p:nvSpPr>
          <p:cNvPr id="6" name="Textplatzhalter 5"/>
          <p:cNvSpPr>
            <a:spLocks noGrp="1"/>
          </p:cNvSpPr>
          <p:nvPr>
            <p:ph type="body" sz="quarter" idx="40"/>
          </p:nvPr>
        </p:nvSpPr>
        <p:spPr/>
        <p:txBody>
          <a:bodyPr/>
          <a:lstStyle/>
          <a:p>
            <a:r>
              <a:rPr lang="de-DE" dirty="0"/>
              <a:t>Quelle: AG Energiebilanz, VCI		Bruttostromerzeugung: Inkl. Pumpstromerzeugung</a:t>
            </a:r>
          </a:p>
        </p:txBody>
      </p:sp>
      <p:sp>
        <p:nvSpPr>
          <p:cNvPr id="4" name="Textplatzhalter 3"/>
          <p:cNvSpPr>
            <a:spLocks noGrp="1"/>
          </p:cNvSpPr>
          <p:nvPr>
            <p:ph type="body" sz="quarter" idx="19"/>
          </p:nvPr>
        </p:nvSpPr>
        <p:spPr/>
        <p:txBody>
          <a:bodyPr/>
          <a:lstStyle/>
          <a:p>
            <a:r>
              <a:rPr lang="de-DE" dirty="0"/>
              <a:t>in Prozent, 2024</a:t>
            </a:r>
          </a:p>
        </p:txBody>
      </p:sp>
      <p:sp>
        <p:nvSpPr>
          <p:cNvPr id="3" name="Textplatzhalter 2"/>
          <p:cNvSpPr>
            <a:spLocks noGrp="1"/>
          </p:cNvSpPr>
          <p:nvPr>
            <p:ph type="body" sz="quarter" idx="13"/>
          </p:nvPr>
        </p:nvSpPr>
        <p:spPr/>
        <p:txBody>
          <a:bodyPr/>
          <a:lstStyle/>
          <a:p>
            <a:r>
              <a:rPr lang="de-DE" b="1" dirty="0"/>
              <a:t>Brutto-Stromerzeugung</a:t>
            </a:r>
            <a:r>
              <a:rPr lang="de-DE" dirty="0"/>
              <a:t> in Deutschland nach Energieträgern</a:t>
            </a:r>
          </a:p>
        </p:txBody>
      </p:sp>
      <p:sp>
        <p:nvSpPr>
          <p:cNvPr id="2" name="Titel 1"/>
          <p:cNvSpPr>
            <a:spLocks noGrp="1"/>
          </p:cNvSpPr>
          <p:nvPr>
            <p:ph type="title"/>
          </p:nvPr>
        </p:nvSpPr>
        <p:spPr>
          <a:noFill/>
        </p:spPr>
        <p:txBody>
          <a:bodyPr vert="horz"/>
          <a:lstStyle/>
          <a:p>
            <a:r>
              <a:rPr lang="de-DE" dirty="0"/>
              <a:t>Erneuerbare Energien erreichen fast 58 Prozent</a:t>
            </a:r>
          </a:p>
        </p:txBody>
      </p:sp>
      <p:graphicFrame>
        <p:nvGraphicFramePr>
          <p:cNvPr id="18" name="Diagrammplatzhalter 13">
            <a:extLst>
              <a:ext uri="{FF2B5EF4-FFF2-40B4-BE49-F238E27FC236}">
                <a16:creationId xmlns:a16="http://schemas.microsoft.com/office/drawing/2014/main" id="{00000000-0008-0000-0C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7794458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218A5A63-41DE-4213-976B-B275D5A9A361}"/>
              </a:ext>
            </a:extLst>
          </p:cNvPr>
          <p:cNvSpPr>
            <a:spLocks noGrp="1"/>
          </p:cNvSpPr>
          <p:nvPr>
            <p:ph type="sldNum" sz="quarter" idx="10"/>
          </p:nvPr>
        </p:nvSpPr>
        <p:spPr/>
        <p:txBody>
          <a:bodyPr/>
          <a:lstStyle/>
          <a:p>
            <a:fld id="{B42D4303-B7FF-7540-9F33-74BBD7018147}" type="slidenum">
              <a:rPr lang="de-DE" smtClean="0"/>
              <a:pPr/>
              <a:t>54</a:t>
            </a:fld>
            <a:endParaRPr lang="de-DE" dirty="0"/>
          </a:p>
        </p:txBody>
      </p:sp>
      <p:sp>
        <p:nvSpPr>
          <p:cNvPr id="10" name="Inhaltsplatzhalter 9">
            <a:extLst>
              <a:ext uri="{FF2B5EF4-FFF2-40B4-BE49-F238E27FC236}">
                <a16:creationId xmlns:a16="http://schemas.microsoft.com/office/drawing/2014/main" id="{A9681B8D-A85C-4C0B-B2BA-495589EB5F72}"/>
              </a:ext>
            </a:extLst>
          </p:cNvPr>
          <p:cNvSpPr>
            <a:spLocks noGrp="1"/>
          </p:cNvSpPr>
          <p:nvPr>
            <p:ph type="body" sz="quarter" idx="43"/>
          </p:nvPr>
        </p:nvSpPr>
        <p:spPr/>
        <p:txBody>
          <a:bodyPr/>
          <a:lstStyle/>
          <a:p>
            <a:pPr>
              <a:buClr>
                <a:srgbClr val="623C72"/>
              </a:buClr>
            </a:pPr>
            <a:r>
              <a:rPr lang="de-DE" dirty="0"/>
              <a:t>Der Anteil der Windkraft (an Land und auf See) steigt langfristig. 2025 lag der Anteil bei 47 Prozent – ein Großteil davon sind Anlagen an Land. </a:t>
            </a:r>
          </a:p>
          <a:p>
            <a:pPr>
              <a:buClr>
                <a:srgbClr val="623C72"/>
              </a:buClr>
            </a:pPr>
            <a:r>
              <a:rPr lang="de-DE" dirty="0"/>
              <a:t>In den letzten Jahren nahm der Anteil der Photovoltaikanlagen besonders stark zu.</a:t>
            </a:r>
          </a:p>
        </p:txBody>
      </p:sp>
      <p:sp>
        <p:nvSpPr>
          <p:cNvPr id="7" name="Inhaltsplatzhalter 6"/>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4" name="Textplatzhalter 3"/>
          <p:cNvSpPr>
            <a:spLocks noGrp="1"/>
          </p:cNvSpPr>
          <p:nvPr>
            <p:ph type="body" sz="quarter" idx="19"/>
          </p:nvPr>
        </p:nvSpPr>
        <p:spPr/>
        <p:txBody>
          <a:bodyPr/>
          <a:lstStyle/>
          <a:p>
            <a:r>
              <a:rPr lang="de-DE" dirty="0"/>
              <a:t>Entwicklung in TWh</a:t>
            </a:r>
          </a:p>
        </p:txBody>
      </p:sp>
      <p:sp>
        <p:nvSpPr>
          <p:cNvPr id="3" name="Textplatzhalter 2"/>
          <p:cNvSpPr>
            <a:spLocks noGrp="1"/>
          </p:cNvSpPr>
          <p:nvPr>
            <p:ph type="body" sz="quarter" idx="13"/>
          </p:nvPr>
        </p:nvSpPr>
        <p:spPr/>
        <p:txBody>
          <a:bodyPr/>
          <a:lstStyle/>
          <a:p>
            <a:r>
              <a:rPr lang="de-DE"/>
              <a:t>Bruttostromerzeugung aus erneuerbaren Energien</a:t>
            </a:r>
            <a:endParaRPr lang="de-DE" dirty="0"/>
          </a:p>
        </p:txBody>
      </p:sp>
      <p:sp>
        <p:nvSpPr>
          <p:cNvPr id="2" name="Titel 1"/>
          <p:cNvSpPr>
            <a:spLocks noGrp="1"/>
          </p:cNvSpPr>
          <p:nvPr>
            <p:ph type="title"/>
          </p:nvPr>
        </p:nvSpPr>
        <p:spPr>
          <a:noFill/>
        </p:spPr>
        <p:txBody>
          <a:bodyPr vert="horz"/>
          <a:lstStyle/>
          <a:p>
            <a:r>
              <a:rPr lang="de-DE" dirty="0"/>
              <a:t>Anteil von Windkraft und Photovoltaik an den Erneuerbaren Energien steigt </a:t>
            </a:r>
          </a:p>
        </p:txBody>
      </p:sp>
      <p:graphicFrame>
        <p:nvGraphicFramePr>
          <p:cNvPr id="16" name="Diagrammplatzhalter 12">
            <a:extLst>
              <a:ext uri="{FF2B5EF4-FFF2-40B4-BE49-F238E27FC236}">
                <a16:creationId xmlns:a16="http://schemas.microsoft.com/office/drawing/2014/main" id="{00000000-0008-0000-0D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14048394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E80CB-FDC8-3329-619A-566EE8236FF8}"/>
            </a:ext>
          </a:extLst>
        </p:cNvPr>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DA81A316-F2AF-C0A9-20B9-B6EB2C2E8AC4}"/>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a:extLst>
                          <a:ext uri="{FF2B5EF4-FFF2-40B4-BE49-F238E27FC236}">
                            <a16:creationId xmlns:a16="http://schemas.microsoft.com/office/drawing/2014/main" id="{DA81A316-F2AF-C0A9-20B9-B6EB2C2E8AC4}"/>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5FDF10A0-538A-F5D9-FF04-509794711C1A}"/>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829C00E0-F113-9AE7-B6D6-7B2C676D9322}"/>
              </a:ext>
            </a:extLst>
          </p:cNvPr>
          <p:cNvSpPr>
            <a:spLocks noGrp="1"/>
          </p:cNvSpPr>
          <p:nvPr>
            <p:ph type="sldNum" sz="quarter" idx="10"/>
          </p:nvPr>
        </p:nvSpPr>
        <p:spPr/>
        <p:txBody>
          <a:bodyPr/>
          <a:lstStyle/>
          <a:p>
            <a:fld id="{B42D4303-B7FF-7540-9F33-74BBD7018147}" type="slidenum">
              <a:rPr lang="de-DE" smtClean="0"/>
              <a:pPr/>
              <a:t>55</a:t>
            </a:fld>
            <a:endParaRPr lang="de-DE" dirty="0"/>
          </a:p>
        </p:txBody>
      </p:sp>
      <p:sp>
        <p:nvSpPr>
          <p:cNvPr id="10" name="Inhaltsplatzhalter 9">
            <a:extLst>
              <a:ext uri="{FF2B5EF4-FFF2-40B4-BE49-F238E27FC236}">
                <a16:creationId xmlns:a16="http://schemas.microsoft.com/office/drawing/2014/main" id="{189E4972-BF2B-BEE9-3AE5-204A2A93A5BA}"/>
              </a:ext>
            </a:extLst>
          </p:cNvPr>
          <p:cNvSpPr>
            <a:spLocks noGrp="1"/>
          </p:cNvSpPr>
          <p:nvPr>
            <p:ph type="body" sz="quarter" idx="43"/>
          </p:nvPr>
        </p:nvSpPr>
        <p:spPr/>
        <p:txBody>
          <a:bodyPr/>
          <a:lstStyle/>
          <a:p>
            <a:pPr>
              <a:buClr>
                <a:srgbClr val="623C72"/>
              </a:buClr>
            </a:pPr>
            <a:r>
              <a:rPr lang="de-DE" dirty="0"/>
              <a:t>Der Anteil der Windkraft (an Land und auf See) steigt langfristig. 2025 lag der Anteil bei 47 Prozent – ein Großteil davon sind Anlagen an Land. </a:t>
            </a:r>
          </a:p>
          <a:p>
            <a:pPr>
              <a:buClr>
                <a:srgbClr val="623C72"/>
              </a:buClr>
            </a:pPr>
            <a:r>
              <a:rPr lang="de-DE" dirty="0"/>
              <a:t>In den letzten Jahren nahm der Anteil der Photovoltaikanlagen besonders stark zu.</a:t>
            </a:r>
          </a:p>
        </p:txBody>
      </p:sp>
      <p:sp>
        <p:nvSpPr>
          <p:cNvPr id="7" name="Inhaltsplatzhalter 6">
            <a:extLst>
              <a:ext uri="{FF2B5EF4-FFF2-40B4-BE49-F238E27FC236}">
                <a16:creationId xmlns:a16="http://schemas.microsoft.com/office/drawing/2014/main" id="{280C13FA-A8FE-F441-7424-A32C8F25A071}"/>
              </a:ext>
            </a:extLst>
          </p:cNvPr>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4" name="Textplatzhalter 3">
            <a:extLst>
              <a:ext uri="{FF2B5EF4-FFF2-40B4-BE49-F238E27FC236}">
                <a16:creationId xmlns:a16="http://schemas.microsoft.com/office/drawing/2014/main" id="{92E72890-D98C-A0AD-60A1-113D64475606}"/>
              </a:ext>
            </a:extLst>
          </p:cNvPr>
          <p:cNvSpPr>
            <a:spLocks noGrp="1"/>
          </p:cNvSpPr>
          <p:nvPr>
            <p:ph type="body" sz="quarter" idx="19"/>
          </p:nvPr>
        </p:nvSpPr>
        <p:spPr/>
        <p:txBody>
          <a:bodyPr/>
          <a:lstStyle/>
          <a:p>
            <a:r>
              <a:rPr lang="de-DE" dirty="0"/>
              <a:t>In Prozent</a:t>
            </a:r>
          </a:p>
        </p:txBody>
      </p:sp>
      <p:sp>
        <p:nvSpPr>
          <p:cNvPr id="3" name="Textplatzhalter 2">
            <a:extLst>
              <a:ext uri="{FF2B5EF4-FFF2-40B4-BE49-F238E27FC236}">
                <a16:creationId xmlns:a16="http://schemas.microsoft.com/office/drawing/2014/main" id="{73A9BF1E-1A0A-1010-FDA0-30E8FA0321E4}"/>
              </a:ext>
            </a:extLst>
          </p:cNvPr>
          <p:cNvSpPr>
            <a:spLocks noGrp="1"/>
          </p:cNvSpPr>
          <p:nvPr>
            <p:ph type="body" sz="quarter" idx="13"/>
          </p:nvPr>
        </p:nvSpPr>
        <p:spPr/>
        <p:txBody>
          <a:bodyPr/>
          <a:lstStyle/>
          <a:p>
            <a:r>
              <a:rPr lang="de-DE" dirty="0"/>
              <a:t>Anteile der erneuerbaren Energieträger an den EE  für die Brutto-Stromerzeugung</a:t>
            </a:r>
          </a:p>
        </p:txBody>
      </p:sp>
      <p:sp>
        <p:nvSpPr>
          <p:cNvPr id="2" name="Titel 1">
            <a:extLst>
              <a:ext uri="{FF2B5EF4-FFF2-40B4-BE49-F238E27FC236}">
                <a16:creationId xmlns:a16="http://schemas.microsoft.com/office/drawing/2014/main" id="{03F10EC4-2B0C-B5F7-8955-4C18D942913A}"/>
              </a:ext>
            </a:extLst>
          </p:cNvPr>
          <p:cNvSpPr>
            <a:spLocks noGrp="1"/>
          </p:cNvSpPr>
          <p:nvPr>
            <p:ph type="title"/>
          </p:nvPr>
        </p:nvSpPr>
        <p:spPr>
          <a:noFill/>
        </p:spPr>
        <p:txBody>
          <a:bodyPr vert="horz"/>
          <a:lstStyle/>
          <a:p>
            <a:r>
              <a:rPr lang="de-DE" dirty="0"/>
              <a:t>Anteil von Windkraft und Photovoltaik steigt</a:t>
            </a:r>
          </a:p>
        </p:txBody>
      </p:sp>
      <p:graphicFrame>
        <p:nvGraphicFramePr>
          <p:cNvPr id="15" name="Diagrammplatzhalter 12">
            <a:extLst>
              <a:ext uri="{FF2B5EF4-FFF2-40B4-BE49-F238E27FC236}">
                <a16:creationId xmlns:a16="http://schemas.microsoft.com/office/drawing/2014/main" id="{B4400C69-0205-440E-8A87-D6ED8572E0C7}"/>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49915816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B5648F-09F2-1AF9-5C22-F0B95B1B0941}"/>
            </a:ext>
          </a:extLst>
        </p:cNvPr>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6225F610-E8F7-2332-0ED8-50D2A2C15FC8}"/>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12" name="Objekt 11" hidden="1">
                        <a:extLst>
                          <a:ext uri="{FF2B5EF4-FFF2-40B4-BE49-F238E27FC236}">
                            <a16:creationId xmlns:a16="http://schemas.microsoft.com/office/drawing/2014/main" id="{6225F610-E8F7-2332-0ED8-50D2A2C15FC8}"/>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BF961525-9BF2-FF85-476C-38EE9918AF2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E03BBB33-744A-D1C1-29BD-40C40A6BC861}"/>
              </a:ext>
            </a:extLst>
          </p:cNvPr>
          <p:cNvSpPr>
            <a:spLocks noGrp="1"/>
          </p:cNvSpPr>
          <p:nvPr>
            <p:ph type="sldNum" sz="quarter" idx="10"/>
          </p:nvPr>
        </p:nvSpPr>
        <p:spPr/>
        <p:txBody>
          <a:bodyPr/>
          <a:lstStyle/>
          <a:p>
            <a:fld id="{B42D4303-B7FF-7540-9F33-74BBD7018147}" type="slidenum">
              <a:rPr lang="de-DE" smtClean="0"/>
              <a:pPr/>
              <a:t>56</a:t>
            </a:fld>
            <a:endParaRPr lang="de-DE" dirty="0"/>
          </a:p>
        </p:txBody>
      </p:sp>
      <p:sp>
        <p:nvSpPr>
          <p:cNvPr id="10" name="Inhaltsplatzhalter 9">
            <a:extLst>
              <a:ext uri="{FF2B5EF4-FFF2-40B4-BE49-F238E27FC236}">
                <a16:creationId xmlns:a16="http://schemas.microsoft.com/office/drawing/2014/main" id="{6A2264B0-7157-3C67-24E2-1A4C567049C6}"/>
              </a:ext>
            </a:extLst>
          </p:cNvPr>
          <p:cNvSpPr>
            <a:spLocks noGrp="1"/>
          </p:cNvSpPr>
          <p:nvPr>
            <p:ph type="body" sz="quarter" idx="43"/>
          </p:nvPr>
        </p:nvSpPr>
        <p:spPr/>
        <p:txBody>
          <a:bodyPr/>
          <a:lstStyle/>
          <a:p>
            <a:pPr>
              <a:buClr>
                <a:srgbClr val="623C72"/>
              </a:buClr>
            </a:pPr>
            <a:r>
              <a:rPr lang="de-DE" dirty="0"/>
              <a:t>Seit 2017 nimmt die Stromerzeugung nahezu stetig ab – dafür steigen die Stromimporte bei gleichzeitig rückläufigen Stromexporten. 2023 war erstmals seit 2002 der Importsaldo mit Strom wieder positiv.</a:t>
            </a:r>
          </a:p>
        </p:txBody>
      </p:sp>
      <p:sp>
        <p:nvSpPr>
          <p:cNvPr id="6" name="Textplatzhalter 5">
            <a:extLst>
              <a:ext uri="{FF2B5EF4-FFF2-40B4-BE49-F238E27FC236}">
                <a16:creationId xmlns:a16="http://schemas.microsoft.com/office/drawing/2014/main" id="{2E061E76-F8E3-39E8-CCFC-6EF454643564}"/>
              </a:ext>
            </a:extLst>
          </p:cNvPr>
          <p:cNvSpPr>
            <a:spLocks noGrp="1"/>
          </p:cNvSpPr>
          <p:nvPr>
            <p:ph type="body" sz="quarter" idx="40"/>
          </p:nvPr>
        </p:nvSpPr>
        <p:spPr/>
        <p:txBody>
          <a:bodyPr/>
          <a:lstStyle/>
          <a:p>
            <a:r>
              <a:rPr lang="de-DE" dirty="0"/>
              <a:t>Quelle: </a:t>
            </a:r>
            <a:r>
              <a:rPr lang="de-DE" dirty="0" err="1"/>
              <a:t>Frauenhofer</a:t>
            </a:r>
            <a:r>
              <a:rPr lang="de-DE" dirty="0"/>
              <a:t>, VCI 	Positive Werte = Importe, negative Werte = Exporte</a:t>
            </a:r>
          </a:p>
          <a:p>
            <a:endParaRPr lang="de-DE" dirty="0"/>
          </a:p>
        </p:txBody>
      </p:sp>
      <p:sp>
        <p:nvSpPr>
          <p:cNvPr id="4" name="Textplatzhalter 3">
            <a:extLst>
              <a:ext uri="{FF2B5EF4-FFF2-40B4-BE49-F238E27FC236}">
                <a16:creationId xmlns:a16="http://schemas.microsoft.com/office/drawing/2014/main" id="{DFBFD34E-EB46-952C-0B03-9538D40975BE}"/>
              </a:ext>
            </a:extLst>
          </p:cNvPr>
          <p:cNvSpPr>
            <a:spLocks noGrp="1"/>
          </p:cNvSpPr>
          <p:nvPr>
            <p:ph type="body" sz="quarter" idx="19"/>
          </p:nvPr>
        </p:nvSpPr>
        <p:spPr/>
        <p:txBody>
          <a:bodyPr/>
          <a:lstStyle/>
          <a:p>
            <a:r>
              <a:rPr lang="de-DE" dirty="0"/>
              <a:t>In TWh, (Stromimportsaldo = Importe minus Exporte)</a:t>
            </a:r>
          </a:p>
        </p:txBody>
      </p:sp>
      <p:sp>
        <p:nvSpPr>
          <p:cNvPr id="3" name="Textplatzhalter 2">
            <a:extLst>
              <a:ext uri="{FF2B5EF4-FFF2-40B4-BE49-F238E27FC236}">
                <a16:creationId xmlns:a16="http://schemas.microsoft.com/office/drawing/2014/main" id="{A5D4F3BE-0915-5669-73A3-B34BB1BCBDA8}"/>
              </a:ext>
            </a:extLst>
          </p:cNvPr>
          <p:cNvSpPr>
            <a:spLocks noGrp="1"/>
          </p:cNvSpPr>
          <p:nvPr>
            <p:ph type="body" sz="quarter" idx="13"/>
          </p:nvPr>
        </p:nvSpPr>
        <p:spPr/>
        <p:txBody>
          <a:bodyPr/>
          <a:lstStyle/>
          <a:p>
            <a:r>
              <a:rPr lang="de-DE" dirty="0"/>
              <a:t>Bruttostromerzeugung und Stromimportsaldo</a:t>
            </a:r>
          </a:p>
        </p:txBody>
      </p:sp>
      <p:sp>
        <p:nvSpPr>
          <p:cNvPr id="2" name="Titel 1">
            <a:extLst>
              <a:ext uri="{FF2B5EF4-FFF2-40B4-BE49-F238E27FC236}">
                <a16:creationId xmlns:a16="http://schemas.microsoft.com/office/drawing/2014/main" id="{1E726160-EF8A-5121-9A03-77EECE801FF2}"/>
              </a:ext>
            </a:extLst>
          </p:cNvPr>
          <p:cNvSpPr>
            <a:spLocks noGrp="1"/>
          </p:cNvSpPr>
          <p:nvPr>
            <p:ph type="title"/>
          </p:nvPr>
        </p:nvSpPr>
        <p:spPr>
          <a:noFill/>
        </p:spPr>
        <p:txBody>
          <a:bodyPr vert="horz"/>
          <a:lstStyle/>
          <a:p>
            <a:r>
              <a:rPr lang="de-DE" dirty="0"/>
              <a:t>Deutschland importiert inzwischen wieder deutlich mehr Strom als es exportiert</a:t>
            </a:r>
          </a:p>
        </p:txBody>
      </p:sp>
      <p:graphicFrame>
        <p:nvGraphicFramePr>
          <p:cNvPr id="15" name="Diagrammplatzhalter 14">
            <a:extLst>
              <a:ext uri="{FF2B5EF4-FFF2-40B4-BE49-F238E27FC236}">
                <a16:creationId xmlns:a16="http://schemas.microsoft.com/office/drawing/2014/main" id="{580E9FA0-30A8-527E-A7B1-1C795A45B47F}"/>
              </a:ext>
            </a:extLst>
          </p:cNvPr>
          <p:cNvGraphicFramePr>
            <a:graphicFrameLocks noGrp="1"/>
          </p:cNvGraphicFramePr>
          <p:nvPr>
            <p:ph type="chart" sz="quarter" idx="18"/>
            <p:extLst>
              <p:ext uri="{D42A27DB-BD31-4B8C-83A1-F6EECF244321}">
                <p14:modId xmlns:p14="http://schemas.microsoft.com/office/powerpoint/2010/main" val="2965015227"/>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24292017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451D0C2C-AA80-7379-24D6-DED741DDABB2}"/>
              </a:ext>
            </a:extLst>
          </p:cNvPr>
          <p:cNvGraphicFramePr>
            <a:graphicFrameLocks noChangeAspect="1"/>
          </p:cNvGraphicFramePr>
          <p:nvPr>
            <p:custDataLst>
              <p:tags r:id="rId1"/>
            </p:custDataLst>
            <p:extLst>
              <p:ext uri="{D42A27DB-BD31-4B8C-83A1-F6EECF244321}">
                <p14:modId xmlns:p14="http://schemas.microsoft.com/office/powerpoint/2010/main" val="3904527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4" name="think-cell data - do not delete" hidden="1">
                        <a:extLst>
                          <a:ext uri="{FF2B5EF4-FFF2-40B4-BE49-F238E27FC236}">
                            <a16:creationId xmlns:a16="http://schemas.microsoft.com/office/drawing/2014/main" id="{451D0C2C-AA80-7379-24D6-DED741DDABB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Foliennummernplatzhalter 1">
            <a:extLst>
              <a:ext uri="{FF2B5EF4-FFF2-40B4-BE49-F238E27FC236}">
                <a16:creationId xmlns:a16="http://schemas.microsoft.com/office/drawing/2014/main" id="{1EF19B8A-C604-B1EA-2C4A-B8D1ED4A6E2A}"/>
              </a:ext>
            </a:extLst>
          </p:cNvPr>
          <p:cNvSpPr>
            <a:spLocks noGrp="1"/>
          </p:cNvSpPr>
          <p:nvPr>
            <p:ph type="sldNum" sz="quarter" idx="10"/>
          </p:nvPr>
        </p:nvSpPr>
        <p:spPr/>
        <p:txBody>
          <a:bodyPr/>
          <a:lstStyle/>
          <a:p>
            <a:fld id="{0EDB35FF-48FE-4539-886A-6B3E6CAB12DA}" type="slidenum">
              <a:rPr lang="de-DE" smtClean="0"/>
              <a:pPr/>
              <a:t>57</a:t>
            </a:fld>
            <a:endParaRPr lang="de-DE" dirty="0"/>
          </a:p>
        </p:txBody>
      </p:sp>
      <p:sp>
        <p:nvSpPr>
          <p:cNvPr id="4" name="Textplatzhalter 3">
            <a:extLst>
              <a:ext uri="{FF2B5EF4-FFF2-40B4-BE49-F238E27FC236}">
                <a16:creationId xmlns:a16="http://schemas.microsoft.com/office/drawing/2014/main" id="{8FCF6BA9-F0B6-D6BC-B444-1C72337EA296}"/>
              </a:ext>
            </a:extLst>
          </p:cNvPr>
          <p:cNvSpPr>
            <a:spLocks noGrp="1"/>
          </p:cNvSpPr>
          <p:nvPr>
            <p:ph type="body" sz="quarter" idx="40"/>
          </p:nvPr>
        </p:nvSpPr>
        <p:spPr/>
        <p:txBody>
          <a:bodyPr/>
          <a:lstStyle/>
          <a:p>
            <a:r>
              <a:rPr lang="de-DE" dirty="0"/>
              <a:t>Quelle: Energy Charts </a:t>
            </a:r>
            <a:r>
              <a:rPr lang="de-DE" dirty="0" err="1"/>
              <a:t>Frauenhofer</a:t>
            </a:r>
            <a:r>
              <a:rPr lang="de-DE" dirty="0"/>
              <a:t>, VCI		Solar: EEG-Netzeinspeisung</a:t>
            </a:r>
          </a:p>
        </p:txBody>
      </p:sp>
      <p:sp>
        <p:nvSpPr>
          <p:cNvPr id="6" name="Textplatzhalter 5">
            <a:extLst>
              <a:ext uri="{FF2B5EF4-FFF2-40B4-BE49-F238E27FC236}">
                <a16:creationId xmlns:a16="http://schemas.microsoft.com/office/drawing/2014/main" id="{8D18128B-8835-0FCD-930A-A186B56666C8}"/>
              </a:ext>
            </a:extLst>
          </p:cNvPr>
          <p:cNvSpPr>
            <a:spLocks noGrp="1"/>
          </p:cNvSpPr>
          <p:nvPr>
            <p:ph type="body" sz="quarter" idx="19"/>
          </p:nvPr>
        </p:nvSpPr>
        <p:spPr/>
        <p:txBody>
          <a:bodyPr/>
          <a:lstStyle/>
          <a:p>
            <a:r>
              <a:rPr lang="de-DE" dirty="0"/>
              <a:t>Energetisch korrigierte Werte - bis 15.12.2025 In TWh</a:t>
            </a:r>
          </a:p>
        </p:txBody>
      </p:sp>
      <p:sp>
        <p:nvSpPr>
          <p:cNvPr id="7" name="Textplatzhalter 6">
            <a:extLst>
              <a:ext uri="{FF2B5EF4-FFF2-40B4-BE49-F238E27FC236}">
                <a16:creationId xmlns:a16="http://schemas.microsoft.com/office/drawing/2014/main" id="{2D41AA30-F4B3-EAC4-E786-A6E30B9EF316}"/>
              </a:ext>
            </a:extLst>
          </p:cNvPr>
          <p:cNvSpPr>
            <a:spLocks noGrp="1"/>
          </p:cNvSpPr>
          <p:nvPr>
            <p:ph type="body" sz="quarter" idx="13"/>
          </p:nvPr>
        </p:nvSpPr>
        <p:spPr/>
        <p:txBody>
          <a:bodyPr/>
          <a:lstStyle/>
          <a:p>
            <a:r>
              <a:rPr lang="de-DE" dirty="0"/>
              <a:t>Öffentliche Nettostromerzeugung nach Energieträgern</a:t>
            </a:r>
          </a:p>
        </p:txBody>
      </p:sp>
      <p:sp>
        <p:nvSpPr>
          <p:cNvPr id="8" name="Titel 7">
            <a:extLst>
              <a:ext uri="{FF2B5EF4-FFF2-40B4-BE49-F238E27FC236}">
                <a16:creationId xmlns:a16="http://schemas.microsoft.com/office/drawing/2014/main" id="{E5FF65E8-0785-B5B2-B068-515C9B8F569D}"/>
              </a:ext>
            </a:extLst>
          </p:cNvPr>
          <p:cNvSpPr>
            <a:spLocks noGrp="1"/>
          </p:cNvSpPr>
          <p:nvPr>
            <p:ph type="title"/>
          </p:nvPr>
        </p:nvSpPr>
        <p:spPr/>
        <p:txBody>
          <a:bodyPr vert="horz"/>
          <a:lstStyle/>
          <a:p>
            <a:r>
              <a:rPr lang="de-DE" dirty="0"/>
              <a:t>Nettostromerzeugung: Erneuerbare nehmen zu</a:t>
            </a:r>
          </a:p>
        </p:txBody>
      </p:sp>
      <p:graphicFrame>
        <p:nvGraphicFramePr>
          <p:cNvPr id="9" name="Diagrammplatzhalter 8">
            <a:extLst>
              <a:ext uri="{FF2B5EF4-FFF2-40B4-BE49-F238E27FC236}">
                <a16:creationId xmlns:a16="http://schemas.microsoft.com/office/drawing/2014/main" id="{7FC376CA-75BF-4462-88EC-0ACEF0ABFE2A}"/>
              </a:ext>
            </a:extLst>
          </p:cNvPr>
          <p:cNvGraphicFramePr>
            <a:graphicFrameLocks noGrp="1"/>
          </p:cNvGraphicFramePr>
          <p:nvPr>
            <p:ph type="chart" sz="quarter" idx="18"/>
            <p:extLst>
              <p:ext uri="{D42A27DB-BD31-4B8C-83A1-F6EECF244321}">
                <p14:modId xmlns:p14="http://schemas.microsoft.com/office/powerpoint/2010/main" val="4278128525"/>
              </p:ext>
            </p:extLst>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28085295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2DE0D6-9301-98CE-1885-671D00E78AD6}"/>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F8DCF57-5C35-B4C7-03E2-1792C2BB7DC9}"/>
              </a:ext>
            </a:extLst>
          </p:cNvPr>
          <p:cNvGraphicFramePr>
            <a:graphicFrameLocks noChangeAspect="1"/>
          </p:cNvGraphicFramePr>
          <p:nvPr>
            <p:custDataLst>
              <p:tags r:id="rId1"/>
            </p:custDataLst>
            <p:extLst>
              <p:ext uri="{D42A27DB-BD31-4B8C-83A1-F6EECF244321}">
                <p14:modId xmlns:p14="http://schemas.microsoft.com/office/powerpoint/2010/main" val="20233165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4" name="think-cell data - do not delete" hidden="1">
                        <a:extLst>
                          <a:ext uri="{FF2B5EF4-FFF2-40B4-BE49-F238E27FC236}">
                            <a16:creationId xmlns:a16="http://schemas.microsoft.com/office/drawing/2014/main" id="{0F8DCF57-5C35-B4C7-03E2-1792C2BB7DC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Foliennummernplatzhalter 1">
            <a:extLst>
              <a:ext uri="{FF2B5EF4-FFF2-40B4-BE49-F238E27FC236}">
                <a16:creationId xmlns:a16="http://schemas.microsoft.com/office/drawing/2014/main" id="{F39D886C-7D54-1DDB-A588-941FA2383B11}"/>
              </a:ext>
            </a:extLst>
          </p:cNvPr>
          <p:cNvSpPr>
            <a:spLocks noGrp="1"/>
          </p:cNvSpPr>
          <p:nvPr>
            <p:ph type="sldNum" sz="quarter" idx="10"/>
          </p:nvPr>
        </p:nvSpPr>
        <p:spPr/>
        <p:txBody>
          <a:bodyPr/>
          <a:lstStyle/>
          <a:p>
            <a:fld id="{0EDB35FF-48FE-4539-886A-6B3E6CAB12DA}" type="slidenum">
              <a:rPr lang="de-DE" smtClean="0"/>
              <a:pPr/>
              <a:t>58</a:t>
            </a:fld>
            <a:endParaRPr lang="de-DE" dirty="0"/>
          </a:p>
        </p:txBody>
      </p:sp>
      <p:sp>
        <p:nvSpPr>
          <p:cNvPr id="4" name="Textplatzhalter 3">
            <a:extLst>
              <a:ext uri="{FF2B5EF4-FFF2-40B4-BE49-F238E27FC236}">
                <a16:creationId xmlns:a16="http://schemas.microsoft.com/office/drawing/2014/main" id="{DFC17564-E6EE-C9EF-AEB8-64C534B9E4AD}"/>
              </a:ext>
            </a:extLst>
          </p:cNvPr>
          <p:cNvSpPr>
            <a:spLocks noGrp="1"/>
          </p:cNvSpPr>
          <p:nvPr>
            <p:ph type="body" sz="quarter" idx="40"/>
          </p:nvPr>
        </p:nvSpPr>
        <p:spPr/>
        <p:txBody>
          <a:bodyPr/>
          <a:lstStyle/>
          <a:p>
            <a:r>
              <a:rPr lang="de-DE" dirty="0"/>
              <a:t>Quelle: Energy Charts </a:t>
            </a:r>
            <a:r>
              <a:rPr lang="de-DE" dirty="0" err="1"/>
              <a:t>Frauenhofer</a:t>
            </a:r>
            <a:r>
              <a:rPr lang="de-DE" dirty="0"/>
              <a:t>, VCI		Solar: AC (</a:t>
            </a:r>
            <a:r>
              <a:rPr lang="de-DE" dirty="0" err="1"/>
              <a:t>Alternating</a:t>
            </a:r>
            <a:r>
              <a:rPr lang="de-DE" dirty="0"/>
              <a:t> </a:t>
            </a:r>
            <a:r>
              <a:rPr lang="de-DE" dirty="0" err="1"/>
              <a:t>Current</a:t>
            </a:r>
            <a:r>
              <a:rPr lang="de-DE" dirty="0"/>
              <a:t>=Wechselstrom)</a:t>
            </a:r>
          </a:p>
        </p:txBody>
      </p:sp>
      <p:sp>
        <p:nvSpPr>
          <p:cNvPr id="6" name="Textplatzhalter 5">
            <a:extLst>
              <a:ext uri="{FF2B5EF4-FFF2-40B4-BE49-F238E27FC236}">
                <a16:creationId xmlns:a16="http://schemas.microsoft.com/office/drawing/2014/main" id="{7383DEA7-F016-F857-B34A-EBA3DB1D3D5A}"/>
              </a:ext>
            </a:extLst>
          </p:cNvPr>
          <p:cNvSpPr>
            <a:spLocks noGrp="1"/>
          </p:cNvSpPr>
          <p:nvPr>
            <p:ph type="body" sz="quarter" idx="19"/>
          </p:nvPr>
        </p:nvSpPr>
        <p:spPr/>
        <p:txBody>
          <a:bodyPr/>
          <a:lstStyle/>
          <a:p>
            <a:r>
              <a:rPr lang="de-DE" dirty="0"/>
              <a:t>In GW</a:t>
            </a:r>
          </a:p>
        </p:txBody>
      </p:sp>
      <p:sp>
        <p:nvSpPr>
          <p:cNvPr id="7" name="Textplatzhalter 6">
            <a:extLst>
              <a:ext uri="{FF2B5EF4-FFF2-40B4-BE49-F238E27FC236}">
                <a16:creationId xmlns:a16="http://schemas.microsoft.com/office/drawing/2014/main" id="{685F7479-4CA5-C44A-0C68-B9C592256D3A}"/>
              </a:ext>
            </a:extLst>
          </p:cNvPr>
          <p:cNvSpPr>
            <a:spLocks noGrp="1"/>
          </p:cNvSpPr>
          <p:nvPr>
            <p:ph type="body" sz="quarter" idx="13"/>
          </p:nvPr>
        </p:nvSpPr>
        <p:spPr/>
        <p:txBody>
          <a:bodyPr/>
          <a:lstStyle/>
          <a:p>
            <a:r>
              <a:rPr lang="de-DE" dirty="0"/>
              <a:t>Installierte Netto-Leistung zur Stromerzeugung in Deutschland</a:t>
            </a:r>
          </a:p>
        </p:txBody>
      </p:sp>
      <p:sp>
        <p:nvSpPr>
          <p:cNvPr id="8" name="Titel 7">
            <a:extLst>
              <a:ext uri="{FF2B5EF4-FFF2-40B4-BE49-F238E27FC236}">
                <a16:creationId xmlns:a16="http://schemas.microsoft.com/office/drawing/2014/main" id="{BC7CF432-B5E1-3AF5-4F43-BF210541245F}"/>
              </a:ext>
            </a:extLst>
          </p:cNvPr>
          <p:cNvSpPr>
            <a:spLocks noGrp="1"/>
          </p:cNvSpPr>
          <p:nvPr>
            <p:ph type="title"/>
          </p:nvPr>
        </p:nvSpPr>
        <p:spPr/>
        <p:txBody>
          <a:bodyPr vert="horz"/>
          <a:lstStyle/>
          <a:p>
            <a:r>
              <a:rPr lang="de-DE" dirty="0"/>
              <a:t>Installierte Leistung von Erneuerbaren nimmt zu</a:t>
            </a:r>
          </a:p>
        </p:txBody>
      </p:sp>
      <p:graphicFrame>
        <p:nvGraphicFramePr>
          <p:cNvPr id="9" name="Diagrammplatzhalter 8">
            <a:extLst>
              <a:ext uri="{FF2B5EF4-FFF2-40B4-BE49-F238E27FC236}">
                <a16:creationId xmlns:a16="http://schemas.microsoft.com/office/drawing/2014/main" id="{AE71F6D5-716D-EE22-F816-E2FA41884942}"/>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38741231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7BBF625-ABE0-EEEA-30C1-FB498AFC068A}"/>
              </a:ext>
            </a:extLst>
          </p:cNvPr>
          <p:cNvGraphicFramePr>
            <a:graphicFrameLocks noChangeAspect="1"/>
          </p:cNvGraphicFramePr>
          <p:nvPr>
            <p:custDataLst>
              <p:tags r:id="rId1"/>
            </p:custDataLst>
            <p:extLst>
              <p:ext uri="{D42A27DB-BD31-4B8C-83A1-F6EECF244321}">
                <p14:modId xmlns:p14="http://schemas.microsoft.com/office/powerpoint/2010/main" val="36056778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17BBF625-ABE0-EEEA-30C1-FB498AFC068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Glossar</a:t>
            </a:r>
          </a:p>
        </p:txBody>
      </p:sp>
    </p:spTree>
    <p:extLst>
      <p:ext uri="{BB962C8B-B14F-4D97-AF65-F5344CB8AC3E}">
        <p14:creationId xmlns:p14="http://schemas.microsoft.com/office/powerpoint/2010/main" val="26522177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F4E0E9-21D8-F812-AB72-3016C6E5FFC1}"/>
            </a:ext>
          </a:extLst>
        </p:cNvPr>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DFA3734D-0F58-3098-D713-902E2B077FAF}"/>
              </a:ext>
            </a:extLst>
          </p:cNvPr>
          <p:cNvGraphicFramePr>
            <a:graphicFrameLocks noChangeAspect="1"/>
          </p:cNvGraphicFramePr>
          <p:nvPr>
            <p:custDataLst>
              <p:tags r:id="rId1"/>
            </p:custDataLst>
            <p:extLst>
              <p:ext uri="{D42A27DB-BD31-4B8C-83A1-F6EECF244321}">
                <p14:modId xmlns:p14="http://schemas.microsoft.com/office/powerpoint/2010/main" val="21513829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DFA3734D-0F58-3098-D713-902E2B077FAF}"/>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A2562A0B-A624-9406-AF1B-DF375443B236}"/>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2" name="Foliennummernplatzhalter 1">
            <a:extLst>
              <a:ext uri="{FF2B5EF4-FFF2-40B4-BE49-F238E27FC236}">
                <a16:creationId xmlns:a16="http://schemas.microsoft.com/office/drawing/2014/main" id="{1840BB0B-916F-A3E5-B26F-F1244C125F95}"/>
              </a:ext>
            </a:extLst>
          </p:cNvPr>
          <p:cNvSpPr>
            <a:spLocks noGrp="1"/>
          </p:cNvSpPr>
          <p:nvPr>
            <p:ph type="sldNum" sz="quarter" idx="10"/>
          </p:nvPr>
        </p:nvSpPr>
        <p:spPr/>
        <p:txBody>
          <a:bodyPr/>
          <a:lstStyle/>
          <a:p>
            <a:fld id="{B42D4303-B7FF-7540-9F33-74BBD7018147}" type="slidenum">
              <a:rPr lang="de-DE" smtClean="0"/>
              <a:pPr/>
              <a:t>6</a:t>
            </a:fld>
            <a:endParaRPr lang="de-DE" dirty="0"/>
          </a:p>
        </p:txBody>
      </p:sp>
      <p:sp>
        <p:nvSpPr>
          <p:cNvPr id="13" name="Textplatzhalter 12">
            <a:extLst>
              <a:ext uri="{FF2B5EF4-FFF2-40B4-BE49-F238E27FC236}">
                <a16:creationId xmlns:a16="http://schemas.microsoft.com/office/drawing/2014/main" id="{1E3C6A15-E37F-AEE5-6462-06F6415AE22B}"/>
              </a:ext>
            </a:extLst>
          </p:cNvPr>
          <p:cNvSpPr>
            <a:spLocks noGrp="1"/>
          </p:cNvSpPr>
          <p:nvPr>
            <p:ph type="body" sz="quarter" idx="44"/>
          </p:nvPr>
        </p:nvSpPr>
        <p:spPr/>
        <p:txBody>
          <a:bodyPr/>
          <a:lstStyle/>
          <a:p>
            <a:r>
              <a:rPr lang="de-DE" dirty="0"/>
              <a:t>Quelle: AG Energiebilanz, VCI</a:t>
            </a:r>
          </a:p>
        </p:txBody>
      </p:sp>
      <p:sp>
        <p:nvSpPr>
          <p:cNvPr id="10" name="Textplatzhalter 9">
            <a:extLst>
              <a:ext uri="{FF2B5EF4-FFF2-40B4-BE49-F238E27FC236}">
                <a16:creationId xmlns:a16="http://schemas.microsoft.com/office/drawing/2014/main" id="{3AB1D853-A786-CD6E-A1FD-28226C4C4949}"/>
              </a:ext>
            </a:extLst>
          </p:cNvPr>
          <p:cNvSpPr>
            <a:spLocks noGrp="1"/>
          </p:cNvSpPr>
          <p:nvPr>
            <p:ph type="body" sz="quarter" idx="42"/>
          </p:nvPr>
        </p:nvSpPr>
        <p:spPr/>
        <p:txBody>
          <a:bodyPr/>
          <a:lstStyle/>
          <a:p>
            <a:r>
              <a:rPr lang="de-DE" dirty="0"/>
              <a:t>In Petajoule</a:t>
            </a:r>
          </a:p>
        </p:txBody>
      </p:sp>
      <p:sp>
        <p:nvSpPr>
          <p:cNvPr id="8" name="Inhaltsplatzhalter 7">
            <a:extLst>
              <a:ext uri="{FF2B5EF4-FFF2-40B4-BE49-F238E27FC236}">
                <a16:creationId xmlns:a16="http://schemas.microsoft.com/office/drawing/2014/main" id="{BF0CFA17-9518-9DCD-DC5C-E2E452E4BB6D}"/>
              </a:ext>
            </a:extLst>
          </p:cNvPr>
          <p:cNvSpPr>
            <a:spLocks noGrp="1"/>
          </p:cNvSpPr>
          <p:nvPr>
            <p:ph type="body" sz="quarter" idx="43"/>
          </p:nvPr>
        </p:nvSpPr>
        <p:spPr/>
        <p:txBody>
          <a:bodyPr/>
          <a:lstStyle/>
          <a:p>
            <a:r>
              <a:rPr lang="de-DE" dirty="0"/>
              <a:t>Entwicklung des Verbrauchs nach Sektoren</a:t>
            </a:r>
          </a:p>
        </p:txBody>
      </p:sp>
      <p:sp>
        <p:nvSpPr>
          <p:cNvPr id="6" name="Textplatzhalter 5">
            <a:extLst>
              <a:ext uri="{FF2B5EF4-FFF2-40B4-BE49-F238E27FC236}">
                <a16:creationId xmlns:a16="http://schemas.microsoft.com/office/drawing/2014/main" id="{50078123-5297-E983-98CF-113B62174A4F}"/>
              </a:ext>
            </a:extLst>
          </p:cNvPr>
          <p:cNvSpPr>
            <a:spLocks noGrp="1"/>
          </p:cNvSpPr>
          <p:nvPr>
            <p:ph type="body" sz="quarter" idx="40"/>
          </p:nvPr>
        </p:nvSpPr>
        <p:spPr/>
        <p:txBody>
          <a:bodyPr/>
          <a:lstStyle/>
          <a:p>
            <a:r>
              <a:rPr lang="de-DE" dirty="0"/>
              <a:t>Quelle: AG Energiebilanz, VCI</a:t>
            </a:r>
          </a:p>
        </p:txBody>
      </p:sp>
      <p:sp>
        <p:nvSpPr>
          <p:cNvPr id="4" name="Textplatzhalter 3">
            <a:extLst>
              <a:ext uri="{FF2B5EF4-FFF2-40B4-BE49-F238E27FC236}">
                <a16:creationId xmlns:a16="http://schemas.microsoft.com/office/drawing/2014/main" id="{37C12DC1-9AB6-F393-4A1B-13D90B29471E}"/>
              </a:ext>
            </a:extLst>
          </p:cNvPr>
          <p:cNvSpPr>
            <a:spLocks noGrp="1"/>
          </p:cNvSpPr>
          <p:nvPr>
            <p:ph type="body" sz="quarter" idx="19"/>
          </p:nvPr>
        </p:nvSpPr>
        <p:spPr/>
        <p:txBody>
          <a:bodyPr/>
          <a:lstStyle/>
          <a:p>
            <a:r>
              <a:rPr lang="de-DE" dirty="0"/>
              <a:t>in Prozent, 2024</a:t>
            </a:r>
          </a:p>
          <a:p>
            <a:endParaRPr lang="de-DE" dirty="0"/>
          </a:p>
        </p:txBody>
      </p:sp>
      <p:sp>
        <p:nvSpPr>
          <p:cNvPr id="3" name="Textplatzhalter 2">
            <a:extLst>
              <a:ext uri="{FF2B5EF4-FFF2-40B4-BE49-F238E27FC236}">
                <a16:creationId xmlns:a16="http://schemas.microsoft.com/office/drawing/2014/main" id="{62FF9D0B-48DC-5296-D1BA-CB0B25FF7644}"/>
              </a:ext>
            </a:extLst>
          </p:cNvPr>
          <p:cNvSpPr>
            <a:spLocks noGrp="1"/>
          </p:cNvSpPr>
          <p:nvPr>
            <p:ph type="body" sz="quarter" idx="13"/>
          </p:nvPr>
        </p:nvSpPr>
        <p:spPr/>
        <p:txBody>
          <a:bodyPr/>
          <a:lstStyle/>
          <a:p>
            <a:r>
              <a:rPr lang="de-DE" dirty="0"/>
              <a:t>Endenergieverbrauch nach Sektoren</a:t>
            </a:r>
          </a:p>
        </p:txBody>
      </p:sp>
      <p:sp>
        <p:nvSpPr>
          <p:cNvPr id="11" name="Titel 10">
            <a:extLst>
              <a:ext uri="{FF2B5EF4-FFF2-40B4-BE49-F238E27FC236}">
                <a16:creationId xmlns:a16="http://schemas.microsoft.com/office/drawing/2014/main" id="{946990CD-7875-21F8-9ADC-7FD47FF69948}"/>
              </a:ext>
            </a:extLst>
          </p:cNvPr>
          <p:cNvSpPr>
            <a:spLocks noGrp="1"/>
          </p:cNvSpPr>
          <p:nvPr>
            <p:ph type="title"/>
          </p:nvPr>
        </p:nvSpPr>
        <p:spPr>
          <a:noFill/>
        </p:spPr>
        <p:txBody>
          <a:bodyPr vert="horz"/>
          <a:lstStyle/>
          <a:p>
            <a:r>
              <a:rPr lang="de-DE" dirty="0"/>
              <a:t>Corona und Energiekrise bremsten Energieverbrauch – strukturelle  Standortschwäche kommt hinzu</a:t>
            </a:r>
          </a:p>
        </p:txBody>
      </p:sp>
      <p:graphicFrame>
        <p:nvGraphicFramePr>
          <p:cNvPr id="14" name="Diagrammplatzhalter 12">
            <a:extLst>
              <a:ext uri="{FF2B5EF4-FFF2-40B4-BE49-F238E27FC236}">
                <a16:creationId xmlns:a16="http://schemas.microsoft.com/office/drawing/2014/main" id="{00000000-0008-0000-0000-000004000000}"/>
              </a:ext>
            </a:extLst>
          </p:cNvPr>
          <p:cNvGraphicFramePr>
            <a:graphicFrameLocks noGrp="1"/>
          </p:cNvGraphicFramePr>
          <p:nvPr>
            <p:ph type="chart" sz="quarter" idx="18"/>
            <p:extLst>
              <p:ext uri="{D42A27DB-BD31-4B8C-83A1-F6EECF244321}">
                <p14:modId xmlns:p14="http://schemas.microsoft.com/office/powerpoint/2010/main" val="2115707345"/>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0" name="Diagrammplatzhalter 19">
            <a:extLst>
              <a:ext uri="{FF2B5EF4-FFF2-40B4-BE49-F238E27FC236}">
                <a16:creationId xmlns:a16="http://schemas.microsoft.com/office/drawing/2014/main" id="{369E0AD6-84E7-0421-ACB6-7E55A72A141C}"/>
              </a:ext>
            </a:extLst>
          </p:cNvPr>
          <p:cNvGraphicFramePr>
            <a:graphicFrameLocks noGrp="1"/>
          </p:cNvGraphicFramePr>
          <p:nvPr>
            <p:ph type="chart" sz="quarter" idx="41"/>
            <p:extLst>
              <p:ext uri="{D42A27DB-BD31-4B8C-83A1-F6EECF244321}">
                <p14:modId xmlns:p14="http://schemas.microsoft.com/office/powerpoint/2010/main" val="78571859"/>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86984962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5545345-7C4C-2B11-0FCD-EAA7F4DDF5AE}"/>
              </a:ext>
            </a:extLst>
          </p:cNvPr>
          <p:cNvGraphicFramePr>
            <a:graphicFrameLocks noChangeAspect="1"/>
          </p:cNvGraphicFramePr>
          <p:nvPr>
            <p:custDataLst>
              <p:tags r:id="rId1"/>
            </p:custDataLst>
            <p:extLst>
              <p:ext uri="{D42A27DB-BD31-4B8C-83A1-F6EECF244321}">
                <p14:modId xmlns:p14="http://schemas.microsoft.com/office/powerpoint/2010/main" val="2529123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15545345-7C4C-2B11-0FCD-EAA7F4DDF5A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3A6A22BC-1DF5-447B-BC91-5646737A464A}"/>
              </a:ext>
            </a:extLst>
          </p:cNvPr>
          <p:cNvSpPr>
            <a:spLocks noGrp="1"/>
          </p:cNvSpPr>
          <p:nvPr>
            <p:ph type="sldNum" sz="quarter" idx="10"/>
          </p:nvPr>
        </p:nvSpPr>
        <p:spPr/>
        <p:txBody>
          <a:bodyPr/>
          <a:lstStyle/>
          <a:p>
            <a:fld id="{B42D4303-B7FF-7540-9F33-74BBD7018147}" type="slidenum">
              <a:rPr lang="de-DE" smtClean="0"/>
              <a:pPr/>
              <a:t>60</a:t>
            </a:fld>
            <a:endParaRPr lang="de-DE" dirty="0"/>
          </a:p>
        </p:txBody>
      </p:sp>
      <p:graphicFrame>
        <p:nvGraphicFramePr>
          <p:cNvPr id="6" name="Inhaltsplatzhalter 5"/>
          <p:cNvGraphicFramePr>
            <a:graphicFrameLocks noGrp="1"/>
          </p:cNvGraphicFramePr>
          <p:nvPr>
            <p:ph sz="quarter" idx="12"/>
            <p:extLst>
              <p:ext uri="{D42A27DB-BD31-4B8C-83A1-F6EECF244321}">
                <p14:modId xmlns:p14="http://schemas.microsoft.com/office/powerpoint/2010/main" val="1259376081"/>
              </p:ext>
            </p:extLst>
          </p:nvPr>
        </p:nvGraphicFramePr>
        <p:xfrm>
          <a:off x="550863" y="1341438"/>
          <a:ext cx="11161711" cy="4867844"/>
        </p:xfrm>
        <a:graphic>
          <a:graphicData uri="http://schemas.openxmlformats.org/drawingml/2006/table">
            <a:tbl>
              <a:tblPr bandCol="1">
                <a:tableStyleId>{0817EA92-75D0-4044-A80A-286907CE0D03}</a:tableStyleId>
              </a:tblPr>
              <a:tblGrid>
                <a:gridCol w="3600552">
                  <a:extLst>
                    <a:ext uri="{9D8B030D-6E8A-4147-A177-3AD203B41FA5}">
                      <a16:colId xmlns:a16="http://schemas.microsoft.com/office/drawing/2014/main" val="20000"/>
                    </a:ext>
                  </a:extLst>
                </a:gridCol>
                <a:gridCol w="7561159">
                  <a:extLst>
                    <a:ext uri="{9D8B030D-6E8A-4147-A177-3AD203B41FA5}">
                      <a16:colId xmlns:a16="http://schemas.microsoft.com/office/drawing/2014/main" val="20001"/>
                    </a:ext>
                  </a:extLst>
                </a:gridCol>
              </a:tblGrid>
              <a:tr h="1177196">
                <a:tc>
                  <a:txBody>
                    <a:bodyPr/>
                    <a:lstStyle/>
                    <a:p>
                      <a:pPr algn="l" rtl="0" fontAlgn="ctr"/>
                      <a:r>
                        <a:rPr lang="de-DE" sz="2000" b="1" u="none" strike="noStrike" dirty="0">
                          <a:solidFill>
                            <a:schemeClr val="tx2"/>
                          </a:solidFill>
                          <a:effectLst/>
                        </a:rPr>
                        <a:t>Treibhausgase</a:t>
                      </a:r>
                      <a:r>
                        <a:rPr lang="de-DE" sz="2000" b="1" u="none" strike="noStrike" baseline="0" dirty="0">
                          <a:solidFill>
                            <a:schemeClr val="tx2"/>
                          </a:solidFill>
                          <a:effectLst/>
                        </a:rPr>
                        <a:t>missionen </a:t>
                      </a:r>
                    </a:p>
                    <a:p>
                      <a:pPr algn="l" rtl="0" fontAlgn="ctr"/>
                      <a:r>
                        <a:rPr lang="de-DE" sz="1800" u="none" strike="noStrike" baseline="0" dirty="0">
                          <a:solidFill>
                            <a:schemeClr val="tx2"/>
                          </a:solidFill>
                          <a:effectLst/>
                        </a:rPr>
                        <a:t>(nach dem Kyoto-Protokoll)</a:t>
                      </a:r>
                      <a:endParaRPr lang="de-DE" sz="1800" b="0"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Die im Kyoto-Protokoll reglementierten Gase sind: Kohlendioxid (CO2), Methan (CH4), </a:t>
                      </a:r>
                      <a:r>
                        <a:rPr lang="de-DE" sz="1600" u="none" strike="noStrike" dirty="0" err="1">
                          <a:solidFill>
                            <a:schemeClr val="tx2"/>
                          </a:solidFill>
                          <a:effectLst/>
                        </a:rPr>
                        <a:t>Distickstoffoxid</a:t>
                      </a:r>
                      <a:r>
                        <a:rPr lang="de-DE" sz="1600" u="none" strike="noStrike" dirty="0">
                          <a:solidFill>
                            <a:schemeClr val="tx2"/>
                          </a:solidFill>
                          <a:effectLst/>
                        </a:rPr>
                        <a:t> (N2O), teilhalogenierte Fluorkohlenwasserstoffe (H-FKW/HFC), </a:t>
                      </a:r>
                      <a:r>
                        <a:rPr lang="de-DE" sz="1600" u="none" strike="noStrike" dirty="0" err="1">
                          <a:solidFill>
                            <a:schemeClr val="tx2"/>
                          </a:solidFill>
                          <a:effectLst/>
                        </a:rPr>
                        <a:t>perfluorierte</a:t>
                      </a:r>
                      <a:r>
                        <a:rPr lang="de-DE" sz="1600" u="none" strike="noStrike" dirty="0">
                          <a:solidFill>
                            <a:schemeClr val="tx2"/>
                          </a:solidFill>
                          <a:effectLst/>
                        </a:rPr>
                        <a:t> Kohlenwasserstoffe (FKW/PFC), </a:t>
                      </a:r>
                      <a:r>
                        <a:rPr lang="de-DE" sz="1600" u="none" strike="noStrike" dirty="0" err="1">
                          <a:solidFill>
                            <a:schemeClr val="tx2"/>
                          </a:solidFill>
                          <a:effectLst/>
                        </a:rPr>
                        <a:t>Schwefelhexafluorid</a:t>
                      </a:r>
                      <a:r>
                        <a:rPr lang="de-DE" sz="1600" u="none" strike="noStrike" dirty="0">
                          <a:solidFill>
                            <a:schemeClr val="tx2"/>
                          </a:solidFill>
                          <a:effectLst/>
                        </a:rPr>
                        <a:t> (SF6). Seit 2012 wird auch </a:t>
                      </a:r>
                      <a:r>
                        <a:rPr lang="de-DE" sz="1600" u="none" strike="noStrike" dirty="0" err="1">
                          <a:solidFill>
                            <a:schemeClr val="tx2"/>
                          </a:solidFill>
                          <a:effectLst/>
                        </a:rPr>
                        <a:t>Stickstofftrifluorid</a:t>
                      </a:r>
                      <a:r>
                        <a:rPr lang="de-DE" sz="1600" u="none" strike="noStrike" dirty="0">
                          <a:solidFill>
                            <a:schemeClr val="tx2"/>
                          </a:solidFill>
                          <a:effectLst/>
                        </a:rPr>
                        <a:t> (NF3) als zusätzliches Treibhausgas reglementiert</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0"/>
                  </a:ext>
                </a:extLst>
              </a:tr>
              <a:tr h="1116000">
                <a:tc>
                  <a:txBody>
                    <a:bodyPr/>
                    <a:lstStyle/>
                    <a:p>
                      <a:pPr marL="0" algn="l" defTabSz="914400" rtl="0" eaLnBrk="1" fontAlgn="ctr" latinLnBrk="0" hangingPunct="1"/>
                      <a:r>
                        <a:rPr lang="de-DE" sz="2000" b="1" u="none" strike="noStrike" kern="1200" dirty="0">
                          <a:solidFill>
                            <a:schemeClr val="tx2"/>
                          </a:solidFill>
                          <a:effectLst/>
                        </a:rPr>
                        <a:t>Treibhausgasemissionen</a:t>
                      </a:r>
                      <a:r>
                        <a:rPr lang="de-DE" sz="2000" b="1" u="none" strike="noStrike" kern="1200" baseline="0" dirty="0">
                          <a:solidFill>
                            <a:schemeClr val="tx2"/>
                          </a:solidFill>
                          <a:effectLst/>
                        </a:rPr>
                        <a:t> der chemisch-pharmazeutischen Industrie (VCI-Definition)</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Energiebedingte Emissionen</a:t>
                      </a:r>
                      <a:r>
                        <a:rPr lang="de-DE" sz="1600" u="none" strike="noStrike" kern="1200" baseline="0" dirty="0">
                          <a:solidFill>
                            <a:schemeClr val="tx2"/>
                          </a:solidFill>
                          <a:effectLst/>
                        </a:rPr>
                        <a:t> (direkt und indirekt aus Strombezug) sowie die </a:t>
                      </a:r>
                      <a:r>
                        <a:rPr lang="de-DE" sz="1600" u="none" strike="noStrike" dirty="0">
                          <a:solidFill>
                            <a:schemeClr val="tx2"/>
                          </a:solidFill>
                          <a:effectLst/>
                        </a:rPr>
                        <a:t>N2O-</a:t>
                      </a:r>
                      <a:r>
                        <a:rPr lang="de-DE" sz="1600" u="none" strike="noStrike" kern="1200" baseline="0" dirty="0">
                          <a:solidFill>
                            <a:schemeClr val="tx2"/>
                          </a:solidFill>
                          <a:effectLst/>
                        </a:rPr>
                        <a:t>Prozessemissionen als wesentliche Quellen der Treibhausgasemissionen der chemisch-pharmazeutischen Industrie</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1"/>
                  </a:ext>
                </a:extLst>
              </a:tr>
              <a:tr h="642107">
                <a:tc>
                  <a:txBody>
                    <a:bodyPr/>
                    <a:lstStyle/>
                    <a:p>
                      <a:pPr marL="0" algn="l" defTabSz="914400" rtl="0" eaLnBrk="1" fontAlgn="ctr" latinLnBrk="0" hangingPunct="1"/>
                      <a:r>
                        <a:rPr lang="de-DE" sz="2000" b="1" u="none" strike="noStrike" kern="1200" dirty="0">
                          <a:solidFill>
                            <a:schemeClr val="tx2"/>
                          </a:solidFill>
                          <a:effectLst/>
                        </a:rPr>
                        <a:t>Energiebedingte</a:t>
                      </a:r>
                      <a:r>
                        <a:rPr lang="de-DE" sz="2000" b="1" u="none" strike="noStrike" kern="1200" baseline="0" dirty="0">
                          <a:solidFill>
                            <a:schemeClr val="tx2"/>
                          </a:solidFill>
                          <a:effectLst/>
                        </a:rPr>
                        <a:t> Emissionen</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CO2-Emissionen, die bei der Verbrennung</a:t>
                      </a:r>
                      <a:r>
                        <a:rPr lang="de-DE" sz="1600" u="none" strike="noStrike" kern="1200" baseline="0" dirty="0">
                          <a:solidFill>
                            <a:schemeClr val="tx2"/>
                          </a:solidFill>
                          <a:effectLst/>
                        </a:rPr>
                        <a:t> </a:t>
                      </a:r>
                      <a:r>
                        <a:rPr lang="de-DE" sz="1600" u="none" strike="noStrike" kern="1200" dirty="0">
                          <a:solidFill>
                            <a:schemeClr val="tx2"/>
                          </a:solidFill>
                          <a:effectLst/>
                        </a:rPr>
                        <a:t>von Energieträgern </a:t>
                      </a:r>
                      <a:r>
                        <a:rPr lang="de-DE" sz="1600" u="none" strike="noStrike" kern="1200" baseline="0" dirty="0">
                          <a:solidFill>
                            <a:schemeClr val="tx2"/>
                          </a:solidFill>
                          <a:effectLst/>
                        </a:rPr>
                        <a:t>zur </a:t>
                      </a:r>
                      <a:r>
                        <a:rPr lang="de-DE" sz="1600" u="none" strike="noStrike" kern="1200" dirty="0">
                          <a:solidFill>
                            <a:schemeClr val="tx2"/>
                          </a:solidFill>
                          <a:effectLst/>
                        </a:rPr>
                        <a:t>Umwandlung in Wärme und/oder Strom entstehen</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2"/>
                  </a:ext>
                </a:extLst>
              </a:tr>
              <a:tr h="535089">
                <a:tc>
                  <a:txBody>
                    <a:bodyPr/>
                    <a:lstStyle/>
                    <a:p>
                      <a:pPr marL="0" algn="l" defTabSz="914400" rtl="0" eaLnBrk="1" fontAlgn="ctr" latinLnBrk="0" hangingPunct="1"/>
                      <a:r>
                        <a:rPr lang="de-DE" sz="2000" b="1" u="none" strike="noStrike" kern="1200" dirty="0">
                          <a:solidFill>
                            <a:schemeClr val="tx2"/>
                          </a:solidFill>
                          <a:effectLst/>
                        </a:rPr>
                        <a:t>Prozessemissionen</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Treibhausgasemissionen, die </a:t>
                      </a:r>
                      <a:r>
                        <a:rPr lang="de-DE" sz="1600" u="none" strike="noStrike" baseline="0" dirty="0">
                          <a:solidFill>
                            <a:schemeClr val="tx2"/>
                          </a:solidFill>
                          <a:effectLst/>
                        </a:rPr>
                        <a:t>prozessbedingt bei Produktionsprozessen entstehen</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3"/>
                  </a:ext>
                </a:extLst>
              </a:tr>
              <a:tr h="713452">
                <a:tc>
                  <a:txBody>
                    <a:bodyPr/>
                    <a:lstStyle/>
                    <a:p>
                      <a:pPr algn="l" rtl="0" fontAlgn="ctr"/>
                      <a:r>
                        <a:rPr lang="de-DE" sz="2000" b="1" u="none" strike="noStrike" dirty="0">
                          <a:solidFill>
                            <a:schemeClr val="tx2"/>
                          </a:solidFill>
                          <a:effectLst/>
                        </a:rPr>
                        <a:t>Direkte</a:t>
                      </a:r>
                      <a:r>
                        <a:rPr lang="de-DE" sz="2000" b="1" u="none" strike="noStrike" baseline="0" dirty="0">
                          <a:solidFill>
                            <a:schemeClr val="tx2"/>
                          </a:solidFill>
                          <a:effectLst/>
                        </a:rPr>
                        <a:t> Emissionen</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Entstehen bei der Verbrennung von Energieträgern (energiebedingte</a:t>
                      </a:r>
                      <a:r>
                        <a:rPr lang="de-DE" sz="1600" u="none" strike="noStrike" baseline="0" dirty="0">
                          <a:solidFill>
                            <a:schemeClr val="tx2"/>
                          </a:solidFill>
                          <a:effectLst/>
                        </a:rPr>
                        <a:t> Emissionen) oder prozessbedingt bei Produktionsprozessen (Prozessemissionen)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4"/>
                  </a:ext>
                </a:extLst>
              </a:tr>
              <a:tr h="684000">
                <a:tc>
                  <a:txBody>
                    <a:bodyPr/>
                    <a:lstStyle/>
                    <a:p>
                      <a:pPr algn="l" rtl="0" fontAlgn="ctr"/>
                      <a:r>
                        <a:rPr lang="de-DE" sz="2000" b="1" u="none" strike="noStrike" dirty="0">
                          <a:solidFill>
                            <a:schemeClr val="tx2"/>
                          </a:solidFill>
                          <a:effectLst/>
                        </a:rPr>
                        <a:t>Indirekte Emissionen</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baseline="0" dirty="0">
                          <a:solidFill>
                            <a:schemeClr val="tx2"/>
                          </a:solidFill>
                          <a:effectLst/>
                        </a:rPr>
                        <a:t>Energiebedingten CO2-Emissionen der Stromerzeugung, die sich die Branche, die den Strom bezieht, zurechnet (obwohl sie in der Energiewirtschaft entstehen)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5"/>
                  </a:ext>
                </a:extLst>
              </a:tr>
            </a:tbl>
          </a:graphicData>
        </a:graphic>
      </p:graphicFrame>
      <p:sp>
        <p:nvSpPr>
          <p:cNvPr id="10" name="Titel 9"/>
          <p:cNvSpPr>
            <a:spLocks noGrp="1"/>
          </p:cNvSpPr>
          <p:nvPr>
            <p:ph type="title"/>
          </p:nvPr>
        </p:nvSpPr>
        <p:spPr>
          <a:noFill/>
        </p:spPr>
        <p:txBody>
          <a:bodyPr vert="horz"/>
          <a:lstStyle/>
          <a:p>
            <a:r>
              <a:rPr lang="de-DE" dirty="0"/>
              <a:t>Glossar I</a:t>
            </a:r>
          </a:p>
        </p:txBody>
      </p:sp>
    </p:spTree>
    <p:extLst>
      <p:ext uri="{BB962C8B-B14F-4D97-AF65-F5344CB8AC3E}">
        <p14:creationId xmlns:p14="http://schemas.microsoft.com/office/powerpoint/2010/main" val="130063719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B9233162-7D3F-93FD-03FD-873E735101D5}"/>
              </a:ext>
            </a:extLst>
          </p:cNvPr>
          <p:cNvGraphicFramePr>
            <a:graphicFrameLocks noChangeAspect="1"/>
          </p:cNvGraphicFramePr>
          <p:nvPr>
            <p:custDataLst>
              <p:tags r:id="rId1"/>
            </p:custDataLst>
            <p:extLst>
              <p:ext uri="{D42A27DB-BD31-4B8C-83A1-F6EECF244321}">
                <p14:modId xmlns:p14="http://schemas.microsoft.com/office/powerpoint/2010/main" val="19658463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B9233162-7D3F-93FD-03FD-873E735101D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A28AB115-D773-4A45-AD50-504E0A736727}"/>
              </a:ext>
            </a:extLst>
          </p:cNvPr>
          <p:cNvSpPr>
            <a:spLocks noGrp="1"/>
          </p:cNvSpPr>
          <p:nvPr>
            <p:ph type="sldNum" sz="quarter" idx="10"/>
          </p:nvPr>
        </p:nvSpPr>
        <p:spPr/>
        <p:txBody>
          <a:bodyPr/>
          <a:lstStyle/>
          <a:p>
            <a:fld id="{B42D4303-B7FF-7540-9F33-74BBD7018147}" type="slidenum">
              <a:rPr lang="de-DE" smtClean="0"/>
              <a:pPr/>
              <a:t>61</a:t>
            </a:fld>
            <a:endParaRPr lang="de-DE" dirty="0"/>
          </a:p>
        </p:txBody>
      </p:sp>
      <p:graphicFrame>
        <p:nvGraphicFramePr>
          <p:cNvPr id="6" name="Inhaltsplatzhalter 5"/>
          <p:cNvGraphicFramePr>
            <a:graphicFrameLocks noGrp="1"/>
          </p:cNvGraphicFramePr>
          <p:nvPr>
            <p:ph sz="quarter" idx="12"/>
            <p:extLst>
              <p:ext uri="{D42A27DB-BD31-4B8C-83A1-F6EECF244321}">
                <p14:modId xmlns:p14="http://schemas.microsoft.com/office/powerpoint/2010/main" val="1922391745"/>
              </p:ext>
            </p:extLst>
          </p:nvPr>
        </p:nvGraphicFramePr>
        <p:xfrm>
          <a:off x="550863" y="1341438"/>
          <a:ext cx="11161711" cy="4860000"/>
        </p:xfrm>
        <a:graphic>
          <a:graphicData uri="http://schemas.openxmlformats.org/drawingml/2006/table">
            <a:tbl>
              <a:tblPr bandCol="1">
                <a:tableStyleId>{0817EA92-75D0-4044-A80A-286907CE0D03}</a:tableStyleId>
              </a:tblPr>
              <a:tblGrid>
                <a:gridCol w="3600552">
                  <a:extLst>
                    <a:ext uri="{9D8B030D-6E8A-4147-A177-3AD203B41FA5}">
                      <a16:colId xmlns:a16="http://schemas.microsoft.com/office/drawing/2014/main" val="20000"/>
                    </a:ext>
                  </a:extLst>
                </a:gridCol>
                <a:gridCol w="7561159">
                  <a:extLst>
                    <a:ext uri="{9D8B030D-6E8A-4147-A177-3AD203B41FA5}">
                      <a16:colId xmlns:a16="http://schemas.microsoft.com/office/drawing/2014/main" val="20001"/>
                    </a:ext>
                  </a:extLst>
                </a:gridCol>
              </a:tblGrid>
              <a:tr h="1980000">
                <a:tc>
                  <a:txBody>
                    <a:bodyPr/>
                    <a:lstStyle/>
                    <a:p>
                      <a:pPr marL="0" algn="l" defTabSz="914400" rtl="0" eaLnBrk="1" fontAlgn="ctr" latinLnBrk="0" hangingPunct="1"/>
                      <a:r>
                        <a:rPr lang="de-DE" sz="2000" b="1" u="none" strike="noStrike" kern="1200" dirty="0">
                          <a:solidFill>
                            <a:schemeClr val="tx2"/>
                          </a:solidFill>
                          <a:effectLst/>
                        </a:rPr>
                        <a:t>Emissionshandel (ET)/</a:t>
                      </a:r>
                    </a:p>
                    <a:p>
                      <a:pPr marL="0" algn="l" defTabSz="914400" rtl="0" eaLnBrk="1" fontAlgn="ctr" latinLnBrk="0" hangingPunct="1"/>
                      <a:r>
                        <a:rPr lang="de-DE" sz="2000" b="1" u="none" strike="noStrike" kern="1200" dirty="0">
                          <a:solidFill>
                            <a:schemeClr val="tx2"/>
                          </a:solidFill>
                          <a:effectLst/>
                        </a:rPr>
                        <a:t>Emissionshandelssystem</a:t>
                      </a:r>
                      <a:r>
                        <a:rPr lang="de-DE" sz="2000" b="1" u="none" strike="noStrike" kern="1200" baseline="0" dirty="0">
                          <a:solidFill>
                            <a:schemeClr val="tx2"/>
                          </a:solidFill>
                          <a:effectLst/>
                        </a:rPr>
                        <a:t> (ETS)</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Ein Instrument der EU-Klimapolitik mit dem Ziel, die Treibhausgasemissionen unter möglichst geringen volkswirtschaftlichen Kosten zu senken.</a:t>
                      </a:r>
                      <a:r>
                        <a:rPr lang="de-DE" sz="1600" u="none" strike="noStrike" kern="1200" baseline="0" dirty="0">
                          <a:solidFill>
                            <a:schemeClr val="tx2"/>
                          </a:solidFill>
                          <a:effectLst/>
                        </a:rPr>
                        <a:t> Di</a:t>
                      </a:r>
                      <a:r>
                        <a:rPr lang="de-DE" sz="1600" u="none" strike="noStrike" kern="1200" dirty="0">
                          <a:solidFill>
                            <a:schemeClr val="tx2"/>
                          </a:solidFill>
                          <a:effectLst/>
                        </a:rPr>
                        <a:t>e Höhe der Emissionsminderung wird</a:t>
                      </a:r>
                      <a:r>
                        <a:rPr lang="de-DE" sz="1600" u="none" strike="noStrike" kern="1200" baseline="0" dirty="0">
                          <a:solidFill>
                            <a:schemeClr val="tx2"/>
                          </a:solidFill>
                          <a:effectLst/>
                        </a:rPr>
                        <a:t> politisch festgelegt (</a:t>
                      </a:r>
                      <a:r>
                        <a:rPr lang="de-DE" sz="1600" u="none" strike="noStrike" kern="1200" baseline="0" dirty="0" err="1">
                          <a:solidFill>
                            <a:schemeClr val="tx2"/>
                          </a:solidFill>
                          <a:effectLst/>
                        </a:rPr>
                        <a:t>cap</a:t>
                      </a:r>
                      <a:r>
                        <a:rPr lang="de-DE" sz="1600" u="none" strike="noStrike" kern="1200" baseline="0" dirty="0">
                          <a:solidFill>
                            <a:schemeClr val="tx2"/>
                          </a:solidFill>
                          <a:effectLst/>
                        </a:rPr>
                        <a:t>). Die Teilnehmer des Emissionshandels müssen ein Zertifikat für jede Tonne emittiertes Treibhausgas vorhalten und können die Zertifikate untereinander handeln. Dadurch</a:t>
                      </a:r>
                      <a:r>
                        <a:rPr lang="de-DE" sz="1600" u="none" strike="noStrike" kern="1200" dirty="0">
                          <a:solidFill>
                            <a:schemeClr val="tx2"/>
                          </a:solidFill>
                          <a:effectLst/>
                        </a:rPr>
                        <a:t> bleibt  es dem Markt überlassen, auf welche Weise er diese Verminderung erzielt. Das europäische ETS ist der erste grenzüberschreitende und weltweit größte Emissionsrechtehandel.</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0"/>
                  </a:ext>
                </a:extLst>
              </a:tr>
              <a:tr h="1188000">
                <a:tc>
                  <a:txBody>
                    <a:bodyPr/>
                    <a:lstStyle/>
                    <a:p>
                      <a:pPr algn="l" rtl="0" fontAlgn="ctr"/>
                      <a:r>
                        <a:rPr lang="de-DE" sz="2000" b="1" u="none" strike="noStrike" dirty="0">
                          <a:solidFill>
                            <a:schemeClr val="tx2"/>
                          </a:solidFill>
                          <a:effectLst/>
                        </a:rPr>
                        <a:t>Marktstabilitätsreserve (MSR)</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Instrument</a:t>
                      </a:r>
                      <a:r>
                        <a:rPr lang="de-DE" sz="1600" u="none" strike="noStrike" baseline="0" dirty="0">
                          <a:solidFill>
                            <a:schemeClr val="tx2"/>
                          </a:solidFill>
                          <a:effectLst/>
                        </a:rPr>
                        <a:t> des europäischen Emissionshandels. </a:t>
                      </a:r>
                    </a:p>
                    <a:p>
                      <a:pPr algn="l" rtl="0" fontAlgn="ctr"/>
                      <a:r>
                        <a:rPr lang="de-DE" sz="1600" u="none" strike="noStrike" dirty="0">
                          <a:solidFill>
                            <a:schemeClr val="tx2"/>
                          </a:solidFill>
                          <a:effectLst/>
                        </a:rPr>
                        <a:t>Die Marktstabilitätsreserve sieht vor, anhand der jährlich ermittelten Überschusssituation im Emissionshandelsmarkt eine Anpassung des Angebots an Zertifikaten vorzunehmen.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1"/>
                  </a:ext>
                </a:extLst>
              </a:tr>
              <a:tr h="1692000">
                <a:tc>
                  <a:txBody>
                    <a:bodyPr/>
                    <a:lstStyle/>
                    <a:p>
                      <a:pPr algn="l" rtl="0" fontAlgn="ctr"/>
                      <a:r>
                        <a:rPr lang="de-DE" sz="2000" b="1" u="none" strike="noStrike" dirty="0">
                          <a:solidFill>
                            <a:schemeClr val="tx2"/>
                          </a:solidFill>
                          <a:effectLst/>
                        </a:rPr>
                        <a:t>Stromsteuer</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Indirekte Verbrauchssteuer, die sowohl</a:t>
                      </a:r>
                      <a:r>
                        <a:rPr lang="de-DE" sz="1600" u="none" strike="noStrike" baseline="0" dirty="0">
                          <a:solidFill>
                            <a:schemeClr val="tx2"/>
                          </a:solidFill>
                          <a:effectLst/>
                        </a:rPr>
                        <a:t> </a:t>
                      </a:r>
                      <a:r>
                        <a:rPr lang="de-DE" sz="1600" u="none" strike="noStrike" dirty="0">
                          <a:solidFill>
                            <a:schemeClr val="tx2"/>
                          </a:solidFill>
                          <a:effectLst/>
                        </a:rPr>
                        <a:t>beim Stromversorger anfällt, wenn Strom von einem Letztverbraucher aus dem Versorgungsnetz entnommen wird</a:t>
                      </a:r>
                      <a:r>
                        <a:rPr lang="de-DE" sz="1600" u="none" strike="noStrike" baseline="0" dirty="0">
                          <a:solidFill>
                            <a:schemeClr val="tx2"/>
                          </a:solidFill>
                          <a:effectLst/>
                        </a:rPr>
                        <a:t> als auch</a:t>
                      </a:r>
                      <a:r>
                        <a:rPr lang="de-DE" sz="1600" u="none" strike="noStrike" dirty="0">
                          <a:solidFill>
                            <a:schemeClr val="tx2"/>
                          </a:solidFill>
                          <a:effectLst/>
                        </a:rPr>
                        <a:t> bei Eigenerzeugern, die Strom zum Selbstverbrauch entnehmen.</a:t>
                      </a:r>
                    </a:p>
                    <a:p>
                      <a:pPr algn="l" rtl="0" fontAlgn="ctr"/>
                      <a:r>
                        <a:rPr lang="de-DE" sz="1600" u="none" strike="noStrike" dirty="0">
                          <a:solidFill>
                            <a:schemeClr val="tx2"/>
                          </a:solidFill>
                          <a:effectLst/>
                        </a:rPr>
                        <a:t>Unternehmen des produzierenden Gewerbes und</a:t>
                      </a:r>
                      <a:r>
                        <a:rPr lang="de-DE" sz="1600" u="none" strike="noStrike" baseline="0" dirty="0">
                          <a:solidFill>
                            <a:schemeClr val="tx2"/>
                          </a:solidFill>
                          <a:effectLst/>
                        </a:rPr>
                        <a:t> </a:t>
                      </a:r>
                      <a:r>
                        <a:rPr lang="de-DE" sz="1600" u="none" strike="noStrike" dirty="0">
                          <a:solidFill>
                            <a:schemeClr val="tx2"/>
                          </a:solidFill>
                          <a:effectLst/>
                        </a:rPr>
                        <a:t>der Land- und Forstwirtschaft wird für betrieblich verwendeten Strom </a:t>
                      </a:r>
                      <a:r>
                        <a:rPr lang="de-DE" sz="1600" u="none" strike="noStrike" baseline="0" dirty="0">
                          <a:solidFill>
                            <a:schemeClr val="tx2"/>
                          </a:solidFill>
                          <a:effectLst/>
                        </a:rPr>
                        <a:t> </a:t>
                      </a:r>
                      <a:r>
                        <a:rPr lang="de-DE" sz="1600" u="none" strike="noStrike" dirty="0">
                          <a:solidFill>
                            <a:schemeClr val="tx2"/>
                          </a:solidFill>
                          <a:effectLst/>
                        </a:rPr>
                        <a:t>eine teilweise Entlastung </a:t>
                      </a:r>
                      <a:r>
                        <a:rPr lang="de-DE" sz="1600" u="none" strike="noStrike" baseline="0" dirty="0">
                          <a:solidFill>
                            <a:schemeClr val="tx2"/>
                          </a:solidFill>
                          <a:effectLst/>
                        </a:rPr>
                        <a:t>gewährt</a:t>
                      </a:r>
                      <a:r>
                        <a:rPr lang="de-DE" sz="1600" u="none" strike="noStrike" dirty="0">
                          <a:solidFill>
                            <a:schemeClr val="tx2"/>
                          </a:solidFill>
                          <a:effectLst/>
                        </a:rPr>
                        <a:t>.</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2"/>
                  </a:ext>
                </a:extLst>
              </a:tr>
            </a:tbl>
          </a:graphicData>
        </a:graphic>
      </p:graphicFrame>
      <p:sp>
        <p:nvSpPr>
          <p:cNvPr id="10" name="Titel 9"/>
          <p:cNvSpPr>
            <a:spLocks noGrp="1"/>
          </p:cNvSpPr>
          <p:nvPr>
            <p:ph type="title"/>
          </p:nvPr>
        </p:nvSpPr>
        <p:spPr>
          <a:xfrm>
            <a:off x="552574" y="0"/>
            <a:ext cx="11160000" cy="900000"/>
          </a:xfrm>
          <a:noFill/>
        </p:spPr>
        <p:txBody>
          <a:bodyPr vert="horz"/>
          <a:lstStyle/>
          <a:p>
            <a:r>
              <a:rPr lang="de-DE" dirty="0"/>
              <a:t>Glossar II</a:t>
            </a:r>
          </a:p>
        </p:txBody>
      </p:sp>
    </p:spTree>
    <p:extLst>
      <p:ext uri="{BB962C8B-B14F-4D97-AF65-F5344CB8AC3E}">
        <p14:creationId xmlns:p14="http://schemas.microsoft.com/office/powerpoint/2010/main" val="170499327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E2FD295-549E-618E-FD66-6A70491BBB24}"/>
              </a:ext>
            </a:extLst>
          </p:cNvPr>
          <p:cNvGraphicFramePr>
            <a:graphicFrameLocks noChangeAspect="1"/>
          </p:cNvGraphicFramePr>
          <p:nvPr>
            <p:custDataLst>
              <p:tags r:id="rId1"/>
            </p:custDataLst>
            <p:extLst>
              <p:ext uri="{D42A27DB-BD31-4B8C-83A1-F6EECF244321}">
                <p14:modId xmlns:p14="http://schemas.microsoft.com/office/powerpoint/2010/main" val="16434812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4E2FD295-549E-618E-FD66-6A70491BBB2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D074E455-CF45-476A-B17E-AF483F991FA0}"/>
              </a:ext>
            </a:extLst>
          </p:cNvPr>
          <p:cNvSpPr>
            <a:spLocks noGrp="1"/>
          </p:cNvSpPr>
          <p:nvPr>
            <p:ph type="sldNum" sz="quarter" idx="10"/>
          </p:nvPr>
        </p:nvSpPr>
        <p:spPr/>
        <p:txBody>
          <a:bodyPr/>
          <a:lstStyle/>
          <a:p>
            <a:fld id="{B42D4303-B7FF-7540-9F33-74BBD7018147}" type="slidenum">
              <a:rPr lang="de-DE" smtClean="0"/>
              <a:pPr/>
              <a:t>62</a:t>
            </a:fld>
            <a:endParaRPr lang="de-DE" dirty="0"/>
          </a:p>
        </p:txBody>
      </p:sp>
      <p:graphicFrame>
        <p:nvGraphicFramePr>
          <p:cNvPr id="6" name="Inhaltsplatzhalter 5"/>
          <p:cNvGraphicFramePr>
            <a:graphicFrameLocks noGrp="1"/>
          </p:cNvGraphicFramePr>
          <p:nvPr>
            <p:ph sz="quarter" idx="12"/>
            <p:extLst>
              <p:ext uri="{D42A27DB-BD31-4B8C-83A1-F6EECF244321}">
                <p14:modId xmlns:p14="http://schemas.microsoft.com/office/powerpoint/2010/main" val="84181527"/>
              </p:ext>
            </p:extLst>
          </p:nvPr>
        </p:nvGraphicFramePr>
        <p:xfrm>
          <a:off x="543281" y="1340768"/>
          <a:ext cx="11161711" cy="4860000"/>
        </p:xfrm>
        <a:graphic>
          <a:graphicData uri="http://schemas.openxmlformats.org/drawingml/2006/table">
            <a:tbl>
              <a:tblPr bandCol="1">
                <a:tableStyleId>{0817EA92-75D0-4044-A80A-286907CE0D03}</a:tableStyleId>
              </a:tblPr>
              <a:tblGrid>
                <a:gridCol w="3600552">
                  <a:extLst>
                    <a:ext uri="{9D8B030D-6E8A-4147-A177-3AD203B41FA5}">
                      <a16:colId xmlns:a16="http://schemas.microsoft.com/office/drawing/2014/main" val="20000"/>
                    </a:ext>
                  </a:extLst>
                </a:gridCol>
                <a:gridCol w="7561159">
                  <a:extLst>
                    <a:ext uri="{9D8B030D-6E8A-4147-A177-3AD203B41FA5}">
                      <a16:colId xmlns:a16="http://schemas.microsoft.com/office/drawing/2014/main" val="20001"/>
                    </a:ext>
                  </a:extLst>
                </a:gridCol>
              </a:tblGrid>
              <a:tr h="691729">
                <a:tc>
                  <a:txBody>
                    <a:bodyPr/>
                    <a:lstStyle/>
                    <a:p>
                      <a:pPr algn="l" rtl="0" fontAlgn="ctr"/>
                      <a:r>
                        <a:rPr lang="de-DE" sz="2000" b="1" u="none" strike="noStrike" dirty="0">
                          <a:solidFill>
                            <a:schemeClr val="tx2"/>
                          </a:solidFill>
                          <a:effectLst/>
                        </a:rPr>
                        <a:t>Primärenergie</a:t>
                      </a:r>
                      <a:br>
                        <a:rPr lang="de-DE" sz="2000" b="1" u="none" strike="noStrike" dirty="0">
                          <a:solidFill>
                            <a:schemeClr val="tx2"/>
                          </a:solidFill>
                          <a:effectLst/>
                        </a:rPr>
                      </a:br>
                      <a:r>
                        <a:rPr lang="de-DE" sz="1800" b="0" u="none" strike="noStrike" dirty="0">
                          <a:solidFill>
                            <a:schemeClr val="tx2"/>
                          </a:solidFill>
                          <a:effectLst/>
                        </a:rPr>
                        <a:t>(Primärenergieverbrauch: PEV)</a:t>
                      </a:r>
                      <a:endParaRPr lang="de-DE" sz="2000" b="0"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Energie, die mit den natürlich vorkommenden Energieformen oder Energiequellen zur Verfügung steht, etwa als Kohle, Gas oder Wind.</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83936521"/>
                  </a:ext>
                </a:extLst>
              </a:tr>
              <a:tr h="691729">
                <a:tc>
                  <a:txBody>
                    <a:bodyPr/>
                    <a:lstStyle/>
                    <a:p>
                      <a:pPr algn="l" rtl="0" fontAlgn="ctr"/>
                      <a:r>
                        <a:rPr lang="de-DE" sz="2000" b="1" u="none" strike="noStrike" dirty="0">
                          <a:solidFill>
                            <a:schemeClr val="tx2"/>
                          </a:solidFill>
                          <a:effectLst/>
                        </a:rPr>
                        <a:t>Endenergie </a:t>
                      </a:r>
                      <a:br>
                        <a:rPr lang="de-DE" sz="2000" b="1" u="none" strike="noStrike" dirty="0">
                          <a:solidFill>
                            <a:schemeClr val="tx2"/>
                          </a:solidFill>
                          <a:effectLst/>
                        </a:rPr>
                      </a:br>
                      <a:r>
                        <a:rPr lang="de-DE" sz="1800" b="0" u="none" strike="noStrike" dirty="0">
                          <a:solidFill>
                            <a:schemeClr val="tx2"/>
                          </a:solidFill>
                          <a:effectLst/>
                        </a:rPr>
                        <a:t>(Endenergieverbrauch: EEV) </a:t>
                      </a:r>
                      <a:endParaRPr lang="de-DE" sz="2000" b="0"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Teil der Primärenergie, welcher dem Verbraucher, nach Abzug von Transport- und Umwandlungsverlusten, zur Verfügung steht.</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637277427"/>
                  </a:ext>
                </a:extLst>
              </a:tr>
              <a:tr h="466971">
                <a:tc>
                  <a:txBody>
                    <a:bodyPr/>
                    <a:lstStyle/>
                    <a:p>
                      <a:pPr algn="l" rtl="0" fontAlgn="ctr"/>
                      <a:r>
                        <a:rPr lang="de-DE" sz="2000" b="1" u="none" strike="noStrike" dirty="0">
                          <a:solidFill>
                            <a:schemeClr val="tx2"/>
                          </a:solidFill>
                          <a:effectLst/>
                        </a:rPr>
                        <a:t>Energetischer Einsatz</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Verwendung von Energieträgern zur Energieerzeugung.</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1"/>
                  </a:ext>
                </a:extLst>
              </a:tr>
              <a:tr h="466971">
                <a:tc>
                  <a:txBody>
                    <a:bodyPr/>
                    <a:lstStyle/>
                    <a:p>
                      <a:pPr algn="l" rtl="0" fontAlgn="ctr"/>
                      <a:r>
                        <a:rPr lang="de-DE" sz="2000" b="1" u="none" strike="noStrike" dirty="0">
                          <a:solidFill>
                            <a:schemeClr val="tx2"/>
                          </a:solidFill>
                          <a:effectLst/>
                        </a:rPr>
                        <a:t>Stofflicher Einsatz</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Verwendung von Energieträgern als Rohstoffbasis in der Produktion.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2"/>
                  </a:ext>
                </a:extLst>
              </a:tr>
              <a:tr h="923681">
                <a:tc>
                  <a:txBody>
                    <a:bodyPr/>
                    <a:lstStyle/>
                    <a:p>
                      <a:pPr marL="0" algn="l" defTabSz="914400" rtl="0" eaLnBrk="1" fontAlgn="ctr" latinLnBrk="0" hangingPunct="1"/>
                      <a:r>
                        <a:rPr lang="de-DE" sz="2000" b="1" u="none" strike="noStrike" kern="1200" dirty="0">
                          <a:solidFill>
                            <a:schemeClr val="tx2"/>
                          </a:solidFill>
                          <a:effectLst/>
                        </a:rPr>
                        <a:t>Spezifischer </a:t>
                      </a:r>
                    </a:p>
                    <a:p>
                      <a:pPr marL="0" algn="l" defTabSz="914400" rtl="0" eaLnBrk="1" fontAlgn="ctr" latinLnBrk="0" hangingPunct="1"/>
                      <a:r>
                        <a:rPr lang="de-DE" sz="2000" b="1" u="none" strike="noStrike" kern="1200" dirty="0">
                          <a:solidFill>
                            <a:schemeClr val="tx2"/>
                          </a:solidFill>
                          <a:effectLst/>
                        </a:rPr>
                        <a:t>Energieverbrauch</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Energieverbrauch pro Einheit (hier: bezogen</a:t>
                      </a:r>
                      <a:r>
                        <a:rPr lang="de-DE" sz="1600" u="none" strike="noStrike" kern="1200" baseline="0" dirty="0">
                          <a:solidFill>
                            <a:schemeClr val="tx2"/>
                          </a:solidFill>
                          <a:effectLst/>
                        </a:rPr>
                        <a:t> auf den Produktionsindex der chemisch-pharmazeutischen Industrie)</a:t>
                      </a:r>
                      <a:r>
                        <a:rPr lang="de-DE" sz="1600" u="none" strike="noStrike" kern="1200" dirty="0">
                          <a:solidFill>
                            <a:schemeClr val="tx2"/>
                          </a:solidFill>
                          <a:effectLst/>
                        </a:rPr>
                        <a:t>. Ein sinkender spezifischer Energieverbrauch ist Ausdruck einer höheren Energieeffizienz.</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3"/>
                  </a:ext>
                </a:extLst>
              </a:tr>
              <a:tr h="969864">
                <a:tc>
                  <a:txBody>
                    <a:bodyPr/>
                    <a:lstStyle/>
                    <a:p>
                      <a:pPr algn="l" rtl="0" fontAlgn="ctr"/>
                      <a:r>
                        <a:rPr lang="de-DE" sz="2000" b="1" u="none" strike="noStrike" dirty="0">
                          <a:solidFill>
                            <a:schemeClr val="tx2"/>
                          </a:solidFill>
                          <a:effectLst/>
                        </a:rPr>
                        <a:t>Nachwachsende Rohstoffe </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Nachwachsende Rohstoffe sind land- und forstwirtschaftlich erzeugte Produkte, die nicht als Nahrungs- oder Futtermittel Verwendung finden, sondern als Rohstoff für die Produktion oder zur Erzeugung von Wärme, Strom oder Kraftstoffen genutzt werden.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4"/>
                  </a:ext>
                </a:extLst>
              </a:tr>
              <a:tr h="649055">
                <a:tc>
                  <a:txBody>
                    <a:bodyPr/>
                    <a:lstStyle/>
                    <a:p>
                      <a:pPr algn="l" rtl="0" fontAlgn="ctr"/>
                      <a:r>
                        <a:rPr lang="de-DE" sz="2000" b="1" u="none" strike="noStrike" dirty="0">
                          <a:solidFill>
                            <a:schemeClr val="tx2"/>
                          </a:solidFill>
                          <a:effectLst/>
                        </a:rPr>
                        <a:t>Fossile</a:t>
                      </a:r>
                      <a:r>
                        <a:rPr lang="de-DE" sz="2000" b="1" u="none" strike="noStrike" baseline="0" dirty="0">
                          <a:solidFill>
                            <a:schemeClr val="tx2"/>
                          </a:solidFill>
                          <a:effectLst/>
                        </a:rPr>
                        <a:t> Energieträger</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Kohlenwasserstoffe wie</a:t>
                      </a:r>
                      <a:r>
                        <a:rPr lang="de-DE" sz="1600" u="none" strike="noStrike" baseline="0" dirty="0">
                          <a:solidFill>
                            <a:schemeClr val="tx2"/>
                          </a:solidFill>
                          <a:effectLst/>
                        </a:rPr>
                        <a:t> Kohle, </a:t>
                      </a:r>
                      <a:r>
                        <a:rPr lang="de-DE" sz="1600" u="none" strike="noStrike" dirty="0">
                          <a:solidFill>
                            <a:schemeClr val="tx2"/>
                          </a:solidFill>
                          <a:effectLst/>
                        </a:rPr>
                        <a:t>Erdgas,</a:t>
                      </a:r>
                      <a:r>
                        <a:rPr lang="de-DE" sz="1600" u="none" strike="noStrike" baseline="0" dirty="0">
                          <a:solidFill>
                            <a:schemeClr val="tx2"/>
                          </a:solidFill>
                          <a:effectLst/>
                        </a:rPr>
                        <a:t> oder </a:t>
                      </a:r>
                      <a:r>
                        <a:rPr lang="de-DE" sz="1600" u="none" strike="noStrike" dirty="0">
                          <a:solidFill>
                            <a:schemeClr val="tx2"/>
                          </a:solidFill>
                          <a:effectLst/>
                        </a:rPr>
                        <a:t>Erdöl</a:t>
                      </a:r>
                      <a:r>
                        <a:rPr lang="de-DE" sz="1600" u="none" strike="noStrike" baseline="0" dirty="0">
                          <a:solidFill>
                            <a:schemeClr val="tx2"/>
                          </a:solidFill>
                          <a:effectLst/>
                        </a:rPr>
                        <a:t>, die </a:t>
                      </a:r>
                      <a:r>
                        <a:rPr lang="de-DE" sz="1600" dirty="0">
                          <a:solidFill>
                            <a:schemeClr val="tx2"/>
                          </a:solidFill>
                          <a:effectLst/>
                        </a:rPr>
                        <a:t>Abbauprodukten von toten Pflanzen und Tieren </a:t>
                      </a:r>
                      <a:r>
                        <a:rPr lang="de-DE" sz="1600" u="none" strike="noStrike" baseline="0" dirty="0">
                          <a:solidFill>
                            <a:schemeClr val="tx2"/>
                          </a:solidFill>
                          <a:effectLst/>
                        </a:rPr>
                        <a:t>aus </a:t>
                      </a:r>
                      <a:r>
                        <a:rPr lang="de-DE" sz="1600" dirty="0">
                          <a:solidFill>
                            <a:schemeClr val="tx2"/>
                          </a:solidFill>
                          <a:effectLst/>
                        </a:rPr>
                        <a:t>geologischer Vorzeit </a:t>
                      </a:r>
                      <a:r>
                        <a:rPr lang="de-DE" sz="1600" u="none" strike="noStrike" baseline="0" dirty="0">
                          <a:solidFill>
                            <a:schemeClr val="tx2"/>
                          </a:solidFill>
                          <a:effectLst/>
                        </a:rPr>
                        <a:t>sind.</a:t>
                      </a:r>
                      <a:endParaRPr lang="de-DE" sz="1600" b="0" i="0" u="none" strike="dblStrike" baseline="0" dirty="0">
                        <a:solidFill>
                          <a:schemeClr val="tx2"/>
                        </a:solidFill>
                        <a:effectLst/>
                        <a:latin typeface="+mn-lt"/>
                      </a:endParaRPr>
                    </a:p>
                  </a:txBody>
                  <a:tcPr marL="36000" marR="36000" marT="36000" marB="36000"/>
                </a:tc>
                <a:extLst>
                  <a:ext uri="{0D108BD9-81ED-4DB2-BD59-A6C34878D82A}">
                    <a16:rowId xmlns:a16="http://schemas.microsoft.com/office/drawing/2014/main" val="10005"/>
                  </a:ext>
                </a:extLst>
              </a:tr>
            </a:tbl>
          </a:graphicData>
        </a:graphic>
      </p:graphicFrame>
      <p:sp>
        <p:nvSpPr>
          <p:cNvPr id="10" name="Titel 9"/>
          <p:cNvSpPr>
            <a:spLocks noGrp="1"/>
          </p:cNvSpPr>
          <p:nvPr>
            <p:ph type="title"/>
          </p:nvPr>
        </p:nvSpPr>
        <p:spPr>
          <a:noFill/>
        </p:spPr>
        <p:txBody>
          <a:bodyPr vert="horz"/>
          <a:lstStyle/>
          <a:p>
            <a:r>
              <a:rPr lang="de-DE" dirty="0"/>
              <a:t>Glossar III</a:t>
            </a:r>
          </a:p>
        </p:txBody>
      </p:sp>
    </p:spTree>
    <p:extLst>
      <p:ext uri="{BB962C8B-B14F-4D97-AF65-F5344CB8AC3E}">
        <p14:creationId xmlns:p14="http://schemas.microsoft.com/office/powerpoint/2010/main" val="210274812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F68C54B9-1C4D-E2D4-8D4E-F8056A39CD7B}"/>
              </a:ext>
            </a:extLst>
          </p:cNvPr>
          <p:cNvGraphicFramePr>
            <a:graphicFrameLocks noChangeAspect="1"/>
          </p:cNvGraphicFramePr>
          <p:nvPr>
            <p:custDataLst>
              <p:tags r:id="rId1"/>
            </p:custDataLst>
            <p:extLst>
              <p:ext uri="{D42A27DB-BD31-4B8C-83A1-F6EECF244321}">
                <p14:modId xmlns:p14="http://schemas.microsoft.com/office/powerpoint/2010/main" val="26615292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3" name="Objekt 2" hidden="1">
                        <a:extLst>
                          <a:ext uri="{FF2B5EF4-FFF2-40B4-BE49-F238E27FC236}">
                            <a16:creationId xmlns:a16="http://schemas.microsoft.com/office/drawing/2014/main" id="{F68C54B9-1C4D-E2D4-8D4E-F8056A39CD7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Foliennummernplatzhalter 3">
            <a:extLst>
              <a:ext uri="{FF2B5EF4-FFF2-40B4-BE49-F238E27FC236}">
                <a16:creationId xmlns:a16="http://schemas.microsoft.com/office/drawing/2014/main" id="{580F4B81-BD4F-4CED-81A6-67925B3EFB2B}"/>
              </a:ext>
            </a:extLst>
          </p:cNvPr>
          <p:cNvSpPr>
            <a:spLocks noGrp="1"/>
          </p:cNvSpPr>
          <p:nvPr>
            <p:ph type="sldNum" sz="quarter" idx="10"/>
          </p:nvPr>
        </p:nvSpPr>
        <p:spPr/>
        <p:txBody>
          <a:bodyPr/>
          <a:lstStyle/>
          <a:p>
            <a:fld id="{B42D4303-B7FF-7540-9F33-74BBD7018147}" type="slidenum">
              <a:rPr lang="de-DE" smtClean="0"/>
              <a:pPr/>
              <a:t>63</a:t>
            </a:fld>
            <a:endParaRPr lang="de-DE" dirty="0"/>
          </a:p>
        </p:txBody>
      </p:sp>
      <p:sp>
        <p:nvSpPr>
          <p:cNvPr id="2" name="Titel 1"/>
          <p:cNvSpPr>
            <a:spLocks noGrp="1"/>
          </p:cNvSpPr>
          <p:nvPr>
            <p:ph type="title"/>
          </p:nvPr>
        </p:nvSpPr>
        <p:spPr>
          <a:noFill/>
        </p:spPr>
        <p:txBody>
          <a:bodyPr vert="horz"/>
          <a:lstStyle/>
          <a:p>
            <a:r>
              <a:rPr lang="de-DE" dirty="0"/>
              <a:t>Umrechnungsfaktoren</a:t>
            </a:r>
          </a:p>
        </p:txBody>
      </p:sp>
      <p:graphicFrame>
        <p:nvGraphicFramePr>
          <p:cNvPr id="5" name="Tabelle 4"/>
          <p:cNvGraphicFramePr>
            <a:graphicFrameLocks noGrp="1"/>
          </p:cNvGraphicFramePr>
          <p:nvPr>
            <p:extLst>
              <p:ext uri="{D42A27DB-BD31-4B8C-83A1-F6EECF244321}">
                <p14:modId xmlns:p14="http://schemas.microsoft.com/office/powerpoint/2010/main" val="3047945194"/>
              </p:ext>
            </p:extLst>
          </p:nvPr>
        </p:nvGraphicFramePr>
        <p:xfrm>
          <a:off x="522116" y="2492896"/>
          <a:ext cx="11153946" cy="1966904"/>
        </p:xfrm>
        <a:graphic>
          <a:graphicData uri="http://schemas.openxmlformats.org/drawingml/2006/table">
            <a:tbl>
              <a:tblPr firstRow="1">
                <a:tableStyleId>{0817EA92-75D0-4044-A80A-286907CE0DDB}</a:tableStyleId>
              </a:tblPr>
              <a:tblGrid>
                <a:gridCol w="3047658">
                  <a:extLst>
                    <a:ext uri="{9D8B030D-6E8A-4147-A177-3AD203B41FA5}">
                      <a16:colId xmlns:a16="http://schemas.microsoft.com/office/drawing/2014/main" val="20000"/>
                    </a:ext>
                  </a:extLst>
                </a:gridCol>
                <a:gridCol w="1816004">
                  <a:extLst>
                    <a:ext uri="{9D8B030D-6E8A-4147-A177-3AD203B41FA5}">
                      <a16:colId xmlns:a16="http://schemas.microsoft.com/office/drawing/2014/main" val="20001"/>
                    </a:ext>
                  </a:extLst>
                </a:gridCol>
                <a:gridCol w="1572571">
                  <a:extLst>
                    <a:ext uri="{9D8B030D-6E8A-4147-A177-3AD203B41FA5}">
                      <a16:colId xmlns:a16="http://schemas.microsoft.com/office/drawing/2014/main" val="20002"/>
                    </a:ext>
                  </a:extLst>
                </a:gridCol>
                <a:gridCol w="1572571">
                  <a:extLst>
                    <a:ext uri="{9D8B030D-6E8A-4147-A177-3AD203B41FA5}">
                      <a16:colId xmlns:a16="http://schemas.microsoft.com/office/drawing/2014/main" val="20003"/>
                    </a:ext>
                  </a:extLst>
                </a:gridCol>
                <a:gridCol w="1572571">
                  <a:extLst>
                    <a:ext uri="{9D8B030D-6E8A-4147-A177-3AD203B41FA5}">
                      <a16:colId xmlns:a16="http://schemas.microsoft.com/office/drawing/2014/main" val="20004"/>
                    </a:ext>
                  </a:extLst>
                </a:gridCol>
                <a:gridCol w="1572571">
                  <a:extLst>
                    <a:ext uri="{9D8B030D-6E8A-4147-A177-3AD203B41FA5}">
                      <a16:colId xmlns:a16="http://schemas.microsoft.com/office/drawing/2014/main" val="20005"/>
                    </a:ext>
                  </a:extLst>
                </a:gridCol>
              </a:tblGrid>
              <a:tr h="399262">
                <a:tc gridSpan="2">
                  <a:txBody>
                    <a:bodyPr/>
                    <a:lstStyle/>
                    <a:p>
                      <a:pPr algn="l" rtl="0" fontAlgn="ctr"/>
                      <a:r>
                        <a:rPr lang="de-DE" sz="1800" b="1" u="none" strike="noStrike" dirty="0">
                          <a:solidFill>
                            <a:schemeClr val="bg1"/>
                          </a:solidFill>
                          <a:effectLst/>
                        </a:rPr>
                        <a:t>bezogen auf den Heizwert</a:t>
                      </a:r>
                      <a:endParaRPr lang="de-DE" sz="1800" b="1" i="1" u="none" strike="noStrike" dirty="0">
                        <a:solidFill>
                          <a:schemeClr val="bg1"/>
                        </a:solidFill>
                        <a:effectLst/>
                        <a:latin typeface="BundesSans Office"/>
                      </a:endParaRPr>
                    </a:p>
                  </a:txBody>
                  <a:tcPr marL="36000" marR="36000" marT="36000" marB="36000" anchor="ctr"/>
                </a:tc>
                <a:tc hMerge="1">
                  <a:txBody>
                    <a:bodyPr/>
                    <a:lstStyle/>
                    <a:p>
                      <a:pPr algn="l" fontAlgn="ctr"/>
                      <a:endParaRPr lang="de-DE" sz="1600" b="0" i="0" u="none" strike="noStrike" dirty="0">
                        <a:effectLst/>
                        <a:latin typeface="BundesSans Office"/>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0" fontAlgn="ctr"/>
                      <a:r>
                        <a:rPr lang="de-DE" sz="1800" b="1" u="none" strike="noStrike" dirty="0">
                          <a:solidFill>
                            <a:schemeClr val="bg1"/>
                          </a:solidFill>
                          <a:effectLst/>
                        </a:rPr>
                        <a:t>PJ</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err="1">
                          <a:solidFill>
                            <a:schemeClr val="bg1"/>
                          </a:solidFill>
                          <a:effectLst/>
                        </a:rPr>
                        <a:t>TWh</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a:solidFill>
                            <a:schemeClr val="bg1"/>
                          </a:solidFill>
                          <a:effectLst/>
                        </a:rPr>
                        <a:t>Mio. t SKE</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a:solidFill>
                            <a:schemeClr val="bg1"/>
                          </a:solidFill>
                          <a:effectLst/>
                        </a:rPr>
                        <a:t>Mio. t RÖE</a:t>
                      </a:r>
                      <a:endParaRPr lang="de-DE" sz="1800" b="1" i="0" u="none" strike="noStrike" dirty="0">
                        <a:solidFill>
                          <a:schemeClr val="bg1"/>
                        </a:solidFill>
                        <a:effectLst/>
                        <a:latin typeface="BundesSans Office"/>
                      </a:endParaRPr>
                    </a:p>
                  </a:txBody>
                  <a:tcPr marL="36000" marR="36000" marT="36000" marB="36000" anchor="ctr"/>
                </a:tc>
                <a:extLst>
                  <a:ext uri="{0D108BD9-81ED-4DB2-BD59-A6C34878D82A}">
                    <a16:rowId xmlns:a16="http://schemas.microsoft.com/office/drawing/2014/main" val="10000"/>
                  </a:ext>
                </a:extLst>
              </a:tr>
              <a:tr h="360892">
                <a:tc>
                  <a:txBody>
                    <a:bodyPr/>
                    <a:lstStyle/>
                    <a:p>
                      <a:pPr algn="l" rtl="0" fontAlgn="ctr"/>
                      <a:r>
                        <a:rPr lang="de-DE" sz="2000" b="1" u="none" strike="noStrike" dirty="0">
                          <a:solidFill>
                            <a:schemeClr val="tx2"/>
                          </a:solidFill>
                          <a:effectLst/>
                        </a:rPr>
                        <a:t>1 Petajoule</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2"/>
                          </a:solidFill>
                          <a:effectLst/>
                        </a:rPr>
                        <a:t>PJ</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0,2778</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0,0341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0,0239</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1"/>
                  </a:ext>
                </a:extLst>
              </a:tr>
              <a:tr h="360892">
                <a:tc>
                  <a:txBody>
                    <a:bodyPr/>
                    <a:lstStyle/>
                    <a:p>
                      <a:pPr algn="l" rtl="0" fontAlgn="ctr"/>
                      <a:r>
                        <a:rPr lang="de-DE" sz="2000" b="1" u="none" strike="noStrike" dirty="0">
                          <a:solidFill>
                            <a:schemeClr val="tx2"/>
                          </a:solidFill>
                          <a:effectLst/>
                        </a:rPr>
                        <a:t>1 </a:t>
                      </a:r>
                      <a:r>
                        <a:rPr lang="de-DE" sz="2000" b="1" u="none" strike="noStrike" dirty="0" err="1">
                          <a:solidFill>
                            <a:schemeClr val="tx2"/>
                          </a:solidFill>
                          <a:effectLst/>
                        </a:rPr>
                        <a:t>Terawattstunde</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err="1">
                          <a:solidFill>
                            <a:schemeClr val="tx2"/>
                          </a:solidFill>
                          <a:effectLst/>
                        </a:rPr>
                        <a:t>TWh</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3,6</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0,123</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0,0861</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2"/>
                  </a:ext>
                </a:extLst>
              </a:tr>
              <a:tr h="414780">
                <a:tc>
                  <a:txBody>
                    <a:bodyPr/>
                    <a:lstStyle/>
                    <a:p>
                      <a:pPr algn="l" rtl="0" fontAlgn="ctr"/>
                      <a:r>
                        <a:rPr lang="de-DE" sz="2000" b="1" u="none" strike="noStrike" dirty="0">
                          <a:solidFill>
                            <a:schemeClr val="tx2"/>
                          </a:solidFill>
                          <a:effectLst/>
                        </a:rPr>
                        <a:t>1 Mio. t Steinkohleeinheit</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2"/>
                          </a:solidFill>
                          <a:effectLst/>
                        </a:rPr>
                        <a:t>Mio. t SKE</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29,308</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8,14</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0,7</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3"/>
                  </a:ext>
                </a:extLst>
              </a:tr>
              <a:tr h="399262">
                <a:tc>
                  <a:txBody>
                    <a:bodyPr/>
                    <a:lstStyle/>
                    <a:p>
                      <a:pPr algn="l" rtl="0" fontAlgn="ctr"/>
                      <a:r>
                        <a:rPr lang="de-DE" sz="2000" b="1" u="none" strike="noStrike" dirty="0">
                          <a:solidFill>
                            <a:schemeClr val="tx2"/>
                          </a:solidFill>
                          <a:effectLst/>
                        </a:rPr>
                        <a:t>1 Mio. t Rohöleinheit</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2"/>
                          </a:solidFill>
                          <a:effectLst/>
                        </a:rPr>
                        <a:t>Mio. t RÖE</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41,869</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11,63</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1,429</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4"/>
                  </a:ext>
                </a:extLst>
              </a:tr>
            </a:tbl>
          </a:graphicData>
        </a:graphic>
      </p:graphicFrame>
      <p:graphicFrame>
        <p:nvGraphicFramePr>
          <p:cNvPr id="6" name="Tabelle 5"/>
          <p:cNvGraphicFramePr>
            <a:graphicFrameLocks noGrp="1"/>
          </p:cNvGraphicFramePr>
          <p:nvPr>
            <p:extLst>
              <p:ext uri="{D42A27DB-BD31-4B8C-83A1-F6EECF244321}">
                <p14:modId xmlns:p14="http://schemas.microsoft.com/office/powerpoint/2010/main" val="1293740487"/>
              </p:ext>
            </p:extLst>
          </p:nvPr>
        </p:nvGraphicFramePr>
        <p:xfrm>
          <a:off x="522116" y="4835624"/>
          <a:ext cx="2628000" cy="1082766"/>
        </p:xfrm>
        <a:graphic>
          <a:graphicData uri="http://schemas.openxmlformats.org/drawingml/2006/table">
            <a:tbl>
              <a:tblPr>
                <a:tableStyleId>{0817EA92-75D0-4044-A80A-286907CE0D03}</a:tableStyleId>
              </a:tblPr>
              <a:tblGrid>
                <a:gridCol w="972000">
                  <a:extLst>
                    <a:ext uri="{9D8B030D-6E8A-4147-A177-3AD203B41FA5}">
                      <a16:colId xmlns:a16="http://schemas.microsoft.com/office/drawing/2014/main" val="20000"/>
                    </a:ext>
                  </a:extLst>
                </a:gridCol>
                <a:gridCol w="1656000">
                  <a:extLst>
                    <a:ext uri="{9D8B030D-6E8A-4147-A177-3AD203B41FA5}">
                      <a16:colId xmlns:a16="http://schemas.microsoft.com/office/drawing/2014/main" val="20001"/>
                    </a:ext>
                  </a:extLst>
                </a:gridCol>
              </a:tblGrid>
              <a:tr h="360922">
                <a:tc>
                  <a:txBody>
                    <a:bodyPr/>
                    <a:lstStyle/>
                    <a:p>
                      <a:pPr algn="l" rtl="0" fontAlgn="ctr"/>
                      <a:r>
                        <a:rPr lang="de-DE" sz="1800" b="1" u="none" strike="noStrike" dirty="0">
                          <a:solidFill>
                            <a:schemeClr val="tx2"/>
                          </a:solidFill>
                          <a:effectLst/>
                        </a:rPr>
                        <a:t>1 </a:t>
                      </a:r>
                      <a:r>
                        <a:rPr lang="de-DE" sz="1800" b="1" u="none" strike="noStrike" dirty="0" err="1">
                          <a:solidFill>
                            <a:schemeClr val="tx2"/>
                          </a:solidFill>
                          <a:effectLst/>
                        </a:rPr>
                        <a:t>TWh</a:t>
                      </a:r>
                      <a:endParaRPr lang="de-DE" sz="1800" b="1" i="0" u="none" strike="noStrike" dirty="0">
                        <a:solidFill>
                          <a:schemeClr val="tx2"/>
                        </a:solidFill>
                        <a:effectLst/>
                        <a:latin typeface="BundesSans Office"/>
                      </a:endParaRPr>
                    </a:p>
                  </a:txBody>
                  <a:tcPr marL="36000" marR="36000" marT="36000" marB="36000" anchor="ct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dirty="0">
                          <a:solidFill>
                            <a:schemeClr val="tx2"/>
                          </a:solidFill>
                          <a:effectLst/>
                        </a:rPr>
                        <a:t>= 1 Mrd. kWh</a:t>
                      </a:r>
                      <a:endParaRPr lang="de-DE" sz="1800" b="1"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0"/>
                  </a:ext>
                </a:extLst>
              </a:tr>
              <a:tr h="360922">
                <a:tc>
                  <a:txBody>
                    <a:bodyPr/>
                    <a:lstStyle/>
                    <a:p>
                      <a:pPr algn="l" rtl="0" fontAlgn="ctr"/>
                      <a:r>
                        <a:rPr lang="de-DE" sz="1800" b="1" u="none" strike="noStrike">
                          <a:solidFill>
                            <a:schemeClr val="tx2"/>
                          </a:solidFill>
                          <a:effectLst/>
                        </a:rPr>
                        <a:t>1 GWh</a:t>
                      </a:r>
                      <a:endParaRPr lang="de-DE" sz="1800" b="1" i="0" u="none" strike="noStrike" dirty="0">
                        <a:solidFill>
                          <a:schemeClr val="tx2"/>
                        </a:solidFill>
                        <a:effectLst/>
                        <a:latin typeface="BundesSans Office"/>
                      </a:endParaRPr>
                    </a:p>
                  </a:txBody>
                  <a:tcPr marL="36000" marR="36000" marT="36000" marB="36000" anchor="ct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dirty="0">
                          <a:solidFill>
                            <a:schemeClr val="tx2"/>
                          </a:solidFill>
                          <a:effectLst/>
                        </a:rPr>
                        <a:t>= 1 Mio. kWh</a:t>
                      </a:r>
                      <a:endParaRPr lang="de-DE" sz="1800" b="1"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1"/>
                  </a:ext>
                </a:extLst>
              </a:tr>
              <a:tr h="360922">
                <a:tc>
                  <a:txBody>
                    <a:bodyPr/>
                    <a:lstStyle/>
                    <a:p>
                      <a:pPr algn="l" rtl="0" fontAlgn="ctr"/>
                      <a:r>
                        <a:rPr lang="de-DE" sz="1800" b="1" u="none" strike="noStrike" dirty="0">
                          <a:solidFill>
                            <a:schemeClr val="tx2"/>
                          </a:solidFill>
                          <a:effectLst/>
                        </a:rPr>
                        <a:t>1 MWh</a:t>
                      </a:r>
                      <a:endParaRPr lang="de-DE" sz="1800" b="1" i="0" u="none" strike="noStrike" dirty="0">
                        <a:solidFill>
                          <a:schemeClr val="tx2"/>
                        </a:solidFill>
                        <a:effectLst/>
                        <a:latin typeface="BundesSans Office"/>
                      </a:endParaRPr>
                    </a:p>
                  </a:txBody>
                  <a:tcPr marL="36000" marR="36000" marT="36000" marB="36000" anchor="ct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dirty="0">
                          <a:solidFill>
                            <a:schemeClr val="tx2"/>
                          </a:solidFill>
                          <a:effectLst/>
                        </a:rPr>
                        <a:t>= 1.000 kWh</a:t>
                      </a:r>
                      <a:endParaRPr lang="de-DE" sz="1800" b="1"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2"/>
                  </a:ext>
                </a:extLst>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88168869"/>
              </p:ext>
            </p:extLst>
          </p:nvPr>
        </p:nvGraphicFramePr>
        <p:xfrm>
          <a:off x="522116" y="1055971"/>
          <a:ext cx="5567006" cy="1152000"/>
        </p:xfrm>
        <a:graphic>
          <a:graphicData uri="http://schemas.openxmlformats.org/drawingml/2006/table">
            <a:tbl>
              <a:tblPr>
                <a:tableStyleId>{0817EA92-75D0-4044-A80A-286907CE0D03}</a:tableStyleId>
              </a:tblPr>
              <a:tblGrid>
                <a:gridCol w="724173">
                  <a:extLst>
                    <a:ext uri="{9D8B030D-6E8A-4147-A177-3AD203B41FA5}">
                      <a16:colId xmlns:a16="http://schemas.microsoft.com/office/drawing/2014/main" val="20000"/>
                    </a:ext>
                  </a:extLst>
                </a:gridCol>
                <a:gridCol w="517267">
                  <a:extLst>
                    <a:ext uri="{9D8B030D-6E8A-4147-A177-3AD203B41FA5}">
                      <a16:colId xmlns:a16="http://schemas.microsoft.com/office/drawing/2014/main" val="20001"/>
                    </a:ext>
                  </a:extLst>
                </a:gridCol>
                <a:gridCol w="4325566">
                  <a:extLst>
                    <a:ext uri="{9D8B030D-6E8A-4147-A177-3AD203B41FA5}">
                      <a16:colId xmlns:a16="http://schemas.microsoft.com/office/drawing/2014/main" val="20002"/>
                    </a:ext>
                  </a:extLst>
                </a:gridCol>
              </a:tblGrid>
              <a:tr h="396000">
                <a:tc>
                  <a:txBody>
                    <a:bodyPr/>
                    <a:lstStyle/>
                    <a:p>
                      <a:pPr algn="l" rtl="0" fontAlgn="ctr"/>
                      <a:r>
                        <a:rPr lang="de-DE" sz="2000" b="1" u="none" strike="noStrike" dirty="0">
                          <a:solidFill>
                            <a:schemeClr val="tx2"/>
                          </a:solidFill>
                          <a:effectLst/>
                        </a:rPr>
                        <a:t>Joule</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kern="1200" dirty="0">
                          <a:solidFill>
                            <a:schemeClr val="tx2"/>
                          </a:solidFill>
                          <a:effectLst/>
                        </a:rPr>
                        <a:t>J</a:t>
                      </a:r>
                      <a:endParaRPr lang="de-DE" sz="1800" b="1" u="none" strike="noStrike" kern="1200" dirty="0">
                        <a:solidFill>
                          <a:schemeClr val="tx2"/>
                        </a:solidFill>
                        <a:effectLst/>
                        <a:latin typeface="+mn-lt"/>
                        <a:ea typeface="+mn-ea"/>
                        <a:cs typeface="+mn-cs"/>
                      </a:endParaRPr>
                    </a:p>
                  </a:txBody>
                  <a:tcPr marL="36000" marR="36000" marT="36000" marB="36000" anchor="ctr"/>
                </a:tc>
                <a:tc>
                  <a:txBody>
                    <a:bodyPr/>
                    <a:lstStyle/>
                    <a:p>
                      <a:pPr algn="l" rtl="0" fontAlgn="ctr"/>
                      <a:r>
                        <a:rPr lang="de-DE" sz="1800" u="none" strike="noStrike" dirty="0">
                          <a:solidFill>
                            <a:schemeClr val="tx2"/>
                          </a:solidFill>
                          <a:effectLst/>
                        </a:rPr>
                        <a:t>für Energie, Arbeit, Wärmemenge</a:t>
                      </a:r>
                      <a:endParaRPr lang="de-DE" sz="18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0"/>
                  </a:ext>
                </a:extLst>
              </a:tr>
              <a:tr h="396000">
                <a:tc>
                  <a:txBody>
                    <a:bodyPr/>
                    <a:lstStyle/>
                    <a:p>
                      <a:pPr algn="l" rtl="0" fontAlgn="ctr"/>
                      <a:r>
                        <a:rPr lang="de-DE" sz="2000" b="1" u="none" strike="noStrike" dirty="0">
                          <a:solidFill>
                            <a:schemeClr val="tx2"/>
                          </a:solidFill>
                          <a:effectLst/>
                        </a:rPr>
                        <a:t>Watt</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kern="1200" dirty="0">
                          <a:solidFill>
                            <a:schemeClr val="tx2"/>
                          </a:solidFill>
                          <a:effectLst/>
                        </a:rPr>
                        <a:t>W</a:t>
                      </a:r>
                      <a:endParaRPr lang="de-DE" sz="1800" b="1" u="none" strike="noStrike" kern="1200" dirty="0">
                        <a:solidFill>
                          <a:schemeClr val="tx2"/>
                        </a:solidFill>
                        <a:effectLst/>
                        <a:latin typeface="+mn-lt"/>
                        <a:ea typeface="+mn-ea"/>
                        <a:cs typeface="+mn-cs"/>
                      </a:endParaRPr>
                    </a:p>
                  </a:txBody>
                  <a:tcPr marL="36000" marR="36000" marT="36000" marB="36000" anchor="ctr"/>
                </a:tc>
                <a:tc>
                  <a:txBody>
                    <a:bodyPr/>
                    <a:lstStyle/>
                    <a:p>
                      <a:pPr algn="l" rtl="0" fontAlgn="ctr"/>
                      <a:r>
                        <a:rPr lang="de-DE" sz="1800" u="none" strike="noStrike" dirty="0">
                          <a:solidFill>
                            <a:schemeClr val="tx2"/>
                          </a:solidFill>
                          <a:effectLst/>
                        </a:rPr>
                        <a:t>für Leistung, Energiestrom, Wärmestrom</a:t>
                      </a:r>
                      <a:endParaRPr lang="de-DE" sz="18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1"/>
                  </a:ext>
                </a:extLst>
              </a:tr>
              <a:tr h="360000">
                <a:tc gridSpan="3">
                  <a:txBody>
                    <a:bodyPr/>
                    <a:lstStyle/>
                    <a:p>
                      <a:pPr algn="l" rtl="0" fontAlgn="ctr"/>
                      <a:r>
                        <a:rPr lang="de-DE" sz="1400" u="none" strike="noStrike" dirty="0">
                          <a:solidFill>
                            <a:schemeClr val="tx2"/>
                          </a:solidFill>
                          <a:effectLst/>
                        </a:rPr>
                        <a:t>1 Joule (J) = 1 Newtonmeter (</a:t>
                      </a:r>
                      <a:r>
                        <a:rPr lang="de-DE" sz="1400" u="none" strike="noStrike" dirty="0" err="1">
                          <a:solidFill>
                            <a:schemeClr val="tx2"/>
                          </a:solidFill>
                          <a:effectLst/>
                        </a:rPr>
                        <a:t>Nm</a:t>
                      </a:r>
                      <a:r>
                        <a:rPr lang="de-DE" sz="1400" u="none" strike="noStrike" dirty="0">
                          <a:solidFill>
                            <a:schemeClr val="tx2"/>
                          </a:solidFill>
                          <a:effectLst/>
                        </a:rPr>
                        <a:t>) = 1 Wattsekunde (</a:t>
                      </a:r>
                      <a:r>
                        <a:rPr lang="de-DE" sz="1400" u="none" strike="noStrike" dirty="0" err="1">
                          <a:solidFill>
                            <a:schemeClr val="tx2"/>
                          </a:solidFill>
                          <a:effectLst/>
                        </a:rPr>
                        <a:t>Ws</a:t>
                      </a:r>
                      <a:r>
                        <a:rPr lang="de-DE" sz="1400" u="none" strike="noStrike" dirty="0">
                          <a:solidFill>
                            <a:schemeClr val="tx2"/>
                          </a:solidFill>
                          <a:effectLst/>
                        </a:rPr>
                        <a:t>) </a:t>
                      </a:r>
                      <a:endParaRPr lang="de-DE" sz="1400" b="0" i="0" u="none" strike="noStrike" dirty="0">
                        <a:solidFill>
                          <a:schemeClr val="tx2"/>
                        </a:solidFill>
                        <a:effectLst/>
                        <a:latin typeface="BundesSans Office"/>
                      </a:endParaRPr>
                    </a:p>
                  </a:txBody>
                  <a:tcPr marL="36000" marR="36000" marT="0" marB="36000" anchor="ctr"/>
                </a:tc>
                <a:tc hMerge="1">
                  <a:txBody>
                    <a:bodyPr/>
                    <a:lstStyle/>
                    <a:p>
                      <a:pPr algn="l" fontAlgn="ctr"/>
                      <a:endParaRPr lang="de-DE" sz="1200" b="0" i="0" u="none" strike="noStrike" dirty="0">
                        <a:effectLst/>
                        <a:latin typeface="BundesSans Office"/>
                      </a:endParaRPr>
                    </a:p>
                  </a:txBody>
                  <a:tcPr marL="9525" marR="9525" marT="9525" marB="0" anchor="ctr"/>
                </a:tc>
                <a:tc hMerge="1">
                  <a:txBody>
                    <a:bodyPr/>
                    <a:lstStyle/>
                    <a:p>
                      <a:pPr algn="l" fontAlgn="ctr"/>
                      <a:endParaRPr lang="de-DE" sz="1200" b="0" i="0" u="none" strike="noStrike" dirty="0">
                        <a:effectLst/>
                        <a:latin typeface="BundesSans Office"/>
                      </a:endParaRPr>
                    </a:p>
                  </a:txBody>
                  <a:tcPr marL="9525" marR="9525" marT="9525" marB="0"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5445926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0E7B425C-7D48-7C95-8099-E404AABB5A5E}"/>
              </a:ext>
            </a:extLst>
          </p:cNvPr>
          <p:cNvGraphicFramePr>
            <a:graphicFrameLocks noChangeAspect="1"/>
          </p:cNvGraphicFramePr>
          <p:nvPr>
            <p:custDataLst>
              <p:tags r:id="rId1"/>
            </p:custDataLst>
            <p:extLst>
              <p:ext uri="{D42A27DB-BD31-4B8C-83A1-F6EECF244321}">
                <p14:modId xmlns:p14="http://schemas.microsoft.com/office/powerpoint/2010/main" val="2337044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8" name="think-cell data - do not delete" hidden="1">
                        <a:extLst>
                          <a:ext uri="{FF2B5EF4-FFF2-40B4-BE49-F238E27FC236}">
                            <a16:creationId xmlns:a16="http://schemas.microsoft.com/office/drawing/2014/main" id="{0E7B425C-7D48-7C95-8099-E404AABB5A5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Titel 4">
            <a:extLst>
              <a:ext uri="{FF2B5EF4-FFF2-40B4-BE49-F238E27FC236}">
                <a16:creationId xmlns:a16="http://schemas.microsoft.com/office/drawing/2014/main" id="{2504903D-73E7-DB85-D4FF-960FAAAA9BC2}"/>
              </a:ext>
            </a:extLst>
          </p:cNvPr>
          <p:cNvSpPr>
            <a:spLocks noGrp="1"/>
          </p:cNvSpPr>
          <p:nvPr>
            <p:ph type="title"/>
          </p:nvPr>
        </p:nvSpPr>
        <p:spPr/>
        <p:txBody>
          <a:bodyPr vert="horz"/>
          <a:lstStyle/>
          <a:p>
            <a:r>
              <a:rPr lang="de-DE" dirty="0"/>
              <a:t>Ansprechpartnerin</a:t>
            </a:r>
          </a:p>
        </p:txBody>
      </p:sp>
      <p:sp>
        <p:nvSpPr>
          <p:cNvPr id="6" name="Textplatzhalter 5">
            <a:extLst>
              <a:ext uri="{FF2B5EF4-FFF2-40B4-BE49-F238E27FC236}">
                <a16:creationId xmlns:a16="http://schemas.microsoft.com/office/drawing/2014/main" id="{AC42324B-7D3A-3F01-4D40-4C4154A9E94E}"/>
              </a:ext>
            </a:extLst>
          </p:cNvPr>
          <p:cNvSpPr>
            <a:spLocks noGrp="1"/>
          </p:cNvSpPr>
          <p:nvPr>
            <p:ph type="body" sz="quarter" idx="10"/>
          </p:nvPr>
        </p:nvSpPr>
        <p:spPr/>
        <p:txBody>
          <a:bodyPr/>
          <a:lstStyle/>
          <a:p>
            <a:r>
              <a:rPr lang="de-DE" dirty="0"/>
              <a:t>Christiane Kellermann</a:t>
            </a:r>
          </a:p>
        </p:txBody>
      </p:sp>
      <p:sp>
        <p:nvSpPr>
          <p:cNvPr id="7" name="Textplatzhalter 6">
            <a:extLst>
              <a:ext uri="{FF2B5EF4-FFF2-40B4-BE49-F238E27FC236}">
                <a16:creationId xmlns:a16="http://schemas.microsoft.com/office/drawing/2014/main" id="{9ED826F5-0856-7E45-6794-F98D1F7FE5C9}"/>
              </a:ext>
            </a:extLst>
          </p:cNvPr>
          <p:cNvSpPr>
            <a:spLocks noGrp="1"/>
          </p:cNvSpPr>
          <p:nvPr>
            <p:ph type="body" sz="quarter" idx="11"/>
          </p:nvPr>
        </p:nvSpPr>
        <p:spPr/>
        <p:txBody>
          <a:bodyPr/>
          <a:lstStyle/>
          <a:p>
            <a:r>
              <a:rPr lang="de-DE" dirty="0"/>
              <a:t>Senior-Managerin, Abteilung Volkswirtschaft</a:t>
            </a:r>
          </a:p>
          <a:p>
            <a:r>
              <a:rPr lang="de-DE" dirty="0"/>
              <a:t>+49 (69) 2556-1585</a:t>
            </a:r>
          </a:p>
          <a:p>
            <a:r>
              <a:rPr lang="de-DE" dirty="0"/>
              <a:t>kellermann@vci.de </a:t>
            </a:r>
          </a:p>
          <a:p>
            <a:endParaRPr lang="de-DE" dirty="0"/>
          </a:p>
        </p:txBody>
      </p:sp>
    </p:spTree>
    <p:extLst>
      <p:ext uri="{BB962C8B-B14F-4D97-AF65-F5344CB8AC3E}">
        <p14:creationId xmlns:p14="http://schemas.microsoft.com/office/powerpoint/2010/main" val="669038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587EA0B1-37ED-2BE5-E988-EFF9A6C70CBE}"/>
              </a:ext>
            </a:extLst>
          </p:cNvPr>
          <p:cNvGraphicFramePr>
            <a:graphicFrameLocks noChangeAspect="1"/>
          </p:cNvGraphicFramePr>
          <p:nvPr>
            <p:custDataLst>
              <p:tags r:id="rId1"/>
            </p:custDataLst>
            <p:extLst>
              <p:ext uri="{D42A27DB-BD31-4B8C-83A1-F6EECF244321}">
                <p14:modId xmlns:p14="http://schemas.microsoft.com/office/powerpoint/2010/main" val="36370481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587EA0B1-37ED-2BE5-E988-EFF9A6C70CB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0" name="Foliennummernplatzhalter 19">
            <a:extLst>
              <a:ext uri="{FF2B5EF4-FFF2-40B4-BE49-F238E27FC236}">
                <a16:creationId xmlns:a16="http://schemas.microsoft.com/office/drawing/2014/main" id="{06FEE88C-7815-47BD-9E3A-890E1FFD9502}"/>
              </a:ext>
            </a:extLst>
          </p:cNvPr>
          <p:cNvSpPr>
            <a:spLocks noGrp="1"/>
          </p:cNvSpPr>
          <p:nvPr>
            <p:ph type="sldNum" sz="quarter" idx="10"/>
          </p:nvPr>
        </p:nvSpPr>
        <p:spPr/>
        <p:txBody>
          <a:bodyPr/>
          <a:lstStyle/>
          <a:p>
            <a:fld id="{B42D4303-B7FF-7540-9F33-74BBD7018147}" type="slidenum">
              <a:rPr lang="de-DE" smtClean="0"/>
              <a:pPr/>
              <a:t>7</a:t>
            </a:fld>
            <a:endParaRPr lang="de-DE" dirty="0"/>
          </a:p>
        </p:txBody>
      </p:sp>
      <p:pic>
        <p:nvPicPr>
          <p:cNvPr id="23" name="Inhaltsplatzhalter 9">
            <a:extLst>
              <a:ext uri="{FF2B5EF4-FFF2-40B4-BE49-F238E27FC236}">
                <a16:creationId xmlns:a16="http://schemas.microsoft.com/office/drawing/2014/main" id="{1EAB4B8A-F647-466F-8F27-1F78DF7231CE}"/>
              </a:ext>
            </a:extLst>
          </p:cNvPr>
          <p:cNvPicPr>
            <a:picLocks noGrp="1" noChangeAspect="1"/>
          </p:cNvPicPr>
          <p:nvPr>
            <p:ph type="pic" sz="quarter" idx="43"/>
          </p:nvPr>
        </p:nvPicPr>
        <p:blipFill>
          <a:blip r:embed="rId6">
            <a:extLst>
              <a:ext uri="{28A0092B-C50C-407E-A947-70E740481C1C}">
                <a14:useLocalDpi xmlns:a14="http://schemas.microsoft.com/office/drawing/2010/main" val="0"/>
              </a:ext>
            </a:extLst>
          </a:blip>
          <a:srcRect t="11816" b="11816"/>
          <a:stretch/>
        </p:blipFill>
        <p:spPr>
          <a:solidFill>
            <a:schemeClr val="tx2"/>
          </a:solidFill>
        </p:spPr>
      </p:pic>
      <p:sp>
        <p:nvSpPr>
          <p:cNvPr id="7" name="Inhaltsplatzhalter 6"/>
          <p:cNvSpPr>
            <a:spLocks noGrp="1"/>
          </p:cNvSpPr>
          <p:nvPr>
            <p:ph type="body" sz="quarter" idx="40"/>
          </p:nvPr>
        </p:nvSpPr>
        <p:spPr/>
        <p:txBody>
          <a:bodyPr/>
          <a:lstStyle/>
          <a:p>
            <a:r>
              <a:rPr lang="de-DE" dirty="0"/>
              <a:t>Quellen: Destatis, AG Energiebilanz, VCI</a:t>
            </a:r>
          </a:p>
        </p:txBody>
      </p:sp>
      <p:sp>
        <p:nvSpPr>
          <p:cNvPr id="4" name="Textplatzhalter 3"/>
          <p:cNvSpPr>
            <a:spLocks noGrp="1"/>
          </p:cNvSpPr>
          <p:nvPr>
            <p:ph type="body" sz="quarter" idx="19"/>
          </p:nvPr>
        </p:nvSpPr>
        <p:spPr/>
        <p:txBody>
          <a:bodyPr/>
          <a:lstStyle/>
          <a:p>
            <a:r>
              <a:rPr lang="de-DE" dirty="0"/>
              <a:t>in TWh und in Prozent, 2024</a:t>
            </a:r>
          </a:p>
        </p:txBody>
      </p:sp>
      <p:sp>
        <p:nvSpPr>
          <p:cNvPr id="3" name="Textplatzhalter 2"/>
          <p:cNvSpPr>
            <a:spLocks noGrp="1"/>
          </p:cNvSpPr>
          <p:nvPr>
            <p:ph type="body" sz="quarter" idx="13"/>
          </p:nvPr>
        </p:nvSpPr>
        <p:spPr/>
        <p:txBody>
          <a:bodyPr/>
          <a:lstStyle/>
          <a:p>
            <a:r>
              <a:rPr lang="de-DE" dirty="0"/>
              <a:t>Anteil der Sektoren am Stromverbrauch in Deutschland</a:t>
            </a:r>
          </a:p>
        </p:txBody>
      </p:sp>
      <p:sp>
        <p:nvSpPr>
          <p:cNvPr id="2" name="Titel 1"/>
          <p:cNvSpPr>
            <a:spLocks noGrp="1"/>
          </p:cNvSpPr>
          <p:nvPr>
            <p:ph type="title"/>
          </p:nvPr>
        </p:nvSpPr>
        <p:spPr>
          <a:noFill/>
        </p:spPr>
        <p:txBody>
          <a:bodyPr vert="horz"/>
          <a:lstStyle/>
          <a:p>
            <a:r>
              <a:rPr lang="de-DE" dirty="0"/>
              <a:t>Industrie ist der größte Verbraucher von Strom</a:t>
            </a:r>
          </a:p>
        </p:txBody>
      </p:sp>
      <p:sp>
        <p:nvSpPr>
          <p:cNvPr id="8" name="Textplatzhalter 7"/>
          <p:cNvSpPr>
            <a:spLocks noGrp="1"/>
          </p:cNvSpPr>
          <p:nvPr>
            <p:ph type="body" sz="quarter" idx="4294967295"/>
          </p:nvPr>
        </p:nvSpPr>
        <p:spPr>
          <a:xfrm>
            <a:off x="8142041" y="5371459"/>
            <a:ext cx="2806700" cy="125412"/>
          </a:xfrm>
        </p:spPr>
        <p:txBody>
          <a:bodyPr/>
          <a:lstStyle/>
          <a:p>
            <a:pPr marL="0" indent="0">
              <a:buNone/>
            </a:pPr>
            <a:r>
              <a:rPr lang="de-DE" sz="800" dirty="0">
                <a:solidFill>
                  <a:srgbClr val="8C3E9F"/>
                </a:solidFill>
              </a:rPr>
              <a:t>© VCI Angelika Becker</a:t>
            </a:r>
          </a:p>
        </p:txBody>
      </p:sp>
      <p:graphicFrame>
        <p:nvGraphicFramePr>
          <p:cNvPr id="11" name="Diagrammplatzhalter 10">
            <a:extLst>
              <a:ext uri="{FF2B5EF4-FFF2-40B4-BE49-F238E27FC236}">
                <a16:creationId xmlns:a16="http://schemas.microsoft.com/office/drawing/2014/main" id="{00000000-0008-0000-01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90789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A7DBB2-278F-85AD-10AF-EA9C86DFF0CE}"/>
            </a:ext>
          </a:extLst>
        </p:cNvPr>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820D7AFD-2739-EADC-80AE-B9E421348098}"/>
              </a:ext>
            </a:extLst>
          </p:cNvPr>
          <p:cNvGraphicFramePr>
            <a:graphicFrameLocks noChangeAspect="1"/>
          </p:cNvGraphicFramePr>
          <p:nvPr>
            <p:custDataLst>
              <p:tags r:id="rId1"/>
            </p:custDataLst>
            <p:extLst>
              <p:ext uri="{D42A27DB-BD31-4B8C-83A1-F6EECF244321}">
                <p14:modId xmlns:p14="http://schemas.microsoft.com/office/powerpoint/2010/main" val="21414373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820D7AFD-2739-EADC-80AE-B9E42134809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0" name="Foliennummernplatzhalter 19">
            <a:extLst>
              <a:ext uri="{FF2B5EF4-FFF2-40B4-BE49-F238E27FC236}">
                <a16:creationId xmlns:a16="http://schemas.microsoft.com/office/drawing/2014/main" id="{39A68A21-4442-8323-D599-1E0EF502D978}"/>
              </a:ext>
            </a:extLst>
          </p:cNvPr>
          <p:cNvSpPr>
            <a:spLocks noGrp="1"/>
          </p:cNvSpPr>
          <p:nvPr>
            <p:ph type="sldNum" sz="quarter" idx="10"/>
          </p:nvPr>
        </p:nvSpPr>
        <p:spPr/>
        <p:txBody>
          <a:bodyPr/>
          <a:lstStyle/>
          <a:p>
            <a:fld id="{B42D4303-B7FF-7540-9F33-74BBD7018147}" type="slidenum">
              <a:rPr lang="de-DE" smtClean="0"/>
              <a:pPr/>
              <a:t>8</a:t>
            </a:fld>
            <a:endParaRPr lang="de-DE" dirty="0"/>
          </a:p>
        </p:txBody>
      </p:sp>
      <p:sp>
        <p:nvSpPr>
          <p:cNvPr id="11" name="Textplatzhalter 10">
            <a:extLst>
              <a:ext uri="{FF2B5EF4-FFF2-40B4-BE49-F238E27FC236}">
                <a16:creationId xmlns:a16="http://schemas.microsoft.com/office/drawing/2014/main" id="{B6D48584-C56E-152D-9BAF-4D8FCA2189F0}"/>
              </a:ext>
            </a:extLst>
          </p:cNvPr>
          <p:cNvSpPr>
            <a:spLocks noGrp="1"/>
          </p:cNvSpPr>
          <p:nvPr>
            <p:ph type="body" sz="quarter" idx="44"/>
          </p:nvPr>
        </p:nvSpPr>
        <p:spPr/>
        <p:txBody>
          <a:bodyPr/>
          <a:lstStyle/>
          <a:p>
            <a:endParaRPr lang="de-DE"/>
          </a:p>
        </p:txBody>
      </p:sp>
      <p:sp>
        <p:nvSpPr>
          <p:cNvPr id="10" name="Textplatzhalter 9">
            <a:extLst>
              <a:ext uri="{FF2B5EF4-FFF2-40B4-BE49-F238E27FC236}">
                <a16:creationId xmlns:a16="http://schemas.microsoft.com/office/drawing/2014/main" id="{240AED8D-74D9-C7E3-6DF7-B995357FB739}"/>
              </a:ext>
            </a:extLst>
          </p:cNvPr>
          <p:cNvSpPr>
            <a:spLocks noGrp="1"/>
          </p:cNvSpPr>
          <p:nvPr>
            <p:ph type="body" sz="quarter" idx="42"/>
          </p:nvPr>
        </p:nvSpPr>
        <p:spPr/>
        <p:txBody>
          <a:bodyPr/>
          <a:lstStyle/>
          <a:p>
            <a:r>
              <a:rPr lang="de-DE" dirty="0"/>
              <a:t>In PJ</a:t>
            </a:r>
          </a:p>
          <a:p>
            <a:endParaRPr lang="de-DE" dirty="0"/>
          </a:p>
        </p:txBody>
      </p:sp>
      <p:sp>
        <p:nvSpPr>
          <p:cNvPr id="5" name="Textplatzhalter 4">
            <a:extLst>
              <a:ext uri="{FF2B5EF4-FFF2-40B4-BE49-F238E27FC236}">
                <a16:creationId xmlns:a16="http://schemas.microsoft.com/office/drawing/2014/main" id="{5B707994-88AA-36EC-FD26-A1AD9D16CA1F}"/>
              </a:ext>
            </a:extLst>
          </p:cNvPr>
          <p:cNvSpPr>
            <a:spLocks noGrp="1"/>
          </p:cNvSpPr>
          <p:nvPr>
            <p:ph type="body" sz="quarter" idx="43"/>
          </p:nvPr>
        </p:nvSpPr>
        <p:spPr/>
        <p:txBody>
          <a:bodyPr/>
          <a:lstStyle/>
          <a:p>
            <a:r>
              <a:rPr lang="de-DE" dirty="0"/>
              <a:t>Stromverbrauch der Sektoren im Zeitablauf</a:t>
            </a:r>
          </a:p>
        </p:txBody>
      </p:sp>
      <p:sp>
        <p:nvSpPr>
          <p:cNvPr id="7" name="Inhaltsplatzhalter 6">
            <a:extLst>
              <a:ext uri="{FF2B5EF4-FFF2-40B4-BE49-F238E27FC236}">
                <a16:creationId xmlns:a16="http://schemas.microsoft.com/office/drawing/2014/main" id="{4631D914-498E-49E5-EB32-984684B0F5E4}"/>
              </a:ext>
            </a:extLst>
          </p:cNvPr>
          <p:cNvSpPr>
            <a:spLocks noGrp="1"/>
          </p:cNvSpPr>
          <p:nvPr>
            <p:ph type="body" sz="quarter" idx="40"/>
          </p:nvPr>
        </p:nvSpPr>
        <p:spPr/>
        <p:txBody>
          <a:bodyPr/>
          <a:lstStyle/>
          <a:p>
            <a:r>
              <a:rPr lang="de-DE" dirty="0"/>
              <a:t>Quellen: Destatis, AG Energiebilanz, VCI</a:t>
            </a:r>
          </a:p>
        </p:txBody>
      </p:sp>
      <p:sp>
        <p:nvSpPr>
          <p:cNvPr id="4" name="Textplatzhalter 3">
            <a:extLst>
              <a:ext uri="{FF2B5EF4-FFF2-40B4-BE49-F238E27FC236}">
                <a16:creationId xmlns:a16="http://schemas.microsoft.com/office/drawing/2014/main" id="{D45DD3E8-B048-A4D3-FC29-20D60426E23D}"/>
              </a:ext>
            </a:extLst>
          </p:cNvPr>
          <p:cNvSpPr>
            <a:spLocks noGrp="1"/>
          </p:cNvSpPr>
          <p:nvPr>
            <p:ph type="body" sz="quarter" idx="19"/>
          </p:nvPr>
        </p:nvSpPr>
        <p:spPr/>
        <p:txBody>
          <a:bodyPr/>
          <a:lstStyle/>
          <a:p>
            <a:r>
              <a:rPr lang="de-DE" dirty="0"/>
              <a:t>in Prozent</a:t>
            </a:r>
          </a:p>
        </p:txBody>
      </p:sp>
      <p:sp>
        <p:nvSpPr>
          <p:cNvPr id="3" name="Textplatzhalter 2">
            <a:extLst>
              <a:ext uri="{FF2B5EF4-FFF2-40B4-BE49-F238E27FC236}">
                <a16:creationId xmlns:a16="http://schemas.microsoft.com/office/drawing/2014/main" id="{729EE629-6EB4-75FA-AFC9-D63134E19151}"/>
              </a:ext>
            </a:extLst>
          </p:cNvPr>
          <p:cNvSpPr>
            <a:spLocks noGrp="1"/>
          </p:cNvSpPr>
          <p:nvPr>
            <p:ph type="body" sz="quarter" idx="13"/>
          </p:nvPr>
        </p:nvSpPr>
        <p:spPr/>
        <p:txBody>
          <a:bodyPr/>
          <a:lstStyle/>
          <a:p>
            <a:r>
              <a:rPr lang="de-DE" dirty="0"/>
              <a:t>Anteile der Sektoren am Stromverbrauch</a:t>
            </a:r>
          </a:p>
        </p:txBody>
      </p:sp>
      <p:sp>
        <p:nvSpPr>
          <p:cNvPr id="2" name="Titel 1">
            <a:extLst>
              <a:ext uri="{FF2B5EF4-FFF2-40B4-BE49-F238E27FC236}">
                <a16:creationId xmlns:a16="http://schemas.microsoft.com/office/drawing/2014/main" id="{7F100DAB-6188-BB85-0302-0A4E1976F892}"/>
              </a:ext>
            </a:extLst>
          </p:cNvPr>
          <p:cNvSpPr>
            <a:spLocks noGrp="1"/>
          </p:cNvSpPr>
          <p:nvPr>
            <p:ph type="title"/>
          </p:nvPr>
        </p:nvSpPr>
        <p:spPr>
          <a:noFill/>
        </p:spPr>
        <p:txBody>
          <a:bodyPr vert="horz"/>
          <a:lstStyle/>
          <a:p>
            <a:r>
              <a:rPr lang="de-DE" dirty="0"/>
              <a:t>Industrie ist der größte Verbraucher von Strom</a:t>
            </a:r>
            <a:br>
              <a:rPr lang="de-DE" dirty="0"/>
            </a:br>
            <a:r>
              <a:rPr lang="de-DE" dirty="0"/>
              <a:t>– bei deutlich sinkender Menge</a:t>
            </a:r>
          </a:p>
        </p:txBody>
      </p:sp>
      <p:graphicFrame>
        <p:nvGraphicFramePr>
          <p:cNvPr id="12" name="Diagrammplatzhalter 11">
            <a:extLst>
              <a:ext uri="{FF2B5EF4-FFF2-40B4-BE49-F238E27FC236}">
                <a16:creationId xmlns:a16="http://schemas.microsoft.com/office/drawing/2014/main" id="{DF3AB6F7-02F6-6C26-D1F6-611DC7D9240E}"/>
              </a:ext>
            </a:extLst>
          </p:cNvPr>
          <p:cNvGraphicFramePr>
            <a:graphicFrameLocks noGrp="1"/>
          </p:cNvGraphicFramePr>
          <p:nvPr>
            <p:ph type="chart" sz="quarter" idx="18"/>
            <p:extLst>
              <p:ext uri="{D42A27DB-BD31-4B8C-83A1-F6EECF244321}">
                <p14:modId xmlns:p14="http://schemas.microsoft.com/office/powerpoint/2010/main" val="1896858397"/>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5" name="Diagrammplatzhalter 14">
            <a:extLst>
              <a:ext uri="{FF2B5EF4-FFF2-40B4-BE49-F238E27FC236}">
                <a16:creationId xmlns:a16="http://schemas.microsoft.com/office/drawing/2014/main" id="{A4D798C0-7B94-4689-B77C-7F3559C54895}"/>
              </a:ext>
            </a:extLst>
          </p:cNvPr>
          <p:cNvGraphicFramePr>
            <a:graphicFrameLocks noGrp="1"/>
          </p:cNvGraphicFramePr>
          <p:nvPr>
            <p:ph type="chart" sz="quarter" idx="41"/>
            <p:extLst>
              <p:ext uri="{D42A27DB-BD31-4B8C-83A1-F6EECF244321}">
                <p14:modId xmlns:p14="http://schemas.microsoft.com/office/powerpoint/2010/main" val="3070539589"/>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576621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1E21A72A-B9EB-485F-AC4A-15F1A35FC0D4}"/>
              </a:ext>
            </a:extLst>
          </p:cNvPr>
          <p:cNvGraphicFramePr>
            <a:graphicFrameLocks noChangeAspect="1"/>
          </p:cNvGraphicFramePr>
          <p:nvPr>
            <p:custDataLst>
              <p:tags r:id="rId1"/>
            </p:custDataLst>
            <p:extLst>
              <p:ext uri="{D42A27DB-BD31-4B8C-83A1-F6EECF244321}">
                <p14:modId xmlns:p14="http://schemas.microsoft.com/office/powerpoint/2010/main" val="22271226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1E21A72A-B9EB-485F-AC4A-15F1A35FC0D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5F5C88B8-82D6-41A8-81C5-6C9A08E1D906}"/>
              </a:ext>
            </a:extLst>
          </p:cNvPr>
          <p:cNvSpPr>
            <a:spLocks noGrp="1"/>
          </p:cNvSpPr>
          <p:nvPr>
            <p:ph type="sldNum" sz="quarter" idx="10"/>
          </p:nvPr>
        </p:nvSpPr>
        <p:spPr/>
        <p:txBody>
          <a:bodyPr/>
          <a:lstStyle/>
          <a:p>
            <a:fld id="{B42D4303-B7FF-7540-9F33-74BBD7018147}" type="slidenum">
              <a:rPr lang="de-DE" smtClean="0"/>
              <a:pPr/>
              <a:t>9</a:t>
            </a:fld>
            <a:endParaRPr lang="de-DE" dirty="0"/>
          </a:p>
        </p:txBody>
      </p:sp>
      <p:sp>
        <p:nvSpPr>
          <p:cNvPr id="8" name="Textplatzhalter 7">
            <a:extLst>
              <a:ext uri="{FF2B5EF4-FFF2-40B4-BE49-F238E27FC236}">
                <a16:creationId xmlns:a16="http://schemas.microsoft.com/office/drawing/2014/main" id="{E7EF6D04-8568-493C-A5AB-6CB5A77BBB78}"/>
              </a:ext>
            </a:extLst>
          </p:cNvPr>
          <p:cNvSpPr>
            <a:spLocks noGrp="1"/>
          </p:cNvSpPr>
          <p:nvPr>
            <p:ph type="body" sz="quarter" idx="43"/>
          </p:nvPr>
        </p:nvSpPr>
        <p:spPr/>
        <p:txBody>
          <a:bodyPr/>
          <a:lstStyle/>
          <a:p>
            <a:r>
              <a:rPr lang="de-DE" dirty="0"/>
              <a:t>Erdgas ist aktuell noch mit Abstand der wichtigste Energieträger für die Branche – zumindest was den energetischen Verbrauch angeht.</a:t>
            </a:r>
          </a:p>
          <a:p>
            <a:r>
              <a:rPr lang="de-DE" dirty="0"/>
              <a:t>2024 ist der Energieverbrauch der Branche im Vergleich zum Vorjahr um 3 Prozent gestiegen – nachdem er 2022 und 2023 jeweils um 11 bzw. 10 Prozent gesunken war.</a:t>
            </a:r>
          </a:p>
          <a:p>
            <a:pPr marL="0" indent="0">
              <a:buNone/>
            </a:pPr>
            <a:endParaRPr lang="de-DE" dirty="0"/>
          </a:p>
        </p:txBody>
      </p:sp>
      <p:sp>
        <p:nvSpPr>
          <p:cNvPr id="6" name="Textplatzhalter 5"/>
          <p:cNvSpPr>
            <a:spLocks noGrp="1"/>
          </p:cNvSpPr>
          <p:nvPr>
            <p:ph type="body" sz="quarter" idx="40"/>
          </p:nvPr>
        </p:nvSpPr>
        <p:spPr>
          <a:xfrm>
            <a:off x="540000" y="6047576"/>
            <a:ext cx="7354638" cy="495099"/>
          </a:xfrm>
        </p:spPr>
        <p:txBody>
          <a:bodyPr/>
          <a:lstStyle/>
          <a:p>
            <a:r>
              <a:rPr lang="de-DE" dirty="0"/>
              <a:t>Quellen: Destatis, VCI	 		Anmerkung: Ohne stofflicher Einsatz; teilweise Doppelzählungen von Strom enthalten;</a:t>
            </a:r>
          </a:p>
          <a:p>
            <a:r>
              <a:rPr lang="de-DE" dirty="0"/>
              <a:t>			Sonstige Energieträger: sonstige Gase, Wasserstoff</a:t>
            </a:r>
            <a:r>
              <a:rPr lang="de-DE"/>
              <a:t>, Industrieabfälle</a:t>
            </a:r>
            <a:endParaRPr lang="de-DE" dirty="0"/>
          </a:p>
          <a:p>
            <a:r>
              <a:rPr lang="de-DE" dirty="0"/>
              <a:t>			Wärme: Bezug von Fernwärme, Heizwasser, Dampf</a:t>
            </a:r>
          </a:p>
          <a:p>
            <a:endParaRPr lang="de-DE" dirty="0"/>
          </a:p>
        </p:txBody>
      </p:sp>
      <p:sp>
        <p:nvSpPr>
          <p:cNvPr id="4" name="Textplatzhalter 3"/>
          <p:cNvSpPr>
            <a:spLocks noGrp="1"/>
          </p:cNvSpPr>
          <p:nvPr>
            <p:ph type="body" sz="quarter" idx="19"/>
          </p:nvPr>
        </p:nvSpPr>
        <p:spPr/>
        <p:txBody>
          <a:bodyPr/>
          <a:lstStyle/>
          <a:p>
            <a:r>
              <a:rPr lang="de-DE" dirty="0"/>
              <a:t>in Prozent, 2024</a:t>
            </a:r>
          </a:p>
        </p:txBody>
      </p:sp>
      <p:sp>
        <p:nvSpPr>
          <p:cNvPr id="3" name="Textplatzhalter 2"/>
          <p:cNvSpPr>
            <a:spLocks noGrp="1"/>
          </p:cNvSpPr>
          <p:nvPr>
            <p:ph type="body" sz="quarter" idx="13"/>
          </p:nvPr>
        </p:nvSpPr>
        <p:spPr/>
        <p:txBody>
          <a:bodyPr/>
          <a:lstStyle/>
          <a:p>
            <a:r>
              <a:rPr lang="de-DE" dirty="0"/>
              <a:t>Energetischer Verbrauch nach Energieträgern in der Chemie- und Pharmaindustrie</a:t>
            </a:r>
          </a:p>
        </p:txBody>
      </p:sp>
      <p:sp>
        <p:nvSpPr>
          <p:cNvPr id="2" name="Titel 1"/>
          <p:cNvSpPr>
            <a:spLocks noGrp="1"/>
          </p:cNvSpPr>
          <p:nvPr>
            <p:ph type="title"/>
          </p:nvPr>
        </p:nvSpPr>
        <p:spPr>
          <a:noFill/>
        </p:spPr>
        <p:txBody>
          <a:bodyPr vert="horz"/>
          <a:lstStyle/>
          <a:p>
            <a:r>
              <a:rPr lang="de-DE" dirty="0"/>
              <a:t>Erdgas und Strom sind wichtigste Energieträger</a:t>
            </a:r>
            <a:br>
              <a:rPr lang="de-DE" dirty="0"/>
            </a:br>
            <a:r>
              <a:rPr lang="de-DE" dirty="0"/>
              <a:t>der Branche</a:t>
            </a:r>
          </a:p>
        </p:txBody>
      </p:sp>
      <p:graphicFrame>
        <p:nvGraphicFramePr>
          <p:cNvPr id="12" name="Diagrammplatzhalter 10">
            <a:extLst>
              <a:ext uri="{FF2B5EF4-FFF2-40B4-BE49-F238E27FC236}">
                <a16:creationId xmlns:a16="http://schemas.microsoft.com/office/drawing/2014/main" id="{E04582F9-BB77-4E91-B91C-F04D29A12536}"/>
              </a:ext>
            </a:extLst>
          </p:cNvPr>
          <p:cNvGraphicFramePr>
            <a:graphicFrameLocks noGrp="1"/>
          </p:cNvGraphicFramePr>
          <p:nvPr>
            <p:ph type="chart" sz="quarter" idx="18"/>
            <p:extLst>
              <p:ext uri="{D42A27DB-BD31-4B8C-83A1-F6EECF244321}">
                <p14:modId xmlns:p14="http://schemas.microsoft.com/office/powerpoint/2010/main" val="3248111306"/>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419630133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une0ZFzyaEH9ZDA9dYwAxQ"/>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JPHOwdKWCS1B8ShtR6.1Mw"/>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uFVRPcJBPsRg042UofwISg"/>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EBxpSTZqB2Rt8WbBOVW6uA"/>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aUK9BLLgEP4tGosnFYGq0g"/>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aUK9BLLgEP4tGosnFYGq0g"/>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EBxpSTZqB2Rt8WbBOVW6uA"/>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OH4nFX1zSGqbesmzQKbOwA"/>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zUbf12aqTgKX9QB_Iiz4LA"/>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EbGWK58Bft7nxEWi7_s5ag"/>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grGHtbOpWUCF.2Mt9qoWlQ"/>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aP009nsqT6K0jbyJK19ruA"/>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zUjOy445oxtEPStjm6XG2w"/>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3Dp448hSmYKL7mn8MV4BAw"/>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hjZ3zPa8DHUduIzoz0LHpg"/>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rilgYvrnTTqrDh7mKY.71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1TRDGOn2RS.xA4f9ghomPQ"/>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IGCozKIjTI6crEqhsweqpw"/>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IGCozKIjTI6crEqhsweqpw"/>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1TRDGOn2RS.xA4f9ghomPQ"/>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VCI-Layouts">
  <a:themeElements>
    <a:clrScheme name="VCI_2025">
      <a:dk1>
        <a:sysClr val="windowText" lastClr="000000"/>
      </a:dk1>
      <a:lt1>
        <a:sysClr val="window" lastClr="FFFFFF"/>
      </a:lt1>
      <a:dk2>
        <a:srgbClr val="10065A"/>
      </a:dk2>
      <a:lt2>
        <a:srgbClr val="F0F3F7"/>
      </a:lt2>
      <a:accent1>
        <a:srgbClr val="FF3EB5"/>
      </a:accent1>
      <a:accent2>
        <a:srgbClr val="10ADAA"/>
      </a:accent2>
      <a:accent3>
        <a:srgbClr val="8C3E9F"/>
      </a:accent3>
      <a:accent4>
        <a:srgbClr val="FF4414"/>
      </a:accent4>
      <a:accent5>
        <a:srgbClr val="FFAD00"/>
      </a:accent5>
      <a:accent6>
        <a:srgbClr val="10AD00"/>
      </a:accent6>
      <a:hlink>
        <a:srgbClr val="10069F"/>
      </a:hlink>
      <a:folHlink>
        <a:srgbClr val="8C3E9F"/>
      </a:folHlink>
    </a:clrScheme>
    <a:fontScheme name="VCI_2025">
      <a:majorFont>
        <a:latin typeface="Montserrat"/>
        <a:ea typeface=""/>
        <a:cs typeface=""/>
      </a:majorFont>
      <a:minorFont>
        <a:latin typeface="Source Sans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0069F"/>
        </a:solidFill>
        <a:ln>
          <a:noFill/>
        </a:ln>
        <a:effectLst/>
      </a:spPr>
      <a:bodyPr rtlCol="0" anchor="ctr"/>
      <a:lstStyle>
        <a:defPPr algn="ctr">
          <a:defRPr dirty="0" err="1" smtClean="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Dunkelblau">
      <a:srgbClr val="10065A"/>
    </a:custClr>
    <a:custClr name="VCI-Blau">
      <a:srgbClr val="10069F"/>
    </a:custClr>
    <a:custClr name="Pink">
      <a:srgbClr val="FF3EB5"/>
    </a:custClr>
    <a:custClr name="Tuerkis">
      <a:srgbClr val="10ADAA"/>
    </a:custClr>
    <a:custClr name="Violett">
      <a:srgbClr val="8C3E9F"/>
    </a:custClr>
    <a:custClr name="Orange">
      <a:srgbClr val="FF4414"/>
    </a:custClr>
    <a:custClr name="Gold">
      <a:srgbClr val="FFAD00"/>
    </a:custClr>
    <a:custClr name="Gruen">
      <a:srgbClr val="10AD00"/>
    </a:custClr>
    <a:custClr name="Blaugrau">
      <a:srgbClr val="F0F3F7"/>
    </a:custClr>
    <a:custClr name=" ">
      <a:srgbClr val="FFFFFF"/>
    </a:custClr>
    <a:custClr name="Dunkelblau_10">
      <a:srgbClr val="E7E6EF"/>
    </a:custClr>
    <a:custClr name="Blau_10">
      <a:srgbClr val="E7E6F6"/>
    </a:custClr>
    <a:custClr name="Pink_10">
      <a:srgbClr val="FFECF8"/>
    </a:custClr>
    <a:custClr name="Tuerkis_10">
      <a:srgbClr val="E7F6F6"/>
    </a:custClr>
    <a:custClr name="Violett_10">
      <a:srgbClr val="F3EBF5"/>
    </a:custClr>
    <a:custClr name="Orange_10">
      <a:srgbClr val="FFEDE8"/>
    </a:custClr>
    <a:custClr name="Gold_10">
      <a:srgbClr val="FFF6E5"/>
    </a:custClr>
    <a:custClr name="Gruen_10">
      <a:srgbClr val="E7F7E6"/>
    </a:custClr>
    <a:custClr name="Blaugrau_10">
      <a:srgbClr val="FEFEFE"/>
    </a:custClr>
  </a:custClrLst>
  <a:extLst>
    <a:ext uri="{05A4C25C-085E-4340-85A3-A5531E510DB2}">
      <thm15:themeFamily xmlns:thm15="http://schemas.microsoft.com/office/thememl/2012/main" name="VCI-PP Vorlage__mitBeispielen.potx" id="{AB40926D-7DA4-42AD-8CF4-5CEEF388E32A}" vid="{A8857B38-99AB-410A-93D7-C9E6C6D32698}"/>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419676e-231e-4a92-8714-0ff896738fc6">
      <Terms xmlns="http://schemas.microsoft.com/office/infopath/2007/PartnerControls"/>
    </lcf76f155ced4ddcb4097134ff3c332f>
    <TaxCatchAll xmlns="568dfcef-6e46-41c2-bd36-2f30ecf621fc"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DE2ECDCE7963848BE8026999C29C87C" ma:contentTypeVersion="12" ma:contentTypeDescription="Create a new document." ma:contentTypeScope="" ma:versionID="33f13c1501397dfae6f2598b1f148a56">
  <xsd:schema xmlns:xsd="http://www.w3.org/2001/XMLSchema" xmlns:xs="http://www.w3.org/2001/XMLSchema" xmlns:p="http://schemas.microsoft.com/office/2006/metadata/properties" xmlns:ns2="f419676e-231e-4a92-8714-0ff896738fc6" xmlns:ns3="568dfcef-6e46-41c2-bd36-2f30ecf621fc" targetNamespace="http://schemas.microsoft.com/office/2006/metadata/properties" ma:root="true" ma:fieldsID="9c02e6c8487594b8cd7a6991b73bcd98" ns2:_="" ns3:_="">
    <xsd:import namespace="f419676e-231e-4a92-8714-0ff896738fc6"/>
    <xsd:import namespace="568dfcef-6e46-41c2-bd36-2f30ecf621fc"/>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19676e-231e-4a92-8714-0ff896738fc6"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2f721015-1e04-4c72-962b-a5b8b69cefd2"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BillingMetadata" ma:index="19"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68dfcef-6e46-41c2-bd36-2f30ecf621fc"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54b727f2-8edd-4450-9a8b-f810ec72d056}" ma:internalName="TaxCatchAll" ma:showField="CatchAllData" ma:web="568dfcef-6e46-41c2-bd36-2f30ecf621f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E8B254B-BC04-4F71-B263-D9B32949CEFE}">
  <ds:schemaRefs>
    <ds:schemaRef ds:uri="http://schemas.microsoft.com/office/2006/documentManagement/types"/>
    <ds:schemaRef ds:uri="http://purl.org/dc/dcmitype/"/>
    <ds:schemaRef ds:uri="http://purl.org/dc/terms/"/>
    <ds:schemaRef ds:uri="568dfcef-6e46-41c2-bd36-2f30ecf621fc"/>
    <ds:schemaRef ds:uri="http://purl.org/dc/elements/1.1/"/>
    <ds:schemaRef ds:uri="f419676e-231e-4a92-8714-0ff896738fc6"/>
    <ds:schemaRef ds:uri="http://schemas.microsoft.com/office/infopath/2007/PartnerControls"/>
    <ds:schemaRef ds:uri="http://schemas.openxmlformats.org/package/2006/metadata/core-propertie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73CDFA29-1FA1-487B-A7EE-72A51031C0FA}">
  <ds:schemaRefs>
    <ds:schemaRef ds:uri="http://schemas.microsoft.com/sharepoint/v3/contenttype/forms"/>
  </ds:schemaRefs>
</ds:datastoreItem>
</file>

<file path=customXml/itemProps3.xml><?xml version="1.0" encoding="utf-8"?>
<ds:datastoreItem xmlns:ds="http://schemas.openxmlformats.org/officeDocument/2006/customXml" ds:itemID="{59293A2E-C7E3-4D59-982C-B7BF912C002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419676e-231e-4a92-8714-0ff896738fc6"/>
    <ds:schemaRef ds:uri="568dfcef-6e46-41c2-bd36-2f30ecf621f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2025-VCI-PP Vorlage__blanko</Template>
  <TotalTime>0</TotalTime>
  <Words>4450</Words>
  <Application>Microsoft Office PowerPoint</Application>
  <PresentationFormat>Breitbild</PresentationFormat>
  <Paragraphs>660</Paragraphs>
  <Slides>64</Slides>
  <Notes>57</Notes>
  <HiddenSlides>0</HiddenSlides>
  <MMClips>0</MMClips>
  <ScaleCrop>false</ScaleCrop>
  <HeadingPairs>
    <vt:vector size="8" baseType="variant">
      <vt:variant>
        <vt:lpstr>Verwendete Schriftarten</vt:lpstr>
      </vt:variant>
      <vt:variant>
        <vt:i4>12</vt:i4>
      </vt:variant>
      <vt:variant>
        <vt:lpstr>Design</vt:lpstr>
      </vt:variant>
      <vt:variant>
        <vt:i4>1</vt:i4>
      </vt:variant>
      <vt:variant>
        <vt:lpstr>Eingebettete OLE-Server</vt:lpstr>
      </vt:variant>
      <vt:variant>
        <vt:i4>2</vt:i4>
      </vt:variant>
      <vt:variant>
        <vt:lpstr>Folientitel</vt:lpstr>
      </vt:variant>
      <vt:variant>
        <vt:i4>64</vt:i4>
      </vt:variant>
    </vt:vector>
  </HeadingPairs>
  <TitlesOfParts>
    <vt:vector size="79" baseType="lpstr">
      <vt:lpstr>Arial</vt:lpstr>
      <vt:lpstr>Bahnschrift SemiBold</vt:lpstr>
      <vt:lpstr>Bookman Old Style</vt:lpstr>
      <vt:lpstr>BundesSans Office</vt:lpstr>
      <vt:lpstr>Calibri</vt:lpstr>
      <vt:lpstr>Georgia</vt:lpstr>
      <vt:lpstr>Gotham Black</vt:lpstr>
      <vt:lpstr>Montserrat</vt:lpstr>
      <vt:lpstr>Montserrat Black</vt:lpstr>
      <vt:lpstr>Source Sans Pro</vt:lpstr>
      <vt:lpstr>STIXGeneral-Regular</vt:lpstr>
      <vt:lpstr>VCI_Symbole</vt:lpstr>
      <vt:lpstr>VCI-Layouts</vt:lpstr>
      <vt:lpstr>think-cell Folie</vt:lpstr>
      <vt:lpstr>Macrobond document</vt:lpstr>
      <vt:lpstr>Daten und Fakten zu Energie, Rohstoffe, Preise</vt:lpstr>
      <vt:lpstr>Inhaltsübersicht</vt:lpstr>
      <vt:lpstr>Inhaltsübersicht</vt:lpstr>
      <vt:lpstr>Inhaltsübersicht</vt:lpstr>
      <vt:lpstr>Energieverbrauch und Rohstoffe</vt:lpstr>
      <vt:lpstr>Corona und Energiekrise bremsten Energieverbrauch – strukturelle  Standortschwäche kommt hinzu</vt:lpstr>
      <vt:lpstr>Industrie ist der größte Verbraucher von Strom</vt:lpstr>
      <vt:lpstr>Industrie ist der größte Verbraucher von Strom – bei deutlich sinkender Menge</vt:lpstr>
      <vt:lpstr>Erdgas und Strom sind wichtigste Energieträger der Branche</vt:lpstr>
      <vt:lpstr>Erdgas und Strom sind wichtigste  Energieträger der Branche</vt:lpstr>
      <vt:lpstr>Chemie ist energieintensiv</vt:lpstr>
      <vt:lpstr>Chemie verbraucht über ein Fünftel der Energie in der Industrie</vt:lpstr>
      <vt:lpstr>Chemie setzt Energieträger auch stofflich ein</vt:lpstr>
      <vt:lpstr>Chemie setzt Energieträger auch stofflich ein</vt:lpstr>
      <vt:lpstr>Abgrenzung der Rohstoffbasis</vt:lpstr>
      <vt:lpstr>Naphtha: wichtigster Rohstoff der organischen Chemie</vt:lpstr>
      <vt:lpstr>Einsatz von Rohstoffen ist rückläufig</vt:lpstr>
      <vt:lpstr>Preise und Kosten</vt:lpstr>
      <vt:lpstr>Hohe Preisanstiege in allen Mengenbändern</vt:lpstr>
      <vt:lpstr>Gaspreis in Deutschland höher als in wichtigen Wettbewerbsländern</vt:lpstr>
      <vt:lpstr>Nachteile gegenüber Wettbewerbern steigt wieder</vt:lpstr>
      <vt:lpstr>Preisanstiege durch den Irankrieg</vt:lpstr>
      <vt:lpstr>Mit dem Gaspreis steigt auch der STrompreis</vt:lpstr>
      <vt:lpstr>Börsenstrompreise auf hohem NIveau</vt:lpstr>
      <vt:lpstr>Hohe Preisanstiege – besonders bei großen Mengen</vt:lpstr>
      <vt:lpstr>Netzentgelte werden zum Belastungsfaktor</vt:lpstr>
      <vt:lpstr>Beschaffung und Netzentgelte treiben preise</vt:lpstr>
      <vt:lpstr>Strompreis in Deutschland höher als in wichtigen Wettbewerbsländern</vt:lpstr>
      <vt:lpstr>Deutlich höheres Preisniveau für Strom und Gas</vt:lpstr>
      <vt:lpstr>Preistreiber Zertifikate-Handel</vt:lpstr>
      <vt:lpstr>Irankrieg lässt Ölpreis explodieren – hohe Unsicherheiten</vt:lpstr>
      <vt:lpstr>Rohbenzin schwankt mit Rohölpreis</vt:lpstr>
      <vt:lpstr>Energiekosten: hohes Niveau – Irankrieg lässt  Kosten sprunghaft steigen</vt:lpstr>
      <vt:lpstr>Hohe Kostenbelastung der Unternehmen</vt:lpstr>
      <vt:lpstr>Kostenfaktor Energie- und Rohstoffe</vt:lpstr>
      <vt:lpstr>Chemie zählt zu den energieintensiven Industrien (EID)</vt:lpstr>
      <vt:lpstr>Kostenexplosion  lässt Energieintensität steigen</vt:lpstr>
      <vt:lpstr>Klimaschutz</vt:lpstr>
      <vt:lpstr>2024 wurden 48 Prozent weniger Treibhausgase emittiert als 1990</vt:lpstr>
      <vt:lpstr>Industrie hat CO2-Emissionen reduziert </vt:lpstr>
      <vt:lpstr>37 Prozent der Emissionen kommen aus der Industrie</vt:lpstr>
      <vt:lpstr>Die 10 größten Emittenten stehen für fast 70 Prozent der weltweiten Emissionen </vt:lpstr>
      <vt:lpstr>Die 10 größten Emittenten stehen für fast 70 Prozent der weltweiten Emissionen </vt:lpstr>
      <vt:lpstr>Die 10 größten Emittenten stehen für fast 70 Prozent der weltweiten Emissionen </vt:lpstr>
      <vt:lpstr>Über die Hälfte der Emissionen stammen aus Asien</vt:lpstr>
      <vt:lpstr>Sinkende Emissionen bei steigender Produktion</vt:lpstr>
      <vt:lpstr>Spezifischer Energieverbrauch liegt um 52 Prozent unter dem Wert von 1990 </vt:lpstr>
      <vt:lpstr>Branche reduziert Emissionen</vt:lpstr>
      <vt:lpstr>Absolute Treibhausgasemissionen um 62 Prozent unter dem Wert von 1990</vt:lpstr>
      <vt:lpstr>Erneuerbare Energien</vt:lpstr>
      <vt:lpstr>Ehrgeizige Zielsetzungen für Erneuerbare Energien</vt:lpstr>
      <vt:lpstr>Deutlicher Anstieg bei Investitionen in neue Anlagen</vt:lpstr>
      <vt:lpstr>Erneuerbare Energien erreichen fast 58 Prozent</vt:lpstr>
      <vt:lpstr>Anteil von Windkraft und Photovoltaik an den Erneuerbaren Energien steigt </vt:lpstr>
      <vt:lpstr>Anteil von Windkraft und Photovoltaik steigt</vt:lpstr>
      <vt:lpstr>Deutschland importiert inzwischen wieder deutlich mehr Strom als es exportiert</vt:lpstr>
      <vt:lpstr>Nettostromerzeugung: Erneuerbare nehmen zu</vt:lpstr>
      <vt:lpstr>Installierte Leistung von Erneuerbaren nimmt zu</vt:lpstr>
      <vt:lpstr>Glossar</vt:lpstr>
      <vt:lpstr>Glossar I</vt:lpstr>
      <vt:lpstr>Glossar II</vt:lpstr>
      <vt:lpstr>Glossar III</vt:lpstr>
      <vt:lpstr>Umrechnungsfaktoren</vt:lpstr>
      <vt:lpstr>Ansprechpartnerin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Kellermann, Christiane</dc:creator>
  <cp:lastModifiedBy>Kellermann, Christiane</cp:lastModifiedBy>
  <cp:revision>2</cp:revision>
  <dcterms:created xsi:type="dcterms:W3CDTF">2025-05-07T06:52:19Z</dcterms:created>
  <dcterms:modified xsi:type="dcterms:W3CDTF">2026-05-12T08:03:52Z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0x0101005DE2ECDCE7963848BE8026999C29C87C</vt:lpwstr>
  </property>
  <property fmtid="{D5CDD505-2E9C-101B-9397-08002B2CF9AE}" pid="3" name="MediaServiceImageTags">
    <vt:lpwstr/>
  </property>
</Properties>
</file>