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heme/theme2.xml" ContentType="application/vnd.openxmlformats-officedocument.theme+xml"/>
  <Override PartName="/ppt/tags/tag79.xml" ContentType="application/vnd.openxmlformats-officedocument.presentationml.tags+xml"/>
  <Override PartName="/ppt/notesSlides/notesSlide1.xml" ContentType="application/vnd.openxmlformats-officedocument.presentationml.notesSlide+xml"/>
  <Override PartName="/ppt/tags/tag80.xml" ContentType="application/vnd.openxmlformats-officedocument.presentationml.tags+xml"/>
  <Override PartName="/ppt/notesSlides/notesSlide2.xml" ContentType="application/vnd.openxmlformats-officedocument.presentationml.notesSlide+xml"/>
  <Override PartName="/ppt/tags/tag81.xml" ContentType="application/vnd.openxmlformats-officedocument.presentationml.tags+xml"/>
  <Override PartName="/ppt/notesSlides/notesSlide3.xml" ContentType="application/vnd.openxmlformats-officedocument.presentationml.notesSlide+xml"/>
  <Override PartName="/ppt/tags/tag82.xml" ContentType="application/vnd.openxmlformats-officedocument.presentationml.tags+xml"/>
  <Override PartName="/ppt/notesSlides/notesSlide4.xml" ContentType="application/vnd.openxmlformats-officedocument.presentationml.notesSlide+xml"/>
  <Override PartName="/ppt/tags/tag83.xml" ContentType="application/vnd.openxmlformats-officedocument.presentationml.tags+xml"/>
  <Override PartName="/ppt/notesSlides/notesSlide5.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tags/tag86.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drawings/drawing2.xml" ContentType="application/vnd.openxmlformats-officedocument.drawingml.chartshapes+xml"/>
  <Override PartName="/ppt/tags/tag87.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88.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drawings/drawing3.xml" ContentType="application/vnd.openxmlformats-officedocument.drawingml.chartshapes+xml"/>
  <Override PartName="/ppt/tags/tag89.xml" ContentType="application/vnd.openxmlformats-officedocument.presentationml.tags+xml"/>
  <Override PartName="/ppt/notesSlides/notesSlide10.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ags/tag90.xml" ContentType="application/vnd.openxmlformats-officedocument.presentationml.tags+xml"/>
  <Override PartName="/ppt/tags/tag91.xml" ContentType="application/vnd.openxmlformats-officedocument.presentationml.tags+xml"/>
  <Override PartName="/ppt/notesSlides/notesSlide11.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tags/tag92.xml" ContentType="application/vnd.openxmlformats-officedocument.presentationml.tags+xml"/>
  <Override PartName="/ppt/notesSlides/notesSlide12.xml" ContentType="application/vnd.openxmlformats-officedocument.presentationml.notesSl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4.xml" ContentType="application/vnd.openxmlformats-officedocument.drawingml.chartshapes+xml"/>
  <Override PartName="/ppt/tags/tag93.xml" ContentType="application/vnd.openxmlformats-officedocument.presentationml.tags+xml"/>
  <Override PartName="/ppt/notesSlides/notesSlide13.xml" ContentType="application/vnd.openxmlformats-officedocument.presentationml.notesSlide+xml"/>
  <Override PartName="/ppt/charts/chart11.xml" ContentType="application/vnd.openxmlformats-officedocument.drawingml.chart+xml"/>
  <Override PartName="/ppt/tags/tag94.xml" ContentType="application/vnd.openxmlformats-officedocument.presentationml.tags+xml"/>
  <Override PartName="/ppt/notesSlides/notesSlide14.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notesSlides/notesSlide15.xml" ContentType="application/vnd.openxmlformats-officedocument.presentationml.notesSlide+xml"/>
  <Override PartName="/ppt/charts/chart12.xml" ContentType="application/vnd.openxmlformats-officedocument.drawingml.chart+xml"/>
  <Override PartName="/ppt/drawings/drawing5.xml" ContentType="application/vnd.openxmlformats-officedocument.drawingml.chartshapes+xml"/>
  <Override PartName="/ppt/tags/tag97.xml" ContentType="application/vnd.openxmlformats-officedocument.presentationml.tags+xml"/>
  <Override PartName="/ppt/notesSlides/notesSlide16.xml" ContentType="application/vnd.openxmlformats-officedocument.presentationml.notesSlide+xml"/>
  <Override PartName="/ppt/charts/chart13.xml" ContentType="application/vnd.openxmlformats-officedocument.drawingml.chart+xml"/>
  <Override PartName="/ppt/charts/style9.xml" ContentType="application/vnd.ms-office.chartstyle+xml"/>
  <Override PartName="/ppt/charts/colors9.xml" ContentType="application/vnd.ms-office.chartcolorstyle+xml"/>
  <Override PartName="/ppt/tags/tag98.xml" ContentType="application/vnd.openxmlformats-officedocument.presentationml.tags+xml"/>
  <Override PartName="/ppt/notesSlides/notesSlide17.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notesSlides/notesSlide18.xml" ContentType="application/vnd.openxmlformats-officedocument.presentationml.notesSlide+xml"/>
  <Override PartName="/ppt/charts/chart14.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6.xml" ContentType="application/vnd.openxmlformats-officedocument.drawingml.chartshapes+xml"/>
  <Override PartName="/ppt/tags/tag101.xml" ContentType="application/vnd.openxmlformats-officedocument.presentationml.tags+xml"/>
  <Override PartName="/ppt/tags/tag102.xml" ContentType="application/vnd.openxmlformats-officedocument.presentationml.tags+xml"/>
  <Override PartName="/ppt/notesSlides/notesSlide19.xml" ContentType="application/vnd.openxmlformats-officedocument.presentationml.notesSlide+xml"/>
  <Override PartName="/ppt/charts/chart15.xml" ContentType="application/vnd.openxmlformats-officedocument.drawingml.chart+xml"/>
  <Override PartName="/ppt/charts/style11.xml" ContentType="application/vnd.ms-office.chartstyle+xml"/>
  <Override PartName="/ppt/charts/colors11.xml" ContentType="application/vnd.ms-office.chartcolorstyle+xml"/>
  <Override PartName="/ppt/tags/tag103.xml" ContentType="application/vnd.openxmlformats-officedocument.presentationml.tags+xml"/>
  <Override PartName="/ppt/tags/tag104.xml" ContentType="application/vnd.openxmlformats-officedocument.presentationml.tags+xml"/>
  <Override PartName="/ppt/notesSlides/notesSlide20.xml" ContentType="application/vnd.openxmlformats-officedocument.presentationml.notesSlide+xml"/>
  <Override PartName="/ppt/charts/chart16.xml" ContentType="application/vnd.openxmlformats-officedocument.drawingml.chart+xml"/>
  <Override PartName="/ppt/charts/style12.xml" ContentType="application/vnd.ms-office.chartstyle+xml"/>
  <Override PartName="/ppt/charts/colors12.xml" ContentType="application/vnd.ms-office.chartcolorstyle+xml"/>
  <Override PartName="/ppt/tags/tag105.xml" ContentType="application/vnd.openxmlformats-officedocument.presentationml.tags+xml"/>
  <Override PartName="/ppt/notesSlides/notesSlide21.xml" ContentType="application/vnd.openxmlformats-officedocument.presentationml.notesSlide+xml"/>
  <Override PartName="/ppt/charts/chart17.xml" ContentType="application/vnd.openxmlformats-officedocument.drawingml.chart+xml"/>
  <Override PartName="/ppt/charts/style13.xml" ContentType="application/vnd.ms-office.chartstyle+xml"/>
  <Override PartName="/ppt/charts/colors13.xml" ContentType="application/vnd.ms-office.chartcolorstyle+xml"/>
  <Override PartName="/ppt/tags/tag106.xml" ContentType="application/vnd.openxmlformats-officedocument.presentationml.tags+xml"/>
  <Override PartName="/ppt/tags/tag107.xml" ContentType="application/vnd.openxmlformats-officedocument.presentationml.tags+xml"/>
  <Override PartName="/ppt/notesSlides/notesSlide22.xml" ContentType="application/vnd.openxmlformats-officedocument.presentationml.notesSlide+xml"/>
  <Override PartName="/ppt/charts/chart18.xml" ContentType="application/vnd.openxmlformats-officedocument.drawingml.chart+xml"/>
  <Override PartName="/ppt/charts/style14.xml" ContentType="application/vnd.ms-office.chartstyle+xml"/>
  <Override PartName="/ppt/charts/colors14.xml" ContentType="application/vnd.ms-office.chartcolorstyle+xml"/>
  <Override PartName="/ppt/tags/tag108.xml" ContentType="application/vnd.openxmlformats-officedocument.presentationml.tags+xml"/>
  <Override PartName="/ppt/tags/tag109.xml" ContentType="application/vnd.openxmlformats-officedocument.presentationml.tags+xml"/>
  <Override PartName="/ppt/notesSlides/notesSlide23.xml" ContentType="application/vnd.openxmlformats-officedocument.presentationml.notesSlide+xml"/>
  <Override PartName="/ppt/charts/chart19.xml" ContentType="application/vnd.openxmlformats-officedocument.drawingml.chart+xml"/>
  <Override PartName="/ppt/charts/style15.xml" ContentType="application/vnd.ms-office.chartstyle+xml"/>
  <Override PartName="/ppt/charts/colors15.xml" ContentType="application/vnd.ms-office.chartcolorstyle+xml"/>
  <Override PartName="/ppt/drawings/drawing7.xml" ContentType="application/vnd.openxmlformats-officedocument.drawingml.chartshapes+xml"/>
  <Override PartName="/ppt/tags/tag110.xml" ContentType="application/vnd.openxmlformats-officedocument.presentationml.tags+xml"/>
  <Override PartName="/ppt/tags/tag111.xml" ContentType="application/vnd.openxmlformats-officedocument.presentationml.tags+xml"/>
  <Override PartName="/ppt/notesSlides/notesSlide24.xml" ContentType="application/vnd.openxmlformats-officedocument.presentationml.notesSlide+xml"/>
  <Override PartName="/ppt/charts/chart20.xml" ContentType="application/vnd.openxmlformats-officedocument.drawingml.chart+xml"/>
  <Override PartName="/ppt/charts/style16.xml" ContentType="application/vnd.ms-office.chartstyle+xml"/>
  <Override PartName="/ppt/charts/colors16.xml" ContentType="application/vnd.ms-office.chartcolorstyle+xml"/>
  <Override PartName="/ppt/tags/tag112.xml" ContentType="application/vnd.openxmlformats-officedocument.presentationml.tags+xml"/>
  <Override PartName="/ppt/charts/chart21.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22.xml" ContentType="application/vnd.openxmlformats-officedocument.drawingml.chart+xml"/>
  <Override PartName="/ppt/charts/style18.xml" ContentType="application/vnd.ms-office.chartstyle+xml"/>
  <Override PartName="/ppt/charts/colors18.xml" ContentType="application/vnd.ms-office.chartcolorstyle+xml"/>
  <Override PartName="/ppt/tags/tag113.xml" ContentType="application/vnd.openxmlformats-officedocument.presentationml.tags+xml"/>
  <Override PartName="/ppt/charts/chart23.xml" ContentType="application/vnd.openxmlformats-officedocument.drawingml.chart+xml"/>
  <Override PartName="/ppt/charts/style19.xml" ContentType="application/vnd.ms-office.chartstyle+xml"/>
  <Override PartName="/ppt/charts/colors19.xml" ContentType="application/vnd.ms-office.chartcolorstyle+xml"/>
  <Override PartName="/ppt/tags/tag114.xml" ContentType="application/vnd.openxmlformats-officedocument.presentationml.tags+xml"/>
  <Override PartName="/ppt/tags/tag115.xml" ContentType="application/vnd.openxmlformats-officedocument.presentationml.tags+xml"/>
  <Override PartName="/ppt/notesSlides/notesSlide25.xml" ContentType="application/vnd.openxmlformats-officedocument.presentationml.notesSlide+xml"/>
  <Override PartName="/ppt/charts/chart24.xml" ContentType="application/vnd.openxmlformats-officedocument.drawingml.chart+xml"/>
  <Override PartName="/ppt/theme/themeOverride1.xml" ContentType="application/vnd.openxmlformats-officedocument.themeOverride+xml"/>
  <Override PartName="/ppt/drawings/drawing8.xml" ContentType="application/vnd.openxmlformats-officedocument.drawingml.chartshapes+xml"/>
  <Override PartName="/ppt/tags/tag116.xml" ContentType="application/vnd.openxmlformats-officedocument.presentationml.tags+xml"/>
  <Override PartName="/ppt/tags/tag117.xml" ContentType="application/vnd.openxmlformats-officedocument.presentationml.tags+xml"/>
  <Override PartName="/ppt/notesSlides/notesSlide26.xml" ContentType="application/vnd.openxmlformats-officedocument.presentationml.notesSlide+xml"/>
  <Override PartName="/ppt/charts/chart25.xml" ContentType="application/vnd.openxmlformats-officedocument.drawingml.chart+xml"/>
  <Override PartName="/ppt/theme/themeOverride2.xml" ContentType="application/vnd.openxmlformats-officedocument.themeOverride+xml"/>
  <Override PartName="/ppt/drawings/drawing9.xml" ContentType="application/vnd.openxmlformats-officedocument.drawingml.chartshapes+xml"/>
  <Override PartName="/ppt/tags/tag118.xml" ContentType="application/vnd.openxmlformats-officedocument.presentationml.tags+xml"/>
  <Override PartName="/ppt/notesSlides/notesSlide27.xml" ContentType="application/vnd.openxmlformats-officedocument.presentationml.notesSlide+xml"/>
  <Override PartName="/ppt/charts/chart26.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7.xml" ContentType="application/vnd.openxmlformats-officedocument.drawingml.chart+xml"/>
  <Override PartName="/ppt/charts/style21.xml" ContentType="application/vnd.ms-office.chartstyle+xml"/>
  <Override PartName="/ppt/charts/colors21.xml" ContentType="application/vnd.ms-office.chartcolorstyle+xml"/>
  <Override PartName="/ppt/tags/tag119.xml" ContentType="application/vnd.openxmlformats-officedocument.presentationml.tags+xml"/>
  <Override PartName="/ppt/charts/chart28.xml" ContentType="application/vnd.openxmlformats-officedocument.drawingml.chart+xml"/>
  <Override PartName="/ppt/drawings/drawing10.xml" ContentType="application/vnd.openxmlformats-officedocument.drawingml.chartshapes+xml"/>
  <Override PartName="/ppt/tags/tag120.xml" ContentType="application/vnd.openxmlformats-officedocument.presentationml.tags+xml"/>
  <Override PartName="/ppt/tags/tag121.xml" ContentType="application/vnd.openxmlformats-officedocument.presentationml.tags+xml"/>
  <Override PartName="/ppt/notesSlides/notesSlide28.xml" ContentType="application/vnd.openxmlformats-officedocument.presentationml.notesSlide+xml"/>
  <Override PartName="/ppt/charts/chart29.xml" ContentType="application/vnd.openxmlformats-officedocument.drawingml.chart+xml"/>
  <Override PartName="/ppt/charts/style22.xml" ContentType="application/vnd.ms-office.chartstyle+xml"/>
  <Override PartName="/ppt/charts/colors22.xml" ContentType="application/vnd.ms-office.chartcolorstyle+xml"/>
  <Override PartName="/ppt/tags/tag122.xml" ContentType="application/vnd.openxmlformats-officedocument.presentationml.tags+xml"/>
  <Override PartName="/ppt/notesSlides/notesSlide29.xml" ContentType="application/vnd.openxmlformats-officedocument.presentationml.notesSlide+xml"/>
  <Override PartName="/ppt/charts/chart30.xml" ContentType="application/vnd.openxmlformats-officedocument.drawingml.chart+xml"/>
  <Override PartName="/ppt/drawings/drawing11.xml" ContentType="application/vnd.openxmlformats-officedocument.drawingml.chartshapes+xml"/>
  <Override PartName="/ppt/tags/tag123.xml" ContentType="application/vnd.openxmlformats-officedocument.presentationml.tags+xml"/>
  <Override PartName="/ppt/notesSlides/notesSlide30.xml" ContentType="application/vnd.openxmlformats-officedocument.presentationml.notesSlide+xml"/>
  <Override PartName="/ppt/charts/chart31.xml" ContentType="application/vnd.openxmlformats-officedocument.drawingml.chart+xml"/>
  <Override PartName="/ppt/charts/style23.xml" ContentType="application/vnd.ms-office.chartstyle+xml"/>
  <Override PartName="/ppt/charts/colors23.xml" ContentType="application/vnd.ms-office.chartcolorstyle+xml"/>
  <Override PartName="/ppt/tags/tag124.xml" ContentType="application/vnd.openxmlformats-officedocument.presentationml.tags+xml"/>
  <Override PartName="/ppt/notesSlides/notesSlide31.xml" ContentType="application/vnd.openxmlformats-officedocument.presentationml.notesSlide+xml"/>
  <Override PartName="/ppt/tags/tag125.xml" ContentType="application/vnd.openxmlformats-officedocument.presentationml.tags+xml"/>
  <Override PartName="/ppt/notesSlides/notesSlide32.xml" ContentType="application/vnd.openxmlformats-officedocument.presentationml.notesSlide+xml"/>
  <Override PartName="/ppt/charts/chart32.xml" ContentType="application/vnd.openxmlformats-officedocument.drawingml.chart+xml"/>
  <Override PartName="/ppt/charts/style24.xml" ContentType="application/vnd.ms-office.chartstyle+xml"/>
  <Override PartName="/ppt/charts/colors24.xml" ContentType="application/vnd.ms-office.chartcolorstyle+xml"/>
  <Override PartName="/ppt/drawings/drawing12.xml" ContentType="application/vnd.openxmlformats-officedocument.drawingml.chartshapes+xml"/>
  <Override PartName="/ppt/tags/tag126.xml" ContentType="application/vnd.openxmlformats-officedocument.presentationml.tags+xml"/>
  <Override PartName="/ppt/tags/tag127.xml" ContentType="application/vnd.openxmlformats-officedocument.presentationml.tags+xml"/>
  <Override PartName="/ppt/notesSlides/notesSlide33.xml" ContentType="application/vnd.openxmlformats-officedocument.presentationml.notesSlide+xml"/>
  <Override PartName="/ppt/charts/chart33.xml" ContentType="application/vnd.openxmlformats-officedocument.drawingml.chart+xml"/>
  <Override PartName="/ppt/charts/style25.xml" ContentType="application/vnd.ms-office.chartstyle+xml"/>
  <Override PartName="/ppt/charts/colors25.xml" ContentType="application/vnd.ms-office.chartcolorstyle+xml"/>
  <Override PartName="/ppt/tags/tag128.xml" ContentType="application/vnd.openxmlformats-officedocument.presentationml.tags+xml"/>
  <Override PartName="/ppt/tags/tag129.xml" ContentType="application/vnd.openxmlformats-officedocument.presentationml.tags+xml"/>
  <Override PartName="/ppt/notesSlides/notesSlide34.xml" ContentType="application/vnd.openxmlformats-officedocument.presentationml.notesSlide+xml"/>
  <Override PartName="/ppt/charts/chart34.xml" ContentType="application/vnd.openxmlformats-officedocument.drawingml.chart+xml"/>
  <Override PartName="/ppt/charts/style26.xml" ContentType="application/vnd.ms-office.chartstyle+xml"/>
  <Override PartName="/ppt/charts/colors26.xml" ContentType="application/vnd.ms-office.chartcolorstyle+xml"/>
  <Override PartName="/ppt/tags/tag130.xml" ContentType="application/vnd.openxmlformats-officedocument.presentationml.tags+xml"/>
  <Override PartName="/ppt/tags/tag131.xml" ContentType="application/vnd.openxmlformats-officedocument.presentationml.tags+xml"/>
  <Override PartName="/ppt/notesSlides/notesSlide35.xml" ContentType="application/vnd.openxmlformats-officedocument.presentationml.notesSlide+xml"/>
  <Override PartName="/ppt/charts/chart35.xml" ContentType="application/vnd.openxmlformats-officedocument.drawingml.chart+xml"/>
  <Override PartName="/ppt/charts/style27.xml" ContentType="application/vnd.ms-office.chartstyle+xml"/>
  <Override PartName="/ppt/charts/colors27.xml" ContentType="application/vnd.ms-office.chartcolorstyle+xml"/>
  <Override PartName="/ppt/tags/tag132.xml" ContentType="application/vnd.openxmlformats-officedocument.presentationml.tags+xml"/>
  <Override PartName="/ppt/tags/tag133.xml" ContentType="application/vnd.openxmlformats-officedocument.presentationml.tags+xml"/>
  <Override PartName="/ppt/notesSlides/notesSlide36.xml" ContentType="application/vnd.openxmlformats-officedocument.presentationml.notesSlide+xml"/>
  <Override PartName="/ppt/charts/chart36.xml" ContentType="application/vnd.openxmlformats-officedocument.drawingml.chart+xml"/>
  <Override PartName="/ppt/charts/style28.xml" ContentType="application/vnd.ms-office.chartstyle+xml"/>
  <Override PartName="/ppt/charts/colors28.xml" ContentType="application/vnd.ms-office.chartcolorstyle+xml"/>
  <Override PartName="/ppt/tags/tag134.xml" ContentType="application/vnd.openxmlformats-officedocument.presentationml.tags+xml"/>
  <Override PartName="/ppt/notesSlides/notesSlide37.xml" ContentType="application/vnd.openxmlformats-officedocument.presentationml.notesSlide+xml"/>
  <Override PartName="/ppt/tags/tag135.xml" ContentType="application/vnd.openxmlformats-officedocument.presentationml.tags+xml"/>
  <Override PartName="/ppt/tags/tag136.xml" ContentType="application/vnd.openxmlformats-officedocument.presentationml.tags+xml"/>
  <Override PartName="/ppt/notesSlides/notesSlide38.xml" ContentType="application/vnd.openxmlformats-officedocument.presentationml.notesSlide+xml"/>
  <Override PartName="/ppt/charts/chart37.xml" ContentType="application/vnd.openxmlformats-officedocument.drawingml.chart+xml"/>
  <Override PartName="/ppt/tags/tag137.xml" ContentType="application/vnd.openxmlformats-officedocument.presentationml.tags+xml"/>
  <Override PartName="/ppt/notesSlides/notesSlide39.xml" ContentType="application/vnd.openxmlformats-officedocument.presentationml.notesSlide+xml"/>
  <Override PartName="/ppt/charts/chart38.xml" ContentType="application/vnd.openxmlformats-officedocument.drawingml.chart+xml"/>
  <Override PartName="/ppt/charts/style29.xml" ContentType="application/vnd.ms-office.chartstyle+xml"/>
  <Override PartName="/ppt/charts/colors29.xml" ContentType="application/vnd.ms-office.chartcolorstyle+xml"/>
  <Override PartName="/ppt/tags/tag138.xml" ContentType="application/vnd.openxmlformats-officedocument.presentationml.tags+xml"/>
  <Override PartName="/ppt/tags/tag139.xml" ContentType="application/vnd.openxmlformats-officedocument.presentationml.tags+xml"/>
  <Override PartName="/ppt/notesSlides/notesSlide40.xml" ContentType="application/vnd.openxmlformats-officedocument.presentationml.notesSlide+xml"/>
  <Override PartName="/ppt/charts/chart39.xml" ContentType="application/vnd.openxmlformats-officedocument.drawingml.chart+xml"/>
  <Override PartName="/ppt/tags/tag140.xml" ContentType="application/vnd.openxmlformats-officedocument.presentationml.tags+xml"/>
  <Override PartName="/ppt/notesSlides/notesSlide41.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notesSlides/notesSlide42.xml" ContentType="application/vnd.openxmlformats-officedocument.presentationml.notesSlide+xml"/>
  <Override PartName="/ppt/charts/chart40.xml" ContentType="application/vnd.openxmlformats-officedocument.drawingml.chart+xml"/>
  <Override PartName="/ppt/tags/tag143.xml" ContentType="application/vnd.openxmlformats-officedocument.presentationml.tags+xml"/>
  <Override PartName="/ppt/tags/tag144.xml" ContentType="application/vnd.openxmlformats-officedocument.presentationml.tags+xml"/>
  <Override PartName="/ppt/notesSlides/notesSlide43.xml" ContentType="application/vnd.openxmlformats-officedocument.presentationml.notesSlide+xml"/>
  <Override PartName="/ppt/charts/chart41.xml" ContentType="application/vnd.openxmlformats-officedocument.drawingml.chart+xml"/>
  <Override PartName="/ppt/charts/style30.xml" ContentType="application/vnd.ms-office.chartstyle+xml"/>
  <Override PartName="/ppt/charts/colors30.xml" ContentType="application/vnd.ms-office.chartcolorstyle+xml"/>
  <Override PartName="/ppt/drawings/drawing13.xml" ContentType="application/vnd.openxmlformats-officedocument.drawingml.chartshapes+xml"/>
  <Override PartName="/ppt/tags/tag145.xml" ContentType="application/vnd.openxmlformats-officedocument.presentationml.tags+xml"/>
  <Override PartName="/ppt/tags/tag146.xml" ContentType="application/vnd.openxmlformats-officedocument.presentationml.tags+xml"/>
  <Override PartName="/ppt/notesSlides/notesSlide44.xml" ContentType="application/vnd.openxmlformats-officedocument.presentationml.notesSlide+xml"/>
  <Override PartName="/ppt/charts/chart42.xml" ContentType="application/vnd.openxmlformats-officedocument.drawingml.chart+xml"/>
  <Override PartName="/ppt/charts/style31.xml" ContentType="application/vnd.ms-office.chartstyle+xml"/>
  <Override PartName="/ppt/charts/colors31.xml" ContentType="application/vnd.ms-office.chartcolorstyle+xml"/>
  <Override PartName="/ppt/tags/tag147.xml" ContentType="application/vnd.openxmlformats-officedocument.presentationml.tags+xml"/>
  <Override PartName="/ppt/tags/tag148.xml" ContentType="application/vnd.openxmlformats-officedocument.presentationml.tags+xml"/>
  <Override PartName="/ppt/notesSlides/notesSlide45.xml" ContentType="application/vnd.openxmlformats-officedocument.presentationml.notesSlide+xml"/>
  <Override PartName="/ppt/charts/chart43.xml" ContentType="application/vnd.openxmlformats-officedocument.drawingml.chart+xml"/>
  <Override PartName="/ppt/charts/style32.xml" ContentType="application/vnd.ms-office.chartstyle+xml"/>
  <Override PartName="/ppt/charts/colors32.xml" ContentType="application/vnd.ms-office.chartcolorstyle+xml"/>
  <Override PartName="/ppt/tags/tag149.xml" ContentType="application/vnd.openxmlformats-officedocument.presentationml.tags+xml"/>
  <Override PartName="/ppt/tags/tag150.xml" ContentType="application/vnd.openxmlformats-officedocument.presentationml.tags+xml"/>
  <Override PartName="/ppt/notesSlides/notesSlide46.xml" ContentType="application/vnd.openxmlformats-officedocument.presentationml.notesSlide+xml"/>
  <Override PartName="/ppt/charts/chart44.xml" ContentType="application/vnd.openxmlformats-officedocument.drawingml.chart+xml"/>
  <Override PartName="/ppt/charts/style33.xml" ContentType="application/vnd.ms-office.chartstyle+xml"/>
  <Override PartName="/ppt/charts/colors33.xml" ContentType="application/vnd.ms-office.chartcolorstyle+xml"/>
  <Override PartName="/ppt/tags/tag151.xml" ContentType="application/vnd.openxmlformats-officedocument.presentationml.tags+xml"/>
  <Override PartName="/ppt/tags/tag152.xml" ContentType="application/vnd.openxmlformats-officedocument.presentationml.tags+xml"/>
  <Override PartName="/ppt/notesSlides/notesSlide47.xml" ContentType="application/vnd.openxmlformats-officedocument.presentationml.notesSlide+xml"/>
  <Override PartName="/ppt/charts/chart45.xml" ContentType="application/vnd.openxmlformats-officedocument.drawingml.chart+xml"/>
  <Override PartName="/ppt/charts/style34.xml" ContentType="application/vnd.ms-office.chartstyle+xml"/>
  <Override PartName="/ppt/charts/colors34.xml" ContentType="application/vnd.ms-office.chartcolorstyle+xml"/>
  <Override PartName="/ppt/tags/tag153.xml" ContentType="application/vnd.openxmlformats-officedocument.presentationml.tags+xml"/>
  <Override PartName="/ppt/notesSlides/notesSlide48.xml" ContentType="application/vnd.openxmlformats-officedocument.presentationml.notesSlide+xml"/>
  <Override PartName="/ppt/tags/tag154.xml" ContentType="application/vnd.openxmlformats-officedocument.presentationml.tags+xml"/>
  <Override PartName="/ppt/notesSlides/notesSlide49.xml" ContentType="application/vnd.openxmlformats-officedocument.presentationml.notesSlide+xml"/>
  <Override PartName="/ppt/tags/tag155.xml" ContentType="application/vnd.openxmlformats-officedocument.presentationml.tags+xml"/>
  <Override PartName="/ppt/notesSlides/notesSlide50.xml" ContentType="application/vnd.openxmlformats-officedocument.presentationml.notesSlide+xml"/>
  <Override PartName="/ppt/tags/tag156.xml" ContentType="application/vnd.openxmlformats-officedocument.presentationml.tags+xml"/>
  <Override PartName="/ppt/notesSlides/notesSlide51.xml" ContentType="application/vnd.openxmlformats-officedocument.presentationml.notesSlide+xml"/>
  <Override PartName="/ppt/tags/tag157.xml" ContentType="application/vnd.openxmlformats-officedocument.presentationml.tags+xml"/>
  <Override PartName="/ppt/notesSlides/notesSlide52.xml" ContentType="application/vnd.openxmlformats-officedocument.presentationml.notesSlide+xml"/>
  <Override PartName="/ppt/tags/tag158.xml" ContentType="application/vnd.openxmlformats-officedocument.presentationml.tags+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58"/>
  </p:notesMasterIdLst>
  <p:sldIdLst>
    <p:sldId id="444" r:id="rId2"/>
    <p:sldId id="941" r:id="rId3"/>
    <p:sldId id="943" r:id="rId4"/>
    <p:sldId id="942" r:id="rId5"/>
    <p:sldId id="340" r:id="rId6"/>
    <p:sldId id="2141412518" r:id="rId7"/>
    <p:sldId id="430" r:id="rId8"/>
    <p:sldId id="2141412524" r:id="rId9"/>
    <p:sldId id="263" r:id="rId10"/>
    <p:sldId id="2141412525" r:id="rId11"/>
    <p:sldId id="322" r:id="rId12"/>
    <p:sldId id="264" r:id="rId13"/>
    <p:sldId id="266" r:id="rId14"/>
    <p:sldId id="303" r:id="rId15"/>
    <p:sldId id="317" r:id="rId16"/>
    <p:sldId id="2141412515" r:id="rId17"/>
    <p:sldId id="341" r:id="rId18"/>
    <p:sldId id="2141412519" r:id="rId19"/>
    <p:sldId id="2141412520" r:id="rId20"/>
    <p:sldId id="2141412473" r:id="rId21"/>
    <p:sldId id="2141412475" r:id="rId22"/>
    <p:sldId id="2141412516" r:id="rId23"/>
    <p:sldId id="2141412513" r:id="rId24"/>
    <p:sldId id="2141412517" r:id="rId25"/>
    <p:sldId id="2141412522" r:id="rId26"/>
    <p:sldId id="2141412521" r:id="rId27"/>
    <p:sldId id="2141412477" r:id="rId28"/>
    <p:sldId id="2141412478" r:id="rId29"/>
    <p:sldId id="2141412512" r:id="rId30"/>
    <p:sldId id="960" r:id="rId31"/>
    <p:sldId id="274" r:id="rId32"/>
    <p:sldId id="273" r:id="rId33"/>
    <p:sldId id="2141412523" r:id="rId34"/>
    <p:sldId id="342" r:id="rId35"/>
    <p:sldId id="948" r:id="rId36"/>
    <p:sldId id="301" r:id="rId37"/>
    <p:sldId id="304" r:id="rId38"/>
    <p:sldId id="333" r:id="rId39"/>
    <p:sldId id="2141412480" r:id="rId40"/>
    <p:sldId id="345" r:id="rId41"/>
    <p:sldId id="311" r:id="rId42"/>
    <p:sldId id="337" r:id="rId43"/>
    <p:sldId id="312" r:id="rId44"/>
    <p:sldId id="343" r:id="rId45"/>
    <p:sldId id="279" r:id="rId46"/>
    <p:sldId id="280" r:id="rId47"/>
    <p:sldId id="2141412527" r:id="rId48"/>
    <p:sldId id="282" r:id="rId49"/>
    <p:sldId id="2141412526" r:id="rId50"/>
    <p:sldId id="283" r:id="rId51"/>
    <p:sldId id="344" r:id="rId52"/>
    <p:sldId id="313" r:id="rId53"/>
    <p:sldId id="314" r:id="rId54"/>
    <p:sldId id="315" r:id="rId55"/>
    <p:sldId id="316" r:id="rId56"/>
    <p:sldId id="443" r:id="rId57"/>
  </p:sldIdLst>
  <p:sldSz cx="12192000" cy="6858000"/>
  <p:notesSz cx="6797675" cy="9872663"/>
  <p:custDataLst>
    <p:tags r:id="rId59"/>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9" userDrawn="1">
          <p15:clr>
            <a:srgbClr val="A4A3A4"/>
          </p15:clr>
        </p15:guide>
        <p15:guide id="2" pos="665" userDrawn="1">
          <p15:clr>
            <a:srgbClr val="A4A3A4"/>
          </p15:clr>
        </p15:guide>
        <p15:guide id="3" orient="horz" pos="1071" userDrawn="1">
          <p15:clr>
            <a:srgbClr val="A4A3A4"/>
          </p15:clr>
        </p15:guide>
        <p15:guide id="4" pos="7015" userDrawn="1">
          <p15:clr>
            <a:srgbClr val="A4A3A4"/>
          </p15:clr>
        </p15:guide>
        <p15:guide id="5"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757575"/>
    <a:srgbClr val="444444"/>
    <a:srgbClr val="888888"/>
    <a:srgbClr val="725A18"/>
    <a:srgbClr val="493A0F"/>
    <a:srgbClr val="7B7B7B"/>
    <a:srgbClr val="333333"/>
    <a:srgbClr val="9999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94920" autoAdjust="0"/>
  </p:normalViewPr>
  <p:slideViewPr>
    <p:cSldViewPr snapToObjects="1" showGuides="1">
      <p:cViewPr varScale="1">
        <p:scale>
          <a:sx n="102" d="100"/>
          <a:sy n="102" d="100"/>
        </p:scale>
        <p:origin x="954" y="96"/>
      </p:cViewPr>
      <p:guideLst>
        <p:guide orient="horz" pos="3249"/>
        <p:guide pos="665"/>
        <p:guide orient="horz" pos="1071"/>
        <p:guide pos="7015"/>
        <p:guide pos="384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 r:id="rId42" collapse="1"/>
      <p:sld r:id="rId43" collapse="1"/>
      <p:sld r:id="rId44" collapse="1"/>
      <p:sld r:id="rId45" collapse="1"/>
      <p:sld r:id="rId46" collapse="1"/>
      <p:sld r:id="rId47" collapse="1"/>
      <p:sld r:id="rId48" collapse="1"/>
      <p:sld r:id="rId49" collapse="1"/>
      <p:sld r:id="rId50" collapse="1"/>
    </p:sldLst>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s>
</file>

<file path=ppt/_rels/viewProps.xml.rels><?xml version="1.0" encoding="UTF-8" standalone="yes"?>
<Relationships xmlns="http://schemas.openxmlformats.org/package/2006/relationships"><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31.xml"/><Relationship Id="rId39" Type="http://schemas.openxmlformats.org/officeDocument/2006/relationships/slide" Target="slides/slide45.xml"/><Relationship Id="rId3" Type="http://schemas.openxmlformats.org/officeDocument/2006/relationships/slide" Target="slides/slide3.xml"/><Relationship Id="rId21" Type="http://schemas.openxmlformats.org/officeDocument/2006/relationships/slide" Target="slides/slide22.xml"/><Relationship Id="rId34" Type="http://schemas.openxmlformats.org/officeDocument/2006/relationships/slide" Target="slides/slide40.xml"/><Relationship Id="rId42" Type="http://schemas.openxmlformats.org/officeDocument/2006/relationships/slide" Target="slides/slide48.xml"/><Relationship Id="rId47" Type="http://schemas.openxmlformats.org/officeDocument/2006/relationships/slide" Target="slides/slide53.xml"/><Relationship Id="rId50" Type="http://schemas.openxmlformats.org/officeDocument/2006/relationships/slide" Target="slides/slide56.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8.xml"/><Relationship Id="rId33" Type="http://schemas.openxmlformats.org/officeDocument/2006/relationships/slide" Target="slides/slide39.xml"/><Relationship Id="rId38" Type="http://schemas.openxmlformats.org/officeDocument/2006/relationships/slide" Target="slides/slide44.xml"/><Relationship Id="rId46" Type="http://schemas.openxmlformats.org/officeDocument/2006/relationships/slide" Target="slides/slide52.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34.xml"/><Relationship Id="rId41" Type="http://schemas.openxmlformats.org/officeDocument/2006/relationships/slide" Target="slides/slide47.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7.xml"/><Relationship Id="rId32" Type="http://schemas.openxmlformats.org/officeDocument/2006/relationships/slide" Target="slides/slide38.xml"/><Relationship Id="rId37" Type="http://schemas.openxmlformats.org/officeDocument/2006/relationships/slide" Target="slides/slide43.xml"/><Relationship Id="rId40" Type="http://schemas.openxmlformats.org/officeDocument/2006/relationships/slide" Target="slides/slide46.xml"/><Relationship Id="rId45" Type="http://schemas.openxmlformats.org/officeDocument/2006/relationships/slide" Target="slides/slide51.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4.xml"/><Relationship Id="rId28" Type="http://schemas.openxmlformats.org/officeDocument/2006/relationships/slide" Target="slides/slide33.xml"/><Relationship Id="rId36" Type="http://schemas.openxmlformats.org/officeDocument/2006/relationships/slide" Target="slides/slide42.xml"/><Relationship Id="rId49" Type="http://schemas.openxmlformats.org/officeDocument/2006/relationships/slide" Target="slides/slide55.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7.xml"/><Relationship Id="rId44" Type="http://schemas.openxmlformats.org/officeDocument/2006/relationships/slide" Target="slides/slide50.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3.xml"/><Relationship Id="rId27" Type="http://schemas.openxmlformats.org/officeDocument/2006/relationships/slide" Target="slides/slide32.xml"/><Relationship Id="rId30" Type="http://schemas.openxmlformats.org/officeDocument/2006/relationships/slide" Target="slides/slide36.xml"/><Relationship Id="rId35" Type="http://schemas.openxmlformats.org/officeDocument/2006/relationships/slide" Target="slides/slide41.xml"/><Relationship Id="rId43" Type="http://schemas.openxmlformats.org/officeDocument/2006/relationships/slide" Target="slides/slide49.xml"/><Relationship Id="rId48" Type="http://schemas.openxmlformats.org/officeDocument/2006/relationships/slide" Target="slides/slide54.xml"/><Relationship Id="rId8"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4.xml"/></Relationships>
</file>

<file path=ppt/charts/_rels/chart11.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Ersatz%20Erhebung\Rohstoffbasis%20zum%20Einlesen.xlsx" TargetMode="External"/><Relationship Id="rId2" Type="http://schemas.microsoft.com/office/2011/relationships/chartColorStyle" Target="colors9.xml"/><Relationship Id="rId1" Type="http://schemas.microsoft.com/office/2011/relationships/chartStyle" Target="style9.xml"/></Relationships>
</file>

<file path=ppt/charts/_rels/chart1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6.xml"/></Relationships>
</file>

<file path=ppt/charts/_rels/chart1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1.xml"/><Relationship Id="rId1" Type="http://schemas.microsoft.com/office/2011/relationships/chartStyle" Target="style11.xml"/></Relationships>
</file>

<file path=ppt/charts/_rels/chart1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2.xml"/><Relationship Id="rId1" Type="http://schemas.microsoft.com/office/2011/relationships/chartStyle" Target="style12.xml"/></Relationships>
</file>

<file path=ppt/charts/_rels/chart1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3.xml"/><Relationship Id="rId1" Type="http://schemas.microsoft.com/office/2011/relationships/chartStyle" Target="style13.xml"/></Relationships>
</file>

<file path=ppt/charts/_rels/chart1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4.xml"/><Relationship Id="rId1" Type="http://schemas.microsoft.com/office/2011/relationships/chartStyle" Target="style14.xml"/></Relationships>
</file>

<file path=ppt/charts/_rels/chart1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chartUserShapes" Target="../drawings/drawing7.xml"/></Relationships>
</file>

<file path=ppt/charts/_rels/chart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2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16.xml"/><Relationship Id="rId1" Type="http://schemas.microsoft.com/office/2011/relationships/chartStyle" Target="style16.xml"/></Relationships>
</file>

<file path=ppt/charts/_rels/chart2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7.xml"/><Relationship Id="rId1" Type="http://schemas.microsoft.com/office/2011/relationships/chartStyle" Target="style17.xml"/></Relationships>
</file>

<file path=ppt/charts/_rels/chart2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8.xml"/><Relationship Id="rId1" Type="http://schemas.microsoft.com/office/2011/relationships/chartStyle" Target="style18.xml"/></Relationships>
</file>

<file path=ppt/charts/_rels/chart2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19.xml"/><Relationship Id="rId1" Type="http://schemas.microsoft.com/office/2011/relationships/chartStyle" Target="style19.xm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file:///\\vci-daten1\sfvbs\sfvbs\Bereich%20Volkswirtschaft\08%20Politische%20Themen\Energie,%20Rohstoffe%20und%20Klima\1%20Foliensatz%20Energie\Arbeitsdokumente\Energiestatistik_neu.xlsx" TargetMode="External"/><Relationship Id="rId1" Type="http://schemas.openxmlformats.org/officeDocument/2006/relationships/themeOverride" Target="../theme/themeOverride1.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file:///\\vci-daten1\sfvbs\sfvbs\Bereich%20Volkswirtschaft\08%20Politische%20Themen\Energie,%20Rohstoffe%20und%20Klima\1%20Foliensatz%20Energie\Arbeitsdokumente\Energiestatistik_neu.xlsx" TargetMode="External"/><Relationship Id="rId1" Type="http://schemas.openxmlformats.org/officeDocument/2006/relationships/themeOverride" Target="../theme/themeOverride2.xml"/></Relationships>
</file>

<file path=ppt/charts/_rels/chart2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Berechnung%20Energiekosten.xlsx" TargetMode="External"/><Relationship Id="rId2" Type="http://schemas.microsoft.com/office/2011/relationships/chartColorStyle" Target="colors20.xml"/><Relationship Id="rId1" Type="http://schemas.microsoft.com/office/2011/relationships/chartStyle" Target="style20.xml"/></Relationships>
</file>

<file path=ppt/charts/_rels/chart2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Berechnung%20Energiekosten.xlsx" TargetMode="External"/><Relationship Id="rId2" Type="http://schemas.microsoft.com/office/2011/relationships/chartColorStyle" Target="colors21.xml"/><Relationship Id="rId1" Type="http://schemas.microsoft.com/office/2011/relationships/chartStyle" Target="style21.xml"/></Relationships>
</file>

<file path=ppt/charts/_rels/chart28.xml.rels><?xml version="1.0" encoding="UTF-8" standalone="yes"?>
<Relationships xmlns="http://schemas.openxmlformats.org/package/2006/relationships"><Relationship Id="rId2" Type="http://schemas.openxmlformats.org/officeDocument/2006/relationships/chartUserShapes" Target="../drawings/drawing10.xml"/><Relationship Id="rId1" Type="http://schemas.openxmlformats.org/officeDocument/2006/relationships/oleObject" Target="file:///\\vci-daten1\sfvbs\sfvbs\Bereich%20Volkswirtschaft\04%20eigene%20Umfragen\Konjunktur_Corona_Umfragen\15%20Umfrage%20November%202024\Ergebnisse%20End.xls" TargetMode="External"/></Relationships>
</file>

<file path=ppt/charts/_rels/chart2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2.xml"/><Relationship Id="rId1" Type="http://schemas.microsoft.com/office/2011/relationships/chartStyle" Target="style22.xm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30.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3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3.xml"/><Relationship Id="rId1" Type="http://schemas.microsoft.com/office/2011/relationships/chartStyle" Target="style23.xml"/></Relationships>
</file>

<file path=ppt/charts/_rels/chart3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chartUserShapes" Target="../drawings/drawing12.xml"/></Relationships>
</file>

<file path=ppt/charts/_rels/chart3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5.xml"/><Relationship Id="rId1" Type="http://schemas.microsoft.com/office/2011/relationships/chartStyle" Target="style25.xml"/></Relationships>
</file>

<file path=ppt/charts/_rels/chart3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6.xml"/><Relationship Id="rId1" Type="http://schemas.microsoft.com/office/2011/relationships/chartStyle" Target="style26.xml"/></Relationships>
</file>

<file path=ppt/charts/_rels/chart3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7.xml"/><Relationship Id="rId1" Type="http://schemas.microsoft.com/office/2011/relationships/chartStyle" Target="style27.xml"/></Relationships>
</file>

<file path=ppt/charts/_rels/chart36.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8.xml"/><Relationship Id="rId1" Type="http://schemas.microsoft.com/office/2011/relationships/chartStyle" Target="style28.xml"/></Relationships>
</file>

<file path=ppt/charts/_rels/chart37.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3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29.xml"/><Relationship Id="rId1" Type="http://schemas.microsoft.com/office/2011/relationships/chartStyle" Target="style29.xml"/></Relationships>
</file>

<file path=ppt/charts/_rels/chart39.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xml"/><Relationship Id="rId1" Type="http://schemas.microsoft.com/office/2011/relationships/chartStyle" Target="style3.xml"/></Relationships>
</file>

<file path=ppt/charts/_rels/chart40.xml.rels><?xml version="1.0" encoding="UTF-8" standalone="yes"?>
<Relationships xmlns="http://schemas.openxmlformats.org/package/2006/relationships"><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41.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0.xml"/><Relationship Id="rId1" Type="http://schemas.microsoft.com/office/2011/relationships/chartStyle" Target="style30.xml"/><Relationship Id="rId4" Type="http://schemas.openxmlformats.org/officeDocument/2006/relationships/chartUserShapes" Target="../drawings/drawing13.xml"/></Relationships>
</file>

<file path=ppt/charts/_rels/chart42.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1.xml"/><Relationship Id="rId1" Type="http://schemas.microsoft.com/office/2011/relationships/chartStyle" Target="style31.xml"/></Relationships>
</file>

<file path=ppt/charts/_rels/chart43.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2.xml"/><Relationship Id="rId1" Type="http://schemas.microsoft.com/office/2011/relationships/chartStyle" Target="style32.xml"/></Relationships>
</file>

<file path=ppt/charts/_rels/chart44.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3.xml"/><Relationship Id="rId1" Type="http://schemas.microsoft.com/office/2011/relationships/chartStyle" Target="style33.xml"/></Relationships>
</file>

<file path=ppt/charts/_rels/chart4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34.xml"/><Relationship Id="rId1" Type="http://schemas.microsoft.com/office/2011/relationships/chartStyle" Target="style34.xml"/></Relationships>
</file>

<file path=ppt/charts/_rels/chart5.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vci-daten1\sfvbs\sfvbs\Bereich%20Volkswirtschaft\08%20Politische%20Themen\Energie,%20Rohstoffe%20und%20Klima\1%20Foliensatz%20Energie\Arbeitsdokumente\Energiestatistik_neu.xlsx" TargetMode="External"/></Relationships>
</file>

<file path=ppt/charts/_rels/chart7.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EEV_Sektoren_D!$A$6</c:f>
              <c:strCache>
                <c:ptCount val="1"/>
                <c:pt idx="0">
                  <c:v> Bergbau und Verarbeitendes Gewerbe</c:v>
                </c:pt>
              </c:strCache>
            </c:strRef>
          </c:tx>
          <c:spPr>
            <a:ln w="38100" cap="rnd">
              <a:solidFill>
                <a:schemeClr val="accent1"/>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EEV_Sektoren_D!$E$6:$M$6</c:f>
              <c:numCache>
                <c:formatCode>0.0</c:formatCode>
                <c:ptCount val="9"/>
                <c:pt idx="0">
                  <c:v>2572.8490000000002</c:v>
                </c:pt>
                <c:pt idx="1">
                  <c:v>2636.7150000000001</c:v>
                </c:pt>
                <c:pt idx="2">
                  <c:v>2656.7950000000001</c:v>
                </c:pt>
                <c:pt idx="3">
                  <c:v>2629.2719999999999</c:v>
                </c:pt>
                <c:pt idx="4">
                  <c:v>2536.596</c:v>
                </c:pt>
                <c:pt idx="5">
                  <c:v>2432.2060000000001</c:v>
                </c:pt>
                <c:pt idx="6">
                  <c:v>2606.56</c:v>
                </c:pt>
                <c:pt idx="7">
                  <c:v>2392.4279999999999</c:v>
                </c:pt>
                <c:pt idx="8" formatCode="General">
                  <c:v>2245.3629999999998</c:v>
                </c:pt>
              </c:numCache>
            </c:numRef>
          </c:val>
          <c:smooth val="0"/>
          <c:extLst>
            <c:ext xmlns:c16="http://schemas.microsoft.com/office/drawing/2014/chart" uri="{C3380CC4-5D6E-409C-BE32-E72D297353CC}">
              <c16:uniqueId val="{00000000-E4D1-4B7E-A343-E9B24A42D837}"/>
            </c:ext>
          </c:extLst>
        </c:ser>
        <c:ser>
          <c:idx val="1"/>
          <c:order val="1"/>
          <c:tx>
            <c:strRef>
              <c:f>EEV_Sektoren_D!$A$7</c:f>
              <c:strCache>
                <c:ptCount val="1"/>
                <c:pt idx="0">
                  <c:v> Verkehr</c:v>
                </c:pt>
              </c:strCache>
            </c:strRef>
          </c:tx>
          <c:spPr>
            <a:ln w="38100" cap="rnd">
              <a:solidFill>
                <a:schemeClr val="accent3"/>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EEV_Sektoren_D!$E$7:$M$7</c:f>
              <c:numCache>
                <c:formatCode>0.0</c:formatCode>
                <c:ptCount val="9"/>
                <c:pt idx="0">
                  <c:v>2647.1860000000001</c:v>
                </c:pt>
                <c:pt idx="1">
                  <c:v>2704.0230000000001</c:v>
                </c:pt>
                <c:pt idx="2">
                  <c:v>2757.444</c:v>
                </c:pt>
                <c:pt idx="3">
                  <c:v>2775.7330000000002</c:v>
                </c:pt>
                <c:pt idx="4">
                  <c:v>2757.3020000000001</c:v>
                </c:pt>
                <c:pt idx="5">
                  <c:v>2324.509</c:v>
                </c:pt>
                <c:pt idx="6">
                  <c:v>2347.7750000000001</c:v>
                </c:pt>
                <c:pt idx="7">
                  <c:v>2518.81</c:v>
                </c:pt>
                <c:pt idx="8" formatCode="General">
                  <c:v>2511.02</c:v>
                </c:pt>
              </c:numCache>
            </c:numRef>
          </c:val>
          <c:smooth val="0"/>
          <c:extLst>
            <c:ext xmlns:c16="http://schemas.microsoft.com/office/drawing/2014/chart" uri="{C3380CC4-5D6E-409C-BE32-E72D297353CC}">
              <c16:uniqueId val="{00000001-E4D1-4B7E-A343-E9B24A42D837}"/>
            </c:ext>
          </c:extLst>
        </c:ser>
        <c:ser>
          <c:idx val="2"/>
          <c:order val="2"/>
          <c:tx>
            <c:strRef>
              <c:f>EEV_Sektoren_D!$A$8</c:f>
              <c:strCache>
                <c:ptCount val="1"/>
                <c:pt idx="0">
                  <c:v> Private Haushalte</c:v>
                </c:pt>
              </c:strCache>
            </c:strRef>
          </c:tx>
          <c:spPr>
            <a:ln w="38100" cap="rnd">
              <a:solidFill>
                <a:schemeClr val="accent2"/>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EEV_Sektoren_D!$E$8:$M$8</c:f>
              <c:numCache>
                <c:formatCode>0.0</c:formatCode>
                <c:ptCount val="9"/>
                <c:pt idx="0">
                  <c:v>2347.5659999999998</c:v>
                </c:pt>
                <c:pt idx="1">
                  <c:v>2409.8969999999999</c:v>
                </c:pt>
                <c:pt idx="2">
                  <c:v>2406.9450000000002</c:v>
                </c:pt>
                <c:pt idx="3">
                  <c:v>2401.056</c:v>
                </c:pt>
                <c:pt idx="4">
                  <c:v>2492.2170000000001</c:v>
                </c:pt>
                <c:pt idx="5">
                  <c:v>2484.248</c:v>
                </c:pt>
                <c:pt idx="6">
                  <c:v>2583.7950000000001</c:v>
                </c:pt>
                <c:pt idx="7">
                  <c:v>2424.1210000000001</c:v>
                </c:pt>
                <c:pt idx="8" formatCode="General">
                  <c:v>2275.431</c:v>
                </c:pt>
              </c:numCache>
            </c:numRef>
          </c:val>
          <c:smooth val="0"/>
          <c:extLst>
            <c:ext xmlns:c16="http://schemas.microsoft.com/office/drawing/2014/chart" uri="{C3380CC4-5D6E-409C-BE32-E72D297353CC}">
              <c16:uniqueId val="{00000002-E4D1-4B7E-A343-E9B24A42D837}"/>
            </c:ext>
          </c:extLst>
        </c:ser>
        <c:ser>
          <c:idx val="3"/>
          <c:order val="3"/>
          <c:tx>
            <c:strRef>
              <c:f>EEV_Sektoren_D!$A$9</c:f>
              <c:strCache>
                <c:ptCount val="1"/>
                <c:pt idx="0">
                  <c:v> Gewerbe, Handel, Dienstleistungen </c:v>
                </c:pt>
              </c:strCache>
            </c:strRef>
          </c:tx>
          <c:spPr>
            <a:ln w="38100" cap="rnd">
              <a:solidFill>
                <a:schemeClr val="accent4"/>
              </a:solidFill>
              <a:round/>
            </a:ln>
            <a:effectLst/>
          </c:spPr>
          <c:marker>
            <c:symbol val="none"/>
          </c:marker>
          <c:cat>
            <c:numRef>
              <c:f>EEV_Sektoren_D!$E$3:$M$3</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EEV_Sektoren_D!$E$9:$M$9</c:f>
              <c:numCache>
                <c:formatCode>0.0</c:formatCode>
                <c:ptCount val="9"/>
                <c:pt idx="0">
                  <c:v>1446.0989999999999</c:v>
                </c:pt>
                <c:pt idx="1">
                  <c:v>1337.232</c:v>
                </c:pt>
                <c:pt idx="2">
                  <c:v>1349.4960000000001</c:v>
                </c:pt>
                <c:pt idx="3">
                  <c:v>1252.1679999999999</c:v>
                </c:pt>
                <c:pt idx="4">
                  <c:v>1263.96</c:v>
                </c:pt>
                <c:pt idx="5">
                  <c:v>1230.5</c:v>
                </c:pt>
                <c:pt idx="6">
                  <c:v>1251.2670000000001</c:v>
                </c:pt>
                <c:pt idx="7">
                  <c:v>1181.875</c:v>
                </c:pt>
                <c:pt idx="8" formatCode="General">
                  <c:v>1131.1980000000001</c:v>
                </c:pt>
              </c:numCache>
            </c:numRef>
          </c:val>
          <c:smooth val="0"/>
          <c:extLst>
            <c:ext xmlns:c16="http://schemas.microsoft.com/office/drawing/2014/chart" uri="{C3380CC4-5D6E-409C-BE32-E72D297353CC}">
              <c16:uniqueId val="{00000003-E4D1-4B7E-A343-E9B24A42D837}"/>
            </c:ext>
          </c:extLst>
        </c:ser>
        <c:dLbls>
          <c:showLegendKey val="0"/>
          <c:showVal val="0"/>
          <c:showCatName val="0"/>
          <c:showSerName val="0"/>
          <c:showPercent val="0"/>
          <c:showBubbleSize val="0"/>
        </c:dLbls>
        <c:smooth val="0"/>
        <c:axId val="942646824"/>
        <c:axId val="942648136"/>
      </c:lineChart>
      <c:catAx>
        <c:axId val="942646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42648136"/>
        <c:crosses val="autoZero"/>
        <c:auto val="1"/>
        <c:lblAlgn val="ctr"/>
        <c:lblOffset val="100"/>
        <c:noMultiLvlLbl val="0"/>
      </c:catAx>
      <c:valAx>
        <c:axId val="942648136"/>
        <c:scaling>
          <c:orientation val="minMax"/>
          <c:min val="100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42646824"/>
        <c:crosses val="autoZero"/>
        <c:crossBetween val="between"/>
      </c:valAx>
      <c:spPr>
        <a:noFill/>
        <a:ln>
          <a:noFill/>
        </a:ln>
        <a:effectLst/>
      </c:spPr>
    </c:plotArea>
    <c:legend>
      <c:legendPos val="b"/>
      <c:layout>
        <c:manualLayout>
          <c:xMode val="edge"/>
          <c:yMode val="edge"/>
          <c:x val="0"/>
          <c:y val="0.73129293541113805"/>
          <c:w val="1"/>
          <c:h val="0.2504352738598534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1083444842665299E-3"/>
          <c:y val="6.4271797650476709E-3"/>
          <c:w val="0.99778648932760439"/>
          <c:h val="0.86325986490864226"/>
        </c:manualLayout>
      </c:layout>
      <c:barChart>
        <c:barDir val="col"/>
        <c:grouping val="clustered"/>
        <c:varyColors val="0"/>
        <c:ser>
          <c:idx val="0"/>
          <c:order val="0"/>
          <c:tx>
            <c:strRef>
              <c:f>Energieverbrauch_Chemie!$H$21</c:f>
              <c:strCache>
                <c:ptCount val="1"/>
                <c:pt idx="0">
                  <c:v>2023</c:v>
                </c:pt>
              </c:strCache>
            </c:strRef>
          </c:tx>
          <c:spPr>
            <a:solidFill>
              <a:schemeClr val="accent2"/>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F216-4239-A4A8-2E2812E772FF}"/>
              </c:ext>
            </c:extLst>
          </c:dPt>
          <c:dPt>
            <c:idx val="1"/>
            <c:invertIfNegative val="0"/>
            <c:bubble3D val="0"/>
            <c:spPr>
              <a:solidFill>
                <a:srgbClr val="FF5C33"/>
              </a:solidFill>
              <a:ln>
                <a:noFill/>
              </a:ln>
              <a:effectLst/>
            </c:spPr>
            <c:extLst>
              <c:ext xmlns:c16="http://schemas.microsoft.com/office/drawing/2014/chart" uri="{C3380CC4-5D6E-409C-BE32-E72D297353CC}">
                <c16:uniqueId val="{00000003-F216-4239-A4A8-2E2812E772FF}"/>
              </c:ext>
            </c:extLst>
          </c:dPt>
          <c:dPt>
            <c:idx val="2"/>
            <c:invertIfNegative val="0"/>
            <c:bubble3D val="0"/>
            <c:spPr>
              <a:solidFill>
                <a:srgbClr val="166E79"/>
              </a:solidFill>
              <a:ln>
                <a:noFill/>
              </a:ln>
              <a:effectLst/>
            </c:spPr>
            <c:extLst>
              <c:ext xmlns:c16="http://schemas.microsoft.com/office/drawing/2014/chart" uri="{C3380CC4-5D6E-409C-BE32-E72D297353CC}">
                <c16:uniqueId val="{00000005-F216-4239-A4A8-2E2812E772FF}"/>
              </c:ext>
            </c:extLst>
          </c:dPt>
          <c:dPt>
            <c:idx val="3"/>
            <c:invertIfNegative val="0"/>
            <c:bubble3D val="0"/>
            <c:spPr>
              <a:solidFill>
                <a:srgbClr val="BE9528"/>
              </a:solidFill>
              <a:ln>
                <a:noFill/>
              </a:ln>
              <a:effectLst/>
            </c:spPr>
            <c:extLst>
              <c:ext xmlns:c16="http://schemas.microsoft.com/office/drawing/2014/chart" uri="{C3380CC4-5D6E-409C-BE32-E72D297353CC}">
                <c16:uniqueId val="{00000007-F216-4239-A4A8-2E2812E772FF}"/>
              </c:ext>
            </c:extLst>
          </c:dPt>
          <c:dPt>
            <c:idx val="4"/>
            <c:invertIfNegative val="0"/>
            <c:bubble3D val="0"/>
            <c:spPr>
              <a:solidFill>
                <a:srgbClr val="3080B2"/>
              </a:solidFill>
              <a:ln>
                <a:noFill/>
              </a:ln>
              <a:effectLst/>
            </c:spPr>
            <c:extLst>
              <c:ext xmlns:c16="http://schemas.microsoft.com/office/drawing/2014/chart" uri="{C3380CC4-5D6E-409C-BE32-E72D297353CC}">
                <c16:uniqueId val="{00000009-F216-4239-A4A8-2E2812E772FF}"/>
              </c:ext>
            </c:extLst>
          </c:dPt>
          <c:dLbls>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Energieverbrauch_Chemie!$A$22:$A$26</c:f>
              <c:strCache>
                <c:ptCount val="5"/>
                <c:pt idx="0">
                  <c:v>Erdgas</c:v>
                </c:pt>
                <c:pt idx="1">
                  <c:v>Strom</c:v>
                </c:pt>
                <c:pt idx="2">
                  <c:v>Mineralölprodukte</c:v>
                </c:pt>
                <c:pt idx="3">
                  <c:v>Kohle</c:v>
                </c:pt>
                <c:pt idx="4">
                  <c:v>Insgesamt</c:v>
                </c:pt>
              </c:strCache>
            </c:strRef>
          </c:cat>
          <c:val>
            <c:numRef>
              <c:f>Energieverbrauch_Chemie!$H$22:$H$26</c:f>
              <c:numCache>
                <c:formatCode>0.0%</c:formatCode>
                <c:ptCount val="5"/>
                <c:pt idx="0">
                  <c:v>0.29685229252235679</c:v>
                </c:pt>
                <c:pt idx="1">
                  <c:v>0.23066513628210281</c:v>
                </c:pt>
                <c:pt idx="2">
                  <c:v>0.16181784654699752</c:v>
                </c:pt>
                <c:pt idx="3">
                  <c:v>4.1977542181631362E-2</c:v>
                </c:pt>
                <c:pt idx="4">
                  <c:v>0.21202591140221</c:v>
                </c:pt>
              </c:numCache>
            </c:numRef>
          </c:val>
          <c:extLst>
            <c:ext xmlns:c16="http://schemas.microsoft.com/office/drawing/2014/chart" uri="{C3380CC4-5D6E-409C-BE32-E72D297353CC}">
              <c16:uniqueId val="{0000000A-F216-4239-A4A8-2E2812E772FF}"/>
            </c:ext>
          </c:extLst>
        </c:ser>
        <c:dLbls>
          <c:dLblPos val="outEnd"/>
          <c:showLegendKey val="0"/>
          <c:showVal val="1"/>
          <c:showCatName val="0"/>
          <c:showSerName val="0"/>
          <c:showPercent val="0"/>
          <c:showBubbleSize val="0"/>
        </c:dLbls>
        <c:gapWidth val="20"/>
        <c:overlap val="-27"/>
        <c:axId val="479098744"/>
        <c:axId val="696469904"/>
      </c:barChart>
      <c:catAx>
        <c:axId val="479098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mn-lt"/>
                <a:ea typeface="Arial"/>
                <a:cs typeface="Arial"/>
              </a:defRPr>
            </a:pPr>
            <a:endParaRPr lang="de-DE"/>
          </a:p>
        </c:txPr>
        <c:crossAx val="696469904"/>
        <c:crosses val="autoZero"/>
        <c:auto val="1"/>
        <c:lblAlgn val="ctr"/>
        <c:lblOffset val="100"/>
        <c:noMultiLvlLbl val="0"/>
      </c:catAx>
      <c:valAx>
        <c:axId val="696469904"/>
        <c:scaling>
          <c:orientation val="minMax"/>
        </c:scaling>
        <c:delete val="1"/>
        <c:axPos val="l"/>
        <c:numFmt formatCode="0.0%" sourceLinked="1"/>
        <c:majorTickMark val="none"/>
        <c:minorTickMark val="none"/>
        <c:tickLblPos val="nextTo"/>
        <c:crossAx val="47909874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9673630676609491E-2"/>
          <c:y val="5.7670279541613051E-2"/>
          <c:w val="0.62627833333333338"/>
          <c:h val="0.81221035195257596"/>
        </c:manualLayout>
      </c:layout>
      <c:barChart>
        <c:barDir val="col"/>
        <c:grouping val="percentStacked"/>
        <c:varyColors val="0"/>
        <c:ser>
          <c:idx val="0"/>
          <c:order val="0"/>
          <c:tx>
            <c:strRef>
              <c:f>Stoff_energ_Chemie!$B$1</c:f>
              <c:strCache>
                <c:ptCount val="1"/>
                <c:pt idx="0">
                  <c:v>stofflicher Einsatz</c:v>
                </c:pt>
              </c:strCache>
            </c:strRef>
          </c:tx>
          <c:spPr>
            <a:solidFill>
              <a:srgbClr val="BE9528"/>
            </a:solidFill>
          </c:spPr>
          <c:invertIfNegative val="0"/>
          <c:dLbls>
            <c:numFmt formatCode="#,##0.0" sourceLinked="0"/>
            <c:spPr>
              <a:noFill/>
              <a:ln>
                <a:noFill/>
              </a:ln>
              <a:effectLst/>
            </c:spPr>
            <c:txPr>
              <a:bodyPr/>
              <a:lstStyle/>
              <a:p>
                <a:pPr>
                  <a:defRPr sz="1800" b="1">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Stoff_energ_Chemie!$B$2:$B$3</c:f>
              <c:numCache>
                <c:formatCode>0</c:formatCode>
                <c:ptCount val="2"/>
                <c:pt idx="0" formatCode="0.0">
                  <c:v>10.568</c:v>
                </c:pt>
                <c:pt idx="1">
                  <c:v>23.231687811570783</c:v>
                </c:pt>
              </c:numCache>
            </c:numRef>
          </c:val>
          <c:extLst>
            <c:ext xmlns:c16="http://schemas.microsoft.com/office/drawing/2014/chart" uri="{C3380CC4-5D6E-409C-BE32-E72D297353CC}">
              <c16:uniqueId val="{00000000-0C7E-4BDA-9B51-FF2B1E2393A4}"/>
            </c:ext>
          </c:extLst>
        </c:ser>
        <c:ser>
          <c:idx val="1"/>
          <c:order val="1"/>
          <c:tx>
            <c:strRef>
              <c:f>Stoff_energ_Chemie!$C$1</c:f>
              <c:strCache>
                <c:ptCount val="1"/>
                <c:pt idx="0">
                  <c:v>energetischer Einsatz</c:v>
                </c:pt>
              </c:strCache>
            </c:strRef>
          </c:tx>
          <c:spPr>
            <a:solidFill>
              <a:srgbClr val="166E79"/>
            </a:solidFill>
          </c:spPr>
          <c:invertIfNegative val="0"/>
          <c:dLbls>
            <c:numFmt formatCode="#,##0.0" sourceLinked="0"/>
            <c:spPr>
              <a:noFill/>
              <a:ln>
                <a:noFill/>
              </a:ln>
              <a:effectLst/>
            </c:spPr>
            <c:txPr>
              <a:bodyPr/>
              <a:lstStyle/>
              <a:p>
                <a:pPr>
                  <a:defRPr sz="1800" b="1">
                    <a:solidFill>
                      <a:schemeClr val="bg1"/>
                    </a:solidFil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Stoff_energ_Chemie!$A$2:$A$3</c:f>
              <c:strCache>
                <c:ptCount val="2"/>
                <c:pt idx="0">
                  <c:v>Mineralölprodukte (Mio. Tonnen)</c:v>
                </c:pt>
                <c:pt idx="1">
                  <c:v>Erdgas (in TWh)</c:v>
                </c:pt>
              </c:strCache>
            </c:strRef>
          </c:cat>
          <c:val>
            <c:numRef>
              <c:f>Stoff_energ_Chemie!$C$2:$C$3</c:f>
              <c:numCache>
                <c:formatCode>0</c:formatCode>
                <c:ptCount val="2"/>
                <c:pt idx="0" formatCode="0.0">
                  <c:v>1.1874107</c:v>
                </c:pt>
                <c:pt idx="1">
                  <c:v>76.490473189050121</c:v>
                </c:pt>
              </c:numCache>
            </c:numRef>
          </c:val>
          <c:extLst>
            <c:ext xmlns:c16="http://schemas.microsoft.com/office/drawing/2014/chart" uri="{C3380CC4-5D6E-409C-BE32-E72D297353CC}">
              <c16:uniqueId val="{00000001-0C7E-4BDA-9B51-FF2B1E2393A4}"/>
            </c:ext>
          </c:extLst>
        </c:ser>
        <c:dLbls>
          <c:showLegendKey val="0"/>
          <c:showVal val="0"/>
          <c:showCatName val="0"/>
          <c:showSerName val="0"/>
          <c:showPercent val="0"/>
          <c:showBubbleSize val="0"/>
        </c:dLbls>
        <c:gapWidth val="40"/>
        <c:overlap val="100"/>
        <c:axId val="696468336"/>
        <c:axId val="479781784"/>
      </c:barChart>
      <c:catAx>
        <c:axId val="696468336"/>
        <c:scaling>
          <c:orientation val="minMax"/>
        </c:scaling>
        <c:delete val="0"/>
        <c:axPos val="b"/>
        <c:numFmt formatCode="General" sourceLinked="1"/>
        <c:majorTickMark val="out"/>
        <c:minorTickMark val="none"/>
        <c:tickLblPos val="nextTo"/>
        <c:spPr>
          <a:ln>
            <a:solidFill>
              <a:schemeClr val="accent1">
                <a:lumMod val="20000"/>
                <a:lumOff val="80000"/>
              </a:schemeClr>
            </a:solidFill>
          </a:ln>
        </c:spPr>
        <c:txPr>
          <a:bodyPr/>
          <a:lstStyle/>
          <a:p>
            <a:pPr>
              <a:defRPr sz="1800" b="1">
                <a:solidFill>
                  <a:schemeClr val="tx1"/>
                </a:solidFill>
              </a:defRPr>
            </a:pPr>
            <a:endParaRPr lang="de-DE"/>
          </a:p>
        </c:txPr>
        <c:crossAx val="479781784"/>
        <c:crosses val="autoZero"/>
        <c:auto val="1"/>
        <c:lblAlgn val="ctr"/>
        <c:lblOffset val="100"/>
        <c:noMultiLvlLbl val="0"/>
      </c:catAx>
      <c:valAx>
        <c:axId val="479781784"/>
        <c:scaling>
          <c:orientation val="minMax"/>
        </c:scaling>
        <c:delete val="0"/>
        <c:axPos val="l"/>
        <c:majorGridlines>
          <c:spPr>
            <a:ln>
              <a:solidFill>
                <a:srgbClr val="CCCCCC"/>
              </a:solidFill>
            </a:ln>
          </c:spPr>
        </c:majorGridlines>
        <c:numFmt formatCode="0%" sourceLinked="1"/>
        <c:majorTickMark val="out"/>
        <c:minorTickMark val="none"/>
        <c:tickLblPos val="nextTo"/>
        <c:spPr>
          <a:ln>
            <a:solidFill>
              <a:srgbClr val="CCCCCC"/>
            </a:solidFill>
          </a:ln>
        </c:spPr>
        <c:txPr>
          <a:bodyPr/>
          <a:lstStyle/>
          <a:p>
            <a:pPr>
              <a:defRPr b="1">
                <a:solidFill>
                  <a:schemeClr val="tx1"/>
                </a:solidFill>
              </a:defRPr>
            </a:pPr>
            <a:endParaRPr lang="de-DE"/>
          </a:p>
        </c:txPr>
        <c:crossAx val="696468336"/>
        <c:crosses val="autoZero"/>
        <c:crossBetween val="between"/>
      </c:valAx>
      <c:spPr>
        <a:noFill/>
        <a:ln w="25400">
          <a:noFill/>
        </a:ln>
      </c:spPr>
    </c:plotArea>
    <c:legend>
      <c:legendPos val="tr"/>
      <c:layout>
        <c:manualLayout>
          <c:xMode val="edge"/>
          <c:yMode val="edge"/>
          <c:x val="0.74225277777777765"/>
          <c:y val="1.9021201900322911E-2"/>
          <c:w val="0.25774722222222224"/>
          <c:h val="0.78822462791333925"/>
        </c:manualLayout>
      </c:layout>
      <c:overlay val="1"/>
      <c:spPr>
        <a:noFill/>
      </c:spPr>
      <c:txPr>
        <a:bodyPr/>
        <a:lstStyle/>
        <a:p>
          <a:pPr>
            <a:defRPr sz="1800" b="1">
              <a:solidFill>
                <a:schemeClr val="tx1"/>
              </a:solidFill>
            </a:defRPr>
          </a:pPr>
          <a:endParaRPr lang="de-DE"/>
        </a:p>
      </c:txPr>
    </c:legend>
    <c:plotVisOnly val="1"/>
    <c:dispBlanksAs val="gap"/>
    <c:showDLblsOverMax val="0"/>
  </c:chart>
  <c:spPr>
    <a:solidFill>
      <a:srgbClr val="EAEAEA"/>
    </a:solidFill>
    <a:ln w="25400">
      <a:noFill/>
    </a:ln>
  </c:spPr>
  <c:txPr>
    <a:bodyPr/>
    <a:lstStyle/>
    <a:p>
      <a:pPr>
        <a:defRPr sz="1600">
          <a:solidFill>
            <a:srgbClr val="564A3E"/>
          </a:solidFill>
          <a:latin typeface="+mn-lt"/>
          <a:ea typeface="Arial"/>
          <a:cs typeface="Arial"/>
        </a:defRPr>
      </a:pPr>
      <a:endParaRPr lang="de-DE"/>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05850709737279"/>
          <c:y val="0.1375515752465673"/>
          <c:w val="0.41059555555555555"/>
          <c:h val="0.72491442135101469"/>
        </c:manualLayout>
      </c:layout>
      <c:pieChart>
        <c:varyColors val="1"/>
        <c:ser>
          <c:idx val="0"/>
          <c:order val="0"/>
          <c:tx>
            <c:strRef>
              <c:f>'Einsatz erneuerbare'!$B$1</c:f>
              <c:strCache>
                <c:ptCount val="1"/>
                <c:pt idx="0">
                  <c:v>Spalte1</c:v>
                </c:pt>
              </c:strCache>
            </c:strRef>
          </c:tx>
          <c:spPr>
            <a:ln>
              <a:solidFill>
                <a:schemeClr val="bg1"/>
              </a:solidFill>
            </a:ln>
            <a:effectLst/>
          </c:spPr>
          <c:dPt>
            <c:idx val="0"/>
            <c:bubble3D val="0"/>
            <c:spPr>
              <a:solidFill>
                <a:srgbClr val="166E79"/>
              </a:solidFill>
              <a:ln>
                <a:solidFill>
                  <a:schemeClr val="bg1"/>
                </a:solidFill>
              </a:ln>
              <a:effectLst/>
            </c:spPr>
            <c:extLst>
              <c:ext xmlns:c16="http://schemas.microsoft.com/office/drawing/2014/chart" uri="{C3380CC4-5D6E-409C-BE32-E72D297353CC}">
                <c16:uniqueId val="{00000001-C060-431E-8371-6AD5778DFA91}"/>
              </c:ext>
            </c:extLst>
          </c:dPt>
          <c:dPt>
            <c:idx val="1"/>
            <c:bubble3D val="0"/>
            <c:spPr>
              <a:solidFill>
                <a:srgbClr val="003061"/>
              </a:solidFill>
              <a:ln>
                <a:solidFill>
                  <a:schemeClr val="bg1"/>
                </a:solidFill>
              </a:ln>
              <a:effectLst/>
            </c:spPr>
            <c:extLst>
              <c:ext xmlns:c16="http://schemas.microsoft.com/office/drawing/2014/chart" uri="{C3380CC4-5D6E-409C-BE32-E72D297353CC}">
                <c16:uniqueId val="{00000003-C060-431E-8371-6AD5778DFA91}"/>
              </c:ext>
            </c:extLst>
          </c:dPt>
          <c:dPt>
            <c:idx val="2"/>
            <c:bubble3D val="0"/>
            <c:spPr>
              <a:solidFill>
                <a:srgbClr val="BE9528"/>
              </a:solidFill>
              <a:ln>
                <a:solidFill>
                  <a:schemeClr val="bg1"/>
                </a:solidFill>
              </a:ln>
              <a:effectLst/>
            </c:spPr>
            <c:extLst>
              <c:ext xmlns:c16="http://schemas.microsoft.com/office/drawing/2014/chart" uri="{C3380CC4-5D6E-409C-BE32-E72D297353CC}">
                <c16:uniqueId val="{00000005-C060-431E-8371-6AD5778DFA91}"/>
              </c:ext>
            </c:extLst>
          </c:dPt>
          <c:dPt>
            <c:idx val="3"/>
            <c:bubble3D val="0"/>
            <c:explosion val="8"/>
            <c:spPr>
              <a:solidFill>
                <a:srgbClr val="5A7916"/>
              </a:solidFill>
              <a:ln>
                <a:solidFill>
                  <a:schemeClr val="bg1"/>
                </a:solidFill>
              </a:ln>
              <a:effectLst/>
            </c:spPr>
            <c:extLst>
              <c:ext xmlns:c16="http://schemas.microsoft.com/office/drawing/2014/chart" uri="{C3380CC4-5D6E-409C-BE32-E72D297353CC}">
                <c16:uniqueId val="{00000007-C060-431E-8371-6AD5778DFA91}"/>
              </c:ext>
            </c:extLst>
          </c:dPt>
          <c:dLbls>
            <c:dLbl>
              <c:idx val="0"/>
              <c:dLblPos val="outEnd"/>
              <c:showLegendKey val="0"/>
              <c:showVal val="1"/>
              <c:showCatName val="1"/>
              <c:showSerName val="0"/>
              <c:showPercent val="1"/>
              <c:showBubbleSize val="0"/>
              <c:separator>
</c:separator>
              <c:extLst>
                <c:ext xmlns:c15="http://schemas.microsoft.com/office/drawing/2012/chart" uri="{CE6537A1-D6FC-4f65-9D91-7224C49458BB}">
                  <c15:layout>
                    <c:manualLayout>
                      <c:w val="0.24215284216332447"/>
                      <c:h val="0.22421875093983262"/>
                    </c:manualLayout>
                  </c15:layout>
                </c:ext>
                <c:ext xmlns:c16="http://schemas.microsoft.com/office/drawing/2014/chart" uri="{C3380CC4-5D6E-409C-BE32-E72D297353CC}">
                  <c16:uniqueId val="{00000001-C060-431E-8371-6AD5778DFA91}"/>
                </c:ext>
              </c:extLst>
            </c:dLbl>
            <c:dLbl>
              <c:idx val="1"/>
              <c:layout>
                <c:manualLayout>
                  <c:x val="-2.2930555555555555E-2"/>
                  <c:y val="0.1121104822810511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C060-431E-8371-6AD5778DFA91}"/>
                </c:ext>
              </c:extLst>
            </c:dLbl>
            <c:dLbl>
              <c:idx val="2"/>
              <c:layout>
                <c:manualLayout>
                  <c:x val="-0.1139040268885254"/>
                  <c:y val="7.0278431065905575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C060-431E-8371-6AD5778DFA91}"/>
                </c:ext>
              </c:extLst>
            </c:dLbl>
            <c:dLbl>
              <c:idx val="3"/>
              <c:layout>
                <c:manualLayout>
                  <c:x val="3.9154579311844788E-2"/>
                  <c:y val="1.2029858107823617E-7"/>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2884448512801306"/>
                      <c:h val="0.22421875093983262"/>
                    </c:manualLayout>
                  </c15:layout>
                </c:ext>
                <c:ext xmlns:c16="http://schemas.microsoft.com/office/drawing/2014/chart" uri="{C3380CC4-5D6E-409C-BE32-E72D297353CC}">
                  <c16:uniqueId val="{00000007-C060-431E-8371-6AD5778DFA91}"/>
                </c:ext>
              </c:extLst>
            </c:dLbl>
            <c:numFmt formatCode="0%" sourceLinked="0"/>
            <c:spPr>
              <a:noFill/>
              <a:ln>
                <a:noFill/>
              </a:ln>
              <a:effectLst/>
            </c:spPr>
            <c:dLblPos val="outEnd"/>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'Einsatz erneuerbare'!$A$2:$A$5</c:f>
              <c:strCache>
                <c:ptCount val="4"/>
                <c:pt idx="0">
                  <c:v>Mineralölprodukte</c:v>
                </c:pt>
                <c:pt idx="1">
                  <c:v>Erdgas</c:v>
                </c:pt>
                <c:pt idx="2">
                  <c:v>Kohle</c:v>
                </c:pt>
                <c:pt idx="3">
                  <c:v>Nachwachsende Rohstoffe</c:v>
                </c:pt>
              </c:strCache>
            </c:strRef>
          </c:cat>
          <c:val>
            <c:numRef>
              <c:f>'Einsatz erneuerbare'!$B$2:$B$5</c:f>
              <c:numCache>
                <c:formatCode>0.0</c:formatCode>
                <c:ptCount val="4"/>
                <c:pt idx="0">
                  <c:v>10.6</c:v>
                </c:pt>
                <c:pt idx="1">
                  <c:v>1.8</c:v>
                </c:pt>
                <c:pt idx="2">
                  <c:v>0.19400000000000001</c:v>
                </c:pt>
                <c:pt idx="3">
                  <c:v>2.2999999999999998</c:v>
                </c:pt>
              </c:numCache>
            </c:numRef>
          </c:val>
          <c:extLst>
            <c:ext xmlns:c16="http://schemas.microsoft.com/office/drawing/2014/chart" uri="{C3380CC4-5D6E-409C-BE32-E72D297353CC}">
              <c16:uniqueId val="{00000008-C060-431E-8371-6AD5778DFA91}"/>
            </c:ext>
          </c:extLst>
        </c:ser>
        <c:dLbls>
          <c:dLblPos val="bestFit"/>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Tabelle2!$A$64</c:f>
              <c:strCache>
                <c:ptCount val="1"/>
                <c:pt idx="0">
                  <c:v> Produktion</c:v>
                </c:pt>
              </c:strCache>
            </c:strRef>
          </c:tx>
          <c:spPr>
            <a:ln w="44450" cap="rnd">
              <a:solidFill>
                <a:schemeClr val="accent1"/>
              </a:solidFill>
              <a:round/>
            </a:ln>
            <a:effectLst/>
          </c:spPr>
          <c:marker>
            <c:symbol val="none"/>
          </c:marker>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Tabelle2!$D$64:$Q$64</c:f>
              <c:numCache>
                <c:formatCode>0.0</c:formatCode>
                <c:ptCount val="14"/>
                <c:pt idx="0">
                  <c:v>101.9</c:v>
                </c:pt>
                <c:pt idx="1">
                  <c:v>102.8</c:v>
                </c:pt>
                <c:pt idx="2">
                  <c:v>100.4</c:v>
                </c:pt>
                <c:pt idx="3">
                  <c:v>101.1</c:v>
                </c:pt>
                <c:pt idx="4">
                  <c:v>99.6</c:v>
                </c:pt>
                <c:pt idx="5">
                  <c:v>98.9</c:v>
                </c:pt>
                <c:pt idx="6">
                  <c:v>99.1</c:v>
                </c:pt>
                <c:pt idx="7">
                  <c:v>100.9</c:v>
                </c:pt>
                <c:pt idx="8">
                  <c:v>98.7</c:v>
                </c:pt>
                <c:pt idx="9">
                  <c:v>95.7</c:v>
                </c:pt>
                <c:pt idx="10">
                  <c:v>94.4</c:v>
                </c:pt>
                <c:pt idx="11">
                  <c:v>99.7</c:v>
                </c:pt>
                <c:pt idx="12">
                  <c:v>89.4</c:v>
                </c:pt>
                <c:pt idx="13">
                  <c:v>78.599999999999994</c:v>
                </c:pt>
              </c:numCache>
            </c:numRef>
          </c:val>
          <c:smooth val="0"/>
          <c:extLst>
            <c:ext xmlns:c16="http://schemas.microsoft.com/office/drawing/2014/chart" uri="{C3380CC4-5D6E-409C-BE32-E72D297353CC}">
              <c16:uniqueId val="{00000000-99DC-4380-B1AC-51EB03D1AB38}"/>
            </c:ext>
          </c:extLst>
        </c:ser>
        <c:ser>
          <c:idx val="1"/>
          <c:order val="1"/>
          <c:tx>
            <c:strRef>
              <c:f>Tabelle2!$A$66</c:f>
              <c:strCache>
                <c:ptCount val="1"/>
                <c:pt idx="0">
                  <c:v> Rohstoffverbrauch</c:v>
                </c:pt>
              </c:strCache>
            </c:strRef>
          </c:tx>
          <c:spPr>
            <a:ln w="44450" cap="rnd">
              <a:solidFill>
                <a:schemeClr val="accent2"/>
              </a:solidFill>
              <a:round/>
            </a:ln>
            <a:effectLst/>
          </c:spPr>
          <c:marker>
            <c:symbol val="none"/>
          </c:marker>
          <c:cat>
            <c:strRef>
              <c:f>Tabelle2!$D$63:$Q$63</c:f>
              <c:strCache>
                <c:ptCount val="14"/>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strCache>
            </c:strRef>
          </c:cat>
          <c:val>
            <c:numRef>
              <c:f>Tabelle2!$D$66:$Q$66</c:f>
              <c:numCache>
                <c:formatCode>0.0</c:formatCode>
                <c:ptCount val="14"/>
                <c:pt idx="0">
                  <c:v>108.95139898422659</c:v>
                </c:pt>
                <c:pt idx="1">
                  <c:v>110.90725989616995</c:v>
                </c:pt>
                <c:pt idx="2">
                  <c:v>106.36426806838986</c:v>
                </c:pt>
                <c:pt idx="3">
                  <c:v>106.5278585497299</c:v>
                </c:pt>
                <c:pt idx="4">
                  <c:v>109.06277283370578</c:v>
                </c:pt>
                <c:pt idx="5">
                  <c:v>106.1038552855067</c:v>
                </c:pt>
                <c:pt idx="6">
                  <c:v>110.41341149390615</c:v>
                </c:pt>
                <c:pt idx="7">
                  <c:v>112.28540132606079</c:v>
                </c:pt>
                <c:pt idx="8">
                  <c:v>105.29734498470533</c:v>
                </c:pt>
                <c:pt idx="9">
                  <c:v>100.77527324943927</c:v>
                </c:pt>
                <c:pt idx="10">
                  <c:v>98.47438525299809</c:v>
                </c:pt>
                <c:pt idx="11">
                  <c:v>100</c:v>
                </c:pt>
                <c:pt idx="12">
                  <c:v>86.225010678311392</c:v>
                </c:pt>
                <c:pt idx="13">
                  <c:v>78.435061809320203</c:v>
                </c:pt>
              </c:numCache>
            </c:numRef>
          </c:val>
          <c:smooth val="0"/>
          <c:extLst>
            <c:ext xmlns:c16="http://schemas.microsoft.com/office/drawing/2014/chart" uri="{C3380CC4-5D6E-409C-BE32-E72D297353CC}">
              <c16:uniqueId val="{00000001-99DC-4380-B1AC-51EB03D1AB38}"/>
            </c:ext>
          </c:extLst>
        </c:ser>
        <c:dLbls>
          <c:showLegendKey val="0"/>
          <c:showVal val="0"/>
          <c:showCatName val="0"/>
          <c:showSerName val="0"/>
          <c:showPercent val="0"/>
          <c:showBubbleSize val="0"/>
        </c:dLbls>
        <c:smooth val="0"/>
        <c:axId val="805622192"/>
        <c:axId val="805621472"/>
        <c:extLst>
          <c:ext xmlns:c15="http://schemas.microsoft.com/office/drawing/2012/chart" uri="{02D57815-91ED-43cb-92C2-25804820EDAC}">
            <c15:filteredLineSeries>
              <c15:ser>
                <c:idx val="2"/>
                <c:order val="2"/>
                <c:tx>
                  <c:strRef>
                    <c:extLst>
                      <c:ext uri="{02D57815-91ED-43cb-92C2-25804820EDAC}">
                        <c15:formulaRef>
                          <c15:sqref>Tabelle2!$A$65</c15:sqref>
                        </c15:formulaRef>
                      </c:ext>
                    </c:extLst>
                    <c:strCache>
                      <c:ptCount val="1"/>
                      <c:pt idx="0">
                        <c:v>Grundstoffchemie</c:v>
                      </c:pt>
                    </c:strCache>
                  </c:strRef>
                </c:tx>
                <c:spPr>
                  <a:ln w="28575" cap="rnd">
                    <a:solidFill>
                      <a:schemeClr val="accent3"/>
                    </a:solidFill>
                    <a:round/>
                  </a:ln>
                  <a:effectLst/>
                </c:spPr>
                <c:marker>
                  <c:symbol val="none"/>
                </c:marker>
                <c:val>
                  <c:numRef>
                    <c:extLst>
                      <c:ext uri="{02D57815-91ED-43cb-92C2-25804820EDAC}">
                        <c15:formulaRef>
                          <c15:sqref>Tabelle2!$D$65:$Q$65</c15:sqref>
                        </c15:formulaRef>
                      </c:ext>
                    </c:extLst>
                    <c:numCache>
                      <c:formatCode>0.0</c:formatCode>
                      <c:ptCount val="14"/>
                      <c:pt idx="0">
                        <c:v>106.4</c:v>
                      </c:pt>
                      <c:pt idx="1">
                        <c:v>106.3</c:v>
                      </c:pt>
                      <c:pt idx="2">
                        <c:v>103.3</c:v>
                      </c:pt>
                      <c:pt idx="3">
                        <c:v>103.8</c:v>
                      </c:pt>
                      <c:pt idx="4">
                        <c:v>99.5</c:v>
                      </c:pt>
                      <c:pt idx="5">
                        <c:v>98.3</c:v>
                      </c:pt>
                      <c:pt idx="6">
                        <c:v>98.3</c:v>
                      </c:pt>
                      <c:pt idx="7">
                        <c:v>99.4</c:v>
                      </c:pt>
                      <c:pt idx="8">
                        <c:v>96.1</c:v>
                      </c:pt>
                      <c:pt idx="9">
                        <c:v>93.6</c:v>
                      </c:pt>
                      <c:pt idx="10">
                        <c:v>92.8</c:v>
                      </c:pt>
                      <c:pt idx="11">
                        <c:v>100</c:v>
                      </c:pt>
                      <c:pt idx="12">
                        <c:v>85.6</c:v>
                      </c:pt>
                      <c:pt idx="13">
                        <c:v>74.3</c:v>
                      </c:pt>
                    </c:numCache>
                  </c:numRef>
                </c:val>
                <c:smooth val="0"/>
                <c:extLst>
                  <c:ext xmlns:c16="http://schemas.microsoft.com/office/drawing/2014/chart" uri="{C3380CC4-5D6E-409C-BE32-E72D297353CC}">
                    <c16:uniqueId val="{00000002-99DC-4380-B1AC-51EB03D1AB38}"/>
                  </c:ext>
                </c:extLst>
              </c15:ser>
            </c15:filteredLineSeries>
          </c:ext>
        </c:extLst>
      </c:lineChart>
      <c:catAx>
        <c:axId val="805622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805621472"/>
        <c:crosses val="autoZero"/>
        <c:auto val="1"/>
        <c:lblAlgn val="ctr"/>
        <c:lblOffset val="100"/>
        <c:noMultiLvlLbl val="0"/>
      </c:catAx>
      <c:valAx>
        <c:axId val="805621472"/>
        <c:scaling>
          <c:orientation val="minMax"/>
          <c:min val="6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8056221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090428407254393E-2"/>
          <c:y val="3.680776038561611E-2"/>
          <c:w val="0.63816728018576496"/>
          <c:h val="0.87674287483651525"/>
        </c:manualLayout>
      </c:layout>
      <c:lineChart>
        <c:grouping val="standard"/>
        <c:varyColors val="0"/>
        <c:ser>
          <c:idx val="0"/>
          <c:order val="0"/>
          <c:tx>
            <c:strRef>
              <c:f>'Gaspreis_Vergleich EU'!$C$69</c:f>
              <c:strCache>
                <c:ptCount val="1"/>
                <c:pt idx="0">
                  <c:v>&gt; 4 Mio. GJ</c:v>
                </c:pt>
              </c:strCache>
            </c:strRef>
          </c:tx>
          <c:spPr>
            <a:ln w="28575" cap="rnd">
              <a:solidFill>
                <a:schemeClr val="accent1"/>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EU'!$AA$69:$AK$69</c:f>
              <c:numCache>
                <c:formatCode>General</c:formatCode>
                <c:ptCount val="11"/>
                <c:pt idx="0">
                  <c:v>2.3826999999999998</c:v>
                </c:pt>
                <c:pt idx="1">
                  <c:v>1.83</c:v>
                </c:pt>
                <c:pt idx="2">
                  <c:v>1.7076</c:v>
                </c:pt>
                <c:pt idx="3">
                  <c:v>1.7834000000000001</c:v>
                </c:pt>
                <c:pt idx="4">
                  <c:v>2.5049999999999999</c:v>
                </c:pt>
                <c:pt idx="5">
                  <c:v>5.6784999999999997</c:v>
                </c:pt>
                <c:pt idx="6">
                  <c:v>8.5058000000000007</c:v>
                </c:pt>
                <c:pt idx="7">
                  <c:v>11.327299999999999</c:v>
                </c:pt>
                <c:pt idx="8">
                  <c:v>5.6501999999999999</c:v>
                </c:pt>
                <c:pt idx="9">
                  <c:v>4.8537999999999997</c:v>
                </c:pt>
                <c:pt idx="10">
                  <c:v>3.9308999999999998</c:v>
                </c:pt>
              </c:numCache>
            </c:numRef>
          </c:val>
          <c:smooth val="0"/>
          <c:extLst>
            <c:ext xmlns:c16="http://schemas.microsoft.com/office/drawing/2014/chart" uri="{C3380CC4-5D6E-409C-BE32-E72D297353CC}">
              <c16:uniqueId val="{00000000-C580-416E-9A01-012C785092D5}"/>
            </c:ext>
          </c:extLst>
        </c:ser>
        <c:ser>
          <c:idx val="1"/>
          <c:order val="1"/>
          <c:tx>
            <c:strRef>
              <c:f>'Gaspreis_Vergleich EU'!$C$70</c:f>
              <c:strCache>
                <c:ptCount val="1"/>
                <c:pt idx="0">
                  <c:v> 1 Mio. bis 4 Mio. GJ</c:v>
                </c:pt>
              </c:strCache>
            </c:strRef>
          </c:tx>
          <c:spPr>
            <a:ln w="28575" cap="rnd">
              <a:solidFill>
                <a:schemeClr val="accent2"/>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EU'!$AA$70:$AK$70</c:f>
              <c:numCache>
                <c:formatCode>General</c:formatCode>
                <c:ptCount val="11"/>
                <c:pt idx="0">
                  <c:v>2.4900000000000002</c:v>
                </c:pt>
                <c:pt idx="1">
                  <c:v>1.9</c:v>
                </c:pt>
                <c:pt idx="2">
                  <c:v>1.82</c:v>
                </c:pt>
                <c:pt idx="3">
                  <c:v>1.88</c:v>
                </c:pt>
                <c:pt idx="4">
                  <c:v>2.37</c:v>
                </c:pt>
                <c:pt idx="5">
                  <c:v>4.6100000000000003</c:v>
                </c:pt>
                <c:pt idx="6">
                  <c:v>6.54</c:v>
                </c:pt>
                <c:pt idx="7">
                  <c:v>9.19</c:v>
                </c:pt>
                <c:pt idx="8">
                  <c:v>6.22</c:v>
                </c:pt>
                <c:pt idx="9">
                  <c:v>5.46</c:v>
                </c:pt>
                <c:pt idx="10">
                  <c:v>4.08</c:v>
                </c:pt>
              </c:numCache>
            </c:numRef>
          </c:val>
          <c:smooth val="0"/>
          <c:extLst>
            <c:ext xmlns:c16="http://schemas.microsoft.com/office/drawing/2014/chart" uri="{C3380CC4-5D6E-409C-BE32-E72D297353CC}">
              <c16:uniqueId val="{00000001-C580-416E-9A01-012C785092D5}"/>
            </c:ext>
          </c:extLst>
        </c:ser>
        <c:ser>
          <c:idx val="2"/>
          <c:order val="2"/>
          <c:tx>
            <c:strRef>
              <c:f>'Gaspreis_Vergleich EU'!$C$71</c:f>
              <c:strCache>
                <c:ptCount val="1"/>
                <c:pt idx="0">
                  <c:v>100 000 bis 1 Mio. GJ</c:v>
                </c:pt>
              </c:strCache>
            </c:strRef>
          </c:tx>
          <c:spPr>
            <a:ln w="28575" cap="rnd">
              <a:solidFill>
                <a:schemeClr val="accent3"/>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EU'!$AA$71:$AK$71</c:f>
              <c:numCache>
                <c:formatCode>General</c:formatCode>
                <c:ptCount val="11"/>
                <c:pt idx="0">
                  <c:v>2.68</c:v>
                </c:pt>
                <c:pt idx="1">
                  <c:v>2.5</c:v>
                </c:pt>
                <c:pt idx="2">
                  <c:v>2.2999999999999998</c:v>
                </c:pt>
                <c:pt idx="3">
                  <c:v>2.34</c:v>
                </c:pt>
                <c:pt idx="4">
                  <c:v>2.65</c:v>
                </c:pt>
                <c:pt idx="5">
                  <c:v>3.85</c:v>
                </c:pt>
                <c:pt idx="6">
                  <c:v>5.54</c:v>
                </c:pt>
                <c:pt idx="7">
                  <c:v>7.03</c:v>
                </c:pt>
                <c:pt idx="8">
                  <c:v>7.45</c:v>
                </c:pt>
                <c:pt idx="9">
                  <c:v>6.84</c:v>
                </c:pt>
                <c:pt idx="10">
                  <c:v>5.54</c:v>
                </c:pt>
              </c:numCache>
            </c:numRef>
          </c:val>
          <c:smooth val="0"/>
          <c:extLst>
            <c:ext xmlns:c16="http://schemas.microsoft.com/office/drawing/2014/chart" uri="{C3380CC4-5D6E-409C-BE32-E72D297353CC}">
              <c16:uniqueId val="{00000002-C580-416E-9A01-012C785092D5}"/>
            </c:ext>
          </c:extLst>
        </c:ser>
        <c:ser>
          <c:idx val="3"/>
          <c:order val="3"/>
          <c:tx>
            <c:strRef>
              <c:f>'Gaspreis_Vergleich EU'!$C$72</c:f>
              <c:strCache>
                <c:ptCount val="1"/>
                <c:pt idx="0">
                  <c:v>10 000 bis 100 000 GJ</c:v>
                </c:pt>
              </c:strCache>
            </c:strRef>
          </c:tx>
          <c:spPr>
            <a:ln w="28575" cap="rnd">
              <a:solidFill>
                <a:schemeClr val="accent4"/>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EU'!$AA$72:$AK$72</c:f>
              <c:numCache>
                <c:formatCode>General</c:formatCode>
                <c:ptCount val="11"/>
                <c:pt idx="0">
                  <c:v>3.18</c:v>
                </c:pt>
                <c:pt idx="1">
                  <c:v>3</c:v>
                </c:pt>
                <c:pt idx="2">
                  <c:v>2.89</c:v>
                </c:pt>
                <c:pt idx="3">
                  <c:v>2.89</c:v>
                </c:pt>
                <c:pt idx="4">
                  <c:v>3.19</c:v>
                </c:pt>
                <c:pt idx="5">
                  <c:v>3.79</c:v>
                </c:pt>
                <c:pt idx="6">
                  <c:v>5.33</c:v>
                </c:pt>
                <c:pt idx="7">
                  <c:v>6.13</c:v>
                </c:pt>
                <c:pt idx="8">
                  <c:v>8.08</c:v>
                </c:pt>
                <c:pt idx="9">
                  <c:v>7.42</c:v>
                </c:pt>
                <c:pt idx="10">
                  <c:v>6.78</c:v>
                </c:pt>
              </c:numCache>
            </c:numRef>
          </c:val>
          <c:smooth val="0"/>
          <c:extLst>
            <c:ext xmlns:c16="http://schemas.microsoft.com/office/drawing/2014/chart" uri="{C3380CC4-5D6E-409C-BE32-E72D297353CC}">
              <c16:uniqueId val="{00000003-C580-416E-9A01-012C785092D5}"/>
            </c:ext>
          </c:extLst>
        </c:ser>
        <c:ser>
          <c:idx val="4"/>
          <c:order val="4"/>
          <c:tx>
            <c:strRef>
              <c:f>'Gaspreis_Vergleich EU'!$C$73</c:f>
              <c:strCache>
                <c:ptCount val="1"/>
                <c:pt idx="0">
                  <c:v>1 000 bis 10 000 GJ</c:v>
                </c:pt>
              </c:strCache>
            </c:strRef>
          </c:tx>
          <c:spPr>
            <a:ln w="28575" cap="rnd">
              <a:solidFill>
                <a:schemeClr val="accent5"/>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EU'!$AA$73:$AK$73</c:f>
              <c:numCache>
                <c:formatCode>General</c:formatCode>
                <c:ptCount val="11"/>
                <c:pt idx="0">
                  <c:v>3.62</c:v>
                </c:pt>
                <c:pt idx="1">
                  <c:v>3.72</c:v>
                </c:pt>
                <c:pt idx="2">
                  <c:v>3.7</c:v>
                </c:pt>
                <c:pt idx="3">
                  <c:v>3.7</c:v>
                </c:pt>
                <c:pt idx="4">
                  <c:v>4.05</c:v>
                </c:pt>
                <c:pt idx="5">
                  <c:v>4.45</c:v>
                </c:pt>
                <c:pt idx="6">
                  <c:v>5.54</c:v>
                </c:pt>
                <c:pt idx="7">
                  <c:v>6.55</c:v>
                </c:pt>
                <c:pt idx="8">
                  <c:v>9.74</c:v>
                </c:pt>
                <c:pt idx="9">
                  <c:v>8.86</c:v>
                </c:pt>
                <c:pt idx="10">
                  <c:v>8.16</c:v>
                </c:pt>
              </c:numCache>
            </c:numRef>
          </c:val>
          <c:smooth val="0"/>
          <c:extLst>
            <c:ext xmlns:c16="http://schemas.microsoft.com/office/drawing/2014/chart" uri="{C3380CC4-5D6E-409C-BE32-E72D297353CC}">
              <c16:uniqueId val="{00000004-C580-416E-9A01-012C785092D5}"/>
            </c:ext>
          </c:extLst>
        </c:ser>
        <c:ser>
          <c:idx val="5"/>
          <c:order val="5"/>
          <c:tx>
            <c:strRef>
              <c:f>'Gaspreis_Vergleich EU'!$C$74</c:f>
              <c:strCache>
                <c:ptCount val="1"/>
                <c:pt idx="0">
                  <c:v>&lt; 1 000 GJ</c:v>
                </c:pt>
              </c:strCache>
            </c:strRef>
          </c:tx>
          <c:spPr>
            <a:ln w="28575" cap="rnd">
              <a:solidFill>
                <a:schemeClr val="accent6"/>
              </a:solidFill>
              <a:round/>
            </a:ln>
            <a:effectLst/>
          </c:spPr>
          <c:marker>
            <c:symbol val="none"/>
          </c:marker>
          <c:cat>
            <c:strRef>
              <c:f>'Gaspreis_Vergleich EU'!$AA$68:$AK$68</c:f>
              <c:strCache>
                <c:ptCount val="11"/>
                <c:pt idx="0">
                  <c:v>S1/19</c:v>
                </c:pt>
                <c:pt idx="1">
                  <c:v>S2/19</c:v>
                </c:pt>
                <c:pt idx="2">
                  <c:v>S1/20</c:v>
                </c:pt>
                <c:pt idx="3">
                  <c:v>S2/20</c:v>
                </c:pt>
                <c:pt idx="4">
                  <c:v>S1/21</c:v>
                </c:pt>
                <c:pt idx="5">
                  <c:v>S2/21</c:v>
                </c:pt>
                <c:pt idx="6">
                  <c:v>S1/22</c:v>
                </c:pt>
                <c:pt idx="7">
                  <c:v>S2/22</c:v>
                </c:pt>
                <c:pt idx="8">
                  <c:v>S1/23</c:v>
                </c:pt>
                <c:pt idx="9">
                  <c:v>S2/23</c:v>
                </c:pt>
                <c:pt idx="10">
                  <c:v>S1/24</c:v>
                </c:pt>
              </c:strCache>
            </c:strRef>
          </c:cat>
          <c:val>
            <c:numRef>
              <c:f>'Gaspreis_Vergleich EU'!$AA$74:$AK$74</c:f>
              <c:numCache>
                <c:formatCode>General</c:formatCode>
                <c:ptCount val="11"/>
                <c:pt idx="0">
                  <c:v>4.16</c:v>
                </c:pt>
                <c:pt idx="1">
                  <c:v>4.2300000000000004</c:v>
                </c:pt>
                <c:pt idx="2">
                  <c:v>4.45</c:v>
                </c:pt>
                <c:pt idx="3">
                  <c:v>4.42</c:v>
                </c:pt>
                <c:pt idx="4">
                  <c:v>4.7</c:v>
                </c:pt>
                <c:pt idx="5">
                  <c:v>5.45</c:v>
                </c:pt>
                <c:pt idx="6">
                  <c:v>6.27</c:v>
                </c:pt>
                <c:pt idx="7">
                  <c:v>7.36</c:v>
                </c:pt>
                <c:pt idx="8">
                  <c:v>10.84</c:v>
                </c:pt>
                <c:pt idx="9">
                  <c:v>9.6999999999999993</c:v>
                </c:pt>
                <c:pt idx="10">
                  <c:v>9.5399999999999991</c:v>
                </c:pt>
              </c:numCache>
            </c:numRef>
          </c:val>
          <c:smooth val="0"/>
          <c:extLst>
            <c:ext xmlns:c16="http://schemas.microsoft.com/office/drawing/2014/chart" uri="{C3380CC4-5D6E-409C-BE32-E72D297353CC}">
              <c16:uniqueId val="{00000005-C580-416E-9A01-012C785092D5}"/>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584808392457453"/>
          <c:y val="1.4821582416701725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userShapes r:id="rId4"/>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195805555555556"/>
          <c:y val="9.1358953645042408E-3"/>
          <c:w val="0.7480419444444445"/>
          <c:h val="0.99086410463549579"/>
        </c:manualLayout>
      </c:layout>
      <c:barChart>
        <c:barDir val="bar"/>
        <c:grouping val="clustered"/>
        <c:varyColors val="0"/>
        <c:ser>
          <c:idx val="0"/>
          <c:order val="0"/>
          <c:spPr>
            <a:solidFill>
              <a:schemeClr val="accent4"/>
            </a:solidFill>
            <a:ln>
              <a:noFill/>
            </a:ln>
            <a:effectLst/>
          </c:spPr>
          <c:invertIfNegative val="0"/>
          <c:dPt>
            <c:idx val="2"/>
            <c:invertIfNegative val="0"/>
            <c:bubble3D val="0"/>
            <c:spPr>
              <a:solidFill>
                <a:schemeClr val="accent4"/>
              </a:solidFill>
              <a:ln>
                <a:noFill/>
              </a:ln>
              <a:effectLst/>
            </c:spPr>
            <c:extLst xmlns:c15="http://schemas.microsoft.com/office/drawing/2012/chart">
              <c:ext xmlns:c16="http://schemas.microsoft.com/office/drawing/2014/chart" uri="{C3380CC4-5D6E-409C-BE32-E72D297353CC}">
                <c16:uniqueId val="{00000001-3305-4300-A971-C7B76DA619E0}"/>
              </c:ext>
            </c:extLst>
          </c:dPt>
          <c:dPt>
            <c:idx val="6"/>
            <c:invertIfNegative val="0"/>
            <c:bubble3D val="0"/>
            <c:spPr>
              <a:solidFill>
                <a:schemeClr val="accent4"/>
              </a:solidFill>
              <a:ln>
                <a:noFill/>
              </a:ln>
              <a:effectLst/>
            </c:spPr>
            <c:extLst xmlns:c15="http://schemas.microsoft.com/office/drawing/2012/chart">
              <c:ext xmlns:c16="http://schemas.microsoft.com/office/drawing/2014/chart" uri="{C3380CC4-5D6E-409C-BE32-E72D297353CC}">
                <c16:uniqueId val="{00000003-3305-4300-A971-C7B76DA619E0}"/>
              </c:ext>
            </c:extLst>
          </c:dPt>
          <c:dPt>
            <c:idx val="8"/>
            <c:invertIfNegative val="0"/>
            <c:bubble3D val="0"/>
            <c:spPr>
              <a:solidFill>
                <a:schemeClr val="accent4"/>
              </a:solidFill>
              <a:ln>
                <a:noFill/>
              </a:ln>
              <a:effectLst/>
            </c:spPr>
            <c:extLst>
              <c:ext xmlns:c16="http://schemas.microsoft.com/office/drawing/2014/chart" uri="{C3380CC4-5D6E-409C-BE32-E72D297353CC}">
                <c16:uniqueId val="{00000005-3305-4300-A971-C7B76DA619E0}"/>
              </c:ext>
            </c:extLst>
          </c:dPt>
          <c:dPt>
            <c:idx val="9"/>
            <c:invertIfNegative val="0"/>
            <c:bubble3D val="0"/>
            <c:spPr>
              <a:solidFill>
                <a:schemeClr val="accent4">
                  <a:lumMod val="75000"/>
                </a:schemeClr>
              </a:solidFill>
              <a:ln>
                <a:noFill/>
              </a:ln>
              <a:effectLst/>
            </c:spPr>
            <c:extLst>
              <c:ext xmlns:c16="http://schemas.microsoft.com/office/drawing/2014/chart" uri="{C3380CC4-5D6E-409C-BE32-E72D297353CC}">
                <c16:uniqueId val="{00000007-3305-4300-A971-C7B76DA619E0}"/>
              </c:ext>
            </c:extLst>
          </c:dPt>
          <c:dPt>
            <c:idx val="10"/>
            <c:invertIfNegative val="0"/>
            <c:bubble3D val="0"/>
            <c:spPr>
              <a:solidFill>
                <a:schemeClr val="accent4"/>
              </a:solidFill>
              <a:ln>
                <a:noFill/>
              </a:ln>
              <a:effectLst/>
            </c:spPr>
            <c:extLst>
              <c:ext xmlns:c16="http://schemas.microsoft.com/office/drawing/2014/chart" uri="{C3380CC4-5D6E-409C-BE32-E72D297353CC}">
                <c16:uniqueId val="{00000009-3305-4300-A971-C7B76DA619E0}"/>
              </c:ext>
            </c:extLst>
          </c:dPt>
          <c:dPt>
            <c:idx val="11"/>
            <c:invertIfNegative val="0"/>
            <c:bubble3D val="0"/>
            <c:spPr>
              <a:solidFill>
                <a:schemeClr val="accent2"/>
              </a:solidFill>
              <a:ln>
                <a:noFill/>
              </a:ln>
              <a:effectLst/>
            </c:spPr>
            <c:extLst>
              <c:ext xmlns:c16="http://schemas.microsoft.com/office/drawing/2014/chart" uri="{C3380CC4-5D6E-409C-BE32-E72D297353CC}">
                <c16:uniqueId val="{0000000B-3305-4300-A971-C7B76DA619E0}"/>
              </c:ext>
            </c:extLst>
          </c:dPt>
          <c:dPt>
            <c:idx val="13"/>
            <c:invertIfNegative val="0"/>
            <c:bubble3D val="0"/>
            <c:extLst>
              <c:ext xmlns:c16="http://schemas.microsoft.com/office/drawing/2014/chart" uri="{C3380CC4-5D6E-409C-BE32-E72D297353CC}">
                <c16:uniqueId val="{0000000C-3305-4300-A971-C7B76DA619E0}"/>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'Gaspreis_Vergleich EU'!$B$26:$B$44</c:f>
              <c:strCache>
                <c:ptCount val="19"/>
                <c:pt idx="0">
                  <c:v>Turkey</c:v>
                </c:pt>
                <c:pt idx="1">
                  <c:v>Greece</c:v>
                </c:pt>
                <c:pt idx="2">
                  <c:v>Spain</c:v>
                </c:pt>
                <c:pt idx="3">
                  <c:v>Belgium</c:v>
                </c:pt>
                <c:pt idx="4">
                  <c:v>Portugal</c:v>
                </c:pt>
                <c:pt idx="5">
                  <c:v>France</c:v>
                </c:pt>
                <c:pt idx="6">
                  <c:v>Austria</c:v>
                </c:pt>
                <c:pt idx="7">
                  <c:v>Denmark</c:v>
                </c:pt>
                <c:pt idx="8">
                  <c:v>Italy</c:v>
                </c:pt>
                <c:pt idx="9">
                  <c:v>European Union (27)</c:v>
                </c:pt>
                <c:pt idx="10">
                  <c:v>Czech Republic</c:v>
                </c:pt>
                <c:pt idx="11">
                  <c:v>Germany</c:v>
                </c:pt>
                <c:pt idx="12">
                  <c:v>Ireland</c:v>
                </c:pt>
                <c:pt idx="13">
                  <c:v>Hungary</c:v>
                </c:pt>
                <c:pt idx="14">
                  <c:v>Poland</c:v>
                </c:pt>
                <c:pt idx="15">
                  <c:v>Slovakia</c:v>
                </c:pt>
                <c:pt idx="16">
                  <c:v>Netherlands</c:v>
                </c:pt>
                <c:pt idx="17">
                  <c:v>Finland</c:v>
                </c:pt>
                <c:pt idx="18">
                  <c:v>Sweden</c:v>
                </c:pt>
              </c:strCache>
            </c:strRef>
          </c:cat>
          <c:val>
            <c:numRef>
              <c:f>'Gaspreis_Vergleich EU'!$G$26:$G$44</c:f>
              <c:numCache>
                <c:formatCode>0.0</c:formatCode>
                <c:ptCount val="19"/>
                <c:pt idx="0">
                  <c:v>3.3</c:v>
                </c:pt>
                <c:pt idx="1">
                  <c:v>3.41</c:v>
                </c:pt>
                <c:pt idx="2">
                  <c:v>3.89</c:v>
                </c:pt>
                <c:pt idx="3">
                  <c:v>4.03</c:v>
                </c:pt>
                <c:pt idx="4">
                  <c:v>4.21</c:v>
                </c:pt>
                <c:pt idx="5">
                  <c:v>4.4800000000000004</c:v>
                </c:pt>
                <c:pt idx="6">
                  <c:v>4.54</c:v>
                </c:pt>
                <c:pt idx="7">
                  <c:v>4.54</c:v>
                </c:pt>
                <c:pt idx="8">
                  <c:v>4.8</c:v>
                </c:pt>
                <c:pt idx="9">
                  <c:v>5</c:v>
                </c:pt>
                <c:pt idx="10">
                  <c:v>5.43</c:v>
                </c:pt>
                <c:pt idx="11">
                  <c:v>5.54</c:v>
                </c:pt>
                <c:pt idx="12">
                  <c:v>5.59</c:v>
                </c:pt>
                <c:pt idx="13">
                  <c:v>5.66</c:v>
                </c:pt>
                <c:pt idx="14">
                  <c:v>5.9</c:v>
                </c:pt>
                <c:pt idx="15">
                  <c:v>5.97</c:v>
                </c:pt>
                <c:pt idx="16">
                  <c:v>6.23</c:v>
                </c:pt>
                <c:pt idx="17">
                  <c:v>8.25</c:v>
                </c:pt>
                <c:pt idx="18">
                  <c:v>8.74</c:v>
                </c:pt>
              </c:numCache>
            </c:numRef>
          </c:val>
          <c:extLst xmlns:c15="http://schemas.microsoft.com/office/drawing/2012/chart">
            <c:ext xmlns:c16="http://schemas.microsoft.com/office/drawing/2014/chart" uri="{C3380CC4-5D6E-409C-BE32-E72D297353CC}">
              <c16:uniqueId val="{0000000D-3305-4300-A971-C7B76DA619E0}"/>
            </c:ext>
          </c:extLst>
        </c:ser>
        <c:dLbls>
          <c:dLblPos val="outEnd"/>
          <c:showLegendKey val="0"/>
          <c:showVal val="1"/>
          <c:showCatName val="0"/>
          <c:showSerName val="0"/>
          <c:showPercent val="0"/>
          <c:showBubbleSize val="0"/>
        </c:dLbls>
        <c:gapWidth val="25"/>
        <c:axId val="698375584"/>
        <c:axId val="698375976"/>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0.0" sourceLinked="1"/>
        <c:majorTickMark val="none"/>
        <c:minorTickMark val="none"/>
        <c:tickLblPos val="nextTo"/>
        <c:crossAx val="6983755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157592592592592E-2"/>
          <c:y val="4.1742673625339288E-2"/>
          <c:w val="0.94171722129951518"/>
          <c:h val="0.64469068328742629"/>
        </c:manualLayout>
      </c:layout>
      <c:lineChart>
        <c:grouping val="standard"/>
        <c:varyColors val="0"/>
        <c:ser>
          <c:idx val="0"/>
          <c:order val="0"/>
          <c:tx>
            <c:strRef>
              <c:f>Gaspreise_Vergleich!$E$3</c:f>
              <c:strCache>
                <c:ptCount val="1"/>
                <c:pt idx="0">
                  <c:v> Natural gas price, USA</c:v>
                </c:pt>
              </c:strCache>
            </c:strRef>
          </c:tx>
          <c:spPr>
            <a:ln w="38100" cap="rnd">
              <a:solidFill>
                <a:srgbClr val="166E79"/>
              </a:solidFill>
              <a:round/>
            </a:ln>
            <a:effectLst/>
          </c:spPr>
          <c:marker>
            <c:symbol val="none"/>
          </c:marker>
          <c:dLbls>
            <c:dLbl>
              <c:idx val="61"/>
              <c:layout>
                <c:manualLayout>
                  <c:x val="-3.99356218507377E-2"/>
                  <c:y val="-2.07776404015450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EAD-4DF6-9649-52B71726B3F3}"/>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Gaspreise_Vergleich!$D$113:$D$184</c:f>
              <c:strCache>
                <c:ptCount val="66"/>
                <c:pt idx="5">
                  <c:v>2020</c:v>
                </c:pt>
                <c:pt idx="17">
                  <c:v>2021</c:v>
                </c:pt>
                <c:pt idx="29">
                  <c:v>2022</c:v>
                </c:pt>
                <c:pt idx="41">
                  <c:v>2023</c:v>
                </c:pt>
                <c:pt idx="53">
                  <c:v>2024</c:v>
                </c:pt>
                <c:pt idx="65">
                  <c:v>2025</c:v>
                </c:pt>
              </c:strCache>
            </c:strRef>
          </c:cat>
          <c:val>
            <c:numRef>
              <c:f>Gaspreise_Vergleich!$E$113:$E$184</c:f>
              <c:numCache>
                <c:formatCode>0.00</c:formatCode>
                <c:ptCount val="72"/>
                <c:pt idx="0">
                  <c:v>6.2402229867115073</c:v>
                </c:pt>
                <c:pt idx="1">
                  <c:v>6.0076221326049497</c:v>
                </c:pt>
                <c:pt idx="2">
                  <c:v>5.5208655186649755</c:v>
                </c:pt>
                <c:pt idx="3">
                  <c:v>5.4659606349131504</c:v>
                </c:pt>
                <c:pt idx="4">
                  <c:v>5.4772040524435361</c:v>
                </c:pt>
                <c:pt idx="5">
                  <c:v>4.8809844774198385</c:v>
                </c:pt>
                <c:pt idx="6">
                  <c:v>5.1793827459152606</c:v>
                </c:pt>
                <c:pt idx="7">
                  <c:v>6.6350403755447447</c:v>
                </c:pt>
                <c:pt idx="8">
                  <c:v>5.555725861266704</c:v>
                </c:pt>
                <c:pt idx="9">
                  <c:v>6.5200158594801936</c:v>
                </c:pt>
                <c:pt idx="10">
                  <c:v>7.4653208563958753</c:v>
                </c:pt>
                <c:pt idx="11">
                  <c:v>7.1214788398891029</c:v>
                </c:pt>
                <c:pt idx="12">
                  <c:v>7.4853489117177503</c:v>
                </c:pt>
                <c:pt idx="13">
                  <c:v>14.299518994841128</c:v>
                </c:pt>
                <c:pt idx="14">
                  <c:v>7.3410224227309842</c:v>
                </c:pt>
                <c:pt idx="15">
                  <c:v>7.4344182840504178</c:v>
                </c:pt>
                <c:pt idx="16">
                  <c:v>8.1187957514735949</c:v>
                </c:pt>
                <c:pt idx="17">
                  <c:v>9.1485162073572965</c:v>
                </c:pt>
                <c:pt idx="18">
                  <c:v>10.967804268217119</c:v>
                </c:pt>
                <c:pt idx="19">
                  <c:v>11.739019380027411</c:v>
                </c:pt>
                <c:pt idx="20">
                  <c:v>14.813970896587865</c:v>
                </c:pt>
                <c:pt idx="21">
                  <c:v>16.118038229067551</c:v>
                </c:pt>
                <c:pt idx="22">
                  <c:v>15.006966005171192</c:v>
                </c:pt>
                <c:pt idx="23">
                  <c:v>11.259101461046814</c:v>
                </c:pt>
                <c:pt idx="24">
                  <c:v>13.058664726395707</c:v>
                </c:pt>
                <c:pt idx="25">
                  <c:v>14.019202971589076</c:v>
                </c:pt>
                <c:pt idx="26">
                  <c:v>15.11139955500906</c:v>
                </c:pt>
                <c:pt idx="27">
                  <c:v>20.594588099016203</c:v>
                </c:pt>
                <c:pt idx="28">
                  <c:v>26.254686542831703</c:v>
                </c:pt>
                <c:pt idx="29">
                  <c:v>24.769190162872906</c:v>
                </c:pt>
                <c:pt idx="30">
                  <c:v>24.336524468522491</c:v>
                </c:pt>
                <c:pt idx="31">
                  <c:v>29.613669979457779</c:v>
                </c:pt>
                <c:pt idx="32">
                  <c:v>26.734873862149666</c:v>
                </c:pt>
                <c:pt idx="33">
                  <c:v>19.515811091165457</c:v>
                </c:pt>
                <c:pt idx="34">
                  <c:v>17.661119324493356</c:v>
                </c:pt>
                <c:pt idx="35">
                  <c:v>17.722900162625198</c:v>
                </c:pt>
                <c:pt idx="36">
                  <c:v>10.360946364869955</c:v>
                </c:pt>
                <c:pt idx="37">
                  <c:v>7.57899868114285</c:v>
                </c:pt>
                <c:pt idx="38">
                  <c:v>7.3303995480985664</c:v>
                </c:pt>
                <c:pt idx="39">
                  <c:v>6.7197537632717097</c:v>
                </c:pt>
                <c:pt idx="40">
                  <c:v>6.7501881774246693</c:v>
                </c:pt>
                <c:pt idx="41">
                  <c:v>6.8620560518625178</c:v>
                </c:pt>
                <c:pt idx="42">
                  <c:v>7.8684763650536418</c:v>
                </c:pt>
                <c:pt idx="43">
                  <c:v>8.0697822105327308</c:v>
                </c:pt>
                <c:pt idx="44">
                  <c:v>8.4313495988935188</c:v>
                </c:pt>
                <c:pt idx="45">
                  <c:v>9.6585283376433058</c:v>
                </c:pt>
                <c:pt idx="46">
                  <c:v>8.5556104975729017</c:v>
                </c:pt>
                <c:pt idx="47">
                  <c:v>7.9177458789450217</c:v>
                </c:pt>
                <c:pt idx="48">
                  <c:v>9.9501241571269503</c:v>
                </c:pt>
                <c:pt idx="49">
                  <c:v>5.4366684659380313</c:v>
                </c:pt>
                <c:pt idx="50">
                  <c:v>4.7077009287085652</c:v>
                </c:pt>
                <c:pt idx="51">
                  <c:v>5.0889509815480505</c:v>
                </c:pt>
                <c:pt idx="52">
                  <c:v>6.7220326290811787</c:v>
                </c:pt>
                <c:pt idx="53">
                  <c:v>7.9602895242598732</c:v>
                </c:pt>
                <c:pt idx="54">
                  <c:v>6.5448677581207786</c:v>
                </c:pt>
                <c:pt idx="55">
                  <c:v>6.1661477024379368</c:v>
                </c:pt>
                <c:pt idx="56">
                  <c:v>6.9127666797568228</c:v>
                </c:pt>
                <c:pt idx="57">
                  <c:v>6.9156575653088845</c:v>
                </c:pt>
                <c:pt idx="58">
                  <c:v>6.7408254276281587</c:v>
                </c:pt>
                <c:pt idx="59">
                  <c:v>9.833636541699077</c:v>
                </c:pt>
                <c:pt idx="60">
                  <c:v>13.511474498575106</c:v>
                </c:pt>
                <c:pt idx="61">
                  <c:v>13.82813568789016</c:v>
                </c:pt>
              </c:numCache>
            </c:numRef>
          </c:val>
          <c:smooth val="0"/>
          <c:extLst>
            <c:ext xmlns:c16="http://schemas.microsoft.com/office/drawing/2014/chart" uri="{C3380CC4-5D6E-409C-BE32-E72D297353CC}">
              <c16:uniqueId val="{00000001-FEAD-4DF6-9649-52B71726B3F3}"/>
            </c:ext>
          </c:extLst>
        </c:ser>
        <c:ser>
          <c:idx val="1"/>
          <c:order val="1"/>
          <c:tx>
            <c:strRef>
              <c:f>Gaspreise_Vergleich!$F$3</c:f>
              <c:strCache>
                <c:ptCount val="1"/>
                <c:pt idx="0">
                  <c:v> Natural gas, Europe</c:v>
                </c:pt>
              </c:strCache>
            </c:strRef>
          </c:tx>
          <c:spPr>
            <a:ln w="38100" cap="rnd">
              <a:solidFill>
                <a:srgbClr val="BE9528"/>
              </a:solidFill>
              <a:round/>
            </a:ln>
            <a:effectLst/>
          </c:spPr>
          <c:marker>
            <c:symbol val="none"/>
          </c:marker>
          <c:dLbls>
            <c:dLbl>
              <c:idx val="61"/>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EAD-4DF6-9649-52B71726B3F3}"/>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Gaspreise_Vergleich!$D$113:$D$184</c:f>
              <c:strCache>
                <c:ptCount val="66"/>
                <c:pt idx="5">
                  <c:v>2020</c:v>
                </c:pt>
                <c:pt idx="17">
                  <c:v>2021</c:v>
                </c:pt>
                <c:pt idx="29">
                  <c:v>2022</c:v>
                </c:pt>
                <c:pt idx="41">
                  <c:v>2023</c:v>
                </c:pt>
                <c:pt idx="53">
                  <c:v>2024</c:v>
                </c:pt>
                <c:pt idx="65">
                  <c:v>2025</c:v>
                </c:pt>
              </c:strCache>
            </c:strRef>
          </c:cat>
          <c:val>
            <c:numRef>
              <c:f>Gaspreise_Vergleich!$F$113:$F$184</c:f>
              <c:numCache>
                <c:formatCode>0.00</c:formatCode>
                <c:ptCount val="72"/>
                <c:pt idx="0">
                  <c:v>11.15862534076984</c:v>
                </c:pt>
                <c:pt idx="1">
                  <c:v>9.1053022947293769</c:v>
                </c:pt>
                <c:pt idx="2">
                  <c:v>8.3892481624406336</c:v>
                </c:pt>
                <c:pt idx="3">
                  <c:v>6.6596761758711942</c:v>
                </c:pt>
                <c:pt idx="4">
                  <c:v>4.9451328016347356</c:v>
                </c:pt>
                <c:pt idx="5">
                  <c:v>5.3054179102389547</c:v>
                </c:pt>
                <c:pt idx="6">
                  <c:v>5.3579821509468211</c:v>
                </c:pt>
                <c:pt idx="7">
                  <c:v>8.2505284669817271</c:v>
                </c:pt>
                <c:pt idx="8">
                  <c:v>11.42974851666848</c:v>
                </c:pt>
                <c:pt idx="9">
                  <c:v>14.170167801270285</c:v>
                </c:pt>
                <c:pt idx="10">
                  <c:v>13.950638202685726</c:v>
                </c:pt>
                <c:pt idx="11">
                  <c:v>16.42986850462604</c:v>
                </c:pt>
                <c:pt idx="12">
                  <c:v>20.381455651006753</c:v>
                </c:pt>
                <c:pt idx="13">
                  <c:v>17.373774557834587</c:v>
                </c:pt>
                <c:pt idx="14">
                  <c:v>17.578307598180054</c:v>
                </c:pt>
                <c:pt idx="15">
                  <c:v>20.366318287724329</c:v>
                </c:pt>
                <c:pt idx="16">
                  <c:v>25.030612507138311</c:v>
                </c:pt>
                <c:pt idx="17">
                  <c:v>29.173286977021721</c:v>
                </c:pt>
                <c:pt idx="18">
                  <c:v>36.107166156683199</c:v>
                </c:pt>
                <c:pt idx="19">
                  <c:v>44.724214576252578</c:v>
                </c:pt>
                <c:pt idx="20">
                  <c:v>66.213521580834993</c:v>
                </c:pt>
                <c:pt idx="21">
                  <c:v>91.32574580520938</c:v>
                </c:pt>
                <c:pt idx="22">
                  <c:v>82.568207383033538</c:v>
                </c:pt>
                <c:pt idx="23">
                  <c:v>114.79453848890358</c:v>
                </c:pt>
                <c:pt idx="24">
                  <c:v>85.228144380587224</c:v>
                </c:pt>
                <c:pt idx="25">
                  <c:v>81.919076591495823</c:v>
                </c:pt>
                <c:pt idx="26">
                  <c:v>131.26480064279386</c:v>
                </c:pt>
                <c:pt idx="27">
                  <c:v>101.55371160617484</c:v>
                </c:pt>
                <c:pt idx="28">
                  <c:v>94.084669097592226</c:v>
                </c:pt>
                <c:pt idx="29">
                  <c:v>108.37731706206189</c:v>
                </c:pt>
                <c:pt idx="30">
                  <c:v>172.06526184149578</c:v>
                </c:pt>
                <c:pt idx="31">
                  <c:v>235.96603473961582</c:v>
                </c:pt>
                <c:pt idx="32">
                  <c:v>203.61224809961925</c:v>
                </c:pt>
                <c:pt idx="33">
                  <c:v>135.49945707780716</c:v>
                </c:pt>
                <c:pt idx="34">
                  <c:v>119.48014815736791</c:v>
                </c:pt>
                <c:pt idx="35">
                  <c:v>116.13333124745675</c:v>
                </c:pt>
                <c:pt idx="36">
                  <c:v>63.940029860267792</c:v>
                </c:pt>
                <c:pt idx="37">
                  <c:v>52.670856380715435</c:v>
                </c:pt>
                <c:pt idx="38">
                  <c:v>44.014268590974446</c:v>
                </c:pt>
                <c:pt idx="39">
                  <c:v>42.060680962700694</c:v>
                </c:pt>
                <c:pt idx="40">
                  <c:v>31.741582545936463</c:v>
                </c:pt>
                <c:pt idx="41">
                  <c:v>32.579027585677551</c:v>
                </c:pt>
                <c:pt idx="42">
                  <c:v>29.468215406377372</c:v>
                </c:pt>
                <c:pt idx="43">
                  <c:v>35.000334471264054</c:v>
                </c:pt>
                <c:pt idx="44">
                  <c:v>36.887154495159145</c:v>
                </c:pt>
                <c:pt idx="45">
                  <c:v>47.065136414536106</c:v>
                </c:pt>
                <c:pt idx="46">
                  <c:v>45.745681221339986</c:v>
                </c:pt>
                <c:pt idx="47">
                  <c:v>36.02104943346135</c:v>
                </c:pt>
                <c:pt idx="48">
                  <c:v>29.912951868595478</c:v>
                </c:pt>
                <c:pt idx="49">
                  <c:v>25.760958138020325</c:v>
                </c:pt>
                <c:pt idx="50">
                  <c:v>26.833895293638822</c:v>
                </c:pt>
                <c:pt idx="51">
                  <c:v>28.911602763919863</c:v>
                </c:pt>
                <c:pt idx="52">
                  <c:v>31.937544697794149</c:v>
                </c:pt>
                <c:pt idx="53">
                  <c:v>34.473445071197141</c:v>
                </c:pt>
                <c:pt idx="54">
                  <c:v>32.567010238725992</c:v>
                </c:pt>
                <c:pt idx="55">
                  <c:v>38.329269889023756</c:v>
                </c:pt>
                <c:pt idx="56">
                  <c:v>36.192173994460163</c:v>
                </c:pt>
                <c:pt idx="57">
                  <c:v>40.429998074113485</c:v>
                </c:pt>
                <c:pt idx="58">
                  <c:v>44.714142003266787</c:v>
                </c:pt>
                <c:pt idx="59">
                  <c:v>45.130530618526222</c:v>
                </c:pt>
                <c:pt idx="60">
                  <c:v>48.311760036368554</c:v>
                </c:pt>
                <c:pt idx="61">
                  <c:v>50.266256268302158</c:v>
                </c:pt>
              </c:numCache>
            </c:numRef>
          </c:val>
          <c:smooth val="0"/>
          <c:extLst>
            <c:ext xmlns:c16="http://schemas.microsoft.com/office/drawing/2014/chart" uri="{C3380CC4-5D6E-409C-BE32-E72D297353CC}">
              <c16:uniqueId val="{00000003-FEAD-4DF6-9649-52B71726B3F3}"/>
            </c:ext>
          </c:extLst>
        </c:ser>
        <c:ser>
          <c:idx val="2"/>
          <c:order val="2"/>
          <c:tx>
            <c:strRef>
              <c:f>Gaspreise_Vergleich!$G$3</c:f>
              <c:strCache>
                <c:ptCount val="1"/>
                <c:pt idx="0">
                  <c:v> Liquified natural gas price, Japan</c:v>
                </c:pt>
              </c:strCache>
            </c:strRef>
          </c:tx>
          <c:spPr>
            <a:ln w="38100" cap="rnd">
              <a:solidFill>
                <a:srgbClr val="FF5C33"/>
              </a:solidFill>
              <a:round/>
            </a:ln>
            <a:effectLst/>
          </c:spPr>
          <c:marker>
            <c:symbol val="none"/>
          </c:marker>
          <c:cat>
            <c:strRef>
              <c:f>Gaspreise_Vergleich!$D$113:$D$184</c:f>
              <c:strCache>
                <c:ptCount val="66"/>
                <c:pt idx="5">
                  <c:v>2020</c:v>
                </c:pt>
                <c:pt idx="17">
                  <c:v>2021</c:v>
                </c:pt>
                <c:pt idx="29">
                  <c:v>2022</c:v>
                </c:pt>
                <c:pt idx="41">
                  <c:v>2023</c:v>
                </c:pt>
                <c:pt idx="53">
                  <c:v>2024</c:v>
                </c:pt>
                <c:pt idx="65">
                  <c:v>2025</c:v>
                </c:pt>
              </c:strCache>
            </c:strRef>
          </c:cat>
          <c:val>
            <c:numRef>
              <c:f>Gaspreise_Vergleich!$G$113:$G$184</c:f>
              <c:numCache>
                <c:formatCode>0.00</c:formatCode>
                <c:ptCount val="72"/>
                <c:pt idx="0">
                  <c:v>30.401874551023063</c:v>
                </c:pt>
                <c:pt idx="1">
                  <c:v>30.945511922636957</c:v>
                </c:pt>
                <c:pt idx="2">
                  <c:v>31.490523433278995</c:v>
                </c:pt>
                <c:pt idx="3">
                  <c:v>31.44498043418427</c:v>
                </c:pt>
                <c:pt idx="4">
                  <c:v>31.548695342074765</c:v>
                </c:pt>
                <c:pt idx="5">
                  <c:v>27.194056374196247</c:v>
                </c:pt>
                <c:pt idx="6">
                  <c:v>23.188156086597633</c:v>
                </c:pt>
                <c:pt idx="7">
                  <c:v>18.289633035197255</c:v>
                </c:pt>
                <c:pt idx="8">
                  <c:v>17.014410450129283</c:v>
                </c:pt>
                <c:pt idx="9">
                  <c:v>17.908310227372262</c:v>
                </c:pt>
                <c:pt idx="10">
                  <c:v>19.773011998021509</c:v>
                </c:pt>
                <c:pt idx="11">
                  <c:v>21.476585792736426</c:v>
                </c:pt>
                <c:pt idx="12">
                  <c:v>25.231513185565447</c:v>
                </c:pt>
                <c:pt idx="13">
                  <c:v>27.865729323280146</c:v>
                </c:pt>
                <c:pt idx="14">
                  <c:v>22.653936382646396</c:v>
                </c:pt>
                <c:pt idx="15">
                  <c:v>23.585051108022014</c:v>
                </c:pt>
                <c:pt idx="16">
                  <c:v>25.058705226001546</c:v>
                </c:pt>
                <c:pt idx="17">
                  <c:v>27.2472835649465</c:v>
                </c:pt>
                <c:pt idx="18">
                  <c:v>29.901697952297198</c:v>
                </c:pt>
                <c:pt idx="19">
                  <c:v>31.304051680073098</c:v>
                </c:pt>
                <c:pt idx="20">
                  <c:v>33.164741107038189</c:v>
                </c:pt>
                <c:pt idx="21">
                  <c:v>36.412648408002966</c:v>
                </c:pt>
                <c:pt idx="22">
                  <c:v>45.588890752761095</c:v>
                </c:pt>
                <c:pt idx="23">
                  <c:v>46.24381618853544</c:v>
                </c:pt>
                <c:pt idx="24">
                  <c:v>44.302952616802052</c:v>
                </c:pt>
                <c:pt idx="25">
                  <c:v>51.143015132406497</c:v>
                </c:pt>
                <c:pt idx="26">
                  <c:v>46.789599851677636</c:v>
                </c:pt>
                <c:pt idx="27">
                  <c:v>51.376085778403358</c:v>
                </c:pt>
                <c:pt idx="28">
                  <c:v>53.799529672534739</c:v>
                </c:pt>
                <c:pt idx="29">
                  <c:v>50.151958700054266</c:v>
                </c:pt>
                <c:pt idx="30">
                  <c:v>63.288372171584662</c:v>
                </c:pt>
                <c:pt idx="31">
                  <c:v>71.456876025517573</c:v>
                </c:pt>
                <c:pt idx="32">
                  <c:v>81.754968653197366</c:v>
                </c:pt>
                <c:pt idx="33">
                  <c:v>75.840803243959712</c:v>
                </c:pt>
                <c:pt idx="34">
                  <c:v>65.526766584625904</c:v>
                </c:pt>
                <c:pt idx="35">
                  <c:v>66.315870063059378</c:v>
                </c:pt>
                <c:pt idx="36">
                  <c:v>63.971714711536521</c:v>
                </c:pt>
                <c:pt idx="37">
                  <c:v>58.657628448172822</c:v>
                </c:pt>
                <c:pt idx="38">
                  <c:v>51.089697720008708</c:v>
                </c:pt>
                <c:pt idx="39">
                  <c:v>44.705028508432612</c:v>
                </c:pt>
                <c:pt idx="40">
                  <c:v>42.165128940843402</c:v>
                </c:pt>
                <c:pt idx="41">
                  <c:v>39.91324345762235</c:v>
                </c:pt>
                <c:pt idx="42">
                  <c:v>40.082944306685029</c:v>
                </c:pt>
                <c:pt idx="43">
                  <c:v>39.222894930263742</c:v>
                </c:pt>
                <c:pt idx="44">
                  <c:v>38.994991894882524</c:v>
                </c:pt>
                <c:pt idx="45">
                  <c:v>40.766096194333947</c:v>
                </c:pt>
                <c:pt idx="46">
                  <c:v>40.157699457242558</c:v>
                </c:pt>
                <c:pt idx="47">
                  <c:v>45.190612842674355</c:v>
                </c:pt>
                <c:pt idx="48">
                  <c:v>44.86942780289322</c:v>
                </c:pt>
                <c:pt idx="49">
                  <c:v>43.114045276392304</c:v>
                </c:pt>
                <c:pt idx="50">
                  <c:v>41.396383499777308</c:v>
                </c:pt>
                <c:pt idx="51">
                  <c:v>37.785461037994281</c:v>
                </c:pt>
                <c:pt idx="52">
                  <c:v>38.375547779167675</c:v>
                </c:pt>
                <c:pt idx="53">
                  <c:v>38.469446983773814</c:v>
                </c:pt>
                <c:pt idx="54">
                  <c:v>39.30067225910026</c:v>
                </c:pt>
                <c:pt idx="55">
                  <c:v>41.272908239433832</c:v>
                </c:pt>
                <c:pt idx="56">
                  <c:v>39.84825948286489</c:v>
                </c:pt>
                <c:pt idx="57">
                  <c:v>39.240880483698376</c:v>
                </c:pt>
                <c:pt idx="58">
                  <c:v>41.15113427723476</c:v>
                </c:pt>
                <c:pt idx="59">
                  <c:v>41.158001949363019</c:v>
                </c:pt>
                <c:pt idx="60">
                  <c:v>43.467402106391624</c:v>
                </c:pt>
                <c:pt idx="61">
                  <c:v>43.122811766027141</c:v>
                </c:pt>
              </c:numCache>
            </c:numRef>
          </c:val>
          <c:smooth val="0"/>
          <c:extLst>
            <c:ext xmlns:c16="http://schemas.microsoft.com/office/drawing/2014/chart" uri="{C3380CC4-5D6E-409C-BE32-E72D297353CC}">
              <c16:uniqueId val="{00000004-FEAD-4DF6-9649-52B71726B3F3}"/>
            </c:ext>
          </c:extLst>
        </c:ser>
        <c:dLbls>
          <c:showLegendKey val="0"/>
          <c:showVal val="0"/>
          <c:showCatName val="0"/>
          <c:showSerName val="0"/>
          <c:showPercent val="0"/>
          <c:showBubbleSize val="0"/>
        </c:dLbls>
        <c:smooth val="0"/>
        <c:axId val="698376368"/>
        <c:axId val="698375192"/>
      </c:lineChart>
      <c:catAx>
        <c:axId val="698376368"/>
        <c:scaling>
          <c:orientation val="minMax"/>
        </c:scaling>
        <c:delete val="0"/>
        <c:axPos val="b"/>
        <c:majorGridlines>
          <c:spPr>
            <a:ln w="9525" cap="flat" cmpd="sng" algn="ctr">
              <a:solidFill>
                <a:srgbClr val="CCCCCC"/>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5192"/>
        <c:crosses val="autoZero"/>
        <c:auto val="1"/>
        <c:lblAlgn val="ctr"/>
        <c:lblOffset val="100"/>
        <c:tickMarkSkip val="12"/>
        <c:noMultiLvlLbl val="0"/>
      </c:catAx>
      <c:valAx>
        <c:axId val="698375192"/>
        <c:scaling>
          <c:orientation val="minMax"/>
        </c:scaling>
        <c:delete val="0"/>
        <c:axPos val="l"/>
        <c:majorGridlines>
          <c:spPr>
            <a:ln w="9525" cap="flat" cmpd="sng" algn="ctr">
              <a:solidFill>
                <a:srgbClr val="CCCCCC"/>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6368"/>
        <c:crosses val="autoZero"/>
        <c:crossBetween val="between"/>
      </c:valAx>
      <c:spPr>
        <a:noFill/>
        <a:ln w="25400">
          <a:noFill/>
        </a:ln>
        <a:effectLst/>
      </c:spPr>
    </c:plotArea>
    <c:legend>
      <c:legendPos val="b"/>
      <c:layout>
        <c:manualLayout>
          <c:xMode val="edge"/>
          <c:yMode val="edge"/>
          <c:x val="1.638888888888889E-4"/>
          <c:y val="0.83312652719074676"/>
          <c:w val="0.99983611111111115"/>
          <c:h val="0.16687347280925319"/>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355415768559658E-2"/>
          <c:y val="0.11604099811023687"/>
          <c:w val="0.94414815466502444"/>
          <c:h val="0.75357249128125203"/>
        </c:manualLayout>
      </c:layout>
      <c:lineChart>
        <c:grouping val="standard"/>
        <c:varyColors val="0"/>
        <c:ser>
          <c:idx val="0"/>
          <c:order val="0"/>
          <c:spPr>
            <a:ln w="38100" cap="rnd">
              <a:solidFill>
                <a:schemeClr val="accent1"/>
              </a:solidFill>
              <a:round/>
            </a:ln>
            <a:effectLst/>
          </c:spPr>
          <c:marker>
            <c:symbol val="none"/>
          </c:marker>
          <c:cat>
            <c:numRef>
              <c:f>'Strompreis Börse wöchentlich'!$A$55:$A$407</c:f>
              <c:numCache>
                <c:formatCode>General</c:formatCode>
                <c:ptCount val="352"/>
                <c:pt idx="24">
                  <c:v>2019</c:v>
                </c:pt>
                <c:pt idx="76">
                  <c:v>2020</c:v>
                </c:pt>
                <c:pt idx="128">
                  <c:v>2021</c:v>
                </c:pt>
                <c:pt idx="180">
                  <c:v>2022</c:v>
                </c:pt>
                <c:pt idx="232">
                  <c:v>2023</c:v>
                </c:pt>
                <c:pt idx="284">
                  <c:v>2024</c:v>
                </c:pt>
                <c:pt idx="325">
                  <c:v>2025</c:v>
                </c:pt>
              </c:numCache>
            </c:numRef>
          </c:cat>
          <c:val>
            <c:numRef>
              <c:f>'Strompreis Börse wöchentlich'!$F$55:$F$407</c:f>
              <c:numCache>
                <c:formatCode>General</c:formatCode>
                <c:ptCount val="352"/>
                <c:pt idx="0">
                  <c:v>42.828571428571429</c:v>
                </c:pt>
                <c:pt idx="1">
                  <c:v>48.158571428571427</c:v>
                </c:pt>
                <c:pt idx="2">
                  <c:v>63.544285714285714</c:v>
                </c:pt>
                <c:pt idx="3">
                  <c:v>53.698571428571427</c:v>
                </c:pt>
                <c:pt idx="4">
                  <c:v>38.595714285714287</c:v>
                </c:pt>
                <c:pt idx="5">
                  <c:v>42.724285714285713</c:v>
                </c:pt>
                <c:pt idx="6">
                  <c:v>43.410000000000004</c:v>
                </c:pt>
                <c:pt idx="7">
                  <c:v>39.342857142857142</c:v>
                </c:pt>
                <c:pt idx="8">
                  <c:v>22.902857142857147</c:v>
                </c:pt>
                <c:pt idx="9">
                  <c:v>24.101428571428574</c:v>
                </c:pt>
                <c:pt idx="10">
                  <c:v>38.312857142857141</c:v>
                </c:pt>
                <c:pt idx="11">
                  <c:v>36.402857142857144</c:v>
                </c:pt>
                <c:pt idx="12">
                  <c:v>39.244285714285709</c:v>
                </c:pt>
                <c:pt idx="13">
                  <c:v>42.502857142857138</c:v>
                </c:pt>
                <c:pt idx="14">
                  <c:v>37.865714285714283</c:v>
                </c:pt>
                <c:pt idx="15">
                  <c:v>26.481428571428573</c:v>
                </c:pt>
                <c:pt idx="16">
                  <c:v>37.161428571428573</c:v>
                </c:pt>
                <c:pt idx="17">
                  <c:v>40.18571428571429</c:v>
                </c:pt>
                <c:pt idx="18">
                  <c:v>39.474285714285713</c:v>
                </c:pt>
                <c:pt idx="19">
                  <c:v>38.44</c:v>
                </c:pt>
                <c:pt idx="20">
                  <c:v>32.024285714285718</c:v>
                </c:pt>
                <c:pt idx="21">
                  <c:v>24.024285714285714</c:v>
                </c:pt>
                <c:pt idx="22">
                  <c:v>37.414285714285711</c:v>
                </c:pt>
                <c:pt idx="23">
                  <c:v>36.11</c:v>
                </c:pt>
                <c:pt idx="24">
                  <c:v>34.407142857142858</c:v>
                </c:pt>
                <c:pt idx="25">
                  <c:v>32.089999999999996</c:v>
                </c:pt>
                <c:pt idx="26">
                  <c:v>39.792857142857144</c:v>
                </c:pt>
                <c:pt idx="27">
                  <c:v>40.812857142857141</c:v>
                </c:pt>
                <c:pt idx="28">
                  <c:v>43.262857142857136</c:v>
                </c:pt>
                <c:pt idx="29">
                  <c:v>42.625714285714288</c:v>
                </c:pt>
                <c:pt idx="30">
                  <c:v>32.772857142857141</c:v>
                </c:pt>
                <c:pt idx="31">
                  <c:v>34.021428571428572</c:v>
                </c:pt>
                <c:pt idx="32">
                  <c:v>36.067142857142855</c:v>
                </c:pt>
                <c:pt idx="33">
                  <c:v>41.787142857142854</c:v>
                </c:pt>
                <c:pt idx="34">
                  <c:v>35.081428571428567</c:v>
                </c:pt>
                <c:pt idx="35">
                  <c:v>36.145714285714284</c:v>
                </c:pt>
                <c:pt idx="36">
                  <c:v>38.324285714285715</c:v>
                </c:pt>
                <c:pt idx="37">
                  <c:v>36.212857142857146</c:v>
                </c:pt>
                <c:pt idx="38">
                  <c:v>36.878571428571426</c:v>
                </c:pt>
                <c:pt idx="39">
                  <c:v>30.427142857142858</c:v>
                </c:pt>
                <c:pt idx="40">
                  <c:v>37.955714285714286</c:v>
                </c:pt>
                <c:pt idx="41">
                  <c:v>35.68</c:v>
                </c:pt>
                <c:pt idx="42">
                  <c:v>38.234285714285711</c:v>
                </c:pt>
                <c:pt idx="43">
                  <c:v>43.67</c:v>
                </c:pt>
                <c:pt idx="44">
                  <c:v>41.218571428571423</c:v>
                </c:pt>
                <c:pt idx="45">
                  <c:v>42.688571428571429</c:v>
                </c:pt>
                <c:pt idx="46">
                  <c:v>41.85857142857143</c:v>
                </c:pt>
                <c:pt idx="47">
                  <c:v>32.418571428571433</c:v>
                </c:pt>
                <c:pt idx="48">
                  <c:v>31.245714285714286</c:v>
                </c:pt>
                <c:pt idx="49">
                  <c:v>33.772857142857141</c:v>
                </c:pt>
                <c:pt idx="50">
                  <c:v>29.740000000000002</c:v>
                </c:pt>
                <c:pt idx="51">
                  <c:v>30.588571428571431</c:v>
                </c:pt>
                <c:pt idx="52">
                  <c:v>33.96857142857143</c:v>
                </c:pt>
                <c:pt idx="53">
                  <c:v>32.401428571428575</c:v>
                </c:pt>
                <c:pt idx="54">
                  <c:v>44.519999999999996</c:v>
                </c:pt>
                <c:pt idx="55">
                  <c:v>26.768571428571427</c:v>
                </c:pt>
                <c:pt idx="56">
                  <c:v>27.852857142857143</c:v>
                </c:pt>
                <c:pt idx="57">
                  <c:v>17.821428571428573</c:v>
                </c:pt>
                <c:pt idx="58">
                  <c:v>18.497142857142855</c:v>
                </c:pt>
                <c:pt idx="59">
                  <c:v>24.255714285714284</c:v>
                </c:pt>
                <c:pt idx="60">
                  <c:v>31.684285714285714</c:v>
                </c:pt>
                <c:pt idx="61">
                  <c:v>20.964285714285715</c:v>
                </c:pt>
                <c:pt idx="62">
                  <c:v>21.344285714285714</c:v>
                </c:pt>
                <c:pt idx="63">
                  <c:v>20.261428571428571</c:v>
                </c:pt>
                <c:pt idx="64">
                  <c:v>18.740000000000002</c:v>
                </c:pt>
                <c:pt idx="65">
                  <c:v>16.291428571428572</c:v>
                </c:pt>
                <c:pt idx="66">
                  <c:v>17.605714285714285</c:v>
                </c:pt>
                <c:pt idx="67">
                  <c:v>14.484285714285715</c:v>
                </c:pt>
                <c:pt idx="68">
                  <c:v>18.221428571428572</c:v>
                </c:pt>
                <c:pt idx="69">
                  <c:v>19.921428571428571</c:v>
                </c:pt>
                <c:pt idx="70">
                  <c:v>20.294285714285714</c:v>
                </c:pt>
                <c:pt idx="71">
                  <c:v>13.845714285714283</c:v>
                </c:pt>
                <c:pt idx="72">
                  <c:v>16.242857142857144</c:v>
                </c:pt>
                <c:pt idx="73">
                  <c:v>23.390000000000004</c:v>
                </c:pt>
                <c:pt idx="74">
                  <c:v>26.03142857142857</c:v>
                </c:pt>
                <c:pt idx="75">
                  <c:v>29.452857142857141</c:v>
                </c:pt>
                <c:pt idx="76">
                  <c:v>29.854285714285712</c:v>
                </c:pt>
                <c:pt idx="77">
                  <c:v>19.845714285714283</c:v>
                </c:pt>
                <c:pt idx="78">
                  <c:v>34.24285714285714</c:v>
                </c:pt>
                <c:pt idx="79">
                  <c:v>35.75</c:v>
                </c:pt>
                <c:pt idx="80">
                  <c:v>29.081428571428571</c:v>
                </c:pt>
                <c:pt idx="81">
                  <c:v>30.15285714285714</c:v>
                </c:pt>
                <c:pt idx="82">
                  <c:v>33.258571428571429</c:v>
                </c:pt>
                <c:pt idx="83">
                  <c:v>36.068571428571424</c:v>
                </c:pt>
                <c:pt idx="84">
                  <c:v>33.631428571428572</c:v>
                </c:pt>
                <c:pt idx="85">
                  <c:v>38.122857142857143</c:v>
                </c:pt>
                <c:pt idx="86">
                  <c:v>41.467142857142854</c:v>
                </c:pt>
                <c:pt idx="87">
                  <c:v>39.221428571428575</c:v>
                </c:pt>
                <c:pt idx="88">
                  <c:v>49.614285714285714</c:v>
                </c:pt>
                <c:pt idx="89">
                  <c:v>41.387142857142855</c:v>
                </c:pt>
                <c:pt idx="90">
                  <c:v>34.461428571428577</c:v>
                </c:pt>
                <c:pt idx="91">
                  <c:v>35.882857142857141</c:v>
                </c:pt>
                <c:pt idx="92">
                  <c:v>40.677142857142861</c:v>
                </c:pt>
                <c:pt idx="93">
                  <c:v>28.905714285714286</c:v>
                </c:pt>
                <c:pt idx="94">
                  <c:v>30.518571428571427</c:v>
                </c:pt>
                <c:pt idx="95">
                  <c:v>35.89142857142857</c:v>
                </c:pt>
                <c:pt idx="96">
                  <c:v>37.651428571428575</c:v>
                </c:pt>
                <c:pt idx="97">
                  <c:v>33.380000000000003</c:v>
                </c:pt>
                <c:pt idx="98">
                  <c:v>49.424285714285716</c:v>
                </c:pt>
                <c:pt idx="99">
                  <c:v>51.262857142857136</c:v>
                </c:pt>
                <c:pt idx="100">
                  <c:v>54.988571428571433</c:v>
                </c:pt>
                <c:pt idx="101">
                  <c:v>43.294285714285714</c:v>
                </c:pt>
                <c:pt idx="102">
                  <c:v>25.045714285714286</c:v>
                </c:pt>
                <c:pt idx="103">
                  <c:v>59.541428571428575</c:v>
                </c:pt>
                <c:pt idx="104">
                  <c:v>55.720000000000006</c:v>
                </c:pt>
                <c:pt idx="105">
                  <c:v>44.381428571428572</c:v>
                </c:pt>
                <c:pt idx="106">
                  <c:v>54.075714285714284</c:v>
                </c:pt>
                <c:pt idx="107">
                  <c:v>43.122857142857143</c:v>
                </c:pt>
                <c:pt idx="108">
                  <c:v>63.055714285714281</c:v>
                </c:pt>
                <c:pt idx="109">
                  <c:v>44.704285714285717</c:v>
                </c:pt>
                <c:pt idx="110">
                  <c:v>44.91571428571428</c:v>
                </c:pt>
                <c:pt idx="111">
                  <c:v>50.341428571428573</c:v>
                </c:pt>
                <c:pt idx="112">
                  <c:v>35.821428571428569</c:v>
                </c:pt>
                <c:pt idx="113">
                  <c:v>53.001428571428569</c:v>
                </c:pt>
                <c:pt idx="114">
                  <c:v>50.581428571428567</c:v>
                </c:pt>
                <c:pt idx="115">
                  <c:v>36.212857142857146</c:v>
                </c:pt>
                <c:pt idx="116">
                  <c:v>52.488571428571433</c:v>
                </c:pt>
                <c:pt idx="117">
                  <c:v>65.218571428571437</c:v>
                </c:pt>
                <c:pt idx="118">
                  <c:v>56.512857142857136</c:v>
                </c:pt>
                <c:pt idx="119">
                  <c:v>58.964285714285715</c:v>
                </c:pt>
                <c:pt idx="120">
                  <c:v>44.308571428571426</c:v>
                </c:pt>
                <c:pt idx="121">
                  <c:v>64.175714285714292</c:v>
                </c:pt>
                <c:pt idx="122">
                  <c:v>42.711428571428577</c:v>
                </c:pt>
                <c:pt idx="123">
                  <c:v>61.794285714285714</c:v>
                </c:pt>
                <c:pt idx="124">
                  <c:v>66.862857142857138</c:v>
                </c:pt>
                <c:pt idx="125">
                  <c:v>63.341428571428573</c:v>
                </c:pt>
                <c:pt idx="126">
                  <c:v>75.914285714285711</c:v>
                </c:pt>
                <c:pt idx="127">
                  <c:v>85.08</c:v>
                </c:pt>
                <c:pt idx="128">
                  <c:v>90.058571428571426</c:v>
                </c:pt>
                <c:pt idx="129">
                  <c:v>90.27</c:v>
                </c:pt>
                <c:pt idx="130">
                  <c:v>79.112857142857138</c:v>
                </c:pt>
                <c:pt idx="131">
                  <c:v>83.287142857142854</c:v>
                </c:pt>
                <c:pt idx="132">
                  <c:v>63.715714285714284</c:v>
                </c:pt>
                <c:pt idx="133">
                  <c:v>70.790000000000006</c:v>
                </c:pt>
                <c:pt idx="134">
                  <c:v>83.69714285714285</c:v>
                </c:pt>
                <c:pt idx="135">
                  <c:v>84.745714285714286</c:v>
                </c:pt>
                <c:pt idx="136">
                  <c:v>91.468571428571423</c:v>
                </c:pt>
                <c:pt idx="137">
                  <c:v>111.85142857142857</c:v>
                </c:pt>
                <c:pt idx="138">
                  <c:v>128.12</c:v>
                </c:pt>
                <c:pt idx="139">
                  <c:v>143.70142857142858</c:v>
                </c:pt>
                <c:pt idx="140">
                  <c:v>124.93428571428571</c:v>
                </c:pt>
                <c:pt idx="141">
                  <c:v>114.92</c:v>
                </c:pt>
                <c:pt idx="142">
                  <c:v>185.99142857142857</c:v>
                </c:pt>
                <c:pt idx="143">
                  <c:v>161.25571428571428</c:v>
                </c:pt>
                <c:pt idx="144">
                  <c:v>108.48285714285714</c:v>
                </c:pt>
                <c:pt idx="145">
                  <c:v>113.63142857142859</c:v>
                </c:pt>
                <c:pt idx="146">
                  <c:v>133.87285714285716</c:v>
                </c:pt>
                <c:pt idx="147">
                  <c:v>171.47714285714284</c:v>
                </c:pt>
                <c:pt idx="148">
                  <c:v>167.51714285714283</c:v>
                </c:pt>
                <c:pt idx="149">
                  <c:v>226.39000000000001</c:v>
                </c:pt>
                <c:pt idx="150">
                  <c:v>168.54</c:v>
                </c:pt>
                <c:pt idx="151">
                  <c:v>229.10999999999999</c:v>
                </c:pt>
                <c:pt idx="152">
                  <c:v>273.89999999999998</c:v>
                </c:pt>
                <c:pt idx="153">
                  <c:v>292.53714285714284</c:v>
                </c:pt>
                <c:pt idx="154">
                  <c:v>89.14</c:v>
                </c:pt>
                <c:pt idx="155">
                  <c:v>144.52000000000001</c:v>
                </c:pt>
                <c:pt idx="156">
                  <c:v>208.32857142857142</c:v>
                </c:pt>
                <c:pt idx="157">
                  <c:v>169.11285714285714</c:v>
                </c:pt>
                <c:pt idx="158">
                  <c:v>174.3857142857143</c:v>
                </c:pt>
                <c:pt idx="159">
                  <c:v>136.18142857142857</c:v>
                </c:pt>
                <c:pt idx="160">
                  <c:v>141.77285714285713</c:v>
                </c:pt>
                <c:pt idx="161">
                  <c:v>95.395714285714277</c:v>
                </c:pt>
                <c:pt idx="162">
                  <c:v>139.99142857142857</c:v>
                </c:pt>
                <c:pt idx="163">
                  <c:v>301.52285714285711</c:v>
                </c:pt>
                <c:pt idx="164">
                  <c:v>277.55142857142857</c:v>
                </c:pt>
                <c:pt idx="165">
                  <c:v>208.79714285714286</c:v>
                </c:pt>
                <c:pt idx="166">
                  <c:v>224.60999999999999</c:v>
                </c:pt>
                <c:pt idx="167">
                  <c:v>186.45</c:v>
                </c:pt>
                <c:pt idx="168">
                  <c:v>122.49571428571429</c:v>
                </c:pt>
                <c:pt idx="169">
                  <c:v>172.29285714285714</c:v>
                </c:pt>
                <c:pt idx="170">
                  <c:v>173.3642857142857</c:v>
                </c:pt>
                <c:pt idx="171">
                  <c:v>219.12714285714287</c:v>
                </c:pt>
                <c:pt idx="172">
                  <c:v>214.19428571428574</c:v>
                </c:pt>
                <c:pt idx="173">
                  <c:v>170.55714285714288</c:v>
                </c:pt>
                <c:pt idx="174">
                  <c:v>187.18428571428572</c:v>
                </c:pt>
                <c:pt idx="175">
                  <c:v>124.90428571428572</c:v>
                </c:pt>
                <c:pt idx="176">
                  <c:v>170.61142857142858</c:v>
                </c:pt>
                <c:pt idx="177">
                  <c:v>166.09857142857143</c:v>
                </c:pt>
                <c:pt idx="178">
                  <c:v>211.66142857142859</c:v>
                </c:pt>
                <c:pt idx="179">
                  <c:v>277.14571428571429</c:v>
                </c:pt>
                <c:pt idx="180">
                  <c:v>285.69142857142862</c:v>
                </c:pt>
                <c:pt idx="181">
                  <c:v>252.42142857142858</c:v>
                </c:pt>
                <c:pt idx="182">
                  <c:v>317.12285714285719</c:v>
                </c:pt>
                <c:pt idx="183">
                  <c:v>342.7714285714286</c:v>
                </c:pt>
                <c:pt idx="184">
                  <c:v>396.59142857142854</c:v>
                </c:pt>
                <c:pt idx="185">
                  <c:v>344.01428571428568</c:v>
                </c:pt>
                <c:pt idx="186">
                  <c:v>374.2442857142857</c:v>
                </c:pt>
                <c:pt idx="187">
                  <c:v>501.07285714285717</c:v>
                </c:pt>
                <c:pt idx="188">
                  <c:v>599.43142857142868</c:v>
                </c:pt>
                <c:pt idx="189">
                  <c:v>449.44142857142862</c:v>
                </c:pt>
                <c:pt idx="190">
                  <c:v>410.40000000000003</c:v>
                </c:pt>
                <c:pt idx="191">
                  <c:v>261.01857142857142</c:v>
                </c:pt>
                <c:pt idx="192">
                  <c:v>339.01857142857142</c:v>
                </c:pt>
                <c:pt idx="193">
                  <c:v>262.28000000000003</c:v>
                </c:pt>
                <c:pt idx="194">
                  <c:v>152.61999999999998</c:v>
                </c:pt>
                <c:pt idx="195">
                  <c:v>209.37428571428569</c:v>
                </c:pt>
                <c:pt idx="196">
                  <c:v>138.79142857142855</c:v>
                </c:pt>
                <c:pt idx="197">
                  <c:v>113.02142857142857</c:v>
                </c:pt>
                <c:pt idx="198">
                  <c:v>107.28285714285714</c:v>
                </c:pt>
                <c:pt idx="199">
                  <c:v>123.96142857142857</c:v>
                </c:pt>
                <c:pt idx="200">
                  <c:v>165.95428571428573</c:v>
                </c:pt>
                <c:pt idx="201">
                  <c:v>216.6985714285714</c:v>
                </c:pt>
                <c:pt idx="202">
                  <c:v>334.4242857142857</c:v>
                </c:pt>
                <c:pt idx="203">
                  <c:v>361.78714285714284</c:v>
                </c:pt>
                <c:pt idx="204">
                  <c:v>369.89857142857142</c:v>
                </c:pt>
                <c:pt idx="205">
                  <c:v>169.82285714285715</c:v>
                </c:pt>
                <c:pt idx="206">
                  <c:v>31.498571428571431</c:v>
                </c:pt>
                <c:pt idx="207">
                  <c:v>101.62714285714286</c:v>
                </c:pt>
                <c:pt idx="208">
                  <c:v>73.21142857142857</c:v>
                </c:pt>
                <c:pt idx="209">
                  <c:v>147.21285714285713</c:v>
                </c:pt>
                <c:pt idx="210">
                  <c:v>170.26857142857142</c:v>
                </c:pt>
                <c:pt idx="211">
                  <c:v>114.39285714285714</c:v>
                </c:pt>
                <c:pt idx="212">
                  <c:v>142.71714285714285</c:v>
                </c:pt>
                <c:pt idx="213">
                  <c:v>126.87285714285714</c:v>
                </c:pt>
                <c:pt idx="214">
                  <c:v>113.72142857142856</c:v>
                </c:pt>
                <c:pt idx="215">
                  <c:v>136.23142857142858</c:v>
                </c:pt>
                <c:pt idx="216">
                  <c:v>119.05428571428571</c:v>
                </c:pt>
                <c:pt idx="217">
                  <c:v>93.655714285714296</c:v>
                </c:pt>
                <c:pt idx="218">
                  <c:v>79.317142857142855</c:v>
                </c:pt>
                <c:pt idx="219">
                  <c:v>92.374285714285719</c:v>
                </c:pt>
                <c:pt idx="220">
                  <c:v>109.69428571428571</c:v>
                </c:pt>
                <c:pt idx="221">
                  <c:v>106.57571428571428</c:v>
                </c:pt>
                <c:pt idx="222">
                  <c:v>95.972857142857137</c:v>
                </c:pt>
                <c:pt idx="223">
                  <c:v>98.04285714285713</c:v>
                </c:pt>
                <c:pt idx="224">
                  <c:v>94.33142857142856</c:v>
                </c:pt>
                <c:pt idx="225">
                  <c:v>97.624285714285719</c:v>
                </c:pt>
                <c:pt idx="226">
                  <c:v>72.070000000000007</c:v>
                </c:pt>
                <c:pt idx="227">
                  <c:v>62.480000000000004</c:v>
                </c:pt>
                <c:pt idx="228">
                  <c:v>72.968571428571423</c:v>
                </c:pt>
                <c:pt idx="229">
                  <c:v>80.364285714285714</c:v>
                </c:pt>
                <c:pt idx="230">
                  <c:v>107.90428571428572</c:v>
                </c:pt>
                <c:pt idx="231">
                  <c:v>104.50428571428571</c:v>
                </c:pt>
                <c:pt idx="232">
                  <c:v>72.61999999999999</c:v>
                </c:pt>
                <c:pt idx="233">
                  <c:v>92.94285714285715</c:v>
                </c:pt>
                <c:pt idx="234">
                  <c:v>73.988571428571419</c:v>
                </c:pt>
                <c:pt idx="235">
                  <c:v>86.124285714285719</c:v>
                </c:pt>
                <c:pt idx="236">
                  <c:v>81.231428571428566</c:v>
                </c:pt>
                <c:pt idx="237">
                  <c:v>65.625714285714281</c:v>
                </c:pt>
                <c:pt idx="238">
                  <c:v>78.820000000000007</c:v>
                </c:pt>
                <c:pt idx="239">
                  <c:v>102.96285714285715</c:v>
                </c:pt>
                <c:pt idx="240">
                  <c:v>121.42857142857143</c:v>
                </c:pt>
                <c:pt idx="241">
                  <c:v>105.2757142857143</c:v>
                </c:pt>
                <c:pt idx="242">
                  <c:v>106.86571428571428</c:v>
                </c:pt>
                <c:pt idx="243">
                  <c:v>106.88142857142857</c:v>
                </c:pt>
                <c:pt idx="244">
                  <c:v>81.165714285714287</c:v>
                </c:pt>
                <c:pt idx="245">
                  <c:v>107.81857142857143</c:v>
                </c:pt>
                <c:pt idx="246">
                  <c:v>73.894285714285715</c:v>
                </c:pt>
                <c:pt idx="247">
                  <c:v>80.451428571428565</c:v>
                </c:pt>
                <c:pt idx="248">
                  <c:v>93.214285714285708</c:v>
                </c:pt>
                <c:pt idx="249">
                  <c:v>87.347142857142856</c:v>
                </c:pt>
                <c:pt idx="250">
                  <c:v>61.68571428571429</c:v>
                </c:pt>
                <c:pt idx="251">
                  <c:v>92.508571428571415</c:v>
                </c:pt>
                <c:pt idx="252">
                  <c:v>90.19714285714285</c:v>
                </c:pt>
                <c:pt idx="253">
                  <c:v>96.504285714285714</c:v>
                </c:pt>
                <c:pt idx="254">
                  <c:v>131.82285714285715</c:v>
                </c:pt>
                <c:pt idx="255">
                  <c:v>101.46428571428571</c:v>
                </c:pt>
                <c:pt idx="256">
                  <c:v>85.704285714285717</c:v>
                </c:pt>
                <c:pt idx="257">
                  <c:v>41.654285714285713</c:v>
                </c:pt>
                <c:pt idx="258">
                  <c:v>20.688571428571429</c:v>
                </c:pt>
                <c:pt idx="259">
                  <c:v>66.614285714285714</c:v>
                </c:pt>
                <c:pt idx="260">
                  <c:v>98.55285714285715</c:v>
                </c:pt>
                <c:pt idx="261">
                  <c:v>83.202857142857141</c:v>
                </c:pt>
                <c:pt idx="262">
                  <c:v>57.160000000000004</c:v>
                </c:pt>
                <c:pt idx="263">
                  <c:v>59.921428571428571</c:v>
                </c:pt>
                <c:pt idx="264">
                  <c:v>64.8</c:v>
                </c:pt>
                <c:pt idx="265">
                  <c:v>66.647142857142867</c:v>
                </c:pt>
                <c:pt idx="266">
                  <c:v>57.004285714285722</c:v>
                </c:pt>
                <c:pt idx="267">
                  <c:v>67.261428571428567</c:v>
                </c:pt>
                <c:pt idx="268">
                  <c:v>64.512857142857143</c:v>
                </c:pt>
                <c:pt idx="269">
                  <c:v>66.532857142857139</c:v>
                </c:pt>
                <c:pt idx="270">
                  <c:v>66.791428571428568</c:v>
                </c:pt>
                <c:pt idx="271">
                  <c:v>57.89142857142857</c:v>
                </c:pt>
                <c:pt idx="272">
                  <c:v>52.458571428571432</c:v>
                </c:pt>
                <c:pt idx="273">
                  <c:v>49.774285714285718</c:v>
                </c:pt>
                <c:pt idx="274">
                  <c:v>74.975714285714275</c:v>
                </c:pt>
                <c:pt idx="275">
                  <c:v>75.012857142857143</c:v>
                </c:pt>
                <c:pt idx="276">
                  <c:v>58.64142857142857</c:v>
                </c:pt>
                <c:pt idx="277">
                  <c:v>60.65</c:v>
                </c:pt>
                <c:pt idx="278">
                  <c:v>51.780000000000008</c:v>
                </c:pt>
                <c:pt idx="279">
                  <c:v>85.539999999999992</c:v>
                </c:pt>
                <c:pt idx="280">
                  <c:v>79.41857142857144</c:v>
                </c:pt>
                <c:pt idx="281">
                  <c:v>74.907142857142858</c:v>
                </c:pt>
                <c:pt idx="282">
                  <c:v>64.19714285714285</c:v>
                </c:pt>
                <c:pt idx="283">
                  <c:v>80.83</c:v>
                </c:pt>
                <c:pt idx="284">
                  <c:v>132.67000000000002</c:v>
                </c:pt>
                <c:pt idx="285">
                  <c:v>50.831428571428582</c:v>
                </c:pt>
                <c:pt idx="286">
                  <c:v>67.044285714285721</c:v>
                </c:pt>
                <c:pt idx="287">
                  <c:v>72.981428571428566</c:v>
                </c:pt>
                <c:pt idx="288">
                  <c:v>73.438571428571436</c:v>
                </c:pt>
                <c:pt idx="289">
                  <c:v>83.222857142857151</c:v>
                </c:pt>
                <c:pt idx="290">
                  <c:v>74.712857142857146</c:v>
                </c:pt>
                <c:pt idx="291">
                  <c:v>98.714285714285708</c:v>
                </c:pt>
                <c:pt idx="292">
                  <c:v>59.73714285714285</c:v>
                </c:pt>
                <c:pt idx="293">
                  <c:v>94.591428571428565</c:v>
                </c:pt>
                <c:pt idx="294">
                  <c:v>96.132857142857134</c:v>
                </c:pt>
                <c:pt idx="295">
                  <c:v>79.508571428571415</c:v>
                </c:pt>
                <c:pt idx="296">
                  <c:v>83.667142857142863</c:v>
                </c:pt>
                <c:pt idx="297">
                  <c:v>51.058571428571426</c:v>
                </c:pt>
                <c:pt idx="298">
                  <c:v>79.577142857142846</c:v>
                </c:pt>
                <c:pt idx="299">
                  <c:v>71.341428571428565</c:v>
                </c:pt>
                <c:pt idx="300">
                  <c:v>72.562857142857141</c:v>
                </c:pt>
                <c:pt idx="301">
                  <c:v>101.68428571428571</c:v>
                </c:pt>
                <c:pt idx="302">
                  <c:v>108.32285714285715</c:v>
                </c:pt>
                <c:pt idx="303" formatCode="m/d/yyyy">
                  <c:v>146.19999999999999</c:v>
                </c:pt>
                <c:pt idx="304" formatCode="m/d/yyyy">
                  <c:v>120.28714285714285</c:v>
                </c:pt>
                <c:pt idx="305">
                  <c:v>94.031428571428577</c:v>
                </c:pt>
                <c:pt idx="306">
                  <c:v>101.84285714285714</c:v>
                </c:pt>
                <c:pt idx="307">
                  <c:v>114.12</c:v>
                </c:pt>
                <c:pt idx="308">
                  <c:v>176.85</c:v>
                </c:pt>
                <c:pt idx="309">
                  <c:v>51.915714285714287</c:v>
                </c:pt>
                <c:pt idx="310">
                  <c:v>103.24857142857142</c:v>
                </c:pt>
                <c:pt idx="311">
                  <c:v>73.87</c:v>
                </c:pt>
                <c:pt idx="312">
                  <c:v>90.55714285714285</c:v>
                </c:pt>
                <c:pt idx="313">
                  <c:v>147.92714285714285</c:v>
                </c:pt>
                <c:pt idx="314">
                  <c:v>134.98571428571429</c:v>
                </c:pt>
                <c:pt idx="315">
                  <c:v>117.11571428571428</c:v>
                </c:pt>
                <c:pt idx="316">
                  <c:v>135.31428571428572</c:v>
                </c:pt>
                <c:pt idx="317">
                  <c:v>144.82</c:v>
                </c:pt>
                <c:pt idx="318">
                  <c:v>106.25857142857141</c:v>
                </c:pt>
                <c:pt idx="319">
                  <c:v>119.44000000000001</c:v>
                </c:pt>
                <c:pt idx="320">
                  <c:v>93.497142857142862</c:v>
                </c:pt>
                <c:pt idx="321">
                  <c:v>110.62142857142858</c:v>
                </c:pt>
                <c:pt idx="322">
                  <c:v>94.625</c:v>
                </c:pt>
              </c:numCache>
            </c:numRef>
          </c:val>
          <c:smooth val="0"/>
          <c:extLst>
            <c:ext xmlns:c16="http://schemas.microsoft.com/office/drawing/2014/chart" uri="{C3380CC4-5D6E-409C-BE32-E72D297353CC}">
              <c16:uniqueId val="{00000000-445C-453F-A2EC-BD1C73006F40}"/>
            </c:ext>
          </c:extLst>
        </c:ser>
        <c:dLbls>
          <c:showLegendKey val="0"/>
          <c:showVal val="0"/>
          <c:showCatName val="0"/>
          <c:showSerName val="0"/>
          <c:showPercent val="0"/>
          <c:showBubbleSize val="0"/>
        </c:dLbls>
        <c:smooth val="0"/>
        <c:axId val="427094784"/>
        <c:axId val="427100032"/>
      </c:lineChart>
      <c:catAx>
        <c:axId val="427094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427100032"/>
        <c:crosses val="autoZero"/>
        <c:auto val="1"/>
        <c:lblAlgn val="ctr"/>
        <c:lblOffset val="100"/>
        <c:tickLblSkip val="1"/>
        <c:tickMarkSkip val="52"/>
        <c:noMultiLvlLbl val="0"/>
      </c:catAx>
      <c:valAx>
        <c:axId val="427100032"/>
        <c:scaling>
          <c:orientation val="minMax"/>
          <c:max val="6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427094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6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'Strompreis Zusammensetzung'!$A$6</c:f>
              <c:strCache>
                <c:ptCount val="1"/>
                <c:pt idx="0">
                  <c:v>Beschaffung, Netzentgelt, Vertrieb</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Zusammensetzung'!$B$6:$C$6,'Strompreis Zusammensetzung'!$F$6:$H$6)</c:f>
              <c:numCache>
                <c:formatCode>0.00</c:formatCode>
                <c:ptCount val="5"/>
                <c:pt idx="0">
                  <c:v>8.48</c:v>
                </c:pt>
                <c:pt idx="1">
                  <c:v>12.3</c:v>
                </c:pt>
                <c:pt idx="2">
                  <c:v>38.619999999999997</c:v>
                </c:pt>
                <c:pt idx="3">
                  <c:v>21.6</c:v>
                </c:pt>
                <c:pt idx="4">
                  <c:v>15.494999999999999</c:v>
                </c:pt>
              </c:numCache>
              <c:extLst/>
            </c:numRef>
          </c:val>
          <c:extLst>
            <c:ext xmlns:c16="http://schemas.microsoft.com/office/drawing/2014/chart" uri="{C3380CC4-5D6E-409C-BE32-E72D297353CC}">
              <c16:uniqueId val="{00000000-3584-4D07-A33B-5139094B529D}"/>
            </c:ext>
          </c:extLst>
        </c:ser>
        <c:ser>
          <c:idx val="1"/>
          <c:order val="1"/>
          <c:tx>
            <c:strRef>
              <c:f>'Strompreis Zusammensetzung'!$A$7</c:f>
              <c:strCache>
                <c:ptCount val="1"/>
                <c:pt idx="0">
                  <c:v>Konzessions-abgabe</c:v>
                </c:pt>
              </c:strCache>
            </c:strRef>
          </c:tx>
          <c:spPr>
            <a:solidFill>
              <a:schemeClr val="accent2"/>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Zusammensetzung'!$B$7:$C$7,'Strompreis Zusammensetzung'!$F$7:$H$7)</c:f>
              <c:numCache>
                <c:formatCode>0.00</c:formatCode>
                <c:ptCount val="5"/>
                <c:pt idx="0">
                  <c:v>0.11</c:v>
                </c:pt>
                <c:pt idx="1">
                  <c:v>0.11</c:v>
                </c:pt>
                <c:pt idx="2">
                  <c:v>0.11</c:v>
                </c:pt>
                <c:pt idx="3">
                  <c:v>0.11</c:v>
                </c:pt>
                <c:pt idx="4">
                  <c:v>0.11</c:v>
                </c:pt>
              </c:numCache>
              <c:extLst/>
            </c:numRef>
          </c:val>
          <c:extLst>
            <c:ext xmlns:c16="http://schemas.microsoft.com/office/drawing/2014/chart" uri="{C3380CC4-5D6E-409C-BE32-E72D297353CC}">
              <c16:uniqueId val="{00000001-3584-4D07-A33B-5139094B529D}"/>
            </c:ext>
          </c:extLst>
        </c:ser>
        <c:ser>
          <c:idx val="2"/>
          <c:order val="2"/>
          <c:tx>
            <c:strRef>
              <c:f>'Strompreis Zusammensetzung'!$A$8</c:f>
              <c:strCache>
                <c:ptCount val="1"/>
                <c:pt idx="0">
                  <c:v>EEG-Umlage</c:v>
                </c:pt>
              </c:strCache>
            </c:strRef>
          </c:tx>
          <c:spPr>
            <a:solidFill>
              <a:schemeClr val="accent3"/>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Zusammensetzung'!$B$8:$C$8,'Strompreis Zusammensetzung'!$F$8:$H$8)</c:f>
              <c:numCache>
                <c:formatCode>0.00</c:formatCode>
                <c:ptCount val="5"/>
                <c:pt idx="0">
                  <c:v>6.76</c:v>
                </c:pt>
                <c:pt idx="1">
                  <c:v>6.5</c:v>
                </c:pt>
                <c:pt idx="2">
                  <c:v>1.86</c:v>
                </c:pt>
              </c:numCache>
              <c:extLst/>
            </c:numRef>
          </c:val>
          <c:extLst>
            <c:ext xmlns:c16="http://schemas.microsoft.com/office/drawing/2014/chart" uri="{C3380CC4-5D6E-409C-BE32-E72D297353CC}">
              <c16:uniqueId val="{00000002-3584-4D07-A33B-5139094B529D}"/>
            </c:ext>
          </c:extLst>
        </c:ser>
        <c:ser>
          <c:idx val="3"/>
          <c:order val="3"/>
          <c:tx>
            <c:strRef>
              <c:f>'Strompreis Zusammensetzung'!$A$9</c:f>
              <c:strCache>
                <c:ptCount val="1"/>
                <c:pt idx="0">
                  <c:v>KWKG-Umlage</c:v>
                </c:pt>
              </c:strCache>
            </c:strRef>
          </c:tx>
          <c:spPr>
            <a:solidFill>
              <a:schemeClr val="accent4"/>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Zusammensetzung'!$B$9:$C$9,'Strompreis Zusammensetzung'!$F$9:$H$9)</c:f>
              <c:numCache>
                <c:formatCode>0.00</c:formatCode>
                <c:ptCount val="5"/>
                <c:pt idx="0">
                  <c:v>0.23</c:v>
                </c:pt>
                <c:pt idx="1">
                  <c:v>0.25</c:v>
                </c:pt>
                <c:pt idx="2">
                  <c:v>0.38</c:v>
                </c:pt>
                <c:pt idx="3">
                  <c:v>0.36</c:v>
                </c:pt>
                <c:pt idx="4">
                  <c:v>0.27500000000000002</c:v>
                </c:pt>
              </c:numCache>
              <c:extLst/>
            </c:numRef>
          </c:val>
          <c:extLst>
            <c:ext xmlns:c16="http://schemas.microsoft.com/office/drawing/2014/chart" uri="{C3380CC4-5D6E-409C-BE32-E72D297353CC}">
              <c16:uniqueId val="{00000003-3584-4D07-A33B-5139094B529D}"/>
            </c:ext>
          </c:extLst>
        </c:ser>
        <c:ser>
          <c:idx val="4"/>
          <c:order val="4"/>
          <c:tx>
            <c:strRef>
              <c:f>'Strompreis Zusammensetzung'!$A$10</c:f>
              <c:strCache>
                <c:ptCount val="1"/>
                <c:pt idx="0">
                  <c:v>§19 StromNEV-
Umlage</c:v>
                </c:pt>
              </c:strCache>
            </c:strRef>
          </c:tx>
          <c:spPr>
            <a:solidFill>
              <a:schemeClr val="accent5"/>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Zusammensetzung'!$B$10:$C$10,'Strompreis Zusammensetzung'!$F$10:$H$10)</c:f>
              <c:numCache>
                <c:formatCode>0.00</c:formatCode>
                <c:ptCount val="5"/>
                <c:pt idx="0">
                  <c:v>0.23</c:v>
                </c:pt>
                <c:pt idx="1">
                  <c:v>0.27</c:v>
                </c:pt>
                <c:pt idx="2">
                  <c:v>0.27</c:v>
                </c:pt>
                <c:pt idx="3">
                  <c:v>0.26</c:v>
                </c:pt>
                <c:pt idx="4">
                  <c:v>0.4</c:v>
                </c:pt>
              </c:numCache>
              <c:extLst/>
            </c:numRef>
          </c:val>
          <c:extLst>
            <c:ext xmlns:c16="http://schemas.microsoft.com/office/drawing/2014/chart" uri="{C3380CC4-5D6E-409C-BE32-E72D297353CC}">
              <c16:uniqueId val="{00000004-3584-4D07-A33B-5139094B529D}"/>
            </c:ext>
          </c:extLst>
        </c:ser>
        <c:ser>
          <c:idx val="5"/>
          <c:order val="5"/>
          <c:tx>
            <c:strRef>
              <c:f>'Strompreis Zusammensetzung'!$A$11</c:f>
              <c:strCache>
                <c:ptCount val="1"/>
                <c:pt idx="0">
                  <c:v>Offshore-
Netzumlage</c:v>
                </c:pt>
              </c:strCache>
            </c:strRef>
          </c:tx>
          <c:spPr>
            <a:solidFill>
              <a:schemeClr val="accent6"/>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Zusammensetzung'!$B$11:$C$11,'Strompreis Zusammensetzung'!$F$11:$H$11)</c:f>
              <c:numCache>
                <c:formatCode>0.00</c:formatCode>
                <c:ptCount val="5"/>
                <c:pt idx="0">
                  <c:v>0.42</c:v>
                </c:pt>
                <c:pt idx="1">
                  <c:v>0.4</c:v>
                </c:pt>
                <c:pt idx="2">
                  <c:v>0.42</c:v>
                </c:pt>
                <c:pt idx="3">
                  <c:v>0.59</c:v>
                </c:pt>
                <c:pt idx="4">
                  <c:v>0.65600000000000003</c:v>
                </c:pt>
              </c:numCache>
              <c:extLst/>
            </c:numRef>
          </c:val>
          <c:extLst>
            <c:ext xmlns:c16="http://schemas.microsoft.com/office/drawing/2014/chart" uri="{C3380CC4-5D6E-409C-BE32-E72D297353CC}">
              <c16:uniqueId val="{00000005-3584-4D07-A33B-5139094B529D}"/>
            </c:ext>
          </c:extLst>
        </c:ser>
        <c:ser>
          <c:idx val="6"/>
          <c:order val="6"/>
          <c:tx>
            <c:strRef>
              <c:f>'Strompreis Zusammensetzung'!$A$12</c:f>
              <c:strCache>
                <c:ptCount val="1"/>
                <c:pt idx="0">
                  <c:v>Umlage f. 
abschaltbare Lasten</c:v>
                </c:pt>
              </c:strCache>
            </c:strRef>
          </c:tx>
          <c:spPr>
            <a:solidFill>
              <a:schemeClr val="accent1">
                <a:lumMod val="60000"/>
              </a:schemeClr>
            </a:solidFill>
            <a:ln>
              <a:noFill/>
            </a:ln>
            <a:effectLst/>
          </c:spPr>
          <c:invertIfNegative val="0"/>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Zusammensetzung'!$B$12:$C$12,'Strompreis Zusammensetzung'!$F$12:$H$12)</c:f>
              <c:extLst/>
            </c:numRef>
          </c:val>
          <c:extLst>
            <c:ext xmlns:c16="http://schemas.microsoft.com/office/drawing/2014/chart" uri="{C3380CC4-5D6E-409C-BE32-E72D297353CC}">
              <c16:uniqueId val="{00000006-3584-4D07-A33B-5139094B529D}"/>
            </c:ext>
          </c:extLst>
        </c:ser>
        <c:ser>
          <c:idx val="7"/>
          <c:order val="7"/>
          <c:tx>
            <c:strRef>
              <c:f>'Strompreis Zusammensetzung'!$A$13</c:f>
              <c:strCache>
                <c:ptCount val="1"/>
                <c:pt idx="0">
                  <c:v>Stromsteuer</c:v>
                </c:pt>
              </c:strCache>
            </c:strRef>
          </c:tx>
          <c:spPr>
            <a:solidFill>
              <a:schemeClr val="accent2">
                <a:lumMod val="60000"/>
              </a:schemeClr>
            </a:solidFill>
            <a:ln>
              <a:noFill/>
            </a:ln>
            <a:effectLst/>
          </c:spPr>
          <c:invertIfNegative val="0"/>
          <c:dLbls>
            <c:dLbl>
              <c:idx val="0"/>
              <c:layout>
                <c:manualLayout>
                  <c:x val="4.1969933213793817E-2"/>
                  <c:y val="1.0370879110478738E-16"/>
                </c:manualLayout>
              </c:layout>
              <c:tx>
                <c:rich>
                  <a:bodyPr/>
                  <a:lstStyle/>
                  <a:p>
                    <a:r>
                      <a:rPr lang="en-US"/>
                      <a:t>17,77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3584-4D07-A33B-5139094B529D}"/>
                </c:ext>
              </c:extLst>
            </c:dLbl>
            <c:dLbl>
              <c:idx val="1"/>
              <c:layout>
                <c:manualLayout>
                  <c:x val="3.6802188092825032E-2"/>
                  <c:y val="0"/>
                </c:manualLayout>
              </c:layout>
              <c:tx>
                <c:rich>
                  <a:bodyPr/>
                  <a:lstStyle/>
                  <a:p>
                    <a:r>
                      <a:rPr lang="en-US"/>
                      <a:t>21,37</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3584-4D07-A33B-5139094B529D}"/>
                </c:ext>
              </c:extLst>
            </c:dLbl>
            <c:dLbl>
              <c:idx val="2"/>
              <c:layout>
                <c:manualLayout>
                  <c:x val="4.0456269372196325E-2"/>
                  <c:y val="-5.4758427561376313E-17"/>
                </c:manualLayout>
              </c:layout>
              <c:tx>
                <c:rich>
                  <a:bodyPr/>
                  <a:lstStyle/>
                  <a:p>
                    <a:r>
                      <a:rPr lang="en-US"/>
                      <a:t>43,20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3584-4D07-A33B-5139094B529D}"/>
                </c:ext>
              </c:extLst>
            </c:dLbl>
            <c:dLbl>
              <c:idx val="3"/>
              <c:layout>
                <c:manualLayout>
                  <c:x val="3.8551360786503154E-2"/>
                  <c:y val="0"/>
                </c:manualLayout>
              </c:layout>
              <c:tx>
                <c:rich>
                  <a:bodyPr/>
                  <a:lstStyle/>
                  <a:p>
                    <a:r>
                      <a:rPr lang="en-US"/>
                      <a:t>24,46</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3584-4D07-A33B-5139094B529D}"/>
                </c:ext>
              </c:extLst>
            </c:dLbl>
            <c:dLbl>
              <c:idx val="4"/>
              <c:tx>
                <c:rich>
                  <a:bodyPr/>
                  <a:lstStyle/>
                  <a:p>
                    <a:r>
                      <a:rPr lang="en-US"/>
                      <a:t>16,99</a:t>
                    </a:r>
                  </a:p>
                </c:rich>
              </c:tx>
              <c:dLblPos val="inBase"/>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3584-4D07-A33B-5139094B529D}"/>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('Strompreis Zusammensetzung'!$B$5:$C$5,'Strompreis Zusammensetzung'!$F$5:$H$5)</c:f>
              <c:numCache>
                <c:formatCode>General</c:formatCode>
                <c:ptCount val="5"/>
                <c:pt idx="0">
                  <c:v>2020</c:v>
                </c:pt>
                <c:pt idx="1">
                  <c:v>2021</c:v>
                </c:pt>
                <c:pt idx="2">
                  <c:v>2022</c:v>
                </c:pt>
                <c:pt idx="3">
                  <c:v>2023</c:v>
                </c:pt>
                <c:pt idx="4">
                  <c:v>2024</c:v>
                </c:pt>
              </c:numCache>
            </c:numRef>
          </c:cat>
          <c:val>
            <c:numRef>
              <c:f>('Strompreis Zusammensetzung'!$B$13:$C$13,'Strompreis Zusammensetzung'!$F$13:$H$13)</c:f>
              <c:numCache>
                <c:formatCode>0.00</c:formatCode>
                <c:ptCount val="5"/>
                <c:pt idx="0">
                  <c:v>1.54</c:v>
                </c:pt>
                <c:pt idx="1">
                  <c:v>1.54</c:v>
                </c:pt>
                <c:pt idx="2">
                  <c:v>1.54</c:v>
                </c:pt>
                <c:pt idx="3">
                  <c:v>1.54</c:v>
                </c:pt>
                <c:pt idx="4">
                  <c:v>0.05</c:v>
                </c:pt>
              </c:numCache>
              <c:extLst/>
            </c:numRef>
          </c:val>
          <c:extLst>
            <c:ext xmlns:c16="http://schemas.microsoft.com/office/drawing/2014/chart" uri="{C3380CC4-5D6E-409C-BE32-E72D297353CC}">
              <c16:uniqueId val="{0000000C-3584-4D07-A33B-5139094B529D}"/>
            </c:ext>
          </c:extLst>
        </c:ser>
        <c:dLbls>
          <c:showLegendKey val="0"/>
          <c:showVal val="0"/>
          <c:showCatName val="0"/>
          <c:showSerName val="0"/>
          <c:showPercent val="0"/>
          <c:showBubbleSize val="0"/>
        </c:dLbls>
        <c:gapWidth val="150"/>
        <c:overlap val="100"/>
        <c:axId val="650969368"/>
        <c:axId val="650969728"/>
      </c:barChart>
      <c:catAx>
        <c:axId val="650969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650969728"/>
        <c:crosses val="autoZero"/>
        <c:auto val="1"/>
        <c:lblAlgn val="ctr"/>
        <c:lblOffset val="100"/>
        <c:noMultiLvlLbl val="0"/>
      </c:catAx>
      <c:valAx>
        <c:axId val="650969728"/>
        <c:scaling>
          <c:orientation val="minMax"/>
        </c:scaling>
        <c:delete val="1"/>
        <c:axPos val="b"/>
        <c:numFmt formatCode="0.00" sourceLinked="1"/>
        <c:majorTickMark val="none"/>
        <c:minorTickMark val="none"/>
        <c:tickLblPos val="nextTo"/>
        <c:crossAx val="65096936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Strompreis_Vergleich!$D$116</c:f>
              <c:strCache>
                <c:ptCount val="1"/>
                <c:pt idx="0">
                  <c:v>&lt; 20 MWh</c:v>
                </c:pt>
              </c:strCache>
            </c:strRef>
          </c:tx>
          <c:spPr>
            <a:ln w="28575" cap="rnd">
              <a:solidFill>
                <a:schemeClr val="accent1"/>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Strompreis_Vergleich!$F$116:$O$116</c:f>
              <c:numCache>
                <c:formatCode>General</c:formatCode>
                <c:ptCount val="10"/>
                <c:pt idx="0">
                  <c:v>22.89</c:v>
                </c:pt>
                <c:pt idx="1">
                  <c:v>24.55</c:v>
                </c:pt>
                <c:pt idx="2">
                  <c:v>24.85</c:v>
                </c:pt>
                <c:pt idx="3">
                  <c:v>24.92</c:v>
                </c:pt>
                <c:pt idx="4">
                  <c:v>25.44</c:v>
                </c:pt>
                <c:pt idx="5">
                  <c:v>26.4</c:v>
                </c:pt>
                <c:pt idx="6">
                  <c:v>27.02</c:v>
                </c:pt>
                <c:pt idx="7">
                  <c:v>32.47</c:v>
                </c:pt>
                <c:pt idx="8">
                  <c:v>32.79</c:v>
                </c:pt>
                <c:pt idx="9">
                  <c:v>32.93</c:v>
                </c:pt>
              </c:numCache>
            </c:numRef>
          </c:val>
          <c:smooth val="0"/>
          <c:extLst>
            <c:ext xmlns:c16="http://schemas.microsoft.com/office/drawing/2014/chart" uri="{C3380CC4-5D6E-409C-BE32-E72D297353CC}">
              <c16:uniqueId val="{00000000-41F9-4365-A022-4823851C5314}"/>
            </c:ext>
          </c:extLst>
        </c:ser>
        <c:ser>
          <c:idx val="1"/>
          <c:order val="1"/>
          <c:tx>
            <c:strRef>
              <c:f>Strompreis_Vergleich!$D$117</c:f>
              <c:strCache>
                <c:ptCount val="1"/>
                <c:pt idx="0">
                  <c:v>20 MWh bis 500 MWh</c:v>
                </c:pt>
              </c:strCache>
            </c:strRef>
          </c:tx>
          <c:spPr>
            <a:ln w="28575" cap="rnd">
              <a:solidFill>
                <a:schemeClr val="accent2"/>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Strompreis_Vergleich!$F$117:$O$117</c:f>
              <c:numCache>
                <c:formatCode>General</c:formatCode>
                <c:ptCount val="10"/>
                <c:pt idx="0">
                  <c:v>18.63</c:v>
                </c:pt>
                <c:pt idx="1">
                  <c:v>20.12</c:v>
                </c:pt>
                <c:pt idx="2">
                  <c:v>20.36</c:v>
                </c:pt>
                <c:pt idx="3">
                  <c:v>20.43</c:v>
                </c:pt>
                <c:pt idx="4">
                  <c:v>20.73</c:v>
                </c:pt>
                <c:pt idx="5">
                  <c:v>23.16</c:v>
                </c:pt>
                <c:pt idx="6">
                  <c:v>22.42</c:v>
                </c:pt>
                <c:pt idx="7">
                  <c:v>24.76</c:v>
                </c:pt>
                <c:pt idx="8">
                  <c:v>24.8</c:v>
                </c:pt>
                <c:pt idx="9">
                  <c:v>27.23</c:v>
                </c:pt>
              </c:numCache>
            </c:numRef>
          </c:val>
          <c:smooth val="0"/>
          <c:extLst>
            <c:ext xmlns:c16="http://schemas.microsoft.com/office/drawing/2014/chart" uri="{C3380CC4-5D6E-409C-BE32-E72D297353CC}">
              <c16:uniqueId val="{00000001-41F9-4365-A022-4823851C5314}"/>
            </c:ext>
          </c:extLst>
        </c:ser>
        <c:ser>
          <c:idx val="2"/>
          <c:order val="2"/>
          <c:tx>
            <c:strRef>
              <c:f>Strompreis_Vergleich!$D$118</c:f>
              <c:strCache>
                <c:ptCount val="1"/>
                <c:pt idx="0">
                  <c:v>500 MWh bis 2 000 MWh</c:v>
                </c:pt>
              </c:strCache>
            </c:strRef>
          </c:tx>
          <c:spPr>
            <a:ln w="28575" cap="rnd">
              <a:solidFill>
                <a:schemeClr val="accent3"/>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Strompreis_Vergleich!$F$118:$O$118</c:f>
              <c:numCache>
                <c:formatCode>General</c:formatCode>
                <c:ptCount val="10"/>
                <c:pt idx="0">
                  <c:v>16.079999999999998</c:v>
                </c:pt>
                <c:pt idx="1">
                  <c:v>17.809999999999999</c:v>
                </c:pt>
                <c:pt idx="2">
                  <c:v>18.18</c:v>
                </c:pt>
                <c:pt idx="3">
                  <c:v>18.13</c:v>
                </c:pt>
                <c:pt idx="4">
                  <c:v>18.600000000000001</c:v>
                </c:pt>
                <c:pt idx="5">
                  <c:v>21.32</c:v>
                </c:pt>
                <c:pt idx="6">
                  <c:v>20.56</c:v>
                </c:pt>
                <c:pt idx="7">
                  <c:v>21.92</c:v>
                </c:pt>
                <c:pt idx="8">
                  <c:v>21.75</c:v>
                </c:pt>
                <c:pt idx="9">
                  <c:v>23.28</c:v>
                </c:pt>
              </c:numCache>
            </c:numRef>
          </c:val>
          <c:smooth val="0"/>
          <c:extLst>
            <c:ext xmlns:c16="http://schemas.microsoft.com/office/drawing/2014/chart" uri="{C3380CC4-5D6E-409C-BE32-E72D297353CC}">
              <c16:uniqueId val="{00000002-41F9-4365-A022-4823851C5314}"/>
            </c:ext>
          </c:extLst>
        </c:ser>
        <c:ser>
          <c:idx val="3"/>
          <c:order val="3"/>
          <c:tx>
            <c:strRef>
              <c:f>Strompreis_Vergleich!$D$119</c:f>
              <c:strCache>
                <c:ptCount val="1"/>
                <c:pt idx="0">
                  <c:v> 2 000 MWh bis 20 000 MWh</c:v>
                </c:pt>
              </c:strCache>
            </c:strRef>
          </c:tx>
          <c:spPr>
            <a:ln w="28575" cap="rnd">
              <a:solidFill>
                <a:schemeClr val="accent4"/>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Strompreis_Vergleich!$F$119:$O$119</c:f>
              <c:numCache>
                <c:formatCode>General</c:formatCode>
                <c:ptCount val="10"/>
                <c:pt idx="0">
                  <c:v>13.61</c:v>
                </c:pt>
                <c:pt idx="1">
                  <c:v>15.09</c:v>
                </c:pt>
                <c:pt idx="2">
                  <c:v>15.34</c:v>
                </c:pt>
                <c:pt idx="3">
                  <c:v>15.01</c:v>
                </c:pt>
                <c:pt idx="4">
                  <c:v>16.420000000000002</c:v>
                </c:pt>
                <c:pt idx="5">
                  <c:v>19.28</c:v>
                </c:pt>
                <c:pt idx="6">
                  <c:v>19.489999999999998</c:v>
                </c:pt>
                <c:pt idx="7">
                  <c:v>20.55</c:v>
                </c:pt>
                <c:pt idx="8">
                  <c:v>20.170000000000002</c:v>
                </c:pt>
                <c:pt idx="9">
                  <c:v>20.170000000000002</c:v>
                </c:pt>
              </c:numCache>
            </c:numRef>
          </c:val>
          <c:smooth val="0"/>
          <c:extLst>
            <c:ext xmlns:c16="http://schemas.microsoft.com/office/drawing/2014/chart" uri="{C3380CC4-5D6E-409C-BE32-E72D297353CC}">
              <c16:uniqueId val="{00000003-41F9-4365-A022-4823851C5314}"/>
            </c:ext>
          </c:extLst>
        </c:ser>
        <c:ser>
          <c:idx val="4"/>
          <c:order val="4"/>
          <c:tx>
            <c:strRef>
              <c:f>Strompreis_Vergleich!$D$120</c:f>
              <c:strCache>
                <c:ptCount val="1"/>
                <c:pt idx="0">
                  <c:v>20 000 MWh bis 70 000 MWh</c:v>
                </c:pt>
              </c:strCache>
            </c:strRef>
          </c:tx>
          <c:spPr>
            <a:ln w="28575" cap="rnd">
              <a:solidFill>
                <a:schemeClr val="accent5"/>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Strompreis_Vergleich!$F$120:$O$120</c:f>
              <c:numCache>
                <c:formatCode>General</c:formatCode>
                <c:ptCount val="10"/>
                <c:pt idx="0">
                  <c:v>10.93</c:v>
                </c:pt>
                <c:pt idx="1">
                  <c:v>12.06</c:v>
                </c:pt>
                <c:pt idx="2">
                  <c:v>12.71</c:v>
                </c:pt>
                <c:pt idx="3">
                  <c:v>12.67</c:v>
                </c:pt>
                <c:pt idx="4">
                  <c:v>13.49</c:v>
                </c:pt>
                <c:pt idx="5">
                  <c:v>17.68</c:v>
                </c:pt>
                <c:pt idx="6">
                  <c:v>19.39</c:v>
                </c:pt>
                <c:pt idx="7">
                  <c:v>19.05</c:v>
                </c:pt>
                <c:pt idx="8">
                  <c:v>17.760000000000002</c:v>
                </c:pt>
                <c:pt idx="9">
                  <c:v>16.850000000000001</c:v>
                </c:pt>
              </c:numCache>
            </c:numRef>
          </c:val>
          <c:smooth val="0"/>
          <c:extLst>
            <c:ext xmlns:c16="http://schemas.microsoft.com/office/drawing/2014/chart" uri="{C3380CC4-5D6E-409C-BE32-E72D297353CC}">
              <c16:uniqueId val="{00000004-41F9-4365-A022-4823851C5314}"/>
            </c:ext>
          </c:extLst>
        </c:ser>
        <c:ser>
          <c:idx val="5"/>
          <c:order val="5"/>
          <c:tx>
            <c:strRef>
              <c:f>Strompreis_Vergleich!$D$121</c:f>
              <c:strCache>
                <c:ptCount val="1"/>
                <c:pt idx="0">
                  <c:v>70 000 MWh bis 150 000 MWh</c:v>
                </c:pt>
              </c:strCache>
            </c:strRef>
          </c:tx>
          <c:spPr>
            <a:ln w="28575" cap="rnd">
              <a:solidFill>
                <a:schemeClr val="accent6"/>
              </a:solidFill>
              <a:round/>
            </a:ln>
            <a:effectLst/>
          </c:spPr>
          <c:marker>
            <c:symbol val="none"/>
          </c:marker>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Strompreis_Vergleich!$F$121:$O$121</c:f>
              <c:numCache>
                <c:formatCode>General</c:formatCode>
                <c:ptCount val="10"/>
                <c:pt idx="0">
                  <c:v>9.25</c:v>
                </c:pt>
                <c:pt idx="1">
                  <c:v>10.07</c:v>
                </c:pt>
                <c:pt idx="2">
                  <c:v>11.22</c:v>
                </c:pt>
                <c:pt idx="3">
                  <c:v>11.49</c:v>
                </c:pt>
                <c:pt idx="4">
                  <c:v>13.47</c:v>
                </c:pt>
                <c:pt idx="5">
                  <c:v>16.34</c:v>
                </c:pt>
                <c:pt idx="6">
                  <c:v>18.86</c:v>
                </c:pt>
                <c:pt idx="7">
                  <c:v>16.86</c:v>
                </c:pt>
                <c:pt idx="8">
                  <c:v>17.2</c:v>
                </c:pt>
                <c:pt idx="9">
                  <c:v>13.94</c:v>
                </c:pt>
              </c:numCache>
            </c:numRef>
          </c:val>
          <c:smooth val="0"/>
          <c:extLst>
            <c:ext xmlns:c16="http://schemas.microsoft.com/office/drawing/2014/chart" uri="{C3380CC4-5D6E-409C-BE32-E72D297353CC}">
              <c16:uniqueId val="{00000005-41F9-4365-A022-4823851C5314}"/>
            </c:ext>
          </c:extLst>
        </c:ser>
        <c:ser>
          <c:idx val="6"/>
          <c:order val="6"/>
          <c:tx>
            <c:strRef>
              <c:f>Strompreis_Vergleich!$D$122</c:f>
              <c:strCache>
                <c:ptCount val="1"/>
                <c:pt idx="0">
                  <c:v> &gt; 150 000 MWh</c:v>
                </c:pt>
              </c:strCache>
            </c:strRef>
          </c:tx>
          <c:spPr>
            <a:ln w="44450" cap="rnd">
              <a:solidFill>
                <a:schemeClr val="accent1">
                  <a:lumMod val="60000"/>
                </a:schemeClr>
              </a:solidFill>
              <a:round/>
            </a:ln>
            <a:effectLst/>
          </c:spPr>
          <c:marker>
            <c:symbol val="none"/>
          </c:marker>
          <c:dLbls>
            <c:dLbl>
              <c:idx val="0"/>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1F9-4365-A022-4823851C5314}"/>
                </c:ext>
              </c:extLst>
            </c:dLbl>
            <c:dLbl>
              <c:idx val="9"/>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1F9-4365-A022-4823851C5314}"/>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Strompreis_Vergleich!$F$115:$O$115</c:f>
              <c:strCache>
                <c:ptCount val="10"/>
                <c:pt idx="0">
                  <c:v>S2/19</c:v>
                </c:pt>
                <c:pt idx="1">
                  <c:v>S1/20</c:v>
                </c:pt>
                <c:pt idx="2">
                  <c:v>S2/20</c:v>
                </c:pt>
                <c:pt idx="3">
                  <c:v>S1/21</c:v>
                </c:pt>
                <c:pt idx="4">
                  <c:v>S2/21</c:v>
                </c:pt>
                <c:pt idx="5">
                  <c:v>S1/22</c:v>
                </c:pt>
                <c:pt idx="6">
                  <c:v>S2/22</c:v>
                </c:pt>
                <c:pt idx="7">
                  <c:v>S1/23</c:v>
                </c:pt>
                <c:pt idx="8">
                  <c:v>S2/23</c:v>
                </c:pt>
                <c:pt idx="9">
                  <c:v>S1/24</c:v>
                </c:pt>
              </c:strCache>
            </c:strRef>
          </c:cat>
          <c:val>
            <c:numRef>
              <c:f>Strompreis_Vergleich!$F$122:$O$122</c:f>
              <c:numCache>
                <c:formatCode>General</c:formatCode>
                <c:ptCount val="10"/>
                <c:pt idx="0">
                  <c:v>7.68</c:v>
                </c:pt>
                <c:pt idx="1">
                  <c:v>6.43</c:v>
                </c:pt>
                <c:pt idx="2">
                  <c:v>7.33</c:v>
                </c:pt>
                <c:pt idx="3">
                  <c:v>8.82</c:v>
                </c:pt>
                <c:pt idx="4">
                  <c:v>13.11</c:v>
                </c:pt>
                <c:pt idx="5">
                  <c:v>17.34</c:v>
                </c:pt>
                <c:pt idx="6">
                  <c:v>20.7</c:v>
                </c:pt>
                <c:pt idx="7">
                  <c:v>15.89</c:v>
                </c:pt>
                <c:pt idx="8">
                  <c:v>15.27</c:v>
                </c:pt>
                <c:pt idx="9">
                  <c:v>12.12</c:v>
                </c:pt>
              </c:numCache>
            </c:numRef>
          </c:val>
          <c:smooth val="0"/>
          <c:extLst>
            <c:ext xmlns:c16="http://schemas.microsoft.com/office/drawing/2014/chart" uri="{C3380CC4-5D6E-409C-BE32-E72D297353CC}">
              <c16:uniqueId val="{00000008-41F9-4365-A022-4823851C5314}"/>
            </c:ext>
          </c:extLst>
        </c:ser>
        <c:dLbls>
          <c:showLegendKey val="0"/>
          <c:showVal val="0"/>
          <c:showCatName val="0"/>
          <c:showSerName val="0"/>
          <c:showPercent val="0"/>
          <c:showBubbleSize val="0"/>
        </c:dLbls>
        <c:smooth val="0"/>
        <c:axId val="900648408"/>
        <c:axId val="900647328"/>
      </c:lineChart>
      <c:catAx>
        <c:axId val="900648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7328"/>
        <c:crosses val="autoZero"/>
        <c:auto val="1"/>
        <c:lblAlgn val="ctr"/>
        <c:lblOffset val="100"/>
        <c:noMultiLvlLbl val="0"/>
      </c:catAx>
      <c:valAx>
        <c:axId val="900647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00648408"/>
        <c:crosses val="autoZero"/>
        <c:crossBetween val="between"/>
      </c:valAx>
      <c:spPr>
        <a:noFill/>
        <a:ln>
          <a:noFill/>
        </a:ln>
        <a:effectLst/>
      </c:spPr>
    </c:plotArea>
    <c:legend>
      <c:legendPos val="r"/>
      <c:layout>
        <c:manualLayout>
          <c:xMode val="edge"/>
          <c:yMode val="edge"/>
          <c:x val="0.69584808392457453"/>
          <c:y val="1.4821582416701725E-2"/>
          <c:w val="0.29199759121018964"/>
          <c:h val="0.98392739075554503"/>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331161422926322"/>
          <c:y val="0.16275153985396476"/>
          <c:w val="0.46243676926748684"/>
          <c:h val="0.7181373222594879"/>
        </c:manualLayout>
      </c:layout>
      <c:pieChart>
        <c:varyColors val="1"/>
        <c:ser>
          <c:idx val="0"/>
          <c:order val="0"/>
          <c:spPr>
            <a:ln w="3175">
              <a:solidFill>
                <a:schemeClr val="bg1"/>
              </a:solidFill>
            </a:ln>
          </c:spPr>
          <c:explosion val="2"/>
          <c:dPt>
            <c:idx val="0"/>
            <c:bubble3D val="0"/>
            <c:spPr>
              <a:solidFill>
                <a:srgbClr val="004A94"/>
              </a:solidFill>
              <a:ln w="3175">
                <a:solidFill>
                  <a:schemeClr val="bg1"/>
                </a:solidFill>
              </a:ln>
              <a:effectLst/>
            </c:spPr>
            <c:extLst>
              <c:ext xmlns:c16="http://schemas.microsoft.com/office/drawing/2014/chart" uri="{C3380CC4-5D6E-409C-BE32-E72D297353CC}">
                <c16:uniqueId val="{00000001-BA90-404B-9364-B3BFDF68C486}"/>
              </c:ext>
            </c:extLst>
          </c:dPt>
          <c:dPt>
            <c:idx val="1"/>
            <c:bubble3D val="0"/>
            <c:spPr>
              <a:solidFill>
                <a:schemeClr val="bg2"/>
              </a:solidFill>
              <a:ln w="3175">
                <a:solidFill>
                  <a:schemeClr val="bg1"/>
                </a:solidFill>
              </a:ln>
              <a:effectLst/>
            </c:spPr>
            <c:extLst>
              <c:ext xmlns:c16="http://schemas.microsoft.com/office/drawing/2014/chart" uri="{C3380CC4-5D6E-409C-BE32-E72D297353CC}">
                <c16:uniqueId val="{00000003-BA90-404B-9364-B3BFDF68C486}"/>
              </c:ext>
            </c:extLst>
          </c:dPt>
          <c:dPt>
            <c:idx val="2"/>
            <c:bubble3D val="0"/>
            <c:spPr>
              <a:solidFill>
                <a:schemeClr val="accent3"/>
              </a:solidFill>
              <a:ln w="3175">
                <a:solidFill>
                  <a:schemeClr val="bg1"/>
                </a:solidFill>
              </a:ln>
              <a:effectLst/>
            </c:spPr>
            <c:extLst>
              <c:ext xmlns:c16="http://schemas.microsoft.com/office/drawing/2014/chart" uri="{C3380CC4-5D6E-409C-BE32-E72D297353CC}">
                <c16:uniqueId val="{00000005-BA90-404B-9364-B3BFDF68C486}"/>
              </c:ext>
            </c:extLst>
          </c:dPt>
          <c:dPt>
            <c:idx val="3"/>
            <c:bubble3D val="0"/>
            <c:spPr>
              <a:solidFill>
                <a:schemeClr val="accent2"/>
              </a:solidFill>
              <a:ln w="3175">
                <a:solidFill>
                  <a:schemeClr val="bg1"/>
                </a:solidFill>
              </a:ln>
              <a:effectLst/>
            </c:spPr>
            <c:extLst>
              <c:ext xmlns:c16="http://schemas.microsoft.com/office/drawing/2014/chart" uri="{C3380CC4-5D6E-409C-BE32-E72D297353CC}">
                <c16:uniqueId val="{00000007-BA90-404B-9364-B3BFDF68C486}"/>
              </c:ext>
            </c:extLst>
          </c:dPt>
          <c:dPt>
            <c:idx val="4"/>
            <c:bubble3D val="0"/>
            <c:spPr>
              <a:solidFill>
                <a:schemeClr val="accent4"/>
              </a:solidFill>
              <a:ln w="3175">
                <a:solidFill>
                  <a:schemeClr val="bg1"/>
                </a:solidFill>
              </a:ln>
              <a:effectLst/>
            </c:spPr>
            <c:extLst>
              <c:ext xmlns:c16="http://schemas.microsoft.com/office/drawing/2014/chart" uri="{C3380CC4-5D6E-409C-BE32-E72D297353CC}">
                <c16:uniqueId val="{00000009-BA90-404B-9364-B3BFDF68C486}"/>
              </c:ext>
            </c:extLst>
          </c:dPt>
          <c:dLbls>
            <c:dLbl>
              <c:idx val="0"/>
              <c:layout>
                <c:manualLayout>
                  <c:x val="8.458165309450609E-2"/>
                  <c:y val="3.18173941372858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8247956010304576"/>
                      <c:h val="0.32388599422474912"/>
                    </c:manualLayout>
                  </c15:layout>
                </c:ext>
                <c:ext xmlns:c16="http://schemas.microsoft.com/office/drawing/2014/chart" uri="{C3380CC4-5D6E-409C-BE32-E72D297353CC}">
                  <c16:uniqueId val="{00000001-BA90-404B-9364-B3BFDF68C486}"/>
                </c:ext>
              </c:extLst>
            </c:dLbl>
            <c:dLbl>
              <c:idx val="1"/>
              <c:layout>
                <c:manualLayout>
                  <c:x val="9.2440091765088411E-2"/>
                  <c:y val="3.7617078617691112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4053900224241617"/>
                      <c:h val="0.25657238950182515"/>
                    </c:manualLayout>
                  </c15:layout>
                </c:ext>
                <c:ext xmlns:c16="http://schemas.microsoft.com/office/drawing/2014/chart" uri="{C3380CC4-5D6E-409C-BE32-E72D297353CC}">
                  <c16:uniqueId val="{00000003-BA90-404B-9364-B3BFDF68C486}"/>
                </c:ext>
              </c:extLst>
            </c:dLbl>
            <c:dLbl>
              <c:idx val="2"/>
              <c:layout>
                <c:manualLayout>
                  <c:x val="-3.0742954739538857E-2"/>
                  <c:y val="1.827179072900848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BA90-404B-9364-B3BFDF68C486}"/>
                </c:ext>
              </c:extLst>
            </c:dLbl>
            <c:dLbl>
              <c:idx val="3"/>
              <c:layout>
                <c:manualLayout>
                  <c:x val="-4.8443848934405093E-2"/>
                  <c:y val="4.2771047924232017E-2"/>
                </c:manualLayout>
              </c:layout>
              <c:dLblPos val="bestFit"/>
              <c:showLegendKey val="0"/>
              <c:showVal val="0"/>
              <c:showCatName val="1"/>
              <c:showSerName val="0"/>
              <c:showPercent val="1"/>
              <c:showBubbleSize val="0"/>
              <c:extLst>
                <c:ext xmlns:c15="http://schemas.microsoft.com/office/drawing/2012/chart" uri="{CE6537A1-D6FC-4f65-9D91-7224C49458BB}">
                  <c15:layout>
                    <c:manualLayout>
                      <c:w val="0.21986156415234406"/>
                      <c:h val="0.23581246799592459"/>
                    </c:manualLayout>
                  </c15:layout>
                </c:ext>
                <c:ext xmlns:c16="http://schemas.microsoft.com/office/drawing/2014/chart" uri="{C3380CC4-5D6E-409C-BE32-E72D297353CC}">
                  <c16:uniqueId val="{00000007-BA90-404B-9364-B3BFDF68C486}"/>
                </c:ext>
              </c:extLst>
            </c:dLbl>
            <c:dLbl>
              <c:idx val="4"/>
              <c:dLblPos val="outEnd"/>
              <c:showLegendKey val="0"/>
              <c:showVal val="0"/>
              <c:showCatName val="1"/>
              <c:showSerName val="0"/>
              <c:showPercent val="1"/>
              <c:showBubbleSize val="0"/>
              <c:extLst>
                <c:ext xmlns:c15="http://schemas.microsoft.com/office/drawing/2012/chart" uri="{CE6537A1-D6FC-4f65-9D91-7224C49458BB}">
                  <c15:layout>
                    <c:manualLayout>
                      <c:w val="0.25901060297269635"/>
                      <c:h val="0.25476563778513323"/>
                    </c:manualLayout>
                  </c15:layout>
                </c:ext>
                <c:ext xmlns:c16="http://schemas.microsoft.com/office/drawing/2014/chart" uri="{C3380CC4-5D6E-409C-BE32-E72D297353CC}">
                  <c16:uniqueId val="{00000009-BA90-404B-9364-B3BFDF68C486}"/>
                </c:ext>
              </c:extLst>
            </c:dLbl>
            <c:numFmt formatCode="0.0%" sourceLinked="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EEV_Sektoren_D!$A$39:$A$43</c:f>
              <c:strCache>
                <c:ptCount val="5"/>
                <c:pt idx="0">
                  <c:v>Bergbau, Verarbeitendes Gewerbe (ohne Chemie/Pharma)</c:v>
                </c:pt>
                <c:pt idx="1">
                  <c:v>Chemie/Pharma</c:v>
                </c:pt>
                <c:pt idx="2">
                  <c:v>Verkehr</c:v>
                </c:pt>
                <c:pt idx="3">
                  <c:v>Private Haushalte</c:v>
                </c:pt>
                <c:pt idx="4">
                  <c:v>Gewerbe, Handel, Dienstleistungen</c:v>
                </c:pt>
              </c:strCache>
            </c:strRef>
          </c:cat>
          <c:val>
            <c:numRef>
              <c:f>EEV_Sektoren_D!$M$39:$M$43</c:f>
              <c:numCache>
                <c:formatCode>0%</c:formatCode>
                <c:ptCount val="5"/>
                <c:pt idx="0">
                  <c:v>0.1994244402678815</c:v>
                </c:pt>
                <c:pt idx="1">
                  <c:v>7.5641062514669843E-2</c:v>
                </c:pt>
                <c:pt idx="2">
                  <c:v>0.30760949512263364</c:v>
                </c:pt>
                <c:pt idx="3">
                  <c:v>0.27874894707982789</c:v>
                </c:pt>
                <c:pt idx="4">
                  <c:v>0.13857605501498713</c:v>
                </c:pt>
              </c:numCache>
            </c:numRef>
          </c:val>
          <c:extLst>
            <c:ext xmlns:c16="http://schemas.microsoft.com/office/drawing/2014/chart" uri="{C3380CC4-5D6E-409C-BE32-E72D297353CC}">
              <c16:uniqueId val="{0000000A-BA90-404B-9364-B3BFDF68C486}"/>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a:lstStyle/>
    <a:p>
      <a:pPr>
        <a:defRPr sz="1000" b="1">
          <a:solidFill>
            <a:schemeClr val="tx1"/>
          </a:solidFill>
          <a:latin typeface="+mn-lt"/>
          <a:ea typeface="Arial"/>
          <a:cs typeface="Arial"/>
        </a:defRPr>
      </a:pPr>
      <a:endParaRPr lang="de-DE"/>
    </a:p>
  </c:txPr>
  <c:externalData r:id="rId3">
    <c:autoUpdate val="0"/>
  </c:externalData>
  <c:userShapes r:id="rId4"/>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195805555555556"/>
          <c:y val="9.1358953645042408E-3"/>
          <c:w val="0.7480419444444445"/>
          <c:h val="0.99086410463549579"/>
        </c:manualLayout>
      </c:layout>
      <c:barChart>
        <c:barDir val="bar"/>
        <c:grouping val="clustered"/>
        <c:varyColors val="0"/>
        <c:ser>
          <c:idx val="2"/>
          <c:order val="2"/>
          <c:tx>
            <c:strRef>
              <c:f>Strompreis_Vergleich!$J$38</c:f>
              <c:strCache>
                <c:ptCount val="1"/>
                <c:pt idx="0">
                  <c:v>1. Halbjahr 2024</c:v>
                </c:pt>
              </c:strCache>
            </c:strRef>
          </c:tx>
          <c:spPr>
            <a:solidFill>
              <a:schemeClr val="accent4"/>
            </a:solidFill>
            <a:ln>
              <a:noFill/>
            </a:ln>
            <a:effectLst/>
          </c:spPr>
          <c:invertIfNegative val="0"/>
          <c:dPt>
            <c:idx val="7"/>
            <c:invertIfNegative val="0"/>
            <c:bubble3D val="0"/>
            <c:spPr>
              <a:solidFill>
                <a:schemeClr val="accent4">
                  <a:lumMod val="50000"/>
                </a:schemeClr>
              </a:solidFill>
              <a:ln>
                <a:noFill/>
              </a:ln>
              <a:effectLst/>
            </c:spPr>
            <c:extLst>
              <c:ext xmlns:c16="http://schemas.microsoft.com/office/drawing/2014/chart" uri="{C3380CC4-5D6E-409C-BE32-E72D297353CC}">
                <c16:uniqueId val="{00000001-CC8C-4020-83CA-5E7AA2EF6ADF}"/>
              </c:ext>
            </c:extLst>
          </c:dPt>
          <c:dPt>
            <c:idx val="9"/>
            <c:invertIfNegative val="0"/>
            <c:bubble3D val="0"/>
            <c:spPr>
              <a:solidFill>
                <a:schemeClr val="accent2"/>
              </a:solidFill>
              <a:ln>
                <a:noFill/>
              </a:ln>
              <a:effectLst/>
            </c:spPr>
            <c:extLst>
              <c:ext xmlns:c16="http://schemas.microsoft.com/office/drawing/2014/chart" uri="{C3380CC4-5D6E-409C-BE32-E72D297353CC}">
                <c16:uniqueId val="{00000003-CC8C-4020-83CA-5E7AA2EF6ADF}"/>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Strompreis_Vergleich!$G$39:$G$53</c:f>
              <c:strCache>
                <c:ptCount val="15"/>
                <c:pt idx="0">
                  <c:v>Norway</c:v>
                </c:pt>
                <c:pt idx="1">
                  <c:v>Sweden</c:v>
                </c:pt>
                <c:pt idx="2">
                  <c:v>Turkey</c:v>
                </c:pt>
                <c:pt idx="3">
                  <c:v>Spain</c:v>
                </c:pt>
                <c:pt idx="4">
                  <c:v>Belgium</c:v>
                </c:pt>
                <c:pt idx="5">
                  <c:v>France</c:v>
                </c:pt>
                <c:pt idx="6">
                  <c:v>Denmark</c:v>
                </c:pt>
                <c:pt idx="7">
                  <c:v>European Union (28)</c:v>
                </c:pt>
                <c:pt idx="8">
                  <c:v>Italy</c:v>
                </c:pt>
                <c:pt idx="9">
                  <c:v>Germany</c:v>
                </c:pt>
                <c:pt idx="10">
                  <c:v>Slovakia</c:v>
                </c:pt>
                <c:pt idx="11">
                  <c:v>Austria</c:v>
                </c:pt>
                <c:pt idx="12">
                  <c:v>Netherlands</c:v>
                </c:pt>
                <c:pt idx="13">
                  <c:v>Poland</c:v>
                </c:pt>
                <c:pt idx="14">
                  <c:v>Ireland</c:v>
                </c:pt>
              </c:strCache>
            </c:strRef>
          </c:cat>
          <c:val>
            <c:numRef>
              <c:f>Strompreis_Vergleich!$J$39:$J$53</c:f>
              <c:numCache>
                <c:formatCode>General</c:formatCode>
                <c:ptCount val="15"/>
                <c:pt idx="0">
                  <c:v>4.51</c:v>
                </c:pt>
                <c:pt idx="1">
                  <c:v>6.52</c:v>
                </c:pt>
                <c:pt idx="2">
                  <c:v>7.5</c:v>
                </c:pt>
                <c:pt idx="3">
                  <c:v>7.56</c:v>
                </c:pt>
                <c:pt idx="4">
                  <c:v>7.78</c:v>
                </c:pt>
                <c:pt idx="5">
                  <c:v>8.68</c:v>
                </c:pt>
                <c:pt idx="6">
                  <c:v>9.06</c:v>
                </c:pt>
                <c:pt idx="7">
                  <c:v>10.8</c:v>
                </c:pt>
                <c:pt idx="8">
                  <c:v>11.36</c:v>
                </c:pt>
                <c:pt idx="9">
                  <c:v>12.12</c:v>
                </c:pt>
                <c:pt idx="10">
                  <c:v>13.26</c:v>
                </c:pt>
                <c:pt idx="11">
                  <c:v>13.5</c:v>
                </c:pt>
                <c:pt idx="12">
                  <c:v>14.39</c:v>
                </c:pt>
                <c:pt idx="13">
                  <c:v>14.96</c:v>
                </c:pt>
                <c:pt idx="14">
                  <c:v>16.329999999999998</c:v>
                </c:pt>
              </c:numCache>
            </c:numRef>
          </c:val>
          <c:extLst>
            <c:ext xmlns:c16="http://schemas.microsoft.com/office/drawing/2014/chart" uri="{C3380CC4-5D6E-409C-BE32-E72D297353CC}">
              <c16:uniqueId val="{00000004-CC8C-4020-83CA-5E7AA2EF6ADF}"/>
            </c:ext>
          </c:extLst>
        </c:ser>
        <c:dLbls>
          <c:dLblPos val="outEnd"/>
          <c:showLegendKey val="0"/>
          <c:showVal val="1"/>
          <c:showCatName val="0"/>
          <c:showSerName val="0"/>
          <c:showPercent val="0"/>
          <c:showBubbleSize val="0"/>
        </c:dLbls>
        <c:gapWidth val="25"/>
        <c:axId val="698375584"/>
        <c:axId val="698375976"/>
        <c:extLst>
          <c:ext xmlns:c15="http://schemas.microsoft.com/office/drawing/2012/chart" uri="{02D57815-91ED-43cb-92C2-25804820EDAC}">
            <c15:filteredBarSeries>
              <c15:ser>
                <c:idx val="0"/>
                <c:order val="0"/>
                <c:tx>
                  <c:strRef>
                    <c:extLst>
                      <c:ext uri="{02D57815-91ED-43cb-92C2-25804820EDAC}">
                        <c15:formulaRef>
                          <c15:sqref>Strompreis_Vergleich!$H$38</c15:sqref>
                        </c15:formulaRef>
                      </c:ext>
                    </c:extLst>
                    <c:strCache>
                      <c:ptCount val="1"/>
                      <c:pt idx="0">
                        <c:v>2. Halbjahr 2020</c:v>
                      </c:pt>
                    </c:strCache>
                  </c:strRef>
                </c:tx>
                <c:spPr>
                  <a:solidFill>
                    <a:schemeClr val="accent3"/>
                  </a:solidFill>
                  <a:ln>
                    <a:noFill/>
                  </a:ln>
                  <a:effectLst/>
                </c:spPr>
                <c:invertIfNegative val="0"/>
                <c:dPt>
                  <c:idx val="2"/>
                  <c:invertIfNegative val="0"/>
                  <c:bubble3D val="0"/>
                  <c:spPr>
                    <a:solidFill>
                      <a:schemeClr val="accent3"/>
                    </a:solidFill>
                    <a:ln>
                      <a:noFill/>
                    </a:ln>
                    <a:effectLst/>
                  </c:spPr>
                  <c:extLst>
                    <c:ext xmlns:c16="http://schemas.microsoft.com/office/drawing/2014/chart" uri="{C3380CC4-5D6E-409C-BE32-E72D297353CC}">
                      <c16:uniqueId val="{00000006-CC8C-4020-83CA-5E7AA2EF6ADF}"/>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8-CC8C-4020-83CA-5E7AA2EF6ADF}"/>
                    </c:ext>
                  </c:extLst>
                </c:dPt>
                <c:dPt>
                  <c:idx val="8"/>
                  <c:invertIfNegative val="0"/>
                  <c:bubble3D val="0"/>
                  <c:spPr>
                    <a:solidFill>
                      <a:schemeClr val="accent3"/>
                    </a:solidFill>
                    <a:ln>
                      <a:noFill/>
                    </a:ln>
                    <a:effectLst/>
                  </c:spPr>
                  <c:extLst>
                    <c:ext xmlns:c16="http://schemas.microsoft.com/office/drawing/2014/chart" uri="{C3380CC4-5D6E-409C-BE32-E72D297353CC}">
                      <c16:uniqueId val="{0000000A-CC8C-4020-83CA-5E7AA2EF6ADF}"/>
                    </c:ext>
                  </c:extLst>
                </c:dPt>
                <c:dPt>
                  <c:idx val="9"/>
                  <c:invertIfNegative val="0"/>
                  <c:bubble3D val="0"/>
                  <c:spPr>
                    <a:solidFill>
                      <a:schemeClr val="accent3"/>
                    </a:solidFill>
                    <a:ln>
                      <a:noFill/>
                    </a:ln>
                    <a:effectLst/>
                  </c:spPr>
                  <c:extLst>
                    <c:ext xmlns:c16="http://schemas.microsoft.com/office/drawing/2014/chart" uri="{C3380CC4-5D6E-409C-BE32-E72D297353CC}">
                      <c16:uniqueId val="{0000000C-CC8C-4020-83CA-5E7AA2EF6ADF}"/>
                    </c:ext>
                  </c:extLst>
                </c:dPt>
                <c:dPt>
                  <c:idx val="10"/>
                  <c:invertIfNegative val="0"/>
                  <c:bubble3D val="0"/>
                  <c:spPr>
                    <a:solidFill>
                      <a:schemeClr val="accent3">
                        <a:lumMod val="75000"/>
                      </a:schemeClr>
                    </a:solidFill>
                    <a:ln>
                      <a:noFill/>
                    </a:ln>
                    <a:effectLst/>
                  </c:spPr>
                  <c:extLst>
                    <c:ext xmlns:c16="http://schemas.microsoft.com/office/drawing/2014/chart" uri="{C3380CC4-5D6E-409C-BE32-E72D297353CC}">
                      <c16:uniqueId val="{0000000E-CC8C-4020-83CA-5E7AA2EF6ADF}"/>
                    </c:ext>
                  </c:extLst>
                </c:dPt>
                <c:dPt>
                  <c:idx val="13"/>
                  <c:invertIfNegative val="0"/>
                  <c:bubble3D val="0"/>
                  <c:extLst>
                    <c:ext xmlns:c16="http://schemas.microsoft.com/office/drawing/2014/chart" uri="{C3380CC4-5D6E-409C-BE32-E72D297353CC}">
                      <c16:uniqueId val="{0000000F-CC8C-4020-83CA-5E7AA2EF6ADF}"/>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Strompreis_Vergleich!$G$39:$G$53</c15:sqref>
                        </c15:formulaRef>
                      </c:ext>
                    </c:extLst>
                    <c:strCache>
                      <c:ptCount val="15"/>
                      <c:pt idx="0">
                        <c:v>Norway</c:v>
                      </c:pt>
                      <c:pt idx="1">
                        <c:v>Sweden</c:v>
                      </c:pt>
                      <c:pt idx="2">
                        <c:v>Turkey</c:v>
                      </c:pt>
                      <c:pt idx="3">
                        <c:v>Spain</c:v>
                      </c:pt>
                      <c:pt idx="4">
                        <c:v>Belgium</c:v>
                      </c:pt>
                      <c:pt idx="5">
                        <c:v>France</c:v>
                      </c:pt>
                      <c:pt idx="6">
                        <c:v>Denmark</c:v>
                      </c:pt>
                      <c:pt idx="7">
                        <c:v>European Union (28)</c:v>
                      </c:pt>
                      <c:pt idx="8">
                        <c:v>Italy</c:v>
                      </c:pt>
                      <c:pt idx="9">
                        <c:v>Germany</c:v>
                      </c:pt>
                      <c:pt idx="10">
                        <c:v>Slovakia</c:v>
                      </c:pt>
                      <c:pt idx="11">
                        <c:v>Austria</c:v>
                      </c:pt>
                      <c:pt idx="12">
                        <c:v>Netherlands</c:v>
                      </c:pt>
                      <c:pt idx="13">
                        <c:v>Poland</c:v>
                      </c:pt>
                      <c:pt idx="14">
                        <c:v>Ireland</c:v>
                      </c:pt>
                    </c:strCache>
                  </c:strRef>
                </c:cat>
                <c:val>
                  <c:numRef>
                    <c:extLst>
                      <c:ext uri="{02D57815-91ED-43cb-92C2-25804820EDAC}">
                        <c15:formulaRef>
                          <c15:sqref>Strompreis_Vergleich!$H$39:$H$53</c15:sqref>
                        </c15:formulaRef>
                      </c:ext>
                    </c:extLst>
                    <c:numCache>
                      <c:formatCode>0.00</c:formatCode>
                      <c:ptCount val="15"/>
                      <c:pt idx="0">
                        <c:v>3.13</c:v>
                      </c:pt>
                      <c:pt idx="1">
                        <c:v>3.81</c:v>
                      </c:pt>
                      <c:pt idx="2">
                        <c:v>4.76</c:v>
                      </c:pt>
                      <c:pt idx="3" formatCode="General">
                        <c:v>5.42</c:v>
                      </c:pt>
                      <c:pt idx="4">
                        <c:v>4.8099999999999996</c:v>
                      </c:pt>
                      <c:pt idx="5">
                        <c:v>5.14</c:v>
                      </c:pt>
                      <c:pt idx="6">
                        <c:v>5.87</c:v>
                      </c:pt>
                      <c:pt idx="7">
                        <c:v>6.25</c:v>
                      </c:pt>
                      <c:pt idx="8">
                        <c:v>6.52</c:v>
                      </c:pt>
                      <c:pt idx="9">
                        <c:v>7.33</c:v>
                      </c:pt>
                      <c:pt idx="10">
                        <c:v>9.6199999999999992</c:v>
                      </c:pt>
                      <c:pt idx="11">
                        <c:v>7.59</c:v>
                      </c:pt>
                      <c:pt idx="12">
                        <c:v>5.73</c:v>
                      </c:pt>
                      <c:pt idx="13">
                        <c:v>7.96</c:v>
                      </c:pt>
                      <c:pt idx="14">
                        <c:v>0</c:v>
                      </c:pt>
                    </c:numCache>
                  </c:numRef>
                </c:val>
                <c:extLst>
                  <c:ext xmlns:c16="http://schemas.microsoft.com/office/drawing/2014/chart" uri="{C3380CC4-5D6E-409C-BE32-E72D297353CC}">
                    <c16:uniqueId val="{00000010-CC8C-4020-83CA-5E7AA2EF6AD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Strompreis_Vergleich!$I$38</c15:sqref>
                        </c15:formulaRef>
                      </c:ext>
                    </c:extLst>
                    <c:strCache>
                      <c:ptCount val="1"/>
                      <c:pt idx="0">
                        <c:v>2. Halbjahr 2022</c:v>
                      </c:pt>
                    </c:strCache>
                  </c:strRef>
                </c:tx>
                <c:spPr>
                  <a:solidFill>
                    <a:schemeClr val="accent2"/>
                  </a:solidFill>
                  <a:ln>
                    <a:noFill/>
                  </a:ln>
                  <a:effectLst/>
                </c:spPr>
                <c:invertIfNegative val="0"/>
                <c:dPt>
                  <c:idx val="10"/>
                  <c:invertIfNegative val="0"/>
                  <c:bubble3D val="0"/>
                  <c:spPr>
                    <a:solidFill>
                      <a:schemeClr val="accent2">
                        <a:lumMod val="75000"/>
                      </a:schemeClr>
                    </a:solidFill>
                    <a:ln>
                      <a:noFill/>
                    </a:ln>
                    <a:effectLst/>
                  </c:spPr>
                  <c:extLst xmlns:c15="http://schemas.microsoft.com/office/drawing/2012/chart">
                    <c:ext xmlns:c16="http://schemas.microsoft.com/office/drawing/2014/chart" uri="{C3380CC4-5D6E-409C-BE32-E72D297353CC}">
                      <c16:uniqueId val="{00000012-CC8C-4020-83CA-5E7AA2EF6ADF}"/>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Strompreis_Vergleich!$G$39:$G$53</c15:sqref>
                        </c15:formulaRef>
                      </c:ext>
                    </c:extLst>
                    <c:strCache>
                      <c:ptCount val="15"/>
                      <c:pt idx="0">
                        <c:v>Norway</c:v>
                      </c:pt>
                      <c:pt idx="1">
                        <c:v>Sweden</c:v>
                      </c:pt>
                      <c:pt idx="2">
                        <c:v>Turkey</c:v>
                      </c:pt>
                      <c:pt idx="3">
                        <c:v>Spain</c:v>
                      </c:pt>
                      <c:pt idx="4">
                        <c:v>Belgium</c:v>
                      </c:pt>
                      <c:pt idx="5">
                        <c:v>France</c:v>
                      </c:pt>
                      <c:pt idx="6">
                        <c:v>Denmark</c:v>
                      </c:pt>
                      <c:pt idx="7">
                        <c:v>European Union (28)</c:v>
                      </c:pt>
                      <c:pt idx="8">
                        <c:v>Italy</c:v>
                      </c:pt>
                      <c:pt idx="9">
                        <c:v>Germany</c:v>
                      </c:pt>
                      <c:pt idx="10">
                        <c:v>Slovakia</c:v>
                      </c:pt>
                      <c:pt idx="11">
                        <c:v>Austria</c:v>
                      </c:pt>
                      <c:pt idx="12">
                        <c:v>Netherlands</c:v>
                      </c:pt>
                      <c:pt idx="13">
                        <c:v>Poland</c:v>
                      </c:pt>
                      <c:pt idx="14">
                        <c:v>Ireland</c:v>
                      </c:pt>
                    </c:strCache>
                  </c:strRef>
                </c:cat>
                <c:val>
                  <c:numRef>
                    <c:extLst xmlns:c15="http://schemas.microsoft.com/office/drawing/2012/chart">
                      <c:ext xmlns:c15="http://schemas.microsoft.com/office/drawing/2012/chart" uri="{02D57815-91ED-43cb-92C2-25804820EDAC}">
                        <c15:formulaRef>
                          <c15:sqref>Strompreis_Vergleich!$I$39:$I$53</c15:sqref>
                        </c15:formulaRef>
                      </c:ext>
                    </c:extLst>
                    <c:numCache>
                      <c:formatCode>General</c:formatCode>
                      <c:ptCount val="15"/>
                      <c:pt idx="0">
                        <c:v>6.38</c:v>
                      </c:pt>
                      <c:pt idx="1">
                        <c:v>10.76</c:v>
                      </c:pt>
                      <c:pt idx="2">
                        <c:v>17.579999999999998</c:v>
                      </c:pt>
                      <c:pt idx="3">
                        <c:v>20.51</c:v>
                      </c:pt>
                      <c:pt idx="4">
                        <c:v>22.51</c:v>
                      </c:pt>
                      <c:pt idx="5">
                        <c:v>8.8800000000000008</c:v>
                      </c:pt>
                      <c:pt idx="6">
                        <c:v>25.54</c:v>
                      </c:pt>
                      <c:pt idx="7">
                        <c:v>19.72</c:v>
                      </c:pt>
                      <c:pt idx="8">
                        <c:v>32.36</c:v>
                      </c:pt>
                      <c:pt idx="9">
                        <c:v>20.7</c:v>
                      </c:pt>
                      <c:pt idx="10">
                        <c:v>24.76</c:v>
                      </c:pt>
                      <c:pt idx="11">
                        <c:v>20.94</c:v>
                      </c:pt>
                      <c:pt idx="12">
                        <c:v>18.670000000000002</c:v>
                      </c:pt>
                      <c:pt idx="13">
                        <c:v>17.7</c:v>
                      </c:pt>
                      <c:pt idx="14">
                        <c:v>28.82</c:v>
                      </c:pt>
                    </c:numCache>
                  </c:numRef>
                </c:val>
                <c:extLst xmlns:c15="http://schemas.microsoft.com/office/drawing/2012/chart">
                  <c:ext xmlns:c16="http://schemas.microsoft.com/office/drawing/2014/chart" uri="{C3380CC4-5D6E-409C-BE32-E72D297353CC}">
                    <c16:uniqueId val="{00000013-CC8C-4020-83CA-5E7AA2EF6ADF}"/>
                  </c:ext>
                </c:extLst>
              </c15:ser>
            </c15:filteredBarSeries>
          </c:ext>
        </c:extLst>
      </c:barChart>
      <c:catAx>
        <c:axId val="698375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375976"/>
        <c:crosses val="autoZero"/>
        <c:auto val="1"/>
        <c:lblAlgn val="ctr"/>
        <c:lblOffset val="100"/>
        <c:noMultiLvlLbl val="0"/>
      </c:catAx>
      <c:valAx>
        <c:axId val="698375976"/>
        <c:scaling>
          <c:orientation val="minMax"/>
        </c:scaling>
        <c:delete val="1"/>
        <c:axPos val="b"/>
        <c:numFmt formatCode="General" sourceLinked="1"/>
        <c:majorTickMark val="none"/>
        <c:minorTickMark val="none"/>
        <c:tickLblPos val="nextTo"/>
        <c:crossAx val="698375584"/>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r>
              <a:rPr lang="de-DE"/>
              <a:t>Erzeugerpreis gewerbliche Produkte Strom</a:t>
            </a:r>
          </a:p>
          <a:p>
            <a:pPr>
              <a:defRPr/>
            </a:pPr>
            <a:r>
              <a:rPr lang="de-DE"/>
              <a:t>Index 2021=100</a:t>
            </a:r>
          </a:p>
        </c:rich>
      </c:tx>
      <c:overlay val="0"/>
      <c:spPr>
        <a:noFill/>
        <a:ln>
          <a:noFill/>
        </a:ln>
        <a:effectLst/>
      </c:spPr>
      <c:txPr>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lineChart>
        <c:grouping val="standard"/>
        <c:varyColors val="0"/>
        <c:ser>
          <c:idx val="2"/>
          <c:order val="2"/>
          <c:tx>
            <c:strRef>
              <c:f>'Preis gewerbliche Produkte'!$B$10</c:f>
              <c:strCache>
                <c:ptCount val="1"/>
                <c:pt idx="0">
                  <c:v>Strom, Abgabe gewerbliche Anlage</c:v>
                </c:pt>
              </c:strCache>
            </c:strRef>
          </c:tx>
          <c:spPr>
            <a:ln w="38100" cap="rnd">
              <a:solidFill>
                <a:schemeClr val="accent3"/>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Produkte'!$CI$10:$GX$10</c:f>
              <c:numCache>
                <c:formatCode>General</c:formatCode>
                <c:ptCount val="120"/>
                <c:pt idx="0">
                  <c:v>89.7</c:v>
                </c:pt>
                <c:pt idx="1">
                  <c:v>89.8</c:v>
                </c:pt>
                <c:pt idx="2">
                  <c:v>89.8</c:v>
                </c:pt>
                <c:pt idx="3">
                  <c:v>90</c:v>
                </c:pt>
                <c:pt idx="4">
                  <c:v>90</c:v>
                </c:pt>
                <c:pt idx="5">
                  <c:v>90.1</c:v>
                </c:pt>
                <c:pt idx="6">
                  <c:v>90.1</c:v>
                </c:pt>
                <c:pt idx="7">
                  <c:v>90</c:v>
                </c:pt>
                <c:pt idx="8">
                  <c:v>90</c:v>
                </c:pt>
                <c:pt idx="9">
                  <c:v>90.1</c:v>
                </c:pt>
                <c:pt idx="10">
                  <c:v>90.1</c:v>
                </c:pt>
                <c:pt idx="11">
                  <c:v>90.4</c:v>
                </c:pt>
                <c:pt idx="12">
                  <c:v>91.2</c:v>
                </c:pt>
                <c:pt idx="13">
                  <c:v>91.4</c:v>
                </c:pt>
                <c:pt idx="14">
                  <c:v>91.3</c:v>
                </c:pt>
                <c:pt idx="15">
                  <c:v>91.8</c:v>
                </c:pt>
                <c:pt idx="16">
                  <c:v>91.8</c:v>
                </c:pt>
                <c:pt idx="17">
                  <c:v>91.8</c:v>
                </c:pt>
                <c:pt idx="18">
                  <c:v>91.8</c:v>
                </c:pt>
                <c:pt idx="19">
                  <c:v>91.7</c:v>
                </c:pt>
                <c:pt idx="20">
                  <c:v>91.7</c:v>
                </c:pt>
                <c:pt idx="21">
                  <c:v>91.8</c:v>
                </c:pt>
                <c:pt idx="22">
                  <c:v>91.7</c:v>
                </c:pt>
                <c:pt idx="23">
                  <c:v>91.9</c:v>
                </c:pt>
                <c:pt idx="24">
                  <c:v>91</c:v>
                </c:pt>
                <c:pt idx="25">
                  <c:v>91</c:v>
                </c:pt>
                <c:pt idx="26">
                  <c:v>91</c:v>
                </c:pt>
                <c:pt idx="27">
                  <c:v>91.2</c:v>
                </c:pt>
                <c:pt idx="28">
                  <c:v>91.2</c:v>
                </c:pt>
                <c:pt idx="29">
                  <c:v>91.2</c:v>
                </c:pt>
                <c:pt idx="30">
                  <c:v>91.2</c:v>
                </c:pt>
                <c:pt idx="31">
                  <c:v>91.2</c:v>
                </c:pt>
                <c:pt idx="32">
                  <c:v>91.2</c:v>
                </c:pt>
                <c:pt idx="33">
                  <c:v>91.4</c:v>
                </c:pt>
                <c:pt idx="34">
                  <c:v>91.4</c:v>
                </c:pt>
                <c:pt idx="35">
                  <c:v>91.4</c:v>
                </c:pt>
                <c:pt idx="36">
                  <c:v>92.5</c:v>
                </c:pt>
                <c:pt idx="37">
                  <c:v>92.9</c:v>
                </c:pt>
                <c:pt idx="38">
                  <c:v>93.2</c:v>
                </c:pt>
                <c:pt idx="39">
                  <c:v>93.7</c:v>
                </c:pt>
                <c:pt idx="40">
                  <c:v>93.7</c:v>
                </c:pt>
                <c:pt idx="41">
                  <c:v>93.9</c:v>
                </c:pt>
                <c:pt idx="42">
                  <c:v>93.9</c:v>
                </c:pt>
                <c:pt idx="43">
                  <c:v>93.9</c:v>
                </c:pt>
                <c:pt idx="44">
                  <c:v>94</c:v>
                </c:pt>
                <c:pt idx="45">
                  <c:v>94</c:v>
                </c:pt>
                <c:pt idx="46">
                  <c:v>94.1</c:v>
                </c:pt>
                <c:pt idx="47">
                  <c:v>94.3</c:v>
                </c:pt>
                <c:pt idx="48">
                  <c:v>96.7</c:v>
                </c:pt>
                <c:pt idx="49">
                  <c:v>96.5</c:v>
                </c:pt>
                <c:pt idx="50">
                  <c:v>97.5</c:v>
                </c:pt>
                <c:pt idx="51">
                  <c:v>98.2</c:v>
                </c:pt>
                <c:pt idx="52">
                  <c:v>99.5</c:v>
                </c:pt>
                <c:pt idx="53">
                  <c:v>99.7</c:v>
                </c:pt>
                <c:pt idx="54">
                  <c:v>99.4</c:v>
                </c:pt>
                <c:pt idx="55">
                  <c:v>99.5</c:v>
                </c:pt>
                <c:pt idx="56">
                  <c:v>99.5</c:v>
                </c:pt>
                <c:pt idx="57">
                  <c:v>99.4</c:v>
                </c:pt>
                <c:pt idx="58">
                  <c:v>99.4</c:v>
                </c:pt>
                <c:pt idx="59">
                  <c:v>99.7</c:v>
                </c:pt>
                <c:pt idx="60">
                  <c:v>99.4</c:v>
                </c:pt>
                <c:pt idx="61">
                  <c:v>99.6</c:v>
                </c:pt>
                <c:pt idx="62">
                  <c:v>99.5</c:v>
                </c:pt>
                <c:pt idx="63">
                  <c:v>99.5</c:v>
                </c:pt>
                <c:pt idx="64">
                  <c:v>99.3</c:v>
                </c:pt>
                <c:pt idx="65">
                  <c:v>99.4</c:v>
                </c:pt>
                <c:pt idx="66">
                  <c:v>99.6</c:v>
                </c:pt>
                <c:pt idx="67">
                  <c:v>100.3</c:v>
                </c:pt>
                <c:pt idx="68">
                  <c:v>100.5</c:v>
                </c:pt>
                <c:pt idx="69">
                  <c:v>100.9</c:v>
                </c:pt>
                <c:pt idx="70">
                  <c:v>100.9</c:v>
                </c:pt>
                <c:pt idx="71">
                  <c:v>101.3</c:v>
                </c:pt>
                <c:pt idx="72">
                  <c:v>113.8</c:v>
                </c:pt>
                <c:pt idx="73">
                  <c:v>114.3</c:v>
                </c:pt>
                <c:pt idx="74">
                  <c:v>116</c:v>
                </c:pt>
                <c:pt idx="75">
                  <c:v>116.9</c:v>
                </c:pt>
                <c:pt idx="76">
                  <c:v>117.3</c:v>
                </c:pt>
                <c:pt idx="77">
                  <c:v>115.5</c:v>
                </c:pt>
                <c:pt idx="78">
                  <c:v>109.5</c:v>
                </c:pt>
                <c:pt idx="79">
                  <c:v>115.7</c:v>
                </c:pt>
                <c:pt idx="80">
                  <c:v>119.8</c:v>
                </c:pt>
                <c:pt idx="81">
                  <c:v>122.3</c:v>
                </c:pt>
                <c:pt idx="82">
                  <c:v>124.2</c:v>
                </c:pt>
                <c:pt idx="83">
                  <c:v>125.6</c:v>
                </c:pt>
                <c:pt idx="84">
                  <c:v>141.69999999999999</c:v>
                </c:pt>
                <c:pt idx="85">
                  <c:v>142.69999999999999</c:v>
                </c:pt>
                <c:pt idx="86">
                  <c:v>141.9</c:v>
                </c:pt>
                <c:pt idx="87">
                  <c:v>139.19999999999999</c:v>
                </c:pt>
                <c:pt idx="88">
                  <c:v>135.1</c:v>
                </c:pt>
                <c:pt idx="89">
                  <c:v>133.6</c:v>
                </c:pt>
                <c:pt idx="90">
                  <c:v>131.30000000000001</c:v>
                </c:pt>
                <c:pt idx="91">
                  <c:v>130.30000000000001</c:v>
                </c:pt>
                <c:pt idx="92">
                  <c:v>130.5</c:v>
                </c:pt>
                <c:pt idx="93">
                  <c:v>127.7</c:v>
                </c:pt>
                <c:pt idx="94">
                  <c:v>126.9</c:v>
                </c:pt>
                <c:pt idx="95">
                  <c:v>126.6</c:v>
                </c:pt>
                <c:pt idx="96">
                  <c:v>128.6</c:v>
                </c:pt>
                <c:pt idx="97">
                  <c:v>127.1</c:v>
                </c:pt>
                <c:pt idx="98">
                  <c:v>126.3</c:v>
                </c:pt>
                <c:pt idx="99">
                  <c:v>127.9</c:v>
                </c:pt>
                <c:pt idx="100">
                  <c:v>128.6</c:v>
                </c:pt>
                <c:pt idx="101">
                  <c:v>128.80000000000001</c:v>
                </c:pt>
                <c:pt idx="102">
                  <c:v>128.69999999999999</c:v>
                </c:pt>
                <c:pt idx="103">
                  <c:v>128.80000000000001</c:v>
                </c:pt>
                <c:pt idx="104">
                  <c:v>129.1</c:v>
                </c:pt>
                <c:pt idx="105">
                  <c:v>128.9</c:v>
                </c:pt>
                <c:pt idx="106">
                  <c:v>128.5</c:v>
                </c:pt>
                <c:pt idx="107">
                  <c:v>128.30000000000001</c:v>
                </c:pt>
                <c:pt idx="108">
                  <c:v>125.1</c:v>
                </c:pt>
              </c:numCache>
            </c:numRef>
          </c:val>
          <c:smooth val="0"/>
          <c:extLst xmlns:c15="http://schemas.microsoft.com/office/drawing/2012/chart">
            <c:ext xmlns:c16="http://schemas.microsoft.com/office/drawing/2014/chart" uri="{C3380CC4-5D6E-409C-BE32-E72D297353CC}">
              <c16:uniqueId val="{00000000-E1BB-42F8-B29B-871CEAF5DC4B}"/>
            </c:ext>
          </c:extLst>
        </c:ser>
        <c:ser>
          <c:idx val="3"/>
          <c:order val="3"/>
          <c:tx>
            <c:strRef>
              <c:f>'Preis gewerbliche Produkte'!$B$11</c:f>
              <c:strCache>
                <c:ptCount val="1"/>
                <c:pt idx="0">
                  <c:v>Strom, Sondervertragskunde Niederspannung</c:v>
                </c:pt>
              </c:strCache>
            </c:strRef>
          </c:tx>
          <c:spPr>
            <a:ln w="38100" cap="rnd">
              <a:solidFill>
                <a:schemeClr val="accent4"/>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Produkte'!$CI$11:$GX$11</c:f>
              <c:numCache>
                <c:formatCode>General</c:formatCode>
                <c:ptCount val="120"/>
                <c:pt idx="0">
                  <c:v>81.2</c:v>
                </c:pt>
                <c:pt idx="1">
                  <c:v>81</c:v>
                </c:pt>
                <c:pt idx="2">
                  <c:v>80.900000000000006</c:v>
                </c:pt>
                <c:pt idx="3">
                  <c:v>81.099999999999994</c:v>
                </c:pt>
                <c:pt idx="4">
                  <c:v>81.3</c:v>
                </c:pt>
                <c:pt idx="5">
                  <c:v>81.599999999999994</c:v>
                </c:pt>
                <c:pt idx="6">
                  <c:v>81.900000000000006</c:v>
                </c:pt>
                <c:pt idx="7">
                  <c:v>81.8</c:v>
                </c:pt>
                <c:pt idx="8">
                  <c:v>81.599999999999994</c:v>
                </c:pt>
                <c:pt idx="9">
                  <c:v>82.6</c:v>
                </c:pt>
                <c:pt idx="10">
                  <c:v>82.9</c:v>
                </c:pt>
                <c:pt idx="11">
                  <c:v>83</c:v>
                </c:pt>
                <c:pt idx="12">
                  <c:v>84.8</c:v>
                </c:pt>
                <c:pt idx="13">
                  <c:v>84.9</c:v>
                </c:pt>
                <c:pt idx="14">
                  <c:v>84.7</c:v>
                </c:pt>
                <c:pt idx="15">
                  <c:v>85.3</c:v>
                </c:pt>
                <c:pt idx="16">
                  <c:v>85.2</c:v>
                </c:pt>
                <c:pt idx="17">
                  <c:v>85.3</c:v>
                </c:pt>
                <c:pt idx="18">
                  <c:v>85.4</c:v>
                </c:pt>
                <c:pt idx="19">
                  <c:v>85.4</c:v>
                </c:pt>
                <c:pt idx="20">
                  <c:v>85.7</c:v>
                </c:pt>
                <c:pt idx="21">
                  <c:v>85.9</c:v>
                </c:pt>
                <c:pt idx="22">
                  <c:v>85.8</c:v>
                </c:pt>
                <c:pt idx="23">
                  <c:v>85.9</c:v>
                </c:pt>
                <c:pt idx="24">
                  <c:v>85.1</c:v>
                </c:pt>
                <c:pt idx="25">
                  <c:v>85</c:v>
                </c:pt>
                <c:pt idx="26">
                  <c:v>85.1</c:v>
                </c:pt>
                <c:pt idx="27">
                  <c:v>85.9</c:v>
                </c:pt>
                <c:pt idx="28">
                  <c:v>86.3</c:v>
                </c:pt>
                <c:pt idx="29">
                  <c:v>86.6</c:v>
                </c:pt>
                <c:pt idx="30">
                  <c:v>86.8</c:v>
                </c:pt>
                <c:pt idx="31">
                  <c:v>86.8</c:v>
                </c:pt>
                <c:pt idx="32">
                  <c:v>87.5</c:v>
                </c:pt>
                <c:pt idx="33">
                  <c:v>88.3</c:v>
                </c:pt>
                <c:pt idx="34">
                  <c:v>88.1</c:v>
                </c:pt>
                <c:pt idx="35">
                  <c:v>88.1</c:v>
                </c:pt>
                <c:pt idx="36">
                  <c:v>89.4</c:v>
                </c:pt>
                <c:pt idx="37">
                  <c:v>90.2</c:v>
                </c:pt>
                <c:pt idx="38">
                  <c:v>90.5</c:v>
                </c:pt>
                <c:pt idx="39">
                  <c:v>90.7</c:v>
                </c:pt>
                <c:pt idx="40">
                  <c:v>90.3</c:v>
                </c:pt>
                <c:pt idx="41">
                  <c:v>90.1</c:v>
                </c:pt>
                <c:pt idx="42">
                  <c:v>90.7</c:v>
                </c:pt>
                <c:pt idx="43">
                  <c:v>90.3</c:v>
                </c:pt>
                <c:pt idx="44">
                  <c:v>90.5</c:v>
                </c:pt>
                <c:pt idx="45">
                  <c:v>90.2</c:v>
                </c:pt>
                <c:pt idx="46">
                  <c:v>90.2</c:v>
                </c:pt>
                <c:pt idx="47">
                  <c:v>90</c:v>
                </c:pt>
                <c:pt idx="48">
                  <c:v>91.9</c:v>
                </c:pt>
                <c:pt idx="49">
                  <c:v>90.8</c:v>
                </c:pt>
                <c:pt idx="50">
                  <c:v>90.2</c:v>
                </c:pt>
                <c:pt idx="51">
                  <c:v>90.2</c:v>
                </c:pt>
                <c:pt idx="52">
                  <c:v>90.9</c:v>
                </c:pt>
                <c:pt idx="53">
                  <c:v>91.3</c:v>
                </c:pt>
                <c:pt idx="54">
                  <c:v>91.9</c:v>
                </c:pt>
                <c:pt idx="55">
                  <c:v>91.7</c:v>
                </c:pt>
                <c:pt idx="56">
                  <c:v>91.9</c:v>
                </c:pt>
                <c:pt idx="57">
                  <c:v>91.7</c:v>
                </c:pt>
                <c:pt idx="58">
                  <c:v>91.9</c:v>
                </c:pt>
                <c:pt idx="59">
                  <c:v>92.6</c:v>
                </c:pt>
                <c:pt idx="60">
                  <c:v>93.8</c:v>
                </c:pt>
                <c:pt idx="61">
                  <c:v>94.2</c:v>
                </c:pt>
                <c:pt idx="62">
                  <c:v>94.3</c:v>
                </c:pt>
                <c:pt idx="63">
                  <c:v>94.8</c:v>
                </c:pt>
                <c:pt idx="64">
                  <c:v>95.6</c:v>
                </c:pt>
                <c:pt idx="65">
                  <c:v>96.1</c:v>
                </c:pt>
                <c:pt idx="66">
                  <c:v>97.4</c:v>
                </c:pt>
                <c:pt idx="67">
                  <c:v>98.9</c:v>
                </c:pt>
                <c:pt idx="68">
                  <c:v>101.7</c:v>
                </c:pt>
                <c:pt idx="69">
                  <c:v>109.1</c:v>
                </c:pt>
                <c:pt idx="70">
                  <c:v>105.8</c:v>
                </c:pt>
                <c:pt idx="71">
                  <c:v>118.3</c:v>
                </c:pt>
                <c:pt idx="72">
                  <c:v>123.7</c:v>
                </c:pt>
                <c:pt idx="73">
                  <c:v>127.1</c:v>
                </c:pt>
                <c:pt idx="74">
                  <c:v>137.4</c:v>
                </c:pt>
                <c:pt idx="75">
                  <c:v>136</c:v>
                </c:pt>
                <c:pt idx="76">
                  <c:v>135.4</c:v>
                </c:pt>
                <c:pt idx="77">
                  <c:v>138</c:v>
                </c:pt>
                <c:pt idx="78">
                  <c:v>152.1</c:v>
                </c:pt>
                <c:pt idx="79">
                  <c:v>182.2</c:v>
                </c:pt>
                <c:pt idx="80">
                  <c:v>186.4</c:v>
                </c:pt>
                <c:pt idx="81">
                  <c:v>167.6</c:v>
                </c:pt>
                <c:pt idx="82">
                  <c:v>151.9</c:v>
                </c:pt>
                <c:pt idx="83">
                  <c:v>149.9</c:v>
                </c:pt>
                <c:pt idx="84">
                  <c:v>121.8</c:v>
                </c:pt>
                <c:pt idx="85">
                  <c:v>118.8</c:v>
                </c:pt>
                <c:pt idx="86">
                  <c:v>114.2</c:v>
                </c:pt>
                <c:pt idx="87">
                  <c:v>113.4</c:v>
                </c:pt>
                <c:pt idx="88">
                  <c:v>111.7</c:v>
                </c:pt>
                <c:pt idx="89">
                  <c:v>112.1</c:v>
                </c:pt>
                <c:pt idx="90">
                  <c:v>109.6</c:v>
                </c:pt>
                <c:pt idx="91">
                  <c:v>110.1</c:v>
                </c:pt>
                <c:pt idx="92">
                  <c:v>108.4</c:v>
                </c:pt>
                <c:pt idx="93">
                  <c:v>108.2</c:v>
                </c:pt>
                <c:pt idx="94">
                  <c:v>107.2</c:v>
                </c:pt>
                <c:pt idx="95">
                  <c:v>104.3</c:v>
                </c:pt>
                <c:pt idx="96">
                  <c:v>110.9</c:v>
                </c:pt>
                <c:pt idx="97">
                  <c:v>109.3</c:v>
                </c:pt>
                <c:pt idx="98">
                  <c:v>107.9</c:v>
                </c:pt>
                <c:pt idx="99">
                  <c:v>110.3</c:v>
                </c:pt>
                <c:pt idx="100">
                  <c:v>111.7</c:v>
                </c:pt>
                <c:pt idx="101">
                  <c:v>112.4</c:v>
                </c:pt>
                <c:pt idx="102">
                  <c:v>111.9</c:v>
                </c:pt>
                <c:pt idx="103">
                  <c:v>113.6</c:v>
                </c:pt>
                <c:pt idx="104">
                  <c:v>112.5</c:v>
                </c:pt>
                <c:pt idx="105">
                  <c:v>112.5</c:v>
                </c:pt>
                <c:pt idx="106">
                  <c:v>114.3</c:v>
                </c:pt>
                <c:pt idx="107">
                  <c:v>113.9</c:v>
                </c:pt>
                <c:pt idx="108">
                  <c:v>114.6</c:v>
                </c:pt>
              </c:numCache>
            </c:numRef>
          </c:val>
          <c:smooth val="0"/>
          <c:extLst>
            <c:ext xmlns:c16="http://schemas.microsoft.com/office/drawing/2014/chart" uri="{C3380CC4-5D6E-409C-BE32-E72D297353CC}">
              <c16:uniqueId val="{00000001-E1BB-42F8-B29B-871CEAF5DC4B}"/>
            </c:ext>
          </c:extLst>
        </c:ser>
        <c:ser>
          <c:idx val="4"/>
          <c:order val="4"/>
          <c:tx>
            <c:strRef>
              <c:f>'Preis gewerbliche Produkte'!$B$12</c:f>
              <c:strCache>
                <c:ptCount val="1"/>
                <c:pt idx="0">
                  <c:v>Strom, Sondervertragskunde Hochspannung</c:v>
                </c:pt>
              </c:strCache>
            </c:strRef>
          </c:tx>
          <c:spPr>
            <a:ln w="38100" cap="rnd">
              <a:solidFill>
                <a:schemeClr val="accent5"/>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Produkte'!$CI$12:$GX$12</c:f>
              <c:numCache>
                <c:formatCode>General</c:formatCode>
                <c:ptCount val="120"/>
                <c:pt idx="0">
                  <c:v>63</c:v>
                </c:pt>
                <c:pt idx="1">
                  <c:v>60.9</c:v>
                </c:pt>
                <c:pt idx="2">
                  <c:v>61.4</c:v>
                </c:pt>
                <c:pt idx="3">
                  <c:v>61.7</c:v>
                </c:pt>
                <c:pt idx="4">
                  <c:v>62.1</c:v>
                </c:pt>
                <c:pt idx="5">
                  <c:v>63.6</c:v>
                </c:pt>
                <c:pt idx="6">
                  <c:v>64.099999999999994</c:v>
                </c:pt>
                <c:pt idx="7">
                  <c:v>63.9</c:v>
                </c:pt>
                <c:pt idx="8">
                  <c:v>64.099999999999994</c:v>
                </c:pt>
                <c:pt idx="9">
                  <c:v>67.400000000000006</c:v>
                </c:pt>
                <c:pt idx="10">
                  <c:v>68.3</c:v>
                </c:pt>
                <c:pt idx="11">
                  <c:v>67.099999999999994</c:v>
                </c:pt>
                <c:pt idx="12">
                  <c:v>71.099999999999994</c:v>
                </c:pt>
                <c:pt idx="13">
                  <c:v>69.7</c:v>
                </c:pt>
                <c:pt idx="14">
                  <c:v>68.2</c:v>
                </c:pt>
                <c:pt idx="15">
                  <c:v>68.2</c:v>
                </c:pt>
                <c:pt idx="16">
                  <c:v>68.3</c:v>
                </c:pt>
                <c:pt idx="17">
                  <c:v>68.599999999999994</c:v>
                </c:pt>
                <c:pt idx="18">
                  <c:v>69.400000000000006</c:v>
                </c:pt>
                <c:pt idx="19">
                  <c:v>69.5</c:v>
                </c:pt>
                <c:pt idx="20">
                  <c:v>71</c:v>
                </c:pt>
                <c:pt idx="21">
                  <c:v>70.400000000000006</c:v>
                </c:pt>
                <c:pt idx="22">
                  <c:v>72.099999999999994</c:v>
                </c:pt>
                <c:pt idx="23">
                  <c:v>71.599999999999994</c:v>
                </c:pt>
                <c:pt idx="24">
                  <c:v>70.900000000000006</c:v>
                </c:pt>
                <c:pt idx="25">
                  <c:v>71.7</c:v>
                </c:pt>
                <c:pt idx="26">
                  <c:v>71.5</c:v>
                </c:pt>
                <c:pt idx="27">
                  <c:v>72</c:v>
                </c:pt>
                <c:pt idx="28">
                  <c:v>73.7</c:v>
                </c:pt>
                <c:pt idx="29">
                  <c:v>75.7</c:v>
                </c:pt>
                <c:pt idx="30">
                  <c:v>77.7</c:v>
                </c:pt>
                <c:pt idx="31">
                  <c:v>79.599999999999994</c:v>
                </c:pt>
                <c:pt idx="32">
                  <c:v>81.7</c:v>
                </c:pt>
                <c:pt idx="33">
                  <c:v>81.5</c:v>
                </c:pt>
                <c:pt idx="34">
                  <c:v>81.400000000000006</c:v>
                </c:pt>
                <c:pt idx="35">
                  <c:v>81.099999999999994</c:v>
                </c:pt>
                <c:pt idx="36">
                  <c:v>80.400000000000006</c:v>
                </c:pt>
                <c:pt idx="37">
                  <c:v>78.5</c:v>
                </c:pt>
                <c:pt idx="38">
                  <c:v>76.900000000000006</c:v>
                </c:pt>
                <c:pt idx="39">
                  <c:v>78.7</c:v>
                </c:pt>
                <c:pt idx="40">
                  <c:v>78.599999999999994</c:v>
                </c:pt>
                <c:pt idx="41">
                  <c:v>77.3</c:v>
                </c:pt>
                <c:pt idx="42">
                  <c:v>79.900000000000006</c:v>
                </c:pt>
                <c:pt idx="43">
                  <c:v>78.599999999999994</c:v>
                </c:pt>
                <c:pt idx="44">
                  <c:v>78.7</c:v>
                </c:pt>
                <c:pt idx="45">
                  <c:v>78.5</c:v>
                </c:pt>
                <c:pt idx="46">
                  <c:v>78.3</c:v>
                </c:pt>
                <c:pt idx="47">
                  <c:v>76.400000000000006</c:v>
                </c:pt>
                <c:pt idx="48">
                  <c:v>76.900000000000006</c:v>
                </c:pt>
                <c:pt idx="49">
                  <c:v>74.599999999999994</c:v>
                </c:pt>
                <c:pt idx="50">
                  <c:v>72.5</c:v>
                </c:pt>
                <c:pt idx="51">
                  <c:v>72</c:v>
                </c:pt>
                <c:pt idx="52">
                  <c:v>71.599999999999994</c:v>
                </c:pt>
                <c:pt idx="53">
                  <c:v>73.8</c:v>
                </c:pt>
                <c:pt idx="54">
                  <c:v>75.599999999999994</c:v>
                </c:pt>
                <c:pt idx="55">
                  <c:v>75.900000000000006</c:v>
                </c:pt>
                <c:pt idx="56">
                  <c:v>77.900000000000006</c:v>
                </c:pt>
                <c:pt idx="57">
                  <c:v>76.099999999999994</c:v>
                </c:pt>
                <c:pt idx="58">
                  <c:v>76.2</c:v>
                </c:pt>
                <c:pt idx="59">
                  <c:v>79.2</c:v>
                </c:pt>
                <c:pt idx="60">
                  <c:v>82.5</c:v>
                </c:pt>
                <c:pt idx="61">
                  <c:v>82.8</c:v>
                </c:pt>
                <c:pt idx="62">
                  <c:v>83.4</c:v>
                </c:pt>
                <c:pt idx="63">
                  <c:v>85.4</c:v>
                </c:pt>
                <c:pt idx="64">
                  <c:v>88.1</c:v>
                </c:pt>
                <c:pt idx="65">
                  <c:v>90.1</c:v>
                </c:pt>
                <c:pt idx="66">
                  <c:v>93.4</c:v>
                </c:pt>
                <c:pt idx="67">
                  <c:v>96.7</c:v>
                </c:pt>
                <c:pt idx="68">
                  <c:v>107.8</c:v>
                </c:pt>
                <c:pt idx="69">
                  <c:v>121.7</c:v>
                </c:pt>
                <c:pt idx="70">
                  <c:v>118.5</c:v>
                </c:pt>
                <c:pt idx="71">
                  <c:v>149.6</c:v>
                </c:pt>
                <c:pt idx="72">
                  <c:v>138.6</c:v>
                </c:pt>
                <c:pt idx="73">
                  <c:v>139.1</c:v>
                </c:pt>
                <c:pt idx="74">
                  <c:v>164.7</c:v>
                </c:pt>
                <c:pt idx="75">
                  <c:v>158.1</c:v>
                </c:pt>
                <c:pt idx="76">
                  <c:v>159.1</c:v>
                </c:pt>
                <c:pt idx="77">
                  <c:v>166.9</c:v>
                </c:pt>
                <c:pt idx="78">
                  <c:v>211.8</c:v>
                </c:pt>
                <c:pt idx="79">
                  <c:v>277.10000000000002</c:v>
                </c:pt>
                <c:pt idx="80">
                  <c:v>261</c:v>
                </c:pt>
                <c:pt idx="81">
                  <c:v>217.5</c:v>
                </c:pt>
                <c:pt idx="82">
                  <c:v>190.4</c:v>
                </c:pt>
                <c:pt idx="83">
                  <c:v>191.6</c:v>
                </c:pt>
                <c:pt idx="84">
                  <c:v>136.19999999999999</c:v>
                </c:pt>
                <c:pt idx="85">
                  <c:v>129.80000000000001</c:v>
                </c:pt>
                <c:pt idx="86">
                  <c:v>119.7</c:v>
                </c:pt>
                <c:pt idx="87">
                  <c:v>119.8</c:v>
                </c:pt>
                <c:pt idx="88">
                  <c:v>114.2</c:v>
                </c:pt>
                <c:pt idx="89">
                  <c:v>115.6</c:v>
                </c:pt>
                <c:pt idx="90">
                  <c:v>113.8</c:v>
                </c:pt>
                <c:pt idx="91">
                  <c:v>114.5</c:v>
                </c:pt>
                <c:pt idx="92">
                  <c:v>112.5</c:v>
                </c:pt>
                <c:pt idx="93">
                  <c:v>113.6</c:v>
                </c:pt>
                <c:pt idx="94">
                  <c:v>110.6</c:v>
                </c:pt>
                <c:pt idx="95">
                  <c:v>103.9</c:v>
                </c:pt>
                <c:pt idx="96">
                  <c:v>105.5</c:v>
                </c:pt>
                <c:pt idx="97">
                  <c:v>100.5</c:v>
                </c:pt>
                <c:pt idx="98">
                  <c:v>101.3</c:v>
                </c:pt>
                <c:pt idx="99">
                  <c:v>104.4</c:v>
                </c:pt>
                <c:pt idx="100">
                  <c:v>105.6</c:v>
                </c:pt>
                <c:pt idx="101">
                  <c:v>107.1</c:v>
                </c:pt>
                <c:pt idx="102">
                  <c:v>106.2</c:v>
                </c:pt>
                <c:pt idx="103">
                  <c:v>110.6</c:v>
                </c:pt>
                <c:pt idx="104">
                  <c:v>106.8</c:v>
                </c:pt>
                <c:pt idx="105">
                  <c:v>107.7</c:v>
                </c:pt>
                <c:pt idx="106">
                  <c:v>114</c:v>
                </c:pt>
                <c:pt idx="107">
                  <c:v>113.5</c:v>
                </c:pt>
                <c:pt idx="108">
                  <c:v>112.7</c:v>
                </c:pt>
              </c:numCache>
            </c:numRef>
          </c:val>
          <c:smooth val="0"/>
          <c:extLst>
            <c:ext xmlns:c16="http://schemas.microsoft.com/office/drawing/2014/chart" uri="{C3380CC4-5D6E-409C-BE32-E72D297353CC}">
              <c16:uniqueId val="{00000002-E1BB-42F8-B29B-871CEAF5DC4B}"/>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Produkte'!$B$8</c15:sqref>
                        </c15:formulaRef>
                      </c:ext>
                    </c:extLst>
                    <c:strCache>
                      <c:ptCount val="1"/>
                      <c:pt idx="0">
                        <c:v>Weiterverteiler</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Produkte'!$CI$8:$GX$8</c15:sqref>
                        </c15:formulaRef>
                      </c:ext>
                    </c:extLst>
                    <c:numCache>
                      <c:formatCode>General</c:formatCode>
                      <c:ptCount val="120"/>
                      <c:pt idx="0">
                        <c:v>51.5</c:v>
                      </c:pt>
                      <c:pt idx="1">
                        <c:v>49.1</c:v>
                      </c:pt>
                      <c:pt idx="2">
                        <c:v>49.2</c:v>
                      </c:pt>
                      <c:pt idx="3">
                        <c:v>49.6</c:v>
                      </c:pt>
                      <c:pt idx="4">
                        <c:v>51.2</c:v>
                      </c:pt>
                      <c:pt idx="5">
                        <c:v>52.8</c:v>
                      </c:pt>
                      <c:pt idx="6">
                        <c:v>53.4</c:v>
                      </c:pt>
                      <c:pt idx="7">
                        <c:v>53.1</c:v>
                      </c:pt>
                      <c:pt idx="8">
                        <c:v>52.1</c:v>
                      </c:pt>
                      <c:pt idx="9">
                        <c:v>55.6</c:v>
                      </c:pt>
                      <c:pt idx="10">
                        <c:v>56.9</c:v>
                      </c:pt>
                      <c:pt idx="11">
                        <c:v>56</c:v>
                      </c:pt>
                      <c:pt idx="12">
                        <c:v>53.6</c:v>
                      </c:pt>
                      <c:pt idx="13">
                        <c:v>53.3</c:v>
                      </c:pt>
                      <c:pt idx="14">
                        <c:v>53.3</c:v>
                      </c:pt>
                      <c:pt idx="15">
                        <c:v>53.4</c:v>
                      </c:pt>
                      <c:pt idx="16">
                        <c:v>52.7</c:v>
                      </c:pt>
                      <c:pt idx="17">
                        <c:v>53.5</c:v>
                      </c:pt>
                      <c:pt idx="18">
                        <c:v>54.2</c:v>
                      </c:pt>
                      <c:pt idx="19">
                        <c:v>55</c:v>
                      </c:pt>
                      <c:pt idx="20">
                        <c:v>56.7</c:v>
                      </c:pt>
                      <c:pt idx="21">
                        <c:v>57.3</c:v>
                      </c:pt>
                      <c:pt idx="22">
                        <c:v>57.8</c:v>
                      </c:pt>
                      <c:pt idx="23">
                        <c:v>58.8</c:v>
                      </c:pt>
                      <c:pt idx="24">
                        <c:v>58.1</c:v>
                      </c:pt>
                      <c:pt idx="25">
                        <c:v>57.2</c:v>
                      </c:pt>
                      <c:pt idx="26">
                        <c:v>57.7</c:v>
                      </c:pt>
                      <c:pt idx="27">
                        <c:v>59.4</c:v>
                      </c:pt>
                      <c:pt idx="28">
                        <c:v>60.7</c:v>
                      </c:pt>
                      <c:pt idx="29">
                        <c:v>61.3</c:v>
                      </c:pt>
                      <c:pt idx="30">
                        <c:v>62.5</c:v>
                      </c:pt>
                      <c:pt idx="31">
                        <c:v>63.5</c:v>
                      </c:pt>
                      <c:pt idx="32">
                        <c:v>67.099999999999994</c:v>
                      </c:pt>
                      <c:pt idx="33">
                        <c:v>67.5</c:v>
                      </c:pt>
                      <c:pt idx="34">
                        <c:v>67.8</c:v>
                      </c:pt>
                      <c:pt idx="35">
                        <c:v>69.099999999999994</c:v>
                      </c:pt>
                      <c:pt idx="36">
                        <c:v>72.900000000000006</c:v>
                      </c:pt>
                      <c:pt idx="37">
                        <c:v>72.400000000000006</c:v>
                      </c:pt>
                      <c:pt idx="38">
                        <c:v>72.3</c:v>
                      </c:pt>
                      <c:pt idx="39">
                        <c:v>73.400000000000006</c:v>
                      </c:pt>
                      <c:pt idx="40">
                        <c:v>72.5</c:v>
                      </c:pt>
                      <c:pt idx="41">
                        <c:v>72.099999999999994</c:v>
                      </c:pt>
                      <c:pt idx="42">
                        <c:v>74.900000000000006</c:v>
                      </c:pt>
                      <c:pt idx="43">
                        <c:v>73.2</c:v>
                      </c:pt>
                      <c:pt idx="44">
                        <c:v>73.599999999999994</c:v>
                      </c:pt>
                      <c:pt idx="45">
                        <c:v>73.900000000000006</c:v>
                      </c:pt>
                      <c:pt idx="46">
                        <c:v>71.5</c:v>
                      </c:pt>
                      <c:pt idx="47">
                        <c:v>69.7</c:v>
                      </c:pt>
                      <c:pt idx="48">
                        <c:v>72.400000000000006</c:v>
                      </c:pt>
                      <c:pt idx="49">
                        <c:v>73.099999999999994</c:v>
                      </c:pt>
                      <c:pt idx="50">
                        <c:v>69.7</c:v>
                      </c:pt>
                      <c:pt idx="51">
                        <c:v>69.2</c:v>
                      </c:pt>
                      <c:pt idx="52">
                        <c:v>69.599999999999994</c:v>
                      </c:pt>
                      <c:pt idx="53">
                        <c:v>70.2</c:v>
                      </c:pt>
                      <c:pt idx="54">
                        <c:v>73.5</c:v>
                      </c:pt>
                      <c:pt idx="55">
                        <c:v>72.3</c:v>
                      </c:pt>
                      <c:pt idx="56">
                        <c:v>75.400000000000006</c:v>
                      </c:pt>
                      <c:pt idx="57">
                        <c:v>72.2</c:v>
                      </c:pt>
                      <c:pt idx="58">
                        <c:v>71.599999999999994</c:v>
                      </c:pt>
                      <c:pt idx="59">
                        <c:v>75.5</c:v>
                      </c:pt>
                      <c:pt idx="60">
                        <c:v>77.099999999999994</c:v>
                      </c:pt>
                      <c:pt idx="61">
                        <c:v>79.3</c:v>
                      </c:pt>
                      <c:pt idx="62">
                        <c:v>80.2</c:v>
                      </c:pt>
                      <c:pt idx="63">
                        <c:v>81</c:v>
                      </c:pt>
                      <c:pt idx="64">
                        <c:v>84.4</c:v>
                      </c:pt>
                      <c:pt idx="65">
                        <c:v>86.8</c:v>
                      </c:pt>
                      <c:pt idx="66">
                        <c:v>90.1</c:v>
                      </c:pt>
                      <c:pt idx="67">
                        <c:v>95.5</c:v>
                      </c:pt>
                      <c:pt idx="68">
                        <c:v>108.3</c:v>
                      </c:pt>
                      <c:pt idx="69">
                        <c:v>129</c:v>
                      </c:pt>
                      <c:pt idx="70">
                        <c:v>127.4</c:v>
                      </c:pt>
                      <c:pt idx="71">
                        <c:v>161</c:v>
                      </c:pt>
                      <c:pt idx="72">
                        <c:v>176.3</c:v>
                      </c:pt>
                      <c:pt idx="73">
                        <c:v>176.6</c:v>
                      </c:pt>
                      <c:pt idx="74">
                        <c:v>197.5</c:v>
                      </c:pt>
                      <c:pt idx="75">
                        <c:v>211.9</c:v>
                      </c:pt>
                      <c:pt idx="76">
                        <c:v>224.5</c:v>
                      </c:pt>
                      <c:pt idx="77">
                        <c:v>232.7</c:v>
                      </c:pt>
                      <c:pt idx="78">
                        <c:v>284.5</c:v>
                      </c:pt>
                      <c:pt idx="79">
                        <c:v>361.9</c:v>
                      </c:pt>
                      <c:pt idx="80">
                        <c:v>388.8</c:v>
                      </c:pt>
                      <c:pt idx="81">
                        <c:v>321.2</c:v>
                      </c:pt>
                      <c:pt idx="82">
                        <c:v>291</c:v>
                      </c:pt>
                      <c:pt idx="83">
                        <c:v>292.7</c:v>
                      </c:pt>
                      <c:pt idx="84">
                        <c:v>255.6</c:v>
                      </c:pt>
                      <c:pt idx="85">
                        <c:v>243.9</c:v>
                      </c:pt>
                      <c:pt idx="86">
                        <c:v>230.2</c:v>
                      </c:pt>
                      <c:pt idx="87">
                        <c:v>240.6</c:v>
                      </c:pt>
                      <c:pt idx="88">
                        <c:v>234.7</c:v>
                      </c:pt>
                      <c:pt idx="89">
                        <c:v>237</c:v>
                      </c:pt>
                      <c:pt idx="90">
                        <c:v>230.1</c:v>
                      </c:pt>
                      <c:pt idx="91">
                        <c:v>238.1</c:v>
                      </c:pt>
                      <c:pt idx="92">
                        <c:v>235.4</c:v>
                      </c:pt>
                      <c:pt idx="93">
                        <c:v>229.5</c:v>
                      </c:pt>
                      <c:pt idx="94">
                        <c:v>229.3</c:v>
                      </c:pt>
                      <c:pt idx="95">
                        <c:v>219.6</c:v>
                      </c:pt>
                      <c:pt idx="96">
                        <c:v>207.2</c:v>
                      </c:pt>
                      <c:pt idx="97">
                        <c:v>194.9</c:v>
                      </c:pt>
                      <c:pt idx="98">
                        <c:v>195.6</c:v>
                      </c:pt>
                      <c:pt idx="99">
                        <c:v>192.2</c:v>
                      </c:pt>
                      <c:pt idx="100">
                        <c:v>194.2</c:v>
                      </c:pt>
                      <c:pt idx="101">
                        <c:v>194.5</c:v>
                      </c:pt>
                      <c:pt idx="102">
                        <c:v>194.8</c:v>
                      </c:pt>
                      <c:pt idx="103">
                        <c:v>199.6</c:v>
                      </c:pt>
                      <c:pt idx="104">
                        <c:v>196.6</c:v>
                      </c:pt>
                      <c:pt idx="105">
                        <c:v>198.7</c:v>
                      </c:pt>
                      <c:pt idx="106">
                        <c:v>210.9</c:v>
                      </c:pt>
                      <c:pt idx="107">
                        <c:v>204</c:v>
                      </c:pt>
                      <c:pt idx="108">
                        <c:v>196.4</c:v>
                      </c:pt>
                    </c:numCache>
                  </c:numRef>
                </c:val>
                <c:smooth val="0"/>
                <c:extLst>
                  <c:ext xmlns:c16="http://schemas.microsoft.com/office/drawing/2014/chart" uri="{C3380CC4-5D6E-409C-BE32-E72D297353CC}">
                    <c16:uniqueId val="{00000003-E1BB-42F8-B29B-871CEAF5DC4B}"/>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Produkte'!$B$9</c15:sqref>
                        </c15:formulaRef>
                      </c:ext>
                    </c:extLst>
                    <c:strCache>
                      <c:ptCount val="1"/>
                      <c:pt idx="0">
                        <c:v>Abgabe an Haushalte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Produkte'!$CI$9:$GX$9</c15:sqref>
                        </c15:formulaRef>
                      </c:ext>
                    </c:extLst>
                    <c:numCache>
                      <c:formatCode>General</c:formatCode>
                      <c:ptCount val="120"/>
                      <c:pt idx="0">
                        <c:v>87</c:v>
                      </c:pt>
                      <c:pt idx="1">
                        <c:v>87.1</c:v>
                      </c:pt>
                      <c:pt idx="2">
                        <c:v>87</c:v>
                      </c:pt>
                      <c:pt idx="3">
                        <c:v>87.7</c:v>
                      </c:pt>
                      <c:pt idx="4">
                        <c:v>87.7</c:v>
                      </c:pt>
                      <c:pt idx="5">
                        <c:v>87.7</c:v>
                      </c:pt>
                      <c:pt idx="6">
                        <c:v>87.8</c:v>
                      </c:pt>
                      <c:pt idx="7">
                        <c:v>87.8</c:v>
                      </c:pt>
                      <c:pt idx="8">
                        <c:v>87.7</c:v>
                      </c:pt>
                      <c:pt idx="9">
                        <c:v>87.8</c:v>
                      </c:pt>
                      <c:pt idx="10">
                        <c:v>87.8</c:v>
                      </c:pt>
                      <c:pt idx="11">
                        <c:v>87.8</c:v>
                      </c:pt>
                      <c:pt idx="12">
                        <c:v>88.5</c:v>
                      </c:pt>
                      <c:pt idx="13">
                        <c:v>88.9</c:v>
                      </c:pt>
                      <c:pt idx="14">
                        <c:v>88.9</c:v>
                      </c:pt>
                      <c:pt idx="15">
                        <c:v>89.4</c:v>
                      </c:pt>
                      <c:pt idx="16">
                        <c:v>89.4</c:v>
                      </c:pt>
                      <c:pt idx="17">
                        <c:v>89.9</c:v>
                      </c:pt>
                      <c:pt idx="18">
                        <c:v>89.9</c:v>
                      </c:pt>
                      <c:pt idx="19">
                        <c:v>89.9</c:v>
                      </c:pt>
                      <c:pt idx="20">
                        <c:v>90</c:v>
                      </c:pt>
                      <c:pt idx="21">
                        <c:v>90</c:v>
                      </c:pt>
                      <c:pt idx="22">
                        <c:v>90</c:v>
                      </c:pt>
                      <c:pt idx="23">
                        <c:v>90</c:v>
                      </c:pt>
                      <c:pt idx="24">
                        <c:v>89.8</c:v>
                      </c:pt>
                      <c:pt idx="25">
                        <c:v>89.8</c:v>
                      </c:pt>
                      <c:pt idx="26">
                        <c:v>89.9</c:v>
                      </c:pt>
                      <c:pt idx="27">
                        <c:v>89.9</c:v>
                      </c:pt>
                      <c:pt idx="28">
                        <c:v>89.5</c:v>
                      </c:pt>
                      <c:pt idx="29">
                        <c:v>89.5</c:v>
                      </c:pt>
                      <c:pt idx="30">
                        <c:v>89.5</c:v>
                      </c:pt>
                      <c:pt idx="31">
                        <c:v>89.5</c:v>
                      </c:pt>
                      <c:pt idx="32">
                        <c:v>89.5</c:v>
                      </c:pt>
                      <c:pt idx="33">
                        <c:v>89.5</c:v>
                      </c:pt>
                      <c:pt idx="34">
                        <c:v>89.5</c:v>
                      </c:pt>
                      <c:pt idx="35">
                        <c:v>89.5</c:v>
                      </c:pt>
                      <c:pt idx="36">
                        <c:v>90.8</c:v>
                      </c:pt>
                      <c:pt idx="37">
                        <c:v>91.3</c:v>
                      </c:pt>
                      <c:pt idx="38">
                        <c:v>91.6</c:v>
                      </c:pt>
                      <c:pt idx="39">
                        <c:v>92.4</c:v>
                      </c:pt>
                      <c:pt idx="40">
                        <c:v>92.5</c:v>
                      </c:pt>
                      <c:pt idx="41">
                        <c:v>92.6</c:v>
                      </c:pt>
                      <c:pt idx="42">
                        <c:v>92.6</c:v>
                      </c:pt>
                      <c:pt idx="43">
                        <c:v>92.9</c:v>
                      </c:pt>
                      <c:pt idx="44">
                        <c:v>92.9</c:v>
                      </c:pt>
                      <c:pt idx="45">
                        <c:v>92.9</c:v>
                      </c:pt>
                      <c:pt idx="46">
                        <c:v>92.9</c:v>
                      </c:pt>
                      <c:pt idx="47">
                        <c:v>93</c:v>
                      </c:pt>
                      <c:pt idx="48">
                        <c:v>95.5</c:v>
                      </c:pt>
                      <c:pt idx="49">
                        <c:v>96.2</c:v>
                      </c:pt>
                      <c:pt idx="50">
                        <c:v>97.5</c:v>
                      </c:pt>
                      <c:pt idx="51">
                        <c:v>98.5</c:v>
                      </c:pt>
                      <c:pt idx="52">
                        <c:v>99</c:v>
                      </c:pt>
                      <c:pt idx="53">
                        <c:v>99</c:v>
                      </c:pt>
                      <c:pt idx="54">
                        <c:v>98.8</c:v>
                      </c:pt>
                      <c:pt idx="55">
                        <c:v>98.8</c:v>
                      </c:pt>
                      <c:pt idx="56">
                        <c:v>98.8</c:v>
                      </c:pt>
                      <c:pt idx="57">
                        <c:v>98.8</c:v>
                      </c:pt>
                      <c:pt idx="58">
                        <c:v>98.8</c:v>
                      </c:pt>
                      <c:pt idx="59">
                        <c:v>99</c:v>
                      </c:pt>
                      <c:pt idx="60">
                        <c:v>99.1</c:v>
                      </c:pt>
                      <c:pt idx="61">
                        <c:v>99.2</c:v>
                      </c:pt>
                      <c:pt idx="62">
                        <c:v>99.4</c:v>
                      </c:pt>
                      <c:pt idx="63">
                        <c:v>99.4</c:v>
                      </c:pt>
                      <c:pt idx="64">
                        <c:v>99.4</c:v>
                      </c:pt>
                      <c:pt idx="65">
                        <c:v>99.6</c:v>
                      </c:pt>
                      <c:pt idx="66">
                        <c:v>99.5</c:v>
                      </c:pt>
                      <c:pt idx="67">
                        <c:v>100.2</c:v>
                      </c:pt>
                      <c:pt idx="68">
                        <c:v>100.5</c:v>
                      </c:pt>
                      <c:pt idx="69">
                        <c:v>100.6</c:v>
                      </c:pt>
                      <c:pt idx="70">
                        <c:v>101.6</c:v>
                      </c:pt>
                      <c:pt idx="71">
                        <c:v>101.8</c:v>
                      </c:pt>
                      <c:pt idx="72">
                        <c:v>108.3</c:v>
                      </c:pt>
                      <c:pt idx="73">
                        <c:v>108.4</c:v>
                      </c:pt>
                      <c:pt idx="74">
                        <c:v>114.2</c:v>
                      </c:pt>
                      <c:pt idx="75">
                        <c:v>115.6</c:v>
                      </c:pt>
                      <c:pt idx="76">
                        <c:v>115.7</c:v>
                      </c:pt>
                      <c:pt idx="77">
                        <c:v>116.2</c:v>
                      </c:pt>
                      <c:pt idx="78">
                        <c:v>110.3</c:v>
                      </c:pt>
                      <c:pt idx="79">
                        <c:v>114.7</c:v>
                      </c:pt>
                      <c:pt idx="80">
                        <c:v>121.7</c:v>
                      </c:pt>
                      <c:pt idx="81">
                        <c:v>126.3</c:v>
                      </c:pt>
                      <c:pt idx="82">
                        <c:v>127</c:v>
                      </c:pt>
                      <c:pt idx="83">
                        <c:v>125.4</c:v>
                      </c:pt>
                      <c:pt idx="84">
                        <c:v>142.19999999999999</c:v>
                      </c:pt>
                      <c:pt idx="85">
                        <c:v>141.4</c:v>
                      </c:pt>
                      <c:pt idx="86">
                        <c:v>140</c:v>
                      </c:pt>
                      <c:pt idx="87">
                        <c:v>137.80000000000001</c:v>
                      </c:pt>
                      <c:pt idx="88">
                        <c:v>137.6</c:v>
                      </c:pt>
                      <c:pt idx="89">
                        <c:v>134.6</c:v>
                      </c:pt>
                      <c:pt idx="90">
                        <c:v>133.1</c:v>
                      </c:pt>
                      <c:pt idx="91">
                        <c:v>133.6</c:v>
                      </c:pt>
                      <c:pt idx="92">
                        <c:v>133.6</c:v>
                      </c:pt>
                      <c:pt idx="93">
                        <c:v>130.1</c:v>
                      </c:pt>
                      <c:pt idx="94">
                        <c:v>130</c:v>
                      </c:pt>
                      <c:pt idx="95">
                        <c:v>129.9</c:v>
                      </c:pt>
                      <c:pt idx="96">
                        <c:v>130.30000000000001</c:v>
                      </c:pt>
                      <c:pt idx="97">
                        <c:v>129.5</c:v>
                      </c:pt>
                      <c:pt idx="98">
                        <c:v>129.1</c:v>
                      </c:pt>
                      <c:pt idx="99">
                        <c:v>130</c:v>
                      </c:pt>
                      <c:pt idx="100">
                        <c:v>130.4</c:v>
                      </c:pt>
                      <c:pt idx="101">
                        <c:v>130.19999999999999</c:v>
                      </c:pt>
                      <c:pt idx="102">
                        <c:v>130.1</c:v>
                      </c:pt>
                      <c:pt idx="103">
                        <c:v>130.1</c:v>
                      </c:pt>
                      <c:pt idx="104">
                        <c:v>130.4</c:v>
                      </c:pt>
                      <c:pt idx="105">
                        <c:v>129.9</c:v>
                      </c:pt>
                      <c:pt idx="106">
                        <c:v>130.19999999999999</c:v>
                      </c:pt>
                      <c:pt idx="107">
                        <c:v>130.4</c:v>
                      </c:pt>
                      <c:pt idx="108">
                        <c:v>126.8</c:v>
                      </c:pt>
                    </c:numCache>
                  </c:numRef>
                </c:val>
                <c:smooth val="0"/>
                <c:extLst xmlns:c15="http://schemas.microsoft.com/office/drawing/2012/chart">
                  <c:ext xmlns:c16="http://schemas.microsoft.com/office/drawing/2014/chart" uri="{C3380CC4-5D6E-409C-BE32-E72D297353CC}">
                    <c16:uniqueId val="{00000004-E1BB-42F8-B29B-871CEAF5DC4B}"/>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r>
              <a:rPr lang="de-DE"/>
              <a:t>Erzeugerpreisindex gewerbliche Produkte Erdgas</a:t>
            </a:r>
          </a:p>
          <a:p>
            <a:pPr>
              <a:defRPr/>
            </a:pPr>
            <a:r>
              <a:rPr lang="de-DE"/>
              <a:t>Index 2021=100</a:t>
            </a:r>
          </a:p>
        </c:rich>
      </c:tx>
      <c:overlay val="0"/>
      <c:spPr>
        <a:noFill/>
        <a:ln>
          <a:noFill/>
        </a:ln>
        <a:effectLst/>
      </c:spPr>
      <c:txPr>
        <a:bodyPr rot="0" spcFirstLastPara="1" vertOverflow="ellipsis" vert="horz" wrap="square" anchor="ctr" anchorCtr="1"/>
        <a:lstStyle/>
        <a:p>
          <a:pPr>
            <a:defRPr sz="1440" b="1" i="0" u="none" strike="noStrike" kern="1200" spc="0" baseline="0">
              <a:solidFill>
                <a:sysClr val="windowText" lastClr="000000"/>
              </a:solidFill>
              <a:latin typeface="Source Sans Pro" panose="020B0503030403020204" pitchFamily="34" charset="0"/>
              <a:ea typeface="+mn-ea"/>
              <a:cs typeface="+mn-cs"/>
            </a:defRPr>
          </a:pPr>
          <a:endParaRPr lang="de-DE"/>
        </a:p>
      </c:txPr>
    </c:title>
    <c:autoTitleDeleted val="0"/>
    <c:plotArea>
      <c:layout/>
      <c:lineChart>
        <c:grouping val="standard"/>
        <c:varyColors val="0"/>
        <c:ser>
          <c:idx val="2"/>
          <c:order val="2"/>
          <c:tx>
            <c:strRef>
              <c:f>'Preis gewerbliche Produkte'!$B$15</c:f>
              <c:strCache>
                <c:ptCount val="1"/>
                <c:pt idx="0">
                  <c:v>Gas, Abgabe an Industrie</c:v>
                </c:pt>
              </c:strCache>
            </c:strRef>
          </c:tx>
          <c:spPr>
            <a:ln w="28575" cap="rnd">
              <a:solidFill>
                <a:schemeClr val="accent3"/>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Produkte'!$CI$15:$GX$15</c:f>
              <c:numCache>
                <c:formatCode>General</c:formatCode>
                <c:ptCount val="120"/>
                <c:pt idx="0">
                  <c:v>67.7</c:v>
                </c:pt>
                <c:pt idx="1">
                  <c:v>65.099999999999994</c:v>
                </c:pt>
                <c:pt idx="2">
                  <c:v>64.599999999999994</c:v>
                </c:pt>
                <c:pt idx="3">
                  <c:v>63.8</c:v>
                </c:pt>
                <c:pt idx="4">
                  <c:v>63.7</c:v>
                </c:pt>
                <c:pt idx="5">
                  <c:v>65.2</c:v>
                </c:pt>
                <c:pt idx="6">
                  <c:v>66.099999999999994</c:v>
                </c:pt>
                <c:pt idx="7">
                  <c:v>66.099999999999994</c:v>
                </c:pt>
                <c:pt idx="8">
                  <c:v>63.9</c:v>
                </c:pt>
                <c:pt idx="9">
                  <c:v>64.7</c:v>
                </c:pt>
                <c:pt idx="10">
                  <c:v>67.2</c:v>
                </c:pt>
                <c:pt idx="11">
                  <c:v>68.099999999999994</c:v>
                </c:pt>
                <c:pt idx="12">
                  <c:v>71.3</c:v>
                </c:pt>
                <c:pt idx="13">
                  <c:v>71.400000000000006</c:v>
                </c:pt>
                <c:pt idx="14">
                  <c:v>70.7</c:v>
                </c:pt>
                <c:pt idx="15">
                  <c:v>69.400000000000006</c:v>
                </c:pt>
                <c:pt idx="16">
                  <c:v>69.3</c:v>
                </c:pt>
                <c:pt idx="17">
                  <c:v>68.900000000000006</c:v>
                </c:pt>
                <c:pt idx="18">
                  <c:v>68.599999999999994</c:v>
                </c:pt>
                <c:pt idx="19">
                  <c:v>68.400000000000006</c:v>
                </c:pt>
                <c:pt idx="20">
                  <c:v>69.3</c:v>
                </c:pt>
                <c:pt idx="21">
                  <c:v>69.8</c:v>
                </c:pt>
                <c:pt idx="22">
                  <c:v>70.3</c:v>
                </c:pt>
                <c:pt idx="23">
                  <c:v>71.8</c:v>
                </c:pt>
                <c:pt idx="24">
                  <c:v>72.5</c:v>
                </c:pt>
                <c:pt idx="25">
                  <c:v>71.099999999999994</c:v>
                </c:pt>
                <c:pt idx="26">
                  <c:v>71.8</c:v>
                </c:pt>
                <c:pt idx="27">
                  <c:v>73.7</c:v>
                </c:pt>
                <c:pt idx="28">
                  <c:v>74.099999999999994</c:v>
                </c:pt>
                <c:pt idx="29">
                  <c:v>75.3</c:v>
                </c:pt>
                <c:pt idx="30">
                  <c:v>76</c:v>
                </c:pt>
                <c:pt idx="31">
                  <c:v>76.7</c:v>
                </c:pt>
                <c:pt idx="32">
                  <c:v>78.900000000000006</c:v>
                </c:pt>
                <c:pt idx="33">
                  <c:v>82.7</c:v>
                </c:pt>
                <c:pt idx="34">
                  <c:v>84.1</c:v>
                </c:pt>
                <c:pt idx="35">
                  <c:v>82.4</c:v>
                </c:pt>
                <c:pt idx="36">
                  <c:v>81</c:v>
                </c:pt>
                <c:pt idx="37">
                  <c:v>80.5</c:v>
                </c:pt>
                <c:pt idx="38">
                  <c:v>76.900000000000006</c:v>
                </c:pt>
                <c:pt idx="39">
                  <c:v>75</c:v>
                </c:pt>
                <c:pt idx="40">
                  <c:v>72.2</c:v>
                </c:pt>
                <c:pt idx="41">
                  <c:v>69.400000000000006</c:v>
                </c:pt>
                <c:pt idx="42">
                  <c:v>66.3</c:v>
                </c:pt>
                <c:pt idx="43">
                  <c:v>64.7</c:v>
                </c:pt>
                <c:pt idx="44">
                  <c:v>64.8</c:v>
                </c:pt>
                <c:pt idx="45">
                  <c:v>64.8</c:v>
                </c:pt>
                <c:pt idx="46">
                  <c:v>65.5</c:v>
                </c:pt>
                <c:pt idx="47">
                  <c:v>68.8</c:v>
                </c:pt>
                <c:pt idx="48">
                  <c:v>66.8</c:v>
                </c:pt>
                <c:pt idx="49">
                  <c:v>62.8</c:v>
                </c:pt>
                <c:pt idx="50">
                  <c:v>58.8</c:v>
                </c:pt>
                <c:pt idx="51">
                  <c:v>55.6</c:v>
                </c:pt>
                <c:pt idx="52">
                  <c:v>53.6</c:v>
                </c:pt>
                <c:pt idx="53">
                  <c:v>51.1</c:v>
                </c:pt>
                <c:pt idx="54">
                  <c:v>50.4</c:v>
                </c:pt>
                <c:pt idx="55">
                  <c:v>50</c:v>
                </c:pt>
                <c:pt idx="56">
                  <c:v>53.4</c:v>
                </c:pt>
                <c:pt idx="57">
                  <c:v>58</c:v>
                </c:pt>
                <c:pt idx="58">
                  <c:v>61.9</c:v>
                </c:pt>
                <c:pt idx="59">
                  <c:v>64.2</c:v>
                </c:pt>
                <c:pt idx="60">
                  <c:v>73.7</c:v>
                </c:pt>
                <c:pt idx="61">
                  <c:v>75.8</c:v>
                </c:pt>
                <c:pt idx="62">
                  <c:v>74.7</c:v>
                </c:pt>
                <c:pt idx="63">
                  <c:v>75.900000000000006</c:v>
                </c:pt>
                <c:pt idx="64">
                  <c:v>79.8</c:v>
                </c:pt>
                <c:pt idx="65">
                  <c:v>83.2</c:v>
                </c:pt>
                <c:pt idx="66">
                  <c:v>89.9</c:v>
                </c:pt>
                <c:pt idx="67">
                  <c:v>97.1</c:v>
                </c:pt>
                <c:pt idx="68">
                  <c:v>108.1</c:v>
                </c:pt>
                <c:pt idx="69">
                  <c:v>136.1</c:v>
                </c:pt>
                <c:pt idx="70">
                  <c:v>144.69999999999999</c:v>
                </c:pt>
                <c:pt idx="71">
                  <c:v>160.80000000000001</c:v>
                </c:pt>
                <c:pt idx="72">
                  <c:v>176.5</c:v>
                </c:pt>
                <c:pt idx="73">
                  <c:v>179</c:v>
                </c:pt>
                <c:pt idx="74">
                  <c:v>185.3</c:v>
                </c:pt>
                <c:pt idx="75">
                  <c:v>212.2</c:v>
                </c:pt>
                <c:pt idx="76">
                  <c:v>201.6</c:v>
                </c:pt>
                <c:pt idx="77">
                  <c:v>198.4</c:v>
                </c:pt>
                <c:pt idx="78">
                  <c:v>226.9</c:v>
                </c:pt>
                <c:pt idx="79">
                  <c:v>297.7</c:v>
                </c:pt>
                <c:pt idx="80">
                  <c:v>335.8</c:v>
                </c:pt>
                <c:pt idx="81">
                  <c:v>321.5</c:v>
                </c:pt>
                <c:pt idx="82">
                  <c:v>240.2</c:v>
                </c:pt>
                <c:pt idx="83">
                  <c:v>238.1</c:v>
                </c:pt>
                <c:pt idx="84">
                  <c:v>233.4</c:v>
                </c:pt>
                <c:pt idx="85">
                  <c:v>214.8</c:v>
                </c:pt>
                <c:pt idx="86">
                  <c:v>206.1</c:v>
                </c:pt>
                <c:pt idx="87">
                  <c:v>202</c:v>
                </c:pt>
                <c:pt idx="88">
                  <c:v>193.2</c:v>
                </c:pt>
                <c:pt idx="89">
                  <c:v>183.6</c:v>
                </c:pt>
                <c:pt idx="90">
                  <c:v>179.9</c:v>
                </c:pt>
                <c:pt idx="91">
                  <c:v>175.7</c:v>
                </c:pt>
                <c:pt idx="92">
                  <c:v>180</c:v>
                </c:pt>
                <c:pt idx="93">
                  <c:v>181</c:v>
                </c:pt>
                <c:pt idx="94">
                  <c:v>181</c:v>
                </c:pt>
                <c:pt idx="95">
                  <c:v>177.2</c:v>
                </c:pt>
                <c:pt idx="96">
                  <c:v>161.69999999999999</c:v>
                </c:pt>
                <c:pt idx="97">
                  <c:v>151.30000000000001</c:v>
                </c:pt>
                <c:pt idx="98">
                  <c:v>147.80000000000001</c:v>
                </c:pt>
                <c:pt idx="99">
                  <c:v>149.5</c:v>
                </c:pt>
                <c:pt idx="100">
                  <c:v>150.9</c:v>
                </c:pt>
                <c:pt idx="101">
                  <c:v>153.19999999999999</c:v>
                </c:pt>
                <c:pt idx="102">
                  <c:v>155.1</c:v>
                </c:pt>
                <c:pt idx="103">
                  <c:v>156</c:v>
                </c:pt>
                <c:pt idx="104">
                  <c:v>156.80000000000001</c:v>
                </c:pt>
                <c:pt idx="105">
                  <c:v>159.80000000000001</c:v>
                </c:pt>
                <c:pt idx="106">
                  <c:v>162.4</c:v>
                </c:pt>
                <c:pt idx="107">
                  <c:v>164.1</c:v>
                </c:pt>
                <c:pt idx="108">
                  <c:v>164.6</c:v>
                </c:pt>
              </c:numCache>
            </c:numRef>
          </c:val>
          <c:smooth val="0"/>
          <c:extLst>
            <c:ext xmlns:c16="http://schemas.microsoft.com/office/drawing/2014/chart" uri="{C3380CC4-5D6E-409C-BE32-E72D297353CC}">
              <c16:uniqueId val="{00000000-D8E6-4256-883D-2F24191F574E}"/>
            </c:ext>
          </c:extLst>
        </c:ser>
        <c:ser>
          <c:idx val="5"/>
          <c:order val="5"/>
          <c:tx>
            <c:strRef>
              <c:f>'Preis gewerbliche Produkte'!$B$18</c:f>
              <c:strCache>
                <c:ptCount val="1"/>
                <c:pt idx="0">
                  <c:v>Börsennotierung</c:v>
                </c:pt>
              </c:strCache>
            </c:strRef>
          </c:tx>
          <c:spPr>
            <a:ln w="28575" cap="rnd">
              <a:solidFill>
                <a:schemeClr val="accent6"/>
              </a:solidFill>
              <a:round/>
            </a:ln>
            <a:effectLst/>
          </c:spPr>
          <c:marker>
            <c:symbol val="none"/>
          </c:marker>
          <c:cat>
            <c:strRef>
              <c:f>'Preis gewerbliche Produkte'!$CI$5:$GX$5</c:f>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f>'Preis gewerbliche Produkte'!$CI$18:$GX$18</c:f>
              <c:numCache>
                <c:formatCode>General</c:formatCode>
                <c:ptCount val="120"/>
                <c:pt idx="0">
                  <c:v>32</c:v>
                </c:pt>
                <c:pt idx="1">
                  <c:v>28.6</c:v>
                </c:pt>
                <c:pt idx="2">
                  <c:v>28.1</c:v>
                </c:pt>
                <c:pt idx="3">
                  <c:v>27.9</c:v>
                </c:pt>
                <c:pt idx="4">
                  <c:v>30.1</c:v>
                </c:pt>
                <c:pt idx="5">
                  <c:v>33.4</c:v>
                </c:pt>
                <c:pt idx="6">
                  <c:v>33.700000000000003</c:v>
                </c:pt>
                <c:pt idx="7">
                  <c:v>29.3</c:v>
                </c:pt>
                <c:pt idx="8">
                  <c:v>29.6</c:v>
                </c:pt>
                <c:pt idx="9">
                  <c:v>36.799999999999997</c:v>
                </c:pt>
                <c:pt idx="10">
                  <c:v>39.799999999999997</c:v>
                </c:pt>
                <c:pt idx="11">
                  <c:v>39.200000000000003</c:v>
                </c:pt>
                <c:pt idx="12">
                  <c:v>44</c:v>
                </c:pt>
                <c:pt idx="13">
                  <c:v>43.6</c:v>
                </c:pt>
                <c:pt idx="14">
                  <c:v>36.6</c:v>
                </c:pt>
                <c:pt idx="15">
                  <c:v>37.1</c:v>
                </c:pt>
                <c:pt idx="16">
                  <c:v>36.200000000000003</c:v>
                </c:pt>
                <c:pt idx="17">
                  <c:v>34.799999999999997</c:v>
                </c:pt>
                <c:pt idx="18">
                  <c:v>34.700000000000003</c:v>
                </c:pt>
                <c:pt idx="19">
                  <c:v>36.299999999999997</c:v>
                </c:pt>
                <c:pt idx="20">
                  <c:v>39</c:v>
                </c:pt>
                <c:pt idx="21">
                  <c:v>39.700000000000003</c:v>
                </c:pt>
                <c:pt idx="22">
                  <c:v>43.4</c:v>
                </c:pt>
                <c:pt idx="23">
                  <c:v>45.6</c:v>
                </c:pt>
                <c:pt idx="24">
                  <c:v>41.1</c:v>
                </c:pt>
                <c:pt idx="25">
                  <c:v>43.9</c:v>
                </c:pt>
                <c:pt idx="26">
                  <c:v>46.5</c:v>
                </c:pt>
                <c:pt idx="27">
                  <c:v>43.4</c:v>
                </c:pt>
                <c:pt idx="28">
                  <c:v>48.9</c:v>
                </c:pt>
                <c:pt idx="29">
                  <c:v>48.9</c:v>
                </c:pt>
                <c:pt idx="30">
                  <c:v>50.1</c:v>
                </c:pt>
                <c:pt idx="31">
                  <c:v>53.3</c:v>
                </c:pt>
                <c:pt idx="32">
                  <c:v>62</c:v>
                </c:pt>
                <c:pt idx="33">
                  <c:v>58.2</c:v>
                </c:pt>
                <c:pt idx="34">
                  <c:v>55.5</c:v>
                </c:pt>
                <c:pt idx="35">
                  <c:v>53.8</c:v>
                </c:pt>
                <c:pt idx="36">
                  <c:v>48.9</c:v>
                </c:pt>
                <c:pt idx="37">
                  <c:v>42.1</c:v>
                </c:pt>
                <c:pt idx="38">
                  <c:v>37.1</c:v>
                </c:pt>
                <c:pt idx="39">
                  <c:v>37</c:v>
                </c:pt>
                <c:pt idx="40">
                  <c:v>33.200000000000003</c:v>
                </c:pt>
                <c:pt idx="41">
                  <c:v>27.1</c:v>
                </c:pt>
                <c:pt idx="42">
                  <c:v>28.4</c:v>
                </c:pt>
                <c:pt idx="43">
                  <c:v>27</c:v>
                </c:pt>
                <c:pt idx="44">
                  <c:v>27.9</c:v>
                </c:pt>
                <c:pt idx="45">
                  <c:v>30.5</c:v>
                </c:pt>
                <c:pt idx="46">
                  <c:v>35.4</c:v>
                </c:pt>
                <c:pt idx="47">
                  <c:v>31.5</c:v>
                </c:pt>
                <c:pt idx="48">
                  <c:v>26.6</c:v>
                </c:pt>
                <c:pt idx="49">
                  <c:v>22.8</c:v>
                </c:pt>
                <c:pt idx="50">
                  <c:v>20.6</c:v>
                </c:pt>
                <c:pt idx="51">
                  <c:v>17.600000000000001</c:v>
                </c:pt>
                <c:pt idx="52">
                  <c:v>13.8</c:v>
                </c:pt>
                <c:pt idx="53">
                  <c:v>13.9</c:v>
                </c:pt>
                <c:pt idx="54">
                  <c:v>14.8</c:v>
                </c:pt>
                <c:pt idx="55">
                  <c:v>19.600000000000001</c:v>
                </c:pt>
                <c:pt idx="56">
                  <c:v>25.9</c:v>
                </c:pt>
                <c:pt idx="57">
                  <c:v>31.5</c:v>
                </c:pt>
                <c:pt idx="58">
                  <c:v>30.9</c:v>
                </c:pt>
                <c:pt idx="59">
                  <c:v>35.700000000000003</c:v>
                </c:pt>
                <c:pt idx="60">
                  <c:v>43.4</c:v>
                </c:pt>
                <c:pt idx="61">
                  <c:v>41.6</c:v>
                </c:pt>
                <c:pt idx="62">
                  <c:v>43.2</c:v>
                </c:pt>
                <c:pt idx="63">
                  <c:v>49.6</c:v>
                </c:pt>
                <c:pt idx="64">
                  <c:v>58.9</c:v>
                </c:pt>
                <c:pt idx="65">
                  <c:v>66.8</c:v>
                </c:pt>
                <c:pt idx="66">
                  <c:v>81.400000000000006</c:v>
                </c:pt>
                <c:pt idx="67">
                  <c:v>99.6</c:v>
                </c:pt>
                <c:pt idx="68">
                  <c:v>141.30000000000001</c:v>
                </c:pt>
                <c:pt idx="69">
                  <c:v>173.1</c:v>
                </c:pt>
                <c:pt idx="70">
                  <c:v>158.6</c:v>
                </c:pt>
                <c:pt idx="71">
                  <c:v>242.5</c:v>
                </c:pt>
                <c:pt idx="72">
                  <c:v>175.2</c:v>
                </c:pt>
                <c:pt idx="73">
                  <c:v>181.4</c:v>
                </c:pt>
                <c:pt idx="74">
                  <c:v>283.3</c:v>
                </c:pt>
                <c:pt idx="75">
                  <c:v>241.5</c:v>
                </c:pt>
                <c:pt idx="76">
                  <c:v>230.5</c:v>
                </c:pt>
                <c:pt idx="77">
                  <c:v>261.60000000000002</c:v>
                </c:pt>
                <c:pt idx="78">
                  <c:v>404.7</c:v>
                </c:pt>
                <c:pt idx="79">
                  <c:v>563.20000000000005</c:v>
                </c:pt>
                <c:pt idx="80">
                  <c:v>493.7</c:v>
                </c:pt>
                <c:pt idx="81">
                  <c:v>335.4</c:v>
                </c:pt>
                <c:pt idx="82">
                  <c:v>294</c:v>
                </c:pt>
                <c:pt idx="83">
                  <c:v>291.2</c:v>
                </c:pt>
                <c:pt idx="84">
                  <c:v>160.9</c:v>
                </c:pt>
                <c:pt idx="85">
                  <c:v>135.1</c:v>
                </c:pt>
                <c:pt idx="86">
                  <c:v>113.7</c:v>
                </c:pt>
                <c:pt idx="87">
                  <c:v>122</c:v>
                </c:pt>
                <c:pt idx="88">
                  <c:v>101.1</c:v>
                </c:pt>
                <c:pt idx="89">
                  <c:v>99.5</c:v>
                </c:pt>
                <c:pt idx="90">
                  <c:v>103.1</c:v>
                </c:pt>
                <c:pt idx="91">
                  <c:v>109.4</c:v>
                </c:pt>
                <c:pt idx="92">
                  <c:v>111</c:v>
                </c:pt>
                <c:pt idx="93">
                  <c:v>120.8</c:v>
                </c:pt>
                <c:pt idx="94">
                  <c:v>112.8</c:v>
                </c:pt>
                <c:pt idx="95">
                  <c:v>89.8</c:v>
                </c:pt>
                <c:pt idx="96">
                  <c:v>76.099999999999994</c:v>
                </c:pt>
                <c:pt idx="97">
                  <c:v>66.2</c:v>
                </c:pt>
                <c:pt idx="98">
                  <c:v>68.099999999999994</c:v>
                </c:pt>
                <c:pt idx="99">
                  <c:v>77</c:v>
                </c:pt>
                <c:pt idx="100">
                  <c:v>84.4</c:v>
                </c:pt>
                <c:pt idx="101">
                  <c:v>88.6</c:v>
                </c:pt>
                <c:pt idx="102">
                  <c:v>87.1</c:v>
                </c:pt>
                <c:pt idx="103">
                  <c:v>97.9</c:v>
                </c:pt>
                <c:pt idx="104">
                  <c:v>91.2</c:v>
                </c:pt>
                <c:pt idx="105">
                  <c:v>98.9</c:v>
                </c:pt>
                <c:pt idx="106">
                  <c:v>108.6</c:v>
                </c:pt>
                <c:pt idx="107">
                  <c:v>110</c:v>
                </c:pt>
                <c:pt idx="108">
                  <c:v>114.2</c:v>
                </c:pt>
              </c:numCache>
            </c:numRef>
          </c:val>
          <c:smooth val="0"/>
          <c:extLst>
            <c:ext xmlns:c16="http://schemas.microsoft.com/office/drawing/2014/chart" uri="{C3380CC4-5D6E-409C-BE32-E72D297353CC}">
              <c16:uniqueId val="{00000001-D8E6-4256-883D-2F24191F574E}"/>
            </c:ext>
          </c:extLst>
        </c:ser>
        <c:dLbls>
          <c:showLegendKey val="0"/>
          <c:showVal val="0"/>
          <c:showCatName val="0"/>
          <c:showSerName val="0"/>
          <c:showPercent val="0"/>
          <c:showBubbleSize val="0"/>
        </c:dLbls>
        <c:smooth val="0"/>
        <c:axId val="1076628520"/>
        <c:axId val="1076623928"/>
        <c:extLst>
          <c:ext xmlns:c15="http://schemas.microsoft.com/office/drawing/2012/chart" uri="{02D57815-91ED-43cb-92C2-25804820EDAC}">
            <c15:filteredLineSeries>
              <c15:ser>
                <c:idx val="0"/>
                <c:order val="0"/>
                <c:tx>
                  <c:strRef>
                    <c:extLst>
                      <c:ext uri="{02D57815-91ED-43cb-92C2-25804820EDAC}">
                        <c15:formulaRef>
                          <c15:sqref>'Preis gewerbliche Produkte'!$B$13</c15:sqref>
                        </c15:formulaRef>
                      </c:ext>
                    </c:extLst>
                    <c:strCache>
                      <c:ptCount val="1"/>
                      <c:pt idx="0">
                        <c:v>Erdgas in der Verteilung</c:v>
                      </c:pt>
                    </c:strCache>
                  </c:strRef>
                </c:tx>
                <c:spPr>
                  <a:ln w="28575" cap="rnd">
                    <a:solidFill>
                      <a:schemeClr val="accent1"/>
                    </a:solidFill>
                    <a:round/>
                  </a:ln>
                  <a:effectLst/>
                </c:spPr>
                <c:marker>
                  <c:symbol val="none"/>
                </c:marker>
                <c:cat>
                  <c:strRef>
                    <c:extLst>
                      <c:ex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c:ext uri="{02D57815-91ED-43cb-92C2-25804820EDAC}">
                        <c15:formulaRef>
                          <c15:sqref>'Preis gewerbliche Produkte'!$CI$13:$GX$13</c15:sqref>
                        </c15:formulaRef>
                      </c:ext>
                    </c:extLst>
                    <c:numCache>
                      <c:formatCode>General</c:formatCode>
                      <c:ptCount val="120"/>
                      <c:pt idx="0">
                        <c:v>89.8</c:v>
                      </c:pt>
                      <c:pt idx="1">
                        <c:v>88.3</c:v>
                      </c:pt>
                      <c:pt idx="2">
                        <c:v>87.7</c:v>
                      </c:pt>
                      <c:pt idx="3">
                        <c:v>87.1</c:v>
                      </c:pt>
                      <c:pt idx="4">
                        <c:v>86.3</c:v>
                      </c:pt>
                      <c:pt idx="5">
                        <c:v>86.9</c:v>
                      </c:pt>
                      <c:pt idx="6">
                        <c:v>87.4</c:v>
                      </c:pt>
                      <c:pt idx="7">
                        <c:v>87.2</c:v>
                      </c:pt>
                      <c:pt idx="8">
                        <c:v>85.7</c:v>
                      </c:pt>
                      <c:pt idx="9">
                        <c:v>85.5</c:v>
                      </c:pt>
                      <c:pt idx="10">
                        <c:v>85.8</c:v>
                      </c:pt>
                      <c:pt idx="11">
                        <c:v>86.4</c:v>
                      </c:pt>
                      <c:pt idx="12">
                        <c:v>83.4</c:v>
                      </c:pt>
                      <c:pt idx="13">
                        <c:v>82.3</c:v>
                      </c:pt>
                      <c:pt idx="14">
                        <c:v>82.1</c:v>
                      </c:pt>
                      <c:pt idx="15">
                        <c:v>82</c:v>
                      </c:pt>
                      <c:pt idx="16">
                        <c:v>81.400000000000006</c:v>
                      </c:pt>
                      <c:pt idx="17">
                        <c:v>81.3</c:v>
                      </c:pt>
                      <c:pt idx="18">
                        <c:v>81.3</c:v>
                      </c:pt>
                      <c:pt idx="19">
                        <c:v>81</c:v>
                      </c:pt>
                      <c:pt idx="20">
                        <c:v>81.2</c:v>
                      </c:pt>
                      <c:pt idx="21">
                        <c:v>81.400000000000006</c:v>
                      </c:pt>
                      <c:pt idx="22">
                        <c:v>82.2</c:v>
                      </c:pt>
                      <c:pt idx="23">
                        <c:v>82.5</c:v>
                      </c:pt>
                      <c:pt idx="24">
                        <c:v>82.6</c:v>
                      </c:pt>
                      <c:pt idx="25">
                        <c:v>82</c:v>
                      </c:pt>
                      <c:pt idx="26">
                        <c:v>82.2</c:v>
                      </c:pt>
                      <c:pt idx="27">
                        <c:v>82.6</c:v>
                      </c:pt>
                      <c:pt idx="28">
                        <c:v>83.2</c:v>
                      </c:pt>
                      <c:pt idx="29">
                        <c:v>84.1</c:v>
                      </c:pt>
                      <c:pt idx="30">
                        <c:v>84.6</c:v>
                      </c:pt>
                      <c:pt idx="31">
                        <c:v>85</c:v>
                      </c:pt>
                      <c:pt idx="32">
                        <c:v>86.9</c:v>
                      </c:pt>
                      <c:pt idx="33">
                        <c:v>88.9</c:v>
                      </c:pt>
                      <c:pt idx="34">
                        <c:v>89.2</c:v>
                      </c:pt>
                      <c:pt idx="35">
                        <c:v>88.8</c:v>
                      </c:pt>
                      <c:pt idx="36">
                        <c:v>90.9</c:v>
                      </c:pt>
                      <c:pt idx="37">
                        <c:v>90.2</c:v>
                      </c:pt>
                      <c:pt idx="38">
                        <c:v>87.8</c:v>
                      </c:pt>
                      <c:pt idx="39">
                        <c:v>87.6</c:v>
                      </c:pt>
                      <c:pt idx="40">
                        <c:v>85.5</c:v>
                      </c:pt>
                      <c:pt idx="41">
                        <c:v>83.6</c:v>
                      </c:pt>
                      <c:pt idx="42">
                        <c:v>83.3</c:v>
                      </c:pt>
                      <c:pt idx="43">
                        <c:v>80.7</c:v>
                      </c:pt>
                      <c:pt idx="44">
                        <c:v>81</c:v>
                      </c:pt>
                      <c:pt idx="45">
                        <c:v>81.099999999999994</c:v>
                      </c:pt>
                      <c:pt idx="46">
                        <c:v>82.9</c:v>
                      </c:pt>
                      <c:pt idx="47">
                        <c:v>83.2</c:v>
                      </c:pt>
                      <c:pt idx="48">
                        <c:v>82.8</c:v>
                      </c:pt>
                      <c:pt idx="49">
                        <c:v>79.8</c:v>
                      </c:pt>
                      <c:pt idx="50">
                        <c:v>77.400000000000006</c:v>
                      </c:pt>
                      <c:pt idx="51">
                        <c:v>76.2</c:v>
                      </c:pt>
                      <c:pt idx="52">
                        <c:v>74</c:v>
                      </c:pt>
                      <c:pt idx="53">
                        <c:v>72.099999999999994</c:v>
                      </c:pt>
                      <c:pt idx="54">
                        <c:v>71.599999999999994</c:v>
                      </c:pt>
                      <c:pt idx="55">
                        <c:v>72.7</c:v>
                      </c:pt>
                      <c:pt idx="56">
                        <c:v>74.400000000000006</c:v>
                      </c:pt>
                      <c:pt idx="57">
                        <c:v>76.900000000000006</c:v>
                      </c:pt>
                      <c:pt idx="58">
                        <c:v>78.599999999999994</c:v>
                      </c:pt>
                      <c:pt idx="59">
                        <c:v>80.400000000000006</c:v>
                      </c:pt>
                      <c:pt idx="60">
                        <c:v>83</c:v>
                      </c:pt>
                      <c:pt idx="61">
                        <c:v>83.5</c:v>
                      </c:pt>
                      <c:pt idx="62">
                        <c:v>83.6</c:v>
                      </c:pt>
                      <c:pt idx="63">
                        <c:v>83.8</c:v>
                      </c:pt>
                      <c:pt idx="64">
                        <c:v>86.6</c:v>
                      </c:pt>
                      <c:pt idx="65">
                        <c:v>88.2</c:v>
                      </c:pt>
                      <c:pt idx="66">
                        <c:v>93.4</c:v>
                      </c:pt>
                      <c:pt idx="67">
                        <c:v>97.4</c:v>
                      </c:pt>
                      <c:pt idx="68">
                        <c:v>106.1</c:v>
                      </c:pt>
                      <c:pt idx="69">
                        <c:v>120.7</c:v>
                      </c:pt>
                      <c:pt idx="70">
                        <c:v>126.1</c:v>
                      </c:pt>
                      <c:pt idx="71">
                        <c:v>147.6</c:v>
                      </c:pt>
                      <c:pt idx="72">
                        <c:v>165.7</c:v>
                      </c:pt>
                      <c:pt idx="73">
                        <c:v>170.6</c:v>
                      </c:pt>
                      <c:pt idx="74">
                        <c:v>180.5</c:v>
                      </c:pt>
                      <c:pt idx="75">
                        <c:v>188.5</c:v>
                      </c:pt>
                      <c:pt idx="76">
                        <c:v>193.1</c:v>
                      </c:pt>
                      <c:pt idx="77">
                        <c:v>197.2</c:v>
                      </c:pt>
                      <c:pt idx="78">
                        <c:v>221.2</c:v>
                      </c:pt>
                      <c:pt idx="79">
                        <c:v>261.10000000000002</c:v>
                      </c:pt>
                      <c:pt idx="80">
                        <c:v>278.2</c:v>
                      </c:pt>
                      <c:pt idx="81">
                        <c:v>268.2</c:v>
                      </c:pt>
                      <c:pt idx="82">
                        <c:v>242.8</c:v>
                      </c:pt>
                      <c:pt idx="83">
                        <c:v>238.1</c:v>
                      </c:pt>
                      <c:pt idx="84">
                        <c:v>237.5</c:v>
                      </c:pt>
                      <c:pt idx="85">
                        <c:v>228.5</c:v>
                      </c:pt>
                      <c:pt idx="86">
                        <c:v>220.9</c:v>
                      </c:pt>
                      <c:pt idx="87">
                        <c:v>225.6</c:v>
                      </c:pt>
                      <c:pt idx="88">
                        <c:v>219.6</c:v>
                      </c:pt>
                      <c:pt idx="89">
                        <c:v>216.5</c:v>
                      </c:pt>
                      <c:pt idx="90">
                        <c:v>211.8</c:v>
                      </c:pt>
                      <c:pt idx="91">
                        <c:v>210.6</c:v>
                      </c:pt>
                      <c:pt idx="92">
                        <c:v>209.4</c:v>
                      </c:pt>
                      <c:pt idx="93">
                        <c:v>211</c:v>
                      </c:pt>
                      <c:pt idx="94">
                        <c:v>207.3</c:v>
                      </c:pt>
                      <c:pt idx="95">
                        <c:v>203.3</c:v>
                      </c:pt>
                      <c:pt idx="96">
                        <c:v>190.4</c:v>
                      </c:pt>
                      <c:pt idx="97">
                        <c:v>188</c:v>
                      </c:pt>
                      <c:pt idx="98">
                        <c:v>186.9</c:v>
                      </c:pt>
                      <c:pt idx="99">
                        <c:v>185.1</c:v>
                      </c:pt>
                      <c:pt idx="100">
                        <c:v>183.9</c:v>
                      </c:pt>
                      <c:pt idx="101">
                        <c:v>184.4</c:v>
                      </c:pt>
                      <c:pt idx="102">
                        <c:v>185.7</c:v>
                      </c:pt>
                      <c:pt idx="103">
                        <c:v>189.4</c:v>
                      </c:pt>
                      <c:pt idx="104">
                        <c:v>187.6</c:v>
                      </c:pt>
                      <c:pt idx="105">
                        <c:v>189.6</c:v>
                      </c:pt>
                      <c:pt idx="106">
                        <c:v>191.7</c:v>
                      </c:pt>
                      <c:pt idx="107">
                        <c:v>192</c:v>
                      </c:pt>
                      <c:pt idx="108">
                        <c:v>186.7</c:v>
                      </c:pt>
                    </c:numCache>
                  </c:numRef>
                </c:val>
                <c:smooth val="0"/>
                <c:extLst>
                  <c:ext xmlns:c16="http://schemas.microsoft.com/office/drawing/2014/chart" uri="{C3380CC4-5D6E-409C-BE32-E72D297353CC}">
                    <c16:uniqueId val="{00000002-D8E6-4256-883D-2F24191F574E}"/>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'Preis gewerbliche Produkte'!$B$14</c15:sqref>
                        </c15:formulaRef>
                      </c:ext>
                    </c:extLst>
                    <c:strCache>
                      <c:ptCount val="1"/>
                      <c:pt idx="0">
                        <c:v>Abgabe an Handel/Gewerbe</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Produkte'!$CI$14:$GX$14</c15:sqref>
                        </c15:formulaRef>
                      </c:ext>
                    </c:extLst>
                    <c:numCache>
                      <c:formatCode>General</c:formatCode>
                      <c:ptCount val="120"/>
                      <c:pt idx="0">
                        <c:v>95.3</c:v>
                      </c:pt>
                      <c:pt idx="1">
                        <c:v>95.2</c:v>
                      </c:pt>
                      <c:pt idx="2">
                        <c:v>95.1</c:v>
                      </c:pt>
                      <c:pt idx="3">
                        <c:v>94.6</c:v>
                      </c:pt>
                      <c:pt idx="4">
                        <c:v>94.5</c:v>
                      </c:pt>
                      <c:pt idx="5">
                        <c:v>93.5</c:v>
                      </c:pt>
                      <c:pt idx="6">
                        <c:v>93.1</c:v>
                      </c:pt>
                      <c:pt idx="7">
                        <c:v>92.8</c:v>
                      </c:pt>
                      <c:pt idx="8">
                        <c:v>92.6</c:v>
                      </c:pt>
                      <c:pt idx="9">
                        <c:v>91.6</c:v>
                      </c:pt>
                      <c:pt idx="10">
                        <c:v>91.6</c:v>
                      </c:pt>
                      <c:pt idx="11">
                        <c:v>91.3</c:v>
                      </c:pt>
                      <c:pt idx="12">
                        <c:v>90</c:v>
                      </c:pt>
                      <c:pt idx="13">
                        <c:v>89.8</c:v>
                      </c:pt>
                      <c:pt idx="14">
                        <c:v>89.8</c:v>
                      </c:pt>
                      <c:pt idx="15">
                        <c:v>89.9</c:v>
                      </c:pt>
                      <c:pt idx="16">
                        <c:v>89.9</c:v>
                      </c:pt>
                      <c:pt idx="17">
                        <c:v>89.9</c:v>
                      </c:pt>
                      <c:pt idx="18">
                        <c:v>90.1</c:v>
                      </c:pt>
                      <c:pt idx="19">
                        <c:v>90.1</c:v>
                      </c:pt>
                      <c:pt idx="20">
                        <c:v>90</c:v>
                      </c:pt>
                      <c:pt idx="21">
                        <c:v>90</c:v>
                      </c:pt>
                      <c:pt idx="22">
                        <c:v>90</c:v>
                      </c:pt>
                      <c:pt idx="23">
                        <c:v>90</c:v>
                      </c:pt>
                      <c:pt idx="24">
                        <c:v>89</c:v>
                      </c:pt>
                      <c:pt idx="25">
                        <c:v>88.9</c:v>
                      </c:pt>
                      <c:pt idx="26">
                        <c:v>89</c:v>
                      </c:pt>
                      <c:pt idx="27">
                        <c:v>89.6</c:v>
                      </c:pt>
                      <c:pt idx="28">
                        <c:v>89.6</c:v>
                      </c:pt>
                      <c:pt idx="29">
                        <c:v>89.6</c:v>
                      </c:pt>
                      <c:pt idx="30">
                        <c:v>89.9</c:v>
                      </c:pt>
                      <c:pt idx="31">
                        <c:v>89.9</c:v>
                      </c:pt>
                      <c:pt idx="32">
                        <c:v>89.9</c:v>
                      </c:pt>
                      <c:pt idx="33">
                        <c:v>90.6</c:v>
                      </c:pt>
                      <c:pt idx="34">
                        <c:v>90.4</c:v>
                      </c:pt>
                      <c:pt idx="35">
                        <c:v>90.6</c:v>
                      </c:pt>
                      <c:pt idx="36">
                        <c:v>93</c:v>
                      </c:pt>
                      <c:pt idx="37">
                        <c:v>93.2</c:v>
                      </c:pt>
                      <c:pt idx="38">
                        <c:v>93.3</c:v>
                      </c:pt>
                      <c:pt idx="39">
                        <c:v>93.9</c:v>
                      </c:pt>
                      <c:pt idx="40">
                        <c:v>93.9</c:v>
                      </c:pt>
                      <c:pt idx="41">
                        <c:v>93.8</c:v>
                      </c:pt>
                      <c:pt idx="42">
                        <c:v>93.9</c:v>
                      </c:pt>
                      <c:pt idx="43">
                        <c:v>94.1</c:v>
                      </c:pt>
                      <c:pt idx="44">
                        <c:v>94.3</c:v>
                      </c:pt>
                      <c:pt idx="45">
                        <c:v>94.1</c:v>
                      </c:pt>
                      <c:pt idx="46">
                        <c:v>94.2</c:v>
                      </c:pt>
                      <c:pt idx="47">
                        <c:v>94</c:v>
                      </c:pt>
                      <c:pt idx="48">
                        <c:v>93.4</c:v>
                      </c:pt>
                      <c:pt idx="49">
                        <c:v>92.7</c:v>
                      </c:pt>
                      <c:pt idx="50">
                        <c:v>92.5</c:v>
                      </c:pt>
                      <c:pt idx="51">
                        <c:v>92.3</c:v>
                      </c:pt>
                      <c:pt idx="52">
                        <c:v>92.1</c:v>
                      </c:pt>
                      <c:pt idx="53">
                        <c:v>92.1</c:v>
                      </c:pt>
                      <c:pt idx="54">
                        <c:v>91.5</c:v>
                      </c:pt>
                      <c:pt idx="55">
                        <c:v>91.4</c:v>
                      </c:pt>
                      <c:pt idx="56">
                        <c:v>91.5</c:v>
                      </c:pt>
                      <c:pt idx="57">
                        <c:v>91.2</c:v>
                      </c:pt>
                      <c:pt idx="58">
                        <c:v>91.3</c:v>
                      </c:pt>
                      <c:pt idx="59">
                        <c:v>91.5</c:v>
                      </c:pt>
                      <c:pt idx="60">
                        <c:v>94.3</c:v>
                      </c:pt>
                      <c:pt idx="61">
                        <c:v>95.1</c:v>
                      </c:pt>
                      <c:pt idx="62">
                        <c:v>96.4</c:v>
                      </c:pt>
                      <c:pt idx="63">
                        <c:v>96.8</c:v>
                      </c:pt>
                      <c:pt idx="64">
                        <c:v>96.8</c:v>
                      </c:pt>
                      <c:pt idx="65">
                        <c:v>97.2</c:v>
                      </c:pt>
                      <c:pt idx="66">
                        <c:v>97.9</c:v>
                      </c:pt>
                      <c:pt idx="67">
                        <c:v>98.7</c:v>
                      </c:pt>
                      <c:pt idx="68">
                        <c:v>99.5</c:v>
                      </c:pt>
                      <c:pt idx="69">
                        <c:v>103.7</c:v>
                      </c:pt>
                      <c:pt idx="70">
                        <c:v>112</c:v>
                      </c:pt>
                      <c:pt idx="71">
                        <c:v>112</c:v>
                      </c:pt>
                      <c:pt idx="72">
                        <c:v>143</c:v>
                      </c:pt>
                      <c:pt idx="73">
                        <c:v>143.4</c:v>
                      </c:pt>
                      <c:pt idx="74">
                        <c:v>155.5</c:v>
                      </c:pt>
                      <c:pt idx="75">
                        <c:v>159.80000000000001</c:v>
                      </c:pt>
                      <c:pt idx="76">
                        <c:v>161.30000000000001</c:v>
                      </c:pt>
                      <c:pt idx="77">
                        <c:v>164.8</c:v>
                      </c:pt>
                      <c:pt idx="78">
                        <c:v>170.5</c:v>
                      </c:pt>
                      <c:pt idx="79">
                        <c:v>186</c:v>
                      </c:pt>
                      <c:pt idx="80">
                        <c:v>208.3</c:v>
                      </c:pt>
                      <c:pt idx="81">
                        <c:v>226.8</c:v>
                      </c:pt>
                      <c:pt idx="82">
                        <c:v>240.5</c:v>
                      </c:pt>
                      <c:pt idx="83">
                        <c:v>239.6</c:v>
                      </c:pt>
                      <c:pt idx="84">
                        <c:v>225.3</c:v>
                      </c:pt>
                      <c:pt idx="85">
                        <c:v>223</c:v>
                      </c:pt>
                      <c:pt idx="86">
                        <c:v>218.8</c:v>
                      </c:pt>
                      <c:pt idx="87">
                        <c:v>215.6</c:v>
                      </c:pt>
                      <c:pt idx="88">
                        <c:v>217.7</c:v>
                      </c:pt>
                      <c:pt idx="89">
                        <c:v>213.6</c:v>
                      </c:pt>
                      <c:pt idx="90">
                        <c:v>210.9</c:v>
                      </c:pt>
                      <c:pt idx="91">
                        <c:v>209.2</c:v>
                      </c:pt>
                      <c:pt idx="92">
                        <c:v>208.5</c:v>
                      </c:pt>
                      <c:pt idx="93">
                        <c:v>205.6</c:v>
                      </c:pt>
                      <c:pt idx="94">
                        <c:v>203.3</c:v>
                      </c:pt>
                      <c:pt idx="95">
                        <c:v>199.8</c:v>
                      </c:pt>
                      <c:pt idx="96">
                        <c:v>196.8</c:v>
                      </c:pt>
                      <c:pt idx="97">
                        <c:v>192.9</c:v>
                      </c:pt>
                      <c:pt idx="98">
                        <c:v>188.3</c:v>
                      </c:pt>
                      <c:pt idx="99">
                        <c:v>189</c:v>
                      </c:pt>
                      <c:pt idx="100">
                        <c:v>190.2</c:v>
                      </c:pt>
                      <c:pt idx="101">
                        <c:v>189.6</c:v>
                      </c:pt>
                      <c:pt idx="102">
                        <c:v>190.4</c:v>
                      </c:pt>
                      <c:pt idx="103">
                        <c:v>191.3</c:v>
                      </c:pt>
                      <c:pt idx="104">
                        <c:v>192.2</c:v>
                      </c:pt>
                      <c:pt idx="105">
                        <c:v>189.8</c:v>
                      </c:pt>
                      <c:pt idx="106">
                        <c:v>190.8</c:v>
                      </c:pt>
                      <c:pt idx="107">
                        <c:v>190.6</c:v>
                      </c:pt>
                      <c:pt idx="108">
                        <c:v>187</c:v>
                      </c:pt>
                    </c:numCache>
                  </c:numRef>
                </c:val>
                <c:smooth val="0"/>
                <c:extLst xmlns:c15="http://schemas.microsoft.com/office/drawing/2012/chart">
                  <c:ext xmlns:c16="http://schemas.microsoft.com/office/drawing/2014/chart" uri="{C3380CC4-5D6E-409C-BE32-E72D297353CC}">
                    <c16:uniqueId val="{00000003-D8E6-4256-883D-2F24191F574E}"/>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'Preis gewerbliche Produkte'!$B$16</c15:sqref>
                        </c15:formulaRef>
                      </c:ext>
                    </c:extLst>
                    <c:strCache>
                      <c:ptCount val="1"/>
                      <c:pt idx="0">
                        <c:v>Abgabe an Kraftwerke</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Produkte'!$CI$16:$GX$16</c15:sqref>
                        </c15:formulaRef>
                      </c:ext>
                    </c:extLst>
                    <c:numCache>
                      <c:formatCode>General</c:formatCode>
                      <c:ptCount val="120"/>
                      <c:pt idx="0">
                        <c:v>67.099999999999994</c:v>
                      </c:pt>
                      <c:pt idx="1">
                        <c:v>63.9</c:v>
                      </c:pt>
                      <c:pt idx="2">
                        <c:v>61.8</c:v>
                      </c:pt>
                      <c:pt idx="3">
                        <c:v>57.9</c:v>
                      </c:pt>
                      <c:pt idx="4">
                        <c:v>57.3</c:v>
                      </c:pt>
                      <c:pt idx="5">
                        <c:v>57.6</c:v>
                      </c:pt>
                      <c:pt idx="6">
                        <c:v>58.4</c:v>
                      </c:pt>
                      <c:pt idx="7">
                        <c:v>57.7</c:v>
                      </c:pt>
                      <c:pt idx="8">
                        <c:v>56.5</c:v>
                      </c:pt>
                      <c:pt idx="9">
                        <c:v>58.6</c:v>
                      </c:pt>
                      <c:pt idx="10">
                        <c:v>61</c:v>
                      </c:pt>
                      <c:pt idx="11">
                        <c:v>63.2</c:v>
                      </c:pt>
                      <c:pt idx="12">
                        <c:v>64.2</c:v>
                      </c:pt>
                      <c:pt idx="13">
                        <c:v>62.5</c:v>
                      </c:pt>
                      <c:pt idx="14">
                        <c:v>60.6</c:v>
                      </c:pt>
                      <c:pt idx="15">
                        <c:v>62.1</c:v>
                      </c:pt>
                      <c:pt idx="16">
                        <c:v>61.9</c:v>
                      </c:pt>
                      <c:pt idx="17">
                        <c:v>63.5</c:v>
                      </c:pt>
                      <c:pt idx="18">
                        <c:v>61.9</c:v>
                      </c:pt>
                      <c:pt idx="19">
                        <c:v>61.6</c:v>
                      </c:pt>
                      <c:pt idx="20">
                        <c:v>61.3</c:v>
                      </c:pt>
                      <c:pt idx="21">
                        <c:v>64.3</c:v>
                      </c:pt>
                      <c:pt idx="22">
                        <c:v>65.7</c:v>
                      </c:pt>
                      <c:pt idx="23">
                        <c:v>66.900000000000006</c:v>
                      </c:pt>
                      <c:pt idx="24">
                        <c:v>67.400000000000006</c:v>
                      </c:pt>
                      <c:pt idx="25">
                        <c:v>67.7</c:v>
                      </c:pt>
                      <c:pt idx="26">
                        <c:v>68.2</c:v>
                      </c:pt>
                      <c:pt idx="27">
                        <c:v>68.2</c:v>
                      </c:pt>
                      <c:pt idx="28">
                        <c:v>69</c:v>
                      </c:pt>
                      <c:pt idx="29">
                        <c:v>69.8</c:v>
                      </c:pt>
                      <c:pt idx="30">
                        <c:v>70.8</c:v>
                      </c:pt>
                      <c:pt idx="31">
                        <c:v>70.8</c:v>
                      </c:pt>
                      <c:pt idx="32">
                        <c:v>73.599999999999994</c:v>
                      </c:pt>
                      <c:pt idx="33">
                        <c:v>75</c:v>
                      </c:pt>
                      <c:pt idx="34">
                        <c:v>76.900000000000006</c:v>
                      </c:pt>
                      <c:pt idx="35">
                        <c:v>75.099999999999994</c:v>
                      </c:pt>
                      <c:pt idx="36">
                        <c:v>73.2</c:v>
                      </c:pt>
                      <c:pt idx="37">
                        <c:v>72.2</c:v>
                      </c:pt>
                      <c:pt idx="38">
                        <c:v>68</c:v>
                      </c:pt>
                      <c:pt idx="39">
                        <c:v>66.599999999999994</c:v>
                      </c:pt>
                      <c:pt idx="40">
                        <c:v>64</c:v>
                      </c:pt>
                      <c:pt idx="41">
                        <c:v>61.8</c:v>
                      </c:pt>
                      <c:pt idx="42">
                        <c:v>59.9</c:v>
                      </c:pt>
                      <c:pt idx="43">
                        <c:v>57</c:v>
                      </c:pt>
                      <c:pt idx="44">
                        <c:v>57.7</c:v>
                      </c:pt>
                      <c:pt idx="45">
                        <c:v>58.9</c:v>
                      </c:pt>
                      <c:pt idx="46">
                        <c:v>61.8</c:v>
                      </c:pt>
                      <c:pt idx="47">
                        <c:v>63.9</c:v>
                      </c:pt>
                      <c:pt idx="48">
                        <c:v>63</c:v>
                      </c:pt>
                      <c:pt idx="49">
                        <c:v>55.4</c:v>
                      </c:pt>
                      <c:pt idx="50">
                        <c:v>51.5</c:v>
                      </c:pt>
                      <c:pt idx="51">
                        <c:v>49</c:v>
                      </c:pt>
                      <c:pt idx="52">
                        <c:v>46.5</c:v>
                      </c:pt>
                      <c:pt idx="53">
                        <c:v>42</c:v>
                      </c:pt>
                      <c:pt idx="54">
                        <c:v>42.2</c:v>
                      </c:pt>
                      <c:pt idx="55">
                        <c:v>44.1</c:v>
                      </c:pt>
                      <c:pt idx="56">
                        <c:v>49.1</c:v>
                      </c:pt>
                      <c:pt idx="57">
                        <c:v>55.6</c:v>
                      </c:pt>
                      <c:pt idx="58">
                        <c:v>58.9</c:v>
                      </c:pt>
                      <c:pt idx="59">
                        <c:v>60.6</c:v>
                      </c:pt>
                      <c:pt idx="60">
                        <c:v>62.1</c:v>
                      </c:pt>
                      <c:pt idx="61">
                        <c:v>65.3</c:v>
                      </c:pt>
                      <c:pt idx="62">
                        <c:v>64.5</c:v>
                      </c:pt>
                      <c:pt idx="63">
                        <c:v>65.8</c:v>
                      </c:pt>
                      <c:pt idx="64">
                        <c:v>71</c:v>
                      </c:pt>
                      <c:pt idx="65">
                        <c:v>75.599999999999994</c:v>
                      </c:pt>
                      <c:pt idx="66">
                        <c:v>84.4</c:v>
                      </c:pt>
                      <c:pt idx="67">
                        <c:v>93.4</c:v>
                      </c:pt>
                      <c:pt idx="68">
                        <c:v>113.5</c:v>
                      </c:pt>
                      <c:pt idx="69">
                        <c:v>152.30000000000001</c:v>
                      </c:pt>
                      <c:pt idx="70">
                        <c:v>161.19999999999999</c:v>
                      </c:pt>
                      <c:pt idx="71">
                        <c:v>190.9</c:v>
                      </c:pt>
                      <c:pt idx="72">
                        <c:v>224.9</c:v>
                      </c:pt>
                      <c:pt idx="73">
                        <c:v>208.8</c:v>
                      </c:pt>
                      <c:pt idx="74">
                        <c:v>218.2</c:v>
                      </c:pt>
                      <c:pt idx="75">
                        <c:v>246.2</c:v>
                      </c:pt>
                      <c:pt idx="76">
                        <c:v>236.4</c:v>
                      </c:pt>
                      <c:pt idx="77">
                        <c:v>243.7</c:v>
                      </c:pt>
                      <c:pt idx="78">
                        <c:v>263.39999999999998</c:v>
                      </c:pt>
                      <c:pt idx="79">
                        <c:v>326.39999999999998</c:v>
                      </c:pt>
                      <c:pt idx="80">
                        <c:v>370.1</c:v>
                      </c:pt>
                      <c:pt idx="81">
                        <c:v>334.6</c:v>
                      </c:pt>
                      <c:pt idx="82">
                        <c:v>252.8</c:v>
                      </c:pt>
                      <c:pt idx="83">
                        <c:v>276.89999999999998</c:v>
                      </c:pt>
                      <c:pt idx="84">
                        <c:v>290.39999999999998</c:v>
                      </c:pt>
                      <c:pt idx="85">
                        <c:v>265.10000000000002</c:v>
                      </c:pt>
                      <c:pt idx="86">
                        <c:v>243.4</c:v>
                      </c:pt>
                      <c:pt idx="87">
                        <c:v>241.4</c:v>
                      </c:pt>
                      <c:pt idx="88">
                        <c:v>231.7</c:v>
                      </c:pt>
                      <c:pt idx="89">
                        <c:v>225.3</c:v>
                      </c:pt>
                      <c:pt idx="90">
                        <c:v>224.9</c:v>
                      </c:pt>
                      <c:pt idx="91">
                        <c:v>203</c:v>
                      </c:pt>
                      <c:pt idx="92">
                        <c:v>204</c:v>
                      </c:pt>
                      <c:pt idx="93">
                        <c:v>209.5</c:v>
                      </c:pt>
                      <c:pt idx="94">
                        <c:v>205.8</c:v>
                      </c:pt>
                      <c:pt idx="95">
                        <c:v>200.5</c:v>
                      </c:pt>
                      <c:pt idx="96">
                        <c:v>203.7</c:v>
                      </c:pt>
                      <c:pt idx="97">
                        <c:v>194.9</c:v>
                      </c:pt>
                      <c:pt idx="98">
                        <c:v>194.4</c:v>
                      </c:pt>
                      <c:pt idx="99">
                        <c:v>196.8</c:v>
                      </c:pt>
                      <c:pt idx="100">
                        <c:v>202.3</c:v>
                      </c:pt>
                      <c:pt idx="101">
                        <c:v>202.2</c:v>
                      </c:pt>
                      <c:pt idx="102">
                        <c:v>208.3</c:v>
                      </c:pt>
                      <c:pt idx="103">
                        <c:v>207</c:v>
                      </c:pt>
                      <c:pt idx="104">
                        <c:v>207.6</c:v>
                      </c:pt>
                      <c:pt idx="105">
                        <c:v>208.9</c:v>
                      </c:pt>
                      <c:pt idx="106">
                        <c:v>210.3</c:v>
                      </c:pt>
                      <c:pt idx="107">
                        <c:v>207.5</c:v>
                      </c:pt>
                      <c:pt idx="108">
                        <c:v>205.9</c:v>
                      </c:pt>
                    </c:numCache>
                  </c:numRef>
                </c:val>
                <c:smooth val="0"/>
                <c:extLst xmlns:c15="http://schemas.microsoft.com/office/drawing/2012/chart">
                  <c:ext xmlns:c16="http://schemas.microsoft.com/office/drawing/2014/chart" uri="{C3380CC4-5D6E-409C-BE32-E72D297353CC}">
                    <c16:uniqueId val="{00000004-D8E6-4256-883D-2F24191F574E}"/>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'Preis gewerbliche Produkte'!$B$17</c15:sqref>
                        </c15:formulaRef>
                      </c:ext>
                    </c:extLst>
                    <c:strCache>
                      <c:ptCount val="1"/>
                      <c:pt idx="0">
                        <c:v>Abgabe an Wiederverkäufer</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'Preis gewerbliche Produkte'!$CI$5:$GX$5</c15:sqref>
                        </c15:formulaRef>
                      </c:ext>
                    </c:extLst>
                    <c:strCache>
                      <c:ptCount val="109"/>
                      <c:pt idx="0">
                        <c:v>2016</c:v>
                      </c:pt>
                      <c:pt idx="12">
                        <c:v>2017</c:v>
                      </c:pt>
                      <c:pt idx="24">
                        <c:v>2018</c:v>
                      </c:pt>
                      <c:pt idx="36">
                        <c:v>2019</c:v>
                      </c:pt>
                      <c:pt idx="48">
                        <c:v>2020</c:v>
                      </c:pt>
                      <c:pt idx="60">
                        <c:v>2021</c:v>
                      </c:pt>
                      <c:pt idx="72">
                        <c:v>2022</c:v>
                      </c:pt>
                      <c:pt idx="84">
                        <c:v>2023</c:v>
                      </c:pt>
                      <c:pt idx="96">
                        <c:v>2024</c:v>
                      </c:pt>
                      <c:pt idx="108">
                        <c:v>2025</c:v>
                      </c:pt>
                    </c:strCache>
                  </c:strRef>
                </c:cat>
                <c:val>
                  <c:numRef>
                    <c:extLst xmlns:c15="http://schemas.microsoft.com/office/drawing/2012/chart">
                      <c:ext xmlns:c15="http://schemas.microsoft.com/office/drawing/2012/chart" uri="{02D57815-91ED-43cb-92C2-25804820EDAC}">
                        <c15:formulaRef>
                          <c15:sqref>'Preis gewerbliche Produkte'!$CI$17:$GX$17</c15:sqref>
                        </c15:formulaRef>
                      </c:ext>
                    </c:extLst>
                    <c:numCache>
                      <c:formatCode>General</c:formatCode>
                      <c:ptCount val="120"/>
                      <c:pt idx="0">
                        <c:v>94.5</c:v>
                      </c:pt>
                      <c:pt idx="1">
                        <c:v>92.9</c:v>
                      </c:pt>
                      <c:pt idx="2">
                        <c:v>92.3</c:v>
                      </c:pt>
                      <c:pt idx="3">
                        <c:v>91.9</c:v>
                      </c:pt>
                      <c:pt idx="4">
                        <c:v>90.4</c:v>
                      </c:pt>
                      <c:pt idx="5">
                        <c:v>91.4</c:v>
                      </c:pt>
                      <c:pt idx="6">
                        <c:v>92</c:v>
                      </c:pt>
                      <c:pt idx="7">
                        <c:v>91.9</c:v>
                      </c:pt>
                      <c:pt idx="8">
                        <c:v>89.8</c:v>
                      </c:pt>
                      <c:pt idx="9">
                        <c:v>89.6</c:v>
                      </c:pt>
                      <c:pt idx="10">
                        <c:v>89.2</c:v>
                      </c:pt>
                      <c:pt idx="11">
                        <c:v>89.7</c:v>
                      </c:pt>
                      <c:pt idx="12">
                        <c:v>84.3</c:v>
                      </c:pt>
                      <c:pt idx="13">
                        <c:v>82.4</c:v>
                      </c:pt>
                      <c:pt idx="14">
                        <c:v>82.6</c:v>
                      </c:pt>
                      <c:pt idx="15">
                        <c:v>82.6</c:v>
                      </c:pt>
                      <c:pt idx="16">
                        <c:v>81.7</c:v>
                      </c:pt>
                      <c:pt idx="17">
                        <c:v>81.5</c:v>
                      </c:pt>
                      <c:pt idx="18">
                        <c:v>81.7</c:v>
                      </c:pt>
                      <c:pt idx="19">
                        <c:v>81.3</c:v>
                      </c:pt>
                      <c:pt idx="20">
                        <c:v>81.400000000000006</c:v>
                      </c:pt>
                      <c:pt idx="21">
                        <c:v>81.400000000000006</c:v>
                      </c:pt>
                      <c:pt idx="22">
                        <c:v>82.5</c:v>
                      </c:pt>
                      <c:pt idx="23">
                        <c:v>82.6</c:v>
                      </c:pt>
                      <c:pt idx="24">
                        <c:v>82.9</c:v>
                      </c:pt>
                      <c:pt idx="25">
                        <c:v>82.3</c:v>
                      </c:pt>
                      <c:pt idx="26">
                        <c:v>82.3</c:v>
                      </c:pt>
                      <c:pt idx="27">
                        <c:v>82.4</c:v>
                      </c:pt>
                      <c:pt idx="28">
                        <c:v>83.3</c:v>
                      </c:pt>
                      <c:pt idx="29">
                        <c:v>84.6</c:v>
                      </c:pt>
                      <c:pt idx="30">
                        <c:v>85.3</c:v>
                      </c:pt>
                      <c:pt idx="31">
                        <c:v>85.9</c:v>
                      </c:pt>
                      <c:pt idx="32">
                        <c:v>88.4</c:v>
                      </c:pt>
                      <c:pt idx="33">
                        <c:v>90.6</c:v>
                      </c:pt>
                      <c:pt idx="34">
                        <c:v>90.7</c:v>
                      </c:pt>
                      <c:pt idx="35">
                        <c:v>90.4</c:v>
                      </c:pt>
                      <c:pt idx="36">
                        <c:v>93.6</c:v>
                      </c:pt>
                      <c:pt idx="37">
                        <c:v>92.6</c:v>
                      </c:pt>
                      <c:pt idx="38">
                        <c:v>89.6</c:v>
                      </c:pt>
                      <c:pt idx="39">
                        <c:v>89.6</c:v>
                      </c:pt>
                      <c:pt idx="40">
                        <c:v>86.7</c:v>
                      </c:pt>
                      <c:pt idx="41">
                        <c:v>84.4</c:v>
                      </c:pt>
                      <c:pt idx="42">
                        <c:v>84.8</c:v>
                      </c:pt>
                      <c:pt idx="43">
                        <c:v>80.8</c:v>
                      </c:pt>
                      <c:pt idx="44">
                        <c:v>81.3</c:v>
                      </c:pt>
                      <c:pt idx="45">
                        <c:v>81.2</c:v>
                      </c:pt>
                      <c:pt idx="46">
                        <c:v>84</c:v>
                      </c:pt>
                      <c:pt idx="47">
                        <c:v>83.4</c:v>
                      </c:pt>
                      <c:pt idx="48">
                        <c:v>83.2</c:v>
                      </c:pt>
                      <c:pt idx="49">
                        <c:v>79.7</c:v>
                      </c:pt>
                      <c:pt idx="50">
                        <c:v>76.900000000000006</c:v>
                      </c:pt>
                      <c:pt idx="51">
                        <c:v>75.7</c:v>
                      </c:pt>
                      <c:pt idx="52">
                        <c:v>72.599999999999994</c:v>
                      </c:pt>
                      <c:pt idx="53">
                        <c:v>70.3</c:v>
                      </c:pt>
                      <c:pt idx="54">
                        <c:v>69.599999999999994</c:v>
                      </c:pt>
                      <c:pt idx="55">
                        <c:v>71.599999999999994</c:v>
                      </c:pt>
                      <c:pt idx="56">
                        <c:v>73.3</c:v>
                      </c:pt>
                      <c:pt idx="57">
                        <c:v>75.900000000000006</c:v>
                      </c:pt>
                      <c:pt idx="58">
                        <c:v>77.5</c:v>
                      </c:pt>
                      <c:pt idx="59">
                        <c:v>80.2</c:v>
                      </c:pt>
                      <c:pt idx="60">
                        <c:v>81</c:v>
                      </c:pt>
                      <c:pt idx="61">
                        <c:v>80.599999999999994</c:v>
                      </c:pt>
                      <c:pt idx="62">
                        <c:v>81</c:v>
                      </c:pt>
                      <c:pt idx="63">
                        <c:v>80.8</c:v>
                      </c:pt>
                      <c:pt idx="64">
                        <c:v>84.5</c:v>
                      </c:pt>
                      <c:pt idx="65">
                        <c:v>85.8</c:v>
                      </c:pt>
                      <c:pt idx="66">
                        <c:v>92.7</c:v>
                      </c:pt>
                      <c:pt idx="67">
                        <c:v>97</c:v>
                      </c:pt>
                      <c:pt idx="68">
                        <c:v>107.8</c:v>
                      </c:pt>
                      <c:pt idx="69">
                        <c:v>121.9</c:v>
                      </c:pt>
                      <c:pt idx="70">
                        <c:v>126.9</c:v>
                      </c:pt>
                      <c:pt idx="71">
                        <c:v>159.80000000000001</c:v>
                      </c:pt>
                      <c:pt idx="72">
                        <c:v>172.9</c:v>
                      </c:pt>
                      <c:pt idx="73">
                        <c:v>182.2</c:v>
                      </c:pt>
                      <c:pt idx="74">
                        <c:v>194.1</c:v>
                      </c:pt>
                      <c:pt idx="75">
                        <c:v>195.1</c:v>
                      </c:pt>
                      <c:pt idx="76">
                        <c:v>205.7</c:v>
                      </c:pt>
                      <c:pt idx="77">
                        <c:v>211.4</c:v>
                      </c:pt>
                      <c:pt idx="78">
                        <c:v>240.3</c:v>
                      </c:pt>
                      <c:pt idx="79">
                        <c:v>282.3</c:v>
                      </c:pt>
                      <c:pt idx="80">
                        <c:v>290.8</c:v>
                      </c:pt>
                      <c:pt idx="81">
                        <c:v>260.60000000000002</c:v>
                      </c:pt>
                      <c:pt idx="82">
                        <c:v>242.3</c:v>
                      </c:pt>
                      <c:pt idx="83">
                        <c:v>229.6</c:v>
                      </c:pt>
                      <c:pt idx="84">
                        <c:v>243.3</c:v>
                      </c:pt>
                      <c:pt idx="85">
                        <c:v>234.3</c:v>
                      </c:pt>
                      <c:pt idx="86">
                        <c:v>224.5</c:v>
                      </c:pt>
                      <c:pt idx="87">
                        <c:v>236.4</c:v>
                      </c:pt>
                      <c:pt idx="88">
                        <c:v>228.8</c:v>
                      </c:pt>
                      <c:pt idx="89">
                        <c:v>228.1</c:v>
                      </c:pt>
                      <c:pt idx="90">
                        <c:v>221.1</c:v>
                      </c:pt>
                      <c:pt idx="91">
                        <c:v>223.6</c:v>
                      </c:pt>
                      <c:pt idx="92">
                        <c:v>220.6</c:v>
                      </c:pt>
                      <c:pt idx="93">
                        <c:v>224.3</c:v>
                      </c:pt>
                      <c:pt idx="94">
                        <c:v>220.2</c:v>
                      </c:pt>
                      <c:pt idx="95">
                        <c:v>215.3</c:v>
                      </c:pt>
                      <c:pt idx="96">
                        <c:v>193</c:v>
                      </c:pt>
                      <c:pt idx="97">
                        <c:v>193.9</c:v>
                      </c:pt>
                      <c:pt idx="98">
                        <c:v>194.6</c:v>
                      </c:pt>
                      <c:pt idx="99">
                        <c:v>195.4</c:v>
                      </c:pt>
                      <c:pt idx="100">
                        <c:v>192</c:v>
                      </c:pt>
                      <c:pt idx="101">
                        <c:v>192.2</c:v>
                      </c:pt>
                      <c:pt idx="102">
                        <c:v>193.4</c:v>
                      </c:pt>
                      <c:pt idx="103">
                        <c:v>200.8</c:v>
                      </c:pt>
                      <c:pt idx="104">
                        <c:v>196.9</c:v>
                      </c:pt>
                      <c:pt idx="105">
                        <c:v>200.1</c:v>
                      </c:pt>
                      <c:pt idx="106">
                        <c:v>202.8</c:v>
                      </c:pt>
                      <c:pt idx="107">
                        <c:v>202.8</c:v>
                      </c:pt>
                      <c:pt idx="108">
                        <c:v>193.4</c:v>
                      </c:pt>
                    </c:numCache>
                  </c:numRef>
                </c:val>
                <c:smooth val="0"/>
                <c:extLst xmlns:c15="http://schemas.microsoft.com/office/drawing/2012/chart">
                  <c:ext xmlns:c16="http://schemas.microsoft.com/office/drawing/2014/chart" uri="{C3380CC4-5D6E-409C-BE32-E72D297353CC}">
                    <c16:uniqueId val="{00000005-D8E6-4256-883D-2F24191F574E}"/>
                  </c:ext>
                </c:extLst>
              </c15:ser>
            </c15:filteredLineSeries>
          </c:ext>
        </c:extLst>
      </c:lineChart>
      <c:catAx>
        <c:axId val="10766285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3928"/>
        <c:crosses val="autoZero"/>
        <c:auto val="1"/>
        <c:lblAlgn val="ctr"/>
        <c:lblOffset val="100"/>
        <c:tickMarkSkip val="12"/>
        <c:noMultiLvlLbl val="0"/>
      </c:catAx>
      <c:valAx>
        <c:axId val="1076623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0766285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'CO2 Preis'!$C$1</c:f>
              <c:strCache>
                <c:ptCount val="1"/>
                <c:pt idx="0">
                  <c:v>CO2-Emissionszertifikate, Auktion DE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'CO2 Preis'!$B$2:$B$16</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'CO2 Preis'!$C$2:$C$16</c:f>
              <c:numCache>
                <c:formatCode>General</c:formatCode>
                <c:ptCount val="15"/>
                <c:pt idx="0">
                  <c:v>14.31</c:v>
                </c:pt>
                <c:pt idx="1">
                  <c:v>13.2</c:v>
                </c:pt>
                <c:pt idx="2">
                  <c:v>7.29</c:v>
                </c:pt>
                <c:pt idx="3">
                  <c:v>4.47</c:v>
                </c:pt>
                <c:pt idx="4">
                  <c:v>5.89</c:v>
                </c:pt>
                <c:pt idx="5">
                  <c:v>7.59</c:v>
                </c:pt>
                <c:pt idx="6">
                  <c:v>5.33</c:v>
                </c:pt>
                <c:pt idx="7">
                  <c:v>5.73</c:v>
                </c:pt>
                <c:pt idx="8">
                  <c:v>15.29</c:v>
                </c:pt>
                <c:pt idx="9">
                  <c:v>24.4</c:v>
                </c:pt>
                <c:pt idx="10">
                  <c:v>24.53</c:v>
                </c:pt>
                <c:pt idx="11">
                  <c:v>52.52</c:v>
                </c:pt>
                <c:pt idx="12">
                  <c:v>80.849999999999994</c:v>
                </c:pt>
                <c:pt idx="13">
                  <c:v>83.59</c:v>
                </c:pt>
                <c:pt idx="14">
                  <c:v>65.08</c:v>
                </c:pt>
              </c:numCache>
            </c:numRef>
          </c:val>
          <c:extLst>
            <c:ext xmlns:c16="http://schemas.microsoft.com/office/drawing/2014/chart" uri="{C3380CC4-5D6E-409C-BE32-E72D297353CC}">
              <c16:uniqueId val="{00000000-42DB-4455-AE67-96BBA3231D27}"/>
            </c:ext>
          </c:extLst>
        </c:ser>
        <c:dLbls>
          <c:dLblPos val="outEnd"/>
          <c:showLegendKey val="0"/>
          <c:showVal val="1"/>
          <c:showCatName val="0"/>
          <c:showSerName val="0"/>
          <c:showPercent val="0"/>
          <c:showBubbleSize val="0"/>
        </c:dLbls>
        <c:gapWidth val="80"/>
        <c:overlap val="-27"/>
        <c:axId val="2095634328"/>
        <c:axId val="2095625688"/>
      </c:barChart>
      <c:catAx>
        <c:axId val="20956343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2095625688"/>
        <c:crosses val="autoZero"/>
        <c:auto val="1"/>
        <c:lblAlgn val="ctr"/>
        <c:lblOffset val="100"/>
        <c:noMultiLvlLbl val="0"/>
      </c:catAx>
      <c:valAx>
        <c:axId val="2095625688"/>
        <c:scaling>
          <c:orientation val="minMax"/>
        </c:scaling>
        <c:delete val="1"/>
        <c:axPos val="l"/>
        <c:numFmt formatCode="General" sourceLinked="1"/>
        <c:majorTickMark val="none"/>
        <c:minorTickMark val="none"/>
        <c:tickLblPos val="nextTo"/>
        <c:crossAx val="20956343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48662672503255E-2"/>
          <c:y val="4.244378726743931E-2"/>
          <c:w val="0.88473731987600623"/>
          <c:h val="0.84517966421628055"/>
        </c:manualLayout>
      </c:layout>
      <c:barChart>
        <c:barDir val="col"/>
        <c:grouping val="clustered"/>
        <c:varyColors val="0"/>
        <c:ser>
          <c:idx val="1"/>
          <c:order val="1"/>
          <c:spPr>
            <a:solidFill>
              <a:srgbClr val="3080B2"/>
            </a:solidFill>
            <a:ln w="76200">
              <a:noFill/>
            </a:ln>
          </c:spPr>
          <c:invertIfNegative val="0"/>
          <c:val>
            <c:numRef>
              <c:f>Rohöl!$D$41:$D$137</c:f>
              <c:numCache>
                <c:formatCode>General</c:formatCode>
                <c:ptCount val="97"/>
                <c:pt idx="0">
                  <c:v>25.687739114592812</c:v>
                </c:pt>
                <c:pt idx="1">
                  <c:v>17.895116237159847</c:v>
                </c:pt>
                <c:pt idx="2">
                  <c:v>27.862228208581886</c:v>
                </c:pt>
                <c:pt idx="3">
                  <c:v>35.201963004907512</c:v>
                </c:pt>
                <c:pt idx="4">
                  <c:v>50.678199331629656</c:v>
                </c:pt>
                <c:pt idx="5">
                  <c:v>60.354020046918308</c:v>
                </c:pt>
                <c:pt idx="6">
                  <c:v>52.885602793181349</c:v>
                </c:pt>
                <c:pt idx="7">
                  <c:v>42.35935370839011</c:v>
                </c:pt>
                <c:pt idx="8">
                  <c:v>42.965917331399574</c:v>
                </c:pt>
                <c:pt idx="9">
                  <c:v>39.656369316209656</c:v>
                </c:pt>
                <c:pt idx="10">
                  <c:v>4.1553460124660404</c:v>
                </c:pt>
                <c:pt idx="11">
                  <c:v>-12.069771063697234</c:v>
                </c:pt>
                <c:pt idx="12">
                  <c:v>-14.088998405566015</c:v>
                </c:pt>
                <c:pt idx="13">
                  <c:v>-1.9718740446346779</c:v>
                </c:pt>
                <c:pt idx="14">
                  <c:v>-6.0195635816412719E-2</c:v>
                </c:pt>
                <c:pt idx="15">
                  <c:v>-0.60030713388244117</c:v>
                </c:pt>
                <c:pt idx="16">
                  <c:v>-7.9843444227005929</c:v>
                </c:pt>
                <c:pt idx="17">
                  <c:v>-15.813273041627877</c:v>
                </c:pt>
                <c:pt idx="18">
                  <c:v>-14.024717893605585</c:v>
                </c:pt>
                <c:pt idx="19">
                  <c:v>-18.979898810337751</c:v>
                </c:pt>
                <c:pt idx="20">
                  <c:v>-20.961197058077609</c:v>
                </c:pt>
                <c:pt idx="21">
                  <c:v>-26.220951907543188</c:v>
                </c:pt>
                <c:pt idx="22">
                  <c:v>-3.7287095289243508</c:v>
                </c:pt>
                <c:pt idx="23">
                  <c:v>16.631243358129637</c:v>
                </c:pt>
                <c:pt idx="24">
                  <c:v>7.3055508689050068</c:v>
                </c:pt>
                <c:pt idx="25">
                  <c:v>-14.23670668953687</c:v>
                </c:pt>
                <c:pt idx="26">
                  <c:v>-50.338804396928168</c:v>
                </c:pt>
                <c:pt idx="27">
                  <c:v>-67.219101123595507</c:v>
                </c:pt>
                <c:pt idx="28">
                  <c:v>-56.018715440238196</c:v>
                </c:pt>
                <c:pt idx="29">
                  <c:v>-36.919431279620852</c:v>
                </c:pt>
                <c:pt idx="30">
                  <c:v>-33.109375</c:v>
                </c:pt>
                <c:pt idx="31">
                  <c:v>-25.299578059071731</c:v>
                </c:pt>
                <c:pt idx="32">
                  <c:v>-34.076688592972879</c:v>
                </c:pt>
                <c:pt idx="33">
                  <c:v>-31.834259727134917</c:v>
                </c:pt>
                <c:pt idx="34">
                  <c:v>-31.096589097864207</c:v>
                </c:pt>
                <c:pt idx="35">
                  <c:v>-24.267274107820803</c:v>
                </c:pt>
                <c:pt idx="36">
                  <c:v>-14.229559748427679</c:v>
                </c:pt>
                <c:pt idx="37">
                  <c:v>12.654545454545458</c:v>
                </c:pt>
                <c:pt idx="38">
                  <c:v>97.665251667677381</c:v>
                </c:pt>
                <c:pt idx="39">
                  <c:v>177.50642673521847</c:v>
                </c:pt>
                <c:pt idx="40">
                  <c:v>119.34235976789171</c:v>
                </c:pt>
                <c:pt idx="41">
                  <c:v>82.995241672927605</c:v>
                </c:pt>
                <c:pt idx="42">
                  <c:v>73.767811259051612</c:v>
                </c:pt>
                <c:pt idx="43">
                  <c:v>58.201536375960231</c:v>
                </c:pt>
                <c:pt idx="44">
                  <c:v>81.552689218788004</c:v>
                </c:pt>
                <c:pt idx="45">
                  <c:v>106.69631826043985</c:v>
                </c:pt>
                <c:pt idx="46">
                  <c:v>86.837844089752494</c:v>
                </c:pt>
                <c:pt idx="47">
                  <c:v>49.007419290154417</c:v>
                </c:pt>
                <c:pt idx="48">
                  <c:v>56.791934005499556</c:v>
                </c:pt>
                <c:pt idx="49">
                  <c:v>54.551323434473865</c:v>
                </c:pt>
                <c:pt idx="50">
                  <c:v>77.312471237919937</c:v>
                </c:pt>
                <c:pt idx="51">
                  <c:v>63.316350162112101</c:v>
                </c:pt>
                <c:pt idx="52">
                  <c:v>65.152851263962361</c:v>
                </c:pt>
                <c:pt idx="53">
                  <c:v>64.335568632817868</c:v>
                </c:pt>
                <c:pt idx="54">
                  <c:v>46.417529237800778</c:v>
                </c:pt>
                <c:pt idx="55">
                  <c:v>40.816909454441586</c:v>
                </c:pt>
                <c:pt idx="56">
                  <c:v>20.857908847184991</c:v>
                </c:pt>
                <c:pt idx="57">
                  <c:v>11.332934847579185</c:v>
                </c:pt>
                <c:pt idx="58">
                  <c:v>12.752259502290453</c:v>
                </c:pt>
                <c:pt idx="59">
                  <c:v>8.8682546090701155</c:v>
                </c:pt>
                <c:pt idx="60">
                  <c:v>-2.852800187068862</c:v>
                </c:pt>
                <c:pt idx="61">
                  <c:v>-13.627819548872191</c:v>
                </c:pt>
                <c:pt idx="62">
                  <c:v>-32.061597023964012</c:v>
                </c:pt>
                <c:pt idx="63">
                  <c:v>-20.485914161467196</c:v>
                </c:pt>
                <c:pt idx="64">
                  <c:v>-32.633265106345114</c:v>
                </c:pt>
                <c:pt idx="65">
                  <c:v>-37.633244503664223</c:v>
                </c:pt>
                <c:pt idx="66">
                  <c:v>-26.459786999632762</c:v>
                </c:pt>
                <c:pt idx="67">
                  <c:v>-12.616632860040566</c:v>
                </c:pt>
                <c:pt idx="68">
                  <c:v>4.2590949423247597</c:v>
                </c:pt>
                <c:pt idx="69">
                  <c:v>-2.2226994523783885</c:v>
                </c:pt>
                <c:pt idx="70">
                  <c:v>-8.6636653123970433</c:v>
                </c:pt>
                <c:pt idx="71">
                  <c:v>-3.7577255871446309</c:v>
                </c:pt>
                <c:pt idx="72">
                  <c:v>-3.4420507883018403</c:v>
                </c:pt>
                <c:pt idx="73">
                  <c:v>1.2694958287994333</c:v>
                </c:pt>
                <c:pt idx="74">
                  <c:v>8.8119190118426101</c:v>
                </c:pt>
                <c:pt idx="75">
                  <c:v>7.0621804779455459</c:v>
                </c:pt>
                <c:pt idx="76">
                  <c:v>8.3223249669748967</c:v>
                </c:pt>
                <c:pt idx="77">
                  <c:v>10.241687808786223</c:v>
                </c:pt>
                <c:pt idx="78">
                  <c:v>6.4918851435705403</c:v>
                </c:pt>
                <c:pt idx="79">
                  <c:v>-6.1513463324048248</c:v>
                </c:pt>
                <c:pt idx="80">
                  <c:v>-20.968085106382972</c:v>
                </c:pt>
                <c:pt idx="81">
                  <c:v>-16.911926202503849</c:v>
                </c:pt>
                <c:pt idx="82">
                  <c:v>-10.555421976436644</c:v>
                </c:pt>
                <c:pt idx="83">
                  <c:v>-5.1759568456203455</c:v>
                </c:pt>
                <c:pt idx="84">
                  <c:v>-1.2713448834600651</c:v>
                </c:pt>
                <c:pt idx="85">
                  <c:v>-10.267430754536781</c:v>
                </c:pt>
              </c:numCache>
            </c:numRef>
          </c:val>
          <c:extLst>
            <c:ext xmlns:c16="http://schemas.microsoft.com/office/drawing/2014/chart" uri="{C3380CC4-5D6E-409C-BE32-E72D297353CC}">
              <c16:uniqueId val="{00000000-D681-4DFA-BEBE-540ED0ACE9C2}"/>
            </c:ext>
          </c:extLst>
        </c:ser>
        <c:dLbls>
          <c:showLegendKey val="0"/>
          <c:showVal val="0"/>
          <c:showCatName val="0"/>
          <c:showSerName val="0"/>
          <c:showPercent val="0"/>
          <c:showBubbleSize val="0"/>
        </c:dLbls>
        <c:gapWidth val="50"/>
        <c:axId val="727113784"/>
        <c:axId val="727114176"/>
      </c:barChart>
      <c:lineChart>
        <c:grouping val="standard"/>
        <c:varyColors val="0"/>
        <c:ser>
          <c:idx val="0"/>
          <c:order val="0"/>
          <c:spPr>
            <a:ln w="76200" cmpd="sng">
              <a:solidFill>
                <a:srgbClr val="FF5C33"/>
              </a:solidFill>
              <a:prstDash val="solid"/>
            </a:ln>
          </c:spPr>
          <c:marker>
            <c:symbol val="none"/>
          </c:marker>
          <c:dPt>
            <c:idx val="28"/>
            <c:bubble3D val="0"/>
            <c:spPr>
              <a:ln w="76200" cmpd="sng">
                <a:solidFill>
                  <a:srgbClr val="FF5C33"/>
                </a:solidFill>
                <a:prstDash val="solid"/>
              </a:ln>
              <a:effectLst/>
            </c:spPr>
            <c:extLst>
              <c:ext xmlns:c16="http://schemas.microsoft.com/office/drawing/2014/chart" uri="{C3380CC4-5D6E-409C-BE32-E72D297353CC}">
                <c16:uniqueId val="{00000002-D681-4DFA-BEBE-540ED0ACE9C2}"/>
              </c:ext>
            </c:extLst>
          </c:dPt>
          <c:cat>
            <c:numRef>
              <c:f>Rohöl!$A$41:$A$137</c:f>
              <c:numCache>
                <c:formatCode>General</c:formatCode>
                <c:ptCount val="97"/>
                <c:pt idx="5">
                  <c:v>2018</c:v>
                </c:pt>
                <c:pt idx="17">
                  <c:v>2019</c:v>
                </c:pt>
                <c:pt idx="29">
                  <c:v>2020</c:v>
                </c:pt>
                <c:pt idx="41">
                  <c:v>2021</c:v>
                </c:pt>
                <c:pt idx="53">
                  <c:v>2022</c:v>
                </c:pt>
                <c:pt idx="65">
                  <c:v>2023</c:v>
                </c:pt>
                <c:pt idx="77">
                  <c:v>2024</c:v>
                </c:pt>
                <c:pt idx="89">
                  <c:v>2025</c:v>
                </c:pt>
              </c:numCache>
            </c:numRef>
          </c:cat>
          <c:val>
            <c:numRef>
              <c:f>Rohöl!$C$41:$C$137</c:f>
              <c:numCache>
                <c:formatCode>General</c:formatCode>
                <c:ptCount val="97"/>
                <c:pt idx="0">
                  <c:v>68.989999999999995</c:v>
                </c:pt>
                <c:pt idx="1">
                  <c:v>65.42</c:v>
                </c:pt>
                <c:pt idx="2">
                  <c:v>66.45</c:v>
                </c:pt>
                <c:pt idx="3">
                  <c:v>71.63</c:v>
                </c:pt>
                <c:pt idx="4">
                  <c:v>76.650000000000006</c:v>
                </c:pt>
                <c:pt idx="5">
                  <c:v>75.19</c:v>
                </c:pt>
                <c:pt idx="6">
                  <c:v>74.44</c:v>
                </c:pt>
                <c:pt idx="7">
                  <c:v>73.13</c:v>
                </c:pt>
                <c:pt idx="8">
                  <c:v>78.86</c:v>
                </c:pt>
                <c:pt idx="9">
                  <c:v>80.47</c:v>
                </c:pt>
                <c:pt idx="10">
                  <c:v>65.17</c:v>
                </c:pt>
                <c:pt idx="11">
                  <c:v>56.46</c:v>
                </c:pt>
                <c:pt idx="12">
                  <c:v>59.27</c:v>
                </c:pt>
                <c:pt idx="13">
                  <c:v>64.13</c:v>
                </c:pt>
                <c:pt idx="14">
                  <c:v>66.41</c:v>
                </c:pt>
                <c:pt idx="15">
                  <c:v>71.2</c:v>
                </c:pt>
                <c:pt idx="16">
                  <c:v>70.53</c:v>
                </c:pt>
                <c:pt idx="17">
                  <c:v>63.3</c:v>
                </c:pt>
                <c:pt idx="18">
                  <c:v>64</c:v>
                </c:pt>
                <c:pt idx="19">
                  <c:v>59.25</c:v>
                </c:pt>
                <c:pt idx="20">
                  <c:v>62.33</c:v>
                </c:pt>
                <c:pt idx="21">
                  <c:v>59.37</c:v>
                </c:pt>
                <c:pt idx="22">
                  <c:v>62.74</c:v>
                </c:pt>
                <c:pt idx="23">
                  <c:v>65.849999999999994</c:v>
                </c:pt>
                <c:pt idx="24">
                  <c:v>63.6</c:v>
                </c:pt>
                <c:pt idx="25">
                  <c:v>55</c:v>
                </c:pt>
                <c:pt idx="26">
                  <c:v>32.979999999999997</c:v>
                </c:pt>
                <c:pt idx="27">
                  <c:v>23.34</c:v>
                </c:pt>
                <c:pt idx="28">
                  <c:v>31.02</c:v>
                </c:pt>
                <c:pt idx="29">
                  <c:v>39.93</c:v>
                </c:pt>
                <c:pt idx="30">
                  <c:v>42.81</c:v>
                </c:pt>
                <c:pt idx="31">
                  <c:v>44.26</c:v>
                </c:pt>
                <c:pt idx="32">
                  <c:v>41.09</c:v>
                </c:pt>
                <c:pt idx="33">
                  <c:v>40.47</c:v>
                </c:pt>
                <c:pt idx="34">
                  <c:v>43.23</c:v>
                </c:pt>
                <c:pt idx="35">
                  <c:v>49.87</c:v>
                </c:pt>
                <c:pt idx="36">
                  <c:v>54.55</c:v>
                </c:pt>
                <c:pt idx="37">
                  <c:v>61.96</c:v>
                </c:pt>
                <c:pt idx="38">
                  <c:v>65.19</c:v>
                </c:pt>
                <c:pt idx="39">
                  <c:v>64.77</c:v>
                </c:pt>
                <c:pt idx="40">
                  <c:v>68.040000000000006</c:v>
                </c:pt>
                <c:pt idx="41">
                  <c:v>73.069999999999993</c:v>
                </c:pt>
                <c:pt idx="42">
                  <c:v>74.39</c:v>
                </c:pt>
                <c:pt idx="43">
                  <c:v>70.02</c:v>
                </c:pt>
                <c:pt idx="44">
                  <c:v>74.599999999999994</c:v>
                </c:pt>
                <c:pt idx="45">
                  <c:v>83.65</c:v>
                </c:pt>
                <c:pt idx="46">
                  <c:v>80.77</c:v>
                </c:pt>
                <c:pt idx="47">
                  <c:v>74.31</c:v>
                </c:pt>
                <c:pt idx="48">
                  <c:v>85.53</c:v>
                </c:pt>
                <c:pt idx="49">
                  <c:v>95.76</c:v>
                </c:pt>
                <c:pt idx="50">
                  <c:v>115.59</c:v>
                </c:pt>
                <c:pt idx="51">
                  <c:v>105.78</c:v>
                </c:pt>
                <c:pt idx="52">
                  <c:v>112.37</c:v>
                </c:pt>
                <c:pt idx="53">
                  <c:v>120.08</c:v>
                </c:pt>
                <c:pt idx="54">
                  <c:v>108.92</c:v>
                </c:pt>
                <c:pt idx="55">
                  <c:v>98.6</c:v>
                </c:pt>
                <c:pt idx="56">
                  <c:v>90.16</c:v>
                </c:pt>
                <c:pt idx="57">
                  <c:v>93.13</c:v>
                </c:pt>
                <c:pt idx="58">
                  <c:v>91.07</c:v>
                </c:pt>
                <c:pt idx="59">
                  <c:v>80.900000000000006</c:v>
                </c:pt>
                <c:pt idx="60">
                  <c:v>83.09</c:v>
                </c:pt>
                <c:pt idx="61">
                  <c:v>82.71</c:v>
                </c:pt>
                <c:pt idx="62">
                  <c:v>78.53</c:v>
                </c:pt>
                <c:pt idx="63">
                  <c:v>84.11</c:v>
                </c:pt>
                <c:pt idx="64">
                  <c:v>75.7</c:v>
                </c:pt>
                <c:pt idx="65">
                  <c:v>74.89</c:v>
                </c:pt>
                <c:pt idx="66">
                  <c:v>80.099999999999994</c:v>
                </c:pt>
                <c:pt idx="67">
                  <c:v>86.16</c:v>
                </c:pt>
                <c:pt idx="68">
                  <c:v>94</c:v>
                </c:pt>
                <c:pt idx="69">
                  <c:v>91.06</c:v>
                </c:pt>
                <c:pt idx="70">
                  <c:v>83.18</c:v>
                </c:pt>
                <c:pt idx="71">
                  <c:v>77.86</c:v>
                </c:pt>
                <c:pt idx="72">
                  <c:v>80.23</c:v>
                </c:pt>
                <c:pt idx="73">
                  <c:v>83.76</c:v>
                </c:pt>
                <c:pt idx="74">
                  <c:v>85.45</c:v>
                </c:pt>
                <c:pt idx="75">
                  <c:v>90.05</c:v>
                </c:pt>
                <c:pt idx="76">
                  <c:v>82</c:v>
                </c:pt>
                <c:pt idx="77">
                  <c:v>82.56</c:v>
                </c:pt>
                <c:pt idx="78">
                  <c:v>85.3</c:v>
                </c:pt>
                <c:pt idx="79">
                  <c:v>80.86</c:v>
                </c:pt>
                <c:pt idx="80">
                  <c:v>74.290000000000006</c:v>
                </c:pt>
                <c:pt idx="81">
                  <c:v>75.66</c:v>
                </c:pt>
                <c:pt idx="82">
                  <c:v>74.400000000000006</c:v>
                </c:pt>
                <c:pt idx="83">
                  <c:v>73.83</c:v>
                </c:pt>
                <c:pt idx="84">
                  <c:v>79.209999999999994</c:v>
                </c:pt>
                <c:pt idx="85">
                  <c:v>75.16</c:v>
                </c:pt>
              </c:numCache>
            </c:numRef>
          </c:val>
          <c:smooth val="0"/>
          <c:extLst>
            <c:ext xmlns:c16="http://schemas.microsoft.com/office/drawing/2014/chart" uri="{C3380CC4-5D6E-409C-BE32-E72D297353CC}">
              <c16:uniqueId val="{00000003-D681-4DFA-BEBE-540ED0ACE9C2}"/>
            </c:ext>
          </c:extLst>
        </c:ser>
        <c:dLbls>
          <c:showLegendKey val="0"/>
          <c:showVal val="0"/>
          <c:showCatName val="0"/>
          <c:showSerName val="0"/>
          <c:showPercent val="0"/>
          <c:showBubbleSize val="0"/>
        </c:dLbls>
        <c:marker val="1"/>
        <c:smooth val="0"/>
        <c:axId val="727106728"/>
        <c:axId val="727109472"/>
        <c:extLst>
          <c:ext xmlns:c15="http://schemas.microsoft.com/office/drawing/2012/chart" uri="{02D57815-91ED-43cb-92C2-25804820EDAC}">
            <c15:filteredLineSeries>
              <c15:ser>
                <c:idx val="2"/>
                <c:order val="2"/>
                <c:marker>
                  <c:symbol val="none"/>
                </c:marker>
                <c:cat>
                  <c:numRef>
                    <c:extLst>
                      <c:ext uri="{02D57815-91ED-43cb-92C2-25804820EDAC}">
                        <c15:formulaRef>
                          <c15:sqref>Rohöl!$A$41:$A$137</c15:sqref>
                        </c15:formulaRef>
                      </c:ext>
                    </c:extLst>
                    <c:numCache>
                      <c:formatCode>General</c:formatCode>
                      <c:ptCount val="97"/>
                      <c:pt idx="5">
                        <c:v>2018</c:v>
                      </c:pt>
                      <c:pt idx="17">
                        <c:v>2019</c:v>
                      </c:pt>
                      <c:pt idx="29">
                        <c:v>2020</c:v>
                      </c:pt>
                      <c:pt idx="41">
                        <c:v>2021</c:v>
                      </c:pt>
                      <c:pt idx="53">
                        <c:v>2022</c:v>
                      </c:pt>
                      <c:pt idx="65">
                        <c:v>2023</c:v>
                      </c:pt>
                      <c:pt idx="77">
                        <c:v>2024</c:v>
                      </c:pt>
                      <c:pt idx="89">
                        <c:v>2025</c:v>
                      </c:pt>
                    </c:numCache>
                  </c:numRef>
                </c:cat>
                <c:val>
                  <c:numRef>
                    <c:extLst>
                      <c:ext uri="{02D57815-91ED-43cb-92C2-25804820EDAC}">
                        <c15:formulaRef>
                          <c15:sqref>Rohöl!$E$41:$E$137</c15:sqref>
                        </c15:formulaRef>
                      </c:ext>
                    </c:extLst>
                    <c:numCache>
                      <c:formatCode>General</c:formatCode>
                      <c:ptCount val="97"/>
                      <c:pt idx="0">
                        <c:v>7.4443233141255281</c:v>
                      </c:pt>
                      <c:pt idx="1">
                        <c:v>-5.1746629946368943</c:v>
                      </c:pt>
                      <c:pt idx="2">
                        <c:v>1.5744420666462873</c:v>
                      </c:pt>
                      <c:pt idx="3">
                        <c:v>7.7953348382242176</c:v>
                      </c:pt>
                      <c:pt idx="4">
                        <c:v>7.0082367723021228</c:v>
                      </c:pt>
                      <c:pt idx="5">
                        <c:v>-1.9047619047619151</c:v>
                      </c:pt>
                      <c:pt idx="6">
                        <c:v>-0.99747306822715787</c:v>
                      </c:pt>
                      <c:pt idx="7">
                        <c:v>-1.7598065556152638</c:v>
                      </c:pt>
                      <c:pt idx="8">
                        <c:v>7.83536168467114</c:v>
                      </c:pt>
                      <c:pt idx="9">
                        <c:v>2.041592695916814</c:v>
                      </c:pt>
                      <c:pt idx="10">
                        <c:v>-19.013296880825148</c:v>
                      </c:pt>
                      <c:pt idx="11">
                        <c:v>-13.365045266226794</c:v>
                      </c:pt>
                      <c:pt idx="12">
                        <c:v>4.9769748494509427</c:v>
                      </c:pt>
                      <c:pt idx="13">
                        <c:v>8.19976379281254</c:v>
                      </c:pt>
                      <c:pt idx="14">
                        <c:v>3.5552783408701099</c:v>
                      </c:pt>
                      <c:pt idx="15">
                        <c:v>7.2127691612709031</c:v>
                      </c:pt>
                      <c:pt idx="16">
                        <c:v>-0.94101123595505853</c:v>
                      </c:pt>
                      <c:pt idx="17">
                        <c:v>-10.25095703955764</c:v>
                      </c:pt>
                      <c:pt idx="18">
                        <c:v>1.10584518167457</c:v>
                      </c:pt>
                      <c:pt idx="19">
                        <c:v>-7.421875</c:v>
                      </c:pt>
                      <c:pt idx="20">
                        <c:v>5.1983122362869167</c:v>
                      </c:pt>
                      <c:pt idx="21">
                        <c:v>-4.7489170543879373</c:v>
                      </c:pt>
                      <c:pt idx="22">
                        <c:v>5.6762674751558109</c:v>
                      </c:pt>
                      <c:pt idx="23">
                        <c:v>4.9569652534268291</c:v>
                      </c:pt>
                      <c:pt idx="24">
                        <c:v>-3.4168564920273243</c:v>
                      </c:pt>
                      <c:pt idx="25">
                        <c:v>-13.522012578616355</c:v>
                      </c:pt>
                      <c:pt idx="26">
                        <c:v>-40.036363636363639</c:v>
                      </c:pt>
                      <c:pt idx="27">
                        <c:v>-29.229836264402664</c:v>
                      </c:pt>
                      <c:pt idx="28">
                        <c:v>32.904884318766065</c:v>
                      </c:pt>
                      <c:pt idx="29">
                        <c:v>28.723404255319153</c:v>
                      </c:pt>
                      <c:pt idx="30">
                        <c:v>7.2126220886551531</c:v>
                      </c:pt>
                      <c:pt idx="31">
                        <c:v>3.3870590983414988</c:v>
                      </c:pt>
                      <c:pt idx="32">
                        <c:v>-7.1622232263895054</c:v>
                      </c:pt>
                      <c:pt idx="33">
                        <c:v>-1.5088829398880617</c:v>
                      </c:pt>
                      <c:pt idx="34">
                        <c:v>6.8198665678280159</c:v>
                      </c:pt>
                      <c:pt idx="35">
                        <c:v>15.359703909322233</c:v>
                      </c:pt>
                      <c:pt idx="36">
                        <c:v>9.3843994385402052</c:v>
                      </c:pt>
                      <c:pt idx="37">
                        <c:v>13.583868010999092</c:v>
                      </c:pt>
                      <c:pt idx="38">
                        <c:v>5.2130406714008988</c:v>
                      </c:pt>
                      <c:pt idx="39">
                        <c:v>-0.64427059364933537</c:v>
                      </c:pt>
                      <c:pt idx="40">
                        <c:v>5.0486336266790337</c:v>
                      </c:pt>
                      <c:pt idx="41">
                        <c:v>7.3927101704879288</c:v>
                      </c:pt>
                      <c:pt idx="42">
                        <c:v>1.8064869303407793</c:v>
                      </c:pt>
                      <c:pt idx="43">
                        <c:v>-5.8744454899852192</c:v>
                      </c:pt>
                      <c:pt idx="44">
                        <c:v>6.540988289060266</c:v>
                      </c:pt>
                      <c:pt idx="45">
                        <c:v>12.131367292225217</c:v>
                      </c:pt>
                      <c:pt idx="46">
                        <c:v>-3.4429169157202746</c:v>
                      </c:pt>
                      <c:pt idx="47">
                        <c:v>-7.9980190664850737</c:v>
                      </c:pt>
                      <c:pt idx="48">
                        <c:v>15.098909971740007</c:v>
                      </c:pt>
                      <c:pt idx="49">
                        <c:v>11.96071553840758</c:v>
                      </c:pt>
                      <c:pt idx="50">
                        <c:v>20.708020050125313</c:v>
                      </c:pt>
                      <c:pt idx="51">
                        <c:v>-8.486893329872828</c:v>
                      </c:pt>
                      <c:pt idx="52">
                        <c:v>6.2299111363206681</c:v>
                      </c:pt>
                      <c:pt idx="53">
                        <c:v>6.8612619026430481</c:v>
                      </c:pt>
                      <c:pt idx="54">
                        <c:v>-9.2938041305796109</c:v>
                      </c:pt>
                      <c:pt idx="55">
                        <c:v>-9.4748439221447001</c:v>
                      </c:pt>
                      <c:pt idx="56">
                        <c:v>-8.559837728194724</c:v>
                      </c:pt>
                      <c:pt idx="57">
                        <c:v>3.2941437444543022</c:v>
                      </c:pt>
                      <c:pt idx="58">
                        <c:v>-2.211961773864493</c:v>
                      </c:pt>
                      <c:pt idx="59">
                        <c:v>-11.167233995827372</c:v>
                      </c:pt>
                      <c:pt idx="60">
                        <c:v>2.7070457354758934</c:v>
                      </c:pt>
                      <c:pt idx="61">
                        <c:v>-0.45733541942473177</c:v>
                      </c:pt>
                      <c:pt idx="62">
                        <c:v>-5.0538024422681573</c:v>
                      </c:pt>
                      <c:pt idx="63">
                        <c:v>7.1055647523239509</c:v>
                      </c:pt>
                      <c:pt idx="64">
                        <c:v>-9.9988110807276147</c:v>
                      </c:pt>
                      <c:pt idx="65">
                        <c:v>-1.0700132100396331</c:v>
                      </c:pt>
                      <c:pt idx="66">
                        <c:v>6.9568700761116222</c:v>
                      </c:pt>
                      <c:pt idx="67">
                        <c:v>7.5655430711610521</c:v>
                      </c:pt>
                      <c:pt idx="68">
                        <c:v>9.0993500464252595</c:v>
                      </c:pt>
                      <c:pt idx="69">
                        <c:v>-3.1276595744680828</c:v>
                      </c:pt>
                      <c:pt idx="70">
                        <c:v>-8.6536349659565062</c:v>
                      </c:pt>
                      <c:pt idx="71">
                        <c:v>-6.3957682135128717</c:v>
                      </c:pt>
                      <c:pt idx="72">
                        <c:v>3.0439249935782229</c:v>
                      </c:pt>
                      <c:pt idx="73">
                        <c:v>4.3998504300137116</c:v>
                      </c:pt>
                      <c:pt idx="74">
                        <c:v>2.0176695319961766</c:v>
                      </c:pt>
                      <c:pt idx="75">
                        <c:v>5.3832650672908064</c:v>
                      </c:pt>
                      <c:pt idx="76">
                        <c:v>-8.9394780677401418</c:v>
                      </c:pt>
                      <c:pt idx="77">
                        <c:v>0.68292682926829551</c:v>
                      </c:pt>
                      <c:pt idx="78">
                        <c:v>3.3187984496123963</c:v>
                      </c:pt>
                      <c:pt idx="79">
                        <c:v>-5.2051582649472428</c:v>
                      </c:pt>
                      <c:pt idx="80">
                        <c:v>-8.1251545881770877</c:v>
                      </c:pt>
                      <c:pt idx="81">
                        <c:v>1.84412437743975</c:v>
                      </c:pt>
                      <c:pt idx="82">
                        <c:v>-1.6653449643140246</c:v>
                      </c:pt>
                      <c:pt idx="83">
                        <c:v>-0.76612903225807438</c:v>
                      </c:pt>
                      <c:pt idx="84">
                        <c:v>7.2870107002573414</c:v>
                      </c:pt>
                      <c:pt idx="85">
                        <c:v>-5.1129907839919175</c:v>
                      </c:pt>
                    </c:numCache>
                  </c:numRef>
                </c:val>
                <c:smooth val="0"/>
                <c:extLst>
                  <c:ext xmlns:c16="http://schemas.microsoft.com/office/drawing/2014/chart" uri="{C3380CC4-5D6E-409C-BE32-E72D297353CC}">
                    <c16:uniqueId val="{00000004-D681-4DFA-BEBE-540ED0ACE9C2}"/>
                  </c:ext>
                </c:extLst>
              </c15:ser>
            </c15:filteredLineSeries>
          </c:ext>
        </c:extLst>
      </c:lineChart>
      <c:catAx>
        <c:axId val="727106728"/>
        <c:scaling>
          <c:orientation val="minMax"/>
        </c:scaling>
        <c:delete val="0"/>
        <c:axPos val="b"/>
        <c:majorGridlines>
          <c:spPr>
            <a:ln w="9525">
              <a:solidFill>
                <a:srgbClr val="CCCCCC"/>
              </a:solidFill>
            </a:ln>
          </c:spPr>
        </c:majorGridlines>
        <c:numFmt formatCode="General" sourceLinked="1"/>
        <c:majorTickMark val="none"/>
        <c:minorTickMark val="none"/>
        <c:tickLblPos val="nextTo"/>
        <c:spPr>
          <a:ln w="3175">
            <a:noFill/>
            <a:prstDash val="solid"/>
          </a:ln>
        </c:spPr>
        <c:txPr>
          <a:bodyPr rot="-5400000" vert="horz"/>
          <a:lstStyle/>
          <a:p>
            <a:pPr>
              <a:defRPr/>
            </a:pPr>
            <a:endParaRPr lang="de-DE"/>
          </a:p>
        </c:txPr>
        <c:crossAx val="727109472"/>
        <c:crosses val="autoZero"/>
        <c:auto val="1"/>
        <c:lblAlgn val="ctr"/>
        <c:lblOffset val="100"/>
        <c:tickLblSkip val="1"/>
        <c:tickMarkSkip val="12"/>
        <c:noMultiLvlLbl val="0"/>
      </c:catAx>
      <c:valAx>
        <c:axId val="727109472"/>
        <c:scaling>
          <c:orientation val="minMax"/>
          <c:max val="140"/>
          <c:min val="0"/>
        </c:scaling>
        <c:delete val="0"/>
        <c:axPos val="l"/>
        <c:majorGridlines>
          <c:spPr>
            <a:ln w="6350">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727106728"/>
        <c:crosses val="autoZero"/>
        <c:crossBetween val="between"/>
        <c:majorUnit val="20"/>
      </c:valAx>
      <c:valAx>
        <c:axId val="727114176"/>
        <c:scaling>
          <c:orientation val="minMax"/>
          <c:max val="250"/>
        </c:scaling>
        <c:delete val="0"/>
        <c:axPos val="r"/>
        <c:numFmt formatCode="0" sourceLinked="0"/>
        <c:majorTickMark val="none"/>
        <c:minorTickMark val="none"/>
        <c:tickLblPos val="nextTo"/>
        <c:spPr>
          <a:ln>
            <a:noFill/>
          </a:ln>
        </c:spPr>
        <c:txPr>
          <a:bodyPr/>
          <a:lstStyle/>
          <a:p>
            <a:pPr>
              <a:defRPr>
                <a:solidFill>
                  <a:schemeClr val="accent1"/>
                </a:solidFill>
              </a:defRPr>
            </a:pPr>
            <a:endParaRPr lang="de-DE"/>
          </a:p>
        </c:txPr>
        <c:crossAx val="727113784"/>
        <c:crosses val="max"/>
        <c:crossBetween val="between"/>
      </c:valAx>
      <c:catAx>
        <c:axId val="727113784"/>
        <c:scaling>
          <c:orientation val="minMax"/>
        </c:scaling>
        <c:delete val="1"/>
        <c:axPos val="b"/>
        <c:numFmt formatCode="General" sourceLinked="1"/>
        <c:majorTickMark val="out"/>
        <c:minorTickMark val="none"/>
        <c:tickLblPos val="none"/>
        <c:crossAx val="727114176"/>
        <c:crosses val="autoZero"/>
        <c:auto val="1"/>
        <c:lblAlgn val="ctr"/>
        <c:lblOffset val="100"/>
        <c:noMultiLvlLbl val="0"/>
      </c:catAx>
      <c:spPr>
        <a:noFill/>
        <a:ln w="6350">
          <a:noFill/>
        </a:ln>
      </c:spPr>
    </c:plotArea>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7284125778043755E-2"/>
          <c:y val="4.191865312444025E-2"/>
          <c:w val="0.86657037639722878"/>
          <c:h val="0.73238494433393175"/>
        </c:manualLayout>
      </c:layout>
      <c:barChart>
        <c:barDir val="col"/>
        <c:grouping val="clustered"/>
        <c:varyColors val="0"/>
        <c:ser>
          <c:idx val="1"/>
          <c:order val="1"/>
          <c:tx>
            <c:strRef>
              <c:f>'Grafik Rohbenzin'!$C$4</c:f>
              <c:strCache>
                <c:ptCount val="1"/>
                <c:pt idx="0">
                  <c:v>Veränderungsrate gg. Vj.</c:v>
                </c:pt>
              </c:strCache>
            </c:strRef>
          </c:tx>
          <c:spPr>
            <a:solidFill>
              <a:srgbClr val="3080B2"/>
            </a:solidFill>
            <a:ln>
              <a:noFill/>
            </a:ln>
          </c:spPr>
          <c:invertIfNegative val="0"/>
          <c:cat>
            <c:strRef>
              <c:f>'Grafik Rohbenzin'!$G$5:$G$88</c:f>
              <c:strCache>
                <c:ptCount val="78"/>
                <c:pt idx="5">
                  <c:v>2018</c:v>
                </c:pt>
                <c:pt idx="17">
                  <c:v>2019</c:v>
                </c:pt>
                <c:pt idx="29">
                  <c:v>2020</c:v>
                </c:pt>
                <c:pt idx="41">
                  <c:v>2021</c:v>
                </c:pt>
                <c:pt idx="53">
                  <c:v>2022</c:v>
                </c:pt>
                <c:pt idx="65">
                  <c:v>2023</c:v>
                </c:pt>
                <c:pt idx="77">
                  <c:v>2024</c:v>
                </c:pt>
              </c:strCache>
            </c:strRef>
          </c:cat>
          <c:val>
            <c:numRef>
              <c:f>'Grafik Rohbenzin'!$C$5:$C$100</c:f>
              <c:numCache>
                <c:formatCode>General</c:formatCode>
                <c:ptCount val="96"/>
                <c:pt idx="0">
                  <c:v>4.4711915344733697</c:v>
                </c:pt>
                <c:pt idx="1">
                  <c:v>-4.4845112704700503</c:v>
                </c:pt>
                <c:pt idx="2">
                  <c:v>5.26801579296718</c:v>
                </c:pt>
                <c:pt idx="3">
                  <c:v>9.4136098895616698</c:v>
                </c:pt>
                <c:pt idx="4">
                  <c:v>41.654581882653602</c:v>
                </c:pt>
                <c:pt idx="5">
                  <c:v>51.342438865241</c:v>
                </c:pt>
                <c:pt idx="6">
                  <c:v>52.719937627717698</c:v>
                </c:pt>
                <c:pt idx="7">
                  <c:v>42.543661471575398</c:v>
                </c:pt>
                <c:pt idx="8">
                  <c:v>37.566334810030902</c:v>
                </c:pt>
                <c:pt idx="9">
                  <c:v>37.148247062284298</c:v>
                </c:pt>
                <c:pt idx="10">
                  <c:v>-4.4776688922110903</c:v>
                </c:pt>
                <c:pt idx="11">
                  <c:v>-14.397091011498899</c:v>
                </c:pt>
                <c:pt idx="12">
                  <c:v>-17.800131997172102</c:v>
                </c:pt>
                <c:pt idx="13">
                  <c:v>-4.20514031750188</c:v>
                </c:pt>
                <c:pt idx="14">
                  <c:v>2.74875286715214</c:v>
                </c:pt>
                <c:pt idx="15">
                  <c:v>2.0833763052410199</c:v>
                </c:pt>
                <c:pt idx="16">
                  <c:v>-10.685906325760801</c:v>
                </c:pt>
                <c:pt idx="17">
                  <c:v>-25.073490843526901</c:v>
                </c:pt>
                <c:pt idx="18">
                  <c:v>-17.8820415253536</c:v>
                </c:pt>
                <c:pt idx="19">
                  <c:v>-26.925654516766599</c:v>
                </c:pt>
                <c:pt idx="20">
                  <c:v>-25.746168304196001</c:v>
                </c:pt>
                <c:pt idx="21">
                  <c:v>-26.751099569222799</c:v>
                </c:pt>
                <c:pt idx="22">
                  <c:v>1.2568946038490101</c:v>
                </c:pt>
                <c:pt idx="23">
                  <c:v>16.855240587977899</c:v>
                </c:pt>
                <c:pt idx="24">
                  <c:v>20.9158821280048</c:v>
                </c:pt>
                <c:pt idx="25">
                  <c:v>-0.16831955082238101</c:v>
                </c:pt>
                <c:pt idx="26">
                  <c:v>-41.784429160999402</c:v>
                </c:pt>
                <c:pt idx="27">
                  <c:v>-72.619063655204698</c:v>
                </c:pt>
                <c:pt idx="28">
                  <c:v>-61.206987005115401</c:v>
                </c:pt>
                <c:pt idx="29">
                  <c:v>-26.336785070371999</c:v>
                </c:pt>
                <c:pt idx="30">
                  <c:v>-26.2608741200978</c:v>
                </c:pt>
                <c:pt idx="31">
                  <c:v>-21.072660103153201</c:v>
                </c:pt>
                <c:pt idx="32">
                  <c:v>-26.9961116671446</c:v>
                </c:pt>
                <c:pt idx="33">
                  <c:v>-25.743944119493399</c:v>
                </c:pt>
                <c:pt idx="34">
                  <c:v>-34.993303260849899</c:v>
                </c:pt>
                <c:pt idx="35">
                  <c:v>-28.124899463611801</c:v>
                </c:pt>
                <c:pt idx="36">
                  <c:v>-15.785304772346301</c:v>
                </c:pt>
                <c:pt idx="37">
                  <c:v>4.0429345540264299</c:v>
                </c:pt>
                <c:pt idx="38">
                  <c:v>78.816906969288098</c:v>
                </c:pt>
                <c:pt idx="39">
                  <c:v>240.858680807903</c:v>
                </c:pt>
                <c:pt idx="40">
                  <c:v>152.80583832451899</c:v>
                </c:pt>
                <c:pt idx="41">
                  <c:v>72.676399162817006</c:v>
                </c:pt>
                <c:pt idx="42">
                  <c:v>69.794803089392701</c:v>
                </c:pt>
                <c:pt idx="43">
                  <c:v>73.643531993660901</c:v>
                </c:pt>
                <c:pt idx="44">
                  <c:v>81.087455880938194</c:v>
                </c:pt>
                <c:pt idx="45">
                  <c:v>100.235299131921</c:v>
                </c:pt>
                <c:pt idx="46">
                  <c:v>114.34344471727699</c:v>
                </c:pt>
                <c:pt idx="47">
                  <c:v>74.073579506031294</c:v>
                </c:pt>
                <c:pt idx="48" formatCode="0.0%">
                  <c:v>64.187356800397197</c:v>
                </c:pt>
                <c:pt idx="49">
                  <c:v>66.022912342317497</c:v>
                </c:pt>
                <c:pt idx="50">
                  <c:v>88.175183783374194</c:v>
                </c:pt>
                <c:pt idx="51">
                  <c:v>82.429646453563294</c:v>
                </c:pt>
                <c:pt idx="52">
                  <c:v>74.300028045580007</c:v>
                </c:pt>
                <c:pt idx="53">
                  <c:v>49.973110374759599</c:v>
                </c:pt>
                <c:pt idx="54">
                  <c:v>35.157003120778803</c:v>
                </c:pt>
                <c:pt idx="55">
                  <c:v>20.192497645842501</c:v>
                </c:pt>
                <c:pt idx="56">
                  <c:v>12.258433825306399</c:v>
                </c:pt>
                <c:pt idx="57">
                  <c:v>4.9610179518534103</c:v>
                </c:pt>
                <c:pt idx="58">
                  <c:v>1.1707772488658199</c:v>
                </c:pt>
                <c:pt idx="59">
                  <c:v>-7.00831586029995</c:v>
                </c:pt>
                <c:pt idx="60">
                  <c:v>-7.3618319217207704</c:v>
                </c:pt>
                <c:pt idx="61">
                  <c:v>-10.637970067498999</c:v>
                </c:pt>
                <c:pt idx="62">
                  <c:v>-30.235793837904598</c:v>
                </c:pt>
                <c:pt idx="63">
                  <c:v>-25.341066872366898</c:v>
                </c:pt>
                <c:pt idx="64">
                  <c:v>-36.4254830998335</c:v>
                </c:pt>
                <c:pt idx="65">
                  <c:v>-32.897721877268701</c:v>
                </c:pt>
                <c:pt idx="66">
                  <c:v>-33.796620357607999</c:v>
                </c:pt>
                <c:pt idx="67">
                  <c:v>-11.537010423485601</c:v>
                </c:pt>
                <c:pt idx="68">
                  <c:v>2.8284742062146102</c:v>
                </c:pt>
                <c:pt idx="69">
                  <c:v>-9.7474166141771796</c:v>
                </c:pt>
                <c:pt idx="70">
                  <c:v>-12.8731016627583</c:v>
                </c:pt>
                <c:pt idx="71">
                  <c:v>2.4182289411722602</c:v>
                </c:pt>
                <c:pt idx="72">
                  <c:v>-6.5131488093267498</c:v>
                </c:pt>
                <c:pt idx="73">
                  <c:v>-8.8808642527807908</c:v>
                </c:pt>
                <c:pt idx="74">
                  <c:v>0.608742638611389</c:v>
                </c:pt>
                <c:pt idx="75">
                  <c:v>2.2283376095526299</c:v>
                </c:pt>
                <c:pt idx="76">
                  <c:v>13.5128281170488</c:v>
                </c:pt>
                <c:pt idx="77">
                  <c:v>15.4260409420208</c:v>
                </c:pt>
                <c:pt idx="78">
                  <c:v>26.606819485580399</c:v>
                </c:pt>
                <c:pt idx="79">
                  <c:v>1.56547092763341</c:v>
                </c:pt>
                <c:pt idx="80">
                  <c:v>-14.3178912728703</c:v>
                </c:pt>
                <c:pt idx="81">
                  <c:v>-2.3570783625871701</c:v>
                </c:pt>
                <c:pt idx="82">
                  <c:v>2.8212882662515799</c:v>
                </c:pt>
                <c:pt idx="83">
                  <c:v>0.51556114117350704</c:v>
                </c:pt>
                <c:pt idx="84">
                  <c:v>8.3067594695100304</c:v>
                </c:pt>
                <c:pt idx="85">
                  <c:v>3.5628227194492199</c:v>
                </c:pt>
              </c:numCache>
            </c:numRef>
          </c:val>
          <c:extLst>
            <c:ext xmlns:c16="http://schemas.microsoft.com/office/drawing/2014/chart" uri="{C3380CC4-5D6E-409C-BE32-E72D297353CC}">
              <c16:uniqueId val="{00000000-2EB7-4F53-8D0F-230B9FFF24D8}"/>
            </c:ext>
          </c:extLst>
        </c:ser>
        <c:dLbls>
          <c:showLegendKey val="0"/>
          <c:showVal val="0"/>
          <c:showCatName val="0"/>
          <c:showSerName val="0"/>
          <c:showPercent val="0"/>
          <c:showBubbleSize val="0"/>
        </c:dLbls>
        <c:gapWidth val="50"/>
        <c:axId val="697619280"/>
        <c:axId val="697618496"/>
      </c:barChart>
      <c:lineChart>
        <c:grouping val="standard"/>
        <c:varyColors val="0"/>
        <c:ser>
          <c:idx val="2"/>
          <c:order val="0"/>
          <c:tx>
            <c:strRef>
              <c:f>'Grafik Rohbenzin'!$B$3</c:f>
              <c:strCache>
                <c:ptCount val="1"/>
                <c:pt idx="0">
                  <c:v>European Naphthapreis; Euro je Tonne</c:v>
                </c:pt>
              </c:strCache>
            </c:strRef>
          </c:tx>
          <c:spPr>
            <a:ln w="76200">
              <a:solidFill>
                <a:srgbClr val="B22063"/>
              </a:solidFill>
            </a:ln>
          </c:spPr>
          <c:marker>
            <c:symbol val="none"/>
          </c:marker>
          <c:cat>
            <c:strRef>
              <c:f>'Grafik Rohbenzin'!$G$5:$G$100</c:f>
              <c:strCache>
                <c:ptCount val="90"/>
                <c:pt idx="5">
                  <c:v>2018</c:v>
                </c:pt>
                <c:pt idx="17">
                  <c:v>2019</c:v>
                </c:pt>
                <c:pt idx="29">
                  <c:v>2020</c:v>
                </c:pt>
                <c:pt idx="41">
                  <c:v>2021</c:v>
                </c:pt>
                <c:pt idx="53">
                  <c:v>2022</c:v>
                </c:pt>
                <c:pt idx="65">
                  <c:v>2023</c:v>
                </c:pt>
                <c:pt idx="77">
                  <c:v>2024</c:v>
                </c:pt>
                <c:pt idx="89">
                  <c:v>2025</c:v>
                </c:pt>
              </c:strCache>
            </c:strRef>
          </c:cat>
          <c:val>
            <c:numRef>
              <c:f>'Grafik Rohbenzin'!$B$5:$B$100</c:f>
              <c:numCache>
                <c:formatCode>General</c:formatCode>
                <c:ptCount val="96"/>
                <c:pt idx="0">
                  <c:v>486.3</c:v>
                </c:pt>
                <c:pt idx="1">
                  <c:v>450.13</c:v>
                </c:pt>
                <c:pt idx="2">
                  <c:v>455.9</c:v>
                </c:pt>
                <c:pt idx="3">
                  <c:v>484.81</c:v>
                </c:pt>
                <c:pt idx="4">
                  <c:v>555.85</c:v>
                </c:pt>
                <c:pt idx="5">
                  <c:v>543.79999999999995</c:v>
                </c:pt>
                <c:pt idx="6">
                  <c:v>549.5</c:v>
                </c:pt>
                <c:pt idx="7">
                  <c:v>551.39</c:v>
                </c:pt>
                <c:pt idx="8">
                  <c:v>575.23</c:v>
                </c:pt>
                <c:pt idx="9">
                  <c:v>595.69000000000005</c:v>
                </c:pt>
                <c:pt idx="10">
                  <c:v>464.91</c:v>
                </c:pt>
                <c:pt idx="11">
                  <c:v>413.39</c:v>
                </c:pt>
                <c:pt idx="12">
                  <c:v>399.74</c:v>
                </c:pt>
                <c:pt idx="13">
                  <c:v>431.2</c:v>
                </c:pt>
                <c:pt idx="14">
                  <c:v>468.43</c:v>
                </c:pt>
                <c:pt idx="15">
                  <c:v>494.91</c:v>
                </c:pt>
                <c:pt idx="16">
                  <c:v>496.45</c:v>
                </c:pt>
                <c:pt idx="17">
                  <c:v>407.45</c:v>
                </c:pt>
                <c:pt idx="18">
                  <c:v>451.24</c:v>
                </c:pt>
                <c:pt idx="19">
                  <c:v>402.92</c:v>
                </c:pt>
                <c:pt idx="20">
                  <c:v>427.13</c:v>
                </c:pt>
                <c:pt idx="21">
                  <c:v>436.33</c:v>
                </c:pt>
                <c:pt idx="22">
                  <c:v>470.75</c:v>
                </c:pt>
                <c:pt idx="23">
                  <c:v>483.07</c:v>
                </c:pt>
                <c:pt idx="24">
                  <c:v>483.35</c:v>
                </c:pt>
                <c:pt idx="25">
                  <c:v>430.47</c:v>
                </c:pt>
                <c:pt idx="26">
                  <c:v>272.7</c:v>
                </c:pt>
                <c:pt idx="27">
                  <c:v>135.51</c:v>
                </c:pt>
                <c:pt idx="28">
                  <c:v>192.59</c:v>
                </c:pt>
                <c:pt idx="29">
                  <c:v>300.14</c:v>
                </c:pt>
                <c:pt idx="30">
                  <c:v>332.74</c:v>
                </c:pt>
                <c:pt idx="31">
                  <c:v>318.02</c:v>
                </c:pt>
                <c:pt idx="32">
                  <c:v>311.82</c:v>
                </c:pt>
                <c:pt idx="33">
                  <c:v>324.01</c:v>
                </c:pt>
                <c:pt idx="34">
                  <c:v>306.02</c:v>
                </c:pt>
                <c:pt idx="35">
                  <c:v>347.21</c:v>
                </c:pt>
                <c:pt idx="36">
                  <c:v>407.05</c:v>
                </c:pt>
                <c:pt idx="37">
                  <c:v>447.88</c:v>
                </c:pt>
                <c:pt idx="38">
                  <c:v>487.64</c:v>
                </c:pt>
                <c:pt idx="39">
                  <c:v>461.9</c:v>
                </c:pt>
                <c:pt idx="40">
                  <c:v>486.88</c:v>
                </c:pt>
                <c:pt idx="41">
                  <c:v>518.27</c:v>
                </c:pt>
                <c:pt idx="42">
                  <c:v>564.97</c:v>
                </c:pt>
                <c:pt idx="43">
                  <c:v>552.21</c:v>
                </c:pt>
                <c:pt idx="44">
                  <c:v>564.66999999999996</c:v>
                </c:pt>
                <c:pt idx="45" formatCode="0.00%">
                  <c:v>648.77</c:v>
                </c:pt>
                <c:pt idx="46">
                  <c:v>655.93</c:v>
                </c:pt>
                <c:pt idx="47">
                  <c:v>604.39</c:v>
                </c:pt>
                <c:pt idx="48" formatCode="0.0%">
                  <c:v>668.33</c:v>
                </c:pt>
                <c:pt idx="49">
                  <c:v>743.58</c:v>
                </c:pt>
                <c:pt idx="50">
                  <c:v>917.61</c:v>
                </c:pt>
                <c:pt idx="51">
                  <c:v>842.65</c:v>
                </c:pt>
                <c:pt idx="52">
                  <c:v>848.63</c:v>
                </c:pt>
                <c:pt idx="53" formatCode="0.0%">
                  <c:v>777.27</c:v>
                </c:pt>
                <c:pt idx="54">
                  <c:v>763.6</c:v>
                </c:pt>
                <c:pt idx="55">
                  <c:v>663.72</c:v>
                </c:pt>
                <c:pt idx="56">
                  <c:v>633.89</c:v>
                </c:pt>
                <c:pt idx="57">
                  <c:v>680.96</c:v>
                </c:pt>
                <c:pt idx="58">
                  <c:v>663.61</c:v>
                </c:pt>
                <c:pt idx="59">
                  <c:v>562.04</c:v>
                </c:pt>
                <c:pt idx="60">
                  <c:v>619.12</c:v>
                </c:pt>
                <c:pt idx="61">
                  <c:v>664.47</c:v>
                </c:pt>
                <c:pt idx="62">
                  <c:v>640.16</c:v>
                </c:pt>
                <c:pt idx="63">
                  <c:v>629.11</c:v>
                </c:pt>
                <c:pt idx="64">
                  <c:v>539.51</c:v>
                </c:pt>
                <c:pt idx="65">
                  <c:v>521.57000000000005</c:v>
                </c:pt>
                <c:pt idx="66">
                  <c:v>505.53</c:v>
                </c:pt>
                <c:pt idx="67">
                  <c:v>587.15</c:v>
                </c:pt>
                <c:pt idx="68">
                  <c:v>651.82000000000005</c:v>
                </c:pt>
                <c:pt idx="69">
                  <c:v>614.58000000000004</c:v>
                </c:pt>
                <c:pt idx="70">
                  <c:v>578.19000000000005</c:v>
                </c:pt>
                <c:pt idx="71">
                  <c:v>575.63</c:v>
                </c:pt>
                <c:pt idx="72">
                  <c:v>578.79999999999995</c:v>
                </c:pt>
                <c:pt idx="73">
                  <c:v>605.46</c:v>
                </c:pt>
                <c:pt idx="74">
                  <c:v>644.05999999999995</c:v>
                </c:pt>
                <c:pt idx="75">
                  <c:v>643.13</c:v>
                </c:pt>
                <c:pt idx="76">
                  <c:v>612.41</c:v>
                </c:pt>
                <c:pt idx="77">
                  <c:v>602.02</c:v>
                </c:pt>
                <c:pt idx="78">
                  <c:v>640.04</c:v>
                </c:pt>
                <c:pt idx="79">
                  <c:v>596.34</c:v>
                </c:pt>
                <c:pt idx="80">
                  <c:v>558.5</c:v>
                </c:pt>
                <c:pt idx="81">
                  <c:v>600.1</c:v>
                </c:pt>
                <c:pt idx="82">
                  <c:v>594.5</c:v>
                </c:pt>
                <c:pt idx="83">
                  <c:v>578.6</c:v>
                </c:pt>
                <c:pt idx="84">
                  <c:v>626.88</c:v>
                </c:pt>
                <c:pt idx="85">
                  <c:v>627.03</c:v>
                </c:pt>
              </c:numCache>
            </c:numRef>
          </c:val>
          <c:smooth val="0"/>
          <c:extLst>
            <c:ext xmlns:c16="http://schemas.microsoft.com/office/drawing/2014/chart" uri="{C3380CC4-5D6E-409C-BE32-E72D297353CC}">
              <c16:uniqueId val="{00000001-2EB7-4F53-8D0F-230B9FFF24D8}"/>
            </c:ext>
          </c:extLst>
        </c:ser>
        <c:dLbls>
          <c:showLegendKey val="0"/>
          <c:showVal val="0"/>
          <c:showCatName val="0"/>
          <c:showSerName val="0"/>
          <c:showPercent val="0"/>
          <c:showBubbleSize val="0"/>
        </c:dLbls>
        <c:marker val="1"/>
        <c:smooth val="0"/>
        <c:axId val="697620848"/>
        <c:axId val="697622024"/>
      </c:lineChart>
      <c:catAx>
        <c:axId val="697620848"/>
        <c:scaling>
          <c:orientation val="minMax"/>
        </c:scaling>
        <c:delete val="0"/>
        <c:axPos val="b"/>
        <c:majorGridlines>
          <c:spPr>
            <a:ln>
              <a:solidFill>
                <a:srgbClr val="CCCCCC"/>
              </a:solidFill>
            </a:ln>
          </c:spPr>
        </c:majorGridlines>
        <c:numFmt formatCode="General" sourceLinked="1"/>
        <c:majorTickMark val="none"/>
        <c:minorTickMark val="none"/>
        <c:tickLblPos val="nextTo"/>
        <c:spPr>
          <a:ln w="3175">
            <a:noFill/>
            <a:prstDash val="solid"/>
          </a:ln>
        </c:spPr>
        <c:txPr>
          <a:bodyPr rot="0" vert="horz"/>
          <a:lstStyle/>
          <a:p>
            <a:pPr>
              <a:defRPr sz="1300"/>
            </a:pPr>
            <a:endParaRPr lang="de-DE"/>
          </a:p>
        </c:txPr>
        <c:crossAx val="697622024"/>
        <c:crosses val="autoZero"/>
        <c:auto val="1"/>
        <c:lblAlgn val="ctr"/>
        <c:lblOffset val="100"/>
        <c:tickLblSkip val="1"/>
        <c:tickMarkSkip val="12"/>
        <c:noMultiLvlLbl val="0"/>
      </c:catAx>
      <c:valAx>
        <c:axId val="697622024"/>
        <c:scaling>
          <c:orientation val="minMax"/>
          <c:min val="100"/>
        </c:scaling>
        <c:delete val="0"/>
        <c:axPos val="l"/>
        <c:majorGridlines>
          <c:spPr>
            <a:ln w="3175">
              <a:solidFill>
                <a:srgbClr val="CCCCCC"/>
              </a:solidFill>
              <a:prstDash val="solid"/>
            </a:ln>
          </c:spPr>
        </c:majorGridlines>
        <c:numFmt formatCode="#,##0" sourceLinked="0"/>
        <c:majorTickMark val="none"/>
        <c:minorTickMark val="none"/>
        <c:tickLblPos val="nextTo"/>
        <c:spPr>
          <a:ln w="3175">
            <a:noFill/>
            <a:prstDash val="solid"/>
          </a:ln>
        </c:spPr>
        <c:txPr>
          <a:bodyPr rot="0" vert="horz"/>
          <a:lstStyle/>
          <a:p>
            <a:pPr>
              <a:defRPr/>
            </a:pPr>
            <a:endParaRPr lang="de-DE"/>
          </a:p>
        </c:txPr>
        <c:crossAx val="697620848"/>
        <c:crosses val="autoZero"/>
        <c:crossBetween val="between"/>
        <c:majorUnit val="100"/>
      </c:valAx>
      <c:valAx>
        <c:axId val="697618496"/>
        <c:scaling>
          <c:orientation val="minMax"/>
          <c:max val="300"/>
          <c:min val="-150"/>
        </c:scaling>
        <c:delete val="0"/>
        <c:axPos val="r"/>
        <c:numFmt formatCode="0" sourceLinked="0"/>
        <c:majorTickMark val="out"/>
        <c:minorTickMark val="none"/>
        <c:tickLblPos val="nextTo"/>
        <c:spPr>
          <a:noFill/>
          <a:ln>
            <a:solidFill>
              <a:srgbClr val="9A7E66">
                <a:lumMod val="20000"/>
                <a:lumOff val="80000"/>
              </a:srgbClr>
            </a:solidFill>
          </a:ln>
        </c:spPr>
        <c:txPr>
          <a:bodyPr/>
          <a:lstStyle/>
          <a:p>
            <a:pPr>
              <a:defRPr>
                <a:solidFill>
                  <a:schemeClr val="accent1"/>
                </a:solidFill>
              </a:defRPr>
            </a:pPr>
            <a:endParaRPr lang="de-DE"/>
          </a:p>
        </c:txPr>
        <c:crossAx val="697619280"/>
        <c:crosses val="max"/>
        <c:crossBetween val="between"/>
        <c:majorUnit val="50"/>
        <c:minorUnit val="2"/>
      </c:valAx>
      <c:catAx>
        <c:axId val="697619280"/>
        <c:scaling>
          <c:orientation val="minMax"/>
        </c:scaling>
        <c:delete val="1"/>
        <c:axPos val="b"/>
        <c:numFmt formatCode="General" sourceLinked="1"/>
        <c:majorTickMark val="out"/>
        <c:minorTickMark val="none"/>
        <c:tickLblPos val="none"/>
        <c:crossAx val="697618496"/>
        <c:crosses val="autoZero"/>
        <c:auto val="1"/>
        <c:lblAlgn val="ctr"/>
        <c:lblOffset val="100"/>
        <c:noMultiLvlLbl val="0"/>
      </c:catAx>
      <c:spPr>
        <a:noFill/>
        <a:ln w="25400">
          <a:noFill/>
        </a:ln>
      </c:spPr>
    </c:plotArea>
    <c:legend>
      <c:legendPos val="b"/>
      <c:layout>
        <c:manualLayout>
          <c:xMode val="edge"/>
          <c:yMode val="edge"/>
          <c:x val="0"/>
          <c:y val="0.86715785645194232"/>
          <c:w val="0.99886433068624747"/>
          <c:h val="0.13284214354805779"/>
        </c:manualLayout>
      </c:layout>
      <c:overlay val="0"/>
      <c:spPr>
        <a:noFill/>
        <a:ln>
          <a:noFill/>
        </a:ln>
      </c:spPr>
    </c:legend>
    <c:plotVisOnly val="1"/>
    <c:dispBlanksAs val="gap"/>
    <c:showDLblsOverMax val="0"/>
  </c:chart>
  <c:spPr>
    <a:solidFill>
      <a:srgbClr val="EAEAEA"/>
    </a:solidFill>
    <a:ln w="25400">
      <a:noFill/>
    </a:ln>
  </c:spPr>
  <c:txPr>
    <a:bodyPr/>
    <a:lstStyle/>
    <a:p>
      <a:pPr>
        <a:defRPr sz="1400" b="1" i="0" u="none" strike="noStrike" baseline="0">
          <a:solidFill>
            <a:sysClr val="windowText" lastClr="000000"/>
          </a:solidFill>
          <a:latin typeface="Source Sans Pro" panose="020B0503030403020204" pitchFamily="34" charset="0"/>
          <a:ea typeface="Arial"/>
          <a:cs typeface="Arial"/>
        </a:defRPr>
      </a:pPr>
      <a:endParaRPr lang="de-DE"/>
    </a:p>
  </c:txPr>
  <c:externalData r:id="rId2">
    <c:autoUpdate val="0"/>
  </c:externalData>
  <c:userShapes r:id="rId3"/>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'Energiekosten Chemie'!$B$1</c:f>
              <c:strCache>
                <c:ptCount val="1"/>
                <c:pt idx="0">
                  <c:v> Naphtha</c:v>
                </c:pt>
              </c:strCache>
            </c:strRef>
          </c:tx>
          <c:spPr>
            <a:ln w="44450" cap="rnd">
              <a:solidFill>
                <a:schemeClr val="accent3"/>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Chemie'!$B$2:$B$133</c:f>
              <c:numCache>
                <c:formatCode>0</c:formatCode>
                <c:ptCount val="132"/>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pt idx="97">
                  <c:v>124.57765350241399</c:v>
                </c:pt>
                <c:pt idx="98">
                  <c:v>120.02000328199099</c:v>
                </c:pt>
                <c:pt idx="99">
                  <c:v>117.94811954344</c:v>
                </c:pt>
                <c:pt idx="100">
                  <c:v>101.149152260195</c:v>
                </c:pt>
                <c:pt idx="101">
                  <c:v>97.784643077218703</c:v>
                </c:pt>
                <c:pt idx="102">
                  <c:v>94.778307686602105</c:v>
                </c:pt>
                <c:pt idx="103">
                  <c:v>110.08010385628801</c:v>
                </c:pt>
                <c:pt idx="104">
                  <c:v>122.205672189683</c:v>
                </c:pt>
                <c:pt idx="105">
                  <c:v>115.223760693286</c:v>
                </c:pt>
                <c:pt idx="106">
                  <c:v>108.40002280491601</c:v>
                </c:pt>
                <c:pt idx="107">
                  <c:v>107.920494722417</c:v>
                </c:pt>
                <c:pt idx="108">
                  <c:v>108.515190965927</c:v>
                </c:pt>
                <c:pt idx="109">
                  <c:v>113.51408120556501</c:v>
                </c:pt>
                <c:pt idx="110">
                  <c:v>120.75061621683101</c:v>
                </c:pt>
                <c:pt idx="111">
                  <c:v>120.576401850986</c:v>
                </c:pt>
                <c:pt idx="112">
                  <c:v>114.81726334696801</c:v>
                </c:pt>
                <c:pt idx="113">
                  <c:v>112.868942153319</c:v>
                </c:pt>
                <c:pt idx="114">
                  <c:v>119.995800924264</c:v>
                </c:pt>
                <c:pt idx="115">
                  <c:v>111.80337587926699</c:v>
                </c:pt>
                <c:pt idx="116">
                  <c:v>104.70839691628299</c:v>
                </c:pt>
                <c:pt idx="117">
                  <c:v>112.507846361425</c:v>
                </c:pt>
                <c:pt idx="118">
                  <c:v>111.458299928925</c:v>
                </c:pt>
                <c:pt idx="119">
                  <c:v>108.47689085656801</c:v>
                </c:pt>
                <c:pt idx="120">
                  <c:v>117.529286867347</c:v>
                </c:pt>
              </c:numCache>
            </c:numRef>
          </c:val>
          <c:smooth val="0"/>
          <c:extLst>
            <c:ext xmlns:c16="http://schemas.microsoft.com/office/drawing/2014/chart" uri="{C3380CC4-5D6E-409C-BE32-E72D297353CC}">
              <c16:uniqueId val="{00000000-1535-4481-BAD4-1B2CB3315F46}"/>
            </c:ext>
          </c:extLst>
        </c:ser>
        <c:ser>
          <c:idx val="1"/>
          <c:order val="1"/>
          <c:tx>
            <c:strRef>
              <c:f>'Energiekosten Chemie'!$C$1</c:f>
              <c:strCache>
                <c:ptCount val="1"/>
                <c:pt idx="0">
                  <c:v> Erdgas</c:v>
                </c:pt>
              </c:strCache>
            </c:strRef>
          </c:tx>
          <c:spPr>
            <a:ln w="44450" cap="rnd">
              <a:solidFill>
                <a:schemeClr val="accent2"/>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Chemie'!$C$2:$C$133</c:f>
              <c:numCache>
                <c:formatCode>0</c:formatCode>
                <c:ptCount val="132"/>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pt idx="97">
                  <c:v>214.8</c:v>
                </c:pt>
                <c:pt idx="98">
                  <c:v>206.1</c:v>
                </c:pt>
                <c:pt idx="99">
                  <c:v>202</c:v>
                </c:pt>
                <c:pt idx="100">
                  <c:v>193.2</c:v>
                </c:pt>
                <c:pt idx="101">
                  <c:v>183.6</c:v>
                </c:pt>
                <c:pt idx="102">
                  <c:v>179.9</c:v>
                </c:pt>
                <c:pt idx="103">
                  <c:v>175.7</c:v>
                </c:pt>
                <c:pt idx="104">
                  <c:v>180</c:v>
                </c:pt>
                <c:pt idx="105">
                  <c:v>181</c:v>
                </c:pt>
                <c:pt idx="106">
                  <c:v>181</c:v>
                </c:pt>
                <c:pt idx="107">
                  <c:v>177.2</c:v>
                </c:pt>
                <c:pt idx="108">
                  <c:v>161.69999999999999</c:v>
                </c:pt>
                <c:pt idx="109">
                  <c:v>151.30000000000001</c:v>
                </c:pt>
                <c:pt idx="110">
                  <c:v>147.80000000000001</c:v>
                </c:pt>
                <c:pt idx="111">
                  <c:v>149.5</c:v>
                </c:pt>
                <c:pt idx="112">
                  <c:v>150.9</c:v>
                </c:pt>
                <c:pt idx="113">
                  <c:v>153.19999999999999</c:v>
                </c:pt>
                <c:pt idx="114">
                  <c:v>155.1</c:v>
                </c:pt>
                <c:pt idx="115">
                  <c:v>156</c:v>
                </c:pt>
                <c:pt idx="116">
                  <c:v>156.80000000000001</c:v>
                </c:pt>
                <c:pt idx="117">
                  <c:v>159.80000000000001</c:v>
                </c:pt>
                <c:pt idx="118">
                  <c:v>162.4</c:v>
                </c:pt>
                <c:pt idx="119">
                  <c:v>164.1</c:v>
                </c:pt>
                <c:pt idx="120">
                  <c:v>164.6</c:v>
                </c:pt>
              </c:numCache>
            </c:numRef>
          </c:val>
          <c:smooth val="0"/>
          <c:extLst>
            <c:ext xmlns:c16="http://schemas.microsoft.com/office/drawing/2014/chart" uri="{C3380CC4-5D6E-409C-BE32-E72D297353CC}">
              <c16:uniqueId val="{00000001-1535-4481-BAD4-1B2CB3315F46}"/>
            </c:ext>
          </c:extLst>
        </c:ser>
        <c:ser>
          <c:idx val="7"/>
          <c:order val="7"/>
          <c:tx>
            <c:strRef>
              <c:f>'Energiekosten Chemie'!$I$1</c:f>
              <c:strCache>
                <c:ptCount val="1"/>
                <c:pt idx="0">
                  <c:v> Strom</c:v>
                </c:pt>
              </c:strCache>
            </c:strRef>
          </c:tx>
          <c:spPr>
            <a:ln w="44450" cap="rnd">
              <a:solidFill>
                <a:schemeClr val="accent1"/>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Chemie'!$I$2:$I$133</c:f>
              <c:numCache>
                <c:formatCode>0</c:formatCode>
                <c:ptCount val="132"/>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pt idx="97">
                  <c:v>122.1</c:v>
                </c:pt>
                <c:pt idx="98">
                  <c:v>115.85</c:v>
                </c:pt>
                <c:pt idx="99">
                  <c:v>115.32</c:v>
                </c:pt>
                <c:pt idx="100">
                  <c:v>112.44999999999999</c:v>
                </c:pt>
                <c:pt idx="101">
                  <c:v>113.14999999999998</c:v>
                </c:pt>
                <c:pt idx="102">
                  <c:v>110.85999999999999</c:v>
                </c:pt>
                <c:pt idx="103">
                  <c:v>111.41999999999999</c:v>
                </c:pt>
                <c:pt idx="104">
                  <c:v>109.63</c:v>
                </c:pt>
                <c:pt idx="105">
                  <c:v>109.82</c:v>
                </c:pt>
                <c:pt idx="106">
                  <c:v>108.22</c:v>
                </c:pt>
                <c:pt idx="107">
                  <c:v>104.17999999999999</c:v>
                </c:pt>
                <c:pt idx="108">
                  <c:v>109.28</c:v>
                </c:pt>
                <c:pt idx="109">
                  <c:v>106.66</c:v>
                </c:pt>
                <c:pt idx="110">
                  <c:v>105.92</c:v>
                </c:pt>
                <c:pt idx="111">
                  <c:v>108.53</c:v>
                </c:pt>
                <c:pt idx="112">
                  <c:v>109.86999999999999</c:v>
                </c:pt>
                <c:pt idx="113">
                  <c:v>110.80999999999999</c:v>
                </c:pt>
                <c:pt idx="114">
                  <c:v>110.19</c:v>
                </c:pt>
                <c:pt idx="115">
                  <c:v>112.69999999999999</c:v>
                </c:pt>
                <c:pt idx="116">
                  <c:v>110.78999999999999</c:v>
                </c:pt>
                <c:pt idx="117">
                  <c:v>111.06</c:v>
                </c:pt>
                <c:pt idx="118">
                  <c:v>114.20999999999998</c:v>
                </c:pt>
                <c:pt idx="119">
                  <c:v>113.78</c:v>
                </c:pt>
                <c:pt idx="120">
                  <c:v>114.02999999999999</c:v>
                </c:pt>
              </c:numCache>
            </c:numRef>
          </c:val>
          <c:smooth val="0"/>
          <c:extLst>
            <c:ext xmlns:c16="http://schemas.microsoft.com/office/drawing/2014/chart" uri="{C3380CC4-5D6E-409C-BE32-E72D297353CC}">
              <c16:uniqueId val="{00000002-1535-4481-BAD4-1B2CB3315F46}"/>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2"/>
                <c:order val="2"/>
                <c:tx>
                  <c:strRef>
                    <c:extLst>
                      <c:ex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Chemie'!$D$2:$D$102</c15:sqref>
                        </c15:formulaRef>
                      </c:ext>
                    </c:extLst>
                    <c:numCache>
                      <c:formatCode>0</c:formatCode>
                      <c:ptCount val="101"/>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pt idx="97">
                        <c:v>129.80000000000001</c:v>
                      </c:pt>
                      <c:pt idx="98">
                        <c:v>119.7</c:v>
                      </c:pt>
                      <c:pt idx="99">
                        <c:v>119.8</c:v>
                      </c:pt>
                      <c:pt idx="100">
                        <c:v>114.2</c:v>
                      </c:pt>
                    </c:numCache>
                  </c:numRef>
                </c:val>
                <c:smooth val="0"/>
                <c:extLst>
                  <c:ext xmlns:c16="http://schemas.microsoft.com/office/drawing/2014/chart" uri="{C3380CC4-5D6E-409C-BE32-E72D297353CC}">
                    <c16:uniqueId val="{00000003-1535-4481-BAD4-1B2CB3315F46}"/>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Chemie'!$E$2:$E$102</c15:sqref>
                        </c15:formulaRef>
                      </c:ext>
                    </c:extLst>
                    <c:numCache>
                      <c:formatCode>0</c:formatCode>
                      <c:ptCount val="101"/>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pt idx="97">
                        <c:v>118.8</c:v>
                      </c:pt>
                      <c:pt idx="98">
                        <c:v>114.2</c:v>
                      </c:pt>
                      <c:pt idx="99">
                        <c:v>113.4</c:v>
                      </c:pt>
                      <c:pt idx="100">
                        <c:v>111.7</c:v>
                      </c:pt>
                    </c:numCache>
                  </c:numRef>
                </c:val>
                <c:smooth val="0"/>
                <c:extLst xmlns:c15="http://schemas.microsoft.com/office/drawing/2012/chart">
                  <c:ext xmlns:c16="http://schemas.microsoft.com/office/drawing/2014/chart" uri="{C3380CC4-5D6E-409C-BE32-E72D297353CC}">
                    <c16:uniqueId val="{00000004-1535-4481-BAD4-1B2CB3315F46}"/>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'Energiekosten Chemie'!$F$1</c15:sqref>
                        </c15:formulaRef>
                      </c:ext>
                    </c:extLst>
                    <c:strCache>
                      <c:ptCount val="1"/>
                      <c:pt idx="0">
                        <c:v> energetische Verwendung</c:v>
                      </c:pt>
                    </c:strCache>
                  </c:strRef>
                </c:tx>
                <c:spPr>
                  <a:ln w="28575" cap="rnd">
                    <a:solidFill>
                      <a:schemeClr val="accent5"/>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Chemie'!$F$2:$F$102</c15:sqref>
                        </c15:formulaRef>
                      </c:ext>
                    </c:extLst>
                    <c:numCache>
                      <c:formatCode>0</c:formatCode>
                      <c:ptCount val="101"/>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numCache>
                  </c:numRef>
                </c:val>
                <c:smooth val="0"/>
                <c:extLst xmlns:c15="http://schemas.microsoft.com/office/drawing/2012/chart">
                  <c:ext xmlns:c16="http://schemas.microsoft.com/office/drawing/2014/chart" uri="{C3380CC4-5D6E-409C-BE32-E72D297353CC}">
                    <c16:uniqueId val="{00000005-1535-4481-BAD4-1B2CB3315F46}"/>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'Energiekosten Chemie'!$G$1</c15:sqref>
                        </c15:formulaRef>
                      </c:ext>
                    </c:extLst>
                    <c:strCache>
                      <c:ptCount val="1"/>
                      <c:pt idx="0">
                        <c:v> rohstoffliche Verwendung</c:v>
                      </c:pt>
                    </c:strCache>
                  </c:strRef>
                </c:tx>
                <c:spPr>
                  <a:ln w="28575" cap="rnd">
                    <a:solidFill>
                      <a:schemeClr val="accent6"/>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Chemie'!$G$2:$G$102</c15:sqref>
                        </c15:formulaRef>
                      </c:ext>
                    </c:extLst>
                    <c:numCache>
                      <c:formatCode>0</c:formatCode>
                      <c:ptCount val="101"/>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numCache>
                  </c:numRef>
                </c:val>
                <c:smooth val="0"/>
                <c:extLst xmlns:c15="http://schemas.microsoft.com/office/drawing/2012/chart">
                  <c:ext xmlns:c16="http://schemas.microsoft.com/office/drawing/2014/chart" uri="{C3380CC4-5D6E-409C-BE32-E72D297353CC}">
                    <c16:uniqueId val="{00000006-1535-4481-BAD4-1B2CB3315F46}"/>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'Energiekosten Chemie'!$H$1</c15:sqref>
                        </c15:formulaRef>
                      </c:ext>
                    </c:extLst>
                    <c:strCache>
                      <c:ptCount val="1"/>
                      <c:pt idx="0">
                        <c:v> Kosten für Energie, gesamt</c:v>
                      </c:pt>
                    </c:strCache>
                  </c:strRef>
                </c:tx>
                <c:spPr>
                  <a:ln w="28575" cap="rnd">
                    <a:solidFill>
                      <a:schemeClr val="accent1">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Chemie'!$H$2:$H$102</c15:sqref>
                        </c15:formulaRef>
                      </c:ext>
                    </c:extLst>
                    <c:numCache>
                      <c:formatCode>0</c:formatCode>
                      <c:ptCount val="101"/>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numCache>
                  </c:numRef>
                </c:val>
                <c:smooth val="0"/>
                <c:extLst xmlns:c15="http://schemas.microsoft.com/office/drawing/2012/chart">
                  <c:ext xmlns:c16="http://schemas.microsoft.com/office/drawing/2014/chart" uri="{C3380CC4-5D6E-409C-BE32-E72D297353CC}">
                    <c16:uniqueId val="{00000007-1535-4481-BAD4-1B2CB3315F46}"/>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5009393562646775"/>
          <c:y val="8.1211055640819083E-2"/>
          <c:w val="0.56596102458231701"/>
          <c:h val="5.9979458351219081E-2"/>
        </c:manualLayout>
      </c:layout>
      <c:overlay val="1"/>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cs typeface="Arial" panose="020B0604020202020204" pitchFamily="34" charset="0"/>
        </a:defRPr>
      </a:pPr>
      <a:endParaRPr lang="de-DE"/>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012177444079811E-2"/>
          <c:y val="3.680776038561611E-2"/>
          <c:w val="0.861228822390121"/>
          <c:h val="0.81645038150299698"/>
        </c:manualLayout>
      </c:layout>
      <c:lineChart>
        <c:grouping val="standard"/>
        <c:varyColors val="0"/>
        <c:ser>
          <c:idx val="4"/>
          <c:order val="4"/>
          <c:tx>
            <c:strRef>
              <c:f>'Energiekosten Chemie'!$F$1</c:f>
              <c:strCache>
                <c:ptCount val="1"/>
                <c:pt idx="0">
                  <c:v> energetische Verwendung</c:v>
                </c:pt>
              </c:strCache>
            </c:strRef>
          </c:tx>
          <c:spPr>
            <a:ln w="44450" cap="rnd">
              <a:solidFill>
                <a:schemeClr val="accent5"/>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Chemie'!$F$2:$F$133</c:f>
              <c:numCache>
                <c:formatCode>0</c:formatCode>
                <c:ptCount val="132"/>
                <c:pt idx="0">
                  <c:v>78.540889582843889</c:v>
                </c:pt>
                <c:pt idx="1">
                  <c:v>79.030067606614196</c:v>
                </c:pt>
                <c:pt idx="2">
                  <c:v>80.531091949548454</c:v>
                </c:pt>
                <c:pt idx="3">
                  <c:v>79.483661898346682</c:v>
                </c:pt>
                <c:pt idx="4">
                  <c:v>79.920187690843463</c:v>
                </c:pt>
                <c:pt idx="5">
                  <c:v>79.252739689850216</c:v>
                </c:pt>
                <c:pt idx="6">
                  <c:v>77.836142269478245</c:v>
                </c:pt>
                <c:pt idx="7">
                  <c:v>76.429222640857716</c:v>
                </c:pt>
                <c:pt idx="8">
                  <c:v>75.197297943663258</c:v>
                </c:pt>
                <c:pt idx="9">
                  <c:v>74.625314017105481</c:v>
                </c:pt>
                <c:pt idx="10">
                  <c:v>74.05385719368283</c:v>
                </c:pt>
                <c:pt idx="11">
                  <c:v>72.868901962692519</c:v>
                </c:pt>
                <c:pt idx="12">
                  <c:v>69.398945689762499</c:v>
                </c:pt>
                <c:pt idx="13">
                  <c:v>66.908075430761201</c:v>
                </c:pt>
                <c:pt idx="14">
                  <c:v>67.42411356473923</c:v>
                </c:pt>
                <c:pt idx="15">
                  <c:v>67.35513954746969</c:v>
                </c:pt>
                <c:pt idx="16">
                  <c:v>67.765316590332574</c:v>
                </c:pt>
                <c:pt idx="17">
                  <c:v>69.244171054984477</c:v>
                </c:pt>
                <c:pt idx="18">
                  <c:v>69.53510032296083</c:v>
                </c:pt>
                <c:pt idx="19">
                  <c:v>68.983504308332769</c:v>
                </c:pt>
                <c:pt idx="20">
                  <c:v>68.124254506784695</c:v>
                </c:pt>
                <c:pt idx="21">
                  <c:v>70.006501719178615</c:v>
                </c:pt>
                <c:pt idx="22">
                  <c:v>71.358931107178307</c:v>
                </c:pt>
                <c:pt idx="23">
                  <c:v>72.669461044886617</c:v>
                </c:pt>
                <c:pt idx="24">
                  <c:v>75.836116889216427</c:v>
                </c:pt>
                <c:pt idx="25">
                  <c:v>75.875984831238782</c:v>
                </c:pt>
                <c:pt idx="26">
                  <c:v>74.631194831893495</c:v>
                </c:pt>
                <c:pt idx="27">
                  <c:v>74.184754424527881</c:v>
                </c:pt>
                <c:pt idx="28">
                  <c:v>73.258043458019444</c:v>
                </c:pt>
                <c:pt idx="29">
                  <c:v>72.520630929616559</c:v>
                </c:pt>
                <c:pt idx="30">
                  <c:v>72.457227189260564</c:v>
                </c:pt>
                <c:pt idx="31">
                  <c:v>72.806897503886674</c:v>
                </c:pt>
                <c:pt idx="32">
                  <c:v>74.07533503115522</c:v>
                </c:pt>
                <c:pt idx="33">
                  <c:v>74.625302014857027</c:v>
                </c:pt>
                <c:pt idx="34">
                  <c:v>75.944036232174497</c:v>
                </c:pt>
                <c:pt idx="35">
                  <c:v>76.723787807208623</c:v>
                </c:pt>
                <c:pt idx="36">
                  <c:v>76.932802912249329</c:v>
                </c:pt>
                <c:pt idx="37">
                  <c:v>75.566486144278343</c:v>
                </c:pt>
                <c:pt idx="38">
                  <c:v>76.073265349739486</c:v>
                </c:pt>
                <c:pt idx="39">
                  <c:v>77.89737750484359</c:v>
                </c:pt>
                <c:pt idx="40">
                  <c:v>79.588753081308141</c:v>
                </c:pt>
                <c:pt idx="41">
                  <c:v>80.348687535596738</c:v>
                </c:pt>
                <c:pt idx="42">
                  <c:v>81.095074376675797</c:v>
                </c:pt>
                <c:pt idx="43">
                  <c:v>81.72102122619836</c:v>
                </c:pt>
                <c:pt idx="44">
                  <c:v>83.768978509932779</c:v>
                </c:pt>
                <c:pt idx="45">
                  <c:v>86.483123494041791</c:v>
                </c:pt>
                <c:pt idx="46">
                  <c:v>85.032315007382635</c:v>
                </c:pt>
                <c:pt idx="47">
                  <c:v>83.147342601543897</c:v>
                </c:pt>
                <c:pt idx="48">
                  <c:v>82.335994762705155</c:v>
                </c:pt>
                <c:pt idx="49">
                  <c:v>82.573497909535988</c:v>
                </c:pt>
                <c:pt idx="50">
                  <c:v>81.024717709100884</c:v>
                </c:pt>
                <c:pt idx="51">
                  <c:v>80.593907634835062</c:v>
                </c:pt>
                <c:pt idx="52">
                  <c:v>78.893605568889825</c:v>
                </c:pt>
                <c:pt idx="53">
                  <c:v>75.592897288037392</c:v>
                </c:pt>
                <c:pt idx="54">
                  <c:v>74.92975606841847</c:v>
                </c:pt>
                <c:pt idx="55">
                  <c:v>72.96540646597461</c:v>
                </c:pt>
                <c:pt idx="56">
                  <c:v>73.488009454859807</c:v>
                </c:pt>
                <c:pt idx="57">
                  <c:v>73.554183938125988</c:v>
                </c:pt>
                <c:pt idx="58">
                  <c:v>74.521113550103166</c:v>
                </c:pt>
                <c:pt idx="59">
                  <c:v>76.408653378869843</c:v>
                </c:pt>
                <c:pt idx="60">
                  <c:v>75.741769916812657</c:v>
                </c:pt>
                <c:pt idx="61">
                  <c:v>72.047751319175916</c:v>
                </c:pt>
                <c:pt idx="62">
                  <c:v>66.719127244139614</c:v>
                </c:pt>
                <c:pt idx="63">
                  <c:v>62.498756703706839</c:v>
                </c:pt>
                <c:pt idx="64">
                  <c:v>62.423954065908653</c:v>
                </c:pt>
                <c:pt idx="65">
                  <c:v>63.098917691908007</c:v>
                </c:pt>
                <c:pt idx="66">
                  <c:v>63.559764649731541</c:v>
                </c:pt>
                <c:pt idx="67">
                  <c:v>63.062838160988676</c:v>
                </c:pt>
                <c:pt idx="68">
                  <c:v>65.174543142340852</c:v>
                </c:pt>
                <c:pt idx="69">
                  <c:v>67.82369018728815</c:v>
                </c:pt>
                <c:pt idx="70">
                  <c:v>69.838320743858645</c:v>
                </c:pt>
                <c:pt idx="71">
                  <c:v>72.325977810837372</c:v>
                </c:pt>
                <c:pt idx="72">
                  <c:v>79.449656778912455</c:v>
                </c:pt>
                <c:pt idx="73">
                  <c:v>81.47861194530833</c:v>
                </c:pt>
                <c:pt idx="74">
                  <c:v>81.594029874412598</c:v>
                </c:pt>
                <c:pt idx="75">
                  <c:v>82.169327016179821</c:v>
                </c:pt>
                <c:pt idx="76">
                  <c:v>85.304815203967166</c:v>
                </c:pt>
                <c:pt idx="77">
                  <c:v>88.120054108951408</c:v>
                </c:pt>
                <c:pt idx="78">
                  <c:v>93.421069196535257</c:v>
                </c:pt>
                <c:pt idx="79">
                  <c:v>98.054978190868425</c:v>
                </c:pt>
                <c:pt idx="80">
                  <c:v>106.39089461654302</c:v>
                </c:pt>
                <c:pt idx="81">
                  <c:v>127.13544439032835</c:v>
                </c:pt>
                <c:pt idx="82">
                  <c:v>131.16518257452248</c:v>
                </c:pt>
                <c:pt idx="83">
                  <c:v>145.59993610347072</c:v>
                </c:pt>
                <c:pt idx="84">
                  <c:v>155.94307345091727</c:v>
                </c:pt>
                <c:pt idx="85">
                  <c:v>159.49770336348234</c:v>
                </c:pt>
                <c:pt idx="86">
                  <c:v>171.00199851311066</c:v>
                </c:pt>
                <c:pt idx="87">
                  <c:v>184.36233350046558</c:v>
                </c:pt>
                <c:pt idx="88">
                  <c:v>178.27559670454755</c:v>
                </c:pt>
                <c:pt idx="89">
                  <c:v>176.5883296511501</c:v>
                </c:pt>
                <c:pt idx="90">
                  <c:v>200.58991063146715</c:v>
                </c:pt>
                <c:pt idx="91">
                  <c:v>253.38637033270439</c:v>
                </c:pt>
                <c:pt idx="92">
                  <c:v>274.35737753149067</c:v>
                </c:pt>
                <c:pt idx="93">
                  <c:v>258.20822922772987</c:v>
                </c:pt>
                <c:pt idx="94">
                  <c:v>204.45196282563617</c:v>
                </c:pt>
                <c:pt idx="95">
                  <c:v>201.17681150516032</c:v>
                </c:pt>
                <c:pt idx="96">
                  <c:v>187.43838161960358</c:v>
                </c:pt>
                <c:pt idx="97">
                  <c:v>176.08898881521728</c:v>
                </c:pt>
                <c:pt idx="98">
                  <c:v>168.57030029537918</c:v>
                </c:pt>
                <c:pt idx="99">
                  <c:v>165.8309307589096</c:v>
                </c:pt>
                <c:pt idx="100">
                  <c:v>158.26792370341752</c:v>
                </c:pt>
                <c:pt idx="101">
                  <c:v>152.62811787694966</c:v>
                </c:pt>
                <c:pt idx="102">
                  <c:v>149.45584769179416</c:v>
                </c:pt>
                <c:pt idx="103">
                  <c:v>148.58180934706593</c:v>
                </c:pt>
                <c:pt idx="104">
                  <c:v>151.57641049707146</c:v>
                </c:pt>
                <c:pt idx="105">
                  <c:v>151.59073846239573</c:v>
                </c:pt>
                <c:pt idx="106">
                  <c:v>150.44860205244242</c:v>
                </c:pt>
                <c:pt idx="107">
                  <c:v>146.86824452501753</c:v>
                </c:pt>
                <c:pt idx="108">
                  <c:v>139.61476718693342</c:v>
                </c:pt>
                <c:pt idx="109">
                  <c:v>133.16806730850087</c:v>
                </c:pt>
                <c:pt idx="110">
                  <c:v>131.5451554595148</c:v>
                </c:pt>
                <c:pt idx="111">
                  <c:v>133.37677616658874</c:v>
                </c:pt>
                <c:pt idx="112">
                  <c:v>134.11265370122712</c:v>
                </c:pt>
                <c:pt idx="113">
                  <c:v>135.5815047937987</c:v>
                </c:pt>
                <c:pt idx="114">
                  <c:v>137.12032208318374</c:v>
                </c:pt>
                <c:pt idx="115">
                  <c:v>137.73330382913403</c:v>
                </c:pt>
                <c:pt idx="116">
                  <c:v>136.92845572246546</c:v>
                </c:pt>
                <c:pt idx="117">
                  <c:v>139.45950617252825</c:v>
                </c:pt>
                <c:pt idx="118">
                  <c:v>141.91254699360323</c:v>
                </c:pt>
                <c:pt idx="119">
                  <c:v>142.48832017709111</c:v>
                </c:pt>
                <c:pt idx="120">
                  <c:v>143.67553581806121</c:v>
                </c:pt>
              </c:numCache>
            </c:numRef>
          </c:val>
          <c:smooth val="0"/>
          <c:extLst>
            <c:ext xmlns:c16="http://schemas.microsoft.com/office/drawing/2014/chart" uri="{C3380CC4-5D6E-409C-BE32-E72D297353CC}">
              <c16:uniqueId val="{00000000-3704-4118-8A94-EFDAD01117E8}"/>
            </c:ext>
          </c:extLst>
        </c:ser>
        <c:ser>
          <c:idx val="5"/>
          <c:order val="5"/>
          <c:tx>
            <c:strRef>
              <c:f>'Energiekosten Chemie'!$G$1</c:f>
              <c:strCache>
                <c:ptCount val="1"/>
                <c:pt idx="0">
                  <c:v> rohstoffliche Verwendung</c:v>
                </c:pt>
              </c:strCache>
            </c:strRef>
          </c:tx>
          <c:spPr>
            <a:ln w="44450" cap="rnd">
              <a:solidFill>
                <a:schemeClr val="accent6"/>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Chemie'!$G$2:$G$133</c:f>
              <c:numCache>
                <c:formatCode>0</c:formatCode>
                <c:ptCount val="132"/>
                <c:pt idx="0">
                  <c:v>66.760363980173736</c:v>
                </c:pt>
                <c:pt idx="1">
                  <c:v>81.03464465852143</c:v>
                </c:pt>
                <c:pt idx="2">
                  <c:v>86.761305283204138</c:v>
                </c:pt>
                <c:pt idx="3">
                  <c:v>87.208385272153492</c:v>
                </c:pt>
                <c:pt idx="4">
                  <c:v>91.039656927296278</c:v>
                </c:pt>
                <c:pt idx="5">
                  <c:v>89.000824734254905</c:v>
                </c:pt>
                <c:pt idx="6">
                  <c:v>80.923377190604469</c:v>
                </c:pt>
                <c:pt idx="7">
                  <c:v>71.203886352714662</c:v>
                </c:pt>
                <c:pt idx="8">
                  <c:v>69.954463849777127</c:v>
                </c:pt>
                <c:pt idx="9">
                  <c:v>72.952312800969949</c:v>
                </c:pt>
                <c:pt idx="10">
                  <c:v>73.465353505129499</c:v>
                </c:pt>
                <c:pt idx="11">
                  <c:v>68.458408852344959</c:v>
                </c:pt>
                <c:pt idx="12">
                  <c:v>58.925247721954072</c:v>
                </c:pt>
                <c:pt idx="13">
                  <c:v>51.775636144930679</c:v>
                </c:pt>
                <c:pt idx="14">
                  <c:v>58.858515537832076</c:v>
                </c:pt>
                <c:pt idx="15">
                  <c:v>61.655076298571885</c:v>
                </c:pt>
                <c:pt idx="16">
                  <c:v>65.153945658230597</c:v>
                </c:pt>
                <c:pt idx="17">
                  <c:v>69.0084694711216</c:v>
                </c:pt>
                <c:pt idx="18">
                  <c:v>65.94643975136394</c:v>
                </c:pt>
                <c:pt idx="19">
                  <c:v>61.268775249037013</c:v>
                </c:pt>
                <c:pt idx="20">
                  <c:v>64.964409257790294</c:v>
                </c:pt>
                <c:pt idx="21">
                  <c:v>73.015418107389664</c:v>
                </c:pt>
                <c:pt idx="22">
                  <c:v>71.092699836122392</c:v>
                </c:pt>
                <c:pt idx="23">
                  <c:v>79.378722251831093</c:v>
                </c:pt>
                <c:pt idx="24">
                  <c:v>84.517626567507534</c:v>
                </c:pt>
                <c:pt idx="25">
                  <c:v>85.430205344724499</c:v>
                </c:pt>
                <c:pt idx="26">
                  <c:v>79.386849028905729</c:v>
                </c:pt>
                <c:pt idx="27">
                  <c:v>80.716362524394242</c:v>
                </c:pt>
                <c:pt idx="28">
                  <c:v>72.832353636960406</c:v>
                </c:pt>
                <c:pt idx="29">
                  <c:v>67.630399352795891</c:v>
                </c:pt>
                <c:pt idx="30">
                  <c:v>67.654962659867309</c:v>
                </c:pt>
                <c:pt idx="31">
                  <c:v>71.811471300107343</c:v>
                </c:pt>
                <c:pt idx="32">
                  <c:v>76.827678447404281</c:v>
                </c:pt>
                <c:pt idx="33">
                  <c:v>79.425765653857695</c:v>
                </c:pt>
                <c:pt idx="34">
                  <c:v>87.636425123443729</c:v>
                </c:pt>
                <c:pt idx="35">
                  <c:v>87.307933859389692</c:v>
                </c:pt>
                <c:pt idx="36">
                  <c:v>87.953819882752441</c:v>
                </c:pt>
                <c:pt idx="37">
                  <c:v>82.099412820950405</c:v>
                </c:pt>
                <c:pt idx="38">
                  <c:v>83.116462986110264</c:v>
                </c:pt>
                <c:pt idx="39">
                  <c:v>87.929678205458202</c:v>
                </c:pt>
                <c:pt idx="40">
                  <c:v>99.020947874097942</c:v>
                </c:pt>
                <c:pt idx="41">
                  <c:v>97.357816419280539</c:v>
                </c:pt>
                <c:pt idx="42">
                  <c:v>98.362982774030343</c:v>
                </c:pt>
                <c:pt idx="43">
                  <c:v>98.776517022513644</c:v>
                </c:pt>
                <c:pt idx="44">
                  <c:v>102.855664459152</c:v>
                </c:pt>
                <c:pt idx="45">
                  <c:v>106.68458385325793</c:v>
                </c:pt>
                <c:pt idx="46">
                  <c:v>86.634390872484104</c:v>
                </c:pt>
                <c:pt idx="47">
                  <c:v>78.347977945231335</c:v>
                </c:pt>
                <c:pt idx="48">
                  <c:v>75.988457588093382</c:v>
                </c:pt>
                <c:pt idx="49">
                  <c:v>80.783199168147092</c:v>
                </c:pt>
                <c:pt idx="50">
                  <c:v>85.940162842306947</c:v>
                </c:pt>
                <c:pt idx="51">
                  <c:v>89.720989745609799</c:v>
                </c:pt>
                <c:pt idx="52">
                  <c:v>89.477292587492656</c:v>
                </c:pt>
                <c:pt idx="53">
                  <c:v>75.184802648619666</c:v>
                </c:pt>
                <c:pt idx="54">
                  <c:v>81.444423617641149</c:v>
                </c:pt>
                <c:pt idx="55">
                  <c:v>73.67201348022634</c:v>
                </c:pt>
                <c:pt idx="56">
                  <c:v>77.445604182618951</c:v>
                </c:pt>
                <c:pt idx="57">
                  <c:v>78.873415522997547</c:v>
                </c:pt>
                <c:pt idx="58">
                  <c:v>84.334147587155528</c:v>
                </c:pt>
                <c:pt idx="59">
                  <c:v>86.814283943630841</c:v>
                </c:pt>
                <c:pt idx="60">
                  <c:v>86.512826821265847</c:v>
                </c:pt>
                <c:pt idx="61">
                  <c:v>77.618862705065908</c:v>
                </c:pt>
                <c:pt idx="62">
                  <c:v>52.449905693237795</c:v>
                </c:pt>
                <c:pt idx="63">
                  <c:v>30.612015666269819</c:v>
                </c:pt>
                <c:pt idx="64">
                  <c:v>39.123255778470352</c:v>
                </c:pt>
                <c:pt idx="65">
                  <c:v>55.379702914096661</c:v>
                </c:pt>
                <c:pt idx="66">
                  <c:v>60.316916319370591</c:v>
                </c:pt>
                <c:pt idx="67">
                  <c:v>57.963569296447666</c:v>
                </c:pt>
                <c:pt idx="68">
                  <c:v>57.588902458306677</c:v>
                </c:pt>
                <c:pt idx="69">
                  <c:v>60.272093676212883</c:v>
                </c:pt>
                <c:pt idx="70">
                  <c:v>58.153983851573742</c:v>
                </c:pt>
                <c:pt idx="71">
                  <c:v>64.940945387010373</c:v>
                </c:pt>
                <c:pt idx="72">
                  <c:v>75.864200265861655</c:v>
                </c:pt>
                <c:pt idx="73">
                  <c:v>82.560569612030534</c:v>
                </c:pt>
                <c:pt idx="74">
                  <c:v>88.540274707242375</c:v>
                </c:pt>
                <c:pt idx="75">
                  <c:v>84.75450129820527</c:v>
                </c:pt>
                <c:pt idx="76">
                  <c:v>89.301749001997067</c:v>
                </c:pt>
                <c:pt idx="77">
                  <c:v>94.759118243231299</c:v>
                </c:pt>
                <c:pt idx="78">
                  <c:v>103.16040640492193</c:v>
                </c:pt>
                <c:pt idx="79">
                  <c:v>102.42209830683613</c:v>
                </c:pt>
                <c:pt idx="80">
                  <c:v>106.25167463487834</c:v>
                </c:pt>
                <c:pt idx="81">
                  <c:v>124.127994393824</c:v>
                </c:pt>
                <c:pt idx="82">
                  <c:v>126.72190873124137</c:v>
                </c:pt>
                <c:pt idx="83">
                  <c:v>121.50102164111009</c:v>
                </c:pt>
                <c:pt idx="84">
                  <c:v>134.12734207740027</c:v>
                </c:pt>
                <c:pt idx="85">
                  <c:v>146.23405391707919</c:v>
                </c:pt>
                <c:pt idx="86">
                  <c:v>174.3234346033164</c:v>
                </c:pt>
                <c:pt idx="87">
                  <c:v>167.33042299278731</c:v>
                </c:pt>
                <c:pt idx="88">
                  <c:v>166.43031452457518</c:v>
                </c:pt>
                <c:pt idx="89">
                  <c:v>154.80670943586318</c:v>
                </c:pt>
                <c:pt idx="90">
                  <c:v>157.59986787555999</c:v>
                </c:pt>
                <c:pt idx="91">
                  <c:v>154.30938236969573</c:v>
                </c:pt>
                <c:pt idx="92">
                  <c:v>156.25036810566152</c:v>
                </c:pt>
                <c:pt idx="93">
                  <c:v>161.08739519751614</c:v>
                </c:pt>
                <c:pt idx="94">
                  <c:v>144.37896851159724</c:v>
                </c:pt>
                <c:pt idx="95">
                  <c:v>128.25642763365821</c:v>
                </c:pt>
                <c:pt idx="96">
                  <c:v>136.30373903083779</c:v>
                </c:pt>
                <c:pt idx="97">
                  <c:v>140.13323048475641</c:v>
                </c:pt>
                <c:pt idx="98">
                  <c:v>134.8613820264753</c:v>
                </c:pt>
                <c:pt idx="99">
                  <c:v>132.43982307043311</c:v>
                </c:pt>
                <c:pt idx="100">
                  <c:v>117.01998807740276</c:v>
                </c:pt>
                <c:pt idx="101">
                  <c:v>112.58039427080169</c:v>
                </c:pt>
                <c:pt idx="102">
                  <c:v>109.45446153373967</c:v>
                </c:pt>
                <c:pt idx="103">
                  <c:v>121.39387905347972</c:v>
                </c:pt>
                <c:pt idx="104">
                  <c:v>132.17021146732387</c:v>
                </c:pt>
                <c:pt idx="105">
                  <c:v>126.56449160823669</c:v>
                </c:pt>
                <c:pt idx="106">
                  <c:v>120.91726025234428</c:v>
                </c:pt>
                <c:pt idx="107">
                  <c:v>119.86523701165545</c:v>
                </c:pt>
                <c:pt idx="108">
                  <c:v>117.68498562697407</c:v>
                </c:pt>
                <c:pt idx="109">
                  <c:v>120.02889479081242</c:v>
                </c:pt>
                <c:pt idx="110">
                  <c:v>125.41430307599808</c:v>
                </c:pt>
                <c:pt idx="111">
                  <c:v>125.56322911805738</c:v>
                </c:pt>
                <c:pt idx="112">
                  <c:v>121.03842483887007</c:v>
                </c:pt>
                <c:pt idx="113">
                  <c:v>119.82257281653985</c:v>
                </c:pt>
                <c:pt idx="114">
                  <c:v>126.0482490407702</c:v>
                </c:pt>
                <c:pt idx="115">
                  <c:v>119.42348348628992</c:v>
                </c:pt>
                <c:pt idx="116">
                  <c:v>113.68970779278594</c:v>
                </c:pt>
                <c:pt idx="117">
                  <c:v>120.66166595428277</c:v>
                </c:pt>
                <c:pt idx="118">
                  <c:v>120.24135166531724</c:v>
                </c:pt>
                <c:pt idx="119">
                  <c:v>118.06708208819421</c:v>
                </c:pt>
                <c:pt idx="120">
                  <c:v>125.64492706263199</c:v>
                </c:pt>
              </c:numCache>
            </c:numRef>
          </c:val>
          <c:smooth val="0"/>
          <c:extLst>
            <c:ext xmlns:c16="http://schemas.microsoft.com/office/drawing/2014/chart" uri="{C3380CC4-5D6E-409C-BE32-E72D297353CC}">
              <c16:uniqueId val="{00000001-3704-4118-8A94-EFDAD01117E8}"/>
            </c:ext>
          </c:extLst>
        </c:ser>
        <c:ser>
          <c:idx val="6"/>
          <c:order val="6"/>
          <c:tx>
            <c:strRef>
              <c:f>'Energiekosten Chemie'!$H$1</c:f>
              <c:strCache>
                <c:ptCount val="1"/>
                <c:pt idx="0">
                  <c:v> Kosten für Energie, gesamt</c:v>
                </c:pt>
              </c:strCache>
            </c:strRef>
          </c:tx>
          <c:spPr>
            <a:ln w="44450" cap="rnd">
              <a:solidFill>
                <a:schemeClr val="accent1">
                  <a:lumMod val="60000"/>
                </a:schemeClr>
              </a:solidFill>
              <a:round/>
            </a:ln>
            <a:effectLst/>
          </c:spPr>
          <c:marker>
            <c:symbol val="none"/>
          </c:marker>
          <c:cat>
            <c:strRef>
              <c:f>'Energiekosten Chemie'!$A$2:$A$133</c:f>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f>'Energiekosten Chemie'!$H$2:$H$133</c:f>
              <c:numCache>
                <c:formatCode>0</c:formatCode>
                <c:ptCount val="132"/>
                <c:pt idx="0">
                  <c:v>72.650626781508805</c:v>
                </c:pt>
                <c:pt idx="1">
                  <c:v>80.032356132567813</c:v>
                </c:pt>
                <c:pt idx="2">
                  <c:v>83.646198616376296</c:v>
                </c:pt>
                <c:pt idx="3">
                  <c:v>83.346023585250094</c:v>
                </c:pt>
                <c:pt idx="4">
                  <c:v>85.479922309069877</c:v>
                </c:pt>
                <c:pt idx="5">
                  <c:v>84.126782212052561</c:v>
                </c:pt>
                <c:pt idx="6">
                  <c:v>79.379759730041357</c:v>
                </c:pt>
                <c:pt idx="7">
                  <c:v>73.816554496786182</c:v>
                </c:pt>
                <c:pt idx="8">
                  <c:v>72.575880896720193</c:v>
                </c:pt>
                <c:pt idx="9">
                  <c:v>73.788813409037715</c:v>
                </c:pt>
                <c:pt idx="10">
                  <c:v>73.759605349406172</c:v>
                </c:pt>
                <c:pt idx="11">
                  <c:v>70.663655407518746</c:v>
                </c:pt>
                <c:pt idx="12">
                  <c:v>64.162096705858289</c:v>
                </c:pt>
                <c:pt idx="13">
                  <c:v>59.341855787845944</c:v>
                </c:pt>
                <c:pt idx="14">
                  <c:v>63.141314551285653</c:v>
                </c:pt>
                <c:pt idx="15">
                  <c:v>64.505107923020788</c:v>
                </c:pt>
                <c:pt idx="16">
                  <c:v>66.459631124281586</c:v>
                </c:pt>
                <c:pt idx="17">
                  <c:v>69.126320263053032</c:v>
                </c:pt>
                <c:pt idx="18">
                  <c:v>67.740770037162378</c:v>
                </c:pt>
                <c:pt idx="19">
                  <c:v>65.126139778684887</c:v>
                </c:pt>
                <c:pt idx="20">
                  <c:v>66.544331882287494</c:v>
                </c:pt>
                <c:pt idx="21">
                  <c:v>71.51095991328414</c:v>
                </c:pt>
                <c:pt idx="22">
                  <c:v>71.22581547165035</c:v>
                </c:pt>
                <c:pt idx="23">
                  <c:v>76.024091648358848</c:v>
                </c:pt>
                <c:pt idx="24">
                  <c:v>80.176871728361988</c:v>
                </c:pt>
                <c:pt idx="25">
                  <c:v>80.65309508798164</c:v>
                </c:pt>
                <c:pt idx="26">
                  <c:v>77.009021930399612</c:v>
                </c:pt>
                <c:pt idx="27">
                  <c:v>77.450558474461062</c:v>
                </c:pt>
                <c:pt idx="28">
                  <c:v>73.045198547489917</c:v>
                </c:pt>
                <c:pt idx="29">
                  <c:v>70.075515141206225</c:v>
                </c:pt>
                <c:pt idx="30">
                  <c:v>70.056094924563936</c:v>
                </c:pt>
                <c:pt idx="31">
                  <c:v>72.309184401997015</c:v>
                </c:pt>
                <c:pt idx="32">
                  <c:v>75.45150673927975</c:v>
                </c:pt>
                <c:pt idx="33">
                  <c:v>77.025533834357361</c:v>
                </c:pt>
                <c:pt idx="34">
                  <c:v>81.79023067780912</c:v>
                </c:pt>
                <c:pt idx="35">
                  <c:v>82.015860833299158</c:v>
                </c:pt>
                <c:pt idx="36">
                  <c:v>82.443311397500878</c:v>
                </c:pt>
                <c:pt idx="37">
                  <c:v>78.832949482614367</c:v>
                </c:pt>
                <c:pt idx="38">
                  <c:v>79.594864167924868</c:v>
                </c:pt>
                <c:pt idx="39">
                  <c:v>82.913527855150903</c:v>
                </c:pt>
                <c:pt idx="40">
                  <c:v>89.304850477703042</c:v>
                </c:pt>
                <c:pt idx="41">
                  <c:v>88.853251977438646</c:v>
                </c:pt>
                <c:pt idx="42">
                  <c:v>89.72902857535307</c:v>
                </c:pt>
                <c:pt idx="43">
                  <c:v>90.248769124356002</c:v>
                </c:pt>
                <c:pt idx="44">
                  <c:v>93.312321484542395</c:v>
                </c:pt>
                <c:pt idx="45">
                  <c:v>96.583853673649855</c:v>
                </c:pt>
                <c:pt idx="46">
                  <c:v>85.833352939933377</c:v>
                </c:pt>
                <c:pt idx="47">
                  <c:v>80.747660273387623</c:v>
                </c:pt>
                <c:pt idx="48">
                  <c:v>79.162226175399269</c:v>
                </c:pt>
                <c:pt idx="49">
                  <c:v>81.678348538841533</c:v>
                </c:pt>
                <c:pt idx="50">
                  <c:v>83.482440275703908</c:v>
                </c:pt>
                <c:pt idx="51">
                  <c:v>85.157448690222424</c:v>
                </c:pt>
                <c:pt idx="52">
                  <c:v>84.18544907819124</c:v>
                </c:pt>
                <c:pt idx="53">
                  <c:v>75.388849968328529</c:v>
                </c:pt>
                <c:pt idx="54">
                  <c:v>78.18708984302981</c:v>
                </c:pt>
                <c:pt idx="55">
                  <c:v>73.318709973100482</c:v>
                </c:pt>
                <c:pt idx="56">
                  <c:v>75.466806818739371</c:v>
                </c:pt>
                <c:pt idx="57">
                  <c:v>76.21379973056176</c:v>
                </c:pt>
                <c:pt idx="58">
                  <c:v>79.427630568629354</c:v>
                </c:pt>
                <c:pt idx="59">
                  <c:v>81.611468661250342</c:v>
                </c:pt>
                <c:pt idx="60">
                  <c:v>81.127298369039252</c:v>
                </c:pt>
                <c:pt idx="61">
                  <c:v>74.833307012120912</c:v>
                </c:pt>
                <c:pt idx="62">
                  <c:v>59.584516468688705</c:v>
                </c:pt>
                <c:pt idx="63">
                  <c:v>46.555386184988329</c:v>
                </c:pt>
                <c:pt idx="64">
                  <c:v>50.773604922189506</c:v>
                </c:pt>
                <c:pt idx="65">
                  <c:v>59.239310303002334</c:v>
                </c:pt>
                <c:pt idx="66">
                  <c:v>61.938340484551063</c:v>
                </c:pt>
                <c:pt idx="67">
                  <c:v>60.513203728718167</c:v>
                </c:pt>
                <c:pt idx="68">
                  <c:v>61.381722800323764</c:v>
                </c:pt>
                <c:pt idx="69">
                  <c:v>64.047891931750513</c:v>
                </c:pt>
                <c:pt idx="70">
                  <c:v>63.996152297716193</c:v>
                </c:pt>
                <c:pt idx="71">
                  <c:v>68.633461598923873</c:v>
                </c:pt>
                <c:pt idx="72">
                  <c:v>77.656928522387062</c:v>
                </c:pt>
                <c:pt idx="73">
                  <c:v>82.019590778669425</c:v>
                </c:pt>
                <c:pt idx="74">
                  <c:v>85.067152290827494</c:v>
                </c:pt>
                <c:pt idx="75">
                  <c:v>83.461914157192552</c:v>
                </c:pt>
                <c:pt idx="76">
                  <c:v>87.303282102982109</c:v>
                </c:pt>
                <c:pt idx="77">
                  <c:v>91.439586176091353</c:v>
                </c:pt>
                <c:pt idx="78">
                  <c:v>98.290737800728593</c:v>
                </c:pt>
                <c:pt idx="79">
                  <c:v>100.23853824885228</c:v>
                </c:pt>
                <c:pt idx="80">
                  <c:v>106.32128462571069</c:v>
                </c:pt>
                <c:pt idx="81">
                  <c:v>125.63171939207618</c:v>
                </c:pt>
                <c:pt idx="82">
                  <c:v>128.94354565288194</c:v>
                </c:pt>
                <c:pt idx="83">
                  <c:v>133.5504788722904</c:v>
                </c:pt>
                <c:pt idx="84">
                  <c:v>145.03520776415877</c:v>
                </c:pt>
                <c:pt idx="85">
                  <c:v>152.86587864028076</c:v>
                </c:pt>
                <c:pt idx="86">
                  <c:v>172.66271655821353</c:v>
                </c:pt>
                <c:pt idx="87">
                  <c:v>175.84637824662644</c:v>
                </c:pt>
                <c:pt idx="88">
                  <c:v>172.35295561456138</c:v>
                </c:pt>
                <c:pt idx="89">
                  <c:v>165.69751954350664</c:v>
                </c:pt>
                <c:pt idx="90">
                  <c:v>179.09488925351357</c:v>
                </c:pt>
                <c:pt idx="91">
                  <c:v>203.84787635120006</c:v>
                </c:pt>
                <c:pt idx="92">
                  <c:v>215.30387281857611</c:v>
                </c:pt>
                <c:pt idx="93">
                  <c:v>209.64781221262302</c:v>
                </c:pt>
                <c:pt idx="94">
                  <c:v>174.41546566861672</c:v>
                </c:pt>
                <c:pt idx="95">
                  <c:v>164.71661956940926</c:v>
                </c:pt>
                <c:pt idx="96">
                  <c:v>161.8710603252207</c:v>
                </c:pt>
                <c:pt idx="97">
                  <c:v>158.11110964998684</c:v>
                </c:pt>
                <c:pt idx="98">
                  <c:v>151.71584116092725</c:v>
                </c:pt>
                <c:pt idx="99">
                  <c:v>149.13537691467135</c:v>
                </c:pt>
                <c:pt idx="100">
                  <c:v>137.64395589041015</c:v>
                </c:pt>
                <c:pt idx="101">
                  <c:v>132.60425607387566</c:v>
                </c:pt>
                <c:pt idx="102">
                  <c:v>129.45515461276693</c:v>
                </c:pt>
                <c:pt idx="103">
                  <c:v>134.98784420027283</c:v>
                </c:pt>
                <c:pt idx="104">
                  <c:v>141.87331098219767</c:v>
                </c:pt>
                <c:pt idx="105">
                  <c:v>139.07761503531623</c:v>
                </c:pt>
                <c:pt idx="106">
                  <c:v>135.68293115239334</c:v>
                </c:pt>
                <c:pt idx="107">
                  <c:v>133.36674076833648</c:v>
                </c:pt>
                <c:pt idx="108">
                  <c:v>128.64987640695375</c:v>
                </c:pt>
                <c:pt idx="109">
                  <c:v>126.59848104965664</c:v>
                </c:pt>
                <c:pt idx="110">
                  <c:v>128.47972926775645</c:v>
                </c:pt>
                <c:pt idx="111">
                  <c:v>129.47000264232307</c:v>
                </c:pt>
                <c:pt idx="112">
                  <c:v>127.57553927004859</c:v>
                </c:pt>
                <c:pt idx="113">
                  <c:v>127.70203880516928</c:v>
                </c:pt>
                <c:pt idx="114">
                  <c:v>131.58428556197697</c:v>
                </c:pt>
                <c:pt idx="115">
                  <c:v>128.57839365771198</c:v>
                </c:pt>
                <c:pt idx="116">
                  <c:v>125.30908175762571</c:v>
                </c:pt>
                <c:pt idx="117">
                  <c:v>130.06058606340551</c:v>
                </c:pt>
                <c:pt idx="118">
                  <c:v>131.07694932946023</c:v>
                </c:pt>
                <c:pt idx="119">
                  <c:v>130.27770113264268</c:v>
                </c:pt>
                <c:pt idx="120">
                  <c:v>134.66023144034659</c:v>
                </c:pt>
              </c:numCache>
            </c:numRef>
          </c:val>
          <c:smooth val="0"/>
          <c:extLst>
            <c:ext xmlns:c16="http://schemas.microsoft.com/office/drawing/2014/chart" uri="{C3380CC4-5D6E-409C-BE32-E72D297353CC}">
              <c16:uniqueId val="{00000002-3704-4118-8A94-EFDAD01117E8}"/>
            </c:ext>
          </c:extLst>
        </c:ser>
        <c:dLbls>
          <c:showLegendKey val="0"/>
          <c:showVal val="0"/>
          <c:showCatName val="0"/>
          <c:showSerName val="0"/>
          <c:showPercent val="0"/>
          <c:showBubbleSize val="0"/>
        </c:dLbls>
        <c:smooth val="0"/>
        <c:axId val="1083001144"/>
        <c:axId val="1083000816"/>
        <c:extLst>
          <c:ext xmlns:c15="http://schemas.microsoft.com/office/drawing/2012/chart" uri="{02D57815-91ED-43cb-92C2-25804820EDAC}">
            <c15:filteredLineSeries>
              <c15:ser>
                <c:idx val="0"/>
                <c:order val="0"/>
                <c:tx>
                  <c:strRef>
                    <c:extLst>
                      <c:ext uri="{02D57815-91ED-43cb-92C2-25804820EDAC}">
                        <c15:formulaRef>
                          <c15:sqref>'Energiekosten Chemie'!$B$1</c15:sqref>
                        </c15:formulaRef>
                      </c:ext>
                    </c:extLst>
                    <c:strCache>
                      <c:ptCount val="1"/>
                      <c:pt idx="0">
                        <c:v> Naphtha</c:v>
                      </c:pt>
                    </c:strCache>
                  </c:strRef>
                </c:tx>
                <c:spPr>
                  <a:ln w="28575" cap="rnd">
                    <a:solidFill>
                      <a:schemeClr val="accent1"/>
                    </a:solidFill>
                    <a:round/>
                  </a:ln>
                  <a:effectLst/>
                </c:spPr>
                <c:marker>
                  <c:symbol val="none"/>
                </c:marker>
                <c:cat>
                  <c:strRef>
                    <c:extLst>
                      <c:ex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c:ext uri="{02D57815-91ED-43cb-92C2-25804820EDAC}">
                        <c15:formulaRef>
                          <c15:sqref>'Energiekosten Chemie'!$B$2:$B$98</c15:sqref>
                        </c15:formulaRef>
                      </c:ext>
                    </c:extLst>
                    <c:numCache>
                      <c:formatCode>0</c:formatCode>
                      <c:ptCount val="97"/>
                      <c:pt idx="0">
                        <c:v>63.585439809376602</c:v>
                      </c:pt>
                      <c:pt idx="1">
                        <c:v>81.2918622957134</c:v>
                      </c:pt>
                      <c:pt idx="2">
                        <c:v>87.836577217205004</c:v>
                      </c:pt>
                      <c:pt idx="3">
                        <c:v>88.751798870518797</c:v>
                      </c:pt>
                      <c:pt idx="4">
                        <c:v>93.318752120482998</c:v>
                      </c:pt>
                      <c:pt idx="5">
                        <c:v>91.042663220557998</c:v>
                      </c:pt>
                      <c:pt idx="6">
                        <c:v>81.511580771980405</c:v>
                      </c:pt>
                      <c:pt idx="7">
                        <c:v>69.871362676196895</c:v>
                      </c:pt>
                      <c:pt idx="8">
                        <c:v>68.736643818480701</c:v>
                      </c:pt>
                      <c:pt idx="9">
                        <c:v>72.692377967838695</c:v>
                      </c:pt>
                      <c:pt idx="10">
                        <c:v>73.520635485364807</c:v>
                      </c:pt>
                      <c:pt idx="11">
                        <c:v>67.6789106965835</c:v>
                      </c:pt>
                      <c:pt idx="12">
                        <c:v>57.0971743306945</c:v>
                      </c:pt>
                      <c:pt idx="13">
                        <c:v>48.999727008457903</c:v>
                      </c:pt>
                      <c:pt idx="14">
                        <c:v>57.662372941547098</c:v>
                      </c:pt>
                      <c:pt idx="15">
                        <c:v>61.208217194107696</c:v>
                      </c:pt>
                      <c:pt idx="16">
                        <c:v>65.456851003695306</c:v>
                      </c:pt>
                      <c:pt idx="17">
                        <c:v>69.801900610938603</c:v>
                      </c:pt>
                      <c:pt idx="18">
                        <c:v>65.914448032898093</c:v>
                      </c:pt>
                      <c:pt idx="19">
                        <c:v>60.262270092586398</c:v>
                      </c:pt>
                      <c:pt idx="20">
                        <c:v>65.186161186496605</c:v>
                      </c:pt>
                      <c:pt idx="21">
                        <c:v>74.747796879762504</c:v>
                      </c:pt>
                      <c:pt idx="22">
                        <c:v>71.903678968647895</c:v>
                      </c:pt>
                      <c:pt idx="23">
                        <c:v>81.728456054295904</c:v>
                      </c:pt>
                      <c:pt idx="24">
                        <c:v>87.271298769071606</c:v>
                      </c:pt>
                      <c:pt idx="25">
                        <c:v>88.353164791542099</c:v>
                      </c:pt>
                      <c:pt idx="26">
                        <c:v>81.196609243261094</c:v>
                      </c:pt>
                      <c:pt idx="27">
                        <c:v>83.073938050309707</c:v>
                      </c:pt>
                      <c:pt idx="28">
                        <c:v>73.568260644660498</c:v>
                      </c:pt>
                      <c:pt idx="29">
                        <c:v>67.365899217961697</c:v>
                      </c:pt>
                      <c:pt idx="30">
                        <c:v>67.458079880672997</c:v>
                      </c:pt>
                      <c:pt idx="31">
                        <c:v>72.522194487629704</c:v>
                      </c:pt>
                      <c:pt idx="32">
                        <c:v>78.395944790613498</c:v>
                      </c:pt>
                      <c:pt idx="33">
                        <c:v>81.431133498411398</c:v>
                      </c:pt>
                      <c:pt idx="34">
                        <c:v>91.248180357494505</c:v>
                      </c:pt>
                      <c:pt idx="35">
                        <c:v>90.538753413429205</c:v>
                      </c:pt>
                      <c:pt idx="36">
                        <c:v>91.1733656916592</c:v>
                      </c:pt>
                      <c:pt idx="37">
                        <c:v>84.390957158648405</c:v>
                      </c:pt>
                      <c:pt idx="38">
                        <c:v>85.474059441549898</c:v>
                      </c:pt>
                      <c:pt idx="39">
                        <c:v>90.894194498261996</c:v>
                      </c:pt>
                      <c:pt idx="40">
                        <c:v>104.212812014535</c:v>
                      </c:pt>
                      <c:pt idx="41">
                        <c:v>101.953194839964</c:v>
                      </c:pt>
                      <c:pt idx="42">
                        <c:v>103.02193751862001</c:v>
                      </c:pt>
                      <c:pt idx="43">
                        <c:v>103.375791402204</c:v>
                      </c:pt>
                      <c:pt idx="44">
                        <c:v>107.846427888142</c:v>
                      </c:pt>
                      <c:pt idx="45">
                        <c:v>111.68137215602</c:v>
                      </c:pt>
                      <c:pt idx="46">
                        <c:v>87.1623889709183</c:v>
                      </c:pt>
                      <c:pt idx="47">
                        <c:v>77.503806683821196</c:v>
                      </c:pt>
                      <c:pt idx="48">
                        <c:v>74.9443862522795</c:v>
                      </c:pt>
                      <c:pt idx="49">
                        <c:v>80.842198994844395</c:v>
                      </c:pt>
                      <c:pt idx="50">
                        <c:v>87.823530101120895</c:v>
                      </c:pt>
                      <c:pt idx="51">
                        <c:v>92.787862609278505</c:v>
                      </c:pt>
                      <c:pt idx="52">
                        <c:v>93.076728543220298</c:v>
                      </c:pt>
                      <c:pt idx="53">
                        <c:v>76.389969867082101</c:v>
                      </c:pt>
                      <c:pt idx="54">
                        <c:v>84.599511871316395</c:v>
                      </c:pt>
                      <c:pt idx="55">
                        <c:v>75.541182955273499</c:v>
                      </c:pt>
                      <c:pt idx="56">
                        <c:v>80.080105053997897</c:v>
                      </c:pt>
                      <c:pt idx="57">
                        <c:v>81.805377090288701</c:v>
                      </c:pt>
                      <c:pt idx="58">
                        <c:v>88.257928334479601</c:v>
                      </c:pt>
                      <c:pt idx="59">
                        <c:v>90.567259765220598</c:v>
                      </c:pt>
                      <c:pt idx="60">
                        <c:v>90.619665742362898</c:v>
                      </c:pt>
                      <c:pt idx="61">
                        <c:v>80.706125768621305</c:v>
                      </c:pt>
                      <c:pt idx="62">
                        <c:v>51.126969379328997</c:v>
                      </c:pt>
                      <c:pt idx="63">
                        <c:v>25.406185596742699</c:v>
                      </c:pt>
                      <c:pt idx="64">
                        <c:v>36.107267398985002</c:v>
                      </c:pt>
                      <c:pt idx="65">
                        <c:v>56.271307687866802</c:v>
                      </c:pt>
                      <c:pt idx="66">
                        <c:v>62.382940552572798</c:v>
                      </c:pt>
                      <c:pt idx="67">
                        <c:v>59.622646233207597</c:v>
                      </c:pt>
                      <c:pt idx="68">
                        <c:v>58.461590470453899</c:v>
                      </c:pt>
                      <c:pt idx="69">
                        <c:v>60.745446525423901</c:v>
                      </c:pt>
                      <c:pt idx="70">
                        <c:v>57.373563820651597</c:v>
                      </c:pt>
                      <c:pt idx="71">
                        <c:v>65.095309009304202</c:v>
                      </c:pt>
                      <c:pt idx="72">
                        <c:v>76.315075321249495</c:v>
                      </c:pt>
                      <c:pt idx="73">
                        <c:v>83.969021614536899</c:v>
                      </c:pt>
                      <c:pt idx="74">
                        <c:v>91.423665271251195</c:v>
                      </c:pt>
                      <c:pt idx="75">
                        <c:v>86.5991890686647</c:v>
                      </c:pt>
                      <c:pt idx="76">
                        <c:v>91.281280044079793</c:v>
                      </c:pt>
                      <c:pt idx="77">
                        <c:v>97.167267877237805</c:v>
                      </c:pt>
                      <c:pt idx="78">
                        <c:v>105.922991072614</c:v>
                      </c:pt>
                      <c:pt idx="79">
                        <c:v>103.530868787427</c:v>
                      </c:pt>
                      <c:pt idx="80">
                        <c:v>105.86660685047799</c:v>
                      </c:pt>
                      <c:pt idx="81">
                        <c:v>121.633826559204</c:v>
                      </c:pt>
                      <c:pt idx="82">
                        <c:v>122.97647305024999</c:v>
                      </c:pt>
                      <c:pt idx="83">
                        <c:v>113.31373448300801</c:v>
                      </c:pt>
                      <c:pt idx="84">
                        <c:v>125.299705010192</c:v>
                      </c:pt>
                      <c:pt idx="85">
                        <c:v>139.40781514980401</c:v>
                      </c:pt>
                      <c:pt idx="86">
                        <c:v>172.036650145674</c:v>
                      </c:pt>
                      <c:pt idx="87">
                        <c:v>157.98259444961801</c:v>
                      </c:pt>
                      <c:pt idx="88">
                        <c:v>159.10329671719501</c:v>
                      </c:pt>
                      <c:pt idx="89">
                        <c:v>145.72477390166799</c:v>
                      </c:pt>
                      <c:pt idx="90">
                        <c:v>143.162340349635</c:v>
                      </c:pt>
                      <c:pt idx="91">
                        <c:v>124.436337030049</c:v>
                      </c:pt>
                      <c:pt idx="92">
                        <c:v>118.84419479434101</c:v>
                      </c:pt>
                      <c:pt idx="93">
                        <c:v>127.66810253033201</c:v>
                      </c:pt>
                      <c:pt idx="94">
                        <c:v>124.41625361817999</c:v>
                      </c:pt>
                      <c:pt idx="95">
                        <c:v>105.372350057337</c:v>
                      </c:pt>
                      <c:pt idx="96">
                        <c:v>116.075351328929</c:v>
                      </c:pt>
                    </c:numCache>
                  </c:numRef>
                </c:val>
                <c:smooth val="0"/>
                <c:extLst>
                  <c:ext xmlns:c16="http://schemas.microsoft.com/office/drawing/2014/chart" uri="{C3380CC4-5D6E-409C-BE32-E72D297353CC}">
                    <c16:uniqueId val="{00000003-3704-4118-8A94-EFDAD01117E8}"/>
                  </c:ext>
                </c:extLst>
              </c15:ser>
            </c15:filteredLineSeries>
            <c15:filteredLineSeries>
              <c15:ser>
                <c:idx val="1"/>
                <c:order val="1"/>
                <c:tx>
                  <c:strRef>
                    <c:extLst xmlns:c15="http://schemas.microsoft.com/office/drawing/2012/chart">
                      <c:ext xmlns:c15="http://schemas.microsoft.com/office/drawing/2012/chart" uri="{02D57815-91ED-43cb-92C2-25804820EDAC}">
                        <c15:formulaRef>
                          <c15:sqref>'Energiekosten Chemie'!$C$1</c15:sqref>
                        </c15:formulaRef>
                      </c:ext>
                    </c:extLst>
                    <c:strCache>
                      <c:ptCount val="1"/>
                      <c:pt idx="0">
                        <c:v> Erdgas</c:v>
                      </c:pt>
                    </c:strCache>
                  </c:strRef>
                </c:tx>
                <c:spPr>
                  <a:ln w="28575" cap="rnd">
                    <a:solidFill>
                      <a:schemeClr val="accent2"/>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Chemie'!$C$2:$C$98</c15:sqref>
                        </c15:formulaRef>
                      </c:ext>
                    </c:extLst>
                    <c:numCache>
                      <c:formatCode>0</c:formatCode>
                      <c:ptCount val="97"/>
                      <c:pt idx="0">
                        <c:v>82</c:v>
                      </c:pt>
                      <c:pt idx="1">
                        <c:v>79.8</c:v>
                      </c:pt>
                      <c:pt idx="2">
                        <c:v>81.599999999999994</c:v>
                      </c:pt>
                      <c:pt idx="3">
                        <c:v>79.8</c:v>
                      </c:pt>
                      <c:pt idx="4">
                        <c:v>80.099999999999994</c:v>
                      </c:pt>
                      <c:pt idx="5">
                        <c:v>79.2</c:v>
                      </c:pt>
                      <c:pt idx="6">
                        <c:v>78.099999999999994</c:v>
                      </c:pt>
                      <c:pt idx="7">
                        <c:v>77.599999999999994</c:v>
                      </c:pt>
                      <c:pt idx="8">
                        <c:v>75.8</c:v>
                      </c:pt>
                      <c:pt idx="9">
                        <c:v>74.2</c:v>
                      </c:pt>
                      <c:pt idx="10">
                        <c:v>73.2</c:v>
                      </c:pt>
                      <c:pt idx="11">
                        <c:v>72.2</c:v>
                      </c:pt>
                      <c:pt idx="12">
                        <c:v>67.7</c:v>
                      </c:pt>
                      <c:pt idx="13">
                        <c:v>65.099999999999994</c:v>
                      </c:pt>
                      <c:pt idx="14">
                        <c:v>64.599999999999994</c:v>
                      </c:pt>
                      <c:pt idx="15">
                        <c:v>63.8</c:v>
                      </c:pt>
                      <c:pt idx="16">
                        <c:v>63.7</c:v>
                      </c:pt>
                      <c:pt idx="17">
                        <c:v>65.2</c:v>
                      </c:pt>
                      <c:pt idx="18">
                        <c:v>66.099999999999994</c:v>
                      </c:pt>
                      <c:pt idx="19">
                        <c:v>66.099999999999994</c:v>
                      </c:pt>
                      <c:pt idx="20">
                        <c:v>63.9</c:v>
                      </c:pt>
                      <c:pt idx="21">
                        <c:v>64.7</c:v>
                      </c:pt>
                      <c:pt idx="22">
                        <c:v>67.2</c:v>
                      </c:pt>
                      <c:pt idx="23">
                        <c:v>68.099999999999994</c:v>
                      </c:pt>
                      <c:pt idx="24">
                        <c:v>71.3</c:v>
                      </c:pt>
                      <c:pt idx="25">
                        <c:v>71.400000000000006</c:v>
                      </c:pt>
                      <c:pt idx="26">
                        <c:v>70.7</c:v>
                      </c:pt>
                      <c:pt idx="27">
                        <c:v>69.400000000000006</c:v>
                      </c:pt>
                      <c:pt idx="28">
                        <c:v>69.3</c:v>
                      </c:pt>
                      <c:pt idx="29">
                        <c:v>68.900000000000006</c:v>
                      </c:pt>
                      <c:pt idx="30">
                        <c:v>68.599999999999994</c:v>
                      </c:pt>
                      <c:pt idx="31">
                        <c:v>68.400000000000006</c:v>
                      </c:pt>
                      <c:pt idx="32">
                        <c:v>69.3</c:v>
                      </c:pt>
                      <c:pt idx="33">
                        <c:v>69.8</c:v>
                      </c:pt>
                      <c:pt idx="34">
                        <c:v>70.3</c:v>
                      </c:pt>
                      <c:pt idx="35">
                        <c:v>71.8</c:v>
                      </c:pt>
                      <c:pt idx="36">
                        <c:v>72.5</c:v>
                      </c:pt>
                      <c:pt idx="37">
                        <c:v>71.099999999999994</c:v>
                      </c:pt>
                      <c:pt idx="38">
                        <c:v>71.8</c:v>
                      </c:pt>
                      <c:pt idx="39">
                        <c:v>73.7</c:v>
                      </c:pt>
                      <c:pt idx="40">
                        <c:v>74.099999999999994</c:v>
                      </c:pt>
                      <c:pt idx="41">
                        <c:v>75.3</c:v>
                      </c:pt>
                      <c:pt idx="42">
                        <c:v>76</c:v>
                      </c:pt>
                      <c:pt idx="43">
                        <c:v>76.7</c:v>
                      </c:pt>
                      <c:pt idx="44">
                        <c:v>78.900000000000006</c:v>
                      </c:pt>
                      <c:pt idx="45">
                        <c:v>82.7</c:v>
                      </c:pt>
                      <c:pt idx="46">
                        <c:v>84.1</c:v>
                      </c:pt>
                      <c:pt idx="47">
                        <c:v>82.4</c:v>
                      </c:pt>
                      <c:pt idx="48">
                        <c:v>81</c:v>
                      </c:pt>
                      <c:pt idx="49">
                        <c:v>80.5</c:v>
                      </c:pt>
                      <c:pt idx="50">
                        <c:v>76.900000000000006</c:v>
                      </c:pt>
                      <c:pt idx="51">
                        <c:v>75</c:v>
                      </c:pt>
                      <c:pt idx="52">
                        <c:v>72.2</c:v>
                      </c:pt>
                      <c:pt idx="53">
                        <c:v>69.400000000000006</c:v>
                      </c:pt>
                      <c:pt idx="54">
                        <c:v>66.3</c:v>
                      </c:pt>
                      <c:pt idx="55">
                        <c:v>64.7</c:v>
                      </c:pt>
                      <c:pt idx="56">
                        <c:v>64.8</c:v>
                      </c:pt>
                      <c:pt idx="57">
                        <c:v>64.8</c:v>
                      </c:pt>
                      <c:pt idx="58">
                        <c:v>65.5</c:v>
                      </c:pt>
                      <c:pt idx="59">
                        <c:v>68.8</c:v>
                      </c:pt>
                      <c:pt idx="60">
                        <c:v>66.8</c:v>
                      </c:pt>
                      <c:pt idx="61">
                        <c:v>62.8</c:v>
                      </c:pt>
                      <c:pt idx="62">
                        <c:v>58.8</c:v>
                      </c:pt>
                      <c:pt idx="63">
                        <c:v>55.6</c:v>
                      </c:pt>
                      <c:pt idx="64">
                        <c:v>53.6</c:v>
                      </c:pt>
                      <c:pt idx="65">
                        <c:v>51.1</c:v>
                      </c:pt>
                      <c:pt idx="66">
                        <c:v>50.4</c:v>
                      </c:pt>
                      <c:pt idx="67">
                        <c:v>50</c:v>
                      </c:pt>
                      <c:pt idx="68">
                        <c:v>53.4</c:v>
                      </c:pt>
                      <c:pt idx="69">
                        <c:v>58</c:v>
                      </c:pt>
                      <c:pt idx="70">
                        <c:v>61.9</c:v>
                      </c:pt>
                      <c:pt idx="71">
                        <c:v>64.2</c:v>
                      </c:pt>
                      <c:pt idx="72">
                        <c:v>73.7</c:v>
                      </c:pt>
                      <c:pt idx="73">
                        <c:v>75.8</c:v>
                      </c:pt>
                      <c:pt idx="74">
                        <c:v>74.7</c:v>
                      </c:pt>
                      <c:pt idx="75">
                        <c:v>75.900000000000006</c:v>
                      </c:pt>
                      <c:pt idx="76">
                        <c:v>79.8</c:v>
                      </c:pt>
                      <c:pt idx="77">
                        <c:v>83.2</c:v>
                      </c:pt>
                      <c:pt idx="78">
                        <c:v>89.9</c:v>
                      </c:pt>
                      <c:pt idx="79">
                        <c:v>97.1</c:v>
                      </c:pt>
                      <c:pt idx="80">
                        <c:v>108.1</c:v>
                      </c:pt>
                      <c:pt idx="81">
                        <c:v>136.1</c:v>
                      </c:pt>
                      <c:pt idx="82">
                        <c:v>144.69999999999999</c:v>
                      </c:pt>
                      <c:pt idx="83">
                        <c:v>160.80000000000001</c:v>
                      </c:pt>
                      <c:pt idx="84">
                        <c:v>176.5</c:v>
                      </c:pt>
                      <c:pt idx="85">
                        <c:v>179</c:v>
                      </c:pt>
                      <c:pt idx="86">
                        <c:v>185.3</c:v>
                      </c:pt>
                      <c:pt idx="87">
                        <c:v>212.2</c:v>
                      </c:pt>
                      <c:pt idx="88">
                        <c:v>201.6</c:v>
                      </c:pt>
                      <c:pt idx="89">
                        <c:v>198.4</c:v>
                      </c:pt>
                      <c:pt idx="90">
                        <c:v>226.9</c:v>
                      </c:pt>
                      <c:pt idx="91">
                        <c:v>297.7</c:v>
                      </c:pt>
                      <c:pt idx="92">
                        <c:v>335.8</c:v>
                      </c:pt>
                      <c:pt idx="93">
                        <c:v>321.5</c:v>
                      </c:pt>
                      <c:pt idx="94">
                        <c:v>240.2</c:v>
                      </c:pt>
                      <c:pt idx="95">
                        <c:v>238.1</c:v>
                      </c:pt>
                      <c:pt idx="96">
                        <c:v>233.4</c:v>
                      </c:pt>
                    </c:numCache>
                  </c:numRef>
                </c:val>
                <c:smooth val="0"/>
                <c:extLst xmlns:c15="http://schemas.microsoft.com/office/drawing/2012/chart">
                  <c:ext xmlns:c16="http://schemas.microsoft.com/office/drawing/2014/chart" uri="{C3380CC4-5D6E-409C-BE32-E72D297353CC}">
                    <c16:uniqueId val="{00000004-3704-4118-8A94-EFDAD01117E8}"/>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'Energiekosten Chemie'!$D$1</c15:sqref>
                        </c15:formulaRef>
                      </c:ext>
                    </c:extLst>
                    <c:strCache>
                      <c:ptCount val="1"/>
                      <c:pt idx="0">
                        <c:v>Strom, hoch</c:v>
                      </c:pt>
                    </c:strCache>
                  </c:strRef>
                </c:tx>
                <c:spPr>
                  <a:ln w="28575" cap="rnd">
                    <a:solidFill>
                      <a:schemeClr val="accent3"/>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Chemie'!$D$2:$D$98</c15:sqref>
                        </c15:formulaRef>
                      </c:ext>
                    </c:extLst>
                    <c:numCache>
                      <c:formatCode>0</c:formatCode>
                      <c:ptCount val="97"/>
                      <c:pt idx="0">
                        <c:v>65.2</c:v>
                      </c:pt>
                      <c:pt idx="1">
                        <c:v>66.7</c:v>
                      </c:pt>
                      <c:pt idx="2">
                        <c:v>65.599999999999994</c:v>
                      </c:pt>
                      <c:pt idx="3">
                        <c:v>65.2</c:v>
                      </c:pt>
                      <c:pt idx="4">
                        <c:v>64.400000000000006</c:v>
                      </c:pt>
                      <c:pt idx="5">
                        <c:v>65</c:v>
                      </c:pt>
                      <c:pt idx="6">
                        <c:v>65.8</c:v>
                      </c:pt>
                      <c:pt idx="7">
                        <c:v>65.099999999999994</c:v>
                      </c:pt>
                      <c:pt idx="8">
                        <c:v>64.7</c:v>
                      </c:pt>
                      <c:pt idx="9">
                        <c:v>65.400000000000006</c:v>
                      </c:pt>
                      <c:pt idx="10">
                        <c:v>64.5</c:v>
                      </c:pt>
                      <c:pt idx="11">
                        <c:v>63.7</c:v>
                      </c:pt>
                      <c:pt idx="12">
                        <c:v>63</c:v>
                      </c:pt>
                      <c:pt idx="13">
                        <c:v>60.9</c:v>
                      </c:pt>
                      <c:pt idx="14">
                        <c:v>61.4</c:v>
                      </c:pt>
                      <c:pt idx="15">
                        <c:v>61.7</c:v>
                      </c:pt>
                      <c:pt idx="16">
                        <c:v>62.1</c:v>
                      </c:pt>
                      <c:pt idx="17">
                        <c:v>63.6</c:v>
                      </c:pt>
                      <c:pt idx="18">
                        <c:v>64.099999999999994</c:v>
                      </c:pt>
                      <c:pt idx="19">
                        <c:v>63.9</c:v>
                      </c:pt>
                      <c:pt idx="20">
                        <c:v>64.099999999999994</c:v>
                      </c:pt>
                      <c:pt idx="21">
                        <c:v>67.400000000000006</c:v>
                      </c:pt>
                      <c:pt idx="22">
                        <c:v>68.3</c:v>
                      </c:pt>
                      <c:pt idx="23">
                        <c:v>67.099999999999994</c:v>
                      </c:pt>
                      <c:pt idx="24">
                        <c:v>71.099999999999994</c:v>
                      </c:pt>
                      <c:pt idx="25">
                        <c:v>69.7</c:v>
                      </c:pt>
                      <c:pt idx="26">
                        <c:v>68.2</c:v>
                      </c:pt>
                      <c:pt idx="27">
                        <c:v>68.2</c:v>
                      </c:pt>
                      <c:pt idx="28">
                        <c:v>68.3</c:v>
                      </c:pt>
                      <c:pt idx="29">
                        <c:v>68.599999999999994</c:v>
                      </c:pt>
                      <c:pt idx="30">
                        <c:v>69.400000000000006</c:v>
                      </c:pt>
                      <c:pt idx="31">
                        <c:v>69.5</c:v>
                      </c:pt>
                      <c:pt idx="32">
                        <c:v>71</c:v>
                      </c:pt>
                      <c:pt idx="33">
                        <c:v>70.400000000000006</c:v>
                      </c:pt>
                      <c:pt idx="34">
                        <c:v>72.099999999999994</c:v>
                      </c:pt>
                      <c:pt idx="35">
                        <c:v>71.599999999999994</c:v>
                      </c:pt>
                      <c:pt idx="36">
                        <c:v>70.900000000000006</c:v>
                      </c:pt>
                      <c:pt idx="37">
                        <c:v>71.7</c:v>
                      </c:pt>
                      <c:pt idx="38">
                        <c:v>71.5</c:v>
                      </c:pt>
                      <c:pt idx="39">
                        <c:v>72</c:v>
                      </c:pt>
                      <c:pt idx="40">
                        <c:v>73.7</c:v>
                      </c:pt>
                      <c:pt idx="41">
                        <c:v>75.7</c:v>
                      </c:pt>
                      <c:pt idx="42">
                        <c:v>77.7</c:v>
                      </c:pt>
                      <c:pt idx="43">
                        <c:v>79.599999999999994</c:v>
                      </c:pt>
                      <c:pt idx="44">
                        <c:v>81.7</c:v>
                      </c:pt>
                      <c:pt idx="45">
                        <c:v>81.5</c:v>
                      </c:pt>
                      <c:pt idx="46">
                        <c:v>81.400000000000006</c:v>
                      </c:pt>
                      <c:pt idx="47">
                        <c:v>81.099999999999994</c:v>
                      </c:pt>
                      <c:pt idx="48">
                        <c:v>80.400000000000006</c:v>
                      </c:pt>
                      <c:pt idx="49">
                        <c:v>78.5</c:v>
                      </c:pt>
                      <c:pt idx="50">
                        <c:v>76.900000000000006</c:v>
                      </c:pt>
                      <c:pt idx="51">
                        <c:v>78.7</c:v>
                      </c:pt>
                      <c:pt idx="52">
                        <c:v>78.599999999999994</c:v>
                      </c:pt>
                      <c:pt idx="53">
                        <c:v>77.3</c:v>
                      </c:pt>
                      <c:pt idx="54">
                        <c:v>79.900000000000006</c:v>
                      </c:pt>
                      <c:pt idx="55">
                        <c:v>78.599999999999994</c:v>
                      </c:pt>
                      <c:pt idx="56">
                        <c:v>78.7</c:v>
                      </c:pt>
                      <c:pt idx="57">
                        <c:v>78.5</c:v>
                      </c:pt>
                      <c:pt idx="58">
                        <c:v>78.3</c:v>
                      </c:pt>
                      <c:pt idx="59">
                        <c:v>76.400000000000006</c:v>
                      </c:pt>
                      <c:pt idx="60">
                        <c:v>76.900000000000006</c:v>
                      </c:pt>
                      <c:pt idx="61">
                        <c:v>74.599999999999994</c:v>
                      </c:pt>
                      <c:pt idx="62">
                        <c:v>72.5</c:v>
                      </c:pt>
                      <c:pt idx="63">
                        <c:v>72</c:v>
                      </c:pt>
                      <c:pt idx="64">
                        <c:v>71.599999999999994</c:v>
                      </c:pt>
                      <c:pt idx="65">
                        <c:v>73.8</c:v>
                      </c:pt>
                      <c:pt idx="66">
                        <c:v>75.599999999999994</c:v>
                      </c:pt>
                      <c:pt idx="67">
                        <c:v>75.900000000000006</c:v>
                      </c:pt>
                      <c:pt idx="68">
                        <c:v>77.900000000000006</c:v>
                      </c:pt>
                      <c:pt idx="69">
                        <c:v>76.099999999999994</c:v>
                      </c:pt>
                      <c:pt idx="70">
                        <c:v>76.2</c:v>
                      </c:pt>
                      <c:pt idx="71">
                        <c:v>79.2</c:v>
                      </c:pt>
                      <c:pt idx="72">
                        <c:v>82.5</c:v>
                      </c:pt>
                      <c:pt idx="73">
                        <c:v>82.8</c:v>
                      </c:pt>
                      <c:pt idx="74">
                        <c:v>83.4</c:v>
                      </c:pt>
                      <c:pt idx="75">
                        <c:v>85.4</c:v>
                      </c:pt>
                      <c:pt idx="76">
                        <c:v>88.1</c:v>
                      </c:pt>
                      <c:pt idx="77">
                        <c:v>90.1</c:v>
                      </c:pt>
                      <c:pt idx="78">
                        <c:v>93.4</c:v>
                      </c:pt>
                      <c:pt idx="79">
                        <c:v>96.7</c:v>
                      </c:pt>
                      <c:pt idx="80">
                        <c:v>107.8</c:v>
                      </c:pt>
                      <c:pt idx="81">
                        <c:v>121.7</c:v>
                      </c:pt>
                      <c:pt idx="82">
                        <c:v>118.5</c:v>
                      </c:pt>
                      <c:pt idx="83">
                        <c:v>149.6</c:v>
                      </c:pt>
                      <c:pt idx="84">
                        <c:v>138.6</c:v>
                      </c:pt>
                      <c:pt idx="85">
                        <c:v>139.1</c:v>
                      </c:pt>
                      <c:pt idx="86">
                        <c:v>164.7</c:v>
                      </c:pt>
                      <c:pt idx="87">
                        <c:v>158.1</c:v>
                      </c:pt>
                      <c:pt idx="88">
                        <c:v>159.1</c:v>
                      </c:pt>
                      <c:pt idx="89">
                        <c:v>166.9</c:v>
                      </c:pt>
                      <c:pt idx="90">
                        <c:v>211.8</c:v>
                      </c:pt>
                      <c:pt idx="91">
                        <c:v>277.10000000000002</c:v>
                      </c:pt>
                      <c:pt idx="92">
                        <c:v>261</c:v>
                      </c:pt>
                      <c:pt idx="93">
                        <c:v>217.5</c:v>
                      </c:pt>
                      <c:pt idx="94">
                        <c:v>190.4</c:v>
                      </c:pt>
                      <c:pt idx="95">
                        <c:v>191.6</c:v>
                      </c:pt>
                      <c:pt idx="96">
                        <c:v>136.19999999999999</c:v>
                      </c:pt>
                    </c:numCache>
                  </c:numRef>
                </c:val>
                <c:smooth val="0"/>
                <c:extLst xmlns:c15="http://schemas.microsoft.com/office/drawing/2012/chart">
                  <c:ext xmlns:c16="http://schemas.microsoft.com/office/drawing/2014/chart" uri="{C3380CC4-5D6E-409C-BE32-E72D297353CC}">
                    <c16:uniqueId val="{00000005-3704-4118-8A94-EFDAD01117E8}"/>
                  </c:ext>
                </c:extLst>
              </c15:ser>
            </c15:filteredLineSeries>
            <c15:filteredLineSeries>
              <c15:ser>
                <c:idx val="3"/>
                <c:order val="3"/>
                <c:tx>
                  <c:strRef>
                    <c:extLst xmlns:c15="http://schemas.microsoft.com/office/drawing/2012/chart">
                      <c:ext xmlns:c15="http://schemas.microsoft.com/office/drawing/2012/chart" uri="{02D57815-91ED-43cb-92C2-25804820EDAC}">
                        <c15:formulaRef>
                          <c15:sqref>'Energiekosten Chemie'!$E$1</c15:sqref>
                        </c15:formulaRef>
                      </c:ext>
                    </c:extLst>
                    <c:strCache>
                      <c:ptCount val="1"/>
                      <c:pt idx="0">
                        <c:v>Strom, niedrig</c:v>
                      </c:pt>
                    </c:strCache>
                  </c:strRef>
                </c:tx>
                <c:spPr>
                  <a:ln w="28575" cap="rnd">
                    <a:solidFill>
                      <a:schemeClr val="accent4"/>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Chemie'!$E$2:$E$98</c15:sqref>
                        </c15:formulaRef>
                      </c:ext>
                    </c:extLst>
                    <c:numCache>
                      <c:formatCode>0</c:formatCode>
                      <c:ptCount val="97"/>
                      <c:pt idx="0">
                        <c:v>81.400000000000006</c:v>
                      </c:pt>
                      <c:pt idx="1">
                        <c:v>81.5</c:v>
                      </c:pt>
                      <c:pt idx="2">
                        <c:v>81.400000000000006</c:v>
                      </c:pt>
                      <c:pt idx="3">
                        <c:v>81.2</c:v>
                      </c:pt>
                      <c:pt idx="4">
                        <c:v>80.900000000000006</c:v>
                      </c:pt>
                      <c:pt idx="5">
                        <c:v>80.900000000000006</c:v>
                      </c:pt>
                      <c:pt idx="6">
                        <c:v>80.900000000000006</c:v>
                      </c:pt>
                      <c:pt idx="7">
                        <c:v>80.900000000000006</c:v>
                      </c:pt>
                      <c:pt idx="8">
                        <c:v>80.7</c:v>
                      </c:pt>
                      <c:pt idx="9">
                        <c:v>80.400000000000006</c:v>
                      </c:pt>
                      <c:pt idx="10">
                        <c:v>80.5</c:v>
                      </c:pt>
                      <c:pt idx="11">
                        <c:v>80.5</c:v>
                      </c:pt>
                      <c:pt idx="12">
                        <c:v>81.2</c:v>
                      </c:pt>
                      <c:pt idx="13">
                        <c:v>81</c:v>
                      </c:pt>
                      <c:pt idx="14">
                        <c:v>80.900000000000006</c:v>
                      </c:pt>
                      <c:pt idx="15">
                        <c:v>81.099999999999994</c:v>
                      </c:pt>
                      <c:pt idx="16">
                        <c:v>81.3</c:v>
                      </c:pt>
                      <c:pt idx="17">
                        <c:v>81.599999999999994</c:v>
                      </c:pt>
                      <c:pt idx="18">
                        <c:v>81.900000000000006</c:v>
                      </c:pt>
                      <c:pt idx="19">
                        <c:v>81.8</c:v>
                      </c:pt>
                      <c:pt idx="20">
                        <c:v>81.599999999999994</c:v>
                      </c:pt>
                      <c:pt idx="21">
                        <c:v>82.6</c:v>
                      </c:pt>
                      <c:pt idx="22">
                        <c:v>82.9</c:v>
                      </c:pt>
                      <c:pt idx="23">
                        <c:v>83</c:v>
                      </c:pt>
                      <c:pt idx="24">
                        <c:v>84.8</c:v>
                      </c:pt>
                      <c:pt idx="25">
                        <c:v>84.9</c:v>
                      </c:pt>
                      <c:pt idx="26">
                        <c:v>84.7</c:v>
                      </c:pt>
                      <c:pt idx="27">
                        <c:v>85.3</c:v>
                      </c:pt>
                      <c:pt idx="28">
                        <c:v>85.2</c:v>
                      </c:pt>
                      <c:pt idx="29">
                        <c:v>85.3</c:v>
                      </c:pt>
                      <c:pt idx="30">
                        <c:v>85.4</c:v>
                      </c:pt>
                      <c:pt idx="31">
                        <c:v>85.4</c:v>
                      </c:pt>
                      <c:pt idx="32">
                        <c:v>85.7</c:v>
                      </c:pt>
                      <c:pt idx="33">
                        <c:v>85.9</c:v>
                      </c:pt>
                      <c:pt idx="34">
                        <c:v>85.8</c:v>
                      </c:pt>
                      <c:pt idx="35">
                        <c:v>85.9</c:v>
                      </c:pt>
                      <c:pt idx="36">
                        <c:v>85.1</c:v>
                      </c:pt>
                      <c:pt idx="37">
                        <c:v>85</c:v>
                      </c:pt>
                      <c:pt idx="38">
                        <c:v>85.1</c:v>
                      </c:pt>
                      <c:pt idx="39">
                        <c:v>85.9</c:v>
                      </c:pt>
                      <c:pt idx="40">
                        <c:v>86.3</c:v>
                      </c:pt>
                      <c:pt idx="41">
                        <c:v>86.6</c:v>
                      </c:pt>
                      <c:pt idx="42">
                        <c:v>86.8</c:v>
                      </c:pt>
                      <c:pt idx="43">
                        <c:v>86.8</c:v>
                      </c:pt>
                      <c:pt idx="44">
                        <c:v>87.5</c:v>
                      </c:pt>
                      <c:pt idx="45">
                        <c:v>88.3</c:v>
                      </c:pt>
                      <c:pt idx="46">
                        <c:v>88.1</c:v>
                      </c:pt>
                      <c:pt idx="47">
                        <c:v>88.1</c:v>
                      </c:pt>
                      <c:pt idx="48">
                        <c:v>89.4</c:v>
                      </c:pt>
                      <c:pt idx="49">
                        <c:v>90.2</c:v>
                      </c:pt>
                      <c:pt idx="50">
                        <c:v>90.5</c:v>
                      </c:pt>
                      <c:pt idx="51">
                        <c:v>90.7</c:v>
                      </c:pt>
                      <c:pt idx="52">
                        <c:v>90.3</c:v>
                      </c:pt>
                      <c:pt idx="53">
                        <c:v>90.1</c:v>
                      </c:pt>
                      <c:pt idx="54">
                        <c:v>90.7</c:v>
                      </c:pt>
                      <c:pt idx="55">
                        <c:v>90.3</c:v>
                      </c:pt>
                      <c:pt idx="56">
                        <c:v>90.5</c:v>
                      </c:pt>
                      <c:pt idx="57">
                        <c:v>90.2</c:v>
                      </c:pt>
                      <c:pt idx="58">
                        <c:v>90.2</c:v>
                      </c:pt>
                      <c:pt idx="59">
                        <c:v>90</c:v>
                      </c:pt>
                      <c:pt idx="60">
                        <c:v>91.9</c:v>
                      </c:pt>
                      <c:pt idx="61">
                        <c:v>90.8</c:v>
                      </c:pt>
                      <c:pt idx="62">
                        <c:v>90.2</c:v>
                      </c:pt>
                      <c:pt idx="63">
                        <c:v>90.2</c:v>
                      </c:pt>
                      <c:pt idx="64">
                        <c:v>90.9</c:v>
                      </c:pt>
                      <c:pt idx="65">
                        <c:v>91.3</c:v>
                      </c:pt>
                      <c:pt idx="66">
                        <c:v>91.9</c:v>
                      </c:pt>
                      <c:pt idx="67">
                        <c:v>91.7</c:v>
                      </c:pt>
                      <c:pt idx="68">
                        <c:v>91.9</c:v>
                      </c:pt>
                      <c:pt idx="69">
                        <c:v>91.7</c:v>
                      </c:pt>
                      <c:pt idx="70">
                        <c:v>91.9</c:v>
                      </c:pt>
                      <c:pt idx="71">
                        <c:v>92.6</c:v>
                      </c:pt>
                      <c:pt idx="72">
                        <c:v>93.8</c:v>
                      </c:pt>
                      <c:pt idx="73">
                        <c:v>94.2</c:v>
                      </c:pt>
                      <c:pt idx="74">
                        <c:v>94.3</c:v>
                      </c:pt>
                      <c:pt idx="75">
                        <c:v>94.8</c:v>
                      </c:pt>
                      <c:pt idx="76">
                        <c:v>95.6</c:v>
                      </c:pt>
                      <c:pt idx="77">
                        <c:v>96.1</c:v>
                      </c:pt>
                      <c:pt idx="78">
                        <c:v>97.4</c:v>
                      </c:pt>
                      <c:pt idx="79">
                        <c:v>98.9</c:v>
                      </c:pt>
                      <c:pt idx="80">
                        <c:v>101.7</c:v>
                      </c:pt>
                      <c:pt idx="81">
                        <c:v>109.1</c:v>
                      </c:pt>
                      <c:pt idx="82">
                        <c:v>105.8</c:v>
                      </c:pt>
                      <c:pt idx="83">
                        <c:v>118.3</c:v>
                      </c:pt>
                      <c:pt idx="84">
                        <c:v>123.7</c:v>
                      </c:pt>
                      <c:pt idx="85">
                        <c:v>127.1</c:v>
                      </c:pt>
                      <c:pt idx="86">
                        <c:v>137.4</c:v>
                      </c:pt>
                      <c:pt idx="87">
                        <c:v>136</c:v>
                      </c:pt>
                      <c:pt idx="88">
                        <c:v>135.4</c:v>
                      </c:pt>
                      <c:pt idx="89">
                        <c:v>138</c:v>
                      </c:pt>
                      <c:pt idx="90">
                        <c:v>152.1</c:v>
                      </c:pt>
                      <c:pt idx="91">
                        <c:v>182.2</c:v>
                      </c:pt>
                      <c:pt idx="92">
                        <c:v>186.4</c:v>
                      </c:pt>
                      <c:pt idx="93">
                        <c:v>167.6</c:v>
                      </c:pt>
                      <c:pt idx="94">
                        <c:v>151.9</c:v>
                      </c:pt>
                      <c:pt idx="95">
                        <c:v>149.9</c:v>
                      </c:pt>
                      <c:pt idx="96">
                        <c:v>121.8</c:v>
                      </c:pt>
                    </c:numCache>
                  </c:numRef>
                </c:val>
                <c:smooth val="0"/>
                <c:extLst xmlns:c15="http://schemas.microsoft.com/office/drawing/2012/chart">
                  <c:ext xmlns:c16="http://schemas.microsoft.com/office/drawing/2014/chart" uri="{C3380CC4-5D6E-409C-BE32-E72D297353CC}">
                    <c16:uniqueId val="{00000006-3704-4118-8A94-EFDAD01117E8}"/>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'Energiekosten Chemie'!$I$1</c15:sqref>
                        </c15:formulaRef>
                      </c:ext>
                    </c:extLst>
                    <c:strCache>
                      <c:ptCount val="1"/>
                      <c:pt idx="0">
                        <c:v> Strom</c:v>
                      </c:pt>
                    </c:strCache>
                  </c:strRef>
                </c:tx>
                <c:spPr>
                  <a:ln w="28575" cap="rnd">
                    <a:solidFill>
                      <a:schemeClr val="accent2">
                        <a:lumMod val="60000"/>
                      </a:schemeClr>
                    </a:solidFill>
                    <a:round/>
                  </a:ln>
                  <a:effectLst/>
                </c:spPr>
                <c:marker>
                  <c:symbol val="none"/>
                </c:marker>
                <c:cat>
                  <c:strRef>
                    <c:extLst xmlns:c15="http://schemas.microsoft.com/office/drawing/2012/chart">
                      <c:ext xmlns:c15="http://schemas.microsoft.com/office/drawing/2012/chart" uri="{02D57815-91ED-43cb-92C2-25804820EDAC}">
                        <c15:formulaRef>
                          <c15:sqref>'Energiekosten Chemie'!$A$2:$A$133</c15:sqref>
                        </c15:formulaRef>
                      </c:ext>
                    </c:extLst>
                    <c:strCache>
                      <c:ptCount val="126"/>
                      <c:pt idx="5">
                        <c:v>2015</c:v>
                      </c:pt>
                      <c:pt idx="17">
                        <c:v>2016</c:v>
                      </c:pt>
                      <c:pt idx="29">
                        <c:v>2017</c:v>
                      </c:pt>
                      <c:pt idx="41">
                        <c:v>2018</c:v>
                      </c:pt>
                      <c:pt idx="53">
                        <c:v>2019</c:v>
                      </c:pt>
                      <c:pt idx="65">
                        <c:v>2020</c:v>
                      </c:pt>
                      <c:pt idx="77">
                        <c:v>2021</c:v>
                      </c:pt>
                      <c:pt idx="89">
                        <c:v>2022</c:v>
                      </c:pt>
                      <c:pt idx="101">
                        <c:v>2023</c:v>
                      </c:pt>
                      <c:pt idx="113">
                        <c:v>2024</c:v>
                      </c:pt>
                      <c:pt idx="125">
                        <c:v>2025</c:v>
                      </c:pt>
                    </c:strCache>
                  </c:strRef>
                </c:cat>
                <c:val>
                  <c:numRef>
                    <c:extLst xmlns:c15="http://schemas.microsoft.com/office/drawing/2012/chart">
                      <c:ext xmlns:c15="http://schemas.microsoft.com/office/drawing/2012/chart" uri="{02D57815-91ED-43cb-92C2-25804820EDAC}">
                        <c15:formulaRef>
                          <c15:sqref>'Energiekosten Chemie'!$I$2:$I$98</c15:sqref>
                        </c15:formulaRef>
                      </c:ext>
                    </c:extLst>
                    <c:numCache>
                      <c:formatCode>0</c:formatCode>
                      <c:ptCount val="97"/>
                      <c:pt idx="0">
                        <c:v>76.539999999999992</c:v>
                      </c:pt>
                      <c:pt idx="1">
                        <c:v>77.06</c:v>
                      </c:pt>
                      <c:pt idx="2">
                        <c:v>76.66</c:v>
                      </c:pt>
                      <c:pt idx="3">
                        <c:v>76.399999999999991</c:v>
                      </c:pt>
                      <c:pt idx="4">
                        <c:v>75.95</c:v>
                      </c:pt>
                      <c:pt idx="5">
                        <c:v>76.13</c:v>
                      </c:pt>
                      <c:pt idx="6">
                        <c:v>76.37</c:v>
                      </c:pt>
                      <c:pt idx="7">
                        <c:v>76.16</c:v>
                      </c:pt>
                      <c:pt idx="8">
                        <c:v>75.899999999999991</c:v>
                      </c:pt>
                      <c:pt idx="9">
                        <c:v>75.900000000000006</c:v>
                      </c:pt>
                      <c:pt idx="10">
                        <c:v>75.699999999999989</c:v>
                      </c:pt>
                      <c:pt idx="11">
                        <c:v>75.459999999999994</c:v>
                      </c:pt>
                      <c:pt idx="12">
                        <c:v>75.739999999999995</c:v>
                      </c:pt>
                      <c:pt idx="13">
                        <c:v>74.97</c:v>
                      </c:pt>
                      <c:pt idx="14">
                        <c:v>75.05</c:v>
                      </c:pt>
                      <c:pt idx="15">
                        <c:v>75.279999999999987</c:v>
                      </c:pt>
                      <c:pt idx="16">
                        <c:v>75.539999999999992</c:v>
                      </c:pt>
                      <c:pt idx="17">
                        <c:v>76.199999999999989</c:v>
                      </c:pt>
                      <c:pt idx="18">
                        <c:v>76.56</c:v>
                      </c:pt>
                      <c:pt idx="19">
                        <c:v>76.429999999999993</c:v>
                      </c:pt>
                      <c:pt idx="20">
                        <c:v>76.349999999999994</c:v>
                      </c:pt>
                      <c:pt idx="21">
                        <c:v>78.039999999999992</c:v>
                      </c:pt>
                      <c:pt idx="22">
                        <c:v>78.52</c:v>
                      </c:pt>
                      <c:pt idx="23">
                        <c:v>78.22999999999999</c:v>
                      </c:pt>
                      <c:pt idx="24">
                        <c:v>80.69</c:v>
                      </c:pt>
                      <c:pt idx="25">
                        <c:v>80.34</c:v>
                      </c:pt>
                      <c:pt idx="26">
                        <c:v>79.75</c:v>
                      </c:pt>
                      <c:pt idx="27">
                        <c:v>80.169999999999987</c:v>
                      </c:pt>
                      <c:pt idx="28">
                        <c:v>80.13</c:v>
                      </c:pt>
                      <c:pt idx="29">
                        <c:v>80.289999999999992</c:v>
                      </c:pt>
                      <c:pt idx="30">
                        <c:v>80.599999999999994</c:v>
                      </c:pt>
                      <c:pt idx="31">
                        <c:v>80.63</c:v>
                      </c:pt>
                      <c:pt idx="32">
                        <c:v>81.289999999999992</c:v>
                      </c:pt>
                      <c:pt idx="33">
                        <c:v>81.25</c:v>
                      </c:pt>
                      <c:pt idx="34">
                        <c:v>81.69</c:v>
                      </c:pt>
                      <c:pt idx="35">
                        <c:v>81.61</c:v>
                      </c:pt>
                      <c:pt idx="36">
                        <c:v>80.839999999999989</c:v>
                      </c:pt>
                      <c:pt idx="37">
                        <c:v>81.009999999999991</c:v>
                      </c:pt>
                      <c:pt idx="38">
                        <c:v>81.02</c:v>
                      </c:pt>
                      <c:pt idx="39">
                        <c:v>81.73</c:v>
                      </c:pt>
                      <c:pt idx="40">
                        <c:v>82.52</c:v>
                      </c:pt>
                      <c:pt idx="41">
                        <c:v>83.329999999999984</c:v>
                      </c:pt>
                      <c:pt idx="42">
                        <c:v>84.07</c:v>
                      </c:pt>
                      <c:pt idx="43">
                        <c:v>84.639999999999986</c:v>
                      </c:pt>
                      <c:pt idx="44">
                        <c:v>85.759999999999991</c:v>
                      </c:pt>
                      <c:pt idx="45">
                        <c:v>86.259999999999991</c:v>
                      </c:pt>
                      <c:pt idx="46">
                        <c:v>86.09</c:v>
                      </c:pt>
                      <c:pt idx="47">
                        <c:v>86</c:v>
                      </c:pt>
                      <c:pt idx="48">
                        <c:v>86.7</c:v>
                      </c:pt>
                      <c:pt idx="49">
                        <c:v>86.69</c:v>
                      </c:pt>
                      <c:pt idx="50">
                        <c:v>86.419999999999987</c:v>
                      </c:pt>
                      <c:pt idx="51">
                        <c:v>87.1</c:v>
                      </c:pt>
                      <c:pt idx="52">
                        <c:v>86.789999999999992</c:v>
                      </c:pt>
                      <c:pt idx="53">
                        <c:v>86.259999999999991</c:v>
                      </c:pt>
                      <c:pt idx="54">
                        <c:v>87.46</c:v>
                      </c:pt>
                      <c:pt idx="55">
                        <c:v>86.789999999999992</c:v>
                      </c:pt>
                      <c:pt idx="56">
                        <c:v>86.96</c:v>
                      </c:pt>
                      <c:pt idx="57">
                        <c:v>86.69</c:v>
                      </c:pt>
                      <c:pt idx="58">
                        <c:v>86.63</c:v>
                      </c:pt>
                      <c:pt idx="59">
                        <c:v>85.919999999999987</c:v>
                      </c:pt>
                      <c:pt idx="60">
                        <c:v>87.4</c:v>
                      </c:pt>
                      <c:pt idx="61">
                        <c:v>85.94</c:v>
                      </c:pt>
                      <c:pt idx="62">
                        <c:v>84.89</c:v>
                      </c:pt>
                      <c:pt idx="63">
                        <c:v>84.74</c:v>
                      </c:pt>
                      <c:pt idx="64">
                        <c:v>85.11</c:v>
                      </c:pt>
                      <c:pt idx="65">
                        <c:v>86.05</c:v>
                      </c:pt>
                      <c:pt idx="66">
                        <c:v>87.009999999999991</c:v>
                      </c:pt>
                      <c:pt idx="67">
                        <c:v>86.96</c:v>
                      </c:pt>
                      <c:pt idx="68">
                        <c:v>87.7</c:v>
                      </c:pt>
                      <c:pt idx="69">
                        <c:v>87.02</c:v>
                      </c:pt>
                      <c:pt idx="70">
                        <c:v>87.19</c:v>
                      </c:pt>
                      <c:pt idx="71">
                        <c:v>88.58</c:v>
                      </c:pt>
                      <c:pt idx="72">
                        <c:v>90.41</c:v>
                      </c:pt>
                      <c:pt idx="73">
                        <c:v>90.78</c:v>
                      </c:pt>
                      <c:pt idx="74">
                        <c:v>91.029999999999987</c:v>
                      </c:pt>
                      <c:pt idx="75">
                        <c:v>91.98</c:v>
                      </c:pt>
                      <c:pt idx="76">
                        <c:v>93.34999999999998</c:v>
                      </c:pt>
                      <c:pt idx="77">
                        <c:v>94.3</c:v>
                      </c:pt>
                      <c:pt idx="78">
                        <c:v>96.199999999999989</c:v>
                      </c:pt>
                      <c:pt idx="79">
                        <c:v>98.240000000000009</c:v>
                      </c:pt>
                      <c:pt idx="80">
                        <c:v>103.53</c:v>
                      </c:pt>
                      <c:pt idx="81">
                        <c:v>112.88</c:v>
                      </c:pt>
                      <c:pt idx="82">
                        <c:v>109.60999999999999</c:v>
                      </c:pt>
                      <c:pt idx="83">
                        <c:v>127.68999999999998</c:v>
                      </c:pt>
                      <c:pt idx="84">
                        <c:v>128.17000000000002</c:v>
                      </c:pt>
                      <c:pt idx="85">
                        <c:v>130.69999999999999</c:v>
                      </c:pt>
                      <c:pt idx="86">
                        <c:v>145.58999999999997</c:v>
                      </c:pt>
                      <c:pt idx="87">
                        <c:v>142.63</c:v>
                      </c:pt>
                      <c:pt idx="88">
                        <c:v>142.51</c:v>
                      </c:pt>
                      <c:pt idx="89">
                        <c:v>146.66999999999999</c:v>
                      </c:pt>
                      <c:pt idx="90">
                        <c:v>170.01</c:v>
                      </c:pt>
                      <c:pt idx="91">
                        <c:v>210.67</c:v>
                      </c:pt>
                      <c:pt idx="92">
                        <c:v>208.77999999999997</c:v>
                      </c:pt>
                      <c:pt idx="93">
                        <c:v>182.57</c:v>
                      </c:pt>
                      <c:pt idx="94">
                        <c:v>163.44999999999999</c:v>
                      </c:pt>
                      <c:pt idx="95">
                        <c:v>162.41</c:v>
                      </c:pt>
                      <c:pt idx="96">
                        <c:v>126.11999999999998</c:v>
                      </c:pt>
                    </c:numCache>
                  </c:numRef>
                </c:val>
                <c:smooth val="0"/>
                <c:extLst xmlns:c15="http://schemas.microsoft.com/office/drawing/2012/chart">
                  <c:ext xmlns:c16="http://schemas.microsoft.com/office/drawing/2014/chart" uri="{C3380CC4-5D6E-409C-BE32-E72D297353CC}">
                    <c16:uniqueId val="{00000007-3704-4118-8A94-EFDAD01117E8}"/>
                  </c:ext>
                </c:extLst>
              </c15:ser>
            </c15:filteredLineSeries>
          </c:ext>
        </c:extLst>
      </c:lineChart>
      <c:catAx>
        <c:axId val="10830011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0816"/>
        <c:crosses val="autoZero"/>
        <c:auto val="1"/>
        <c:lblAlgn val="ctr"/>
        <c:lblOffset val="100"/>
        <c:tickMarkSkip val="12"/>
        <c:noMultiLvlLbl val="0"/>
      </c:catAx>
      <c:valAx>
        <c:axId val="10830008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crossAx val="1083001144"/>
        <c:crosses val="autoZero"/>
        <c:crossBetween val="between"/>
      </c:valAx>
      <c:spPr>
        <a:noFill/>
        <a:ln>
          <a:noFill/>
        </a:ln>
        <a:effectLst/>
      </c:spPr>
    </c:plotArea>
    <c:legend>
      <c:legendPos val="b"/>
      <c:layout>
        <c:manualLayout>
          <c:xMode val="edge"/>
          <c:yMode val="edge"/>
          <c:x val="0.12052079016438734"/>
          <c:y val="0.12890105119143522"/>
          <c:w val="0.47825652714463324"/>
          <c:h val="0.24877323431004175"/>
        </c:manualLayout>
      </c:layout>
      <c:overlay val="1"/>
      <c:spPr>
        <a:solidFill>
          <a:schemeClr val="bg1">
            <a:lumMod val="95000"/>
          </a:schemeClr>
        </a:solid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Arial" panose="020B0604020202020204" pitchFamily="34" charset="0"/>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cs typeface="Arial" panose="020B0604020202020204" pitchFamily="34" charset="0"/>
        </a:defRPr>
      </a:pPr>
      <a:endParaRPr lang="de-DE"/>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4C80B3"/>
            </a:solidFill>
            <a:ln w="25400">
              <a:noFill/>
            </a:ln>
          </c:spPr>
          <c:invertIfNegative val="0"/>
          <c:dPt>
            <c:idx val="0"/>
            <c:invertIfNegative val="0"/>
            <c:bubble3D val="0"/>
            <c:spPr>
              <a:solidFill>
                <a:schemeClr val="accent3"/>
              </a:solidFill>
              <a:ln w="25400">
                <a:noFill/>
              </a:ln>
            </c:spPr>
            <c:extLst>
              <c:ext xmlns:c16="http://schemas.microsoft.com/office/drawing/2014/chart" uri="{C3380CC4-5D6E-409C-BE32-E72D297353CC}">
                <c16:uniqueId val="{00000001-BC61-4200-804E-58D3145C4CAD}"/>
              </c:ext>
            </c:extLst>
          </c:dPt>
          <c:dPt>
            <c:idx val="1"/>
            <c:invertIfNegative val="0"/>
            <c:bubble3D val="0"/>
            <c:spPr>
              <a:solidFill>
                <a:schemeClr val="accent1"/>
              </a:solidFill>
              <a:ln w="25400">
                <a:noFill/>
              </a:ln>
            </c:spPr>
            <c:extLst>
              <c:ext xmlns:c16="http://schemas.microsoft.com/office/drawing/2014/chart" uri="{C3380CC4-5D6E-409C-BE32-E72D297353CC}">
                <c16:uniqueId val="{00000003-BC61-4200-804E-58D3145C4CAD}"/>
              </c:ext>
            </c:extLst>
          </c:dPt>
          <c:dPt>
            <c:idx val="2"/>
            <c:invertIfNegative val="0"/>
            <c:bubble3D val="0"/>
            <c:spPr>
              <a:solidFill>
                <a:schemeClr val="tx2"/>
              </a:solidFill>
              <a:ln w="25400">
                <a:noFill/>
              </a:ln>
            </c:spPr>
            <c:extLst>
              <c:ext xmlns:c16="http://schemas.microsoft.com/office/drawing/2014/chart" uri="{C3380CC4-5D6E-409C-BE32-E72D297353CC}">
                <c16:uniqueId val="{00000005-BC61-4200-804E-58D3145C4CAD}"/>
              </c:ext>
            </c:extLst>
          </c:dPt>
          <c:dPt>
            <c:idx val="3"/>
            <c:invertIfNegative val="0"/>
            <c:bubble3D val="0"/>
            <c:spPr>
              <a:solidFill>
                <a:schemeClr val="tx2"/>
              </a:solidFill>
              <a:ln w="25400">
                <a:noFill/>
              </a:ln>
            </c:spPr>
            <c:extLst>
              <c:ext xmlns:c16="http://schemas.microsoft.com/office/drawing/2014/chart" uri="{C3380CC4-5D6E-409C-BE32-E72D297353CC}">
                <c16:uniqueId val="{00000007-BC61-4200-804E-58D3145C4CAD}"/>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'results-survey926353'!$A$74:$A$77</c:f>
              <c:strCache>
                <c:ptCount val="4"/>
                <c:pt idx="0">
                  <c:v>Nicht belastet </c:v>
                </c:pt>
                <c:pt idx="1">
                  <c:v>Etwas belastet </c:v>
                </c:pt>
                <c:pt idx="2">
                  <c:v>Schwer belastet </c:v>
                </c:pt>
                <c:pt idx="3">
                  <c:v>Sehr schwer belastet </c:v>
                </c:pt>
              </c:strCache>
            </c:strRef>
          </c:cat>
          <c:val>
            <c:numRef>
              <c:f>'results-survey926353'!$C$74:$C$77</c:f>
              <c:numCache>
                <c:formatCode>0%</c:formatCode>
                <c:ptCount val="4"/>
                <c:pt idx="0">
                  <c:v>8.1818181818181818E-2</c:v>
                </c:pt>
                <c:pt idx="1">
                  <c:v>0.4</c:v>
                </c:pt>
                <c:pt idx="2">
                  <c:v>0.33181818181818185</c:v>
                </c:pt>
                <c:pt idx="3">
                  <c:v>0.16363636363636364</c:v>
                </c:pt>
              </c:numCache>
            </c:numRef>
          </c:val>
          <c:extLst>
            <c:ext xmlns:c16="http://schemas.microsoft.com/office/drawing/2014/chart" uri="{C3380CC4-5D6E-409C-BE32-E72D297353CC}">
              <c16:uniqueId val="{00000008-BC61-4200-804E-58D3145C4CAD}"/>
            </c:ext>
          </c:extLst>
        </c:ser>
        <c:dLbls>
          <c:dLblPos val="outEnd"/>
          <c:showLegendKey val="0"/>
          <c:showVal val="1"/>
          <c:showCatName val="0"/>
          <c:showSerName val="0"/>
          <c:showPercent val="0"/>
          <c:showBubbleSize val="0"/>
        </c:dLbls>
        <c:gapWidth val="219"/>
        <c:overlap val="-27"/>
        <c:axId val="407946408"/>
        <c:axId val="1"/>
      </c:barChart>
      <c:catAx>
        <c:axId val="407946408"/>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a:pPr>
            <a:endParaRPr lang="de-DE"/>
          </a:p>
        </c:txPr>
        <c:crossAx val="1"/>
        <c:crosses val="autoZero"/>
        <c:auto val="1"/>
        <c:lblAlgn val="ctr"/>
        <c:lblOffset val="100"/>
        <c:noMultiLvlLbl val="0"/>
      </c:catAx>
      <c:valAx>
        <c:axId val="1"/>
        <c:scaling>
          <c:orientation val="minMax"/>
        </c:scaling>
        <c:delete val="1"/>
        <c:axPos val="r"/>
        <c:numFmt formatCode="0%" sourceLinked="1"/>
        <c:majorTickMark val="out"/>
        <c:minorTickMark val="none"/>
        <c:tickLblPos val="nextTo"/>
        <c:crossAx val="407946408"/>
        <c:crosses val="autoZero"/>
        <c:crossBetween val="between"/>
      </c:valAx>
      <c:spPr>
        <a:noFill/>
        <a:ln w="25400">
          <a:noFill/>
        </a:ln>
      </c:spPr>
    </c:plotArea>
    <c:plotVisOnly val="1"/>
    <c:dispBlanksAs val="gap"/>
    <c:showDLblsOverMax val="0"/>
  </c:chart>
  <c:spPr>
    <a:solidFill>
      <a:srgbClr val="EDEDED"/>
    </a:solidFill>
    <a:ln w="9525" cap="flat" cmpd="sng" algn="ctr">
      <a:solidFill>
        <a:schemeClr val="tx1">
          <a:lumMod val="15000"/>
          <a:lumOff val="85000"/>
        </a:schemeClr>
      </a:solidFill>
      <a:round/>
    </a:ln>
    <a:effectLst/>
  </c:spPr>
  <c:txPr>
    <a:bodyPr/>
    <a:lstStyle/>
    <a:p>
      <a:pPr>
        <a:defRPr sz="1400" b="1" i="0" u="none" strike="noStrike" baseline="0">
          <a:solidFill>
            <a:srgbClr val="000000"/>
          </a:solidFill>
          <a:latin typeface="Source Sans Pro"/>
          <a:ea typeface="Source Sans Pro"/>
          <a:cs typeface="Source Sans Pro"/>
        </a:defRPr>
      </a:pPr>
      <a:endParaRPr lang="de-DE"/>
    </a:p>
  </c:txPr>
  <c:externalData r:id="rId1">
    <c:autoUpdate val="0"/>
  </c:externalData>
  <c:userShapes r:id="rId2"/>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0916296529128905E-2"/>
          <c:y val="4.815809873737642E-2"/>
          <c:w val="0.95870205357735938"/>
          <c:h val="0.84512091633270292"/>
        </c:manualLayout>
      </c:layout>
      <c:barChart>
        <c:barDir val="col"/>
        <c:grouping val="clustered"/>
        <c:varyColors val="0"/>
        <c:ser>
          <c:idx val="2"/>
          <c:order val="6"/>
          <c:tx>
            <c:strRef>
              <c:f>Kosten!$K$14</c:f>
              <c:strCache>
                <c:ptCount val="1"/>
                <c:pt idx="0">
                  <c:v>2015</c:v>
                </c:pt>
              </c:strCache>
            </c:strRef>
          </c:tx>
          <c:spPr>
            <a:solidFill>
              <a:srgbClr val="166E79"/>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strRef>
          </c:cat>
          <c:val>
            <c:numRef>
              <c:f>Kosten!$K$15:$K$17</c:f>
              <c:numCache>
                <c:formatCode>_-* #,##0\ _€_-;\-* #,##0\ _€_-;_-* "-"??\ _€_-;_-@_-</c:formatCode>
                <c:ptCount val="3"/>
                <c:pt idx="0">
                  <c:v>3222.6231765999996</c:v>
                </c:pt>
                <c:pt idx="1">
                  <c:v>5017.5585136</c:v>
                </c:pt>
                <c:pt idx="2">
                  <c:v>6715.6512000000002</c:v>
                </c:pt>
              </c:numCache>
            </c:numRef>
          </c:val>
          <c:extLst>
            <c:ext xmlns:c16="http://schemas.microsoft.com/office/drawing/2014/chart" uri="{C3380CC4-5D6E-409C-BE32-E72D297353CC}">
              <c16:uniqueId val="{00000000-0F4A-48A9-9467-D1992437448A}"/>
            </c:ext>
          </c:extLst>
        </c:ser>
        <c:ser>
          <c:idx val="12"/>
          <c:order val="12"/>
          <c:tx>
            <c:strRef>
              <c:f>Kosten!$P$14</c:f>
              <c:strCache>
                <c:ptCount val="1"/>
                <c:pt idx="0">
                  <c:v>2020</c:v>
                </c:pt>
              </c:strCache>
              <c:extLst xmlns:c15="http://schemas.microsoft.com/office/drawing/2012/chart"/>
            </c:strRef>
          </c:tx>
          <c:spPr>
            <a:solidFill>
              <a:schemeClr val="accent3"/>
            </a:solidFill>
            <a:ln>
              <a:noFill/>
            </a:ln>
            <a:effectLst/>
          </c:spPr>
          <c:invertIfNegative val="0"/>
          <c:dPt>
            <c:idx val="1"/>
            <c:invertIfNegative val="0"/>
            <c:bubble3D val="0"/>
            <c:extLst xmlns:c15="http://schemas.microsoft.com/office/drawing/2012/chart">
              <c:ext xmlns:c16="http://schemas.microsoft.com/office/drawing/2014/chart" uri="{C3380CC4-5D6E-409C-BE32-E72D297353CC}">
                <c16:uniqueId val="{00000001-0F4A-48A9-9467-D1992437448A}"/>
              </c:ext>
            </c:extLst>
          </c:dPt>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Kosten!$C$15:$C$17</c:f>
              <c:strCache>
                <c:ptCount val="3"/>
                <c:pt idx="0">
                  <c:v>Kosten Erdgas, in Mio. Euro</c:v>
                </c:pt>
                <c:pt idx="1">
                  <c:v>Kosten Strom, in Mio. Euro</c:v>
                </c:pt>
                <c:pt idx="2">
                  <c:v>Kosten Rohbenzin, in Mio. Euro</c:v>
                </c:pt>
              </c:strCache>
              <c:extLst xmlns:c15="http://schemas.microsoft.com/office/drawing/2012/chart"/>
            </c:strRef>
          </c:cat>
          <c:val>
            <c:numRef>
              <c:f>Kosten!$P$15:$P$17</c:f>
              <c:numCache>
                <c:formatCode>_-* #,##0\ _€_-;\-* #,##0\ _€_-;_-* "-"??\ _€_-;_-@_-</c:formatCode>
                <c:ptCount val="3"/>
                <c:pt idx="0">
                  <c:v>2457.1065079999998</c:v>
                </c:pt>
                <c:pt idx="1">
                  <c:v>5218.2677235000001</c:v>
                </c:pt>
                <c:pt idx="2">
                  <c:v>4547.9347199999993</c:v>
                </c:pt>
              </c:numCache>
              <c:extLst xmlns:c15="http://schemas.microsoft.com/office/drawing/2012/chart"/>
            </c:numRef>
          </c:val>
          <c:extLst xmlns:c15="http://schemas.microsoft.com/office/drawing/2012/chart">
            <c:ext xmlns:c16="http://schemas.microsoft.com/office/drawing/2014/chart" uri="{C3380CC4-5D6E-409C-BE32-E72D297353CC}">
              <c16:uniqueId val="{00000002-0F4A-48A9-9467-D1992437448A}"/>
            </c:ext>
          </c:extLst>
        </c:ser>
        <c:ser>
          <c:idx val="15"/>
          <c:order val="15"/>
          <c:tx>
            <c:strRef>
              <c:f>Kosten!$S$1</c:f>
              <c:strCache>
                <c:ptCount val="1"/>
                <c:pt idx="0">
                  <c:v>2023</c:v>
                </c:pt>
              </c:strCache>
              <c:extLst xmlns:c15="http://schemas.microsoft.com/office/drawing/2012/chart"/>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Kosten!$S$15:$S$17</c:f>
              <c:numCache>
                <c:formatCode>_-* #,##0\ _€_-;\-* #,##0\ _€_-;_-* "-"??\ _€_-;_-@_-</c:formatCode>
                <c:ptCount val="3"/>
                <c:pt idx="0">
                  <c:v>5650.0615336000001</c:v>
                </c:pt>
                <c:pt idx="1">
                  <c:v>7106.8913097000004</c:v>
                </c:pt>
                <c:pt idx="2">
                  <c:v>6974.1239499999992</c:v>
                </c:pt>
              </c:numCache>
              <c:extLst xmlns:c15="http://schemas.microsoft.com/office/drawing/2012/chart"/>
            </c:numRef>
          </c:val>
          <c:extLst xmlns:c15="http://schemas.microsoft.com/office/drawing/2012/chart">
            <c:ext xmlns:c16="http://schemas.microsoft.com/office/drawing/2014/chart" uri="{C3380CC4-5D6E-409C-BE32-E72D297353CC}">
              <c16:uniqueId val="{00000003-0F4A-48A9-9467-D1992437448A}"/>
            </c:ext>
          </c:extLst>
        </c:ser>
        <c:dLbls>
          <c:showLegendKey val="0"/>
          <c:showVal val="0"/>
          <c:showCatName val="0"/>
          <c:showSerName val="0"/>
          <c:showPercent val="0"/>
          <c:showBubbleSize val="0"/>
        </c:dLbls>
        <c:gapWidth val="50"/>
        <c:axId val="724806576"/>
        <c:axId val="724808544"/>
        <c:extLst>
          <c:ext xmlns:c15="http://schemas.microsoft.com/office/drawing/2012/chart" uri="{02D57815-91ED-43cb-92C2-25804820EDAC}">
            <c15:filteredBarSeries>
              <c15:ser>
                <c:idx val="0"/>
                <c:order val="0"/>
                <c:tx>
                  <c:strRef>
                    <c:extLst>
                      <c:ext uri="{02D57815-91ED-43cb-92C2-25804820EDAC}">
                        <c15:formulaRef>
                          <c15:sqref>Kosten!$D$14</c15:sqref>
                        </c15:formulaRef>
                      </c:ext>
                    </c:extLst>
                    <c:strCache>
                      <c:ptCount val="1"/>
                      <c:pt idx="0">
                        <c:v>2008</c:v>
                      </c:pt>
                    </c:strCache>
                  </c:strRef>
                </c:tx>
                <c:spPr>
                  <a:solidFill>
                    <a:srgbClr val="004A94"/>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c:ext uri="{02D57815-91ED-43cb-92C2-25804820EDAC}">
                        <c15:formulaRef>
                          <c15:sqref>Kosten!$D$15:$D$17</c15:sqref>
                        </c15:formulaRef>
                      </c:ext>
                    </c:extLst>
                    <c:numCache>
                      <c:formatCode>_-* #,##0\ _€_-;\-* #,##0\ _€_-;_-* "-"??\ _€_-;_-@_-</c:formatCode>
                      <c:ptCount val="3"/>
                      <c:pt idx="0">
                        <c:v>3672.0103265999996</c:v>
                      </c:pt>
                      <c:pt idx="1">
                        <c:v>4244.6961632000011</c:v>
                      </c:pt>
                      <c:pt idx="2">
                        <c:v>5607.6657000000005</c:v>
                      </c:pt>
                    </c:numCache>
                  </c:numRef>
                </c:val>
                <c:extLst>
                  <c:ext xmlns:c16="http://schemas.microsoft.com/office/drawing/2014/chart" uri="{C3380CC4-5D6E-409C-BE32-E72D297353CC}">
                    <c16:uniqueId val="{00000004-0F4A-48A9-9467-D1992437448A}"/>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Kosten!$E$14</c15:sqref>
                        </c15:formulaRef>
                      </c:ext>
                    </c:extLst>
                    <c:strCache>
                      <c:ptCount val="1"/>
                      <c:pt idx="0">
                        <c:v>2009</c:v>
                      </c:pt>
                    </c:strCache>
                  </c:strRef>
                </c:tx>
                <c:spPr>
                  <a:solidFill>
                    <a:srgbClr val="BE9528"/>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Kosten!$E$15:$E$17</c15:sqref>
                        </c15:formulaRef>
                      </c:ext>
                    </c:extLst>
                    <c:numCache>
                      <c:formatCode>_-* #,##0\ _€_-;\-* #,##0\ _€_-;_-* "-"??\ _€_-;_-@_-</c:formatCode>
                      <c:ptCount val="3"/>
                      <c:pt idx="0">
                        <c:v>3003.5052807999996</c:v>
                      </c:pt>
                      <c:pt idx="1">
                        <c:v>3726.1783218</c:v>
                      </c:pt>
                      <c:pt idx="2">
                        <c:v>5607.6657000000005</c:v>
                      </c:pt>
                    </c:numCache>
                  </c:numRef>
                </c:val>
                <c:extLst xmlns:c15="http://schemas.microsoft.com/office/drawing/2012/chart">
                  <c:ext xmlns:c16="http://schemas.microsoft.com/office/drawing/2014/chart" uri="{C3380CC4-5D6E-409C-BE32-E72D297353CC}">
                    <c16:uniqueId val="{00000005-0F4A-48A9-9467-D1992437448A}"/>
                  </c:ext>
                </c:extLst>
              </c15:ser>
            </c15:filteredBarSeries>
            <c15:filteredBarSeries>
              <c15:ser>
                <c:idx val="3"/>
                <c:order val="2"/>
                <c:tx>
                  <c:strRef>
                    <c:extLst xmlns:c15="http://schemas.microsoft.com/office/drawing/2012/chart">
                      <c:ext xmlns:c15="http://schemas.microsoft.com/office/drawing/2012/chart" uri="{02D57815-91ED-43cb-92C2-25804820EDAC}">
                        <c15:formulaRef>
                          <c15:sqref>Kosten!$G$14</c15:sqref>
                        </c15:formulaRef>
                      </c:ext>
                    </c:extLst>
                    <c:strCache>
                      <c:ptCount val="1"/>
                      <c:pt idx="0">
                        <c:v>2011</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Kosten!$G$15:$G$17</c15:sqref>
                        </c15:formulaRef>
                      </c:ext>
                    </c:extLst>
                    <c:numCache>
                      <c:formatCode>_-* #,##0\ _€_-;\-* #,##0\ _€_-;_-* "-"??\ _€_-;_-@_-</c:formatCode>
                      <c:ptCount val="3"/>
                      <c:pt idx="0">
                        <c:v>3912.7322640000002</c:v>
                      </c:pt>
                      <c:pt idx="1">
                        <c:v>5085.1722645</c:v>
                      </c:pt>
                      <c:pt idx="2">
                        <c:v>11258.583720000001</c:v>
                      </c:pt>
                    </c:numCache>
                  </c:numRef>
                </c:val>
                <c:extLst xmlns:c15="http://schemas.microsoft.com/office/drawing/2012/chart">
                  <c:ext xmlns:c16="http://schemas.microsoft.com/office/drawing/2014/chart" uri="{C3380CC4-5D6E-409C-BE32-E72D297353CC}">
                    <c16:uniqueId val="{00000006-0F4A-48A9-9467-D1992437448A}"/>
                  </c:ext>
                </c:extLst>
              </c15:ser>
            </c15:filteredBarSeries>
            <c15:filteredBarSeries>
              <c15:ser>
                <c:idx val="4"/>
                <c:order val="3"/>
                <c:tx>
                  <c:strRef>
                    <c:extLst xmlns:c15="http://schemas.microsoft.com/office/drawing/2012/chart">
                      <c:ext xmlns:c15="http://schemas.microsoft.com/office/drawing/2012/chart" uri="{02D57815-91ED-43cb-92C2-25804820EDAC}">
                        <c15:formulaRef>
                          <c15:sqref>Kosten!$H$14</c15:sqref>
                        </c15:formulaRef>
                      </c:ext>
                    </c:extLst>
                    <c:strCache>
                      <c:ptCount val="1"/>
                      <c:pt idx="0">
                        <c:v>2012</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Kosten!$H$15:$H$17</c15:sqref>
                        </c15:formulaRef>
                      </c:ext>
                    </c:extLst>
                    <c:numCache>
                      <c:formatCode>_-* #,##0\ _€_-;\-* #,##0\ _€_-;_-* "-"??\ _€_-;_-@_-</c:formatCode>
                      <c:ptCount val="3"/>
                      <c:pt idx="0">
                        <c:v>3725.7088647999999</c:v>
                      </c:pt>
                      <c:pt idx="1">
                        <c:v>4635.5763720000004</c:v>
                      </c:pt>
                      <c:pt idx="2">
                        <c:v>12252.77721</c:v>
                      </c:pt>
                    </c:numCache>
                  </c:numRef>
                </c:val>
                <c:extLst xmlns:c15="http://schemas.microsoft.com/office/drawing/2012/chart">
                  <c:ext xmlns:c16="http://schemas.microsoft.com/office/drawing/2014/chart" uri="{C3380CC4-5D6E-409C-BE32-E72D297353CC}">
                    <c16:uniqueId val="{00000007-0F4A-48A9-9467-D1992437448A}"/>
                  </c:ext>
                </c:extLst>
              </c15:ser>
            </c15:filteredBarSeries>
            <c15:filteredBarSeries>
              <c15:ser>
                <c:idx val="5"/>
                <c:order val="4"/>
                <c:tx>
                  <c:strRef>
                    <c:extLst xmlns:c15="http://schemas.microsoft.com/office/drawing/2012/chart">
                      <c:ext xmlns:c15="http://schemas.microsoft.com/office/drawing/2012/chart" uri="{02D57815-91ED-43cb-92C2-25804820EDAC}">
                        <c15:formulaRef>
                          <c15:sqref>Kosten!$I$14</c15:sqref>
                        </c15:formulaRef>
                      </c:ext>
                    </c:extLst>
                    <c:strCache>
                      <c:ptCount val="1"/>
                      <c:pt idx="0">
                        <c:v>2013</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Kosten!$I$15:$I$17</c15:sqref>
                        </c15:formulaRef>
                      </c:ext>
                    </c:extLst>
                    <c:numCache>
                      <c:formatCode>_-* #,##0\ _€_-;\-* #,##0\ _€_-;_-* "-"??\ _€_-;_-@_-</c:formatCode>
                      <c:ptCount val="3"/>
                      <c:pt idx="0">
                        <c:v>3930.0849404000001</c:v>
                      </c:pt>
                      <c:pt idx="1">
                        <c:v>5057.6965186000007</c:v>
                      </c:pt>
                      <c:pt idx="2">
                        <c:v>10973.437800000002</c:v>
                      </c:pt>
                    </c:numCache>
                  </c:numRef>
                </c:val>
                <c:extLst xmlns:c15="http://schemas.microsoft.com/office/drawing/2012/chart">
                  <c:ext xmlns:c16="http://schemas.microsoft.com/office/drawing/2014/chart" uri="{C3380CC4-5D6E-409C-BE32-E72D297353CC}">
                    <c16:uniqueId val="{00000008-0F4A-48A9-9467-D1992437448A}"/>
                  </c:ext>
                </c:extLst>
              </c15:ser>
            </c15:filteredBarSeries>
            <c15:filteredBarSeries>
              <c15:ser>
                <c:idx val="6"/>
                <c:order val="5"/>
                <c:tx>
                  <c:strRef>
                    <c:extLst xmlns:c15="http://schemas.microsoft.com/office/drawing/2012/chart">
                      <c:ext xmlns:c15="http://schemas.microsoft.com/office/drawing/2012/chart" uri="{02D57815-91ED-43cb-92C2-25804820EDAC}">
                        <c15:formulaRef>
                          <c15:sqref>Kosten!$J$14</c15:sqref>
                        </c15:formulaRef>
                      </c:ext>
                    </c:extLst>
                    <c:strCache>
                      <c:ptCount val="1"/>
                      <c:pt idx="0">
                        <c:v>2014</c:v>
                      </c:pt>
                    </c:strCache>
                  </c:strRef>
                </c:tx>
                <c:spPr>
                  <a:solidFill>
                    <a:schemeClr val="accent1">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Kosten!$J$15:$J$17</c15:sqref>
                        </c15:formulaRef>
                      </c:ext>
                    </c:extLst>
                    <c:numCache>
                      <c:formatCode>_-* #,##0\ _€_-;\-* #,##0\ _€_-;_-* "-"??\ _€_-;_-@_-</c:formatCode>
                      <c:ptCount val="3"/>
                      <c:pt idx="0">
                        <c:v>3606.7430471999996</c:v>
                      </c:pt>
                      <c:pt idx="1">
                        <c:v>5393.9999319999997</c:v>
                      </c:pt>
                      <c:pt idx="2">
                        <c:v>10355.362080000001</c:v>
                      </c:pt>
                    </c:numCache>
                  </c:numRef>
                </c:val>
                <c:extLst xmlns:c15="http://schemas.microsoft.com/office/drawing/2012/chart">
                  <c:ext xmlns:c16="http://schemas.microsoft.com/office/drawing/2014/chart" uri="{C3380CC4-5D6E-409C-BE32-E72D297353CC}">
                    <c16:uniqueId val="{00000009-0F4A-48A9-9467-D1992437448A}"/>
                  </c:ext>
                </c:extLst>
              </c15:ser>
            </c15:filteredBarSeries>
            <c15:filteredBarSeries>
              <c15:ser>
                <c:idx val="7"/>
                <c:order val="7"/>
                <c:tx>
                  <c:strRef>
                    <c:extLst xmlns:c15="http://schemas.microsoft.com/office/drawing/2012/chart">
                      <c:ext xmlns:c15="http://schemas.microsoft.com/office/drawing/2012/chart" uri="{02D57815-91ED-43cb-92C2-25804820EDAC}">
                        <c15:formulaRef>
                          <c15:sqref>Kosten!$P$14</c15:sqref>
                        </c15:formulaRef>
                      </c:ext>
                    </c:extLst>
                    <c:strCache>
                      <c:ptCount val="1"/>
                      <c:pt idx="0">
                        <c:v>2020</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Kosten!$P$15:$P$17</c15:sqref>
                        </c15:formulaRef>
                      </c:ext>
                    </c:extLst>
                    <c:numCache>
                      <c:formatCode>_-* #,##0\ _€_-;\-* #,##0\ _€_-;_-* "-"??\ _€_-;_-@_-</c:formatCode>
                      <c:ptCount val="3"/>
                      <c:pt idx="0">
                        <c:v>2457.1065079999998</c:v>
                      </c:pt>
                      <c:pt idx="1">
                        <c:v>5218.2677235000001</c:v>
                      </c:pt>
                      <c:pt idx="2">
                        <c:v>4547.9347199999993</c:v>
                      </c:pt>
                    </c:numCache>
                  </c:numRef>
                </c:val>
                <c:extLst xmlns:c15="http://schemas.microsoft.com/office/drawing/2012/chart">
                  <c:ext xmlns:c16="http://schemas.microsoft.com/office/drawing/2014/chart" uri="{C3380CC4-5D6E-409C-BE32-E72D297353CC}">
                    <c16:uniqueId val="{0000000A-0F4A-48A9-9467-D1992437448A}"/>
                  </c:ext>
                </c:extLst>
              </c15:ser>
            </c15:filteredBarSeries>
            <c15:filteredBarSeries>
              <c15:ser>
                <c:idx val="8"/>
                <c:order val="8"/>
                <c:tx>
                  <c:strRef>
                    <c:extLst xmlns:c15="http://schemas.microsoft.com/office/drawing/2012/chart">
                      <c:ext xmlns:c15="http://schemas.microsoft.com/office/drawing/2012/chart" uri="{02D57815-91ED-43cb-92C2-25804820EDAC}">
                        <c15:formulaRef>
                          <c15:sqref>Kosten!$L$14</c15:sqref>
                        </c15:formulaRef>
                      </c:ext>
                    </c:extLst>
                    <c:strCache>
                      <c:ptCount val="1"/>
                      <c:pt idx="0">
                        <c:v>2016</c:v>
                      </c:pt>
                    </c:strCache>
                  </c:strRef>
                </c:tx>
                <c:spPr>
                  <a:solidFill>
                    <a:schemeClr val="accent3">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Kosten!$L$15:$L$17</c15:sqref>
                        </c15:formulaRef>
                      </c:ext>
                    </c:extLst>
                    <c:numCache>
                      <c:formatCode>_-* #,##0\ _€_-;\-* #,##0\ _€_-;_-* "-"??\ _€_-;_-@_-</c:formatCode>
                      <c:ptCount val="3"/>
                      <c:pt idx="0">
                        <c:v>2846.7793713999995</c:v>
                      </c:pt>
                      <c:pt idx="1">
                        <c:v>4313.1513122999995</c:v>
                      </c:pt>
                      <c:pt idx="2">
                        <c:v>5770.2806600000004</c:v>
                      </c:pt>
                    </c:numCache>
                  </c:numRef>
                </c:val>
                <c:extLst xmlns:c15="http://schemas.microsoft.com/office/drawing/2012/chart">
                  <c:ext xmlns:c16="http://schemas.microsoft.com/office/drawing/2014/chart" uri="{C3380CC4-5D6E-409C-BE32-E72D297353CC}">
                    <c16:uniqueId val="{0000000B-0F4A-48A9-9467-D1992437448A}"/>
                  </c:ext>
                </c:extLst>
              </c15:ser>
            </c15:filteredBarSeries>
            <c15:filteredBarSeries>
              <c15:ser>
                <c:idx val="9"/>
                <c:order val="9"/>
                <c:tx>
                  <c:strRef>
                    <c:extLst xmlns:c15="http://schemas.microsoft.com/office/drawing/2012/chart">
                      <c:ext xmlns:c15="http://schemas.microsoft.com/office/drawing/2012/chart" uri="{02D57815-91ED-43cb-92C2-25804820EDAC}">
                        <c15:formulaRef>
                          <c15:sqref>Kosten!$M$14</c15:sqref>
                        </c15:formulaRef>
                      </c:ext>
                    </c:extLst>
                    <c:strCache>
                      <c:ptCount val="1"/>
                      <c:pt idx="0">
                        <c:v>2017</c:v>
                      </c:pt>
                    </c:strCache>
                  </c:strRef>
                </c:tx>
                <c:spPr>
                  <a:solidFill>
                    <a:schemeClr val="accent4">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Kosten!$M$15:$M$17</c15:sqref>
                        </c15:formulaRef>
                      </c:ext>
                    </c:extLst>
                    <c:numCache>
                      <c:formatCode>_-* #,##0\ _€_-;\-* #,##0\ _€_-;_-* "-"??\ _€_-;_-@_-</c:formatCode>
                      <c:ptCount val="3"/>
                      <c:pt idx="0">
                        <c:v>3054.036744</c:v>
                      </c:pt>
                      <c:pt idx="1">
                        <c:v>5200.9567236000003</c:v>
                      </c:pt>
                      <c:pt idx="2">
                        <c:v>7184.0289599999996</c:v>
                      </c:pt>
                    </c:numCache>
                  </c:numRef>
                </c:val>
                <c:extLst xmlns:c15="http://schemas.microsoft.com/office/drawing/2012/chart">
                  <c:ext xmlns:c16="http://schemas.microsoft.com/office/drawing/2014/chart" uri="{C3380CC4-5D6E-409C-BE32-E72D297353CC}">
                    <c16:uniqueId val="{0000000C-0F4A-48A9-9467-D1992437448A}"/>
                  </c:ext>
                </c:extLst>
              </c15:ser>
            </c15:filteredBarSeries>
            <c15:filteredBarSeries>
              <c15:ser>
                <c:idx val="10"/>
                <c:order val="10"/>
                <c:tx>
                  <c:strRef>
                    <c:extLst xmlns:c15="http://schemas.microsoft.com/office/drawing/2012/chart">
                      <c:ext xmlns:c15="http://schemas.microsoft.com/office/drawing/2012/chart" uri="{02D57815-91ED-43cb-92C2-25804820EDAC}">
                        <c15:formulaRef>
                          <c15:sqref>Kosten!$N$14</c15:sqref>
                        </c15:formulaRef>
                      </c:ext>
                    </c:extLst>
                    <c:strCache>
                      <c:ptCount val="1"/>
                      <c:pt idx="0">
                        <c:v>2018</c:v>
                      </c:pt>
                    </c:strCache>
                  </c:strRef>
                </c:tx>
                <c:spPr>
                  <a:solidFill>
                    <a:schemeClr val="accent5">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Kosten!$N$15:$N$17</c15:sqref>
                        </c15:formulaRef>
                      </c:ext>
                    </c:extLst>
                    <c:numCache>
                      <c:formatCode>_-* #,##0\ _€_-;\-* #,##0\ _€_-;_-* "-"??\ _€_-;_-@_-</c:formatCode>
                      <c:ptCount val="3"/>
                      <c:pt idx="0">
                        <c:v>3444.4865686000003</c:v>
                      </c:pt>
                      <c:pt idx="1">
                        <c:v>4619.8670336000005</c:v>
                      </c:pt>
                      <c:pt idx="2">
                        <c:v>7715.5755699999991</c:v>
                      </c:pt>
                    </c:numCache>
                  </c:numRef>
                </c:val>
                <c:extLst xmlns:c15="http://schemas.microsoft.com/office/drawing/2012/chart">
                  <c:ext xmlns:c16="http://schemas.microsoft.com/office/drawing/2014/chart" uri="{C3380CC4-5D6E-409C-BE32-E72D297353CC}">
                    <c16:uniqueId val="{0000000D-0F4A-48A9-9467-D1992437448A}"/>
                  </c:ext>
                </c:extLst>
              </c15:ser>
            </c15:filteredBarSeries>
            <c15:filteredBarSeries>
              <c15:ser>
                <c:idx val="11"/>
                <c:order val="11"/>
                <c:tx>
                  <c:strRef>
                    <c:extLst xmlns:c15="http://schemas.microsoft.com/office/drawing/2012/chart">
                      <c:ext xmlns:c15="http://schemas.microsoft.com/office/drawing/2012/chart" uri="{02D57815-91ED-43cb-92C2-25804820EDAC}">
                        <c15:formulaRef>
                          <c15:sqref>Kosten!$O$14</c15:sqref>
                        </c15:formulaRef>
                      </c:ext>
                    </c:extLst>
                    <c:strCache>
                      <c:ptCount val="1"/>
                      <c:pt idx="0">
                        <c:v>2019</c:v>
                      </c:pt>
                    </c:strCache>
                  </c:strRef>
                </c:tx>
                <c:spPr>
                  <a:solidFill>
                    <a:schemeClr val="accent6">
                      <a:lumMod val="60000"/>
                    </a:schemeClr>
                  </a:solidFill>
                  <a:ln>
                    <a:noFill/>
                  </a:ln>
                  <a:effectLst/>
                </c:spPr>
                <c:invertIfNegative val="0"/>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Kosten!$O$15:$O$17</c15:sqref>
                        </c15:formulaRef>
                      </c:ext>
                    </c:extLst>
                    <c:numCache>
                      <c:formatCode>_-* #,##0\ _€_-;\-* #,##0\ _€_-;_-* "-"??\ _€_-;_-@_-</c:formatCode>
                      <c:ptCount val="3"/>
                      <c:pt idx="0">
                        <c:v>2867.8910888999994</c:v>
                      </c:pt>
                      <c:pt idx="1">
                        <c:v>4703.7362463999998</c:v>
                      </c:pt>
                      <c:pt idx="2">
                        <c:v>6406.6419300000007</c:v>
                      </c:pt>
                    </c:numCache>
                  </c:numRef>
                </c:val>
                <c:extLst xmlns:c15="http://schemas.microsoft.com/office/drawing/2012/chart">
                  <c:ext xmlns:c16="http://schemas.microsoft.com/office/drawing/2014/chart" uri="{C3380CC4-5D6E-409C-BE32-E72D297353CC}">
                    <c16:uniqueId val="{0000000E-0F4A-48A9-9467-D1992437448A}"/>
                  </c:ext>
                </c:extLst>
              </c15:ser>
            </c15:filteredBarSeries>
            <c15:filteredBarSeries>
              <c15:ser>
                <c:idx val="13"/>
                <c:order val="13"/>
                <c:tx>
                  <c:strRef>
                    <c:extLst xmlns:c15="http://schemas.microsoft.com/office/drawing/2012/chart">
                      <c:ext xmlns:c15="http://schemas.microsoft.com/office/drawing/2012/chart" uri="{02D57815-91ED-43cb-92C2-25804820EDAC}">
                        <c15:formulaRef>
                          <c15:sqref>Kosten!$Q$14</c15:sqref>
                        </c15:formulaRef>
                      </c:ext>
                    </c:extLst>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Kosten!$Q$15:$Q$17</c15:sqref>
                        </c15:formulaRef>
                      </c:ext>
                    </c:extLst>
                    <c:numCache>
                      <c:formatCode>_-* #,##0\ _€_-;\-* #,##0\ _€_-;_-* "-"??\ _€_-;_-@_-</c:formatCode>
                      <c:ptCount val="3"/>
                      <c:pt idx="0">
                        <c:v>4700.5540687000002</c:v>
                      </c:pt>
                      <c:pt idx="1">
                        <c:v>6297.7312320000001</c:v>
                      </c:pt>
                      <c:pt idx="2">
                        <c:v>7926.0144599999994</c:v>
                      </c:pt>
                    </c:numCache>
                  </c:numRef>
                </c:val>
                <c:extLst xmlns:c15="http://schemas.microsoft.com/office/drawing/2012/chart">
                  <c:ext xmlns:c16="http://schemas.microsoft.com/office/drawing/2014/chart" uri="{C3380CC4-5D6E-409C-BE32-E72D297353CC}">
                    <c16:uniqueId val="{0000000F-0F4A-48A9-9467-D1992437448A}"/>
                  </c:ext>
                </c:extLst>
              </c15:ser>
            </c15:filteredBarSeries>
            <c15:filteredBarSeries>
              <c15:ser>
                <c:idx val="14"/>
                <c:order val="14"/>
                <c:tx>
                  <c:strRef>
                    <c:extLst xmlns:c15="http://schemas.microsoft.com/office/drawing/2012/chart">
                      <c:ext xmlns:c15="http://schemas.microsoft.com/office/drawing/2012/chart" uri="{02D57815-91ED-43cb-92C2-25804820EDAC}">
                        <c15:formulaRef>
                          <c15:sqref>Kosten!$R$14</c15:sqref>
                        </c15:formulaRef>
                      </c:ext>
                    </c:extLst>
                    <c:strCache>
                      <c:ptCount val="1"/>
                      <c:pt idx="0">
                        <c:v>2022</c:v>
                      </c:pt>
                    </c:strCache>
                  </c:strRef>
                </c:tx>
                <c:spPr>
                  <a:solidFill>
                    <a:schemeClr val="accent3">
                      <a:lumMod val="80000"/>
                      <a:lumOff val="20000"/>
                    </a:schemeClr>
                  </a:solidFill>
                  <a:ln>
                    <a:noFill/>
                  </a:ln>
                  <a:effectLst/>
                </c:spPr>
                <c:invertIfNegative val="0"/>
                <c:dLbls>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in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Kosten!$C$15:$C$17</c15:sqref>
                        </c15:formulaRef>
                      </c:ext>
                    </c:extLst>
                    <c:strCache>
                      <c:ptCount val="3"/>
                      <c:pt idx="0">
                        <c:v>Kosten Erdgas, in Mio. Euro</c:v>
                      </c:pt>
                      <c:pt idx="1">
                        <c:v>Kosten Strom, in Mio. Euro</c:v>
                      </c:pt>
                      <c:pt idx="2">
                        <c:v>Kosten Rohbenzin, in Mio. Euro</c:v>
                      </c:pt>
                    </c:strCache>
                  </c:strRef>
                </c:cat>
                <c:val>
                  <c:numRef>
                    <c:extLst xmlns:c15="http://schemas.microsoft.com/office/drawing/2012/chart">
                      <c:ext xmlns:c15="http://schemas.microsoft.com/office/drawing/2012/chart" uri="{02D57815-91ED-43cb-92C2-25804820EDAC}">
                        <c15:formulaRef>
                          <c15:sqref>Kosten!$R$15:$R$17</c15:sqref>
                        </c15:formulaRef>
                      </c:ext>
                    </c:extLst>
                    <c:numCache>
                      <c:formatCode>_-* #,##0\ _€_-;\-* #,##0\ _€_-;_-* "-"??\ _€_-;_-@_-</c:formatCode>
                      <c:ptCount val="3"/>
                      <c:pt idx="0">
                        <c:v>8067.5720215000001</c:v>
                      </c:pt>
                      <c:pt idx="1">
                        <c:v>8129.325600000001</c:v>
                      </c:pt>
                      <c:pt idx="2">
                        <c:v>9685.317939999999</c:v>
                      </c:pt>
                    </c:numCache>
                  </c:numRef>
                </c:val>
                <c:extLst xmlns:c15="http://schemas.microsoft.com/office/drawing/2012/chart">
                  <c:ext xmlns:c16="http://schemas.microsoft.com/office/drawing/2014/chart" uri="{C3380CC4-5D6E-409C-BE32-E72D297353CC}">
                    <c16:uniqueId val="{00000010-0F4A-48A9-9467-D1992437448A}"/>
                  </c:ext>
                </c:extLst>
              </c15:ser>
            </c15:filteredBarSeries>
          </c:ext>
        </c:extLst>
      </c:barChart>
      <c:catAx>
        <c:axId val="7248065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1" i="0" u="none" strike="noStrike" kern="1200" baseline="0">
                <a:solidFill>
                  <a:sysClr val="windowText" lastClr="000000"/>
                </a:solidFill>
                <a:latin typeface="Source Sans Pro" panose="020B0503030403020204" pitchFamily="34" charset="0"/>
                <a:ea typeface="Arial"/>
                <a:cs typeface="Arial"/>
              </a:defRPr>
            </a:pPr>
            <a:endParaRPr lang="de-DE"/>
          </a:p>
        </c:txPr>
        <c:crossAx val="724808544"/>
        <c:crosses val="autoZero"/>
        <c:auto val="1"/>
        <c:lblAlgn val="ctr"/>
        <c:lblOffset val="100"/>
        <c:noMultiLvlLbl val="0"/>
      </c:catAx>
      <c:valAx>
        <c:axId val="724808544"/>
        <c:scaling>
          <c:orientation val="minMax"/>
        </c:scaling>
        <c:delete val="1"/>
        <c:axPos val="l"/>
        <c:majorGridlines>
          <c:spPr>
            <a:ln w="9525" cap="flat" cmpd="sng" algn="ctr">
              <a:solidFill>
                <a:srgbClr val="CCCCCC"/>
              </a:solidFill>
              <a:round/>
            </a:ln>
            <a:effectLst/>
          </c:spPr>
        </c:majorGridlines>
        <c:numFmt formatCode="#,##0" sourceLinked="0"/>
        <c:majorTickMark val="none"/>
        <c:minorTickMark val="none"/>
        <c:tickLblPos val="nextTo"/>
        <c:crossAx val="724806576"/>
        <c:crosses val="autoZero"/>
        <c:crossBetween val="between"/>
      </c:valAx>
      <c:spPr>
        <a:noFill/>
        <a:ln w="25400">
          <a:noFill/>
        </a:ln>
        <a:effectLst/>
      </c:spPr>
    </c:plotArea>
    <c:legend>
      <c:legendPos val="tr"/>
      <c:layout>
        <c:manualLayout>
          <c:xMode val="edge"/>
          <c:yMode val="edge"/>
          <c:x val="7.2477002426162701E-2"/>
          <c:y val="0"/>
          <c:w val="0.40444851105699414"/>
          <c:h val="0.21396460896710079"/>
        </c:manualLayout>
      </c:layout>
      <c:overlay val="1"/>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chemeClr val="bg1"/>
          </a:solidFill>
          <a:latin typeface="Source Sans Pro" panose="020B0503030403020204" pitchFamily="34" charset="0"/>
          <a:ea typeface="Arial"/>
          <a:cs typeface="Arial"/>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2932334568341212"/>
          <c:y val="0.24328098057651096"/>
          <c:w val="0.40332400260114615"/>
          <c:h val="0.71258143619759629"/>
        </c:manualLayout>
      </c:layout>
      <c:pieChart>
        <c:varyColors val="1"/>
        <c:ser>
          <c:idx val="0"/>
          <c:order val="0"/>
          <c:spPr>
            <a:ln>
              <a:solidFill>
                <a:schemeClr val="bg1"/>
              </a:solidFill>
            </a:ln>
          </c:spPr>
          <c:dPt>
            <c:idx val="0"/>
            <c:bubble3D val="0"/>
            <c:spPr>
              <a:solidFill>
                <a:srgbClr val="004A94"/>
              </a:solidFill>
              <a:ln>
                <a:solidFill>
                  <a:schemeClr val="bg1"/>
                </a:solidFill>
              </a:ln>
            </c:spPr>
            <c:extLst>
              <c:ext xmlns:c16="http://schemas.microsoft.com/office/drawing/2014/chart" uri="{C3380CC4-5D6E-409C-BE32-E72D297353CC}">
                <c16:uniqueId val="{00000001-95DB-44FC-8450-AE67E0A02DC1}"/>
              </c:ext>
            </c:extLst>
          </c:dPt>
          <c:dPt>
            <c:idx val="1"/>
            <c:bubble3D val="0"/>
            <c:explosion val="4"/>
            <c:spPr>
              <a:solidFill>
                <a:schemeClr val="bg2"/>
              </a:solidFill>
              <a:ln>
                <a:solidFill>
                  <a:schemeClr val="bg1"/>
                </a:solidFill>
              </a:ln>
            </c:spPr>
            <c:extLst>
              <c:ext xmlns:c16="http://schemas.microsoft.com/office/drawing/2014/chart" uri="{C3380CC4-5D6E-409C-BE32-E72D297353CC}">
                <c16:uniqueId val="{00000003-95DB-44FC-8450-AE67E0A02DC1}"/>
              </c:ext>
            </c:extLst>
          </c:dPt>
          <c:dPt>
            <c:idx val="2"/>
            <c:bubble3D val="0"/>
            <c:spPr>
              <a:solidFill>
                <a:srgbClr val="166E79"/>
              </a:solidFill>
              <a:ln>
                <a:solidFill>
                  <a:schemeClr val="bg1"/>
                </a:solidFill>
              </a:ln>
            </c:spPr>
            <c:extLst>
              <c:ext xmlns:c16="http://schemas.microsoft.com/office/drawing/2014/chart" uri="{C3380CC4-5D6E-409C-BE32-E72D297353CC}">
                <c16:uniqueId val="{00000005-95DB-44FC-8450-AE67E0A02DC1}"/>
              </c:ext>
            </c:extLst>
          </c:dPt>
          <c:dPt>
            <c:idx val="3"/>
            <c:bubble3D val="0"/>
            <c:spPr>
              <a:solidFill>
                <a:srgbClr val="FF5C33"/>
              </a:solidFill>
              <a:ln>
                <a:solidFill>
                  <a:schemeClr val="bg1"/>
                </a:solidFill>
              </a:ln>
            </c:spPr>
            <c:extLst>
              <c:ext xmlns:c16="http://schemas.microsoft.com/office/drawing/2014/chart" uri="{C3380CC4-5D6E-409C-BE32-E72D297353CC}">
                <c16:uniqueId val="{00000007-95DB-44FC-8450-AE67E0A02DC1}"/>
              </c:ext>
            </c:extLst>
          </c:dPt>
          <c:dPt>
            <c:idx val="4"/>
            <c:bubble3D val="0"/>
            <c:spPr>
              <a:solidFill>
                <a:srgbClr val="BE9528"/>
              </a:solidFill>
              <a:ln>
                <a:solidFill>
                  <a:schemeClr val="bg1"/>
                </a:solidFill>
              </a:ln>
            </c:spPr>
            <c:extLst>
              <c:ext xmlns:c16="http://schemas.microsoft.com/office/drawing/2014/chart" uri="{C3380CC4-5D6E-409C-BE32-E72D297353CC}">
                <c16:uniqueId val="{00000009-95DB-44FC-8450-AE67E0A02DC1}"/>
              </c:ext>
            </c:extLst>
          </c:dPt>
          <c:dLbls>
            <c:dLbl>
              <c:idx val="0"/>
              <c:layout>
                <c:manualLayout>
                  <c:x val="5.2926508985832822E-2"/>
                  <c:y val="4.535355808217168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30798225224436704"/>
                      <c:h val="0.41830521733683124"/>
                    </c:manualLayout>
                  </c15:layout>
                </c:ext>
                <c:ext xmlns:c16="http://schemas.microsoft.com/office/drawing/2014/chart" uri="{C3380CC4-5D6E-409C-BE32-E72D297353CC}">
                  <c16:uniqueId val="{00000001-95DB-44FC-8450-AE67E0A02DC1}"/>
                </c:ext>
              </c:extLst>
            </c:dLbl>
            <c:dLbl>
              <c:idx val="1"/>
              <c:layout>
                <c:manualLayout>
                  <c:x val="0.10872916666666667"/>
                  <c:y val="-6.588140415592772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95DB-44FC-8450-AE67E0A02DC1}"/>
                </c:ext>
              </c:extLst>
            </c:dLbl>
            <c:dLbl>
              <c:idx val="2"/>
              <c:layout>
                <c:manualLayout>
                  <c:x val="-0.13398169158386244"/>
                  <c:y val="-1.1989364006578356E-7"/>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24366814495607358"/>
                      <c:h val="0.34941586619677945"/>
                    </c:manualLayout>
                  </c15:layout>
                </c:ext>
                <c:ext xmlns:c16="http://schemas.microsoft.com/office/drawing/2014/chart" uri="{C3380CC4-5D6E-409C-BE32-E72D297353CC}">
                  <c16:uniqueId val="{00000005-95DB-44FC-8450-AE67E0A02DC1}"/>
                </c:ext>
              </c:extLst>
            </c:dLbl>
            <c:dLbl>
              <c:idx val="3"/>
              <c:layout>
                <c:manualLayout>
                  <c:x val="-0.10046804781340847"/>
                  <c:y val="1.525766462056178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95DB-44FC-8450-AE67E0A02DC1}"/>
                </c:ext>
              </c:extLst>
            </c:dLbl>
            <c:dLbl>
              <c:idx val="4"/>
              <c:layout>
                <c:manualLayout>
                  <c:x val="1.8218047253060064E-2"/>
                  <c:y val="-1.2181193819338987E-2"/>
                </c:manualLayout>
              </c:layout>
              <c:dLblPos val="bestFit"/>
              <c:showLegendKey val="0"/>
              <c:showVal val="1"/>
              <c:showCatName val="1"/>
              <c:showSerName val="0"/>
              <c:showPercent val="1"/>
              <c:showBubbleSize val="0"/>
              <c:separator>
</c:separator>
              <c:extLst>
                <c:ext xmlns:c15="http://schemas.microsoft.com/office/drawing/2012/chart" uri="{CE6537A1-D6FC-4f65-9D91-7224C49458BB}">
                  <c15:layout>
                    <c:manualLayout>
                      <c:w val="0.12223171078849986"/>
                      <c:h val="0.19290455051514702"/>
                    </c:manualLayout>
                  </c15:layout>
                </c:ext>
                <c:ext xmlns:c16="http://schemas.microsoft.com/office/drawing/2014/chart" uri="{C3380CC4-5D6E-409C-BE32-E72D297353CC}">
                  <c16:uniqueId val="{00000009-95DB-44FC-8450-AE67E0A02DC1}"/>
                </c:ext>
              </c:extLst>
            </c:dLbl>
            <c:numFmt formatCode="0.0%" sourceLinked="0"/>
            <c:spPr>
              <a:noFill/>
              <a:ln>
                <a:noFill/>
              </a:ln>
              <a:effectLst/>
            </c:spPr>
            <c:txPr>
              <a:bodyPr/>
              <a:lstStyle/>
              <a:p>
                <a:pPr>
                  <a:defRPr sz="1600" b="1">
                    <a:solidFill>
                      <a:schemeClr val="tx1"/>
                    </a:solidFill>
                  </a:defRPr>
                </a:pPr>
                <a:endParaRPr lang="de-DE"/>
              </a:p>
            </c:txPr>
            <c:dLblPos val="outEnd"/>
            <c:showLegendKey val="0"/>
            <c:showVal val="1"/>
            <c:showCatName val="1"/>
            <c:showSerName val="0"/>
            <c:showPercent val="1"/>
            <c:showBubbleSize val="0"/>
            <c:separator>
</c:separator>
            <c:showLeaderLines val="1"/>
            <c:extLst>
              <c:ext xmlns:c15="http://schemas.microsoft.com/office/drawing/2012/chart" uri="{CE6537A1-D6FC-4f65-9D91-7224C49458BB}"/>
            </c:extLst>
          </c:dLbls>
          <c:cat>
            <c:strRef>
              <c:f>Stromverbrauch_Sektoren_D!$A$15:$A$19</c:f>
              <c:strCache>
                <c:ptCount val="5"/>
                <c:pt idx="0">
                  <c:v>Bergbau und Verarbeitendes Gewerbe (ohne Chemie/Pharma)</c:v>
                </c:pt>
                <c:pt idx="1">
                  <c:v>Chemie/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A-95DB-44FC-8450-AE67E0A02DC1}"/>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c:spPr>
  <c:txPr>
    <a:bodyPr/>
    <a:lstStyle/>
    <a:p>
      <a:pPr>
        <a:defRPr sz="1200">
          <a:solidFill>
            <a:srgbClr val="564A3E"/>
          </a:solidFill>
          <a:latin typeface="+mn-lt"/>
          <a:ea typeface="Arial"/>
          <a:cs typeface="Arial"/>
        </a:defRPr>
      </a:pPr>
      <a:endParaRPr lang="de-DE"/>
    </a:p>
  </c:txPr>
  <c:externalData r:id="rId1">
    <c:autoUpdate val="0"/>
  </c:externalData>
  <c:userShapes r:id="rId2"/>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095084399676344"/>
          <c:y val="9.1358953645042408E-3"/>
          <c:w val="0.72652424851675779"/>
          <c:h val="0.99086410463549579"/>
        </c:manualLayout>
      </c:layout>
      <c:barChart>
        <c:barDir val="bar"/>
        <c:grouping val="clustered"/>
        <c:varyColors val="0"/>
        <c:ser>
          <c:idx val="0"/>
          <c:order val="0"/>
          <c:tx>
            <c:strRef>
              <c:f>'Intensität 2020_2022'!$J$3</c:f>
              <c:strCache>
                <c:ptCount val="1"/>
              </c:strCache>
            </c:strRef>
          </c:tx>
          <c:spPr>
            <a:solidFill>
              <a:srgbClr val="3080B2"/>
            </a:solidFill>
          </c:spPr>
          <c:invertIfNegative val="0"/>
          <c:dPt>
            <c:idx val="2"/>
            <c:invertIfNegative val="0"/>
            <c:bubble3D val="0"/>
            <c:extLst>
              <c:ext xmlns:c16="http://schemas.microsoft.com/office/drawing/2014/chart" uri="{C3380CC4-5D6E-409C-BE32-E72D297353CC}">
                <c16:uniqueId val="{00000000-D5A0-4B29-979F-A4CC1614B263}"/>
              </c:ext>
            </c:extLst>
          </c:dPt>
          <c:dPt>
            <c:idx val="3"/>
            <c:invertIfNegative val="0"/>
            <c:bubble3D val="0"/>
            <c:spPr>
              <a:solidFill>
                <a:srgbClr val="003061"/>
              </a:solidFill>
            </c:spPr>
            <c:extLst>
              <c:ext xmlns:c16="http://schemas.microsoft.com/office/drawing/2014/chart" uri="{C3380CC4-5D6E-409C-BE32-E72D297353CC}">
                <c16:uniqueId val="{00000002-D5A0-4B29-979F-A4CC1614B263}"/>
              </c:ext>
            </c:extLst>
          </c:dPt>
          <c:dPt>
            <c:idx val="7"/>
            <c:invertIfNegative val="0"/>
            <c:bubble3D val="0"/>
            <c:extLst>
              <c:ext xmlns:c16="http://schemas.microsoft.com/office/drawing/2014/chart" uri="{C3380CC4-5D6E-409C-BE32-E72D297353CC}">
                <c16:uniqueId val="{00000003-D5A0-4B29-979F-A4CC1614B263}"/>
              </c:ext>
            </c:extLst>
          </c:dPt>
          <c:dPt>
            <c:idx val="8"/>
            <c:invertIfNegative val="0"/>
            <c:bubble3D val="0"/>
            <c:spPr>
              <a:solidFill>
                <a:schemeClr val="accent6"/>
              </a:solidFill>
            </c:spPr>
            <c:extLst>
              <c:ext xmlns:c16="http://schemas.microsoft.com/office/drawing/2014/chart" uri="{C3380CC4-5D6E-409C-BE32-E72D297353CC}">
                <c16:uniqueId val="{00000005-D5A0-4B29-979F-A4CC1614B263}"/>
              </c:ext>
            </c:extLst>
          </c:dPt>
          <c:dPt>
            <c:idx val="9"/>
            <c:invertIfNegative val="0"/>
            <c:bubble3D val="0"/>
            <c:spPr>
              <a:solidFill>
                <a:srgbClr val="003061"/>
              </a:solidFill>
            </c:spPr>
            <c:extLst>
              <c:ext xmlns:c16="http://schemas.microsoft.com/office/drawing/2014/chart" uri="{C3380CC4-5D6E-409C-BE32-E72D297353CC}">
                <c16:uniqueId val="{00000007-D5A0-4B29-979F-A4CC1614B263}"/>
              </c:ext>
            </c:extLst>
          </c:dPt>
          <c:dPt>
            <c:idx val="10"/>
            <c:invertIfNegative val="0"/>
            <c:bubble3D val="0"/>
            <c:extLst>
              <c:ext xmlns:c16="http://schemas.microsoft.com/office/drawing/2014/chart" uri="{C3380CC4-5D6E-409C-BE32-E72D297353CC}">
                <c16:uniqueId val="{00000008-D5A0-4B29-979F-A4CC1614B263}"/>
              </c:ext>
            </c:extLst>
          </c:dPt>
          <c:dPt>
            <c:idx val="11"/>
            <c:invertIfNegative val="0"/>
            <c:bubble3D val="0"/>
            <c:spPr>
              <a:solidFill>
                <a:schemeClr val="tx2"/>
              </a:solidFill>
            </c:spPr>
            <c:extLst>
              <c:ext xmlns:c16="http://schemas.microsoft.com/office/drawing/2014/chart" uri="{C3380CC4-5D6E-409C-BE32-E72D297353CC}">
                <c16:uniqueId val="{0000000A-D5A0-4B29-979F-A4CC1614B263}"/>
              </c:ext>
            </c:extLst>
          </c:dPt>
          <c:dPt>
            <c:idx val="12"/>
            <c:invertIfNegative val="0"/>
            <c:bubble3D val="0"/>
            <c:extLst>
              <c:ext xmlns:c16="http://schemas.microsoft.com/office/drawing/2014/chart" uri="{C3380CC4-5D6E-409C-BE32-E72D297353CC}">
                <c16:uniqueId val="{0000000B-D5A0-4B29-979F-A4CC1614B263}"/>
              </c:ext>
            </c:extLst>
          </c:dPt>
          <c:dPt>
            <c:idx val="13"/>
            <c:invertIfNegative val="0"/>
            <c:bubble3D val="0"/>
            <c:spPr>
              <a:solidFill>
                <a:schemeClr val="accent6"/>
              </a:solidFill>
            </c:spPr>
            <c:extLst>
              <c:ext xmlns:c16="http://schemas.microsoft.com/office/drawing/2014/chart" uri="{C3380CC4-5D6E-409C-BE32-E72D297353CC}">
                <c16:uniqueId val="{0000000D-D5A0-4B29-979F-A4CC1614B263}"/>
              </c:ext>
            </c:extLst>
          </c:dPt>
          <c:dPt>
            <c:idx val="14"/>
            <c:invertIfNegative val="0"/>
            <c:bubble3D val="0"/>
            <c:spPr>
              <a:solidFill>
                <a:schemeClr val="tx2"/>
              </a:solidFill>
            </c:spPr>
            <c:extLst>
              <c:ext xmlns:c16="http://schemas.microsoft.com/office/drawing/2014/chart" uri="{C3380CC4-5D6E-409C-BE32-E72D297353CC}">
                <c16:uniqueId val="{0000000F-D5A0-4B29-979F-A4CC1614B263}"/>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'Intensität 2020_2022'!$I$78:$I$92</c:f>
              <c:strCache>
                <c:ptCount val="15"/>
                <c:pt idx="0">
                  <c:v>Maschinenbau</c:v>
                </c:pt>
                <c:pt idx="1">
                  <c:v>Elektroindustrie</c:v>
                </c:pt>
                <c:pt idx="2">
                  <c:v>Automobilindustrie</c:v>
                </c:pt>
                <c:pt idx="3">
                  <c:v>Pharmaindustrie</c:v>
                </c:pt>
                <c:pt idx="4">
                  <c:v>Herstellung von Metallerzeugnissen</c:v>
                </c:pt>
                <c:pt idx="5">
                  <c:v>Gummi- und Kunststoffindustrie</c:v>
                </c:pt>
                <c:pt idx="6">
                  <c:v>Textilgewerbe</c:v>
                </c:pt>
                <c:pt idx="7">
                  <c:v>Ernährungsgewerbe</c:v>
                </c:pt>
                <c:pt idx="8">
                  <c:v>Baustoffe</c:v>
                </c:pt>
                <c:pt idx="9">
                  <c:v>Chemie- und Pharmaindustrie</c:v>
                </c:pt>
                <c:pt idx="10">
                  <c:v>Herstellung von Glas und Glaswaren</c:v>
                </c:pt>
                <c:pt idx="11">
                  <c:v>Chemieindustrie</c:v>
                </c:pt>
                <c:pt idx="12">
                  <c:v>Nichteisen-Metalle- und Stahlindustrie</c:v>
                </c:pt>
                <c:pt idx="13">
                  <c:v>Papiergewerbe</c:v>
                </c:pt>
                <c:pt idx="14">
                  <c:v>Grundstoffchemie</c:v>
                </c:pt>
              </c:strCache>
            </c:strRef>
          </c:cat>
          <c:val>
            <c:numRef>
              <c:f>'Intensität 2020_2022'!$J$78:$J$92</c:f>
              <c:numCache>
                <c:formatCode>0%</c:formatCode>
                <c:ptCount val="15"/>
                <c:pt idx="0">
                  <c:v>2.8354778657802785E-2</c:v>
                </c:pt>
                <c:pt idx="1">
                  <c:v>2.9375236915119056E-2</c:v>
                </c:pt>
                <c:pt idx="2">
                  <c:v>3.0589029945998256E-2</c:v>
                </c:pt>
                <c:pt idx="3">
                  <c:v>4.0186237284840616E-2</c:v>
                </c:pt>
                <c:pt idx="4">
                  <c:v>6.8333541592434918E-2</c:v>
                </c:pt>
                <c:pt idx="5">
                  <c:v>9.9525503815161495E-2</c:v>
                </c:pt>
                <c:pt idx="6">
                  <c:v>0.10471034301837052</c:v>
                </c:pt>
                <c:pt idx="7">
                  <c:v>0.15230750424868988</c:v>
                </c:pt>
                <c:pt idx="8">
                  <c:v>0.2368416302293751</c:v>
                </c:pt>
                <c:pt idx="9">
                  <c:v>0.26365019005190293</c:v>
                </c:pt>
                <c:pt idx="10">
                  <c:v>0.35085539000024207</c:v>
                </c:pt>
                <c:pt idx="11">
                  <c:v>0.36775040298193973</c:v>
                </c:pt>
                <c:pt idx="12">
                  <c:v>0.38967458588026549</c:v>
                </c:pt>
                <c:pt idx="13">
                  <c:v>0.3943948129319601</c:v>
                </c:pt>
                <c:pt idx="14">
                  <c:v>0.50246158157776344</c:v>
                </c:pt>
              </c:numCache>
            </c:numRef>
          </c:val>
          <c:extLst>
            <c:ext xmlns:c16="http://schemas.microsoft.com/office/drawing/2014/chart" uri="{C3380CC4-5D6E-409C-BE32-E72D297353CC}">
              <c16:uniqueId val="{00000010-D5A0-4B29-979F-A4CC1614B263}"/>
            </c:ext>
          </c:extLst>
        </c:ser>
        <c:dLbls>
          <c:showLegendKey val="0"/>
          <c:showVal val="0"/>
          <c:showCatName val="0"/>
          <c:showSerName val="0"/>
          <c:showPercent val="0"/>
          <c:showBubbleSize val="0"/>
        </c:dLbls>
        <c:gapWidth val="30"/>
        <c:axId val="780949528"/>
        <c:axId val="780949920"/>
      </c:barChart>
      <c:catAx>
        <c:axId val="780949528"/>
        <c:scaling>
          <c:orientation val="minMax"/>
        </c:scaling>
        <c:delete val="0"/>
        <c:axPos val="l"/>
        <c:numFmt formatCode="General" sourceLinked="0"/>
        <c:majorTickMark val="out"/>
        <c:minorTickMark val="none"/>
        <c:tickLblPos val="nextTo"/>
        <c:crossAx val="780949920"/>
        <c:crosses val="autoZero"/>
        <c:auto val="1"/>
        <c:lblAlgn val="ctr"/>
        <c:lblOffset val="100"/>
        <c:noMultiLvlLbl val="0"/>
      </c:catAx>
      <c:valAx>
        <c:axId val="780949920"/>
        <c:scaling>
          <c:orientation val="minMax"/>
        </c:scaling>
        <c:delete val="1"/>
        <c:axPos val="b"/>
        <c:numFmt formatCode="0%" sourceLinked="1"/>
        <c:majorTickMark val="out"/>
        <c:minorTickMark val="none"/>
        <c:tickLblPos val="nextTo"/>
        <c:crossAx val="780949528"/>
        <c:crosses val="autoZero"/>
        <c:crossBetween val="between"/>
      </c:valAx>
      <c:spPr>
        <a:noFill/>
        <a:ln w="25400">
          <a:noFill/>
        </a:ln>
      </c:spPr>
    </c:plotArea>
    <c:plotVisOnly val="1"/>
    <c:dispBlanksAs val="gap"/>
    <c:showDLblsOverMax val="0"/>
  </c:chart>
  <c:spPr>
    <a:solidFill>
      <a:srgbClr val="EAEAEA"/>
    </a:solidFill>
    <a:ln w="25400">
      <a:noFill/>
    </a:ln>
  </c:spPr>
  <c:txPr>
    <a:bodyPr/>
    <a:lstStyle/>
    <a:p>
      <a:pPr>
        <a:defRPr sz="1200">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0"/>
          <c:tx>
            <c:strRef>
              <c:f>'Intensität 2020_2022'!$C$124</c:f>
              <c:strCache>
                <c:ptCount val="1"/>
                <c:pt idx="0">
                  <c:v>2022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2020_2022'!$C$125:$C$130</c:f>
              <c:numCache>
                <c:formatCode>0%</c:formatCode>
                <c:ptCount val="6"/>
                <c:pt idx="0">
                  <c:v>0.2368416302293751</c:v>
                </c:pt>
                <c:pt idx="1">
                  <c:v>0.38967458588026549</c:v>
                </c:pt>
                <c:pt idx="2">
                  <c:v>0.35085539000024207</c:v>
                </c:pt>
                <c:pt idx="3">
                  <c:v>0.3943948129319601</c:v>
                </c:pt>
                <c:pt idx="4">
                  <c:v>0.36775040298193973</c:v>
                </c:pt>
                <c:pt idx="5">
                  <c:v>0.50246158157776344</c:v>
                </c:pt>
              </c:numCache>
            </c:numRef>
          </c:val>
          <c:extLst>
            <c:ext xmlns:c16="http://schemas.microsoft.com/office/drawing/2014/chart" uri="{C3380CC4-5D6E-409C-BE32-E72D297353CC}">
              <c16:uniqueId val="{00000000-F752-40D4-97D1-0B98B5A97FDA}"/>
            </c:ext>
          </c:extLst>
        </c:ser>
        <c:ser>
          <c:idx val="0"/>
          <c:order val="1"/>
          <c:tx>
            <c:strRef>
              <c:f>'Intensität 2020_2022'!$B$124</c:f>
              <c:strCache>
                <c:ptCount val="1"/>
                <c:pt idx="0">
                  <c:v>2021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'Intensität 2020_2022'!$A$125:$A$130</c:f>
              <c:strCache>
                <c:ptCount val="6"/>
                <c:pt idx="0">
                  <c:v>Baustoffe</c:v>
                </c:pt>
                <c:pt idx="1">
                  <c:v>Nichteisen-Metalle- und Stahlindustrie</c:v>
                </c:pt>
                <c:pt idx="2">
                  <c:v>Herstellung von Glas und Glaswaren</c:v>
                </c:pt>
                <c:pt idx="3">
                  <c:v>Papiergewerbe</c:v>
                </c:pt>
                <c:pt idx="4">
                  <c:v>Chemieindustrie</c:v>
                </c:pt>
                <c:pt idx="5">
                  <c:v>Grundstoffchemie</c:v>
                </c:pt>
              </c:strCache>
            </c:strRef>
          </c:cat>
          <c:val>
            <c:numRef>
              <c:f>'Intensität 2020_2022'!$B$125:$B$130</c:f>
              <c:numCache>
                <c:formatCode>0%</c:formatCode>
                <c:ptCount val="6"/>
                <c:pt idx="0">
                  <c:v>0.15920559119490477</c:v>
                </c:pt>
                <c:pt idx="1">
                  <c:v>0.25249357162152991</c:v>
                </c:pt>
                <c:pt idx="2">
                  <c:v>0.21000646047938834</c:v>
                </c:pt>
                <c:pt idx="3">
                  <c:v>0.24639512141167463</c:v>
                </c:pt>
                <c:pt idx="4">
                  <c:v>0.19851751706239446</c:v>
                </c:pt>
                <c:pt idx="5">
                  <c:v>0.28158214830290274</c:v>
                </c:pt>
              </c:numCache>
            </c:numRef>
          </c:val>
          <c:extLst>
            <c:ext xmlns:c16="http://schemas.microsoft.com/office/drawing/2014/chart" uri="{C3380CC4-5D6E-409C-BE32-E72D297353CC}">
              <c16:uniqueId val="{00000001-F752-40D4-97D1-0B98B5A97FDA}"/>
            </c:ext>
          </c:extLst>
        </c:ser>
        <c:dLbls>
          <c:dLblPos val="outEnd"/>
          <c:showLegendKey val="0"/>
          <c:showVal val="1"/>
          <c:showCatName val="0"/>
          <c:showSerName val="0"/>
          <c:showPercent val="0"/>
          <c:showBubbleSize val="0"/>
        </c:dLbls>
        <c:gapWidth val="80"/>
        <c:axId val="850617896"/>
        <c:axId val="850619336"/>
      </c:barChart>
      <c:catAx>
        <c:axId val="850617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850619336"/>
        <c:crosses val="autoZero"/>
        <c:auto val="1"/>
        <c:lblAlgn val="ctr"/>
        <c:lblOffset val="100"/>
        <c:noMultiLvlLbl val="0"/>
      </c:catAx>
      <c:valAx>
        <c:axId val="850619336"/>
        <c:scaling>
          <c:orientation val="minMax"/>
        </c:scaling>
        <c:delete val="1"/>
        <c:axPos val="b"/>
        <c:numFmt formatCode="0%" sourceLinked="1"/>
        <c:majorTickMark val="none"/>
        <c:minorTickMark val="none"/>
        <c:tickLblPos val="nextTo"/>
        <c:crossAx val="850617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8805555555555558E-2"/>
          <c:y val="0"/>
          <c:w val="0.96119444444444446"/>
          <c:h val="0.74449976851851851"/>
        </c:manualLayout>
      </c:layout>
      <c:barChart>
        <c:barDir val="col"/>
        <c:grouping val="stacked"/>
        <c:varyColors val="0"/>
        <c:ser>
          <c:idx val="0"/>
          <c:order val="0"/>
          <c:tx>
            <c:strRef>
              <c:f>'Emissionen gesamt'!$A$23:$B$23</c:f>
              <c:strCache>
                <c:ptCount val="2"/>
                <c:pt idx="0">
                  <c:v>Energiewirtschaft</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gesamt'!$C$23:$H$23</c:f>
              <c:numCache>
                <c:formatCode>0</c:formatCode>
                <c:ptCount val="2"/>
                <c:pt idx="0">
                  <c:v>474.77220432062688</c:v>
                </c:pt>
                <c:pt idx="1">
                  <c:v>184.99388634258281</c:v>
                </c:pt>
              </c:numCache>
            </c:numRef>
          </c:val>
          <c:extLst>
            <c:ext xmlns:c16="http://schemas.microsoft.com/office/drawing/2014/chart" uri="{C3380CC4-5D6E-409C-BE32-E72D297353CC}">
              <c16:uniqueId val="{00000000-6EC8-41F3-A557-9D6845CCA3B7}"/>
            </c:ext>
          </c:extLst>
        </c:ser>
        <c:ser>
          <c:idx val="1"/>
          <c:order val="1"/>
          <c:tx>
            <c:strRef>
              <c:f>'Emissionen gesamt'!$A$24:$B$24</c:f>
              <c:strCache>
                <c:ptCount val="2"/>
                <c:pt idx="0">
                  <c:v>Industrie</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gesamt'!$C$24:$H$24</c:f>
              <c:numCache>
                <c:formatCode>0</c:formatCode>
                <c:ptCount val="2"/>
                <c:pt idx="0">
                  <c:v>277.7030828141236</c:v>
                </c:pt>
                <c:pt idx="1">
                  <c:v>153.00727310826122</c:v>
                </c:pt>
              </c:numCache>
            </c:numRef>
          </c:val>
          <c:extLst>
            <c:ext xmlns:c16="http://schemas.microsoft.com/office/drawing/2014/chart" uri="{C3380CC4-5D6E-409C-BE32-E72D297353CC}">
              <c16:uniqueId val="{00000001-6EC8-41F3-A557-9D6845CCA3B7}"/>
            </c:ext>
          </c:extLst>
        </c:ser>
        <c:ser>
          <c:idx val="2"/>
          <c:order val="2"/>
          <c:tx>
            <c:strRef>
              <c:f>'Emissionen gesamt'!$A$25:$B$25</c:f>
              <c:strCache>
                <c:ptCount val="2"/>
                <c:pt idx="0">
                  <c:v>Gebäude</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gesamt'!$C$25:$H$25</c:f>
              <c:numCache>
                <c:formatCode>0</c:formatCode>
                <c:ptCount val="2"/>
                <c:pt idx="0">
                  <c:v>210.02731690962818</c:v>
                </c:pt>
                <c:pt idx="1">
                  <c:v>100.5362340247776</c:v>
                </c:pt>
              </c:numCache>
            </c:numRef>
          </c:val>
          <c:extLst>
            <c:ext xmlns:c16="http://schemas.microsoft.com/office/drawing/2014/chart" uri="{C3380CC4-5D6E-409C-BE32-E72D297353CC}">
              <c16:uniqueId val="{00000002-6EC8-41F3-A557-9D6845CCA3B7}"/>
            </c:ext>
          </c:extLst>
        </c:ser>
        <c:ser>
          <c:idx val="3"/>
          <c:order val="3"/>
          <c:tx>
            <c:strRef>
              <c:f>'Emissionen gesamt'!$A$26:$B$26</c:f>
              <c:strCache>
                <c:ptCount val="2"/>
                <c:pt idx="0">
                  <c:v>Verkehr</c:v>
                </c:pt>
              </c:strCache>
            </c:strRef>
          </c:tx>
          <c:spPr>
            <a:solidFill>
              <a:schemeClr val="accent4"/>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gesamt'!$C$26:$H$26</c:f>
              <c:numCache>
                <c:formatCode>0</c:formatCode>
                <c:ptCount val="2"/>
                <c:pt idx="0">
                  <c:v>163.35536656567436</c:v>
                </c:pt>
                <c:pt idx="1">
                  <c:v>143.05476824815369</c:v>
                </c:pt>
              </c:numCache>
            </c:numRef>
          </c:val>
          <c:extLst>
            <c:ext xmlns:c16="http://schemas.microsoft.com/office/drawing/2014/chart" uri="{C3380CC4-5D6E-409C-BE32-E72D297353CC}">
              <c16:uniqueId val="{00000003-6EC8-41F3-A557-9D6845CCA3B7}"/>
            </c:ext>
          </c:extLst>
        </c:ser>
        <c:ser>
          <c:idx val="4"/>
          <c:order val="4"/>
          <c:tx>
            <c:strRef>
              <c:f>'Emissionen gesamt'!$A$27:$B$27</c:f>
              <c:strCache>
                <c:ptCount val="2"/>
                <c:pt idx="0">
                  <c:v>Landwirtschaft</c:v>
                </c:pt>
              </c:strCache>
            </c:strRef>
          </c:tx>
          <c:spPr>
            <a:solidFill>
              <a:schemeClr val="accent5"/>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gesamt'!$C$27:$H$27</c:f>
              <c:numCache>
                <c:formatCode>0</c:formatCode>
                <c:ptCount val="2"/>
                <c:pt idx="0">
                  <c:v>84.989159157195388</c:v>
                </c:pt>
                <c:pt idx="1">
                  <c:v>62.110993623271767</c:v>
                </c:pt>
              </c:numCache>
            </c:numRef>
          </c:val>
          <c:extLst>
            <c:ext xmlns:c16="http://schemas.microsoft.com/office/drawing/2014/chart" uri="{C3380CC4-5D6E-409C-BE32-E72D297353CC}">
              <c16:uniqueId val="{00000004-6EC8-41F3-A557-9D6845CCA3B7}"/>
            </c:ext>
          </c:extLst>
        </c:ser>
        <c:ser>
          <c:idx val="5"/>
          <c:order val="5"/>
          <c:tx>
            <c:strRef>
              <c:f>'Emissionen gesamt'!$A$28:$B$28</c:f>
              <c:strCache>
                <c:ptCount val="2"/>
                <c:pt idx="0">
                  <c:v>Abfallwirtschaft, sonstige</c:v>
                </c:pt>
              </c:strCache>
            </c:strRef>
          </c:tx>
          <c:spPr>
            <a:solidFill>
              <a:schemeClr val="accent6"/>
            </a:solidFill>
            <a:ln>
              <a:noFill/>
            </a:ln>
            <a:effectLst/>
          </c:spPr>
          <c:invertIfNegative val="0"/>
          <c:dLbls>
            <c:dLbl>
              <c:idx val="0"/>
              <c:layout>
                <c:manualLayout>
                  <c:x val="-3.233758939637078E-17"/>
                  <c:y val="-5.8796296296296435E-3"/>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EC8-41F3-A557-9D6845CCA3B7}"/>
                </c:ext>
              </c:extLst>
            </c:dLbl>
            <c:dLbl>
              <c:idx val="1"/>
              <c:delete val="1"/>
              <c:extLst>
                <c:ext xmlns:c15="http://schemas.microsoft.com/office/drawing/2012/chart" uri="{CE6537A1-D6FC-4f65-9D91-7224C49458BB}"/>
                <c:ext xmlns:c16="http://schemas.microsoft.com/office/drawing/2014/chart" uri="{C3380CC4-5D6E-409C-BE32-E72D297353CC}">
                  <c16:uniqueId val="{00000006-6EC8-41F3-A557-9D6845CCA3B7}"/>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'Emissionen gesamt'!$C$22:$H$22</c:f>
              <c:numCache>
                <c:formatCode>General</c:formatCode>
                <c:ptCount val="2"/>
                <c:pt idx="0">
                  <c:v>1990</c:v>
                </c:pt>
                <c:pt idx="1">
                  <c:v>2024</c:v>
                </c:pt>
              </c:numCache>
            </c:numRef>
          </c:cat>
          <c:val>
            <c:numRef>
              <c:f>'Emissionen gesamt'!$C$28:$H$28</c:f>
              <c:numCache>
                <c:formatCode>0</c:formatCode>
                <c:ptCount val="2"/>
                <c:pt idx="0">
                  <c:v>41.550208209684953</c:v>
                </c:pt>
                <c:pt idx="1">
                  <c:v>5.355503945398727</c:v>
                </c:pt>
              </c:numCache>
            </c:numRef>
          </c:val>
          <c:extLst>
            <c:ext xmlns:c16="http://schemas.microsoft.com/office/drawing/2014/chart" uri="{C3380CC4-5D6E-409C-BE32-E72D297353CC}">
              <c16:uniqueId val="{00000007-6EC8-41F3-A557-9D6845CCA3B7}"/>
            </c:ext>
          </c:extLst>
        </c:ser>
        <c:dLbls>
          <c:dLblPos val="ctr"/>
          <c:showLegendKey val="0"/>
          <c:showVal val="1"/>
          <c:showCatName val="0"/>
          <c:showSerName val="0"/>
          <c:showPercent val="0"/>
          <c:showBubbleSize val="0"/>
        </c:dLbls>
        <c:gapWidth val="150"/>
        <c:overlap val="100"/>
        <c:axId val="836691616"/>
        <c:axId val="836692600"/>
      </c:barChart>
      <c:catAx>
        <c:axId val="8366916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836692600"/>
        <c:crosses val="autoZero"/>
        <c:auto val="1"/>
        <c:lblAlgn val="ctr"/>
        <c:lblOffset val="100"/>
        <c:noMultiLvlLbl val="0"/>
      </c:catAx>
      <c:valAx>
        <c:axId val="836692600"/>
        <c:scaling>
          <c:orientation val="minMax"/>
        </c:scaling>
        <c:delete val="1"/>
        <c:axPos val="l"/>
        <c:numFmt formatCode="0" sourceLinked="1"/>
        <c:majorTickMark val="none"/>
        <c:minorTickMark val="none"/>
        <c:tickLblPos val="nextTo"/>
        <c:crossAx val="836691616"/>
        <c:crosses val="autoZero"/>
        <c:crossBetween val="between"/>
      </c:valAx>
      <c:spPr>
        <a:noFill/>
        <a:ln>
          <a:noFill/>
        </a:ln>
        <a:effectLst/>
      </c:spPr>
    </c:plotArea>
    <c:legend>
      <c:legendPos val="b"/>
      <c:layout>
        <c:manualLayout>
          <c:xMode val="edge"/>
          <c:yMode val="edge"/>
          <c:x val="0"/>
          <c:y val="0.84196388888888885"/>
          <c:w val="0.9837419444444444"/>
          <c:h val="0.14039722222222223"/>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userShapes r:id="rId4"/>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200452313230266E-2"/>
          <c:y val="3.5926848574092958E-2"/>
          <c:w val="0.94245616394449427"/>
          <c:h val="0.62917285626774055"/>
        </c:manualLayout>
      </c:layout>
      <c:lineChart>
        <c:grouping val="standard"/>
        <c:varyColors val="0"/>
        <c:ser>
          <c:idx val="0"/>
          <c:order val="0"/>
          <c:tx>
            <c:strRef>
              <c:f>'Emissionen_nach Sektoren'!$A$11</c:f>
              <c:strCache>
                <c:ptCount val="1"/>
                <c:pt idx="0">
                  <c:v> Energiewirtschaft</c:v>
                </c:pt>
              </c:strCache>
            </c:strRef>
          </c:tx>
          <c:spPr>
            <a:ln w="76200" cap="rnd">
              <a:solidFill>
                <a:srgbClr val="004A94"/>
              </a:solidFill>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Sektoren'!$B$11:$AK$11</c:f>
              <c:numCache>
                <c:formatCode>0.0</c:formatCode>
                <c:ptCount val="36"/>
                <c:pt idx="1">
                  <c:v>100</c:v>
                </c:pt>
                <c:pt idx="2">
                  <c:v>96.876955664613604</c:v>
                </c:pt>
                <c:pt idx="3">
                  <c:v>91.765062148077661</c:v>
                </c:pt>
                <c:pt idx="4">
                  <c:v>89.71142044672861</c:v>
                </c:pt>
                <c:pt idx="5">
                  <c:v>88.46649363527041</c:v>
                </c:pt>
                <c:pt idx="6">
                  <c:v>85.711837918959048</c:v>
                </c:pt>
                <c:pt idx="7">
                  <c:v>86.962133270897183</c:v>
                </c:pt>
                <c:pt idx="8">
                  <c:v>82.357181749817414</c:v>
                </c:pt>
                <c:pt idx="9">
                  <c:v>82.346747638219568</c:v>
                </c:pt>
                <c:pt idx="10">
                  <c:v>80.035827467998118</c:v>
                </c:pt>
                <c:pt idx="11">
                  <c:v>82.322358845324587</c:v>
                </c:pt>
                <c:pt idx="12">
                  <c:v>84.42813462554345</c:v>
                </c:pt>
                <c:pt idx="13">
                  <c:v>84.452372934313075</c:v>
                </c:pt>
                <c:pt idx="14">
                  <c:v>87.831280364240456</c:v>
                </c:pt>
                <c:pt idx="15">
                  <c:v>86.694383346846465</c:v>
                </c:pt>
                <c:pt idx="16">
                  <c:v>84.798759918615389</c:v>
                </c:pt>
                <c:pt idx="17">
                  <c:v>84.909546080199163</c:v>
                </c:pt>
                <c:pt idx="18">
                  <c:v>85.522047040407671</c:v>
                </c:pt>
                <c:pt idx="19">
                  <c:v>81.725997151165501</c:v>
                </c:pt>
                <c:pt idx="20">
                  <c:v>76.228960626305934</c:v>
                </c:pt>
                <c:pt idx="21">
                  <c:v>78.487550619048847</c:v>
                </c:pt>
                <c:pt idx="22">
                  <c:v>77.449711485091996</c:v>
                </c:pt>
                <c:pt idx="23">
                  <c:v>79.901029952810561</c:v>
                </c:pt>
                <c:pt idx="24">
                  <c:v>80.818193495110322</c:v>
                </c:pt>
                <c:pt idx="25">
                  <c:v>76.399992455581099</c:v>
                </c:pt>
                <c:pt idx="26">
                  <c:v>73.997887335762456</c:v>
                </c:pt>
                <c:pt idx="27">
                  <c:v>72.946291813665994</c:v>
                </c:pt>
                <c:pt idx="28">
                  <c:v>68.769967591277819</c:v>
                </c:pt>
                <c:pt idx="29">
                  <c:v>65.473729007941969</c:v>
                </c:pt>
                <c:pt idx="30">
                  <c:v>54.401463963028284</c:v>
                </c:pt>
                <c:pt idx="31">
                  <c:v>46.135315481266822</c:v>
                </c:pt>
                <c:pt idx="32">
                  <c:v>51.903087040732224</c:v>
                </c:pt>
                <c:pt idx="33">
                  <c:v>54.061803939660614</c:v>
                </c:pt>
                <c:pt idx="34">
                  <c:v>42.669392859981507</c:v>
                </c:pt>
                <c:pt idx="35">
                  <c:v>38.964767663115197</c:v>
                </c:pt>
              </c:numCache>
            </c:numRef>
          </c:val>
          <c:smooth val="0"/>
          <c:extLst>
            <c:ext xmlns:c16="http://schemas.microsoft.com/office/drawing/2014/chart" uri="{C3380CC4-5D6E-409C-BE32-E72D297353CC}">
              <c16:uniqueId val="{00000000-DFBD-4872-A13A-E72BE0F8AC61}"/>
            </c:ext>
          </c:extLst>
        </c:ser>
        <c:ser>
          <c:idx val="1"/>
          <c:order val="1"/>
          <c:tx>
            <c:strRef>
              <c:f>'Emissionen_nach Sektoren'!$A$12</c:f>
              <c:strCache>
                <c:ptCount val="1"/>
                <c:pt idx="0">
                  <c:v> Industrie</c:v>
                </c:pt>
              </c:strCache>
            </c:strRef>
          </c:tx>
          <c:spPr>
            <a:ln w="76200" cap="rnd">
              <a:solidFill>
                <a:srgbClr val="BE9528"/>
              </a:solidFill>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Sektoren'!$B$12:$AK$12</c:f>
              <c:numCache>
                <c:formatCode>0.0</c:formatCode>
                <c:ptCount val="36"/>
                <c:pt idx="1">
                  <c:v>100</c:v>
                </c:pt>
                <c:pt idx="2">
                  <c:v>90.879784902420965</c:v>
                </c:pt>
                <c:pt idx="3">
                  <c:v>86.807458909313482</c:v>
                </c:pt>
                <c:pt idx="4">
                  <c:v>83.306849493033639</c:v>
                </c:pt>
                <c:pt idx="5">
                  <c:v>84.588049601466295</c:v>
                </c:pt>
                <c:pt idx="6">
                  <c:v>85.265630621412186</c:v>
                </c:pt>
                <c:pt idx="7">
                  <c:v>81.227301127015579</c:v>
                </c:pt>
                <c:pt idx="8">
                  <c:v>82.868985506681398</c:v>
                </c:pt>
                <c:pt idx="9">
                  <c:v>76.751274513340633</c:v>
                </c:pt>
                <c:pt idx="10">
                  <c:v>73.111122910946065</c:v>
                </c:pt>
                <c:pt idx="11">
                  <c:v>72.954843821691568</c:v>
                </c:pt>
                <c:pt idx="12">
                  <c:v>69.12987043173689</c:v>
                </c:pt>
                <c:pt idx="13">
                  <c:v>68.332423969396885</c:v>
                </c:pt>
                <c:pt idx="14">
                  <c:v>68.09352533138032</c:v>
                </c:pt>
                <c:pt idx="15">
                  <c:v>68.101893374488583</c:v>
                </c:pt>
                <c:pt idx="16">
                  <c:v>67.11488522048262</c:v>
                </c:pt>
                <c:pt idx="17">
                  <c:v>68.753029225778093</c:v>
                </c:pt>
                <c:pt idx="18">
                  <c:v>71.688414628900958</c:v>
                </c:pt>
                <c:pt idx="19">
                  <c:v>70.429038107772001</c:v>
                </c:pt>
                <c:pt idx="20">
                  <c:v>61.196687448624544</c:v>
                </c:pt>
                <c:pt idx="21">
                  <c:v>66.27923705712395</c:v>
                </c:pt>
                <c:pt idx="22">
                  <c:v>65.608184145019933</c:v>
                </c:pt>
                <c:pt idx="23">
                  <c:v>63.874342166726507</c:v>
                </c:pt>
                <c:pt idx="24">
                  <c:v>63.753851507250758</c:v>
                </c:pt>
                <c:pt idx="25">
                  <c:v>63.481215940027589</c:v>
                </c:pt>
                <c:pt idx="26">
                  <c:v>65.904472936145581</c:v>
                </c:pt>
                <c:pt idx="27">
                  <c:v>67.279702015613466</c:v>
                </c:pt>
                <c:pt idx="28">
                  <c:v>69.34893025032946</c:v>
                </c:pt>
                <c:pt idx="29">
                  <c:v>66.605691817389285</c:v>
                </c:pt>
                <c:pt idx="30">
                  <c:v>64.571960521063701</c:v>
                </c:pt>
                <c:pt idx="31">
                  <c:v>62.144519923741434</c:v>
                </c:pt>
                <c:pt idx="32">
                  <c:v>64.922936751346242</c:v>
                </c:pt>
                <c:pt idx="33">
                  <c:v>59.18736930481144</c:v>
                </c:pt>
                <c:pt idx="34">
                  <c:v>55.067353636321016</c:v>
                </c:pt>
                <c:pt idx="35">
                  <c:v>55.097434121995093</c:v>
                </c:pt>
              </c:numCache>
            </c:numRef>
          </c:val>
          <c:smooth val="0"/>
          <c:extLst>
            <c:ext xmlns:c16="http://schemas.microsoft.com/office/drawing/2014/chart" uri="{C3380CC4-5D6E-409C-BE32-E72D297353CC}">
              <c16:uniqueId val="{00000001-DFBD-4872-A13A-E72BE0F8AC61}"/>
            </c:ext>
          </c:extLst>
        </c:ser>
        <c:ser>
          <c:idx val="2"/>
          <c:order val="2"/>
          <c:tx>
            <c:strRef>
              <c:f>'Emissionen_nach Sektoren'!$A$13</c:f>
              <c:strCache>
                <c:ptCount val="1"/>
                <c:pt idx="0">
                  <c:v> Gebäude</c:v>
                </c:pt>
              </c:strCache>
            </c:strRef>
          </c:tx>
          <c:spPr>
            <a:ln w="76200" cap="rnd">
              <a:solidFill>
                <a:srgbClr val="3080B2"/>
              </a:solidFill>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Sektoren'!$B$13:$AK$13</c:f>
              <c:numCache>
                <c:formatCode>0.0</c:formatCode>
                <c:ptCount val="36"/>
                <c:pt idx="1">
                  <c:v>100</c:v>
                </c:pt>
                <c:pt idx="2">
                  <c:v>99.240564544215047</c:v>
                </c:pt>
                <c:pt idx="3">
                  <c:v>90.596536339633332</c:v>
                </c:pt>
                <c:pt idx="4">
                  <c:v>93.800337111926908</c:v>
                </c:pt>
                <c:pt idx="5">
                  <c:v>88.667027316203431</c:v>
                </c:pt>
                <c:pt idx="6">
                  <c:v>89.37476164729749</c:v>
                </c:pt>
                <c:pt idx="7">
                  <c:v>100.40835038368481</c:v>
                </c:pt>
                <c:pt idx="8">
                  <c:v>94.108968275692746</c:v>
                </c:pt>
                <c:pt idx="9">
                  <c:v>90.231574778365754</c:v>
                </c:pt>
                <c:pt idx="10">
                  <c:v>82.29003926601392</c:v>
                </c:pt>
                <c:pt idx="11">
                  <c:v>79.413265493806946</c:v>
                </c:pt>
                <c:pt idx="12">
                  <c:v>89.073903387472271</c:v>
                </c:pt>
                <c:pt idx="13">
                  <c:v>82.88488506566226</c:v>
                </c:pt>
                <c:pt idx="14">
                  <c:v>76.848821762392831</c:v>
                </c:pt>
                <c:pt idx="15">
                  <c:v>72.954298734844599</c:v>
                </c:pt>
                <c:pt idx="16">
                  <c:v>74.909721241952326</c:v>
                </c:pt>
                <c:pt idx="17">
                  <c:v>77.965214417158961</c:v>
                </c:pt>
                <c:pt idx="18">
                  <c:v>58.114931589094944</c:v>
                </c:pt>
                <c:pt idx="19">
                  <c:v>70.110732697188467</c:v>
                </c:pt>
                <c:pt idx="20">
                  <c:v>65.312594641608541</c:v>
                </c:pt>
                <c:pt idx="21">
                  <c:v>68.054679567932382</c:v>
                </c:pt>
                <c:pt idx="22">
                  <c:v>59.352953344783465</c:v>
                </c:pt>
                <c:pt idx="23">
                  <c:v>62.072423788240584</c:v>
                </c:pt>
                <c:pt idx="24">
                  <c:v>66.234008236427471</c:v>
                </c:pt>
                <c:pt idx="25">
                  <c:v>57.272991946345861</c:v>
                </c:pt>
                <c:pt idx="26">
                  <c:v>60.106136820213507</c:v>
                </c:pt>
                <c:pt idx="27">
                  <c:v>57.851848649452201</c:v>
                </c:pt>
                <c:pt idx="28">
                  <c:v>57.673431874087221</c:v>
                </c:pt>
                <c:pt idx="29">
                  <c:v>55.2830481954635</c:v>
                </c:pt>
                <c:pt idx="30">
                  <c:v>58.22867614431356</c:v>
                </c:pt>
                <c:pt idx="31">
                  <c:v>58.324371986302047</c:v>
                </c:pt>
                <c:pt idx="32">
                  <c:v>56.795841595454874</c:v>
                </c:pt>
                <c:pt idx="33">
                  <c:v>52.619171596951105</c:v>
                </c:pt>
                <c:pt idx="34">
                  <c:v>49.009339219904987</c:v>
                </c:pt>
                <c:pt idx="35">
                  <c:v>47.868170438056367</c:v>
                </c:pt>
              </c:numCache>
            </c:numRef>
          </c:val>
          <c:smooth val="0"/>
          <c:extLst>
            <c:ext xmlns:c16="http://schemas.microsoft.com/office/drawing/2014/chart" uri="{C3380CC4-5D6E-409C-BE32-E72D297353CC}">
              <c16:uniqueId val="{00000002-DFBD-4872-A13A-E72BE0F8AC61}"/>
            </c:ext>
          </c:extLst>
        </c:ser>
        <c:ser>
          <c:idx val="3"/>
          <c:order val="3"/>
          <c:tx>
            <c:strRef>
              <c:f>'Emissionen_nach Sektoren'!$A$14</c:f>
              <c:strCache>
                <c:ptCount val="1"/>
                <c:pt idx="0">
                  <c:v> Verkehr</c:v>
                </c:pt>
              </c:strCache>
            </c:strRef>
          </c:tx>
          <c:spPr>
            <a:ln w="76200" cap="rnd">
              <a:solidFill>
                <a:srgbClr val="623C72"/>
              </a:solidFill>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Sektoren'!$B$14:$AK$14</c:f>
              <c:numCache>
                <c:formatCode>0.0</c:formatCode>
                <c:ptCount val="36"/>
                <c:pt idx="1">
                  <c:v>100</c:v>
                </c:pt>
                <c:pt idx="2">
                  <c:v>101.80457423013868</c:v>
                </c:pt>
                <c:pt idx="3">
                  <c:v>105.39471986860087</c:v>
                </c:pt>
                <c:pt idx="4">
                  <c:v>108.04227938226283</c:v>
                </c:pt>
                <c:pt idx="5">
                  <c:v>105.57548347840699</c:v>
                </c:pt>
                <c:pt idx="6">
                  <c:v>107.81554320398354</c:v>
                </c:pt>
                <c:pt idx="7">
                  <c:v>107.5608233044257</c:v>
                </c:pt>
                <c:pt idx="8">
                  <c:v>107.81459828805954</c:v>
                </c:pt>
                <c:pt idx="9">
                  <c:v>109.81979675937264</c:v>
                </c:pt>
                <c:pt idx="10">
                  <c:v>112.96210547353792</c:v>
                </c:pt>
                <c:pt idx="11">
                  <c:v>110.54817778253958</c:v>
                </c:pt>
                <c:pt idx="12">
                  <c:v>108.16526567356104</c:v>
                </c:pt>
                <c:pt idx="13">
                  <c:v>106.62846297455518</c:v>
                </c:pt>
                <c:pt idx="14">
                  <c:v>101.13893536445471</c:v>
                </c:pt>
                <c:pt idx="15">
                  <c:v>97.719067952104055</c:v>
                </c:pt>
                <c:pt idx="16">
                  <c:v>95.227502471645892</c:v>
                </c:pt>
                <c:pt idx="17">
                  <c:v>98.115852428178869</c:v>
                </c:pt>
                <c:pt idx="18">
                  <c:v>93.317042947302298</c:v>
                </c:pt>
                <c:pt idx="19">
                  <c:v>96.331150943632508</c:v>
                </c:pt>
                <c:pt idx="20">
                  <c:v>93.036773906795005</c:v>
                </c:pt>
                <c:pt idx="21">
                  <c:v>92.098697898971665</c:v>
                </c:pt>
                <c:pt idx="22">
                  <c:v>93.23533875656814</c:v>
                </c:pt>
                <c:pt idx="23">
                  <c:v>92.217037095756226</c:v>
                </c:pt>
                <c:pt idx="24">
                  <c:v>94.690514872443728</c:v>
                </c:pt>
                <c:pt idx="25">
                  <c:v>94.18289096657351</c:v>
                </c:pt>
                <c:pt idx="26">
                  <c:v>98.975092195659258</c:v>
                </c:pt>
                <c:pt idx="27">
                  <c:v>100.2745275335148</c:v>
                </c:pt>
                <c:pt idx="28">
                  <c:v>101.11478124289704</c:v>
                </c:pt>
                <c:pt idx="29">
                  <c:v>101.23978124793662</c:v>
                </c:pt>
                <c:pt idx="30">
                  <c:v>100.59294256726498</c:v>
                </c:pt>
                <c:pt idx="31">
                  <c:v>89.611835693592653</c:v>
                </c:pt>
                <c:pt idx="32">
                  <c:v>88.518077493529731</c:v>
                </c:pt>
                <c:pt idx="33">
                  <c:v>90.410788753681942</c:v>
                </c:pt>
                <c:pt idx="34">
                  <c:v>88.843826609259025</c:v>
                </c:pt>
                <c:pt idx="35">
                  <c:v>87.572738659088287</c:v>
                </c:pt>
              </c:numCache>
            </c:numRef>
          </c:val>
          <c:smooth val="0"/>
          <c:extLst>
            <c:ext xmlns:c16="http://schemas.microsoft.com/office/drawing/2014/chart" uri="{C3380CC4-5D6E-409C-BE32-E72D297353CC}">
              <c16:uniqueId val="{00000003-DFBD-4872-A13A-E72BE0F8AC61}"/>
            </c:ext>
          </c:extLst>
        </c:ser>
        <c:ser>
          <c:idx val="4"/>
          <c:order val="4"/>
          <c:tx>
            <c:strRef>
              <c:f>'Emissionen_nach Sektoren'!$A$15</c:f>
              <c:strCache>
                <c:ptCount val="1"/>
                <c:pt idx="0">
                  <c:v> Landwirtschaft</c:v>
                </c:pt>
              </c:strCache>
            </c:strRef>
          </c:tx>
          <c:spPr>
            <a:ln w="76200" cap="rnd">
              <a:solidFill>
                <a:srgbClr val="166E79"/>
              </a:solidFill>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Sektoren'!$B$15:$AK$15</c:f>
              <c:numCache>
                <c:formatCode>0.0</c:formatCode>
                <c:ptCount val="36"/>
                <c:pt idx="1">
                  <c:v>100</c:v>
                </c:pt>
                <c:pt idx="2">
                  <c:v>89.911141219234622</c:v>
                </c:pt>
                <c:pt idx="3">
                  <c:v>87.301083453057487</c:v>
                </c:pt>
                <c:pt idx="4">
                  <c:v>86.760488033471034</c:v>
                </c:pt>
                <c:pt idx="5">
                  <c:v>86.726769958936458</c:v>
                </c:pt>
                <c:pt idx="6">
                  <c:v>87.153198180958654</c:v>
                </c:pt>
                <c:pt idx="7">
                  <c:v>89.097098583080665</c:v>
                </c:pt>
                <c:pt idx="8">
                  <c:v>86.310294801667737</c:v>
                </c:pt>
                <c:pt idx="9">
                  <c:v>85.575523659390257</c:v>
                </c:pt>
                <c:pt idx="10">
                  <c:v>86.297952352128746</c:v>
                </c:pt>
                <c:pt idx="11">
                  <c:v>84.666208372517175</c:v>
                </c:pt>
                <c:pt idx="12">
                  <c:v>85.507620996292829</c:v>
                </c:pt>
                <c:pt idx="13">
                  <c:v>82.748053892946743</c:v>
                </c:pt>
                <c:pt idx="14">
                  <c:v>82.287806905710113</c:v>
                </c:pt>
                <c:pt idx="15">
                  <c:v>80.2941535331951</c:v>
                </c:pt>
                <c:pt idx="16">
                  <c:v>80.060093648940565</c:v>
                </c:pt>
                <c:pt idx="17">
                  <c:v>79.336183734921477</c:v>
                </c:pt>
                <c:pt idx="18">
                  <c:v>78.995608034529425</c:v>
                </c:pt>
                <c:pt idx="19">
                  <c:v>79.994673542053334</c:v>
                </c:pt>
                <c:pt idx="20">
                  <c:v>79.777479423864079</c:v>
                </c:pt>
                <c:pt idx="21">
                  <c:v>79.986357374056666</c:v>
                </c:pt>
                <c:pt idx="22">
                  <c:v>80.666583589406287</c:v>
                </c:pt>
                <c:pt idx="23">
                  <c:v>80.921271418917428</c:v>
                </c:pt>
                <c:pt idx="24">
                  <c:v>82.078613411525765</c:v>
                </c:pt>
                <c:pt idx="25">
                  <c:v>83.928593540111081</c:v>
                </c:pt>
                <c:pt idx="26">
                  <c:v>83.683539675573428</c:v>
                </c:pt>
                <c:pt idx="27">
                  <c:v>83.43160440012214</c:v>
                </c:pt>
                <c:pt idx="28">
                  <c:v>81.557502132110343</c:v>
                </c:pt>
                <c:pt idx="29">
                  <c:v>80.504175759360692</c:v>
                </c:pt>
                <c:pt idx="30">
                  <c:v>79.092766017928255</c:v>
                </c:pt>
                <c:pt idx="31">
                  <c:v>78.097184123421599</c:v>
                </c:pt>
                <c:pt idx="32">
                  <c:v>76.375716771161322</c:v>
                </c:pt>
                <c:pt idx="33">
                  <c:v>75.188439342818072</c:v>
                </c:pt>
                <c:pt idx="34">
                  <c:v>74.08002069093051</c:v>
                </c:pt>
                <c:pt idx="35">
                  <c:v>73.081077915351159</c:v>
                </c:pt>
              </c:numCache>
            </c:numRef>
          </c:val>
          <c:smooth val="0"/>
          <c:extLst>
            <c:ext xmlns:c16="http://schemas.microsoft.com/office/drawing/2014/chart" uri="{C3380CC4-5D6E-409C-BE32-E72D297353CC}">
              <c16:uniqueId val="{00000004-DFBD-4872-A13A-E72BE0F8AC61}"/>
            </c:ext>
          </c:extLst>
        </c:ser>
        <c:ser>
          <c:idx val="6"/>
          <c:order val="6"/>
          <c:tx>
            <c:strRef>
              <c:f>'Emissionen_nach Sektoren'!$A$17</c:f>
              <c:strCache>
                <c:ptCount val="1"/>
                <c:pt idx="0">
                  <c:v> Insgesamt</c:v>
                </c:pt>
              </c:strCache>
            </c:strRef>
          </c:tx>
          <c:spPr>
            <a:ln w="76200" cap="rnd">
              <a:solidFill>
                <a:schemeClr val="accent1">
                  <a:lumMod val="60000"/>
                </a:schemeClr>
              </a:solidFill>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Sektoren'!$B$17:$AK$17</c:f>
              <c:numCache>
                <c:formatCode>0.0</c:formatCode>
                <c:ptCount val="36"/>
                <c:pt idx="1">
                  <c:v>100</c:v>
                </c:pt>
                <c:pt idx="2">
                  <c:v>96.340628158734759</c:v>
                </c:pt>
                <c:pt idx="3">
                  <c:v>92.38876335766858</c:v>
                </c:pt>
                <c:pt idx="4">
                  <c:v>91.65760254049593</c:v>
                </c:pt>
                <c:pt idx="5">
                  <c:v>90.198715381966366</c:v>
                </c:pt>
                <c:pt idx="6">
                  <c:v>89.643322191231448</c:v>
                </c:pt>
                <c:pt idx="7">
                  <c:v>91.027540688130358</c:v>
                </c:pt>
                <c:pt idx="8">
                  <c:v>88.169528805298455</c:v>
                </c:pt>
                <c:pt idx="9">
                  <c:v>86.168409677687961</c:v>
                </c:pt>
                <c:pt idx="10">
                  <c:v>83.453694527158987</c:v>
                </c:pt>
                <c:pt idx="11">
                  <c:v>83.228140697851387</c:v>
                </c:pt>
                <c:pt idx="12">
                  <c:v>84.384674827519717</c:v>
                </c:pt>
                <c:pt idx="13">
                  <c:v>82.654022130307141</c:v>
                </c:pt>
                <c:pt idx="14">
                  <c:v>81.979869728383576</c:v>
                </c:pt>
                <c:pt idx="15">
                  <c:v>80.110816520158636</c:v>
                </c:pt>
                <c:pt idx="16">
                  <c:v>79.027972121043717</c:v>
                </c:pt>
                <c:pt idx="17">
                  <c:v>80.107758098027304</c:v>
                </c:pt>
                <c:pt idx="18">
                  <c:v>76.891407175960452</c:v>
                </c:pt>
                <c:pt idx="19">
                  <c:v>77.534163067970482</c:v>
                </c:pt>
                <c:pt idx="20">
                  <c:v>72.042755697621061</c:v>
                </c:pt>
                <c:pt idx="21">
                  <c:v>74.277531420447829</c:v>
                </c:pt>
                <c:pt idx="22">
                  <c:v>72.399959074742924</c:v>
                </c:pt>
                <c:pt idx="23">
                  <c:v>73.219349595090605</c:v>
                </c:pt>
                <c:pt idx="24">
                  <c:v>74.575847751746892</c:v>
                </c:pt>
                <c:pt idx="25">
                  <c:v>71.347124380377082</c:v>
                </c:pt>
                <c:pt idx="26">
                  <c:v>72.007977887084536</c:v>
                </c:pt>
                <c:pt idx="27">
                  <c:v>71.645571209308685</c:v>
                </c:pt>
                <c:pt idx="28">
                  <c:v>70.443462862824958</c:v>
                </c:pt>
                <c:pt idx="29">
                  <c:v>68.098064091208087</c:v>
                </c:pt>
                <c:pt idx="30">
                  <c:v>63.721634272701834</c:v>
                </c:pt>
                <c:pt idx="31">
                  <c:v>58.527219717291935</c:v>
                </c:pt>
                <c:pt idx="32">
                  <c:v>60.797538599912272</c:v>
                </c:pt>
                <c:pt idx="33">
                  <c:v>59.788750000326829</c:v>
                </c:pt>
                <c:pt idx="34">
                  <c:v>53.658715501036248</c:v>
                </c:pt>
                <c:pt idx="35">
                  <c:v>51.825298538314215</c:v>
                </c:pt>
              </c:numCache>
            </c:numRef>
          </c:val>
          <c:smooth val="0"/>
          <c:extLst>
            <c:ext xmlns:c16="http://schemas.microsoft.com/office/drawing/2014/chart" uri="{C3380CC4-5D6E-409C-BE32-E72D297353CC}">
              <c16:uniqueId val="{00000005-DFBD-4872-A13A-E72BE0F8AC61}"/>
            </c:ext>
          </c:extLst>
        </c:ser>
        <c:ser>
          <c:idx val="7"/>
          <c:order val="7"/>
          <c:tx>
            <c:strRef>
              <c:f>'Emissionen_nach Sektoren'!$A$18</c:f>
              <c:strCache>
                <c:ptCount val="1"/>
              </c:strCache>
            </c:strRef>
          </c:tx>
          <c:spPr>
            <a:ln w="28575" cap="rnd">
              <a:solidFill>
                <a:schemeClr val="accent2">
                  <a:lumMod val="60000"/>
                </a:schemeClr>
              </a:solidFill>
              <a:prstDash val="sysDash"/>
              <a:round/>
            </a:ln>
            <a:effectLst/>
          </c:spPr>
          <c:marker>
            <c:symbol val="none"/>
          </c:marker>
          <c:cat>
            <c:numRef>
              <c:f>'Emissionen_nach Sektoren'!$C$2:$AK$2</c:f>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f>'Emissionen_nach Sektoren'!$B$18:$AK$18</c:f>
              <c:numCache>
                <c:formatCode>General</c:formatCode>
                <c:ptCount val="36"/>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pt idx="34">
                  <c:v>100</c:v>
                </c:pt>
                <c:pt idx="35">
                  <c:v>100</c:v>
                </c:pt>
              </c:numCache>
            </c:numRef>
          </c:val>
          <c:smooth val="0"/>
          <c:extLst>
            <c:ext xmlns:c16="http://schemas.microsoft.com/office/drawing/2014/chart" uri="{C3380CC4-5D6E-409C-BE32-E72D297353CC}">
              <c16:uniqueId val="{00000006-DFBD-4872-A13A-E72BE0F8AC61}"/>
            </c:ext>
          </c:extLst>
        </c:ser>
        <c:dLbls>
          <c:showLegendKey val="0"/>
          <c:showVal val="0"/>
          <c:showCatName val="0"/>
          <c:showSerName val="0"/>
          <c:showPercent val="0"/>
          <c:showBubbleSize val="0"/>
        </c:dLbls>
        <c:smooth val="0"/>
        <c:axId val="700005184"/>
        <c:axId val="700003616"/>
        <c:extLst>
          <c:ext xmlns:c15="http://schemas.microsoft.com/office/drawing/2012/chart" uri="{02D57815-91ED-43cb-92C2-25804820EDAC}">
            <c15:filteredLineSeries>
              <c15:ser>
                <c:idx val="5"/>
                <c:order val="5"/>
                <c:tx>
                  <c:strRef>
                    <c:extLst>
                      <c:ext uri="{02D57815-91ED-43cb-92C2-25804820EDAC}">
                        <c15:formulaRef>
                          <c15:sqref>'Emissionen_nach Sektoren'!$A$16</c15:sqref>
                        </c15:formulaRef>
                      </c:ext>
                    </c:extLst>
                    <c:strCache>
                      <c:ptCount val="1"/>
                      <c:pt idx="0">
                        <c:v> Abfallwirtschaft, sonstige</c:v>
                      </c:pt>
                    </c:strCache>
                  </c:strRef>
                </c:tx>
                <c:spPr>
                  <a:ln w="28575" cap="rnd">
                    <a:solidFill>
                      <a:schemeClr val="accent6"/>
                    </a:solidFill>
                    <a:round/>
                  </a:ln>
                  <a:effectLst/>
                </c:spPr>
                <c:marker>
                  <c:symbol val="none"/>
                </c:marker>
                <c:cat>
                  <c:numRef>
                    <c:extLst>
                      <c:ext uri="{02D57815-91ED-43cb-92C2-25804820EDAC}">
                        <c15:formulaRef>
                          <c15:sqref>'Emissionen_nach Sektoren'!$C$2:$AK$2</c15:sqref>
                        </c15:formulaRef>
                      </c:ext>
                    </c:extLst>
                    <c:numCache>
                      <c:formatCode>General</c:formatCode>
                      <c:ptCount val="35"/>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pt idx="34">
                        <c:v>2024</c:v>
                      </c:pt>
                    </c:numCache>
                  </c:numRef>
                </c:cat>
                <c:val>
                  <c:numRef>
                    <c:extLst>
                      <c:ext uri="{02D57815-91ED-43cb-92C2-25804820EDAC}">
                        <c15:formulaRef>
                          <c15:sqref>'Emissionen_nach Sektoren'!$B$16:$AH$16</c15:sqref>
                        </c15:formulaRef>
                      </c:ext>
                    </c:extLst>
                    <c:numCache>
                      <c:formatCode>0.0</c:formatCode>
                      <c:ptCount val="33"/>
                      <c:pt idx="1">
                        <c:v>100</c:v>
                      </c:pt>
                      <c:pt idx="2">
                        <c:v>103.72122973000863</c:v>
                      </c:pt>
                      <c:pt idx="3">
                        <c:v>105.15122468001357</c:v>
                      </c:pt>
                      <c:pt idx="4">
                        <c:v>104.47744173103118</c:v>
                      </c:pt>
                      <c:pt idx="5">
                        <c:v>101.88112107375404</c:v>
                      </c:pt>
                      <c:pt idx="6">
                        <c:v>98.831402989049863</c:v>
                      </c:pt>
                      <c:pt idx="7">
                        <c:v>94.511015351920008</c:v>
                      </c:pt>
                      <c:pt idx="8">
                        <c:v>86.556076254775974</c:v>
                      </c:pt>
                      <c:pt idx="9">
                        <c:v>80.46491456303265</c:v>
                      </c:pt>
                      <c:pt idx="10">
                        <c:v>75.684379048624692</c:v>
                      </c:pt>
                      <c:pt idx="11">
                        <c:v>71.172832355528641</c:v>
                      </c:pt>
                      <c:pt idx="12">
                        <c:v>66.350619012942786</c:v>
                      </c:pt>
                      <c:pt idx="13">
                        <c:v>62.209171731257761</c:v>
                      </c:pt>
                      <c:pt idx="14">
                        <c:v>57.911307967237001</c:v>
                      </c:pt>
                      <c:pt idx="15">
                        <c:v>51.718675937476199</c:v>
                      </c:pt>
                      <c:pt idx="16">
                        <c:v>47.72697705598766</c:v>
                      </c:pt>
                      <c:pt idx="17">
                        <c:v>42.739402727883423</c:v>
                      </c:pt>
                      <c:pt idx="18">
                        <c:v>39.077443388446873</c:v>
                      </c:pt>
                      <c:pt idx="19">
                        <c:v>35.714069367419945</c:v>
                      </c:pt>
                      <c:pt idx="20">
                        <c:v>32.359616654404512</c:v>
                      </c:pt>
                      <c:pt idx="21">
                        <c:v>29.342697256220635</c:v>
                      </c:pt>
                      <c:pt idx="22">
                        <c:v>27.218423936379576</c:v>
                      </c:pt>
                      <c:pt idx="23">
                        <c:v>25.230808203675153</c:v>
                      </c:pt>
                      <c:pt idx="24">
                        <c:v>23.31572138142889</c:v>
                      </c:pt>
                      <c:pt idx="25">
                        <c:v>21.810536881366584</c:v>
                      </c:pt>
                      <c:pt idx="26">
                        <c:v>20.321141077754042</c:v>
                      </c:pt>
                      <c:pt idx="27">
                        <c:v>19.023673161854184</c:v>
                      </c:pt>
                      <c:pt idx="28">
                        <c:v>18.112609711566861</c:v>
                      </c:pt>
                      <c:pt idx="29">
                        <c:v>17.163031349180891</c:v>
                      </c:pt>
                      <c:pt idx="30">
                        <c:v>15.899616272065156</c:v>
                      </c:pt>
                      <c:pt idx="31">
                        <c:v>14.732642033387352</c:v>
                      </c:pt>
                      <c:pt idx="32">
                        <c:v>14.236838514855332</c:v>
                      </c:pt>
                    </c:numCache>
                  </c:numRef>
                </c:val>
                <c:smooth val="0"/>
                <c:extLst>
                  <c:ext xmlns:c16="http://schemas.microsoft.com/office/drawing/2014/chart" uri="{C3380CC4-5D6E-409C-BE32-E72D297353CC}">
                    <c16:uniqueId val="{00000007-DFBD-4872-A13A-E72BE0F8AC61}"/>
                  </c:ext>
                </c:extLst>
              </c15:ser>
            </c15:filteredLineSeries>
          </c:ext>
        </c:extLst>
      </c:lineChart>
      <c:catAx>
        <c:axId val="700005184"/>
        <c:scaling>
          <c:orientation val="minMax"/>
        </c:scaling>
        <c:delete val="0"/>
        <c:axPos val="b"/>
        <c:majorGridlines>
          <c:spPr>
            <a:ln w="9525" cap="flat" cmpd="sng" algn="ctr">
              <a:solidFill>
                <a:srgbClr val="CCCCCC"/>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mn-lt"/>
                <a:ea typeface="Arial"/>
                <a:cs typeface="Arial"/>
              </a:defRPr>
            </a:pPr>
            <a:endParaRPr lang="de-DE"/>
          </a:p>
        </c:txPr>
        <c:crossAx val="700003616"/>
        <c:crosses val="autoZero"/>
        <c:auto val="0"/>
        <c:lblAlgn val="ctr"/>
        <c:lblOffset val="100"/>
        <c:tickLblSkip val="2"/>
        <c:tickMarkSkip val="1"/>
        <c:noMultiLvlLbl val="0"/>
      </c:catAx>
      <c:valAx>
        <c:axId val="700003616"/>
        <c:scaling>
          <c:orientation val="minMax"/>
          <c:min val="20"/>
        </c:scaling>
        <c:delete val="0"/>
        <c:axPos val="l"/>
        <c:majorGridlines>
          <c:spPr>
            <a:ln w="9525" cap="flat" cmpd="sng" algn="ctr">
              <a:solidFill>
                <a:srgbClr val="CCCCCC"/>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mn-lt"/>
                <a:ea typeface="Arial"/>
                <a:cs typeface="Arial"/>
              </a:defRPr>
            </a:pPr>
            <a:endParaRPr lang="de-DE"/>
          </a:p>
        </c:txPr>
        <c:crossAx val="700005184"/>
        <c:crosses val="autoZero"/>
        <c:crossBetween val="between"/>
      </c:valAx>
      <c:spPr>
        <a:noFill/>
        <a:ln w="25400">
          <a:noFill/>
        </a:ln>
        <a:effectLst/>
      </c:spPr>
    </c:plotArea>
    <c:legend>
      <c:legendPos val="b"/>
      <c:legendEntry>
        <c:idx val="6"/>
        <c:delete val="1"/>
      </c:legendEntry>
      <c:layout>
        <c:manualLayout>
          <c:xMode val="edge"/>
          <c:yMode val="edge"/>
          <c:x val="1.0650643278769009E-3"/>
          <c:y val="0.8329378676759277"/>
          <c:w val="0.9989349356721231"/>
          <c:h val="0.15447857116140074"/>
        </c:manualLayout>
      </c:layout>
      <c:overlay val="1"/>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mn-lt"/>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400" b="1">
          <a:solidFill>
            <a:sysClr val="windowText" lastClr="000000"/>
          </a:solidFill>
          <a:latin typeface="+mn-lt"/>
          <a:ea typeface="Arial"/>
          <a:cs typeface="Arial"/>
        </a:defRPr>
      </a:pPr>
      <a:endParaRPr lang="de-DE"/>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757305555555548"/>
          <c:y val="0.14472505151230244"/>
          <c:w val="0.42965888888888887"/>
          <c:h val="0.74179250103648053"/>
        </c:manualLayout>
      </c:layout>
      <c:pieChart>
        <c:varyColors val="1"/>
        <c:ser>
          <c:idx val="0"/>
          <c:order val="0"/>
          <c:spPr>
            <a:ln w="3175">
              <a:solidFill>
                <a:schemeClr val="bg1"/>
              </a:solidFill>
            </a:ln>
          </c:spPr>
          <c:dPt>
            <c:idx val="0"/>
            <c:bubble3D val="0"/>
            <c:spPr>
              <a:solidFill>
                <a:srgbClr val="004A94"/>
              </a:solidFill>
              <a:ln w="3175">
                <a:solidFill>
                  <a:schemeClr val="bg1"/>
                </a:solidFill>
              </a:ln>
              <a:effectLst/>
            </c:spPr>
            <c:extLst>
              <c:ext xmlns:c16="http://schemas.microsoft.com/office/drawing/2014/chart" uri="{C3380CC4-5D6E-409C-BE32-E72D297353CC}">
                <c16:uniqueId val="{00000001-7400-4E1A-A6D6-8FBE4AA1935D}"/>
              </c:ext>
            </c:extLst>
          </c:dPt>
          <c:dPt>
            <c:idx val="1"/>
            <c:bubble3D val="0"/>
            <c:spPr>
              <a:solidFill>
                <a:srgbClr val="B22063"/>
              </a:solidFill>
              <a:ln w="3175">
                <a:solidFill>
                  <a:schemeClr val="bg1"/>
                </a:solidFill>
              </a:ln>
              <a:effectLst/>
            </c:spPr>
            <c:extLst>
              <c:ext xmlns:c16="http://schemas.microsoft.com/office/drawing/2014/chart" uri="{C3380CC4-5D6E-409C-BE32-E72D297353CC}">
                <c16:uniqueId val="{00000003-7400-4E1A-A6D6-8FBE4AA1935D}"/>
              </c:ext>
            </c:extLst>
          </c:dPt>
          <c:dPt>
            <c:idx val="2"/>
            <c:bubble3D val="0"/>
            <c:spPr>
              <a:solidFill>
                <a:schemeClr val="accent3"/>
              </a:solidFill>
              <a:ln w="3175">
                <a:solidFill>
                  <a:schemeClr val="bg1"/>
                </a:solidFill>
              </a:ln>
              <a:effectLst/>
            </c:spPr>
            <c:extLst>
              <c:ext xmlns:c16="http://schemas.microsoft.com/office/drawing/2014/chart" uri="{C3380CC4-5D6E-409C-BE32-E72D297353CC}">
                <c16:uniqueId val="{00000005-7400-4E1A-A6D6-8FBE4AA1935D}"/>
              </c:ext>
            </c:extLst>
          </c:dPt>
          <c:dPt>
            <c:idx val="3"/>
            <c:bubble3D val="0"/>
            <c:spPr>
              <a:solidFill>
                <a:srgbClr val="166E79"/>
              </a:solidFill>
              <a:ln w="3175">
                <a:solidFill>
                  <a:schemeClr val="bg1"/>
                </a:solidFill>
              </a:ln>
              <a:effectLst/>
            </c:spPr>
            <c:extLst>
              <c:ext xmlns:c16="http://schemas.microsoft.com/office/drawing/2014/chart" uri="{C3380CC4-5D6E-409C-BE32-E72D297353CC}">
                <c16:uniqueId val="{00000007-7400-4E1A-A6D6-8FBE4AA1935D}"/>
              </c:ext>
            </c:extLst>
          </c:dPt>
          <c:dPt>
            <c:idx val="4"/>
            <c:bubble3D val="0"/>
            <c:spPr>
              <a:solidFill>
                <a:srgbClr val="FF5C33"/>
              </a:solidFill>
              <a:ln w="3175">
                <a:solidFill>
                  <a:schemeClr val="bg1"/>
                </a:solidFill>
              </a:ln>
              <a:effectLst/>
            </c:spPr>
            <c:extLst>
              <c:ext xmlns:c16="http://schemas.microsoft.com/office/drawing/2014/chart" uri="{C3380CC4-5D6E-409C-BE32-E72D297353CC}">
                <c16:uniqueId val="{00000009-7400-4E1A-A6D6-8FBE4AA1935D}"/>
              </c:ext>
            </c:extLst>
          </c:dPt>
          <c:dLbls>
            <c:dLbl>
              <c:idx val="0"/>
              <c:layout>
                <c:manualLayout>
                  <c:x val="7.401081696555642E-2"/>
                  <c:y val="-2.4362387638677974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7400-4E1A-A6D6-8FBE4AA1935D}"/>
                </c:ext>
              </c:extLst>
            </c:dLbl>
            <c:dLbl>
              <c:idx val="1"/>
              <c:layout>
                <c:manualLayout>
                  <c:x val="0.17221460895526386"/>
                  <c:y val="-4.8724775277355949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7400-4E1A-A6D6-8FBE4AA1935D}"/>
                </c:ext>
              </c:extLst>
            </c:dLbl>
            <c:dLbl>
              <c:idx val="2"/>
              <c:layout>
                <c:manualLayout>
                  <c:x val="-8.3119840592086561E-2"/>
                  <c:y val="-1.1165965344209587E-16"/>
                </c:manualLayout>
              </c:layout>
              <c:dLblPos val="bestFi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5-7400-4E1A-A6D6-8FBE4AA1935D}"/>
                </c:ext>
              </c:extLst>
            </c:dLbl>
            <c:dLbl>
              <c:idx val="3"/>
              <c:layout>
                <c:manualLayout>
                  <c:x val="-0.10385862036246322"/>
                  <c:y val="0.18271790729008483"/>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4425444444444444"/>
                      <c:h val="0.28930335320930095"/>
                    </c:manualLayout>
                  </c15:layout>
                </c:ext>
                <c:ext xmlns:c16="http://schemas.microsoft.com/office/drawing/2014/chart" uri="{C3380CC4-5D6E-409C-BE32-E72D297353CC}">
                  <c16:uniqueId val="{00000007-7400-4E1A-A6D6-8FBE4AA1935D}"/>
                </c:ext>
              </c:extLst>
            </c:dLbl>
            <c:dLbl>
              <c:idx val="4"/>
              <c:layout>
                <c:manualLayout>
                  <c:x val="-5.2396574627573828E-2"/>
                  <c:y val="2.436238763867796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6623249999999998"/>
                      <c:h val="0.17723637007138224"/>
                    </c:manualLayout>
                  </c15:layout>
                </c:ext>
                <c:ext xmlns:c16="http://schemas.microsoft.com/office/drawing/2014/chart" uri="{C3380CC4-5D6E-409C-BE32-E72D297353CC}">
                  <c16:uniqueId val="{00000009-7400-4E1A-A6D6-8FBE4AA1935D}"/>
                </c:ext>
              </c:extLst>
            </c:dLbl>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'direkte_indirekte Emissionen'!$A$14:$A$18</c:f>
              <c:strCache>
                <c:ptCount val="5"/>
                <c:pt idx="0">
                  <c:v>Industrie</c:v>
                </c:pt>
                <c:pt idx="1">
                  <c:v>Verkehr</c:v>
                </c:pt>
                <c:pt idx="2">
                  <c:v>Haushalte</c:v>
                </c:pt>
                <c:pt idx="3">
                  <c:v>Gewerbe, Handel, Dienstleistungen</c:v>
                </c:pt>
                <c:pt idx="4">
                  <c:v>Energiewirtschaft</c:v>
                </c:pt>
              </c:strCache>
            </c:strRef>
          </c:cat>
          <c:val>
            <c:numRef>
              <c:f>'direkte_indirekte Emissionen'!$B$14:$B$18</c:f>
              <c:numCache>
                <c:formatCode>0.0%</c:formatCode>
                <c:ptCount val="5"/>
                <c:pt idx="0">
                  <c:v>0.3430555470692826</c:v>
                </c:pt>
                <c:pt idx="1">
                  <c:v>0.23428325278163056</c:v>
                </c:pt>
                <c:pt idx="2">
                  <c:v>0.23443600569462861</c:v>
                </c:pt>
                <c:pt idx="3">
                  <c:v>0.14773650733519489</c:v>
                </c:pt>
                <c:pt idx="4">
                  <c:v>4.0488687119263317E-2</c:v>
                </c:pt>
              </c:numCache>
            </c:numRef>
          </c:val>
          <c:extLst>
            <c:ext xmlns:c16="http://schemas.microsoft.com/office/drawing/2014/chart" uri="{C3380CC4-5D6E-409C-BE32-E72D297353CC}">
              <c16:uniqueId val="{0000000A-7400-4E1A-A6D6-8FBE4AA1935D}"/>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987527777777777"/>
          <c:y val="2.4362387638677974E-2"/>
          <c:w val="0.77670888888888889"/>
          <c:h val="0.94213932935813993"/>
        </c:manualLayout>
      </c:layout>
      <c:barChart>
        <c:barDir val="bar"/>
        <c:grouping val="clustered"/>
        <c:varyColors val="0"/>
        <c:ser>
          <c:idx val="0"/>
          <c:order val="0"/>
          <c:spPr>
            <a:solidFill>
              <a:schemeClr val="accent3"/>
            </a:solidFill>
            <a:ln>
              <a:noFill/>
            </a:ln>
            <a:effectLst/>
          </c:spPr>
          <c:invertIfNegative val="0"/>
          <c:dPt>
            <c:idx val="5"/>
            <c:invertIfNegative val="0"/>
            <c:bubble3D val="0"/>
            <c:extLst>
              <c:ext xmlns:c16="http://schemas.microsoft.com/office/drawing/2014/chart" uri="{C3380CC4-5D6E-409C-BE32-E72D297353CC}">
                <c16:uniqueId val="{00000000-CDC7-455F-BD71-1C5F067C5DC0}"/>
              </c:ext>
            </c:extLst>
          </c:dPt>
          <c:dPt>
            <c:idx val="6"/>
            <c:invertIfNegative val="0"/>
            <c:bubble3D val="0"/>
            <c:spPr>
              <a:solidFill>
                <a:schemeClr val="accent3"/>
              </a:solidFill>
              <a:ln>
                <a:noFill/>
              </a:ln>
              <a:effectLst/>
            </c:spPr>
            <c:extLst>
              <c:ext xmlns:c16="http://schemas.microsoft.com/office/drawing/2014/chart" uri="{C3380CC4-5D6E-409C-BE32-E72D297353CC}">
                <c16:uniqueId val="{00000002-CDC7-455F-BD71-1C5F067C5DC0}"/>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4-CDC7-455F-BD71-1C5F067C5DC0}"/>
              </c:ext>
            </c:extLst>
          </c:dPt>
          <c:dLbls>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Emissionen_Internat!$W$41:$W$50</c:f>
              <c:strCache>
                <c:ptCount val="10"/>
                <c:pt idx="0">
                  <c:v>China</c:v>
                </c:pt>
                <c:pt idx="1">
                  <c:v>United States</c:v>
                </c:pt>
                <c:pt idx="2">
                  <c:v>India</c:v>
                </c:pt>
                <c:pt idx="3">
                  <c:v>Russia</c:v>
                </c:pt>
                <c:pt idx="4">
                  <c:v>Japan</c:v>
                </c:pt>
                <c:pt idx="5">
                  <c:v>Iran</c:v>
                </c:pt>
                <c:pt idx="6">
                  <c:v>Indonesia</c:v>
                </c:pt>
                <c:pt idx="7">
                  <c:v>Saudi Arabia</c:v>
                </c:pt>
                <c:pt idx="8">
                  <c:v>South Korea</c:v>
                </c:pt>
                <c:pt idx="9">
                  <c:v>Germany</c:v>
                </c:pt>
              </c:strCache>
            </c:strRef>
          </c:cat>
          <c:val>
            <c:numRef>
              <c:f>Emissionen_Internat!$Z$41:$Z$50</c:f>
              <c:numCache>
                <c:formatCode>0.0%</c:formatCode>
                <c:ptCount val="10"/>
                <c:pt idx="0">
                  <c:v>0.3118300737707082</c:v>
                </c:pt>
                <c:pt idx="1">
                  <c:v>0.12692763669692522</c:v>
                </c:pt>
                <c:pt idx="2">
                  <c:v>7.7231815107146398E-2</c:v>
                </c:pt>
                <c:pt idx="3">
                  <c:v>5.38394009044443E-2</c:v>
                </c:pt>
                <c:pt idx="4">
                  <c:v>2.5695358615833795E-2</c:v>
                </c:pt>
                <c:pt idx="5">
                  <c:v>2.3181628506526306E-2</c:v>
                </c:pt>
                <c:pt idx="6">
                  <c:v>2.1313785631457655E-2</c:v>
                </c:pt>
                <c:pt idx="7">
                  <c:v>1.7960907057353266E-2</c:v>
                </c:pt>
                <c:pt idx="8">
                  <c:v>1.4700655302620816E-2</c:v>
                </c:pt>
                <c:pt idx="9">
                  <c:v>1.4582584208717492E-2</c:v>
                </c:pt>
              </c:numCache>
            </c:numRef>
          </c:val>
          <c:extLst>
            <c:ext xmlns:c16="http://schemas.microsoft.com/office/drawing/2014/chart" uri="{C3380CC4-5D6E-409C-BE32-E72D297353CC}">
              <c16:uniqueId val="{00000005-CDC7-455F-BD71-1C5F067C5DC0}"/>
            </c:ext>
          </c:extLst>
        </c:ser>
        <c:dLbls>
          <c:dLblPos val="outEnd"/>
          <c:showLegendKey val="0"/>
          <c:showVal val="1"/>
          <c:showCatName val="0"/>
          <c:showSerName val="0"/>
          <c:showPercent val="0"/>
          <c:showBubbleSize val="0"/>
        </c:dLbls>
        <c:gapWidth val="50"/>
        <c:axId val="700002440"/>
        <c:axId val="700004792"/>
      </c:barChart>
      <c:catAx>
        <c:axId val="700002440"/>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crossAx val="700004792"/>
        <c:crosses val="autoZero"/>
        <c:auto val="1"/>
        <c:lblAlgn val="ctr"/>
        <c:lblOffset val="100"/>
        <c:noMultiLvlLbl val="0"/>
      </c:catAx>
      <c:valAx>
        <c:axId val="700004792"/>
        <c:scaling>
          <c:orientation val="minMax"/>
        </c:scaling>
        <c:delete val="1"/>
        <c:axPos val="t"/>
        <c:numFmt formatCode="0.0%" sourceLinked="1"/>
        <c:majorTickMark val="none"/>
        <c:minorTickMark val="none"/>
        <c:tickLblPos val="nextTo"/>
        <c:crossAx val="700002440"/>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Emissionen_Internat!$Q$41:$Q$46</c:f>
              <c:strCache>
                <c:ptCount val="6"/>
                <c:pt idx="0">
                  <c:v>Südamerika</c:v>
                </c:pt>
                <c:pt idx="1">
                  <c:v>Afrika</c:v>
                </c:pt>
                <c:pt idx="2">
                  <c:v>Mittlerer Osten</c:v>
                </c:pt>
                <c:pt idx="3">
                  <c:v>Europa/ EU</c:v>
                </c:pt>
                <c:pt idx="4">
                  <c:v>Nordamerika</c:v>
                </c:pt>
                <c:pt idx="5">
                  <c:v>Asien/Pazifik</c:v>
                </c:pt>
              </c:strCache>
            </c:strRef>
          </c:cat>
          <c:val>
            <c:numRef>
              <c:f>Emissionen_Internat!$R$41:$R$46</c:f>
              <c:numCache>
                <c:formatCode>0%</c:formatCode>
                <c:ptCount val="6"/>
                <c:pt idx="0">
                  <c:v>3.9563444272377242E-2</c:v>
                </c:pt>
                <c:pt idx="1">
                  <c:v>4.4245307838266516E-2</c:v>
                </c:pt>
                <c:pt idx="2">
                  <c:v>7.543450450609529E-2</c:v>
                </c:pt>
                <c:pt idx="3">
                  <c:v>3.4622671202010347E-2</c:v>
                </c:pt>
                <c:pt idx="4">
                  <c:v>0.15560577828346864</c:v>
                </c:pt>
                <c:pt idx="5">
                  <c:v>0.53388506418476511</c:v>
                </c:pt>
              </c:numCache>
            </c:numRef>
          </c:val>
          <c:extLst>
            <c:ext xmlns:c16="http://schemas.microsoft.com/office/drawing/2014/chart" uri="{C3380CC4-5D6E-409C-BE32-E72D297353CC}">
              <c16:uniqueId val="{00000000-D861-48D9-B8C7-AE0241FBE41C}"/>
            </c:ext>
          </c:extLst>
        </c:ser>
        <c:ser>
          <c:idx val="1"/>
          <c:order val="1"/>
          <c:spPr>
            <a:solidFill>
              <a:schemeClr val="bg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Emissionen_Internat!$Q$41:$Q$46</c:f>
              <c:strCache>
                <c:ptCount val="6"/>
                <c:pt idx="0">
                  <c:v>Südamerika</c:v>
                </c:pt>
                <c:pt idx="1">
                  <c:v>Afrika</c:v>
                </c:pt>
                <c:pt idx="2">
                  <c:v>Mittlerer Osten</c:v>
                </c:pt>
                <c:pt idx="3">
                  <c:v>Europa/ EU</c:v>
                </c:pt>
                <c:pt idx="4">
                  <c:v>Nordamerika</c:v>
                </c:pt>
                <c:pt idx="5">
                  <c:v>Asien/Pazifik</c:v>
                </c:pt>
              </c:strCache>
            </c:strRef>
          </c:cat>
          <c:val>
            <c:numRef>
              <c:f>Emissionen_Internat!$S$41:$S$46</c:f>
              <c:numCache>
                <c:formatCode>General</c:formatCode>
                <c:ptCount val="6"/>
                <c:pt idx="3" formatCode="0%">
                  <c:v>6.5713968781750801E-2</c:v>
                </c:pt>
              </c:numCache>
            </c:numRef>
          </c:val>
          <c:extLst>
            <c:ext xmlns:c16="http://schemas.microsoft.com/office/drawing/2014/chart" uri="{C3380CC4-5D6E-409C-BE32-E72D297353CC}">
              <c16:uniqueId val="{00000001-D861-48D9-B8C7-AE0241FBE41C}"/>
            </c:ext>
          </c:extLst>
        </c:ser>
        <c:dLbls>
          <c:dLblPos val="ctr"/>
          <c:showLegendKey val="0"/>
          <c:showVal val="1"/>
          <c:showCatName val="0"/>
          <c:showSerName val="0"/>
          <c:showPercent val="0"/>
          <c:showBubbleSize val="0"/>
        </c:dLbls>
        <c:gapWidth val="100"/>
        <c:overlap val="100"/>
        <c:axId val="1105307984"/>
        <c:axId val="1105308312"/>
      </c:barChart>
      <c:catAx>
        <c:axId val="11053079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1105308312"/>
        <c:crosses val="autoZero"/>
        <c:auto val="1"/>
        <c:lblAlgn val="ctr"/>
        <c:lblOffset val="100"/>
        <c:noMultiLvlLbl val="0"/>
      </c:catAx>
      <c:valAx>
        <c:axId val="1105308312"/>
        <c:scaling>
          <c:orientation val="minMax"/>
        </c:scaling>
        <c:delete val="1"/>
        <c:axPos val="b"/>
        <c:numFmt formatCode="0%" sourceLinked="1"/>
        <c:majorTickMark val="none"/>
        <c:minorTickMark val="none"/>
        <c:tickLblPos val="nextTo"/>
        <c:crossAx val="11053079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chemeClr val="bg1"/>
          </a:solidFill>
          <a:latin typeface="Source Sans Pro" panose="020B0503030403020204" pitchFamily="34" charset="0"/>
        </a:defRPr>
      </a:pPr>
      <a:endParaRPr lang="de-DE"/>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474765270054309E-2"/>
          <c:y val="3.3673327717515238E-2"/>
          <c:w val="0.93718028201214387"/>
          <c:h val="0.78467174200423329"/>
        </c:manualLayout>
      </c:layout>
      <c:lineChart>
        <c:grouping val="standard"/>
        <c:varyColors val="0"/>
        <c:ser>
          <c:idx val="3"/>
          <c:order val="0"/>
          <c:tx>
            <c:strRef>
              <c:f>'Energie und Emissionen Monit.'!$D$4</c:f>
              <c:strCache>
                <c:ptCount val="1"/>
                <c:pt idx="0">
                  <c:v> Produktion</c:v>
                </c:pt>
              </c:strCache>
            </c:strRef>
          </c:tx>
          <c:spPr>
            <a:ln w="76200">
              <a:solidFill>
                <a:srgbClr val="B22063"/>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Monit.'!$D$5:$D$38</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6E33-4F67-91C4-70B3B2AF826B}"/>
            </c:ext>
          </c:extLst>
        </c:ser>
        <c:ser>
          <c:idx val="4"/>
          <c:order val="1"/>
          <c:tx>
            <c:strRef>
              <c:f>'Energie und Emissionen Monit.'!$E$4</c:f>
              <c:strCache>
                <c:ptCount val="1"/>
                <c:pt idx="0">
                  <c:v> spezifischer Energieverbrauch</c:v>
                </c:pt>
              </c:strCache>
            </c:strRef>
          </c:tx>
          <c:spPr>
            <a:ln w="76200">
              <a:solidFill>
                <a:srgbClr val="004A94"/>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Monit.'!$E$5:$E$38</c:f>
              <c:numCache>
                <c:formatCode>0.0</c:formatCode>
                <c:ptCount val="34"/>
                <c:pt idx="0">
                  <c:v>100</c:v>
                </c:pt>
                <c:pt idx="1">
                  <c:v>79.748024025609467</c:v>
                </c:pt>
                <c:pt idx="2">
                  <c:v>77.044225911712346</c:v>
                </c:pt>
                <c:pt idx="3">
                  <c:v>76.843746403206097</c:v>
                </c:pt>
                <c:pt idx="4">
                  <c:v>68.662303385307993</c:v>
                </c:pt>
                <c:pt idx="5">
                  <c:v>70.837632596544779</c:v>
                </c:pt>
                <c:pt idx="6">
                  <c:v>67.249704049797941</c:v>
                </c:pt>
                <c:pt idx="7">
                  <c:v>67.207349483183137</c:v>
                </c:pt>
                <c:pt idx="8">
                  <c:v>65.384704980745965</c:v>
                </c:pt>
                <c:pt idx="9">
                  <c:v>61.866555728023698</c:v>
                </c:pt>
                <c:pt idx="10">
                  <c:v>56.985537625430069</c:v>
                </c:pt>
                <c:pt idx="11">
                  <c:v>59.243742824212966</c:v>
                </c:pt>
                <c:pt idx="12">
                  <c:v>57.85811369276658</c:v>
                </c:pt>
                <c:pt idx="13">
                  <c:v>54.334732940945571</c:v>
                </c:pt>
                <c:pt idx="14">
                  <c:v>51.005618492767802</c:v>
                </c:pt>
                <c:pt idx="15">
                  <c:v>50.362408230055763</c:v>
                </c:pt>
                <c:pt idx="16">
                  <c:v>49.852730543064808</c:v>
                </c:pt>
                <c:pt idx="17">
                  <c:v>50.878812110092042</c:v>
                </c:pt>
                <c:pt idx="18">
                  <c:v>51.907765430760108</c:v>
                </c:pt>
                <c:pt idx="19">
                  <c:v>47.175801686422048</c:v>
                </c:pt>
                <c:pt idx="20">
                  <c:v>50.398104307341171</c:v>
                </c:pt>
                <c:pt idx="21">
                  <c:v>49.77532915777541</c:v>
                </c:pt>
                <c:pt idx="22">
                  <c:v>53.095168094733602</c:v>
                </c:pt>
                <c:pt idx="23">
                  <c:v>49.854689787880709</c:v>
                </c:pt>
                <c:pt idx="24">
                  <c:v>50.300824645079125</c:v>
                </c:pt>
                <c:pt idx="25">
                  <c:v>49.524472096216662</c:v>
                </c:pt>
                <c:pt idx="26">
                  <c:v>50.056237841465723</c:v>
                </c:pt>
                <c:pt idx="27">
                  <c:v>50.765935370018013</c:v>
                </c:pt>
                <c:pt idx="28">
                  <c:v>47.447897523426839</c:v>
                </c:pt>
                <c:pt idx="29">
                  <c:v>49.923489041841158</c:v>
                </c:pt>
                <c:pt idx="30">
                  <c:v>50.500641015995306</c:v>
                </c:pt>
                <c:pt idx="31">
                  <c:v>49.601188209020968</c:v>
                </c:pt>
                <c:pt idx="32">
                  <c:v>47.910463860227757</c:v>
                </c:pt>
                <c:pt idx="33">
                  <c:v>47.487981047253569</c:v>
                </c:pt>
              </c:numCache>
            </c:numRef>
          </c:val>
          <c:smooth val="0"/>
          <c:extLst>
            <c:ext xmlns:c16="http://schemas.microsoft.com/office/drawing/2014/chart" uri="{C3380CC4-5D6E-409C-BE32-E72D297353CC}">
              <c16:uniqueId val="{00000001-6E33-4F67-91C4-70B3B2AF826B}"/>
            </c:ext>
          </c:extLst>
        </c:ser>
        <c:ser>
          <c:idx val="2"/>
          <c:order val="2"/>
          <c:tx>
            <c:strRef>
              <c:f>'Energie und Emissionen Monit.'!$C$4</c:f>
              <c:strCache>
                <c:ptCount val="1"/>
                <c:pt idx="0">
                  <c:v> absoluter Energieverbrauch</c:v>
                </c:pt>
              </c:strCache>
            </c:strRef>
          </c:tx>
          <c:spPr>
            <a:ln w="76200">
              <a:solidFill>
                <a:srgbClr val="BE9528"/>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Monit.'!$C$5:$C$38</c:f>
              <c:numCache>
                <c:formatCode>0.0</c:formatCode>
                <c:ptCount val="34"/>
                <c:pt idx="0">
                  <c:v>100</c:v>
                </c:pt>
                <c:pt idx="1">
                  <c:v>86.966002043300037</c:v>
                </c:pt>
                <c:pt idx="2">
                  <c:v>85.612752369971815</c:v>
                </c:pt>
                <c:pt idx="3">
                  <c:v>81.677368725980017</c:v>
                </c:pt>
                <c:pt idx="4">
                  <c:v>77.720342153471691</c:v>
                </c:pt>
                <c:pt idx="5">
                  <c:v>81.771629533799654</c:v>
                </c:pt>
                <c:pt idx="6">
                  <c:v>80.414822583781714</c:v>
                </c:pt>
                <c:pt idx="7">
                  <c:v>84.307007657571091</c:v>
                </c:pt>
                <c:pt idx="8">
                  <c:v>82.359087214962841</c:v>
                </c:pt>
                <c:pt idx="9">
                  <c:v>80.916602613374309</c:v>
                </c:pt>
                <c:pt idx="10">
                  <c:v>76.400845503458882</c:v>
                </c:pt>
                <c:pt idx="11">
                  <c:v>77.588393543428126</c:v>
                </c:pt>
                <c:pt idx="12">
                  <c:v>78.569049449141687</c:v>
                </c:pt>
                <c:pt idx="13">
                  <c:v>73.971944657955419</c:v>
                </c:pt>
                <c:pt idx="14">
                  <c:v>71.815910837817071</c:v>
                </c:pt>
                <c:pt idx="15">
                  <c:v>74.212464770689209</c:v>
                </c:pt>
                <c:pt idx="16">
                  <c:v>76.386113246220873</c:v>
                </c:pt>
                <c:pt idx="17">
                  <c:v>81.645529080194706</c:v>
                </c:pt>
                <c:pt idx="18">
                  <c:v>82.13233410197283</c:v>
                </c:pt>
                <c:pt idx="19">
                  <c:v>66.993338457596721</c:v>
                </c:pt>
                <c:pt idx="20">
                  <c:v>79.656674353061746</c:v>
                </c:pt>
                <c:pt idx="21">
                  <c:v>80.39008455034589</c:v>
                </c:pt>
                <c:pt idx="22">
                  <c:v>83.461439918011777</c:v>
                </c:pt>
                <c:pt idx="23">
                  <c:v>79.916090187035621</c:v>
                </c:pt>
                <c:pt idx="24">
                  <c:v>81.23879067384064</c:v>
                </c:pt>
                <c:pt idx="25">
                  <c:v>80.924929541378432</c:v>
                </c:pt>
                <c:pt idx="26">
                  <c:v>82.657571099154509</c:v>
                </c:pt>
                <c:pt idx="27">
                  <c:v>85.931797423978679</c:v>
                </c:pt>
                <c:pt idx="28">
                  <c:v>83.262686995227398</c:v>
                </c:pt>
                <c:pt idx="29">
                  <c:v>81.146226423773697</c:v>
                </c:pt>
                <c:pt idx="30">
                  <c:v>82.345751115493641</c:v>
                </c:pt>
                <c:pt idx="31">
                  <c:v>85.586363968506703</c:v>
                </c:pt>
                <c:pt idx="32">
                  <c:v>78.287576789331951</c:v>
                </c:pt>
                <c:pt idx="33">
                  <c:v>70.304559235133794</c:v>
                </c:pt>
              </c:numCache>
            </c:numRef>
          </c:val>
          <c:smooth val="0"/>
          <c:extLst>
            <c:ext xmlns:c16="http://schemas.microsoft.com/office/drawing/2014/chart" uri="{C3380CC4-5D6E-409C-BE32-E72D297353CC}">
              <c16:uniqueId val="{00000002-6E33-4F67-91C4-70B3B2AF826B}"/>
            </c:ext>
          </c:extLst>
        </c:ser>
        <c:ser>
          <c:idx val="0"/>
          <c:order val="3"/>
          <c:tx>
            <c:strRef>
              <c:f>'Energie und Emissionen Monit.'!$F$4</c:f>
              <c:strCache>
                <c:ptCount val="1"/>
              </c:strCache>
            </c:strRef>
          </c:tx>
          <c:spPr>
            <a:ln>
              <a:solidFill>
                <a:srgbClr val="623C72"/>
              </a:solidFill>
            </a:ln>
          </c:spPr>
          <c:marker>
            <c:symbol val="none"/>
          </c:marker>
          <c:cat>
            <c:numRef>
              <c:f>'Energie und Emissionen Monit.'!$A$5:$A$38</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Monit.'!$F$5:$F$38</c:f>
              <c:numCache>
                <c:formatCode>0.0</c:formatCode>
                <c:ptCount val="34"/>
                <c:pt idx="0">
                  <c:v>100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numCache>
            </c:numRef>
          </c:val>
          <c:smooth val="0"/>
          <c:extLst>
            <c:ext xmlns:c16="http://schemas.microsoft.com/office/drawing/2014/chart" uri="{C3380CC4-5D6E-409C-BE32-E72D297353CC}">
              <c16:uniqueId val="{00000003-6E33-4F67-91C4-70B3B2AF826B}"/>
            </c:ext>
          </c:extLst>
        </c:ser>
        <c:dLbls>
          <c:showLegendKey val="0"/>
          <c:showVal val="0"/>
          <c:showCatName val="0"/>
          <c:showSerName val="0"/>
          <c:showPercent val="0"/>
          <c:showBubbleSize val="0"/>
        </c:dLbls>
        <c:smooth val="0"/>
        <c:axId val="703654968"/>
        <c:axId val="703651832"/>
      </c:lineChart>
      <c:catAx>
        <c:axId val="703654968"/>
        <c:scaling>
          <c:orientation val="minMax"/>
        </c:scaling>
        <c:delete val="0"/>
        <c:axPos val="b"/>
        <c:numFmt formatCode="General" sourceLinked="1"/>
        <c:majorTickMark val="out"/>
        <c:minorTickMark val="none"/>
        <c:tickLblPos val="nextTo"/>
        <c:txPr>
          <a:bodyPr/>
          <a:lstStyle/>
          <a:p>
            <a:pPr>
              <a:defRPr sz="1400" b="1">
                <a:solidFill>
                  <a:schemeClr val="tx1"/>
                </a:solidFill>
              </a:defRPr>
            </a:pPr>
            <a:endParaRPr lang="de-DE"/>
          </a:p>
        </c:txPr>
        <c:crossAx val="703651832"/>
        <c:crosses val="autoZero"/>
        <c:auto val="1"/>
        <c:lblAlgn val="ctr"/>
        <c:lblOffset val="100"/>
        <c:tickLblSkip val="2"/>
        <c:noMultiLvlLbl val="0"/>
      </c:catAx>
      <c:valAx>
        <c:axId val="703651832"/>
        <c:scaling>
          <c:orientation val="minMax"/>
          <c:max val="180"/>
          <c:min val="30"/>
        </c:scaling>
        <c:delete val="0"/>
        <c:axPos val="l"/>
        <c:numFmt formatCode="0" sourceLinked="0"/>
        <c:majorTickMark val="out"/>
        <c:minorTickMark val="none"/>
        <c:tickLblPos val="nextTo"/>
        <c:txPr>
          <a:bodyPr/>
          <a:lstStyle/>
          <a:p>
            <a:pPr>
              <a:defRPr sz="1600" b="1">
                <a:solidFill>
                  <a:schemeClr val="tx1"/>
                </a:solidFill>
              </a:defRPr>
            </a:pPr>
            <a:endParaRPr lang="de-DE"/>
          </a:p>
        </c:txPr>
        <c:crossAx val="703654968"/>
        <c:crosses val="autoZero"/>
        <c:crossBetween val="between"/>
        <c:majorUnit val="10"/>
      </c:valAx>
      <c:spPr>
        <a:noFill/>
        <a:ln w="25400">
          <a:noFill/>
        </a:ln>
      </c:spPr>
    </c:plotArea>
    <c:legend>
      <c:legendPos val="b"/>
      <c:legendEntry>
        <c:idx val="3"/>
        <c:delete val="1"/>
      </c:legendEntry>
      <c:layout>
        <c:manualLayout>
          <c:xMode val="edge"/>
          <c:yMode val="edge"/>
          <c:x val="2.7587072538221366E-4"/>
          <c:y val="0.93015859770480402"/>
          <c:w val="0.99603228503354246"/>
          <c:h val="6.3750805385526396E-2"/>
        </c:manualLayout>
      </c:layout>
      <c:overlay val="0"/>
      <c:txPr>
        <a:bodyPr/>
        <a:lstStyle/>
        <a:p>
          <a:pPr>
            <a:defRPr sz="1600" b="1">
              <a:solidFill>
                <a:sysClr val="windowText" lastClr="000000"/>
              </a:solidFill>
            </a:defRPr>
          </a:pPr>
          <a:endParaRPr lang="de-DE"/>
        </a:p>
      </c:txPr>
    </c:legend>
    <c:plotVisOnly val="1"/>
    <c:dispBlanksAs val="gap"/>
    <c:showDLblsOverMax val="0"/>
  </c:chart>
  <c:spPr>
    <a:solidFill>
      <a:srgbClr val="EAEAEA"/>
    </a:solidFill>
    <a:ln w="9525">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889705503293731E-2"/>
          <c:y val="4.2017445483762447E-2"/>
          <c:w val="0.94300127087017627"/>
          <c:h val="0.79214087598609528"/>
        </c:manualLayout>
      </c:layout>
      <c:areaChart>
        <c:grouping val="stacked"/>
        <c:varyColors val="0"/>
        <c:ser>
          <c:idx val="0"/>
          <c:order val="0"/>
          <c:tx>
            <c:strRef>
              <c:f>'Emissionen Branche abs'!$C$1</c:f>
              <c:strCache>
                <c:ptCount val="1"/>
                <c:pt idx="0">
                  <c:v>CO2-Emissionen</c:v>
                </c:pt>
              </c:strCache>
            </c:strRef>
          </c:tx>
          <c:spPr>
            <a:solidFill>
              <a:srgbClr val="BE9528"/>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abs'!$C$2:$C$35</c:f>
              <c:numCache>
                <c:formatCode>0.0</c:formatCode>
                <c:ptCount val="34"/>
                <c:pt idx="0">
                  <c:v>65.375</c:v>
                </c:pt>
                <c:pt idx="1">
                  <c:v>56.088999999999999</c:v>
                </c:pt>
                <c:pt idx="2">
                  <c:v>52.716999999999999</c:v>
                </c:pt>
                <c:pt idx="3">
                  <c:v>49.6</c:v>
                </c:pt>
                <c:pt idx="4">
                  <c:v>47.003</c:v>
                </c:pt>
                <c:pt idx="5">
                  <c:v>48.389000000000003</c:v>
                </c:pt>
                <c:pt idx="6">
                  <c:v>47.4</c:v>
                </c:pt>
                <c:pt idx="7">
                  <c:v>48.987000000000002</c:v>
                </c:pt>
                <c:pt idx="8">
                  <c:v>46.478999999999999</c:v>
                </c:pt>
                <c:pt idx="9">
                  <c:v>44.576999999999998</c:v>
                </c:pt>
                <c:pt idx="10">
                  <c:v>44.137</c:v>
                </c:pt>
                <c:pt idx="11">
                  <c:v>44.914000000000001</c:v>
                </c:pt>
                <c:pt idx="12">
                  <c:v>45.439</c:v>
                </c:pt>
                <c:pt idx="13">
                  <c:v>42.414999999999999</c:v>
                </c:pt>
                <c:pt idx="14">
                  <c:v>40.344000000000001</c:v>
                </c:pt>
                <c:pt idx="15">
                  <c:v>41.820999999999998</c:v>
                </c:pt>
                <c:pt idx="16">
                  <c:v>43.895000000000003</c:v>
                </c:pt>
                <c:pt idx="17">
                  <c:v>46.832999999999998</c:v>
                </c:pt>
                <c:pt idx="18">
                  <c:v>46.6</c:v>
                </c:pt>
                <c:pt idx="19">
                  <c:v>37.378</c:v>
                </c:pt>
                <c:pt idx="20">
                  <c:v>44.308</c:v>
                </c:pt>
                <c:pt idx="21">
                  <c:v>44.487000000000002</c:v>
                </c:pt>
                <c:pt idx="22">
                  <c:v>46.314</c:v>
                </c:pt>
                <c:pt idx="23">
                  <c:v>44.957999999999998</c:v>
                </c:pt>
                <c:pt idx="24">
                  <c:v>45.253999999999998</c:v>
                </c:pt>
                <c:pt idx="25">
                  <c:v>44.378</c:v>
                </c:pt>
                <c:pt idx="26">
                  <c:v>44.527000000000001</c:v>
                </c:pt>
                <c:pt idx="27">
                  <c:v>44.947150988342884</c:v>
                </c:pt>
                <c:pt idx="28">
                  <c:v>42.399329805920274</c:v>
                </c:pt>
                <c:pt idx="29">
                  <c:v>39.451429369721467</c:v>
                </c:pt>
                <c:pt idx="30">
                  <c:v>39.161999999999999</c:v>
                </c:pt>
                <c:pt idx="31">
                  <c:v>42.082532708935318</c:v>
                </c:pt>
                <c:pt idx="32">
                  <c:v>39.614865792656026</c:v>
                </c:pt>
                <c:pt idx="33">
                  <c:v>33.430999999999997</c:v>
                </c:pt>
              </c:numCache>
            </c:numRef>
          </c:val>
          <c:extLst>
            <c:ext xmlns:c16="http://schemas.microsoft.com/office/drawing/2014/chart" uri="{C3380CC4-5D6E-409C-BE32-E72D297353CC}">
              <c16:uniqueId val="{00000000-A064-4412-A81D-6BFA4D0DFE4F}"/>
            </c:ext>
          </c:extLst>
        </c:ser>
        <c:ser>
          <c:idx val="1"/>
          <c:order val="1"/>
          <c:tx>
            <c:strRef>
              <c:f>'Emissionen Branche abs'!$D$1</c:f>
              <c:strCache>
                <c:ptCount val="1"/>
                <c:pt idx="0">
                  <c:v>N2O-Emissionen</c:v>
                </c:pt>
              </c:strCache>
            </c:strRef>
          </c:tx>
          <c:spPr>
            <a:solidFill>
              <a:srgbClr val="166E79"/>
            </a:solidFill>
            <a:ln>
              <a:noFill/>
            </a:ln>
            <a:effectLst/>
          </c:spPr>
          <c:cat>
            <c:numRef>
              <c:f>'Emissionen Branche abs'!$A$2:$A$35</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'Emissionen Branche abs'!$D$2:$D$35</c:f>
              <c:numCache>
                <c:formatCode>0.0</c:formatCode>
                <c:ptCount val="34"/>
                <c:pt idx="0">
                  <c:v>22.43</c:v>
                </c:pt>
                <c:pt idx="1">
                  <c:v>23.08</c:v>
                </c:pt>
                <c:pt idx="2">
                  <c:v>25.61</c:v>
                </c:pt>
                <c:pt idx="3">
                  <c:v>23.51</c:v>
                </c:pt>
                <c:pt idx="4">
                  <c:v>26.4</c:v>
                </c:pt>
                <c:pt idx="5">
                  <c:v>24.51</c:v>
                </c:pt>
                <c:pt idx="6">
                  <c:v>25.87</c:v>
                </c:pt>
                <c:pt idx="7">
                  <c:v>23.17</c:v>
                </c:pt>
                <c:pt idx="8">
                  <c:v>9.8699999999999992</c:v>
                </c:pt>
                <c:pt idx="9">
                  <c:v>5.7</c:v>
                </c:pt>
                <c:pt idx="10">
                  <c:v>5.43</c:v>
                </c:pt>
                <c:pt idx="11">
                  <c:v>7.47</c:v>
                </c:pt>
                <c:pt idx="12">
                  <c:v>8.06</c:v>
                </c:pt>
                <c:pt idx="13">
                  <c:v>8.25</c:v>
                </c:pt>
                <c:pt idx="14">
                  <c:v>9.77</c:v>
                </c:pt>
                <c:pt idx="15">
                  <c:v>8.35</c:v>
                </c:pt>
                <c:pt idx="16">
                  <c:v>8.16</c:v>
                </c:pt>
                <c:pt idx="17">
                  <c:v>10.82</c:v>
                </c:pt>
                <c:pt idx="18">
                  <c:v>9.4600000000000009</c:v>
                </c:pt>
                <c:pt idx="19">
                  <c:v>9.86</c:v>
                </c:pt>
                <c:pt idx="20">
                  <c:v>1.58</c:v>
                </c:pt>
                <c:pt idx="21">
                  <c:v>1.26</c:v>
                </c:pt>
                <c:pt idx="22">
                  <c:v>0.95</c:v>
                </c:pt>
                <c:pt idx="23">
                  <c:v>1.05</c:v>
                </c:pt>
                <c:pt idx="24">
                  <c:v>0.89</c:v>
                </c:pt>
                <c:pt idx="25">
                  <c:v>0.9</c:v>
                </c:pt>
                <c:pt idx="26">
                  <c:v>0.82</c:v>
                </c:pt>
                <c:pt idx="27">
                  <c:v>0.80370600000000003</c:v>
                </c:pt>
                <c:pt idx="28">
                  <c:v>0.80370600000000003</c:v>
                </c:pt>
                <c:pt idx="29">
                  <c:v>0.8</c:v>
                </c:pt>
                <c:pt idx="30">
                  <c:v>0.74480600000000008</c:v>
                </c:pt>
                <c:pt idx="31">
                  <c:v>0.58252099999999996</c:v>
                </c:pt>
                <c:pt idx="32">
                  <c:v>0.49761199999999994</c:v>
                </c:pt>
                <c:pt idx="33">
                  <c:v>0.5</c:v>
                </c:pt>
              </c:numCache>
            </c:numRef>
          </c:val>
          <c:extLst>
            <c:ext xmlns:c16="http://schemas.microsoft.com/office/drawing/2014/chart" uri="{C3380CC4-5D6E-409C-BE32-E72D297353CC}">
              <c16:uniqueId val="{00000001-A064-4412-A81D-6BFA4D0DFE4F}"/>
            </c:ext>
          </c:extLst>
        </c:ser>
        <c:dLbls>
          <c:showLegendKey val="0"/>
          <c:showVal val="0"/>
          <c:showCatName val="0"/>
          <c:showSerName val="0"/>
          <c:showPercent val="0"/>
          <c:showBubbleSize val="0"/>
        </c:dLbls>
        <c:axId val="1054986976"/>
        <c:axId val="425825824"/>
      </c:areaChart>
      <c:catAx>
        <c:axId val="10549869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425825824"/>
        <c:crosses val="autoZero"/>
        <c:auto val="1"/>
        <c:lblAlgn val="ctr"/>
        <c:lblOffset val="100"/>
        <c:tickLblSkip val="1"/>
        <c:noMultiLvlLbl val="0"/>
      </c:catAx>
      <c:valAx>
        <c:axId val="425825824"/>
        <c:scaling>
          <c:orientation val="minMax"/>
        </c:scaling>
        <c:delete val="0"/>
        <c:axPos val="l"/>
        <c:numFmt formatCode="0.0" sourceLinked="1"/>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1054986976"/>
        <c:crosses val="autoZero"/>
        <c:crossBetween val="midCat"/>
      </c:valAx>
      <c:spPr>
        <a:noFill/>
        <a:ln w="25400">
          <a:noFill/>
        </a:ln>
        <a:effectLst/>
      </c:spPr>
    </c:plotArea>
    <c:legend>
      <c:legendPos val="tr"/>
      <c:overlay val="1"/>
      <c:spPr>
        <a:solidFill>
          <a:srgbClr val="EAEAEA"/>
        </a:solid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3815247059880717E-2"/>
          <c:y val="1.9634083074901141E-2"/>
          <c:w val="0.93263252837542465"/>
          <c:h val="0.78909581731854028"/>
        </c:manualLayout>
      </c:layout>
      <c:lineChart>
        <c:grouping val="standard"/>
        <c:varyColors val="0"/>
        <c:ser>
          <c:idx val="3"/>
          <c:order val="0"/>
          <c:tx>
            <c:strRef>
              <c:f>'Energie und Emissionen Monit.'!$D$4</c:f>
              <c:strCache>
                <c:ptCount val="1"/>
                <c:pt idx="0">
                  <c:v> Produktion</c:v>
                </c:pt>
              </c:strCache>
            </c:strRef>
          </c:tx>
          <c:spPr>
            <a:ln w="76200">
              <a:solidFill>
                <a:srgbClr val="B22063"/>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Monit.'!$F$49:$F$82</c:f>
              <c:numCache>
                <c:formatCode>0.0</c:formatCode>
                <c:ptCount val="34"/>
                <c:pt idx="0">
                  <c:v>100</c:v>
                </c:pt>
                <c:pt idx="1">
                  <c:v>109.050980392157</c:v>
                </c:pt>
                <c:pt idx="2">
                  <c:v>111.121568627451</c:v>
                </c:pt>
                <c:pt idx="3">
                  <c:v>106.29019607843099</c:v>
                </c:pt>
                <c:pt idx="4">
                  <c:v>113.19215686274499</c:v>
                </c:pt>
                <c:pt idx="5">
                  <c:v>115.435294117647</c:v>
                </c:pt>
                <c:pt idx="6">
                  <c:v>119.576470588235</c:v>
                </c:pt>
                <c:pt idx="7">
                  <c:v>125.443137254902</c:v>
                </c:pt>
                <c:pt idx="8">
                  <c:v>125.960784313725</c:v>
                </c:pt>
                <c:pt idx="9">
                  <c:v>130.792156862745</c:v>
                </c:pt>
                <c:pt idx="10">
                  <c:v>134.070588235294</c:v>
                </c:pt>
                <c:pt idx="11">
                  <c:v>130.964705882353</c:v>
                </c:pt>
                <c:pt idx="12">
                  <c:v>135.796078431372</c:v>
                </c:pt>
                <c:pt idx="13">
                  <c:v>136.14117647058799</c:v>
                </c:pt>
                <c:pt idx="14">
                  <c:v>140.80000000000001</c:v>
                </c:pt>
                <c:pt idx="15">
                  <c:v>147.356862745098</c:v>
                </c:pt>
                <c:pt idx="16">
                  <c:v>153.22352941176501</c:v>
                </c:pt>
                <c:pt idx="17">
                  <c:v>160.470588235294</c:v>
                </c:pt>
                <c:pt idx="18">
                  <c:v>158.22745098039201</c:v>
                </c:pt>
                <c:pt idx="19">
                  <c:v>142.00784313725501</c:v>
                </c:pt>
                <c:pt idx="20">
                  <c:v>158.05490196078401</c:v>
                </c:pt>
                <c:pt idx="21">
                  <c:v>161.505882352941</c:v>
                </c:pt>
                <c:pt idx="22">
                  <c:v>157.19215686274501</c:v>
                </c:pt>
                <c:pt idx="23">
                  <c:v>160.298039215686</c:v>
                </c:pt>
                <c:pt idx="24">
                  <c:v>161.505882352941</c:v>
                </c:pt>
                <c:pt idx="25">
                  <c:v>163.403921568627</c:v>
                </c:pt>
                <c:pt idx="26">
                  <c:v>165.12941176470599</c:v>
                </c:pt>
                <c:pt idx="27">
                  <c:v>169.27058823529401</c:v>
                </c:pt>
                <c:pt idx="28">
                  <c:v>175.482352941176</c:v>
                </c:pt>
                <c:pt idx="29">
                  <c:v>162.541176470588</c:v>
                </c:pt>
                <c:pt idx="30">
                  <c:v>163.058823529412</c:v>
                </c:pt>
                <c:pt idx="31">
                  <c:v>172.54901960784301</c:v>
                </c:pt>
                <c:pt idx="32">
                  <c:v>163.403921568627</c:v>
                </c:pt>
                <c:pt idx="33">
                  <c:v>148.047058823529</c:v>
                </c:pt>
              </c:numCache>
            </c:numRef>
          </c:val>
          <c:smooth val="0"/>
          <c:extLst>
            <c:ext xmlns:c16="http://schemas.microsoft.com/office/drawing/2014/chart" uri="{C3380CC4-5D6E-409C-BE32-E72D297353CC}">
              <c16:uniqueId val="{00000000-E876-462A-827E-3D8E9498C7E3}"/>
            </c:ext>
          </c:extLst>
        </c:ser>
        <c:ser>
          <c:idx val="2"/>
          <c:order val="1"/>
          <c:tx>
            <c:strRef>
              <c:f>'Energie und Emissionen Monit.'!$E$48</c:f>
              <c:strCache>
                <c:ptCount val="1"/>
                <c:pt idx="0">
                  <c:v> absolute THG-Emissionen</c:v>
                </c:pt>
              </c:strCache>
            </c:strRef>
          </c:tx>
          <c:spPr>
            <a:ln w="76200">
              <a:solidFill>
                <a:srgbClr val="BE9528"/>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Monit.'!$E$49:$E$82</c:f>
              <c:numCache>
                <c:formatCode>0.0</c:formatCode>
                <c:ptCount val="34"/>
                <c:pt idx="0">
                  <c:v>100</c:v>
                </c:pt>
                <c:pt idx="1">
                  <c:v>90.164569215876071</c:v>
                </c:pt>
                <c:pt idx="2">
                  <c:v>89.205626103297064</c:v>
                </c:pt>
                <c:pt idx="3">
                  <c:v>83.264051022151349</c:v>
                </c:pt>
                <c:pt idx="4">
                  <c:v>83.597745003131934</c:v>
                </c:pt>
                <c:pt idx="5">
                  <c:v>83.023745800353055</c:v>
                </c:pt>
                <c:pt idx="6">
                  <c:v>83.446272991287501</c:v>
                </c:pt>
                <c:pt idx="7">
                  <c:v>82.178691418484149</c:v>
                </c:pt>
                <c:pt idx="8">
                  <c:v>64.175160867832119</c:v>
                </c:pt>
                <c:pt idx="9">
                  <c:v>57.259837139115078</c:v>
                </c:pt>
                <c:pt idx="10">
                  <c:v>56.451227151073404</c:v>
                </c:pt>
                <c:pt idx="11">
                  <c:v>59.65947269517681</c:v>
                </c:pt>
                <c:pt idx="12">
                  <c:v>60.929332042594389</c:v>
                </c:pt>
                <c:pt idx="13">
                  <c:v>57.701725414270257</c:v>
                </c:pt>
                <c:pt idx="14">
                  <c:v>57.074198508057627</c:v>
                </c:pt>
                <c:pt idx="15">
                  <c:v>57.139115084562377</c:v>
                </c:pt>
                <c:pt idx="16">
                  <c:v>59.284778771140601</c:v>
                </c:pt>
                <c:pt idx="17">
                  <c:v>65.660269916291782</c:v>
                </c:pt>
                <c:pt idx="18">
                  <c:v>63.846022436079949</c:v>
                </c:pt>
                <c:pt idx="19">
                  <c:v>53.79875861283525</c:v>
                </c:pt>
                <c:pt idx="20">
                  <c:v>52.261260748248951</c:v>
                </c:pt>
                <c:pt idx="21">
                  <c:v>52.100677637947726</c:v>
                </c:pt>
                <c:pt idx="22">
                  <c:v>53.82836968281989</c:v>
                </c:pt>
                <c:pt idx="23">
                  <c:v>52.397927225101071</c:v>
                </c:pt>
                <c:pt idx="24">
                  <c:v>52.552815898866797</c:v>
                </c:pt>
                <c:pt idx="25">
                  <c:v>51.566539490917371</c:v>
                </c:pt>
                <c:pt idx="26">
                  <c:v>51.645122715107341</c:v>
                </c:pt>
                <c:pt idx="27">
                  <c:v>52.105070313015069</c:v>
                </c:pt>
                <c:pt idx="28">
                  <c:v>49.203389107590986</c:v>
                </c:pt>
                <c:pt idx="29">
                  <c:v>45.841842001846658</c:v>
                </c:pt>
                <c:pt idx="30">
                  <c:v>45.449354820340524</c:v>
                </c:pt>
                <c:pt idx="31">
                  <c:v>48.590688125887269</c:v>
                </c:pt>
                <c:pt idx="32">
                  <c:v>45.683591814425171</c:v>
                </c:pt>
                <c:pt idx="33">
                  <c:v>38.643585217242752</c:v>
                </c:pt>
              </c:numCache>
            </c:numRef>
          </c:val>
          <c:smooth val="0"/>
          <c:extLst>
            <c:ext xmlns:c16="http://schemas.microsoft.com/office/drawing/2014/chart" uri="{C3380CC4-5D6E-409C-BE32-E72D297353CC}">
              <c16:uniqueId val="{00000001-E876-462A-827E-3D8E9498C7E3}"/>
            </c:ext>
          </c:extLst>
        </c:ser>
        <c:ser>
          <c:idx val="4"/>
          <c:order val="2"/>
          <c:tx>
            <c:strRef>
              <c:f>'Energie und Emissionen Monit.'!$G$48</c:f>
              <c:strCache>
                <c:ptCount val="1"/>
                <c:pt idx="0">
                  <c:v> spezifische THG-Emissionen</c:v>
                </c:pt>
              </c:strCache>
            </c:strRef>
          </c:tx>
          <c:spPr>
            <a:ln w="76200">
              <a:solidFill>
                <a:srgbClr val="004A94"/>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Monit.'!$G$49:$G$82</c:f>
              <c:numCache>
                <c:formatCode>0.0</c:formatCode>
                <c:ptCount val="34"/>
                <c:pt idx="0">
                  <c:v>100</c:v>
                </c:pt>
                <c:pt idx="1">
                  <c:v>82.681117484351148</c:v>
                </c:pt>
                <c:pt idx="2">
                  <c:v>80.277507962806141</c:v>
                </c:pt>
                <c:pt idx="3">
                  <c:v>78.336529702806487</c:v>
                </c:pt>
                <c:pt idx="4">
                  <c:v>73.854715132340161</c:v>
                </c:pt>
                <c:pt idx="5">
                  <c:v>71.922323614248</c:v>
                </c:pt>
                <c:pt idx="6">
                  <c:v>69.784860333131206</c:v>
                </c:pt>
                <c:pt idx="7">
                  <c:v>65.510711240819845</c:v>
                </c:pt>
                <c:pt idx="8">
                  <c:v>50.948524350240518</c:v>
                </c:pt>
                <c:pt idx="9">
                  <c:v>43.779259026368301</c:v>
                </c:pt>
                <c:pt idx="10">
                  <c:v>42.105601156908065</c:v>
                </c:pt>
                <c:pt idx="11">
                  <c:v>45.553855363726434</c:v>
                </c:pt>
                <c:pt idx="12">
                  <c:v>44.868255951431308</c:v>
                </c:pt>
                <c:pt idx="13">
                  <c:v>42.38374231086226</c:v>
                </c:pt>
                <c:pt idx="14">
                  <c:v>40.535652349472748</c:v>
                </c:pt>
                <c:pt idx="15">
                  <c:v>38.776012206098073</c:v>
                </c:pt>
                <c:pt idx="16">
                  <c:v>38.691693761877616</c:v>
                </c:pt>
                <c:pt idx="17">
                  <c:v>40.917323628187724</c:v>
                </c:pt>
                <c:pt idx="18">
                  <c:v>40.350787452167154</c:v>
                </c:pt>
                <c:pt idx="19">
                  <c:v>37.884357246970559</c:v>
                </c:pt>
                <c:pt idx="20">
                  <c:v>33.065257767972184</c:v>
                </c:pt>
                <c:pt idx="21">
                  <c:v>32.259306521165222</c:v>
                </c:pt>
                <c:pt idx="22">
                  <c:v>34.243673957486976</c:v>
                </c:pt>
                <c:pt idx="23">
                  <c:v>32.687815447697417</c:v>
                </c:pt>
                <c:pt idx="24">
                  <c:v>32.539258095889295</c:v>
                </c:pt>
                <c:pt idx="25">
                  <c:v>31.557712321647223</c:v>
                </c:pt>
                <c:pt idx="26">
                  <c:v>31.275544533942156</c:v>
                </c:pt>
                <c:pt idx="27">
                  <c:v>30.782116879387573</c:v>
                </c:pt>
                <c:pt idx="28">
                  <c:v>28.038938550182657</c:v>
                </c:pt>
                <c:pt idx="29">
                  <c:v>28.203217792103153</c:v>
                </c:pt>
                <c:pt idx="30">
                  <c:v>27.872980950425248</c:v>
                </c:pt>
                <c:pt idx="31">
                  <c:v>28.160512436593777</c:v>
                </c:pt>
                <c:pt idx="32">
                  <c:v>27.957463551594628</c:v>
                </c:pt>
                <c:pt idx="33">
                  <c:v>26.102230955702822</c:v>
                </c:pt>
              </c:numCache>
            </c:numRef>
          </c:val>
          <c:smooth val="0"/>
          <c:extLst>
            <c:ext xmlns:c16="http://schemas.microsoft.com/office/drawing/2014/chart" uri="{C3380CC4-5D6E-409C-BE32-E72D297353CC}">
              <c16:uniqueId val="{00000002-E876-462A-827E-3D8E9498C7E3}"/>
            </c:ext>
          </c:extLst>
        </c:ser>
        <c:ser>
          <c:idx val="0"/>
          <c:order val="3"/>
          <c:spPr>
            <a:ln>
              <a:solidFill>
                <a:srgbClr val="623C72"/>
              </a:solidFill>
            </a:ln>
          </c:spPr>
          <c:marker>
            <c:symbol val="none"/>
          </c:marker>
          <c:cat>
            <c:numRef>
              <c:f>'Energie und Emissionen Monit.'!$A$49:$A$82</c:f>
              <c:numCache>
                <c:formatCode>General</c:formatCode>
                <c:ptCount val="34"/>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pt idx="30">
                  <c:v>2020</c:v>
                </c:pt>
                <c:pt idx="31">
                  <c:v>2021</c:v>
                </c:pt>
                <c:pt idx="32">
                  <c:v>2022</c:v>
                </c:pt>
                <c:pt idx="33">
                  <c:v>2023</c:v>
                </c:pt>
              </c:numCache>
            </c:numRef>
          </c:cat>
          <c:val>
            <c:numRef>
              <c:f>'Energie und Emissionen Monit.'!$I$49:$I$82</c:f>
              <c:numCache>
                <c:formatCode>0.0</c:formatCode>
                <c:ptCount val="34"/>
                <c:pt idx="0">
                  <c:v>100</c:v>
                </c:pt>
                <c:pt idx="1">
                  <c:v>100</c:v>
                </c:pt>
                <c:pt idx="2">
                  <c:v>100</c:v>
                </c:pt>
                <c:pt idx="3">
                  <c:v>100</c:v>
                </c:pt>
                <c:pt idx="4">
                  <c:v>100</c:v>
                </c:pt>
                <c:pt idx="5">
                  <c:v>100</c:v>
                </c:pt>
                <c:pt idx="6">
                  <c:v>100</c:v>
                </c:pt>
                <c:pt idx="7">
                  <c:v>100</c:v>
                </c:pt>
                <c:pt idx="8">
                  <c:v>100</c:v>
                </c:pt>
                <c:pt idx="9">
                  <c:v>100</c:v>
                </c:pt>
                <c:pt idx="10">
                  <c:v>100</c:v>
                </c:pt>
                <c:pt idx="11">
                  <c:v>100</c:v>
                </c:pt>
                <c:pt idx="12">
                  <c:v>100</c:v>
                </c:pt>
                <c:pt idx="13">
                  <c:v>100</c:v>
                </c:pt>
                <c:pt idx="14">
                  <c:v>100</c:v>
                </c:pt>
                <c:pt idx="15">
                  <c:v>100</c:v>
                </c:pt>
                <c:pt idx="16">
                  <c:v>100</c:v>
                </c:pt>
                <c:pt idx="17">
                  <c:v>100</c:v>
                </c:pt>
                <c:pt idx="18">
                  <c:v>100</c:v>
                </c:pt>
                <c:pt idx="19">
                  <c:v>100</c:v>
                </c:pt>
                <c:pt idx="20">
                  <c:v>100</c:v>
                </c:pt>
                <c:pt idx="21">
                  <c:v>100</c:v>
                </c:pt>
                <c:pt idx="22">
                  <c:v>100</c:v>
                </c:pt>
                <c:pt idx="23">
                  <c:v>100</c:v>
                </c:pt>
                <c:pt idx="24">
                  <c:v>100</c:v>
                </c:pt>
                <c:pt idx="25">
                  <c:v>100</c:v>
                </c:pt>
                <c:pt idx="26">
                  <c:v>100</c:v>
                </c:pt>
                <c:pt idx="27">
                  <c:v>100</c:v>
                </c:pt>
                <c:pt idx="28">
                  <c:v>100</c:v>
                </c:pt>
                <c:pt idx="29">
                  <c:v>100</c:v>
                </c:pt>
                <c:pt idx="30">
                  <c:v>100</c:v>
                </c:pt>
                <c:pt idx="31">
                  <c:v>100</c:v>
                </c:pt>
                <c:pt idx="32">
                  <c:v>100</c:v>
                </c:pt>
                <c:pt idx="33">
                  <c:v>100</c:v>
                </c:pt>
              </c:numCache>
            </c:numRef>
          </c:val>
          <c:smooth val="0"/>
          <c:extLst>
            <c:ext xmlns:c16="http://schemas.microsoft.com/office/drawing/2014/chart" uri="{C3380CC4-5D6E-409C-BE32-E72D297353CC}">
              <c16:uniqueId val="{00000003-E876-462A-827E-3D8E9498C7E3}"/>
            </c:ext>
          </c:extLst>
        </c:ser>
        <c:dLbls>
          <c:showLegendKey val="0"/>
          <c:showVal val="0"/>
          <c:showCatName val="0"/>
          <c:showSerName val="0"/>
          <c:showPercent val="0"/>
          <c:showBubbleSize val="0"/>
        </c:dLbls>
        <c:smooth val="0"/>
        <c:axId val="703653008"/>
        <c:axId val="703654576"/>
      </c:lineChart>
      <c:catAx>
        <c:axId val="703653008"/>
        <c:scaling>
          <c:orientation val="minMax"/>
        </c:scaling>
        <c:delete val="0"/>
        <c:axPos val="b"/>
        <c:numFmt formatCode="General" sourceLinked="1"/>
        <c:majorTickMark val="out"/>
        <c:minorTickMark val="none"/>
        <c:tickLblPos val="nextTo"/>
        <c:txPr>
          <a:bodyPr/>
          <a:lstStyle/>
          <a:p>
            <a:pPr>
              <a:defRPr sz="1400" b="1">
                <a:solidFill>
                  <a:schemeClr val="tx1"/>
                </a:solidFill>
              </a:defRPr>
            </a:pPr>
            <a:endParaRPr lang="de-DE"/>
          </a:p>
        </c:txPr>
        <c:crossAx val="703654576"/>
        <c:crosses val="autoZero"/>
        <c:auto val="1"/>
        <c:lblAlgn val="ctr"/>
        <c:lblOffset val="100"/>
        <c:tickLblSkip val="2"/>
        <c:noMultiLvlLbl val="0"/>
      </c:catAx>
      <c:valAx>
        <c:axId val="703654576"/>
        <c:scaling>
          <c:orientation val="minMax"/>
          <c:max val="180"/>
          <c:min val="20"/>
        </c:scaling>
        <c:delete val="0"/>
        <c:axPos val="l"/>
        <c:numFmt formatCode="0" sourceLinked="0"/>
        <c:majorTickMark val="out"/>
        <c:minorTickMark val="none"/>
        <c:tickLblPos val="nextTo"/>
        <c:txPr>
          <a:bodyPr/>
          <a:lstStyle/>
          <a:p>
            <a:pPr>
              <a:defRPr sz="1600" b="1">
                <a:solidFill>
                  <a:schemeClr val="tx1"/>
                </a:solidFill>
              </a:defRPr>
            </a:pPr>
            <a:endParaRPr lang="de-DE"/>
          </a:p>
        </c:txPr>
        <c:crossAx val="703653008"/>
        <c:crosses val="autoZero"/>
        <c:crossBetween val="between"/>
        <c:majorUnit val="10"/>
      </c:valAx>
      <c:spPr>
        <a:solidFill>
          <a:srgbClr val="EAEAEA"/>
        </a:solidFill>
        <a:ln w="25400">
          <a:noFill/>
        </a:ln>
      </c:spPr>
    </c:plotArea>
    <c:legend>
      <c:legendPos val="b"/>
      <c:legendEntry>
        <c:idx val="3"/>
        <c:delete val="1"/>
      </c:legendEntry>
      <c:layout>
        <c:manualLayout>
          <c:xMode val="edge"/>
          <c:yMode val="edge"/>
          <c:x val="0"/>
          <c:y val="0.93015859770480402"/>
          <c:w val="0.99746220450027012"/>
          <c:h val="6.3750805385526396E-2"/>
        </c:manualLayout>
      </c:layout>
      <c:overlay val="0"/>
      <c:txPr>
        <a:bodyPr/>
        <a:lstStyle/>
        <a:p>
          <a:pPr>
            <a:defRPr sz="1600" b="1">
              <a:solidFill>
                <a:sysClr val="windowText" lastClr="000000"/>
              </a:solidFill>
            </a:defRPr>
          </a:pPr>
          <a:endParaRPr lang="de-DE"/>
        </a:p>
      </c:txPr>
    </c:legend>
    <c:plotVisOnly val="1"/>
    <c:dispBlanksAs val="gap"/>
    <c:showDLblsOverMax val="0"/>
  </c:chart>
  <c:spPr>
    <a:solidFill>
      <a:srgbClr val="EAEAEA"/>
    </a:solidFill>
    <a:ln w="9525">
      <a:noFill/>
    </a:ln>
  </c:spPr>
  <c:txPr>
    <a:bodyPr/>
    <a:lstStyle/>
    <a:p>
      <a:pPr>
        <a:defRPr sz="1200">
          <a:solidFill>
            <a:srgbClr val="564A3E"/>
          </a:solidFill>
          <a:latin typeface="+mn-lt"/>
          <a:ea typeface="Arial"/>
          <a:cs typeface="Arial"/>
        </a:defRPr>
      </a:pPr>
      <a:endParaRPr lang="de-D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086425925925923"/>
          <c:y val="0"/>
          <c:w val="0.52913574074074077"/>
          <c:h val="0.8890511449482934"/>
        </c:manualLayout>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Stromverbrauch_Sektoren_D!$B$25:$B$29</c:f>
              <c:numCache>
                <c:formatCode>0.0%</c:formatCode>
                <c:ptCount val="5"/>
                <c:pt idx="0">
                  <c:v>0.32323316237541522</c:v>
                </c:pt>
                <c:pt idx="1">
                  <c:v>0.10596118978405315</c:v>
                </c:pt>
                <c:pt idx="2">
                  <c:v>0.28259966777408635</c:v>
                </c:pt>
                <c:pt idx="3">
                  <c:v>0.2647425249169435</c:v>
                </c:pt>
                <c:pt idx="4">
                  <c:v>2.4086378737541526E-2</c:v>
                </c:pt>
              </c:numCache>
            </c:numRef>
          </c:val>
          <c:extLst>
            <c:ext xmlns:c16="http://schemas.microsoft.com/office/drawing/2014/chart" uri="{C3380CC4-5D6E-409C-BE32-E72D297353CC}">
              <c16:uniqueId val="{00000000-7111-497C-9527-3F173A8CBCCB}"/>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Stromverbrauch_Sektoren_D!$C$25:$C$29</c:f>
              <c:numCache>
                <c:formatCode>0.0%</c:formatCode>
                <c:ptCount val="5"/>
                <c:pt idx="0">
                  <c:v>0.32741649069579293</c:v>
                </c:pt>
                <c:pt idx="1">
                  <c:v>0.10624046723300971</c:v>
                </c:pt>
                <c:pt idx="2">
                  <c:v>0.2607200647249191</c:v>
                </c:pt>
                <c:pt idx="3">
                  <c:v>0.2803398058252427</c:v>
                </c:pt>
                <c:pt idx="4">
                  <c:v>2.5889967637540454E-2</c:v>
                </c:pt>
              </c:numCache>
            </c:numRef>
          </c:val>
          <c:extLst>
            <c:ext xmlns:c16="http://schemas.microsoft.com/office/drawing/2014/chart" uri="{C3380CC4-5D6E-409C-BE32-E72D297353CC}">
              <c16:uniqueId val="{00000001-7111-497C-9527-3F173A8CBCCB}"/>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Stromverbrauch_Sektoren_D!$D$25:$D$29</c:f>
              <c:numCache>
                <c:formatCode>0.0%</c:formatCode>
                <c:ptCount val="5"/>
                <c:pt idx="0">
                  <c:v>0.32161920050230225</c:v>
                </c:pt>
                <c:pt idx="1">
                  <c:v>0.10094254081205524</c:v>
                </c:pt>
                <c:pt idx="2">
                  <c:v>0.26747593135203013</c:v>
                </c:pt>
                <c:pt idx="3">
                  <c:v>0.28087065717873583</c:v>
                </c:pt>
                <c:pt idx="4">
                  <c:v>2.9719547928003347E-2</c:v>
                </c:pt>
              </c:numCache>
            </c:numRef>
          </c:val>
          <c:extLst>
            <c:ext xmlns:c16="http://schemas.microsoft.com/office/drawing/2014/chart" uri="{C3380CC4-5D6E-409C-BE32-E72D297353CC}">
              <c16:uniqueId val="{00000002-7111-497C-9527-3F173A8CBCCB}"/>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Stromverbrauch_Sektoren_D!$A$25:$A$29</c:f>
              <c:strCache>
                <c:ptCount val="5"/>
                <c:pt idx="0">
                  <c:v>Bergbau, Industrie (ohne Chemie/Pharma)</c:v>
                </c:pt>
                <c:pt idx="1">
                  <c:v>Chemie/ Pharma</c:v>
                </c:pt>
                <c:pt idx="2">
                  <c:v>Gewerbe, Handel, Dienstleistungen</c:v>
                </c:pt>
                <c:pt idx="3">
                  <c:v>Haushalte</c:v>
                </c:pt>
                <c:pt idx="4">
                  <c:v>Verkehr</c:v>
                </c:pt>
              </c:strCache>
            </c:strRef>
          </c:cat>
          <c:val>
            <c:numRef>
              <c:f>Stromverbrauch_Sektoren_D!$E$25:$E$29</c:f>
              <c:numCache>
                <c:formatCode>0.0%</c:formatCode>
                <c:ptCount val="5"/>
                <c:pt idx="0">
                  <c:v>0.31755360915492958</c:v>
                </c:pt>
                <c:pt idx="1">
                  <c:v>9.6398855633802821E-2</c:v>
                </c:pt>
                <c:pt idx="2">
                  <c:v>0.26452464788732394</c:v>
                </c:pt>
                <c:pt idx="3">
                  <c:v>0.28675176056338031</c:v>
                </c:pt>
                <c:pt idx="4">
                  <c:v>3.3670774647887328E-2</c:v>
                </c:pt>
              </c:numCache>
            </c:numRef>
          </c:val>
          <c:extLst>
            <c:ext xmlns:c16="http://schemas.microsoft.com/office/drawing/2014/chart" uri="{C3380CC4-5D6E-409C-BE32-E72D297353CC}">
              <c16:uniqueId val="{00000003-7111-497C-9527-3F173A8CBCCB}"/>
            </c:ext>
          </c:extLst>
        </c:ser>
        <c:dLbls>
          <c:dLblPos val="outEnd"/>
          <c:showLegendKey val="0"/>
          <c:showVal val="1"/>
          <c:showCatName val="0"/>
          <c:showSerName val="0"/>
          <c:showPercent val="0"/>
          <c:showBubbleSize val="0"/>
        </c:dLbls>
        <c:gapWidth val="100"/>
        <c:axId val="921590912"/>
        <c:axId val="921588032"/>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6063358490055818"/>
          <c:h val="6.1569743139046271E-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330897912629278E-3"/>
          <c:y val="8.9906497242867413E-4"/>
          <c:w val="0.99737747982185398"/>
          <c:h val="0.73347332219869488"/>
        </c:manualLayout>
      </c:layout>
      <c:barChart>
        <c:barDir val="col"/>
        <c:grouping val="stacked"/>
        <c:varyColors val="0"/>
        <c:ser>
          <c:idx val="1"/>
          <c:order val="0"/>
          <c:tx>
            <c:strRef>
              <c:f>'Ziele EE'!$A$5</c:f>
              <c:strCache>
                <c:ptCount val="1"/>
                <c:pt idx="0">
                  <c:v>Anteil EE am StromV</c:v>
                </c:pt>
              </c:strCache>
            </c:strRef>
          </c:tx>
          <c:spPr>
            <a:solidFill>
              <a:schemeClr val="accent4"/>
            </a:solidFill>
          </c:spPr>
          <c:invertIfNegative val="0"/>
          <c:dPt>
            <c:idx val="4"/>
            <c:invertIfNegative val="0"/>
            <c:bubble3D val="0"/>
            <c:spPr>
              <a:solidFill>
                <a:schemeClr val="accent4"/>
              </a:solidFill>
            </c:spPr>
            <c:extLst>
              <c:ext xmlns:c16="http://schemas.microsoft.com/office/drawing/2014/chart" uri="{C3380CC4-5D6E-409C-BE32-E72D297353CC}">
                <c16:uniqueId val="{00000001-2371-4ED6-A99B-98844DD56127}"/>
              </c:ext>
            </c:extLst>
          </c:dPt>
          <c:dPt>
            <c:idx val="7"/>
            <c:invertIfNegative val="0"/>
            <c:bubble3D val="0"/>
            <c:spPr>
              <a:solidFill>
                <a:schemeClr val="accent2"/>
              </a:solidFill>
            </c:spPr>
            <c:extLst>
              <c:ext xmlns:c16="http://schemas.microsoft.com/office/drawing/2014/chart" uri="{C3380CC4-5D6E-409C-BE32-E72D297353CC}">
                <c16:uniqueId val="{00000003-2371-4ED6-A99B-98844DD56127}"/>
              </c:ext>
            </c:extLst>
          </c:dPt>
          <c:dPt>
            <c:idx val="8"/>
            <c:invertIfNegative val="0"/>
            <c:bubble3D val="0"/>
            <c:spPr>
              <a:solidFill>
                <a:schemeClr val="accent2"/>
              </a:solidFill>
            </c:spPr>
            <c:extLst>
              <c:ext xmlns:c16="http://schemas.microsoft.com/office/drawing/2014/chart" uri="{C3380CC4-5D6E-409C-BE32-E72D297353CC}">
                <c16:uniqueId val="{00000005-2371-4ED6-A99B-98844DD56127}"/>
              </c:ext>
            </c:extLst>
          </c:dPt>
          <c:dLbls>
            <c:dLbl>
              <c:idx val="0"/>
              <c:layout>
                <c:manualLayout>
                  <c:x val="5.2916666666666667E-3"/>
                  <c:y val="-5.3995777164857907E-2"/>
                </c:manualLayout>
              </c:layout>
              <c:spPr>
                <a:noFill/>
                <a:ln>
                  <a:noFill/>
                </a:ln>
                <a:effectLst/>
              </c:spPr>
              <c:txPr>
                <a:bodyPr/>
                <a:lstStyle/>
                <a:p>
                  <a:pPr>
                    <a:defRPr>
                      <a:solidFill>
                        <a:sysClr val="windowText" lastClr="000000"/>
                      </a:solidFill>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2371-4ED6-A99B-98844DD56127}"/>
                </c:ext>
              </c:extLst>
            </c:dLbl>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EE'!$B$5:$J$5</c:f>
              <c:numCache>
                <c:formatCode>0.0</c:formatCode>
                <c:ptCount val="8"/>
                <c:pt idx="0">
                  <c:v>3.8</c:v>
                </c:pt>
                <c:pt idx="1">
                  <c:v>17.899999999999999</c:v>
                </c:pt>
                <c:pt idx="2">
                  <c:v>47.3</c:v>
                </c:pt>
                <c:pt idx="3">
                  <c:v>43.1</c:v>
                </c:pt>
                <c:pt idx="4">
                  <c:v>48.4</c:v>
                </c:pt>
                <c:pt idx="5">
                  <c:v>54.1</c:v>
                </c:pt>
                <c:pt idx="6">
                  <c:v>55.3</c:v>
                </c:pt>
                <c:pt idx="7">
                  <c:v>100</c:v>
                </c:pt>
              </c:numCache>
            </c:numRef>
          </c:val>
          <c:extLst>
            <c:ext xmlns:c16="http://schemas.microsoft.com/office/drawing/2014/chart" uri="{C3380CC4-5D6E-409C-BE32-E72D297353CC}">
              <c16:uniqueId val="{00000007-2371-4ED6-A99B-98844DD56127}"/>
            </c:ext>
          </c:extLst>
        </c:ser>
        <c:ser>
          <c:idx val="0"/>
          <c:order val="1"/>
          <c:tx>
            <c:strRef>
              <c:f>'Ziele EE'!$A$6</c:f>
              <c:strCache>
                <c:ptCount val="1"/>
              </c:strCache>
            </c:strRef>
          </c:tx>
          <c:spPr>
            <a:pattFill prst="dkUpDiag">
              <a:fgClr>
                <a:srgbClr val="166E79"/>
              </a:fgClr>
              <a:bgClr>
                <a:schemeClr val="bg1"/>
              </a:bgClr>
            </a:pattFill>
          </c:spPr>
          <c:invertIfNegative val="0"/>
          <c:dLbls>
            <c:delete val="1"/>
          </c:dLbls>
          <c:cat>
            <c:numRef>
              <c:f>'Ziele EE'!$B$4:$J$4</c:f>
              <c:numCache>
                <c:formatCode>General</c:formatCode>
                <c:ptCount val="8"/>
                <c:pt idx="0">
                  <c:v>1990</c:v>
                </c:pt>
                <c:pt idx="1">
                  <c:v>2010</c:v>
                </c:pt>
                <c:pt idx="2">
                  <c:v>2020</c:v>
                </c:pt>
                <c:pt idx="3">
                  <c:v>2021</c:v>
                </c:pt>
                <c:pt idx="4">
                  <c:v>2022</c:v>
                </c:pt>
                <c:pt idx="5">
                  <c:v>2023</c:v>
                </c:pt>
                <c:pt idx="6">
                  <c:v>2024</c:v>
                </c:pt>
                <c:pt idx="7">
                  <c:v>2045</c:v>
                </c:pt>
              </c:numCache>
            </c:numRef>
          </c:cat>
          <c:val>
            <c:numRef>
              <c:f>'Ziele EE'!$B$6:$G$6</c:f>
              <c:numCache>
                <c:formatCode>General</c:formatCode>
                <c:ptCount val="5"/>
                <c:pt idx="0">
                  <c:v>0</c:v>
                </c:pt>
                <c:pt idx="1">
                  <c:v>0</c:v>
                </c:pt>
                <c:pt idx="2">
                  <c:v>0</c:v>
                </c:pt>
              </c:numCache>
            </c:numRef>
          </c:val>
          <c:extLst>
            <c:ext xmlns:c16="http://schemas.microsoft.com/office/drawing/2014/chart" uri="{C3380CC4-5D6E-409C-BE32-E72D297353CC}">
              <c16:uniqueId val="{00000008-2371-4ED6-A99B-98844DD56127}"/>
            </c:ext>
          </c:extLst>
        </c:ser>
        <c:dLbls>
          <c:showLegendKey val="0"/>
          <c:showVal val="1"/>
          <c:showCatName val="0"/>
          <c:showSerName val="0"/>
          <c:showPercent val="0"/>
          <c:showBubbleSize val="0"/>
        </c:dLbls>
        <c:gapWidth val="50"/>
        <c:overlap val="100"/>
        <c:axId val="696701856"/>
        <c:axId val="696700288"/>
      </c:barChart>
      <c:catAx>
        <c:axId val="696701856"/>
        <c:scaling>
          <c:orientation val="minMax"/>
        </c:scaling>
        <c:delete val="0"/>
        <c:axPos val="b"/>
        <c:numFmt formatCode="General" sourceLinked="1"/>
        <c:majorTickMark val="out"/>
        <c:minorTickMark val="none"/>
        <c:tickLblPos val="nextTo"/>
        <c:crossAx val="696700288"/>
        <c:crosses val="autoZero"/>
        <c:auto val="1"/>
        <c:lblAlgn val="ctr"/>
        <c:lblOffset val="100"/>
        <c:noMultiLvlLbl val="0"/>
      </c:catAx>
      <c:valAx>
        <c:axId val="696700288"/>
        <c:scaling>
          <c:orientation val="minMax"/>
        </c:scaling>
        <c:delete val="1"/>
        <c:axPos val="l"/>
        <c:numFmt formatCode="0.0" sourceLinked="1"/>
        <c:majorTickMark val="out"/>
        <c:minorTickMark val="none"/>
        <c:tickLblPos val="nextTo"/>
        <c:crossAx val="696701856"/>
        <c:crosses val="autoZero"/>
        <c:crossBetween val="between"/>
      </c:valAx>
      <c:spPr>
        <a:solidFill>
          <a:srgbClr val="EAEAEA"/>
        </a:solidFill>
        <a:ln w="25400">
          <a:noFill/>
        </a:ln>
      </c:spPr>
    </c:plotArea>
    <c:plotVisOnly val="1"/>
    <c:dispBlanksAs val="gap"/>
    <c:showDLblsOverMax val="0"/>
  </c:chart>
  <c:spPr>
    <a:solidFill>
      <a:srgbClr val="EAEAEA"/>
    </a:solidFill>
    <a:ln w="9525">
      <a:noFill/>
    </a:ln>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4612848948853153"/>
          <c:y val="0.18733297161742582"/>
          <c:w val="0.32810307070125799"/>
          <c:h val="0.59624194348542581"/>
        </c:manualLayout>
      </c:layout>
      <c:pieChart>
        <c:varyColors val="1"/>
        <c:ser>
          <c:idx val="0"/>
          <c:order val="0"/>
          <c:spPr>
            <a:ln w="3175">
              <a:solidFill>
                <a:schemeClr val="bg1"/>
              </a:solidFill>
            </a:ln>
          </c:spPr>
          <c:dPt>
            <c:idx val="0"/>
            <c:bubble3D val="0"/>
            <c:spPr>
              <a:solidFill>
                <a:srgbClr val="004A94"/>
              </a:solidFill>
              <a:ln w="3175">
                <a:solidFill>
                  <a:schemeClr val="bg1"/>
                </a:solidFill>
              </a:ln>
              <a:effectLst/>
            </c:spPr>
            <c:extLst>
              <c:ext xmlns:c16="http://schemas.microsoft.com/office/drawing/2014/chart" uri="{C3380CC4-5D6E-409C-BE32-E72D297353CC}">
                <c16:uniqueId val="{00000001-448D-4586-AB4E-2BF94F574375}"/>
              </c:ext>
            </c:extLst>
          </c:dPt>
          <c:dPt>
            <c:idx val="1"/>
            <c:bubble3D val="0"/>
            <c:spPr>
              <a:solidFill>
                <a:schemeClr val="accent2"/>
              </a:solidFill>
              <a:ln w="3175">
                <a:solidFill>
                  <a:schemeClr val="bg1"/>
                </a:solidFill>
              </a:ln>
              <a:effectLst/>
            </c:spPr>
            <c:extLst>
              <c:ext xmlns:c16="http://schemas.microsoft.com/office/drawing/2014/chart" uri="{C3380CC4-5D6E-409C-BE32-E72D297353CC}">
                <c16:uniqueId val="{00000003-448D-4586-AB4E-2BF94F574375}"/>
              </c:ext>
            </c:extLst>
          </c:dPt>
          <c:dPt>
            <c:idx val="2"/>
            <c:bubble3D val="0"/>
            <c:spPr>
              <a:solidFill>
                <a:srgbClr val="BE9528"/>
              </a:solidFill>
              <a:ln w="3175">
                <a:solidFill>
                  <a:schemeClr val="bg1"/>
                </a:solidFill>
              </a:ln>
              <a:effectLst/>
            </c:spPr>
            <c:extLst>
              <c:ext xmlns:c16="http://schemas.microsoft.com/office/drawing/2014/chart" uri="{C3380CC4-5D6E-409C-BE32-E72D297353CC}">
                <c16:uniqueId val="{00000005-448D-4586-AB4E-2BF94F574375}"/>
              </c:ext>
            </c:extLst>
          </c:dPt>
          <c:dPt>
            <c:idx val="3"/>
            <c:bubble3D val="0"/>
            <c:spPr>
              <a:solidFill>
                <a:srgbClr val="166E79"/>
              </a:solidFill>
              <a:ln w="3175">
                <a:solidFill>
                  <a:schemeClr val="bg1"/>
                </a:solidFill>
              </a:ln>
              <a:effectLst/>
            </c:spPr>
            <c:extLst>
              <c:ext xmlns:c16="http://schemas.microsoft.com/office/drawing/2014/chart" uri="{C3380CC4-5D6E-409C-BE32-E72D297353CC}">
                <c16:uniqueId val="{00000007-448D-4586-AB4E-2BF94F574375}"/>
              </c:ext>
            </c:extLst>
          </c:dPt>
          <c:dPt>
            <c:idx val="4"/>
            <c:bubble3D val="0"/>
            <c:spPr>
              <a:solidFill>
                <a:srgbClr val="003061"/>
              </a:solidFill>
              <a:ln w="3175">
                <a:solidFill>
                  <a:schemeClr val="bg1"/>
                </a:solidFill>
              </a:ln>
              <a:effectLst/>
            </c:spPr>
            <c:extLst>
              <c:ext xmlns:c16="http://schemas.microsoft.com/office/drawing/2014/chart" uri="{C3380CC4-5D6E-409C-BE32-E72D297353CC}">
                <c16:uniqueId val="{00000009-448D-4586-AB4E-2BF94F574375}"/>
              </c:ext>
            </c:extLst>
          </c:dPt>
          <c:dPt>
            <c:idx val="5"/>
            <c:bubble3D val="0"/>
            <c:spPr>
              <a:solidFill>
                <a:srgbClr val="3080B2"/>
              </a:solidFill>
              <a:ln w="3175">
                <a:solidFill>
                  <a:schemeClr val="bg1"/>
                </a:solidFill>
              </a:ln>
              <a:effectLst/>
            </c:spPr>
            <c:extLst>
              <c:ext xmlns:c16="http://schemas.microsoft.com/office/drawing/2014/chart" uri="{C3380CC4-5D6E-409C-BE32-E72D297353CC}">
                <c16:uniqueId val="{0000000B-448D-4586-AB4E-2BF94F574375}"/>
              </c:ext>
            </c:extLst>
          </c:dPt>
          <c:dLbls>
            <c:dLbl>
              <c:idx val="0"/>
              <c:layout>
                <c:manualLayout>
                  <c:x val="5.0099629945915089E-2"/>
                  <c:y val="4.567947682252115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48D-4586-AB4E-2BF94F574375}"/>
                </c:ext>
              </c:extLst>
            </c:dLbl>
            <c:dLbl>
              <c:idx val="1"/>
              <c:layout>
                <c:manualLayout>
                  <c:x val="-1.6534096868685427E-2"/>
                  <c:y val="5.125251710825308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48D-4586-AB4E-2BF94F574375}"/>
                </c:ext>
              </c:extLst>
            </c:dLbl>
            <c:dLbl>
              <c:idx val="2"/>
              <c:layout>
                <c:manualLayout>
                  <c:x val="-6.7634123056784221E-2"/>
                  <c:y val="0.14565533050799975"/>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448D-4586-AB4E-2BF94F574375}"/>
                </c:ext>
              </c:extLst>
            </c:dLbl>
            <c:dLbl>
              <c:idx val="3"/>
              <c:layout>
                <c:manualLayout>
                  <c:x val="-6.7402777777777784E-2"/>
                  <c:y val="0.14487102034512675"/>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448D-4586-AB4E-2BF94F574375}"/>
                </c:ext>
              </c:extLst>
            </c:dLbl>
            <c:dLbl>
              <c:idx val="4"/>
              <c:layout>
                <c:manualLayout>
                  <c:x val="-4.9350420152886487E-2"/>
                  <c:y val="-6.7289673400933404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448D-4586-AB4E-2BF94F574375}"/>
                </c:ext>
              </c:extLst>
            </c:dLbl>
            <c:dLbl>
              <c:idx val="5"/>
              <c:layout>
                <c:manualLayout>
                  <c:x val="0.19922232607345944"/>
                  <c:y val="6.0905969096694936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448D-4586-AB4E-2BF94F574375}"/>
                </c:ext>
              </c:extLst>
            </c:dLbl>
            <c:numFmt formatCode="0.0%" sourceLinked="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(Stromerzeugung_EE!$A$14:$A$17,Stromerzeugung_EE!$A$19:$A$20)</c:f>
              <c:strCache>
                <c:ptCount val="6"/>
                <c:pt idx="0">
                  <c:v>Erneuerbare Energien</c:v>
                </c:pt>
                <c:pt idx="1">
                  <c:v>Braunkohle</c:v>
                </c:pt>
                <c:pt idx="2">
                  <c:v>Erdgas</c:v>
                </c:pt>
                <c:pt idx="3">
                  <c:v>Steinkohle</c:v>
                </c:pt>
                <c:pt idx="4">
                  <c:v>Mineralöl</c:v>
                </c:pt>
                <c:pt idx="5">
                  <c:v>sonstige Energieträger</c:v>
                </c:pt>
              </c:strCache>
              <c:extLst/>
            </c:strRef>
          </c:cat>
          <c:val>
            <c:numRef>
              <c:f>(Stromerzeugung_EE!$G$14:$G$17,Stromerzeugung_EE!$G$19:$G$20)</c:f>
              <c:numCache>
                <c:formatCode>0</c:formatCode>
                <c:ptCount val="6"/>
                <c:pt idx="0">
                  <c:v>285.21929466220092</c:v>
                </c:pt>
                <c:pt idx="1">
                  <c:v>79.000099975706021</c:v>
                </c:pt>
                <c:pt idx="2">
                  <c:v>76.999786722584346</c:v>
                </c:pt>
                <c:pt idx="3">
                  <c:v>26.399641193245152</c:v>
                </c:pt>
                <c:pt idx="4">
                  <c:v>4.8302688721483742</c:v>
                </c:pt>
                <c:pt idx="5">
                  <c:v>23.1</c:v>
                </c:pt>
              </c:numCache>
              <c:extLst/>
            </c:numRef>
          </c:val>
          <c:extLst>
            <c:ext xmlns:c16="http://schemas.microsoft.com/office/drawing/2014/chart" uri="{C3380CC4-5D6E-409C-BE32-E72D297353CC}">
              <c16:uniqueId val="{0000000C-448D-4586-AB4E-2BF94F574375}"/>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9525"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userShapes r:id="rId4"/>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Stromaustauschsaldo!$A$3</c:f>
              <c:strCache>
                <c:ptCount val="1"/>
                <c:pt idx="0">
                  <c:v>Stromimportsaldo (rechte Skala)</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E18A-4F9A-9E02-B7512B1F40F3}"/>
              </c:ext>
            </c:extLst>
          </c:dPt>
          <c:dPt>
            <c:idx val="21"/>
            <c:invertIfNegative val="0"/>
            <c:bubble3D val="0"/>
            <c:spPr>
              <a:solidFill>
                <a:schemeClr val="accent1"/>
              </a:solidFill>
              <a:ln>
                <a:noFill/>
              </a:ln>
              <a:effectLst/>
            </c:spPr>
            <c:extLst>
              <c:ext xmlns:c16="http://schemas.microsoft.com/office/drawing/2014/chart" uri="{C3380CC4-5D6E-409C-BE32-E72D297353CC}">
                <c16:uniqueId val="{00000003-E18A-4F9A-9E02-B7512B1F40F3}"/>
              </c:ext>
            </c:extLst>
          </c:dPt>
          <c:dPt>
            <c:idx val="22"/>
            <c:invertIfNegative val="0"/>
            <c:bubble3D val="0"/>
            <c:spPr>
              <a:solidFill>
                <a:schemeClr val="accent1"/>
              </a:solidFill>
              <a:ln>
                <a:noFill/>
              </a:ln>
              <a:effectLst/>
            </c:spPr>
            <c:extLst>
              <c:ext xmlns:c16="http://schemas.microsoft.com/office/drawing/2014/chart" uri="{C3380CC4-5D6E-409C-BE32-E72D297353CC}">
                <c16:uniqueId val="{00000005-E18A-4F9A-9E02-B7512B1F40F3}"/>
              </c:ext>
            </c:extLst>
          </c:dPt>
          <c:dLbls>
            <c:spPr>
              <a:noFill/>
              <a:ln>
                <a:noFill/>
              </a:ln>
              <a:effectLst/>
            </c:spPr>
            <c:txPr>
              <a:bodyPr rot="0" spcFirstLastPara="1" vertOverflow="ellipsis" vert="horz" wrap="square" anchor="ctr" anchorCtr="1"/>
              <a:lstStyle/>
              <a:p>
                <a:pPr>
                  <a:defRPr sz="11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Stromaustauschsaldo!$N$3:$AJ$3</c:f>
              <c:numCache>
                <c:formatCode>0.0</c:formatCode>
                <c:ptCount val="23"/>
                <c:pt idx="0">
                  <c:v>0.68799999999999528</c:v>
                </c:pt>
                <c:pt idx="1">
                  <c:v>-3.2695639999999955</c:v>
                </c:pt>
                <c:pt idx="2">
                  <c:v>-2.6212825099999932</c:v>
                </c:pt>
                <c:pt idx="3">
                  <c:v>-4.5651709999999994</c:v>
                </c:pt>
                <c:pt idx="4">
                  <c:v>-16.977127369999991</c:v>
                </c:pt>
                <c:pt idx="5">
                  <c:v>-16.555078499999993</c:v>
                </c:pt>
                <c:pt idx="6">
                  <c:v>-20.099475729999995</c:v>
                </c:pt>
                <c:pt idx="7">
                  <c:v>-12.272990999999998</c:v>
                </c:pt>
                <c:pt idx="8">
                  <c:v>-14.955235000000002</c:v>
                </c:pt>
                <c:pt idx="9">
                  <c:v>-3.7657500000000041</c:v>
                </c:pt>
                <c:pt idx="10">
                  <c:v>-20.541009000000003</c:v>
                </c:pt>
                <c:pt idx="11">
                  <c:v>-32.194158000000002</c:v>
                </c:pt>
                <c:pt idx="12">
                  <c:v>-33.886907999999998</c:v>
                </c:pt>
                <c:pt idx="13">
                  <c:v>-48.282615999999997</c:v>
                </c:pt>
                <c:pt idx="14">
                  <c:v>-50.524821000000003</c:v>
                </c:pt>
                <c:pt idx="15">
                  <c:v>-52.459147999999999</c:v>
                </c:pt>
                <c:pt idx="16">
                  <c:v>-48.73538099999999</c:v>
                </c:pt>
                <c:pt idx="17">
                  <c:v>-32.667292999999994</c:v>
                </c:pt>
                <c:pt idx="18">
                  <c:v>-18.883980000000001</c:v>
                </c:pt>
                <c:pt idx="19">
                  <c:v>-18.573736000000004</c:v>
                </c:pt>
                <c:pt idx="20">
                  <c:v>-27.255507999999999</c:v>
                </c:pt>
                <c:pt idx="21">
                  <c:v>9.2232909999999961</c:v>
                </c:pt>
                <c:pt idx="22">
                  <c:v>21.657575952933648</c:v>
                </c:pt>
              </c:numCache>
            </c:numRef>
          </c:val>
          <c:extLst>
            <c:ext xmlns:c16="http://schemas.microsoft.com/office/drawing/2014/chart" uri="{C3380CC4-5D6E-409C-BE32-E72D297353CC}">
              <c16:uniqueId val="{00000006-E18A-4F9A-9E02-B7512B1F40F3}"/>
            </c:ext>
          </c:extLst>
        </c:ser>
        <c:dLbls>
          <c:dLblPos val="outEnd"/>
          <c:showLegendKey val="0"/>
          <c:showVal val="1"/>
          <c:showCatName val="0"/>
          <c:showSerName val="0"/>
          <c:showPercent val="0"/>
          <c:showBubbleSize val="0"/>
        </c:dLbls>
        <c:gapWidth val="50"/>
        <c:overlap val="-27"/>
        <c:axId val="1674748376"/>
        <c:axId val="1674745856"/>
      </c:barChart>
      <c:lineChart>
        <c:grouping val="standard"/>
        <c:varyColors val="0"/>
        <c:ser>
          <c:idx val="1"/>
          <c:order val="1"/>
          <c:tx>
            <c:strRef>
              <c:f>Stromaustauschsaldo!$A$4</c:f>
              <c:strCache>
                <c:ptCount val="1"/>
                <c:pt idx="0">
                  <c:v>Bruttostromerzeugung (linke Skala)</c:v>
                </c:pt>
              </c:strCache>
            </c:strRef>
          </c:tx>
          <c:spPr>
            <a:ln w="38100" cap="rnd">
              <a:solidFill>
                <a:schemeClr val="accent5"/>
              </a:solidFill>
              <a:round/>
            </a:ln>
            <a:effectLst/>
          </c:spPr>
          <c:marker>
            <c:symbol val="none"/>
          </c:marker>
          <c:cat>
            <c:numRef>
              <c:f>Stromaustauschsaldo!$N$2:$AJ$2</c:f>
              <c:numCache>
                <c:formatCode>General</c:formatCode>
                <c:ptCount val="23"/>
                <c:pt idx="0">
                  <c:v>2002</c:v>
                </c:pt>
                <c:pt idx="1">
                  <c:v>2003</c:v>
                </c:pt>
                <c:pt idx="2">
                  <c:v>2004</c:v>
                </c:pt>
                <c:pt idx="3">
                  <c:v>2005</c:v>
                </c:pt>
                <c:pt idx="4">
                  <c:v>2006</c:v>
                </c:pt>
                <c:pt idx="5">
                  <c:v>2007</c:v>
                </c:pt>
                <c:pt idx="6">
                  <c:v>2008</c:v>
                </c:pt>
                <c:pt idx="7">
                  <c:v>2009</c:v>
                </c:pt>
                <c:pt idx="8">
                  <c:v>2010</c:v>
                </c:pt>
                <c:pt idx="9">
                  <c:v>2011</c:v>
                </c:pt>
                <c:pt idx="10">
                  <c:v>2012</c:v>
                </c:pt>
                <c:pt idx="11">
                  <c:v>2013</c:v>
                </c:pt>
                <c:pt idx="12">
                  <c:v>2014</c:v>
                </c:pt>
                <c:pt idx="13">
                  <c:v>2015</c:v>
                </c:pt>
                <c:pt idx="14">
                  <c:v>2016</c:v>
                </c:pt>
                <c:pt idx="15">
                  <c:v>2017</c:v>
                </c:pt>
                <c:pt idx="16">
                  <c:v>2018</c:v>
                </c:pt>
                <c:pt idx="17">
                  <c:v>2019</c:v>
                </c:pt>
                <c:pt idx="18">
                  <c:v>2020</c:v>
                </c:pt>
                <c:pt idx="19">
                  <c:v>2021</c:v>
                </c:pt>
                <c:pt idx="20">
                  <c:v>2022</c:v>
                </c:pt>
                <c:pt idx="21">
                  <c:v>2023</c:v>
                </c:pt>
                <c:pt idx="22">
                  <c:v>2024</c:v>
                </c:pt>
              </c:numCache>
            </c:numRef>
          </c:cat>
          <c:val>
            <c:numRef>
              <c:f>Stromaustauschsaldo!$N$4:$AJ$4</c:f>
              <c:numCache>
                <c:formatCode>0</c:formatCode>
                <c:ptCount val="23"/>
                <c:pt idx="0">
                  <c:v>586.68499999999995</c:v>
                </c:pt>
                <c:pt idx="1">
                  <c:v>608.96088520880494</c:v>
                </c:pt>
                <c:pt idx="2">
                  <c:v>617.69977969112983</c:v>
                </c:pt>
                <c:pt idx="3">
                  <c:v>622.71287769404535</c:v>
                </c:pt>
                <c:pt idx="4">
                  <c:v>639.6885439737232</c:v>
                </c:pt>
                <c:pt idx="5">
                  <c:v>640.84906708108406</c:v>
                </c:pt>
                <c:pt idx="6">
                  <c:v>640.88021578187079</c:v>
                </c:pt>
                <c:pt idx="7">
                  <c:v>595.83845136467221</c:v>
                </c:pt>
                <c:pt idx="8">
                  <c:v>632.81107033912701</c:v>
                </c:pt>
                <c:pt idx="9">
                  <c:v>612.93836929135489</c:v>
                </c:pt>
                <c:pt idx="10">
                  <c:v>629.00271871288567</c:v>
                </c:pt>
                <c:pt idx="11">
                  <c:v>637.66733464557365</c:v>
                </c:pt>
                <c:pt idx="12">
                  <c:v>626.58251699873244</c:v>
                </c:pt>
                <c:pt idx="13">
                  <c:v>647.00507087184599</c:v>
                </c:pt>
                <c:pt idx="14">
                  <c:v>649.17107954512653</c:v>
                </c:pt>
                <c:pt idx="15">
                  <c:v>652.33279415346215</c:v>
                </c:pt>
                <c:pt idx="16">
                  <c:v>641.42496720634517</c:v>
                </c:pt>
                <c:pt idx="17">
                  <c:v>608.21734671188403</c:v>
                </c:pt>
                <c:pt idx="18">
                  <c:v>574.66516422135112</c:v>
                </c:pt>
                <c:pt idx="19">
                  <c:v>587.08643088113513</c:v>
                </c:pt>
                <c:pt idx="20">
                  <c:v>577.85278178891986</c:v>
                </c:pt>
                <c:pt idx="21">
                  <c:v>509.33312440678679</c:v>
                </c:pt>
                <c:pt idx="22">
                  <c:v>494.96731986282532</c:v>
                </c:pt>
              </c:numCache>
            </c:numRef>
          </c:val>
          <c:smooth val="0"/>
          <c:extLst>
            <c:ext xmlns:c16="http://schemas.microsoft.com/office/drawing/2014/chart" uri="{C3380CC4-5D6E-409C-BE32-E72D297353CC}">
              <c16:uniqueId val="{00000007-E18A-4F9A-9E02-B7512B1F40F3}"/>
            </c:ext>
          </c:extLst>
        </c:ser>
        <c:dLbls>
          <c:showLegendKey val="0"/>
          <c:showVal val="0"/>
          <c:showCatName val="0"/>
          <c:showSerName val="0"/>
          <c:showPercent val="0"/>
          <c:showBubbleSize val="0"/>
        </c:dLbls>
        <c:marker val="1"/>
        <c:smooth val="0"/>
        <c:axId val="1727367272"/>
        <c:axId val="1727367632"/>
      </c:lineChart>
      <c:catAx>
        <c:axId val="172736727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1727367632"/>
        <c:crosses val="autoZero"/>
        <c:auto val="1"/>
        <c:lblAlgn val="ctr"/>
        <c:lblOffset val="100"/>
        <c:noMultiLvlLbl val="0"/>
      </c:catAx>
      <c:valAx>
        <c:axId val="1727367632"/>
        <c:scaling>
          <c:orientation val="minMax"/>
          <c:min val="200"/>
        </c:scaling>
        <c:delete val="0"/>
        <c:axPos val="l"/>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1727367272"/>
        <c:crosses val="autoZero"/>
        <c:crossBetween val="between"/>
      </c:valAx>
      <c:valAx>
        <c:axId val="16747458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crossAx val="1674748376"/>
        <c:crosses val="max"/>
        <c:crossBetween val="between"/>
      </c:valAx>
      <c:catAx>
        <c:axId val="1674748376"/>
        <c:scaling>
          <c:orientation val="minMax"/>
        </c:scaling>
        <c:delete val="1"/>
        <c:axPos val="b"/>
        <c:numFmt formatCode="General" sourceLinked="1"/>
        <c:majorTickMark val="out"/>
        <c:minorTickMark val="none"/>
        <c:tickLblPos val="nextTo"/>
        <c:crossAx val="1674745856"/>
        <c:crosses val="autoZero"/>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4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81832020833555E-2"/>
          <c:y val="3.0628152989241861E-2"/>
          <c:w val="0.92264636860614457"/>
          <c:h val="0.66579677319952302"/>
        </c:manualLayout>
      </c:layout>
      <c:areaChart>
        <c:grouping val="stacked"/>
        <c:varyColors val="0"/>
        <c:ser>
          <c:idx val="0"/>
          <c:order val="0"/>
          <c:tx>
            <c:strRef>
              <c:f>'Struktur EE'!$A$15</c:f>
              <c:strCache>
                <c:ptCount val="1"/>
                <c:pt idx="0">
                  <c:v>Windkraft onshore</c:v>
                </c:pt>
              </c:strCache>
            </c:strRef>
          </c:tx>
          <c:spPr>
            <a:solidFill>
              <a:srgbClr val="BE9528"/>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EE'!$B$15:$AJ$15</c:f>
              <c:numCache>
                <c:formatCode>0.0</c:formatCode>
                <c:ptCount val="34"/>
                <c:pt idx="0">
                  <c:v>0.1</c:v>
                </c:pt>
                <c:pt idx="1">
                  <c:v>0.27500000000000002</c:v>
                </c:pt>
                <c:pt idx="2">
                  <c:v>0.6</c:v>
                </c:pt>
                <c:pt idx="3">
                  <c:v>0.90900000000000003</c:v>
                </c:pt>
                <c:pt idx="4">
                  <c:v>1.5</c:v>
                </c:pt>
                <c:pt idx="5">
                  <c:v>2.032</c:v>
                </c:pt>
                <c:pt idx="6">
                  <c:v>2.9660000000000002</c:v>
                </c:pt>
                <c:pt idx="7">
                  <c:v>4.4889999999999999</c:v>
                </c:pt>
                <c:pt idx="8">
                  <c:v>5.5279999999999996</c:v>
                </c:pt>
                <c:pt idx="9">
                  <c:v>9.5</c:v>
                </c:pt>
                <c:pt idx="10">
                  <c:v>10.5</c:v>
                </c:pt>
                <c:pt idx="11">
                  <c:v>15.8</c:v>
                </c:pt>
                <c:pt idx="12">
                  <c:v>19.087</c:v>
                </c:pt>
                <c:pt idx="13">
                  <c:v>26.018999999999998</c:v>
                </c:pt>
                <c:pt idx="14">
                  <c:v>27.773999999999997</c:v>
                </c:pt>
                <c:pt idx="15">
                  <c:v>31.324000000000005</c:v>
                </c:pt>
                <c:pt idx="16">
                  <c:v>40.506999999999998</c:v>
                </c:pt>
                <c:pt idx="17">
                  <c:v>41.384999999999998</c:v>
                </c:pt>
                <c:pt idx="18">
                  <c:v>39.381999999999998</c:v>
                </c:pt>
                <c:pt idx="19">
                  <c:v>38.371000000000009</c:v>
                </c:pt>
                <c:pt idx="20">
                  <c:v>49.280999999999999</c:v>
                </c:pt>
                <c:pt idx="21">
                  <c:v>50.948</c:v>
                </c:pt>
                <c:pt idx="22">
                  <c:v>51.819000000000003</c:v>
                </c:pt>
                <c:pt idx="23">
                  <c:v>57.026000000000003</c:v>
                </c:pt>
                <c:pt idx="24">
                  <c:v>72.34</c:v>
                </c:pt>
                <c:pt idx="25">
                  <c:v>67.650000000000006</c:v>
                </c:pt>
                <c:pt idx="26">
                  <c:v>88.018000000000001</c:v>
                </c:pt>
                <c:pt idx="27">
                  <c:v>90.483999999999995</c:v>
                </c:pt>
                <c:pt idx="28">
                  <c:v>101.15</c:v>
                </c:pt>
                <c:pt idx="29">
                  <c:v>104.79600000000001</c:v>
                </c:pt>
                <c:pt idx="30">
                  <c:v>90.272000000000006</c:v>
                </c:pt>
                <c:pt idx="31">
                  <c:v>99.691999999999993</c:v>
                </c:pt>
                <c:pt idx="32">
                  <c:v>116.651</c:v>
                </c:pt>
                <c:pt idx="33">
                  <c:v>114.248</c:v>
                </c:pt>
              </c:numCache>
            </c:numRef>
          </c:val>
          <c:extLst>
            <c:ext xmlns:c16="http://schemas.microsoft.com/office/drawing/2014/chart" uri="{C3380CC4-5D6E-409C-BE32-E72D297353CC}">
              <c16:uniqueId val="{00000000-73B9-41B8-AF1B-883FBA95FA31}"/>
            </c:ext>
          </c:extLst>
        </c:ser>
        <c:ser>
          <c:idx val="5"/>
          <c:order val="1"/>
          <c:tx>
            <c:strRef>
              <c:f>'Struktur EE'!$A$16</c:f>
              <c:strCache>
                <c:ptCount val="1"/>
                <c:pt idx="0">
                  <c:v>Windkraft offshore</c:v>
                </c:pt>
              </c:strCache>
            </c:strRef>
          </c:tx>
          <c:spPr>
            <a:solidFill>
              <a:schemeClr val="accent3">
                <a:lumMod val="60000"/>
                <a:lumOff val="40000"/>
              </a:schemeClr>
            </a:solidFill>
            <a:ln w="25400">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EE'!$B$16:$AJ$16</c:f>
              <c:numCache>
                <c:formatCode>0.0</c:formatCode>
                <c:ptCount val="34"/>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3.7999999999999999E-2</c:v>
                </c:pt>
                <c:pt idx="19">
                  <c:v>0.17599999999999999</c:v>
                </c:pt>
                <c:pt idx="20">
                  <c:v>0.57699999999999996</c:v>
                </c:pt>
                <c:pt idx="21">
                  <c:v>0.73199999999999998</c:v>
                </c:pt>
                <c:pt idx="22">
                  <c:v>0.91800000000000004</c:v>
                </c:pt>
                <c:pt idx="23">
                  <c:v>1.4710000000000001</c:v>
                </c:pt>
                <c:pt idx="24">
                  <c:v>8.2840000000000007</c:v>
                </c:pt>
                <c:pt idx="25">
                  <c:v>12.273999999999999</c:v>
                </c:pt>
                <c:pt idx="26">
                  <c:v>17.675000000000001</c:v>
                </c:pt>
                <c:pt idx="27">
                  <c:v>19.466999999999999</c:v>
                </c:pt>
                <c:pt idx="28">
                  <c:v>24.744</c:v>
                </c:pt>
                <c:pt idx="29">
                  <c:v>27.306000000000001</c:v>
                </c:pt>
                <c:pt idx="30">
                  <c:v>24.375</c:v>
                </c:pt>
                <c:pt idx="31">
                  <c:v>25.123999999999999</c:v>
                </c:pt>
                <c:pt idx="32">
                  <c:v>23.887</c:v>
                </c:pt>
                <c:pt idx="33">
                  <c:v>26.696000000000002</c:v>
                </c:pt>
              </c:numCache>
            </c:numRef>
          </c:val>
          <c:extLst>
            <c:ext xmlns:c16="http://schemas.microsoft.com/office/drawing/2014/chart" uri="{C3380CC4-5D6E-409C-BE32-E72D297353CC}">
              <c16:uniqueId val="{00000001-73B9-41B8-AF1B-883FBA95FA31}"/>
            </c:ext>
          </c:extLst>
        </c:ser>
        <c:ser>
          <c:idx val="1"/>
          <c:order val="2"/>
          <c:tx>
            <c:strRef>
              <c:f>'Struktur EE'!$A$17</c:f>
              <c:strCache>
                <c:ptCount val="1"/>
                <c:pt idx="0">
                  <c:v>Wasserkraft</c:v>
                </c:pt>
              </c:strCache>
            </c:strRef>
          </c:tx>
          <c:spPr>
            <a:solidFill>
              <a:srgbClr val="3080B2"/>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EE'!$B$17:$AJ$17</c:f>
              <c:numCache>
                <c:formatCode>0.0</c:formatCode>
                <c:ptCount val="34"/>
                <c:pt idx="0">
                  <c:v>15.85</c:v>
                </c:pt>
                <c:pt idx="1">
                  <c:v>18.635000000000002</c:v>
                </c:pt>
                <c:pt idx="2">
                  <c:v>18.96</c:v>
                </c:pt>
                <c:pt idx="3">
                  <c:v>20.195</c:v>
                </c:pt>
                <c:pt idx="4">
                  <c:v>21.556000000000001</c:v>
                </c:pt>
                <c:pt idx="5">
                  <c:v>18.818000000000001</c:v>
                </c:pt>
                <c:pt idx="6">
                  <c:v>18.952000000000002</c:v>
                </c:pt>
                <c:pt idx="7">
                  <c:v>19.001999999999999</c:v>
                </c:pt>
                <c:pt idx="8">
                  <c:v>20.686</c:v>
                </c:pt>
                <c:pt idx="9">
                  <c:v>24.9</c:v>
                </c:pt>
                <c:pt idx="10">
                  <c:v>23.2</c:v>
                </c:pt>
                <c:pt idx="11">
                  <c:v>23.7</c:v>
                </c:pt>
                <c:pt idx="12">
                  <c:v>18.321197389999998</c:v>
                </c:pt>
                <c:pt idx="13">
                  <c:v>20.745722180000001</c:v>
                </c:pt>
                <c:pt idx="14">
                  <c:v>19.638000000000002</c:v>
                </c:pt>
                <c:pt idx="15">
                  <c:v>20.030999999999999</c:v>
                </c:pt>
                <c:pt idx="16">
                  <c:v>21.17</c:v>
                </c:pt>
                <c:pt idx="17">
                  <c:v>20.443000000000001</c:v>
                </c:pt>
                <c:pt idx="18">
                  <c:v>19.030999999999999</c:v>
                </c:pt>
                <c:pt idx="19">
                  <c:v>20.952999999999999</c:v>
                </c:pt>
                <c:pt idx="20">
                  <c:v>17.670999999999999</c:v>
                </c:pt>
                <c:pt idx="21">
                  <c:v>21.754999999999999</c:v>
                </c:pt>
                <c:pt idx="22">
                  <c:v>22.998000000000001</c:v>
                </c:pt>
                <c:pt idx="23">
                  <c:v>19.587</c:v>
                </c:pt>
                <c:pt idx="24">
                  <c:v>18.977</c:v>
                </c:pt>
                <c:pt idx="25">
                  <c:v>20.545999999999999</c:v>
                </c:pt>
                <c:pt idx="26">
                  <c:v>20.149999999999999</c:v>
                </c:pt>
                <c:pt idx="27">
                  <c:v>18.097999999999999</c:v>
                </c:pt>
                <c:pt idx="28">
                  <c:v>20.135000000000002</c:v>
                </c:pt>
                <c:pt idx="29">
                  <c:v>18.721</c:v>
                </c:pt>
                <c:pt idx="30">
                  <c:v>19.657416340000001</c:v>
                </c:pt>
                <c:pt idx="31">
                  <c:v>17.62417138</c:v>
                </c:pt>
                <c:pt idx="32">
                  <c:v>19.895378239999999</c:v>
                </c:pt>
                <c:pt idx="33">
                  <c:v>21.117000000000001</c:v>
                </c:pt>
              </c:numCache>
            </c:numRef>
          </c:val>
          <c:extLst>
            <c:ext xmlns:c16="http://schemas.microsoft.com/office/drawing/2014/chart" uri="{C3380CC4-5D6E-409C-BE32-E72D297353CC}">
              <c16:uniqueId val="{00000002-73B9-41B8-AF1B-883FBA95FA31}"/>
            </c:ext>
          </c:extLst>
        </c:ser>
        <c:ser>
          <c:idx val="2"/>
          <c:order val="3"/>
          <c:tx>
            <c:strRef>
              <c:f>'Struktur EE'!$A$18</c:f>
              <c:strCache>
                <c:ptCount val="1"/>
                <c:pt idx="0">
                  <c:v>Biomasse</c:v>
                </c:pt>
              </c:strCache>
            </c:strRef>
          </c:tx>
          <c:spPr>
            <a:solidFill>
              <a:srgbClr val="B22063"/>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EE'!$B$18:$AJ$18</c:f>
              <c:numCache>
                <c:formatCode>0.0</c:formatCode>
                <c:ptCount val="34"/>
                <c:pt idx="0">
                  <c:v>0.3</c:v>
                </c:pt>
                <c:pt idx="1">
                  <c:v>0.3</c:v>
                </c:pt>
                <c:pt idx="2">
                  <c:v>0.4</c:v>
                </c:pt>
                <c:pt idx="3">
                  <c:v>0.6</c:v>
                </c:pt>
                <c:pt idx="4">
                  <c:v>0.7</c:v>
                </c:pt>
                <c:pt idx="5">
                  <c:v>0.8</c:v>
                </c:pt>
                <c:pt idx="6">
                  <c:v>0.9</c:v>
                </c:pt>
                <c:pt idx="7">
                  <c:v>1.1000000000000001</c:v>
                </c:pt>
                <c:pt idx="8">
                  <c:v>1.2</c:v>
                </c:pt>
                <c:pt idx="9">
                  <c:v>1.6</c:v>
                </c:pt>
                <c:pt idx="10">
                  <c:v>3.3</c:v>
                </c:pt>
                <c:pt idx="11">
                  <c:v>4.5</c:v>
                </c:pt>
                <c:pt idx="12">
                  <c:v>6.709651</c:v>
                </c:pt>
                <c:pt idx="13">
                  <c:v>8.3823140000000027</c:v>
                </c:pt>
                <c:pt idx="14">
                  <c:v>11.454954000000003</c:v>
                </c:pt>
                <c:pt idx="15">
                  <c:v>15.033650099999999</c:v>
                </c:pt>
                <c:pt idx="16">
                  <c:v>20.094420679999999</c:v>
                </c:pt>
                <c:pt idx="17">
                  <c:v>23.343932949999999</c:v>
                </c:pt>
                <c:pt idx="18">
                  <c:v>26.563612920000001</c:v>
                </c:pt>
                <c:pt idx="19">
                  <c:v>29.177470322999998</c:v>
                </c:pt>
                <c:pt idx="20">
                  <c:v>32.135869964000001</c:v>
                </c:pt>
                <c:pt idx="21">
                  <c:v>38.252828018999999</c:v>
                </c:pt>
                <c:pt idx="22">
                  <c:v>40.097664285999997</c:v>
                </c:pt>
                <c:pt idx="23">
                  <c:v>42.218705376999992</c:v>
                </c:pt>
                <c:pt idx="24">
                  <c:v>44.558068505999991</c:v>
                </c:pt>
                <c:pt idx="25">
                  <c:v>44.998755275999997</c:v>
                </c:pt>
                <c:pt idx="26">
                  <c:v>44.961176674000001</c:v>
                </c:pt>
                <c:pt idx="27">
                  <c:v>44.630769953471663</c:v>
                </c:pt>
                <c:pt idx="28">
                  <c:v>44.321086596940937</c:v>
                </c:pt>
                <c:pt idx="29">
                  <c:v>45.110114090144016</c:v>
                </c:pt>
                <c:pt idx="30">
                  <c:v>44.268567999999995</c:v>
                </c:pt>
                <c:pt idx="31">
                  <c:v>46.068771510573228</c:v>
                </c:pt>
                <c:pt idx="32">
                  <c:v>43.251915129318682</c:v>
                </c:pt>
                <c:pt idx="33">
                  <c:v>43.435748000000004</c:v>
                </c:pt>
              </c:numCache>
            </c:numRef>
          </c:val>
          <c:extLst>
            <c:ext xmlns:c16="http://schemas.microsoft.com/office/drawing/2014/chart" uri="{C3380CC4-5D6E-409C-BE32-E72D297353CC}">
              <c16:uniqueId val="{00000003-73B9-41B8-AF1B-883FBA95FA31}"/>
            </c:ext>
          </c:extLst>
        </c:ser>
        <c:ser>
          <c:idx val="3"/>
          <c:order val="4"/>
          <c:tx>
            <c:strRef>
              <c:f>'Struktur EE'!$A$19</c:f>
              <c:strCache>
                <c:ptCount val="1"/>
                <c:pt idx="0">
                  <c:v>Photovoltaik</c:v>
                </c:pt>
              </c:strCache>
            </c:strRef>
          </c:tx>
          <c:spPr>
            <a:solidFill>
              <a:srgbClr val="166E79"/>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EE'!$B$19:$AJ$19</c:f>
              <c:numCache>
                <c:formatCode>0.0</c:formatCode>
                <c:ptCount val="34"/>
                <c:pt idx="0">
                  <c:v>1E-3</c:v>
                </c:pt>
                <c:pt idx="1">
                  <c:v>2E-3</c:v>
                </c:pt>
                <c:pt idx="2">
                  <c:v>3.0000000000000001E-3</c:v>
                </c:pt>
                <c:pt idx="3">
                  <c:v>4.0000000000000001E-3</c:v>
                </c:pt>
                <c:pt idx="4">
                  <c:v>5.0000000000000001E-3</c:v>
                </c:pt>
                <c:pt idx="5">
                  <c:v>6.0000000000000001E-3</c:v>
                </c:pt>
                <c:pt idx="6">
                  <c:v>1.0999999999999999E-2</c:v>
                </c:pt>
                <c:pt idx="7">
                  <c:v>1.4999999999999999E-2</c:v>
                </c:pt>
                <c:pt idx="8">
                  <c:v>1.9E-2</c:v>
                </c:pt>
                <c:pt idx="9">
                  <c:v>0</c:v>
                </c:pt>
                <c:pt idx="10">
                  <c:v>0.1</c:v>
                </c:pt>
                <c:pt idx="11">
                  <c:v>0.2</c:v>
                </c:pt>
                <c:pt idx="12">
                  <c:v>0.313</c:v>
                </c:pt>
                <c:pt idx="13">
                  <c:v>0.55700000000000005</c:v>
                </c:pt>
                <c:pt idx="14">
                  <c:v>1.3080000000000001</c:v>
                </c:pt>
                <c:pt idx="15">
                  <c:v>2.2650000000000001</c:v>
                </c:pt>
                <c:pt idx="16">
                  <c:v>3.137</c:v>
                </c:pt>
                <c:pt idx="17">
                  <c:v>4.508</c:v>
                </c:pt>
                <c:pt idx="18">
                  <c:v>6.7149999999999999</c:v>
                </c:pt>
                <c:pt idx="19">
                  <c:v>11.962999999999999</c:v>
                </c:pt>
                <c:pt idx="20">
                  <c:v>19.991</c:v>
                </c:pt>
                <c:pt idx="21">
                  <c:v>26.744</c:v>
                </c:pt>
                <c:pt idx="22">
                  <c:v>30.620999999999999</c:v>
                </c:pt>
                <c:pt idx="23">
                  <c:v>35.448</c:v>
                </c:pt>
                <c:pt idx="24">
                  <c:v>38.076000000000001</c:v>
                </c:pt>
                <c:pt idx="25">
                  <c:v>37.555999999999997</c:v>
                </c:pt>
                <c:pt idx="26">
                  <c:v>38.761000000000003</c:v>
                </c:pt>
                <c:pt idx="27">
                  <c:v>44.32</c:v>
                </c:pt>
                <c:pt idx="28">
                  <c:v>45.220999999999997</c:v>
                </c:pt>
                <c:pt idx="29">
                  <c:v>49.496000000000002</c:v>
                </c:pt>
                <c:pt idx="30">
                  <c:v>49.34</c:v>
                </c:pt>
                <c:pt idx="31">
                  <c:v>60.304000000000002</c:v>
                </c:pt>
                <c:pt idx="32">
                  <c:v>63.576000000000001</c:v>
                </c:pt>
                <c:pt idx="33">
                  <c:v>73.97653166220087</c:v>
                </c:pt>
              </c:numCache>
            </c:numRef>
          </c:val>
          <c:extLst>
            <c:ext xmlns:c16="http://schemas.microsoft.com/office/drawing/2014/chart" uri="{C3380CC4-5D6E-409C-BE32-E72D297353CC}">
              <c16:uniqueId val="{00000004-73B9-41B8-AF1B-883FBA95FA31}"/>
            </c:ext>
          </c:extLst>
        </c:ser>
        <c:ser>
          <c:idx val="4"/>
          <c:order val="5"/>
          <c:tx>
            <c:strRef>
              <c:f>'Struktur EE'!$A$20</c:f>
              <c:strCache>
                <c:ptCount val="1"/>
                <c:pt idx="0">
                  <c:v>Hausmüll</c:v>
                </c:pt>
              </c:strCache>
            </c:strRef>
          </c:tx>
          <c:spPr>
            <a:solidFill>
              <a:srgbClr val="623C72"/>
            </a:solidFill>
            <a:ln>
              <a:noFill/>
            </a:ln>
            <a:effectLst/>
          </c:spPr>
          <c:cat>
            <c:numRef>
              <c:f>'Struktur EE'!$B$14:$AJ$14</c:f>
              <c:numCache>
                <c:formatCode>General</c:formatCode>
                <c:ptCount val="34"/>
                <c:pt idx="0">
                  <c:v>1991</c:v>
                </c:pt>
                <c:pt idx="1">
                  <c:v>1992</c:v>
                </c:pt>
                <c:pt idx="2">
                  <c:v>1993</c:v>
                </c:pt>
                <c:pt idx="3">
                  <c:v>1994</c:v>
                </c:pt>
                <c:pt idx="4">
                  <c:v>1995</c:v>
                </c:pt>
                <c:pt idx="5">
                  <c:v>1996</c:v>
                </c:pt>
                <c:pt idx="6">
                  <c:v>1997</c:v>
                </c:pt>
                <c:pt idx="7">
                  <c:v>1998</c:v>
                </c:pt>
                <c:pt idx="8">
                  <c:v>1999</c:v>
                </c:pt>
                <c:pt idx="9">
                  <c:v>2000</c:v>
                </c:pt>
                <c:pt idx="10">
                  <c:v>2001</c:v>
                </c:pt>
                <c:pt idx="11">
                  <c:v>2002</c:v>
                </c:pt>
                <c:pt idx="12">
                  <c:v>2003</c:v>
                </c:pt>
                <c:pt idx="13">
                  <c:v>2004</c:v>
                </c:pt>
                <c:pt idx="14">
                  <c:v>2005</c:v>
                </c:pt>
                <c:pt idx="15">
                  <c:v>2006</c:v>
                </c:pt>
                <c:pt idx="16">
                  <c:v>2007</c:v>
                </c:pt>
                <c:pt idx="17">
                  <c:v>2008</c:v>
                </c:pt>
                <c:pt idx="18">
                  <c:v>2009</c:v>
                </c:pt>
                <c:pt idx="19">
                  <c:v>2010</c:v>
                </c:pt>
                <c:pt idx="20">
                  <c:v>2011</c:v>
                </c:pt>
                <c:pt idx="21">
                  <c:v>2012</c:v>
                </c:pt>
                <c:pt idx="22">
                  <c:v>2013</c:v>
                </c:pt>
                <c:pt idx="23">
                  <c:v>2014</c:v>
                </c:pt>
                <c:pt idx="24">
                  <c:v>2015</c:v>
                </c:pt>
                <c:pt idx="25">
                  <c:v>2016</c:v>
                </c:pt>
                <c:pt idx="26">
                  <c:v>2017</c:v>
                </c:pt>
                <c:pt idx="27">
                  <c:v>2018</c:v>
                </c:pt>
                <c:pt idx="28">
                  <c:v>2019</c:v>
                </c:pt>
                <c:pt idx="29">
                  <c:v>2020</c:v>
                </c:pt>
                <c:pt idx="30">
                  <c:v>2021</c:v>
                </c:pt>
                <c:pt idx="31">
                  <c:v>2022</c:v>
                </c:pt>
                <c:pt idx="32">
                  <c:v>2023</c:v>
                </c:pt>
                <c:pt idx="33">
                  <c:v>2024</c:v>
                </c:pt>
              </c:numCache>
            </c:numRef>
          </c:cat>
          <c:val>
            <c:numRef>
              <c:f>'Struktur EE'!$B$20:$AJ$20</c:f>
              <c:numCache>
                <c:formatCode>0.0</c:formatCode>
                <c:ptCount val="34"/>
                <c:pt idx="0">
                  <c:v>1.2110000000000001</c:v>
                </c:pt>
                <c:pt idx="1">
                  <c:v>1.262</c:v>
                </c:pt>
                <c:pt idx="2">
                  <c:v>1.2629999999999999</c:v>
                </c:pt>
                <c:pt idx="3">
                  <c:v>1.306</c:v>
                </c:pt>
                <c:pt idx="4">
                  <c:v>1.349</c:v>
                </c:pt>
                <c:pt idx="5">
                  <c:v>1.343</c:v>
                </c:pt>
                <c:pt idx="6">
                  <c:v>1.397</c:v>
                </c:pt>
                <c:pt idx="7">
                  <c:v>1.6180000000000001</c:v>
                </c:pt>
                <c:pt idx="8">
                  <c:v>1.74</c:v>
                </c:pt>
                <c:pt idx="9">
                  <c:v>1.8</c:v>
                </c:pt>
                <c:pt idx="10">
                  <c:v>1.9</c:v>
                </c:pt>
                <c:pt idx="11">
                  <c:v>1.9</c:v>
                </c:pt>
                <c:pt idx="12">
                  <c:v>2.2389999999999999</c:v>
                </c:pt>
                <c:pt idx="13">
                  <c:v>2.2530000000000001</c:v>
                </c:pt>
                <c:pt idx="14">
                  <c:v>3.2522474999999997</c:v>
                </c:pt>
                <c:pt idx="15">
                  <c:v>3.9012145</c:v>
                </c:pt>
                <c:pt idx="16">
                  <c:v>4.5211464999999995</c:v>
                </c:pt>
                <c:pt idx="17">
                  <c:v>4.6716719999999992</c:v>
                </c:pt>
                <c:pt idx="18">
                  <c:v>4.3217825000000003</c:v>
                </c:pt>
                <c:pt idx="19">
                  <c:v>4.7469035000000002</c:v>
                </c:pt>
                <c:pt idx="20">
                  <c:v>4.7546283999999996</c:v>
                </c:pt>
                <c:pt idx="21">
                  <c:v>4.9506376649999995</c:v>
                </c:pt>
                <c:pt idx="22">
                  <c:v>5.4146163499999993</c:v>
                </c:pt>
                <c:pt idx="23">
                  <c:v>6.0694413699999998</c:v>
                </c:pt>
                <c:pt idx="24">
                  <c:v>5.7684262749999995</c:v>
                </c:pt>
                <c:pt idx="25">
                  <c:v>5.9297554749999994</c:v>
                </c:pt>
                <c:pt idx="26">
                  <c:v>5.9562784650000005</c:v>
                </c:pt>
                <c:pt idx="27">
                  <c:v>6.1627995000000002</c:v>
                </c:pt>
                <c:pt idx="28">
                  <c:v>5.8055319999999995</c:v>
                </c:pt>
                <c:pt idx="29">
                  <c:v>5.8202074999999995</c:v>
                </c:pt>
                <c:pt idx="30">
                  <c:v>5.7919249999999991</c:v>
                </c:pt>
                <c:pt idx="31">
                  <c:v>5.6278250000000005</c:v>
                </c:pt>
                <c:pt idx="32">
                  <c:v>5.7010445000000001</c:v>
                </c:pt>
                <c:pt idx="33">
                  <c:v>5.5328799999999996</c:v>
                </c:pt>
              </c:numCache>
            </c:numRef>
          </c:val>
          <c:extLst>
            <c:ext xmlns:c16="http://schemas.microsoft.com/office/drawing/2014/chart" uri="{C3380CC4-5D6E-409C-BE32-E72D297353CC}">
              <c16:uniqueId val="{00000005-73B9-41B8-AF1B-883FBA95FA31}"/>
            </c:ext>
          </c:extLst>
        </c:ser>
        <c:dLbls>
          <c:showLegendKey val="0"/>
          <c:showVal val="0"/>
          <c:showCatName val="0"/>
          <c:showSerName val="0"/>
          <c:showPercent val="0"/>
          <c:showBubbleSize val="0"/>
        </c:dLbls>
        <c:axId val="945268160"/>
        <c:axId val="945268488"/>
      </c:area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488"/>
        <c:crosses val="autoZero"/>
        <c:auto val="0"/>
        <c:lblAlgn val="ctr"/>
        <c:lblOffset val="100"/>
        <c:tickLblSkip val="1"/>
        <c:tickMarkSkip val="1"/>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160"/>
        <c:crosses val="autoZero"/>
        <c:crossBetween val="midCat"/>
      </c:valAx>
      <c:spPr>
        <a:noFill/>
        <a:ln w="25400">
          <a:noFill/>
        </a:ln>
        <a:effectLst/>
      </c:spPr>
    </c:plotArea>
    <c:legend>
      <c:legendPos val="b"/>
      <c:layout>
        <c:manualLayout>
          <c:xMode val="edge"/>
          <c:yMode val="edge"/>
          <c:x val="3.2320895840198019E-4"/>
          <c:y val="0.85619385726231334"/>
          <c:w val="0.99967681643381501"/>
          <c:h val="0.14380614273768663"/>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zero"/>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81832020833555E-2"/>
          <c:y val="3.0628152989241861E-2"/>
          <c:w val="0.92264636860614457"/>
          <c:h val="0.66579677319952302"/>
        </c:manualLayout>
      </c:layout>
      <c:barChart>
        <c:barDir val="col"/>
        <c:grouping val="percentStacked"/>
        <c:varyColors val="0"/>
        <c:ser>
          <c:idx val="0"/>
          <c:order val="0"/>
          <c:tx>
            <c:strRef>
              <c:f>'Struktur EE'!$A$25</c:f>
              <c:strCache>
                <c:ptCount val="1"/>
                <c:pt idx="0">
                  <c:v>Windkraft onshore</c:v>
                </c:pt>
              </c:strCache>
            </c:strRef>
          </c:tx>
          <c:spPr>
            <a:solidFill>
              <a:srgbClr val="BE952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EE'!$B$25:$C$25,'Struktur EE'!$G$25,'Struktur EE'!$L$25,'Struktur EE'!$Q$25,'Struktur EE'!$V$25,'Struktur EE'!$AA$25,'Struktur EE'!$AF$25:$AJ$25)</c:f>
              <c:numCache>
                <c:formatCode>0%</c:formatCode>
                <c:ptCount val="11"/>
                <c:pt idx="0">
                  <c:v>5.7267208796243276E-3</c:v>
                </c:pt>
                <c:pt idx="1">
                  <c:v>5.9737156511350059E-2</c:v>
                </c:pt>
                <c:pt idx="2">
                  <c:v>0.2506596306068602</c:v>
                </c:pt>
                <c:pt idx="3">
                  <c:v>0.4378878358680226</c:v>
                </c:pt>
                <c:pt idx="4">
                  <c:v>0.36399814000970748</c:v>
                </c:pt>
                <c:pt idx="5">
                  <c:v>0.38450806731680243</c:v>
                </c:pt>
                <c:pt idx="6">
                  <c:v>0.41671650225894713</c:v>
                </c:pt>
                <c:pt idx="7">
                  <c:v>0.38586202540832076</c:v>
                </c:pt>
                <c:pt idx="8">
                  <c:v>0.39149132276769999</c:v>
                </c:pt>
                <c:pt idx="9">
                  <c:v>0.42704692068644723</c:v>
                </c:pt>
                <c:pt idx="10" formatCode="0.0%">
                  <c:v>0.40056196105284342</c:v>
                </c:pt>
              </c:numCache>
              <c:extLst/>
            </c:numRef>
          </c:val>
          <c:extLst>
            <c:ext xmlns:c16="http://schemas.microsoft.com/office/drawing/2014/chart" uri="{C3380CC4-5D6E-409C-BE32-E72D297353CC}">
              <c16:uniqueId val="{00000000-8BF1-46F5-A472-463D090563FB}"/>
            </c:ext>
          </c:extLst>
        </c:ser>
        <c:ser>
          <c:idx val="5"/>
          <c:order val="1"/>
          <c:tx>
            <c:strRef>
              <c:f>'Struktur EE'!$A$26</c:f>
              <c:strCache>
                <c:ptCount val="1"/>
                <c:pt idx="0">
                  <c:v>Windkraft offshore</c:v>
                </c:pt>
              </c:strCache>
            </c:strRef>
          </c:tx>
          <c:spPr>
            <a:solidFill>
              <a:schemeClr val="accent3">
                <a:lumMod val="60000"/>
                <a:lumOff val="40000"/>
              </a:schemeClr>
            </a:solidFill>
            <a:ln w="25400">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1-8BF1-46F5-A472-463D090563FB}"/>
                </c:ext>
              </c:extLst>
            </c:dLbl>
            <c:dLbl>
              <c:idx val="1"/>
              <c:delete val="1"/>
              <c:extLst>
                <c:ext xmlns:c15="http://schemas.microsoft.com/office/drawing/2012/chart" uri="{CE6537A1-D6FC-4f65-9D91-7224C49458BB}"/>
                <c:ext xmlns:c16="http://schemas.microsoft.com/office/drawing/2014/chart" uri="{C3380CC4-5D6E-409C-BE32-E72D297353CC}">
                  <c16:uniqueId val="{00000002-8BF1-46F5-A472-463D090563FB}"/>
                </c:ext>
              </c:extLst>
            </c:dLbl>
            <c:dLbl>
              <c:idx val="2"/>
              <c:delete val="1"/>
              <c:extLst>
                <c:ext xmlns:c15="http://schemas.microsoft.com/office/drawing/2012/chart" uri="{CE6537A1-D6FC-4f65-9D91-7224C49458BB}"/>
                <c:ext xmlns:c16="http://schemas.microsoft.com/office/drawing/2014/chart" uri="{C3380CC4-5D6E-409C-BE32-E72D297353CC}">
                  <c16:uniqueId val="{00000003-8BF1-46F5-A472-463D090563FB}"/>
                </c:ext>
              </c:extLst>
            </c:dLbl>
            <c:dLbl>
              <c:idx val="3"/>
              <c:delete val="1"/>
              <c:extLst>
                <c:ext xmlns:c15="http://schemas.microsoft.com/office/drawing/2012/chart" uri="{CE6537A1-D6FC-4f65-9D91-7224C49458BB}"/>
                <c:ext xmlns:c16="http://schemas.microsoft.com/office/drawing/2014/chart" uri="{C3380CC4-5D6E-409C-BE32-E72D297353CC}">
                  <c16:uniqueId val="{00000004-8BF1-46F5-A472-463D090563FB}"/>
                </c:ext>
              </c:extLst>
            </c:dLbl>
            <c:dLbl>
              <c:idx val="4"/>
              <c:delete val="1"/>
              <c:extLst>
                <c:ext xmlns:c15="http://schemas.microsoft.com/office/drawing/2012/chart" uri="{CE6537A1-D6FC-4f65-9D91-7224C49458BB}"/>
                <c:ext xmlns:c16="http://schemas.microsoft.com/office/drawing/2014/chart" uri="{C3380CC4-5D6E-409C-BE32-E72D297353CC}">
                  <c16:uniqueId val="{00000005-8BF1-46F5-A472-463D090563FB}"/>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EE'!$B$26:$C$26,'Struktur EE'!$G$26,'Struktur EE'!$L$26,'Struktur EE'!$Q$26,'Struktur EE'!$V$26,'Struktur EE'!$AA$26,'Struktur EE'!$AF$26:$AJ$26)</c:f>
              <c:numCache>
                <c:formatCode>0%</c:formatCode>
                <c:ptCount val="11"/>
                <c:pt idx="0">
                  <c:v>0</c:v>
                </c:pt>
                <c:pt idx="1">
                  <c:v>0</c:v>
                </c:pt>
                <c:pt idx="2">
                  <c:v>0</c:v>
                </c:pt>
                <c:pt idx="3">
                  <c:v>0</c:v>
                </c:pt>
                <c:pt idx="4">
                  <c:v>1.6695856934067002E-3</c:v>
                </c:pt>
                <c:pt idx="5">
                  <c:v>4.4031861067906991E-2</c:v>
                </c:pt>
                <c:pt idx="6">
                  <c:v>0.10858106044775383</c:v>
                </c:pt>
                <c:pt idx="7">
                  <c:v>0.1041894149828055</c:v>
                </c:pt>
                <c:pt idx="8">
                  <c:v>9.8662159383056766E-2</c:v>
                </c:pt>
                <c:pt idx="9">
                  <c:v>8.7447769795691119E-2</c:v>
                </c:pt>
                <c:pt idx="10" formatCode="0.0%">
                  <c:v>9.3598155873772043E-2</c:v>
                </c:pt>
              </c:numCache>
              <c:extLst/>
            </c:numRef>
          </c:val>
          <c:extLst>
            <c:ext xmlns:c16="http://schemas.microsoft.com/office/drawing/2014/chart" uri="{C3380CC4-5D6E-409C-BE32-E72D297353CC}">
              <c16:uniqueId val="{00000006-8BF1-46F5-A472-463D090563FB}"/>
            </c:ext>
          </c:extLst>
        </c:ser>
        <c:ser>
          <c:idx val="1"/>
          <c:order val="2"/>
          <c:tx>
            <c:strRef>
              <c:f>'Struktur EE'!$A$27</c:f>
              <c:strCache>
                <c:ptCount val="1"/>
                <c:pt idx="0">
                  <c:v>Wasserkraft</c:v>
                </c:pt>
              </c:strCache>
            </c:strRef>
          </c:tx>
          <c:spPr>
            <a:solidFill>
              <a:srgbClr val="3080B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EE'!$B$27:$C$27,'Struktur EE'!$G$27,'Struktur EE'!$L$27,'Struktur EE'!$Q$27,'Struktur EE'!$V$27,'Struktur EE'!$AA$27,'Struktur EE'!$AF$27:$AJ$27)</c:f>
              <c:numCache>
                <c:formatCode>0%</c:formatCode>
                <c:ptCount val="11"/>
                <c:pt idx="0">
                  <c:v>0.90768525942045586</c:v>
                </c:pt>
                <c:pt idx="1">
                  <c:v>0.85846276383910802</c:v>
                </c:pt>
                <c:pt idx="2">
                  <c:v>0.65699208443271762</c:v>
                </c:pt>
                <c:pt idx="3">
                  <c:v>0.309614795160086</c:v>
                </c:pt>
                <c:pt idx="4">
                  <c:v>0.19876607405653746</c:v>
                </c:pt>
                <c:pt idx="5">
                  <c:v>0.10086825537007132</c:v>
                </c:pt>
                <c:pt idx="6">
                  <c:v>7.4443200492287392E-2</c:v>
                </c:pt>
                <c:pt idx="7">
                  <c:v>8.4024398298996578E-2</c:v>
                </c:pt>
                <c:pt idx="8">
                  <c:v>6.9210269291827234E-2</c:v>
                </c:pt>
                <c:pt idx="9">
                  <c:v>7.2834866510224069E-2</c:v>
                </c:pt>
                <c:pt idx="10" formatCode="0.0%">
                  <c:v>7.4037768114565639E-2</c:v>
                </c:pt>
              </c:numCache>
              <c:extLst/>
            </c:numRef>
          </c:val>
          <c:extLst>
            <c:ext xmlns:c16="http://schemas.microsoft.com/office/drawing/2014/chart" uri="{C3380CC4-5D6E-409C-BE32-E72D297353CC}">
              <c16:uniqueId val="{00000007-8BF1-46F5-A472-463D090563FB}"/>
            </c:ext>
          </c:extLst>
        </c:ser>
        <c:ser>
          <c:idx val="2"/>
          <c:order val="3"/>
          <c:tx>
            <c:strRef>
              <c:f>'Struktur EE'!$A$28</c:f>
              <c:strCache>
                <c:ptCount val="1"/>
                <c:pt idx="0">
                  <c:v>Biomasse</c:v>
                </c:pt>
              </c:strCache>
            </c:strRef>
          </c:tx>
          <c:spPr>
            <a:solidFill>
              <a:srgbClr val="B2206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EE'!$B$28:$C$28,'Struktur EE'!$G$28,'Struktur EE'!$L$28,'Struktur EE'!$Q$28,'Struktur EE'!$V$28,'Struktur EE'!$AA$28,'Struktur EE'!$AF$28:$AJ$28)</c:f>
              <c:numCache>
                <c:formatCode>0%</c:formatCode>
                <c:ptCount val="11"/>
                <c:pt idx="0">
                  <c:v>1.7180162638872981E-2</c:v>
                </c:pt>
                <c:pt idx="1">
                  <c:v>2.7877339705296694E-2</c:v>
                </c:pt>
                <c:pt idx="2">
                  <c:v>4.2216358839050137E-2</c:v>
                </c:pt>
                <c:pt idx="3">
                  <c:v>0.18060002221602039</c:v>
                </c:pt>
                <c:pt idx="4">
                  <c:v>0.27678572171067828</c:v>
                </c:pt>
                <c:pt idx="5">
                  <c:v>0.23683904899933286</c:v>
                </c:pt>
                <c:pt idx="6">
                  <c:v>0.17937830604361674</c:v>
                </c:pt>
                <c:pt idx="7">
                  <c:v>0.18922322880190948</c:v>
                </c:pt>
                <c:pt idx="8">
                  <c:v>0.18091245332581599</c:v>
                </c:pt>
                <c:pt idx="9">
                  <c:v>0.15834066720188514</c:v>
                </c:pt>
                <c:pt idx="10" formatCode="0.0%">
                  <c:v>0.15228895384319308</c:v>
                </c:pt>
              </c:numCache>
              <c:extLst/>
            </c:numRef>
          </c:val>
          <c:extLst>
            <c:ext xmlns:c16="http://schemas.microsoft.com/office/drawing/2014/chart" uri="{C3380CC4-5D6E-409C-BE32-E72D297353CC}">
              <c16:uniqueId val="{00000008-8BF1-46F5-A472-463D090563FB}"/>
            </c:ext>
          </c:extLst>
        </c:ser>
        <c:ser>
          <c:idx val="3"/>
          <c:order val="4"/>
          <c:tx>
            <c:strRef>
              <c:f>'Struktur EE'!$A$29</c:f>
              <c:strCache>
                <c:ptCount val="1"/>
                <c:pt idx="0">
                  <c:v>Photovoltaik</c:v>
                </c:pt>
              </c:strCache>
            </c:strRef>
          </c:tx>
          <c:spPr>
            <a:solidFill>
              <a:srgbClr val="166E79"/>
            </a:solidFill>
            <a:ln>
              <a:noFill/>
            </a:ln>
            <a:effectLst/>
          </c:spPr>
          <c:invertIfNegative val="0"/>
          <c:dLbls>
            <c:dLbl>
              <c:idx val="0"/>
              <c:delete val="1"/>
              <c:extLst>
                <c:ext xmlns:c15="http://schemas.microsoft.com/office/drawing/2012/chart" uri="{CE6537A1-D6FC-4f65-9D91-7224C49458BB}"/>
                <c:ext xmlns:c16="http://schemas.microsoft.com/office/drawing/2014/chart" uri="{C3380CC4-5D6E-409C-BE32-E72D297353CC}">
                  <c16:uniqueId val="{00000009-8BF1-46F5-A472-463D090563FB}"/>
                </c:ext>
              </c:extLst>
            </c:dLbl>
            <c:dLbl>
              <c:idx val="1"/>
              <c:delete val="1"/>
              <c:extLst>
                <c:ext xmlns:c15="http://schemas.microsoft.com/office/drawing/2012/chart" uri="{CE6537A1-D6FC-4f65-9D91-7224C49458BB}"/>
                <c:ext xmlns:c16="http://schemas.microsoft.com/office/drawing/2014/chart" uri="{C3380CC4-5D6E-409C-BE32-E72D297353CC}">
                  <c16:uniqueId val="{0000000A-8BF1-46F5-A472-463D090563FB}"/>
                </c:ext>
              </c:extLst>
            </c:dLbl>
            <c:dLbl>
              <c:idx val="2"/>
              <c:delete val="1"/>
              <c:extLst>
                <c:ext xmlns:c15="http://schemas.microsoft.com/office/drawing/2012/chart" uri="{CE6537A1-D6FC-4f65-9D91-7224C49458BB}"/>
                <c:ext xmlns:c16="http://schemas.microsoft.com/office/drawing/2014/chart" uri="{C3380CC4-5D6E-409C-BE32-E72D297353CC}">
                  <c16:uniqueId val="{0000000B-8BF1-46F5-A472-463D090563FB}"/>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Source Sans Pro" panose="020B0503030403020204" pitchFamily="34" charset="0"/>
                    <a:ea typeface="Arial"/>
                    <a:cs typeface="Arial"/>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EE'!$B$29:$C$29,'Struktur EE'!$G$29,'Struktur EE'!$L$29,'Struktur EE'!$Q$29,'Struktur EE'!$V$29,'Struktur EE'!$AA$29,'Struktur EE'!$AF$29:$AJ$29)</c:f>
              <c:numCache>
                <c:formatCode>0%</c:formatCode>
                <c:ptCount val="11"/>
                <c:pt idx="0">
                  <c:v>5.7267208796243274E-5</c:v>
                </c:pt>
                <c:pt idx="1">
                  <c:v>1.9912385503783353E-4</c:v>
                </c:pt>
                <c:pt idx="2">
                  <c:v>0</c:v>
                </c:pt>
                <c:pt idx="3">
                  <c:v>2.0622067016467689E-2</c:v>
                </c:pt>
                <c:pt idx="4">
                  <c:v>0.11348439573991111</c:v>
                </c:pt>
                <c:pt idx="5">
                  <c:v>0.20238497610111375</c:v>
                </c:pt>
                <c:pt idx="6">
                  <c:v>0.19681858082187151</c:v>
                </c:pt>
                <c:pt idx="7">
                  <c:v>0.21090074811288712</c:v>
                </c:pt>
                <c:pt idx="8">
                  <c:v>0.23681431537318323</c:v>
                </c:pt>
                <c:pt idx="9">
                  <c:v>0.23274498315112233</c:v>
                </c:pt>
                <c:pt idx="10" formatCode="0.0%">
                  <c:v>0.25936720637997113</c:v>
                </c:pt>
              </c:numCache>
              <c:extLst/>
            </c:numRef>
          </c:val>
          <c:extLst>
            <c:ext xmlns:c16="http://schemas.microsoft.com/office/drawing/2014/chart" uri="{C3380CC4-5D6E-409C-BE32-E72D297353CC}">
              <c16:uniqueId val="{0000000C-8BF1-46F5-A472-463D090563FB}"/>
            </c:ext>
          </c:extLst>
        </c:ser>
        <c:ser>
          <c:idx val="4"/>
          <c:order val="5"/>
          <c:tx>
            <c:strRef>
              <c:f>'Struktur EE'!$A$30</c:f>
              <c:strCache>
                <c:ptCount val="1"/>
                <c:pt idx="0">
                  <c:v>Hausmüll</c:v>
                </c:pt>
              </c:strCache>
            </c:strRef>
          </c:tx>
          <c:spPr>
            <a:solidFill>
              <a:srgbClr val="623C72"/>
            </a:solidFill>
            <a:ln>
              <a:noFill/>
            </a:ln>
            <a:effectLst/>
          </c:spPr>
          <c:invertIfNegative val="0"/>
          <c:dLbls>
            <c:delete val="1"/>
          </c:dLbls>
          <c:cat>
            <c:numRef>
              <c:f>('Struktur EE'!$B$14:$C$14,'Struktur EE'!$G$14,'Struktur EE'!$L$14,'Struktur EE'!$Q$14,'Struktur EE'!$V$14,'Struktur EE'!$AA$14,'Struktur EE'!$AF$14:$AJ$14)</c:f>
              <c:numCache>
                <c:formatCode>General</c:formatCode>
                <c:ptCount val="11"/>
                <c:pt idx="0">
                  <c:v>1991</c:v>
                </c:pt>
                <c:pt idx="1">
                  <c:v>1995</c:v>
                </c:pt>
                <c:pt idx="2">
                  <c:v>2000</c:v>
                </c:pt>
                <c:pt idx="3">
                  <c:v>2005</c:v>
                </c:pt>
                <c:pt idx="4">
                  <c:v>2010</c:v>
                </c:pt>
                <c:pt idx="5">
                  <c:v>2015</c:v>
                </c:pt>
                <c:pt idx="6">
                  <c:v>2020</c:v>
                </c:pt>
                <c:pt idx="7">
                  <c:v>2021</c:v>
                </c:pt>
                <c:pt idx="8">
                  <c:v>2022</c:v>
                </c:pt>
                <c:pt idx="9">
                  <c:v>2023</c:v>
                </c:pt>
                <c:pt idx="10">
                  <c:v>2024</c:v>
                </c:pt>
              </c:numCache>
              <c:extLst/>
            </c:numRef>
          </c:cat>
          <c:val>
            <c:numRef>
              <c:f>('Struktur EE'!$B$30:$C$30,'Struktur EE'!$G$30,'Struktur EE'!$L$30,'Struktur EE'!$Q$30,'Struktur EE'!$V$30,'Struktur EE'!$AA$30,'Struktur EE'!$AF$30:$AJ$30)</c:f>
              <c:numCache>
                <c:formatCode>0%</c:formatCode>
                <c:ptCount val="11"/>
                <c:pt idx="0">
                  <c:v>6.9350589852250608E-2</c:v>
                </c:pt>
                <c:pt idx="1">
                  <c:v>5.372361608920749E-2</c:v>
                </c:pt>
                <c:pt idx="2">
                  <c:v>4.7493403693931402E-2</c:v>
                </c:pt>
                <c:pt idx="3">
                  <c:v>5.1275279739403282E-2</c:v>
                </c:pt>
                <c:pt idx="4">
                  <c:v>4.5030466883989734E-2</c:v>
                </c:pt>
                <c:pt idx="5">
                  <c:v>3.0660857595517163E-2</c:v>
                </c:pt>
                <c:pt idx="6">
                  <c:v>2.314378899787483E-2</c:v>
                </c:pt>
                <c:pt idx="7">
                  <c:v>2.4757221635868128E-2</c:v>
                </c:pt>
                <c:pt idx="8">
                  <c:v>2.2100516125216983E-2</c:v>
                </c:pt>
                <c:pt idx="9">
                  <c:v>2.0870918366935613E-2</c:v>
                </c:pt>
                <c:pt idx="10" formatCode="0.0%">
                  <c:v>1.9398687618777187E-2</c:v>
                </c:pt>
              </c:numCache>
              <c:extLst/>
            </c:numRef>
          </c:val>
          <c:extLst>
            <c:ext xmlns:c16="http://schemas.microsoft.com/office/drawing/2014/chart" uri="{C3380CC4-5D6E-409C-BE32-E72D297353CC}">
              <c16:uniqueId val="{0000000D-8BF1-46F5-A472-463D090563FB}"/>
            </c:ext>
          </c:extLst>
        </c:ser>
        <c:dLbls>
          <c:dLblPos val="ctr"/>
          <c:showLegendKey val="0"/>
          <c:showVal val="1"/>
          <c:showCatName val="0"/>
          <c:showSerName val="0"/>
          <c:showPercent val="0"/>
          <c:showBubbleSize val="0"/>
        </c:dLbls>
        <c:gapWidth val="50"/>
        <c:overlap val="100"/>
        <c:axId val="945268160"/>
        <c:axId val="945268488"/>
      </c:barChart>
      <c:catAx>
        <c:axId val="945268160"/>
        <c:scaling>
          <c:orientation val="minMax"/>
        </c:scaling>
        <c:delete val="0"/>
        <c:axPos val="b"/>
        <c:numFmt formatCode="General" sourceLinked="1"/>
        <c:majorTickMark val="out"/>
        <c:minorTickMark val="none"/>
        <c:tickLblPos val="nextTo"/>
        <c:spPr>
          <a:noFill/>
          <a:ln w="9525" cap="flat" cmpd="sng" algn="ctr">
            <a:solidFill>
              <a:srgbClr val="CCCCCC"/>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488"/>
        <c:crosses val="autoZero"/>
        <c:auto val="0"/>
        <c:lblAlgn val="ctr"/>
        <c:lblOffset val="100"/>
        <c:noMultiLvlLbl val="1"/>
      </c:catAx>
      <c:valAx>
        <c:axId val="945268488"/>
        <c:scaling>
          <c:orientation val="minMax"/>
        </c:scaling>
        <c:delete val="0"/>
        <c:axPos val="l"/>
        <c:numFmt formatCode="0%" sourceLinked="0"/>
        <c:majorTickMark val="out"/>
        <c:minorTickMark val="none"/>
        <c:tickLblPos val="nextTo"/>
        <c:spPr>
          <a:noFill/>
          <a:ln>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945268160"/>
        <c:crosses val="autoZero"/>
        <c:crossBetween val="between"/>
      </c:valAx>
      <c:spPr>
        <a:noFill/>
        <a:ln w="25400">
          <a:noFill/>
        </a:ln>
        <a:effectLst/>
      </c:spPr>
    </c:plotArea>
    <c:legend>
      <c:legendPos val="b"/>
      <c:layout>
        <c:manualLayout>
          <c:xMode val="edge"/>
          <c:yMode val="edge"/>
          <c:x val="3.2320895840198019E-4"/>
          <c:y val="0.85619385726231334"/>
          <c:w val="0.99967676313851761"/>
          <c:h val="0.13663257698179812"/>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zero"/>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223608150603714E-2"/>
          <c:y val="5.3422208090758525E-2"/>
          <c:w val="0.63213614157634768"/>
          <c:h val="0.80516855417669042"/>
        </c:manualLayout>
      </c:layout>
      <c:barChart>
        <c:barDir val="col"/>
        <c:grouping val="stacked"/>
        <c:varyColors val="0"/>
        <c:ser>
          <c:idx val="1"/>
          <c:order val="0"/>
          <c:tx>
            <c:strRef>
              <c:f>Investitonen!$A$13</c:f>
              <c:strCache>
                <c:ptCount val="1"/>
                <c:pt idx="0">
                  <c:v>Windenergie onshore</c:v>
                </c:pt>
              </c:strCache>
            </c:strRef>
          </c:tx>
          <c:spPr>
            <a:solidFill>
              <a:schemeClr val="accent3"/>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(Investitonen!$B$13,Investitonen!$G$13,Investitonen!$L$13:$Y$13)</c:f>
              <c:numCache>
                <c:formatCode>#,##0</c:formatCode>
                <c:ptCount val="16"/>
                <c:pt idx="0">
                  <c:v>1.92</c:v>
                </c:pt>
                <c:pt idx="1">
                  <c:v>2.4900000000000002</c:v>
                </c:pt>
                <c:pt idx="2">
                  <c:v>2.11</c:v>
                </c:pt>
                <c:pt idx="3">
                  <c:v>2.86</c:v>
                </c:pt>
                <c:pt idx="4">
                  <c:v>3.55</c:v>
                </c:pt>
                <c:pt idx="5">
                  <c:v>4.49</c:v>
                </c:pt>
                <c:pt idx="6">
                  <c:v>7.06</c:v>
                </c:pt>
                <c:pt idx="7">
                  <c:v>5.37</c:v>
                </c:pt>
                <c:pt idx="8">
                  <c:v>6.91</c:v>
                </c:pt>
                <c:pt idx="9">
                  <c:v>7.45</c:v>
                </c:pt>
                <c:pt idx="10">
                  <c:v>3.39</c:v>
                </c:pt>
                <c:pt idx="11">
                  <c:v>1.65</c:v>
                </c:pt>
                <c:pt idx="12">
                  <c:v>2.19</c:v>
                </c:pt>
                <c:pt idx="13">
                  <c:v>2.99</c:v>
                </c:pt>
                <c:pt idx="14">
                  <c:v>3.83</c:v>
                </c:pt>
                <c:pt idx="15">
                  <c:v>5.96</c:v>
                </c:pt>
              </c:numCache>
              <c:extLst/>
            </c:numRef>
          </c:val>
          <c:extLst>
            <c:ext xmlns:c16="http://schemas.microsoft.com/office/drawing/2014/chart" uri="{C3380CC4-5D6E-409C-BE32-E72D297353CC}">
              <c16:uniqueId val="{00000000-13D7-4188-A247-0CA5DE2804A6}"/>
            </c:ext>
          </c:extLst>
        </c:ser>
        <c:ser>
          <c:idx val="2"/>
          <c:order val="1"/>
          <c:tx>
            <c:strRef>
              <c:f>Investitonen!$A$14</c:f>
              <c:strCache>
                <c:ptCount val="1"/>
                <c:pt idx="0">
                  <c:v>Windenergie offshore</c:v>
                </c:pt>
              </c:strCache>
            </c:strRef>
          </c:tx>
          <c:spPr>
            <a:solidFill>
              <a:schemeClr val="accent3">
                <a:lumMod val="60000"/>
                <a:lumOff val="40000"/>
              </a:schemeClr>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(Investitonen!$B$14,Investitonen!$G$14,Investitonen!$L$14:$Y$14)</c:f>
              <c:numCache>
                <c:formatCode>#,##0</c:formatCode>
                <c:ptCount val="16"/>
                <c:pt idx="0">
                  <c:v>0</c:v>
                </c:pt>
                <c:pt idx="1">
                  <c:v>0</c:v>
                </c:pt>
                <c:pt idx="2">
                  <c:v>0.45</c:v>
                </c:pt>
                <c:pt idx="3">
                  <c:v>0.61</c:v>
                </c:pt>
                <c:pt idx="4">
                  <c:v>2.44</c:v>
                </c:pt>
                <c:pt idx="5">
                  <c:v>4.2699999999999996</c:v>
                </c:pt>
                <c:pt idx="6">
                  <c:v>3.94</c:v>
                </c:pt>
                <c:pt idx="7">
                  <c:v>3.68</c:v>
                </c:pt>
                <c:pt idx="8">
                  <c:v>3.37</c:v>
                </c:pt>
                <c:pt idx="9">
                  <c:v>3.4</c:v>
                </c:pt>
                <c:pt idx="10">
                  <c:v>4.0999999999999996</c:v>
                </c:pt>
                <c:pt idx="11">
                  <c:v>2.13</c:v>
                </c:pt>
                <c:pt idx="12">
                  <c:v>0.08</c:v>
                </c:pt>
                <c:pt idx="13">
                  <c:v>0.28999999999999998</c:v>
                </c:pt>
                <c:pt idx="14">
                  <c:v>1.25</c:v>
                </c:pt>
                <c:pt idx="15">
                  <c:v>1.38</c:v>
                </c:pt>
              </c:numCache>
              <c:extLst/>
            </c:numRef>
          </c:val>
          <c:extLst>
            <c:ext xmlns:c16="http://schemas.microsoft.com/office/drawing/2014/chart" uri="{C3380CC4-5D6E-409C-BE32-E72D297353CC}">
              <c16:uniqueId val="{00000001-13D7-4188-A247-0CA5DE2804A6}"/>
            </c:ext>
          </c:extLst>
        </c:ser>
        <c:ser>
          <c:idx val="3"/>
          <c:order val="2"/>
          <c:tx>
            <c:strRef>
              <c:f>Investitonen!$A$15</c:f>
              <c:strCache>
                <c:ptCount val="1"/>
                <c:pt idx="0">
                  <c:v>Wasserkraft</c:v>
                </c:pt>
              </c:strCache>
            </c:strRef>
          </c:tx>
          <c:spPr>
            <a:solidFill>
              <a:srgbClr val="3080B2"/>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(Investitonen!$B$15,Investitonen!$G$15,Investitonen!$L$15:$Y$15)</c:f>
              <c:numCache>
                <c:formatCode>#,##0</c:formatCode>
                <c:ptCount val="16"/>
                <c:pt idx="0">
                  <c:v>0.52</c:v>
                </c:pt>
                <c:pt idx="1">
                  <c:v>0.24</c:v>
                </c:pt>
                <c:pt idx="2">
                  <c:v>0.35</c:v>
                </c:pt>
                <c:pt idx="3">
                  <c:v>0.3</c:v>
                </c:pt>
                <c:pt idx="4">
                  <c:v>0.2</c:v>
                </c:pt>
                <c:pt idx="5">
                  <c:v>0.13</c:v>
                </c:pt>
                <c:pt idx="6">
                  <c:v>0.09</c:v>
                </c:pt>
                <c:pt idx="7">
                  <c:v>0.08</c:v>
                </c:pt>
                <c:pt idx="8">
                  <c:v>0.06</c:v>
                </c:pt>
                <c:pt idx="9">
                  <c:v>0.06</c:v>
                </c:pt>
                <c:pt idx="10">
                  <c:v>0.12</c:v>
                </c:pt>
                <c:pt idx="11">
                  <c:v>0.11</c:v>
                </c:pt>
                <c:pt idx="12">
                  <c:v>0.1</c:v>
                </c:pt>
                <c:pt idx="13">
                  <c:v>7.0000000000000007E-2</c:v>
                </c:pt>
                <c:pt idx="14">
                  <c:v>7.0000000000000007E-2</c:v>
                </c:pt>
                <c:pt idx="15">
                  <c:v>0.01</c:v>
                </c:pt>
              </c:numCache>
              <c:extLst/>
            </c:numRef>
          </c:val>
          <c:extLst>
            <c:ext xmlns:c16="http://schemas.microsoft.com/office/drawing/2014/chart" uri="{C3380CC4-5D6E-409C-BE32-E72D297353CC}">
              <c16:uniqueId val="{00000002-13D7-4188-A247-0CA5DE2804A6}"/>
            </c:ext>
          </c:extLst>
        </c:ser>
        <c:ser>
          <c:idx val="4"/>
          <c:order val="3"/>
          <c:tx>
            <c:strRef>
              <c:f>Investitonen!$A$16</c:f>
              <c:strCache>
                <c:ptCount val="1"/>
                <c:pt idx="0">
                  <c:v>Photovoltaik</c:v>
                </c:pt>
              </c:strCache>
            </c:strRef>
          </c:tx>
          <c:spPr>
            <a:solidFill>
              <a:srgbClr val="B22063"/>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(Investitonen!$B$16,Investitonen!$G$16,Investitonen!$L$16:$Y$16)</c:f>
              <c:numCache>
                <c:formatCode>#,##0</c:formatCode>
                <c:ptCount val="16"/>
                <c:pt idx="0">
                  <c:v>0.26</c:v>
                </c:pt>
                <c:pt idx="1">
                  <c:v>4.84</c:v>
                </c:pt>
                <c:pt idx="2">
                  <c:v>19.579999999999998</c:v>
                </c:pt>
                <c:pt idx="3">
                  <c:v>15.86</c:v>
                </c:pt>
                <c:pt idx="4">
                  <c:v>11.98</c:v>
                </c:pt>
                <c:pt idx="5">
                  <c:v>3.38</c:v>
                </c:pt>
                <c:pt idx="6">
                  <c:v>1.45</c:v>
                </c:pt>
                <c:pt idx="7">
                  <c:v>1.48</c:v>
                </c:pt>
                <c:pt idx="8">
                  <c:v>1.57</c:v>
                </c:pt>
                <c:pt idx="9">
                  <c:v>1.66</c:v>
                </c:pt>
                <c:pt idx="10">
                  <c:v>2.58</c:v>
                </c:pt>
                <c:pt idx="11">
                  <c:v>3.37</c:v>
                </c:pt>
                <c:pt idx="12">
                  <c:v>4.8600000000000003</c:v>
                </c:pt>
                <c:pt idx="13">
                  <c:v>5.21</c:v>
                </c:pt>
                <c:pt idx="14">
                  <c:v>7.96</c:v>
                </c:pt>
                <c:pt idx="15">
                  <c:v>17.760000000000002</c:v>
                </c:pt>
              </c:numCache>
              <c:extLst/>
            </c:numRef>
          </c:val>
          <c:extLst>
            <c:ext xmlns:c16="http://schemas.microsoft.com/office/drawing/2014/chart" uri="{C3380CC4-5D6E-409C-BE32-E72D297353CC}">
              <c16:uniqueId val="{00000003-13D7-4188-A247-0CA5DE2804A6}"/>
            </c:ext>
          </c:extLst>
        </c:ser>
        <c:ser>
          <c:idx val="5"/>
          <c:order val="4"/>
          <c:tx>
            <c:strRef>
              <c:f>Investitonen!$A$17</c:f>
              <c:strCache>
                <c:ptCount val="1"/>
                <c:pt idx="0">
                  <c:v>Geo/Solarthermie</c:v>
                </c:pt>
              </c:strCache>
            </c:strRef>
          </c:tx>
          <c:spPr>
            <a:solidFill>
              <a:srgbClr val="5A7916"/>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(Investitonen!$B$17,Investitonen!$G$17,Investitonen!$L$17:$Y$17)</c:f>
              <c:numCache>
                <c:formatCode>#,##0</c:formatCode>
                <c:ptCount val="16"/>
                <c:pt idx="0">
                  <c:v>0.56999999999999995</c:v>
                </c:pt>
                <c:pt idx="1">
                  <c:v>1.04</c:v>
                </c:pt>
                <c:pt idx="2">
                  <c:v>1.95</c:v>
                </c:pt>
                <c:pt idx="3">
                  <c:v>2.0499999999999998</c:v>
                </c:pt>
                <c:pt idx="4">
                  <c:v>2.0099999999999998</c:v>
                </c:pt>
                <c:pt idx="5">
                  <c:v>1.95</c:v>
                </c:pt>
                <c:pt idx="6">
                  <c:v>1.87</c:v>
                </c:pt>
                <c:pt idx="7">
                  <c:v>1.81</c:v>
                </c:pt>
                <c:pt idx="8">
                  <c:v>1.91</c:v>
                </c:pt>
                <c:pt idx="9">
                  <c:v>1.86</c:v>
                </c:pt>
                <c:pt idx="10">
                  <c:v>2.0099999999999998</c:v>
                </c:pt>
                <c:pt idx="11">
                  <c:v>1.85</c:v>
                </c:pt>
                <c:pt idx="12">
                  <c:v>2.4500000000000002</c:v>
                </c:pt>
                <c:pt idx="13">
                  <c:v>3.08</c:v>
                </c:pt>
                <c:pt idx="14">
                  <c:v>5.26</c:v>
                </c:pt>
                <c:pt idx="15">
                  <c:v>9.19</c:v>
                </c:pt>
              </c:numCache>
              <c:extLst/>
            </c:numRef>
          </c:val>
          <c:extLst>
            <c:ext xmlns:c16="http://schemas.microsoft.com/office/drawing/2014/chart" uri="{C3380CC4-5D6E-409C-BE32-E72D297353CC}">
              <c16:uniqueId val="{00000004-13D7-4188-A247-0CA5DE2804A6}"/>
            </c:ext>
          </c:extLst>
        </c:ser>
        <c:ser>
          <c:idx val="0"/>
          <c:order val="5"/>
          <c:tx>
            <c:strRef>
              <c:f>Investitonen!$A$18</c:f>
              <c:strCache>
                <c:ptCount val="1"/>
                <c:pt idx="0">
                  <c:v>Biomasse</c:v>
                </c:pt>
              </c:strCache>
            </c:strRef>
          </c:tx>
          <c:spPr>
            <a:solidFill>
              <a:schemeClr val="accent1"/>
            </a:solidFill>
            <a:ln>
              <a:noFill/>
            </a:ln>
            <a:effectLst/>
          </c:spPr>
          <c:invertIfNegative val="0"/>
          <c:cat>
            <c:numRef>
              <c:f>(Investitonen!$B$2,Investitonen!$G$2,Investitonen!$L$2:$Y$2)</c:f>
              <c:numCache>
                <c:formatCode>General</c:formatCode>
                <c:ptCount val="16"/>
                <c:pt idx="0">
                  <c:v>2000</c:v>
                </c:pt>
                <c:pt idx="1">
                  <c:v>2005</c:v>
                </c:pt>
                <c:pt idx="2">
                  <c:v>2010</c:v>
                </c:pt>
                <c:pt idx="3">
                  <c:v>2011</c:v>
                </c:pt>
                <c:pt idx="4">
                  <c:v>2012</c:v>
                </c:pt>
                <c:pt idx="5">
                  <c:v>2013</c:v>
                </c:pt>
                <c:pt idx="6">
                  <c:v>2014</c:v>
                </c:pt>
                <c:pt idx="7">
                  <c:v>2015</c:v>
                </c:pt>
                <c:pt idx="8">
                  <c:v>2016</c:v>
                </c:pt>
                <c:pt idx="9">
                  <c:v>2017</c:v>
                </c:pt>
                <c:pt idx="10">
                  <c:v>2018</c:v>
                </c:pt>
                <c:pt idx="11">
                  <c:v>2019</c:v>
                </c:pt>
                <c:pt idx="12">
                  <c:v>2020</c:v>
                </c:pt>
                <c:pt idx="13">
                  <c:v>2021</c:v>
                </c:pt>
                <c:pt idx="14">
                  <c:v>2022</c:v>
                </c:pt>
                <c:pt idx="15">
                  <c:v>2023</c:v>
                </c:pt>
              </c:numCache>
              <c:extLst/>
            </c:numRef>
          </c:cat>
          <c:val>
            <c:numRef>
              <c:f>(Investitonen!$B$18,Investitonen!$G$18,Investitonen!$L$18:$Y$18)</c:f>
              <c:numCache>
                <c:formatCode>#,##0</c:formatCode>
                <c:ptCount val="16"/>
                <c:pt idx="0">
                  <c:v>1.43</c:v>
                </c:pt>
                <c:pt idx="1">
                  <c:v>3.42</c:v>
                </c:pt>
                <c:pt idx="2">
                  <c:v>3.45</c:v>
                </c:pt>
                <c:pt idx="3">
                  <c:v>4.4400000000000004</c:v>
                </c:pt>
                <c:pt idx="4">
                  <c:v>2.29</c:v>
                </c:pt>
                <c:pt idx="5">
                  <c:v>2.2599999999999998</c:v>
                </c:pt>
                <c:pt idx="6">
                  <c:v>1.99</c:v>
                </c:pt>
                <c:pt idx="7">
                  <c:v>1.51</c:v>
                </c:pt>
                <c:pt idx="8">
                  <c:v>1.5</c:v>
                </c:pt>
                <c:pt idx="9">
                  <c:v>1.51</c:v>
                </c:pt>
                <c:pt idx="10">
                  <c:v>1.63</c:v>
                </c:pt>
                <c:pt idx="11">
                  <c:v>1.61</c:v>
                </c:pt>
                <c:pt idx="12">
                  <c:v>2.2599999999999998</c:v>
                </c:pt>
                <c:pt idx="13">
                  <c:v>2.98</c:v>
                </c:pt>
                <c:pt idx="14">
                  <c:v>3.86</c:v>
                </c:pt>
                <c:pt idx="15">
                  <c:v>2.99</c:v>
                </c:pt>
              </c:numCache>
              <c:extLst/>
            </c:numRef>
          </c:val>
          <c:extLst>
            <c:ext xmlns:c16="http://schemas.microsoft.com/office/drawing/2014/chart" uri="{C3380CC4-5D6E-409C-BE32-E72D297353CC}">
              <c16:uniqueId val="{00000005-13D7-4188-A247-0CA5DE2804A6}"/>
            </c:ext>
          </c:extLst>
        </c:ser>
        <c:dLbls>
          <c:showLegendKey val="0"/>
          <c:showVal val="0"/>
          <c:showCatName val="0"/>
          <c:showSerName val="0"/>
          <c:showPercent val="0"/>
          <c:showBubbleSize val="0"/>
        </c:dLbls>
        <c:gapWidth val="34"/>
        <c:overlap val="100"/>
        <c:axId val="698842192"/>
        <c:axId val="698841408"/>
      </c:barChart>
      <c:catAx>
        <c:axId val="69884219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841408"/>
        <c:crosses val="autoZero"/>
        <c:auto val="1"/>
        <c:lblAlgn val="ctr"/>
        <c:lblOffset val="100"/>
        <c:noMultiLvlLbl val="0"/>
      </c:catAx>
      <c:valAx>
        <c:axId val="698841408"/>
        <c:scaling>
          <c:orientation val="minMax"/>
        </c:scaling>
        <c:delete val="0"/>
        <c:axPos val="l"/>
        <c:majorGridlines>
          <c:spPr>
            <a:ln w="9525" cap="flat" cmpd="sng" algn="ctr">
              <a:solidFill>
                <a:srgbClr val="CCCCCC"/>
              </a:solidFill>
              <a:round/>
            </a:ln>
            <a:effectLst/>
          </c:spPr>
        </c:majorGridlines>
        <c:numFmt formatCode="#,##0" sourceLinked="1"/>
        <c:majorTickMark val="out"/>
        <c:minorTickMark val="none"/>
        <c:tickLblPos val="nextTo"/>
        <c:spPr>
          <a:noFill/>
          <a:ln w="9525">
            <a:solidFill>
              <a:srgbClr val="CCCCCC"/>
            </a:solid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8842192"/>
        <c:crosses val="autoZero"/>
        <c:crossBetween val="between"/>
      </c:valAx>
      <c:spPr>
        <a:noFill/>
        <a:ln w="25400">
          <a:noFill/>
        </a:ln>
        <a:effectLst/>
      </c:spPr>
    </c:plotArea>
    <c:legend>
      <c:legendPos val="r"/>
      <c:layout>
        <c:manualLayout>
          <c:xMode val="edge"/>
          <c:yMode val="edge"/>
          <c:x val="0.73626999475547394"/>
          <c:y val="5.6231426552255354E-2"/>
          <c:w val="0.2585264487201317"/>
          <c:h val="0.908859822984902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Arial"/>
              <a:cs typeface="Arial"/>
            </a:defRPr>
          </a:pPr>
          <a:endParaRPr lang="de-DE"/>
        </a:p>
      </c:txPr>
    </c:legend>
    <c:plotVisOnly val="1"/>
    <c:dispBlanksAs val="gap"/>
    <c:showDLblsOverMax val="0"/>
  </c:chart>
  <c:spPr>
    <a:solidFill>
      <a:srgbClr val="EAEAEA"/>
    </a:solidFill>
    <a:ln w="25400" cap="flat" cmpd="sng" algn="ctr">
      <a:noFill/>
      <a:round/>
    </a:ln>
    <a:effectLst/>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Stromverbrauch_Sektoren_D!$B$11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Stromverbrauch_Sektoren_D!$B$15:$B$19</c:f>
              <c:numCache>
                <c:formatCode>0</c:formatCode>
                <c:ptCount val="5"/>
                <c:pt idx="0">
                  <c:v>155.66909099999998</c:v>
                </c:pt>
                <c:pt idx="1">
                  <c:v>51.030909000000001</c:v>
                </c:pt>
                <c:pt idx="2">
                  <c:v>136.1</c:v>
                </c:pt>
                <c:pt idx="3">
                  <c:v>127.5</c:v>
                </c:pt>
                <c:pt idx="4">
                  <c:v>11.6</c:v>
                </c:pt>
              </c:numCache>
            </c:numRef>
          </c:val>
          <c:extLst>
            <c:ext xmlns:c16="http://schemas.microsoft.com/office/drawing/2014/chart" uri="{C3380CC4-5D6E-409C-BE32-E72D297353CC}">
              <c16:uniqueId val="{00000000-46CC-40E2-BA49-1D7E35601C95}"/>
            </c:ext>
          </c:extLst>
        </c:ser>
        <c:ser>
          <c:idx val="1"/>
          <c:order val="1"/>
          <c:tx>
            <c:strRef>
              <c:f>Stromverbrauch_Sektoren_D!$C$11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Stromverbrauch_Sektoren_D!$C$15:$C$19</c:f>
              <c:numCache>
                <c:formatCode>0</c:formatCode>
                <c:ptCount val="5"/>
                <c:pt idx="0">
                  <c:v>161.87471300000001</c:v>
                </c:pt>
                <c:pt idx="1">
                  <c:v>52.525286999999999</c:v>
                </c:pt>
                <c:pt idx="2">
                  <c:v>128.9</c:v>
                </c:pt>
                <c:pt idx="3">
                  <c:v>138.6</c:v>
                </c:pt>
                <c:pt idx="4">
                  <c:v>12.8</c:v>
                </c:pt>
              </c:numCache>
            </c:numRef>
          </c:val>
          <c:extLst>
            <c:ext xmlns:c16="http://schemas.microsoft.com/office/drawing/2014/chart" uri="{C3380CC4-5D6E-409C-BE32-E72D297353CC}">
              <c16:uniqueId val="{00000001-46CC-40E2-BA49-1D7E35601C95}"/>
            </c:ext>
          </c:extLst>
        </c:ser>
        <c:ser>
          <c:idx val="2"/>
          <c:order val="2"/>
          <c:tx>
            <c:strRef>
              <c:f>Stromverbrauch_Sektoren_D!$D$11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Stromverbrauch_Sektoren_D!$D$15:$D$19</c:f>
              <c:numCache>
                <c:formatCode>0</c:formatCode>
                <c:ptCount val="5"/>
                <c:pt idx="0">
                  <c:v>153.66965400000001</c:v>
                </c:pt>
                <c:pt idx="1">
                  <c:v>48.230345999999997</c:v>
                </c:pt>
                <c:pt idx="2">
                  <c:v>127.8</c:v>
                </c:pt>
                <c:pt idx="3">
                  <c:v>134.19999999999999</c:v>
                </c:pt>
                <c:pt idx="4">
                  <c:v>14.2</c:v>
                </c:pt>
              </c:numCache>
            </c:numRef>
          </c:val>
          <c:extLst>
            <c:ext xmlns:c16="http://schemas.microsoft.com/office/drawing/2014/chart" uri="{C3380CC4-5D6E-409C-BE32-E72D297353CC}">
              <c16:uniqueId val="{00000002-46CC-40E2-BA49-1D7E35601C95}"/>
            </c:ext>
          </c:extLst>
        </c:ser>
        <c:ser>
          <c:idx val="3"/>
          <c:order val="3"/>
          <c:tx>
            <c:strRef>
              <c:f>Stromverbrauch_Sektoren_D!$E$11</c:f>
              <c:strCache>
                <c:ptCount val="1"/>
                <c:pt idx="0">
                  <c:v>2023</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Stromverbrauch_Sektoren_D!$A$15:$A$19</c:f>
              <c:strCache>
                <c:ptCount val="5"/>
                <c:pt idx="0">
                  <c:v>Bergbau, Industrie (ohne Chemie/Pharma)</c:v>
                </c:pt>
                <c:pt idx="1">
                  <c:v>Chemie/ Pharma</c:v>
                </c:pt>
                <c:pt idx="2">
                  <c:v>Gewerbe, Handel, Dienstleistungen</c:v>
                </c:pt>
                <c:pt idx="3">
                  <c:v>Haushalte</c:v>
                </c:pt>
                <c:pt idx="4">
                  <c:v>Verkehr</c:v>
                </c:pt>
              </c:strCache>
            </c:strRef>
          </c:cat>
          <c:val>
            <c:numRef>
              <c:f>Stromverbrauch_Sektoren_D!$E$15:$E$19</c:f>
              <c:numCache>
                <c:formatCode>0</c:formatCode>
                <c:ptCount val="5"/>
                <c:pt idx="0">
                  <c:v>144.29635999999999</c:v>
                </c:pt>
                <c:pt idx="1">
                  <c:v>43.803640000000001</c:v>
                </c:pt>
                <c:pt idx="2">
                  <c:v>120.2</c:v>
                </c:pt>
                <c:pt idx="3">
                  <c:v>130.30000000000001</c:v>
                </c:pt>
                <c:pt idx="4">
                  <c:v>15.3</c:v>
                </c:pt>
              </c:numCache>
            </c:numRef>
          </c:val>
          <c:extLst>
            <c:ext xmlns:c16="http://schemas.microsoft.com/office/drawing/2014/chart" uri="{C3380CC4-5D6E-409C-BE32-E72D297353CC}">
              <c16:uniqueId val="{00000003-46CC-40E2-BA49-1D7E35601C95}"/>
            </c:ext>
          </c:extLst>
        </c:ser>
        <c:dLbls>
          <c:dLblPos val="outEnd"/>
          <c:showLegendKey val="0"/>
          <c:showVal val="1"/>
          <c:showCatName val="0"/>
          <c:showSerName val="0"/>
          <c:showPercent val="0"/>
          <c:showBubbleSize val="0"/>
        </c:dLbls>
        <c:gapWidth val="100"/>
        <c:axId val="921590912"/>
        <c:axId val="921588032"/>
        <c:extLst/>
      </c:barChart>
      <c:catAx>
        <c:axId val="9215909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crossAx val="921588032"/>
        <c:crosses val="autoZero"/>
        <c:auto val="1"/>
        <c:lblAlgn val="ctr"/>
        <c:lblOffset val="100"/>
        <c:noMultiLvlLbl val="0"/>
      </c:catAx>
      <c:valAx>
        <c:axId val="921588032"/>
        <c:scaling>
          <c:orientation val="minMax"/>
        </c:scaling>
        <c:delete val="1"/>
        <c:axPos val="t"/>
        <c:numFmt formatCode="0" sourceLinked="1"/>
        <c:majorTickMark val="none"/>
        <c:minorTickMark val="none"/>
        <c:tickLblPos val="nextTo"/>
        <c:crossAx val="921590912"/>
        <c:crosses val="autoZero"/>
        <c:crossBetween val="between"/>
      </c:valAx>
      <c:spPr>
        <a:noFill/>
        <a:ln>
          <a:noFill/>
        </a:ln>
        <a:effectLst/>
      </c:spPr>
    </c:plotArea>
    <c:legend>
      <c:legendPos val="b"/>
      <c:layout>
        <c:manualLayout>
          <c:xMode val="edge"/>
          <c:yMode val="edge"/>
          <c:x val="0.15724190726159229"/>
          <c:y val="0.92621083710823449"/>
          <c:w val="0.62048237349128788"/>
          <c:h val="6.1434229437889648E-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2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29942388888888888"/>
          <c:y val="0.20224119848401784"/>
          <c:w val="0.3919711111111111"/>
          <c:h val="0.70073256580776899"/>
        </c:manualLayout>
      </c:layout>
      <c:pieChart>
        <c:varyColors val="1"/>
        <c:ser>
          <c:idx val="0"/>
          <c:order val="0"/>
          <c:spPr>
            <a:ln>
              <a:solidFill>
                <a:schemeClr val="bg1"/>
              </a:solidFill>
            </a:ln>
            <a:effectLst/>
          </c:spPr>
          <c:dPt>
            <c:idx val="0"/>
            <c:bubble3D val="0"/>
            <c:spPr>
              <a:solidFill>
                <a:srgbClr val="003061"/>
              </a:solidFill>
              <a:ln>
                <a:solidFill>
                  <a:schemeClr val="bg1"/>
                </a:solidFill>
              </a:ln>
              <a:effectLst/>
            </c:spPr>
            <c:extLst>
              <c:ext xmlns:c16="http://schemas.microsoft.com/office/drawing/2014/chart" uri="{C3380CC4-5D6E-409C-BE32-E72D297353CC}">
                <c16:uniqueId val="{00000001-1FD4-4924-9382-6881D87B9B27}"/>
              </c:ext>
            </c:extLst>
          </c:dPt>
          <c:dPt>
            <c:idx val="1"/>
            <c:bubble3D val="0"/>
            <c:spPr>
              <a:solidFill>
                <a:srgbClr val="FF5C33"/>
              </a:solidFill>
              <a:ln>
                <a:solidFill>
                  <a:schemeClr val="bg1"/>
                </a:solidFill>
              </a:ln>
              <a:effectLst/>
            </c:spPr>
            <c:extLst>
              <c:ext xmlns:c16="http://schemas.microsoft.com/office/drawing/2014/chart" uri="{C3380CC4-5D6E-409C-BE32-E72D297353CC}">
                <c16:uniqueId val="{00000003-1FD4-4924-9382-6881D87B9B27}"/>
              </c:ext>
            </c:extLst>
          </c:dPt>
          <c:dPt>
            <c:idx val="2"/>
            <c:bubble3D val="0"/>
            <c:spPr>
              <a:solidFill>
                <a:srgbClr val="166E79"/>
              </a:solidFill>
              <a:ln>
                <a:solidFill>
                  <a:schemeClr val="bg1"/>
                </a:solidFill>
              </a:ln>
              <a:effectLst/>
            </c:spPr>
            <c:extLst>
              <c:ext xmlns:c16="http://schemas.microsoft.com/office/drawing/2014/chart" uri="{C3380CC4-5D6E-409C-BE32-E72D297353CC}">
                <c16:uniqueId val="{00000005-1FD4-4924-9382-6881D87B9B27}"/>
              </c:ext>
            </c:extLst>
          </c:dPt>
          <c:dPt>
            <c:idx val="3"/>
            <c:bubble3D val="0"/>
            <c:spPr>
              <a:solidFill>
                <a:srgbClr val="B22063"/>
              </a:solidFill>
              <a:ln>
                <a:solidFill>
                  <a:schemeClr val="bg1"/>
                </a:solidFill>
              </a:ln>
              <a:effectLst/>
            </c:spPr>
            <c:extLst>
              <c:ext xmlns:c16="http://schemas.microsoft.com/office/drawing/2014/chart" uri="{C3380CC4-5D6E-409C-BE32-E72D297353CC}">
                <c16:uniqueId val="{00000007-1FD4-4924-9382-6881D87B9B27}"/>
              </c:ext>
            </c:extLst>
          </c:dPt>
          <c:dPt>
            <c:idx val="4"/>
            <c:bubble3D val="0"/>
            <c:spPr>
              <a:solidFill>
                <a:srgbClr val="BE9528"/>
              </a:solidFill>
              <a:ln>
                <a:solidFill>
                  <a:schemeClr val="bg1"/>
                </a:solidFill>
              </a:ln>
              <a:effectLst/>
            </c:spPr>
            <c:extLst>
              <c:ext xmlns:c16="http://schemas.microsoft.com/office/drawing/2014/chart" uri="{C3380CC4-5D6E-409C-BE32-E72D297353CC}">
                <c16:uniqueId val="{00000009-1FD4-4924-9382-6881D87B9B27}"/>
              </c:ext>
            </c:extLst>
          </c:dPt>
          <c:dPt>
            <c:idx val="5"/>
            <c:bubble3D val="0"/>
            <c:spPr>
              <a:solidFill>
                <a:srgbClr val="3080B2"/>
              </a:solidFill>
              <a:ln>
                <a:solidFill>
                  <a:schemeClr val="bg1"/>
                </a:solidFill>
              </a:ln>
              <a:effectLst/>
            </c:spPr>
            <c:extLst>
              <c:ext xmlns:c16="http://schemas.microsoft.com/office/drawing/2014/chart" uri="{C3380CC4-5D6E-409C-BE32-E72D297353CC}">
                <c16:uniqueId val="{0000000B-1FD4-4924-9382-6881D87B9B27}"/>
              </c:ext>
            </c:extLst>
          </c:dPt>
          <c:dLbls>
            <c:dLbl>
              <c:idx val="0"/>
              <c:layout>
                <c:manualLayout>
                  <c:x val="4.2284697333413938E-2"/>
                  <c:y val="2.782227830047402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1FD4-4924-9382-6881D87B9B27}"/>
                </c:ext>
              </c:extLst>
            </c:dLbl>
            <c:dLbl>
              <c:idx val="1"/>
              <c:layout>
                <c:manualLayout>
                  <c:x val="-1.477239768598528E-2"/>
                  <c:y val="-6.4728178338432406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1FD4-4924-9382-6881D87B9B27}"/>
                </c:ext>
              </c:extLst>
            </c:dLbl>
            <c:dLbl>
              <c:idx val="2"/>
              <c:layout>
                <c:manualLayout>
                  <c:x val="-3.9588031854685971E-2"/>
                  <c:y val="0.2211560480466567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1FD4-4924-9382-6881D87B9B27}"/>
                </c:ext>
              </c:extLst>
            </c:dLbl>
            <c:dLbl>
              <c:idx val="3"/>
              <c:layout>
                <c:manualLayout>
                  <c:x val="-0.10461937774430632"/>
                  <c:y val="9.3706231328064243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1FD4-4924-9382-6881D87B9B27}"/>
                </c:ext>
              </c:extLst>
            </c:dLbl>
            <c:dLbl>
              <c:idx val="4"/>
              <c:layout>
                <c:manualLayout>
                  <c:x val="-0.11885554442330064"/>
                  <c:y val="-9.004779679850416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1FD4-4924-9382-6881D87B9B27}"/>
                </c:ext>
              </c:extLst>
            </c:dLbl>
            <c:dLbl>
              <c:idx val="5"/>
              <c:layout>
                <c:manualLayout>
                  <c:x val="3.4646990306282995E-2"/>
                  <c:y val="-1.9438407110458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1FD4-4924-9382-6881D87B9B27}"/>
                </c:ext>
              </c:extLst>
            </c:dLbl>
            <c:numFmt formatCode="0.0%" sourceLinked="0"/>
            <c:spPr>
              <a:noFill/>
              <a:ln>
                <a:noFill/>
              </a:ln>
              <a:effectLst/>
            </c:spPr>
            <c:txPr>
              <a:bodyPr/>
              <a:lstStyle/>
              <a:p>
                <a:pPr>
                  <a:defRPr sz="1600" b="1">
                    <a:solidFill>
                      <a:schemeClr val="tx1"/>
                    </a:solidFill>
                  </a:defRPr>
                </a:pPr>
                <a:endParaRPr lang="de-DE"/>
              </a:p>
            </c:txPr>
            <c:dLblPos val="outEnd"/>
            <c:showLegendKey val="0"/>
            <c:showVal val="0"/>
            <c:showCatName val="1"/>
            <c:showSerName val="0"/>
            <c:showPercent val="1"/>
            <c:showBubbleSize val="0"/>
            <c:showLeaderLines val="1"/>
            <c:extLst>
              <c:ext xmlns:c15="http://schemas.microsoft.com/office/drawing/2012/chart" uri="{CE6537A1-D6FC-4f65-9D91-7224C49458BB}"/>
            </c:extLst>
          </c:dLbls>
          <c:cat>
            <c:strRef>
              <c:f>Energieverbrauch_Chemie!$A$58:$A$63</c:f>
              <c:strCache>
                <c:ptCount val="6"/>
                <c:pt idx="0">
                  <c:v>Erdgas</c:v>
                </c:pt>
                <c:pt idx="1">
                  <c:v>Strom</c:v>
                </c:pt>
                <c:pt idx="2">
                  <c:v>Wärme</c:v>
                </c:pt>
                <c:pt idx="3">
                  <c:v>Mineralöl-produkte</c:v>
                </c:pt>
                <c:pt idx="4">
                  <c:v>Kohle</c:v>
                </c:pt>
                <c:pt idx="5">
                  <c:v>sonstige Energieträger</c:v>
                </c:pt>
              </c:strCache>
            </c:strRef>
          </c:cat>
          <c:val>
            <c:numRef>
              <c:f>Energieverbrauch_Chemie!$H$58:$H$63</c:f>
              <c:numCache>
                <c:formatCode>_-* #,##0\ _€_-;\-* #,##0\ _€_-;_-* "-"??\ _€_-;_-@_-</c:formatCode>
                <c:ptCount val="6"/>
                <c:pt idx="0">
                  <c:v>248392.82199999999</c:v>
                </c:pt>
                <c:pt idx="1">
                  <c:v>157693.10399999999</c:v>
                </c:pt>
                <c:pt idx="2">
                  <c:v>87182.019</c:v>
                </c:pt>
                <c:pt idx="3">
                  <c:v>50893</c:v>
                </c:pt>
                <c:pt idx="4">
                  <c:v>19678.246999999999</c:v>
                </c:pt>
                <c:pt idx="5">
                  <c:v>53619.709000000148</c:v>
                </c:pt>
              </c:numCache>
            </c:numRef>
          </c:val>
          <c:extLst>
            <c:ext xmlns:c16="http://schemas.microsoft.com/office/drawing/2014/chart" uri="{C3380CC4-5D6E-409C-BE32-E72D297353CC}">
              <c16:uniqueId val="{0000000C-1FD4-4924-9382-6881D87B9B27}"/>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500">
          <a:solidFill>
            <a:srgbClr val="564A3E"/>
          </a:solidFill>
          <a:latin typeface="+mn-lt"/>
          <a:ea typeface="Arial"/>
          <a:cs typeface="Arial"/>
        </a:defRPr>
      </a:pPr>
      <a:endParaRPr lang="de-DE"/>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Energieverbrauch_Chemie!$A$58</c:f>
              <c:strCache>
                <c:ptCount val="1"/>
                <c:pt idx="0">
                  <c:v>Erdgas</c:v>
                </c:pt>
              </c:strCache>
            </c:strRef>
          </c:tx>
          <c:spPr>
            <a:ln w="38100" cap="rnd">
              <a:solidFill>
                <a:schemeClr val="accent1"/>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Energieverbrauch_Chemie!$B$58:$H$58</c:f>
              <c:numCache>
                <c:formatCode>_-* #,##0\ _€_-;\-* #,##0\ _€_-;_-* "-"??\ _€_-;_-@_-</c:formatCode>
                <c:ptCount val="7"/>
                <c:pt idx="0">
                  <c:v>336708.52</c:v>
                </c:pt>
                <c:pt idx="1">
                  <c:v>311536.16700000002</c:v>
                </c:pt>
                <c:pt idx="2">
                  <c:v>302397.36499999999</c:v>
                </c:pt>
                <c:pt idx="3">
                  <c:v>322450.44</c:v>
                </c:pt>
                <c:pt idx="4">
                  <c:v>329980.728</c:v>
                </c:pt>
                <c:pt idx="5">
                  <c:v>260178.851</c:v>
                </c:pt>
                <c:pt idx="6">
                  <c:v>248392.82199999999</c:v>
                </c:pt>
              </c:numCache>
            </c:numRef>
          </c:val>
          <c:smooth val="0"/>
          <c:extLst>
            <c:ext xmlns:c16="http://schemas.microsoft.com/office/drawing/2014/chart" uri="{C3380CC4-5D6E-409C-BE32-E72D297353CC}">
              <c16:uniqueId val="{00000000-13D0-4CF5-A003-413720E9AC8F}"/>
            </c:ext>
          </c:extLst>
        </c:ser>
        <c:ser>
          <c:idx val="1"/>
          <c:order val="1"/>
          <c:tx>
            <c:strRef>
              <c:f>Energieverbrauch_Chemie!$A$59</c:f>
              <c:strCache>
                <c:ptCount val="1"/>
                <c:pt idx="0">
                  <c:v>Strom</c:v>
                </c:pt>
              </c:strCache>
            </c:strRef>
          </c:tx>
          <c:spPr>
            <a:ln w="38100" cap="rnd">
              <a:solidFill>
                <a:schemeClr val="accent2"/>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Energieverbrauch_Chemie!$B$59:$H$59</c:f>
              <c:numCache>
                <c:formatCode>_-* #,##0\ _€_-;\-* #,##0\ _€_-;_-* "-"??\ _€_-;_-@_-</c:formatCode>
                <c:ptCount val="7"/>
                <c:pt idx="0">
                  <c:v>195188.39199999999</c:v>
                </c:pt>
                <c:pt idx="1">
                  <c:v>192942.55600000001</c:v>
                </c:pt>
                <c:pt idx="2">
                  <c:v>189748.42199999999</c:v>
                </c:pt>
                <c:pt idx="3">
                  <c:v>183711.27299999999</c:v>
                </c:pt>
                <c:pt idx="4">
                  <c:v>189091.035</c:v>
                </c:pt>
                <c:pt idx="5">
                  <c:v>173629.24799999999</c:v>
                </c:pt>
                <c:pt idx="6">
                  <c:v>157693.10399999999</c:v>
                </c:pt>
              </c:numCache>
            </c:numRef>
          </c:val>
          <c:smooth val="0"/>
          <c:extLst>
            <c:ext xmlns:c16="http://schemas.microsoft.com/office/drawing/2014/chart" uri="{C3380CC4-5D6E-409C-BE32-E72D297353CC}">
              <c16:uniqueId val="{00000001-13D0-4CF5-A003-413720E9AC8F}"/>
            </c:ext>
          </c:extLst>
        </c:ser>
        <c:ser>
          <c:idx val="2"/>
          <c:order val="2"/>
          <c:tx>
            <c:strRef>
              <c:f>Energieverbrauch_Chemie!$A$60</c:f>
              <c:strCache>
                <c:ptCount val="1"/>
                <c:pt idx="0">
                  <c:v>Wärme</c:v>
                </c:pt>
              </c:strCache>
            </c:strRef>
          </c:tx>
          <c:spPr>
            <a:ln w="38100" cap="rnd">
              <a:solidFill>
                <a:schemeClr val="accent3"/>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Energieverbrauch_Chemie!$B$60:$H$60</c:f>
              <c:numCache>
                <c:formatCode>_-* #,##0\ _€_-;\-* #,##0\ _€_-;_-* "-"??\ _€_-;_-@_-</c:formatCode>
                <c:ptCount val="7"/>
                <c:pt idx="0">
                  <c:v>99040.66</c:v>
                </c:pt>
                <c:pt idx="1">
                  <c:v>111818.78599999999</c:v>
                </c:pt>
                <c:pt idx="2">
                  <c:v>105172.414</c:v>
                </c:pt>
                <c:pt idx="3">
                  <c:v>99427.145000000004</c:v>
                </c:pt>
                <c:pt idx="4">
                  <c:v>103077.29300000001</c:v>
                </c:pt>
                <c:pt idx="5">
                  <c:v>95500.232999999993</c:v>
                </c:pt>
                <c:pt idx="6">
                  <c:v>87182.019</c:v>
                </c:pt>
              </c:numCache>
            </c:numRef>
          </c:val>
          <c:smooth val="0"/>
          <c:extLst>
            <c:ext xmlns:c16="http://schemas.microsoft.com/office/drawing/2014/chart" uri="{C3380CC4-5D6E-409C-BE32-E72D297353CC}">
              <c16:uniqueId val="{00000002-13D0-4CF5-A003-413720E9AC8F}"/>
            </c:ext>
          </c:extLst>
        </c:ser>
        <c:ser>
          <c:idx val="3"/>
          <c:order val="3"/>
          <c:tx>
            <c:strRef>
              <c:f>Energieverbrauch_Chemie!$A$61</c:f>
              <c:strCache>
                <c:ptCount val="1"/>
                <c:pt idx="0">
                  <c:v>Mineralölprodukte</c:v>
                </c:pt>
              </c:strCache>
            </c:strRef>
          </c:tx>
          <c:spPr>
            <a:ln w="38100" cap="rnd">
              <a:solidFill>
                <a:schemeClr val="accent4"/>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Energieverbrauch_Chemie!$B$61:$H$61</c:f>
              <c:numCache>
                <c:formatCode>_-* #,##0\ _€_-;\-* #,##0\ _€_-;_-* "-"??\ _€_-;_-@_-</c:formatCode>
                <c:ptCount val="7"/>
                <c:pt idx="0">
                  <c:v>56666</c:v>
                </c:pt>
                <c:pt idx="1">
                  <c:v>42256</c:v>
                </c:pt>
                <c:pt idx="2">
                  <c:v>43540</c:v>
                </c:pt>
                <c:pt idx="3">
                  <c:v>53621</c:v>
                </c:pt>
                <c:pt idx="4">
                  <c:v>58914</c:v>
                </c:pt>
                <c:pt idx="5">
                  <c:v>65043</c:v>
                </c:pt>
                <c:pt idx="6">
                  <c:v>50893</c:v>
                </c:pt>
              </c:numCache>
            </c:numRef>
          </c:val>
          <c:smooth val="0"/>
          <c:extLst>
            <c:ext xmlns:c16="http://schemas.microsoft.com/office/drawing/2014/chart" uri="{C3380CC4-5D6E-409C-BE32-E72D297353CC}">
              <c16:uniqueId val="{00000003-13D0-4CF5-A003-413720E9AC8F}"/>
            </c:ext>
          </c:extLst>
        </c:ser>
        <c:ser>
          <c:idx val="4"/>
          <c:order val="4"/>
          <c:tx>
            <c:strRef>
              <c:f>Energieverbrauch_Chemie!$A$62</c:f>
              <c:strCache>
                <c:ptCount val="1"/>
                <c:pt idx="0">
                  <c:v>Kohle</c:v>
                </c:pt>
              </c:strCache>
            </c:strRef>
          </c:tx>
          <c:spPr>
            <a:ln w="38100" cap="rnd">
              <a:solidFill>
                <a:schemeClr val="accent5"/>
              </a:solidFill>
              <a:round/>
            </a:ln>
            <a:effectLst/>
          </c:spPr>
          <c:marker>
            <c:symbol val="none"/>
          </c:marker>
          <c:cat>
            <c:strRef>
              <c:f>Energieverbrauch_Chemie!$B$44:$H$44</c:f>
              <c:strCache>
                <c:ptCount val="7"/>
                <c:pt idx="0">
                  <c:v>2017</c:v>
                </c:pt>
                <c:pt idx="1">
                  <c:v>2018</c:v>
                </c:pt>
                <c:pt idx="2">
                  <c:v>2019</c:v>
                </c:pt>
                <c:pt idx="3">
                  <c:v>2020</c:v>
                </c:pt>
                <c:pt idx="4">
                  <c:v>2021</c:v>
                </c:pt>
                <c:pt idx="5">
                  <c:v>2022</c:v>
                </c:pt>
                <c:pt idx="6">
                  <c:v>2023</c:v>
                </c:pt>
              </c:strCache>
            </c:strRef>
          </c:cat>
          <c:val>
            <c:numRef>
              <c:f>Energieverbrauch_Chemie!$B$62:$H$62</c:f>
              <c:numCache>
                <c:formatCode>_-* #,##0\ _€_-;\-* #,##0\ _€_-;_-* "-"??\ _€_-;_-@_-</c:formatCode>
                <c:ptCount val="7"/>
                <c:pt idx="0">
                  <c:v>38222.048999999999</c:v>
                </c:pt>
                <c:pt idx="1">
                  <c:v>21603.205999999998</c:v>
                </c:pt>
                <c:pt idx="2">
                  <c:v>19467.055999999997</c:v>
                </c:pt>
                <c:pt idx="3">
                  <c:v>29757</c:v>
                </c:pt>
                <c:pt idx="4">
                  <c:v>27704.705999999998</c:v>
                </c:pt>
                <c:pt idx="5">
                  <c:v>33169.462</c:v>
                </c:pt>
                <c:pt idx="6">
                  <c:v>19678.246999999999</c:v>
                </c:pt>
              </c:numCache>
            </c:numRef>
          </c:val>
          <c:smooth val="0"/>
          <c:extLst>
            <c:ext xmlns:c16="http://schemas.microsoft.com/office/drawing/2014/chart" uri="{C3380CC4-5D6E-409C-BE32-E72D297353CC}">
              <c16:uniqueId val="{00000004-13D0-4CF5-A003-413720E9AC8F}"/>
            </c:ext>
          </c:extLst>
        </c:ser>
        <c:dLbls>
          <c:showLegendKey val="0"/>
          <c:showVal val="0"/>
          <c:showCatName val="0"/>
          <c:showSerName val="0"/>
          <c:showPercent val="0"/>
          <c:showBubbleSize val="0"/>
        </c:dLbls>
        <c:smooth val="0"/>
        <c:axId val="932447688"/>
        <c:axId val="932448768"/>
      </c:lineChart>
      <c:catAx>
        <c:axId val="932447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932448768"/>
        <c:crosses val="autoZero"/>
        <c:auto val="1"/>
        <c:lblAlgn val="ctr"/>
        <c:lblOffset val="100"/>
        <c:noMultiLvlLbl val="0"/>
      </c:catAx>
      <c:valAx>
        <c:axId val="932448768"/>
        <c:scaling>
          <c:orientation val="minMax"/>
        </c:scaling>
        <c:delete val="0"/>
        <c:axPos val="l"/>
        <c:majorGridlines>
          <c:spPr>
            <a:ln w="9525" cap="flat" cmpd="sng" algn="ctr">
              <a:solidFill>
                <a:schemeClr val="tx1">
                  <a:lumMod val="15000"/>
                  <a:lumOff val="85000"/>
                </a:schemeClr>
              </a:solidFill>
              <a:round/>
            </a:ln>
            <a:effectLst/>
          </c:spPr>
        </c:majorGridlines>
        <c:numFmt formatCode="_-* #,##0\ _€_-;\-* #,##0\ _€_-;_-* &quot;-&quot;??\ _€_-;_-@_-"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crossAx val="932447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6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r>
              <a:rPr lang="de-DE" sz="1800" b="0" dirty="0">
                <a:solidFill>
                  <a:srgbClr val="003061"/>
                </a:solidFill>
              </a:rPr>
              <a:t>Anteil des Energieverbrauchs der Branche am Endenergieverbrauch Deutschlands</a:t>
            </a:r>
            <a:br>
              <a:rPr lang="de-DE" sz="1800" b="0" dirty="0">
                <a:solidFill>
                  <a:srgbClr val="003061"/>
                </a:solidFill>
              </a:rPr>
            </a:br>
            <a:r>
              <a:rPr lang="de-DE" sz="1800" b="0" dirty="0">
                <a:solidFill>
                  <a:srgbClr val="003061"/>
                </a:solidFill>
              </a:rPr>
              <a:t>2023</a:t>
            </a:r>
          </a:p>
        </c:rich>
      </c:tx>
      <c:layout>
        <c:manualLayout>
          <c:xMode val="edge"/>
          <c:yMode val="edge"/>
          <c:x val="0.10913030303030304"/>
          <c:y val="0"/>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endParaRPr lang="de-DE"/>
        </a:p>
      </c:txPr>
    </c:title>
    <c:autoTitleDeleted val="0"/>
    <c:plotArea>
      <c:layout>
        <c:manualLayout>
          <c:layoutTarget val="inner"/>
          <c:xMode val="edge"/>
          <c:yMode val="edge"/>
          <c:x val="6.702272727272726E-3"/>
          <c:y val="0.45562568140520898"/>
          <c:w val="0.98117979797979815"/>
          <c:h val="0.413843428225318"/>
        </c:manualLayout>
      </c:layout>
      <c:barChart>
        <c:barDir val="col"/>
        <c:grouping val="clustered"/>
        <c:varyColors val="0"/>
        <c:ser>
          <c:idx val="0"/>
          <c:order val="0"/>
          <c:spPr>
            <a:solidFill>
              <a:schemeClr val="accent2"/>
            </a:solidFill>
            <a:ln>
              <a:noFill/>
            </a:ln>
            <a:effectLst/>
          </c:spPr>
          <c:invertIfNegative val="0"/>
          <c:dPt>
            <c:idx val="0"/>
            <c:invertIfNegative val="0"/>
            <c:bubble3D val="0"/>
            <c:spPr>
              <a:solidFill>
                <a:srgbClr val="003061"/>
              </a:solidFill>
              <a:ln>
                <a:noFill/>
              </a:ln>
              <a:effectLst/>
            </c:spPr>
            <c:extLst>
              <c:ext xmlns:c16="http://schemas.microsoft.com/office/drawing/2014/chart" uri="{C3380CC4-5D6E-409C-BE32-E72D297353CC}">
                <c16:uniqueId val="{00000001-7BF7-49CD-8C19-65AFA3468812}"/>
              </c:ext>
            </c:extLst>
          </c:dPt>
          <c:dPt>
            <c:idx val="1"/>
            <c:invertIfNegative val="0"/>
            <c:bubble3D val="0"/>
            <c:spPr>
              <a:solidFill>
                <a:srgbClr val="FF5C33"/>
              </a:solidFill>
              <a:ln>
                <a:noFill/>
              </a:ln>
              <a:effectLst/>
            </c:spPr>
            <c:extLst>
              <c:ext xmlns:c16="http://schemas.microsoft.com/office/drawing/2014/chart" uri="{C3380CC4-5D6E-409C-BE32-E72D297353CC}">
                <c16:uniqueId val="{00000003-7BF7-49CD-8C19-65AFA3468812}"/>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5-7BF7-49CD-8C19-65AFA3468812}"/>
              </c:ext>
            </c:extLst>
          </c:dPt>
          <c:dLbls>
            <c:spPr>
              <a:noFill/>
              <a:ln>
                <a:noFill/>
              </a:ln>
              <a:effectLst/>
            </c:spPr>
            <c:txPr>
              <a:bodyPr rot="0" spcFirstLastPara="1" vertOverflow="ellipsis" vert="horz" wrap="square" anchor="ctr" anchorCtr="1"/>
              <a:lstStyle/>
              <a:p>
                <a:pPr>
                  <a:defRPr sz="18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(Energieverbrauch_Chemie!$A$30:$A$31,Energieverbrauch_Chemie!$A$34)</c:f>
              <c:strCache>
                <c:ptCount val="3"/>
                <c:pt idx="0">
                  <c:v>Erdgas</c:v>
                </c:pt>
                <c:pt idx="1">
                  <c:v>Strom</c:v>
                </c:pt>
                <c:pt idx="2">
                  <c:v>Insgesamt</c:v>
                </c:pt>
              </c:strCache>
              <c:extLst/>
            </c:strRef>
          </c:cat>
          <c:val>
            <c:numRef>
              <c:f>(Energieverbrauch_Chemie!$H$30:$H$31,Energieverbrauch_Chemie!$H$34)</c:f>
              <c:numCache>
                <c:formatCode>0.0%</c:formatCode>
                <c:ptCount val="3"/>
                <c:pt idx="0">
                  <c:v>0.12616470658747114</c:v>
                </c:pt>
                <c:pt idx="1">
                  <c:v>9.6399680650631536E-2</c:v>
                </c:pt>
                <c:pt idx="2">
                  <c:v>7.5641071780988667E-2</c:v>
                </c:pt>
              </c:numCache>
              <c:extLst/>
            </c:numRef>
          </c:val>
          <c:extLst>
            <c:ext xmlns:c16="http://schemas.microsoft.com/office/drawing/2014/chart" uri="{C3380CC4-5D6E-409C-BE32-E72D297353CC}">
              <c16:uniqueId val="{00000006-7BF7-49CD-8C19-65AFA3468812}"/>
            </c:ext>
          </c:extLst>
        </c:ser>
        <c:dLbls>
          <c:dLblPos val="outEnd"/>
          <c:showLegendKey val="0"/>
          <c:showVal val="1"/>
          <c:showCatName val="0"/>
          <c:showSerName val="0"/>
          <c:showPercent val="0"/>
          <c:showBubbleSize val="0"/>
        </c:dLbls>
        <c:gapWidth val="50"/>
        <c:overlap val="-27"/>
        <c:axId val="696469120"/>
        <c:axId val="696467552"/>
      </c:barChart>
      <c:catAx>
        <c:axId val="696469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Source Sans Pro" panose="020B0503030403020204" pitchFamily="34" charset="0"/>
                <a:ea typeface="Arial"/>
                <a:cs typeface="Arial"/>
              </a:defRPr>
            </a:pPr>
            <a:endParaRPr lang="de-DE"/>
          </a:p>
        </c:txPr>
        <c:crossAx val="696467552"/>
        <c:crosses val="autoZero"/>
        <c:auto val="1"/>
        <c:lblAlgn val="ctr"/>
        <c:lblOffset val="100"/>
        <c:noMultiLvlLbl val="0"/>
      </c:catAx>
      <c:valAx>
        <c:axId val="696467552"/>
        <c:scaling>
          <c:orientation val="minMax"/>
        </c:scaling>
        <c:delete val="1"/>
        <c:axPos val="l"/>
        <c:numFmt formatCode="0.0%" sourceLinked="1"/>
        <c:majorTickMark val="none"/>
        <c:minorTickMark val="none"/>
        <c:tickLblPos val="nextTo"/>
        <c:crossAx val="696469120"/>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r>
              <a:rPr lang="de-DE" sz="1800" dirty="0">
                <a:solidFill>
                  <a:srgbClr val="003061"/>
                </a:solidFill>
              </a:rPr>
              <a:t>Anteil des Energieverbrauchs der Branche am Verarbeitenden Gewerbe </a:t>
            </a:r>
            <a:br>
              <a:rPr lang="de-DE" sz="1800" dirty="0">
                <a:solidFill>
                  <a:srgbClr val="003061"/>
                </a:solidFill>
              </a:rPr>
            </a:br>
            <a:r>
              <a:rPr lang="de-DE" sz="1800" dirty="0">
                <a:solidFill>
                  <a:srgbClr val="003061"/>
                </a:solidFill>
              </a:rPr>
              <a:t>2023</a:t>
            </a:r>
          </a:p>
        </c:rich>
      </c:tx>
      <c:layout>
        <c:manualLayout>
          <c:xMode val="edge"/>
          <c:yMode val="edge"/>
          <c:x val="0.15380984784309368"/>
          <c:y val="0"/>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rgbClr val="003061"/>
              </a:solidFill>
              <a:latin typeface="+mn-lt"/>
              <a:ea typeface="Arial"/>
              <a:cs typeface="Arial"/>
            </a:defRPr>
          </a:pPr>
          <a:endParaRPr lang="de-DE"/>
        </a:p>
      </c:txPr>
    </c:title>
    <c:autoTitleDeleted val="0"/>
    <c:plotArea>
      <c:layout>
        <c:manualLayout>
          <c:layoutTarget val="inner"/>
          <c:xMode val="edge"/>
          <c:yMode val="edge"/>
          <c:x val="6.702272727272726E-3"/>
          <c:y val="0.15156068578675988"/>
          <c:w val="0.98117979797979815"/>
          <c:h val="0.71799729731770123"/>
        </c:manualLayout>
      </c:layout>
      <c:barChart>
        <c:barDir val="col"/>
        <c:grouping val="clustered"/>
        <c:varyColors val="0"/>
        <c:ser>
          <c:idx val="0"/>
          <c:order val="0"/>
          <c:spPr>
            <a:solidFill>
              <a:srgbClr val="003061"/>
            </a:solidFill>
            <a:ln>
              <a:noFill/>
            </a:ln>
            <a:effectLst/>
          </c:spPr>
          <c:invertIfNegative val="0"/>
          <c:dPt>
            <c:idx val="0"/>
            <c:invertIfNegative val="0"/>
            <c:bubble3D val="0"/>
            <c:extLst>
              <c:ext xmlns:c16="http://schemas.microsoft.com/office/drawing/2014/chart" uri="{C3380CC4-5D6E-409C-BE32-E72D297353CC}">
                <c16:uniqueId val="{00000000-AA01-44B7-98A2-A0770E75E86A}"/>
              </c:ext>
            </c:extLst>
          </c:dPt>
          <c:dPt>
            <c:idx val="1"/>
            <c:invertIfNegative val="0"/>
            <c:bubble3D val="0"/>
            <c:spPr>
              <a:solidFill>
                <a:srgbClr val="FF5C33"/>
              </a:solidFill>
              <a:ln>
                <a:noFill/>
              </a:ln>
              <a:effectLst/>
            </c:spPr>
            <c:extLst>
              <c:ext xmlns:c16="http://schemas.microsoft.com/office/drawing/2014/chart" uri="{C3380CC4-5D6E-409C-BE32-E72D297353CC}">
                <c16:uniqueId val="{00000002-AA01-44B7-98A2-A0770E75E86A}"/>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4-AA01-44B7-98A2-A0770E75E86A}"/>
              </c:ext>
            </c:extLst>
          </c:dPt>
          <c:dLbls>
            <c:spPr>
              <a:noFill/>
              <a:ln>
                <a:noFill/>
              </a:ln>
              <a:effectLst/>
            </c:spPr>
            <c:txPr>
              <a:bodyPr rot="0" spcFirstLastPara="1" vertOverflow="ellipsis" vert="horz" wrap="square" anchor="ctr" anchorCtr="1"/>
              <a:lstStyle/>
              <a:p>
                <a:pPr>
                  <a:defRPr sz="18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(Energieverbrauch_Chemie!$A$22:$A$23,Energieverbrauch_Chemie!$A$26)</c:f>
              <c:strCache>
                <c:ptCount val="3"/>
                <c:pt idx="0">
                  <c:v>Erdgas</c:v>
                </c:pt>
                <c:pt idx="1">
                  <c:v>Strom</c:v>
                </c:pt>
                <c:pt idx="2">
                  <c:v>Insgesamt</c:v>
                </c:pt>
              </c:strCache>
              <c:extLst/>
            </c:strRef>
          </c:cat>
          <c:val>
            <c:numRef>
              <c:f>(Energieverbrauch_Chemie!$H$22:$H$23,Energieverbrauch_Chemie!$H$26)</c:f>
              <c:numCache>
                <c:formatCode>0.0%</c:formatCode>
                <c:ptCount val="3"/>
                <c:pt idx="0">
                  <c:v>0.29685229252235679</c:v>
                </c:pt>
                <c:pt idx="1">
                  <c:v>0.23066513628210281</c:v>
                </c:pt>
                <c:pt idx="2">
                  <c:v>0.21202591140221</c:v>
                </c:pt>
              </c:numCache>
              <c:extLst/>
            </c:numRef>
          </c:val>
          <c:extLst>
            <c:ext xmlns:c16="http://schemas.microsoft.com/office/drawing/2014/chart" uri="{C3380CC4-5D6E-409C-BE32-E72D297353CC}">
              <c16:uniqueId val="{00000005-AA01-44B7-98A2-A0770E75E86A}"/>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none"/>
        <c:minorTickMark val="none"/>
        <c:tickLblPos val="nextTo"/>
        <c:crossAx val="69647068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0.67168</cdr:x>
      <cdr:y>0.8014</cdr:y>
    </cdr:from>
    <cdr:to>
      <cdr:x>0.99803</cdr:x>
      <cdr:y>0.99803</cdr:y>
    </cdr:to>
    <cdr:sp macro="" textlink="">
      <cdr:nvSpPr>
        <cdr:cNvPr id="3" name="Textfeld 6"/>
        <cdr:cNvSpPr txBox="1"/>
      </cdr:nvSpPr>
      <cdr:spPr>
        <a:xfrm xmlns:a="http://schemas.openxmlformats.org/drawingml/2006/main">
          <a:off x="3626459" y="3342109"/>
          <a:ext cx="1761992" cy="820038"/>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200" b="1" i="0" dirty="0">
              <a:solidFill>
                <a:srgbClr val="003061"/>
              </a:solidFill>
            </a:rPr>
            <a:t>Gesamter Endenergieverbrauch: </a:t>
          </a:r>
          <a:br>
            <a:rPr lang="de-DE" sz="1200" b="1" i="0" dirty="0">
              <a:solidFill>
                <a:srgbClr val="003061"/>
              </a:solidFill>
            </a:rPr>
          </a:br>
          <a:r>
            <a:rPr lang="de-DE" sz="1200" b="1" i="0" dirty="0">
              <a:solidFill>
                <a:srgbClr val="003061"/>
              </a:solidFill>
            </a:rPr>
            <a:t>8.163 Petajoule (PJ)/ 2.268 TWh</a:t>
          </a:r>
        </a:p>
      </cdr:txBody>
    </cdr:sp>
  </cdr:relSizeAnchor>
</c:userShapes>
</file>

<file path=ppt/drawings/drawing10.xml><?xml version="1.0" encoding="utf-8"?>
<c:userShapes xmlns:c="http://schemas.openxmlformats.org/drawingml/2006/chart">
  <cdr:relSizeAnchor xmlns:cdr="http://schemas.openxmlformats.org/drawingml/2006/chartDrawing">
    <cdr:from>
      <cdr:x>0.16407</cdr:x>
      <cdr:y>0.43637</cdr:y>
    </cdr:from>
    <cdr:to>
      <cdr:x>0.32578</cdr:x>
      <cdr:y>0.50939</cdr:y>
    </cdr:to>
    <cdr:sp macro="" textlink="">
      <cdr:nvSpPr>
        <cdr:cNvPr id="2" name="Textfeld 3"/>
        <cdr:cNvSpPr txBox="1"/>
      </cdr:nvSpPr>
      <cdr:spPr>
        <a:xfrm xmlns:a="http://schemas.openxmlformats.org/drawingml/2006/main">
          <a:off x="1181224" y="1819806"/>
          <a:ext cx="1164201" cy="304520"/>
        </a:xfrm>
        <a:prstGeom xmlns:a="http://schemas.openxmlformats.org/drawingml/2006/main" prst="rect">
          <a:avLst/>
        </a:prstGeom>
        <a:solidFill xmlns:a="http://schemas.openxmlformats.org/drawingml/2006/main">
          <a:srgbClr val="EDEDED"/>
        </a:solidFill>
        <a:ln xmlns:a="http://schemas.openxmlformats.org/drawingml/2006/main" w="41275">
          <a:solidFill>
            <a:schemeClr val="tx2"/>
          </a:solidFill>
        </a:ln>
      </cdr:spPr>
      <cdr:txBody>
        <a:bodyPr xmlns:a="http://schemas.openxmlformats.org/drawingml/2006/main" vert="horz" wrap="square" lIns="0" tIns="0" rIns="0" bIns="0" rtlCol="0" anchor="ctr">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lnSpc>
              <a:spcPct val="90000"/>
            </a:lnSpc>
            <a:spcAft>
              <a:spcPts val="1000"/>
            </a:spcAft>
          </a:pPr>
          <a:r>
            <a:rPr lang="en-US" sz="1400" b="1" dirty="0"/>
            <a:t>50%</a:t>
          </a:r>
        </a:p>
      </cdr:txBody>
    </cdr:sp>
  </cdr:relSizeAnchor>
</c:userShapes>
</file>

<file path=ppt/drawings/drawing11.xml><?xml version="1.0" encoding="utf-8"?>
<c:userShapes xmlns:c="http://schemas.openxmlformats.org/drawingml/2006/chart">
  <cdr:relSizeAnchor xmlns:cdr="http://schemas.openxmlformats.org/drawingml/2006/chartDrawing">
    <cdr:from>
      <cdr:x>0.0047</cdr:x>
      <cdr:y>0.00799</cdr:y>
    </cdr:from>
    <cdr:to>
      <cdr:x>0.99682</cdr:x>
      <cdr:y>0.47729</cdr:y>
    </cdr:to>
    <cdr:sp macro="" textlink="">
      <cdr:nvSpPr>
        <cdr:cNvPr id="2" name="Rechteck 1"/>
        <cdr:cNvSpPr/>
      </cdr:nvSpPr>
      <cdr:spPr>
        <a:xfrm xmlns:a="http://schemas.openxmlformats.org/drawingml/2006/main">
          <a:off x="52916" y="33308"/>
          <a:ext cx="11179116" cy="1956359"/>
        </a:xfrm>
        <a:prstGeom xmlns:a="http://schemas.openxmlformats.org/drawingml/2006/main" prst="rect">
          <a:avLst/>
        </a:prstGeom>
        <a:noFill xmlns:a="http://schemas.openxmlformats.org/drawingml/2006/main"/>
        <a:ln xmlns:a="http://schemas.openxmlformats.org/drawingml/2006/main" w="19050">
          <a:solidFill>
            <a:srgbClr val="B22063"/>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de-DE"/>
        </a:p>
      </cdr:txBody>
    </cdr:sp>
  </cdr:relSizeAnchor>
  <cdr:relSizeAnchor xmlns:cdr="http://schemas.openxmlformats.org/drawingml/2006/chartDrawing">
    <cdr:from>
      <cdr:x>0.88011</cdr:x>
      <cdr:y>0.34037</cdr:y>
    </cdr:from>
    <cdr:to>
      <cdr:x>0.99032</cdr:x>
      <cdr:y>0.40426</cdr:y>
    </cdr:to>
    <cdr:sp macro="" textlink="">
      <cdr:nvSpPr>
        <cdr:cNvPr id="4" name="Textfeld 3"/>
        <cdr:cNvSpPr txBox="1"/>
      </cdr:nvSpPr>
      <cdr:spPr>
        <a:xfrm xmlns:a="http://schemas.openxmlformats.org/drawingml/2006/main">
          <a:off x="9816567" y="1419481"/>
          <a:ext cx="1229258" cy="266444"/>
        </a:xfrm>
        <a:prstGeom xmlns:a="http://schemas.openxmlformats.org/drawingml/2006/main" prst="rect">
          <a:avLst/>
        </a:prstGeom>
      </cdr:spPr>
      <cdr:txBody>
        <a:bodyPr xmlns:a="http://schemas.openxmlformats.org/drawingml/2006/main" vertOverflow="clip" wrap="square" lIns="0" tIns="0" rIns="0" bIns="0" rtlCol="0"/>
        <a:lstStyle xmlns:a="http://schemas.openxmlformats.org/drawingml/2006/main"/>
        <a:p xmlns:a="http://schemas.openxmlformats.org/drawingml/2006/main">
          <a:pPr algn="r"/>
          <a:r>
            <a:rPr lang="de-DE" sz="1600" b="1" dirty="0">
              <a:solidFill>
                <a:srgbClr val="B22063"/>
              </a:solidFill>
            </a:rPr>
            <a:t>EID</a:t>
          </a:r>
        </a:p>
      </cdr:txBody>
    </cdr:sp>
  </cdr:relSizeAnchor>
  <cdr:relSizeAnchor xmlns:cdr="http://schemas.openxmlformats.org/drawingml/2006/chartDrawing">
    <cdr:from>
      <cdr:x>0.48363</cdr:x>
      <cdr:y>0.9078</cdr:y>
    </cdr:from>
    <cdr:to>
      <cdr:x>0.99032</cdr:x>
      <cdr:y>0.98972</cdr:y>
    </cdr:to>
    <cdr:sp macro="" textlink="">
      <cdr:nvSpPr>
        <cdr:cNvPr id="5" name="Textfeld 6">
          <a:extLst xmlns:a="http://schemas.openxmlformats.org/drawingml/2006/main">
            <a:ext uri="{FF2B5EF4-FFF2-40B4-BE49-F238E27FC236}">
              <a16:creationId xmlns:a16="http://schemas.microsoft.com/office/drawing/2014/main" id="{5D300704-FB28-4E63-A724-972D9DC3A4A6}"/>
            </a:ext>
          </a:extLst>
        </cdr:cNvPr>
        <cdr:cNvSpPr txBox="1"/>
      </cdr:nvSpPr>
      <cdr:spPr>
        <a:xfrm xmlns:a="http://schemas.openxmlformats.org/drawingml/2006/main">
          <a:off x="5432074" y="3738201"/>
          <a:ext cx="5691081" cy="337336"/>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i="0" dirty="0">
              <a:solidFill>
                <a:srgbClr val="003061"/>
              </a:solidFill>
              <a:latin typeface="Source Sans Pro" panose="020B0503030403020204" pitchFamily="34" charset="0"/>
            </a:rPr>
            <a:t>Verarbeitendes Gewerbe insgesamt: 10,4 Prozent</a:t>
          </a:r>
        </a:p>
      </cdr:txBody>
    </cdr:sp>
  </cdr:relSizeAnchor>
</c:userShapes>
</file>

<file path=ppt/drawings/drawing12.xml><?xml version="1.0" encoding="utf-8"?>
<c:userShapes xmlns:c="http://schemas.openxmlformats.org/drawingml/2006/chart">
  <cdr:relSizeAnchor xmlns:cdr="http://schemas.openxmlformats.org/drawingml/2006/chartDrawing">
    <cdr:from>
      <cdr:x>0.68439</cdr:x>
      <cdr:y>0.07144</cdr:y>
    </cdr:from>
    <cdr:to>
      <cdr:x>0.82938</cdr:x>
      <cdr:y>0.38154</cdr:y>
    </cdr:to>
    <cdr:sp macro="" textlink="">
      <cdr:nvSpPr>
        <cdr:cNvPr id="2" name="Pfeil: nach unten 1">
          <a:extLst xmlns:a="http://schemas.openxmlformats.org/drawingml/2006/main">
            <a:ext uri="{FF2B5EF4-FFF2-40B4-BE49-F238E27FC236}">
              <a16:creationId xmlns:a16="http://schemas.microsoft.com/office/drawing/2014/main" id="{1B313168-FBD5-4ED0-9756-3E3743D0F39E}"/>
            </a:ext>
          </a:extLst>
        </cdr:cNvPr>
        <cdr:cNvSpPr/>
      </cdr:nvSpPr>
      <cdr:spPr>
        <a:xfrm xmlns:a="http://schemas.openxmlformats.org/drawingml/2006/main">
          <a:off x="4938038" y="324951"/>
          <a:ext cx="1046138" cy="1410503"/>
        </a:xfrm>
        <a:prstGeom xmlns:a="http://schemas.openxmlformats.org/drawingml/2006/main" prst="downArrow">
          <a:avLst/>
        </a:prstGeom>
        <a:solidFill xmlns:a="http://schemas.openxmlformats.org/drawingml/2006/main">
          <a:schemeClr val="bg2"/>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36000" tIns="504000" rIns="0" bIns="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r>
            <a:rPr lang="de-DE" sz="1400" b="1">
              <a:solidFill>
                <a:sysClr val="windowText" lastClr="000000"/>
              </a:solidFill>
              <a:latin typeface="Source Sans Pro" panose="020B0503030403020204" pitchFamily="34" charset="0"/>
            </a:rPr>
            <a:t>- 48%</a:t>
          </a:r>
        </a:p>
      </cdr:txBody>
    </cdr:sp>
  </cdr:relSizeAnchor>
</c:userShapes>
</file>

<file path=ppt/drawings/drawing13.xml><?xml version="1.0" encoding="utf-8"?>
<c:userShapes xmlns:c="http://schemas.openxmlformats.org/drawingml/2006/chart">
  <cdr:relSizeAnchor xmlns:cdr="http://schemas.openxmlformats.org/drawingml/2006/chartDrawing">
    <cdr:from>
      <cdr:x>0</cdr:x>
      <cdr:y>0.85171</cdr:y>
    </cdr:from>
    <cdr:to>
      <cdr:x>0.39642</cdr:x>
      <cdr:y>0.99947</cdr:y>
    </cdr:to>
    <cdr:sp macro="" textlink="">
      <cdr:nvSpPr>
        <cdr:cNvPr id="2" name="Textfeld 6">
          <a:extLst xmlns:a="http://schemas.openxmlformats.org/drawingml/2006/main">
            <a:ext uri="{FF2B5EF4-FFF2-40B4-BE49-F238E27FC236}">
              <a16:creationId xmlns:a16="http://schemas.microsoft.com/office/drawing/2014/main" id="{8E8402FA-5B41-4C9E-B889-B7B2CAE4D1B1}"/>
            </a:ext>
          </a:extLst>
        </cdr:cNvPr>
        <cdr:cNvSpPr txBox="1"/>
      </cdr:nvSpPr>
      <cdr:spPr>
        <a:xfrm xmlns:a="http://schemas.openxmlformats.org/drawingml/2006/main">
          <a:off x="0" y="3371850"/>
          <a:ext cx="2851958" cy="584960"/>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dirty="0">
              <a:solidFill>
                <a:srgbClr val="003061"/>
              </a:solidFill>
            </a:rPr>
            <a:t>Brutto-Stromerzeugung insgesamt: 495 TWh</a:t>
          </a: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0.34274</cdr:x>
      <cdr:y>0.14165</cdr:y>
    </cdr:to>
    <cdr:sp macro="" textlink="">
      <cdr:nvSpPr>
        <cdr:cNvPr id="3" name="Textfeld 6"/>
        <cdr:cNvSpPr txBox="1"/>
      </cdr:nvSpPr>
      <cdr:spPr>
        <a:xfrm xmlns:a="http://schemas.openxmlformats.org/drawingml/2006/main">
          <a:off x="0" y="0"/>
          <a:ext cx="2467728" cy="583825"/>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lnSpc>
              <a:spcPct val="90000"/>
            </a:lnSpc>
            <a:spcAft>
              <a:spcPts val="600"/>
            </a:spcAft>
          </a:pPr>
          <a:r>
            <a:rPr lang="de-DE" sz="1600" b="1" i="0" dirty="0">
              <a:solidFill>
                <a:srgbClr val="003061"/>
              </a:solidFill>
            </a:rPr>
            <a:t>Stromverbrauch</a:t>
          </a:r>
          <a:r>
            <a:rPr lang="de-DE" sz="1600" b="1" dirty="0">
              <a:solidFill>
                <a:srgbClr val="003061"/>
              </a:solidFill>
            </a:rPr>
            <a:t> </a:t>
          </a:r>
          <a:r>
            <a:rPr lang="de-DE" sz="1600" b="1" i="0" dirty="0">
              <a:solidFill>
                <a:srgbClr val="003061"/>
              </a:solidFill>
            </a:rPr>
            <a:t>insgesamt: 454 TWh</a:t>
          </a:r>
        </a:p>
      </cdr:txBody>
    </cdr:sp>
  </cdr:relSizeAnchor>
</c:userShapes>
</file>

<file path=ppt/drawings/drawing3.xml><?xml version="1.0" encoding="utf-8"?>
<c:userShapes xmlns:c="http://schemas.openxmlformats.org/drawingml/2006/chart">
  <cdr:relSizeAnchor xmlns:cdr="http://schemas.openxmlformats.org/drawingml/2006/chartDrawing">
    <cdr:from>
      <cdr:x>0.58374</cdr:x>
      <cdr:y>0.8001</cdr:y>
    </cdr:from>
    <cdr:to>
      <cdr:x>0.99687</cdr:x>
      <cdr:y>0.99406</cdr:y>
    </cdr:to>
    <cdr:sp macro="" textlink="">
      <cdr:nvSpPr>
        <cdr:cNvPr id="3" name="Textfeld 6"/>
        <cdr:cNvSpPr txBox="1"/>
      </cdr:nvSpPr>
      <cdr:spPr>
        <a:xfrm xmlns:a="http://schemas.openxmlformats.org/drawingml/2006/main">
          <a:off x="4109518" y="3417093"/>
          <a:ext cx="2908427" cy="828389"/>
        </a:xfrm>
        <a:prstGeom xmlns:a="http://schemas.openxmlformats.org/drawingml/2006/main" prst="round2DiagRect">
          <a:avLst>
            <a:gd name="adj1" fmla="val 0"/>
            <a:gd name="adj2" fmla="val 0"/>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800" b="1" dirty="0">
              <a:solidFill>
                <a:srgbClr val="003061"/>
              </a:solidFill>
            </a:rPr>
            <a:t>E</a:t>
          </a:r>
          <a:r>
            <a:rPr lang="de-DE" sz="1800" b="1" i="0" dirty="0">
              <a:solidFill>
                <a:srgbClr val="003061"/>
              </a:solidFill>
            </a:rPr>
            <a:t>nergieverbrauch insgesamt: 615</a:t>
          </a:r>
          <a:r>
            <a:rPr lang="de-DE" sz="1800" b="1" i="0" baseline="0" dirty="0">
              <a:solidFill>
                <a:srgbClr val="003061"/>
              </a:solidFill>
            </a:rPr>
            <a:t> PJ/</a:t>
          </a:r>
          <a:br>
            <a:rPr lang="de-DE" sz="1800" b="1" i="0" baseline="0" dirty="0">
              <a:solidFill>
                <a:srgbClr val="003061"/>
              </a:solidFill>
            </a:rPr>
          </a:br>
          <a:r>
            <a:rPr lang="de-DE" sz="1800" b="1" i="0" dirty="0">
              <a:solidFill>
                <a:srgbClr val="003061"/>
              </a:solidFill>
            </a:rPr>
            <a:t>170 TWh</a:t>
          </a:r>
        </a:p>
      </cdr:txBody>
    </cdr:sp>
  </cdr:relSizeAnchor>
</c:userShapes>
</file>

<file path=ppt/drawings/drawing4.xml><?xml version="1.0" encoding="utf-8"?>
<c:userShapes xmlns:c="http://schemas.openxmlformats.org/drawingml/2006/chart">
  <cdr:relSizeAnchor xmlns:cdr="http://schemas.openxmlformats.org/drawingml/2006/chartDrawing">
    <cdr:from>
      <cdr:x>0.02198</cdr:x>
      <cdr:y>0.80418</cdr:y>
    </cdr:from>
    <cdr:to>
      <cdr:x>0.18013</cdr:x>
      <cdr:y>0.88187</cdr:y>
    </cdr:to>
    <cdr:sp macro="" textlink="">
      <cdr:nvSpPr>
        <cdr:cNvPr id="2" name="Textfeld 1">
          <a:extLst xmlns:a="http://schemas.openxmlformats.org/drawingml/2006/main">
            <a:ext uri="{FF2B5EF4-FFF2-40B4-BE49-F238E27FC236}">
              <a16:creationId xmlns:a16="http://schemas.microsoft.com/office/drawing/2014/main" id="{FD09F935-4843-410B-8DC5-BE4B17616CB1}"/>
            </a:ext>
          </a:extLst>
        </cdr:cNvPr>
        <cdr:cNvSpPr txBox="1"/>
      </cdr:nvSpPr>
      <cdr:spPr>
        <a:xfrm xmlns:a="http://schemas.openxmlformats.org/drawingml/2006/main">
          <a:off x="245120" y="3353715"/>
          <a:ext cx="1764000" cy="324000"/>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de-DE" sz="1600" b="1" dirty="0">
              <a:solidFill>
                <a:schemeClr val="bg1"/>
              </a:solidFill>
              <a:latin typeface="+mn-lt"/>
            </a:rPr>
            <a:t>77  TWh</a:t>
          </a:r>
        </a:p>
      </cdr:txBody>
    </cdr:sp>
  </cdr:relSizeAnchor>
  <cdr:relSizeAnchor xmlns:cdr="http://schemas.openxmlformats.org/drawingml/2006/chartDrawing">
    <cdr:from>
      <cdr:x>0.22211</cdr:x>
      <cdr:y>0.80418</cdr:y>
    </cdr:from>
    <cdr:to>
      <cdr:x>0.38026</cdr:x>
      <cdr:y>0.88187</cdr:y>
    </cdr:to>
    <cdr:sp macro="" textlink="">
      <cdr:nvSpPr>
        <cdr:cNvPr id="3" name="Textfeld 1">
          <a:extLst xmlns:a="http://schemas.openxmlformats.org/drawingml/2006/main">
            <a:ext uri="{FF2B5EF4-FFF2-40B4-BE49-F238E27FC236}">
              <a16:creationId xmlns:a16="http://schemas.microsoft.com/office/drawing/2014/main" id="{69974291-2161-41DB-9DF0-4D24FF13B28B}"/>
            </a:ext>
          </a:extLst>
        </cdr:cNvPr>
        <cdr:cNvSpPr txBox="1"/>
      </cdr:nvSpPr>
      <cdr:spPr>
        <a:xfrm xmlns:a="http://schemas.openxmlformats.org/drawingml/2006/main">
          <a:off x="2477368"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mn-lt"/>
            </a:rPr>
            <a:t>44 TWh</a:t>
          </a:r>
        </a:p>
      </cdr:txBody>
    </cdr:sp>
  </cdr:relSizeAnchor>
  <cdr:relSizeAnchor xmlns:cdr="http://schemas.openxmlformats.org/drawingml/2006/chartDrawing">
    <cdr:from>
      <cdr:x>0.42224</cdr:x>
      <cdr:y>0.80418</cdr:y>
    </cdr:from>
    <cdr:to>
      <cdr:x>0.5804</cdr:x>
      <cdr:y>0.88187</cdr:y>
    </cdr:to>
    <cdr:sp macro="" textlink="">
      <cdr:nvSpPr>
        <cdr:cNvPr id="4" name="Textfeld 1">
          <a:extLst xmlns:a="http://schemas.openxmlformats.org/drawingml/2006/main">
            <a:ext uri="{FF2B5EF4-FFF2-40B4-BE49-F238E27FC236}">
              <a16:creationId xmlns:a16="http://schemas.microsoft.com/office/drawing/2014/main" id="{EF047C63-7D7C-49A7-A17D-E1A4AA1A0ECA}"/>
            </a:ext>
          </a:extLst>
        </cdr:cNvPr>
        <cdr:cNvSpPr txBox="1"/>
      </cdr:nvSpPr>
      <cdr:spPr>
        <a:xfrm xmlns:a="http://schemas.openxmlformats.org/drawingml/2006/main">
          <a:off x="4709616" y="3353715"/>
          <a:ext cx="1764000" cy="324000"/>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mn-lt"/>
            </a:rPr>
            <a:t>14 TWh</a:t>
          </a:r>
        </a:p>
      </cdr:txBody>
    </cdr:sp>
  </cdr:relSizeAnchor>
  <cdr:relSizeAnchor xmlns:cdr="http://schemas.openxmlformats.org/drawingml/2006/chartDrawing">
    <cdr:from>
      <cdr:x>0.62214</cdr:x>
      <cdr:y>0.80418</cdr:y>
    </cdr:from>
    <cdr:to>
      <cdr:x>0.78029</cdr:x>
      <cdr:y>0.88187</cdr:y>
    </cdr:to>
    <cdr:sp macro="" textlink="">
      <cdr:nvSpPr>
        <cdr:cNvPr id="5" name="Textfeld 1">
          <a:extLst xmlns:a="http://schemas.openxmlformats.org/drawingml/2006/main">
            <a:ext uri="{FF2B5EF4-FFF2-40B4-BE49-F238E27FC236}">
              <a16:creationId xmlns:a16="http://schemas.microsoft.com/office/drawing/2014/main" id="{32A9105C-90BF-4F66-B780-A7219C30D7F9}"/>
            </a:ext>
          </a:extLst>
        </cdr:cNvPr>
        <cdr:cNvSpPr txBox="1"/>
      </cdr:nvSpPr>
      <cdr:spPr>
        <a:xfrm xmlns:a="http://schemas.openxmlformats.org/drawingml/2006/main">
          <a:off x="6939218" y="3353715"/>
          <a:ext cx="1764000" cy="324000"/>
        </a:xfrm>
        <a:prstGeom xmlns:a="http://schemas.openxmlformats.org/drawingml/2006/main" prst="rect">
          <a:avLst/>
        </a:prstGeom>
        <a:noFill xmlns:a="http://schemas.openxmlformats.org/drawingml/2006/main"/>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de-DE" sz="1600" b="1" dirty="0">
              <a:solidFill>
                <a:schemeClr val="bg1"/>
              </a:solidFill>
              <a:latin typeface="+mn-lt"/>
            </a:rPr>
            <a:t>6 TWh</a:t>
          </a:r>
        </a:p>
      </cdr:txBody>
    </cdr:sp>
  </cdr:relSizeAnchor>
</c:userShapes>
</file>

<file path=ppt/drawings/drawing5.xml><?xml version="1.0" encoding="utf-8"?>
<c:userShapes xmlns:c="http://schemas.openxmlformats.org/drawingml/2006/chart">
  <cdr:relSizeAnchor xmlns:cdr="http://schemas.openxmlformats.org/drawingml/2006/chartDrawing">
    <cdr:from>
      <cdr:x>0.729</cdr:x>
      <cdr:y>0.01027</cdr:y>
    </cdr:from>
    <cdr:to>
      <cdr:x>0.99687</cdr:x>
      <cdr:y>0.22029</cdr:y>
    </cdr:to>
    <cdr:sp macro="" textlink="">
      <cdr:nvSpPr>
        <cdr:cNvPr id="3" name="Textfeld 6"/>
        <cdr:cNvSpPr txBox="1"/>
      </cdr:nvSpPr>
      <cdr:spPr>
        <a:xfrm xmlns:a="http://schemas.openxmlformats.org/drawingml/2006/main">
          <a:off x="5248800" y="41882"/>
          <a:ext cx="1928664" cy="856477"/>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dirty="0">
              <a:solidFill>
                <a:srgbClr val="003061"/>
              </a:solidFill>
            </a:rPr>
            <a:t>Stofflicher Einsatz </a:t>
          </a:r>
          <a:r>
            <a:rPr lang="de-DE" sz="1600" i="0" dirty="0">
              <a:solidFill>
                <a:srgbClr val="003061"/>
              </a:solidFill>
            </a:rPr>
            <a:t>insgesamt:</a:t>
          </a:r>
          <a:br>
            <a:rPr lang="de-DE" sz="1600" i="0" dirty="0">
              <a:solidFill>
                <a:srgbClr val="003061"/>
              </a:solidFill>
            </a:rPr>
          </a:br>
          <a:r>
            <a:rPr lang="de-DE" sz="1600" i="0" dirty="0">
              <a:solidFill>
                <a:srgbClr val="003061"/>
              </a:solidFill>
            </a:rPr>
            <a:t>15 Millionen Tonnen</a:t>
          </a:r>
        </a:p>
      </cdr:txBody>
    </cdr:sp>
  </cdr:relSizeAnchor>
</c:userShapes>
</file>

<file path=ppt/drawings/drawing6.xml><?xml version="1.0" encoding="utf-8"?>
<c:userShapes xmlns:c="http://schemas.openxmlformats.org/drawingml/2006/chart">
  <cdr:relSizeAnchor xmlns:cdr="http://schemas.openxmlformats.org/drawingml/2006/chartDrawing">
    <cdr:from>
      <cdr:x>0.08348</cdr:x>
      <cdr:y>0.74058</cdr:y>
    </cdr:from>
    <cdr:to>
      <cdr:x>0.66287</cdr:x>
      <cdr:y>0.74173</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600757" y="3204967"/>
          <a:ext cx="4169363" cy="4959"/>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0.6609</cdr:x>
      <cdr:y>0.62985</cdr:y>
    </cdr:from>
    <cdr:to>
      <cdr:x>0.66141</cdr:x>
      <cdr:y>0.7203</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755931" y="2725739"/>
          <a:ext cx="3729" cy="391443"/>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0.57209</cdr:x>
      <cdr:y>0.66329</cdr:y>
    </cdr:from>
    <cdr:to>
      <cdr:x>0.70249</cdr:x>
      <cdr:y>0.72832</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4116882" y="2870479"/>
          <a:ext cx="938383" cy="2814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a:solidFill>
                <a:srgbClr val="FF0000"/>
              </a:solidFill>
              <a:latin typeface="Source Sans Pro" panose="020B0503030403020204" pitchFamily="34" charset="0"/>
            </a:rPr>
            <a:t>+65%</a:t>
          </a:r>
        </a:p>
      </cdr:txBody>
    </cdr:sp>
  </cdr:relSizeAnchor>
</c:userShapes>
</file>

<file path=ppt/drawings/drawing7.xml><?xml version="1.0" encoding="utf-8"?>
<c:userShapes xmlns:c="http://schemas.openxmlformats.org/drawingml/2006/chart">
  <cdr:relSizeAnchor xmlns:cdr="http://schemas.openxmlformats.org/drawingml/2006/chartDrawing">
    <cdr:from>
      <cdr:x>0.07406</cdr:x>
      <cdr:y>0.71721</cdr:y>
    </cdr:from>
    <cdr:to>
      <cdr:x>0.62417</cdr:x>
      <cdr:y>0.71721</cdr:y>
    </cdr:to>
    <cdr:cxnSp macro="">
      <cdr:nvCxnSpPr>
        <cdr:cNvPr id="3" name="Gerader Verbinder 2">
          <a:extLst xmlns:a="http://schemas.openxmlformats.org/drawingml/2006/main">
            <a:ext uri="{FF2B5EF4-FFF2-40B4-BE49-F238E27FC236}">
              <a16:creationId xmlns:a16="http://schemas.microsoft.com/office/drawing/2014/main" id="{3E31BEE6-C4BA-A45D-977A-14133F29724B}"/>
            </a:ext>
          </a:extLst>
        </cdr:cNvPr>
        <cdr:cNvCxnSpPr/>
      </cdr:nvCxnSpPr>
      <cdr:spPr>
        <a:xfrm xmlns:a="http://schemas.openxmlformats.org/drawingml/2006/main">
          <a:off x="533152" y="2991035"/>
          <a:ext cx="3960440" cy="0"/>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0.6209</cdr:x>
      <cdr:y>0.60575</cdr:y>
    </cdr:from>
    <cdr:to>
      <cdr:x>0.6209</cdr:x>
      <cdr:y>0.6978</cdr:y>
    </cdr:to>
    <cdr:cxnSp macro="">
      <cdr:nvCxnSpPr>
        <cdr:cNvPr id="5" name="Gerader Verbinder 4">
          <a:extLst xmlns:a="http://schemas.openxmlformats.org/drawingml/2006/main">
            <a:ext uri="{FF2B5EF4-FFF2-40B4-BE49-F238E27FC236}">
              <a16:creationId xmlns:a16="http://schemas.microsoft.com/office/drawing/2014/main" id="{B13E59A7-B7D3-42F7-85CE-A8BC370C0F7A}"/>
            </a:ext>
          </a:extLst>
        </cdr:cNvPr>
        <cdr:cNvCxnSpPr/>
      </cdr:nvCxnSpPr>
      <cdr:spPr>
        <a:xfrm xmlns:a="http://schemas.openxmlformats.org/drawingml/2006/main" flipV="1">
          <a:off x="4470053" y="2526197"/>
          <a:ext cx="0" cy="383864"/>
        </a:xfrm>
        <a:prstGeom xmlns:a="http://schemas.openxmlformats.org/drawingml/2006/main" prst="line">
          <a:avLst/>
        </a:prstGeom>
        <a:ln xmlns:a="http://schemas.openxmlformats.org/drawingml/2006/main">
          <a:prstDash val="sysDash"/>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0.51415</cdr:x>
      <cdr:y>0.62873</cdr:y>
    </cdr:from>
    <cdr:to>
      <cdr:x>0.64455</cdr:x>
      <cdr:y>0.69376</cdr:y>
    </cdr:to>
    <cdr:sp macro="" textlink="">
      <cdr:nvSpPr>
        <cdr:cNvPr id="6" name="Textfeld 5">
          <a:extLst xmlns:a="http://schemas.openxmlformats.org/drawingml/2006/main">
            <a:ext uri="{FF2B5EF4-FFF2-40B4-BE49-F238E27FC236}">
              <a16:creationId xmlns:a16="http://schemas.microsoft.com/office/drawing/2014/main" id="{07629C9C-370D-D331-D591-BF14C01E825E}"/>
            </a:ext>
          </a:extLst>
        </cdr:cNvPr>
        <cdr:cNvSpPr txBox="1"/>
      </cdr:nvSpPr>
      <cdr:spPr>
        <a:xfrm xmlns:a="http://schemas.openxmlformats.org/drawingml/2006/main">
          <a:off x="3701504" y="2622029"/>
          <a:ext cx="938790" cy="27119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de-DE" sz="1600" b="1" dirty="0">
              <a:solidFill>
                <a:srgbClr val="FF0000"/>
              </a:solidFill>
              <a:latin typeface="Source Sans Pro" panose="020B0503030403020204" pitchFamily="34" charset="0"/>
            </a:rPr>
            <a:t>+58%</a:t>
          </a:r>
        </a:p>
      </cdr:txBody>
    </cdr:sp>
  </cdr:relSizeAnchor>
</c:userShapes>
</file>

<file path=ppt/drawings/drawing8.xml><?xml version="1.0" encoding="utf-8"?>
<c:userShapes xmlns:c="http://schemas.openxmlformats.org/drawingml/2006/chart">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drawings/drawing9.xml><?xml version="1.0" encoding="utf-8"?>
<c:userShapes xmlns:c="http://schemas.openxmlformats.org/drawingml/2006/chart">
  <cdr:relSizeAnchor xmlns:cdr="http://schemas.openxmlformats.org/drawingml/2006/chartDrawing">
    <cdr:from>
      <cdr:x>0</cdr:x>
      <cdr:y>0</cdr:y>
    </cdr:from>
    <cdr:to>
      <cdr:x>1</cdr:x>
      <cdr:y>0.14487</cdr:y>
    </cdr:to>
    <cdr:sp macro="" textlink="">
      <cdr:nvSpPr>
        <cdr:cNvPr id="4" name="Textfeld 3"/>
        <cdr:cNvSpPr txBox="1"/>
      </cdr:nvSpPr>
      <cdr:spPr>
        <a:xfrm xmlns:a="http://schemas.openxmlformats.org/drawingml/2006/main">
          <a:off x="0" y="0"/>
          <a:ext cx="103759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dr:relSizeAnchor xmlns:cdr="http://schemas.openxmlformats.org/drawingml/2006/chartDrawing">
    <cdr:from>
      <cdr:x>0</cdr:x>
      <cdr:y>0</cdr:y>
    </cdr:from>
    <cdr:to>
      <cdr:x>0.08813</cdr:x>
      <cdr:y>0.14487</cdr:y>
    </cdr:to>
    <cdr:sp macro="" textlink="">
      <cdr:nvSpPr>
        <cdr:cNvPr id="5" name="Textfeld 4"/>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de-DE" sz="11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rtl="0">
              <a:defRPr sz="1200"/>
            </a:lvl1pPr>
          </a:lstStyle>
          <a:p>
            <a:endParaRPr lang="de-DE" dirty="0"/>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rtl="0">
              <a:defRPr sz="1200"/>
            </a:lvl1pPr>
          </a:lstStyle>
          <a:p>
            <a:fld id="{450B2ED4-A324-584D-BCF4-C97E05E38248}" type="datetimeFigureOut">
              <a:rPr lang="de-DE" smtClean="0"/>
              <a:pPr/>
              <a:t>17.03.2025</a:t>
            </a:fld>
            <a:endParaRPr lang="de-DE" dirty="0"/>
          </a:p>
        </p:txBody>
      </p:sp>
      <p:sp>
        <p:nvSpPr>
          <p:cNvPr id="4" name="Folienbildplatzhalt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rtl="0">
              <a:defRPr sz="1200"/>
            </a:lvl1pPr>
          </a:lstStyle>
          <a:p>
            <a:endParaRPr lang="de-DE" dirty="0"/>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rtl="0">
              <a:defRPr sz="1200"/>
            </a:lvl1pPr>
          </a:lstStyle>
          <a:p>
            <a:fld id="{D9E25DA2-364F-B349-B811-055114FEA55A}" type="slidenum">
              <a:rPr lang="de-DE" smtClean="0"/>
              <a:pPr/>
              <a:t>‹Nr.›</a:t>
            </a:fld>
            <a:endParaRPr lang="de-DE" dirty="0"/>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a:t>
            </a:fld>
            <a:endParaRPr lang="de-DE" dirty="0"/>
          </a:p>
        </p:txBody>
      </p:sp>
    </p:spTree>
    <p:extLst>
      <p:ext uri="{BB962C8B-B14F-4D97-AF65-F5344CB8AC3E}">
        <p14:creationId xmlns:p14="http://schemas.microsoft.com/office/powerpoint/2010/main" val="1662975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A5635-B100-EE6F-F961-9CA35D0633A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4B4D2CA-DFBE-3F8F-26F8-FAAE90601C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46CB12C-0F7F-7EFC-177A-E38E459A7F18}"/>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64616B44-5ADD-25D0-5131-5C30CB060D12}"/>
              </a:ext>
            </a:extLst>
          </p:cNvPr>
          <p:cNvSpPr>
            <a:spLocks noGrp="1"/>
          </p:cNvSpPr>
          <p:nvPr>
            <p:ph type="sldNum" sz="quarter" idx="10"/>
          </p:nvPr>
        </p:nvSpPr>
        <p:spPr/>
        <p:txBody>
          <a:bodyPr/>
          <a:lstStyle/>
          <a:p>
            <a:fld id="{93EC738C-3F89-4515-B625-7BD241CD08B2}" type="slidenum">
              <a:rPr lang="de-DE" smtClean="0"/>
              <a:pPr/>
              <a:t>10</a:t>
            </a:fld>
            <a:endParaRPr lang="de-DE" dirty="0"/>
          </a:p>
        </p:txBody>
      </p:sp>
    </p:spTree>
    <p:extLst>
      <p:ext uri="{BB962C8B-B14F-4D97-AF65-F5344CB8AC3E}">
        <p14:creationId xmlns:p14="http://schemas.microsoft.com/office/powerpoint/2010/main" val="102450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0AC900D-093B-4C83-96B6-582A88582CA1}" type="slidenum">
              <a:rPr lang="de-DE" smtClean="0"/>
              <a:pPr/>
              <a:t>11</a:t>
            </a:fld>
            <a:endParaRPr lang="de-DE" dirty="0"/>
          </a:p>
        </p:txBody>
      </p:sp>
    </p:spTree>
    <p:extLst>
      <p:ext uri="{BB962C8B-B14F-4D97-AF65-F5344CB8AC3E}">
        <p14:creationId xmlns:p14="http://schemas.microsoft.com/office/powerpoint/2010/main" val="2749886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12</a:t>
            </a:fld>
            <a:endParaRPr lang="de-DE" dirty="0"/>
          </a:p>
        </p:txBody>
      </p:sp>
    </p:spTree>
    <p:extLst>
      <p:ext uri="{BB962C8B-B14F-4D97-AF65-F5344CB8AC3E}">
        <p14:creationId xmlns:p14="http://schemas.microsoft.com/office/powerpoint/2010/main" val="3407383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13</a:t>
            </a:fld>
            <a:endParaRPr lang="de-DE" dirty="0"/>
          </a:p>
        </p:txBody>
      </p:sp>
    </p:spTree>
    <p:extLst>
      <p:ext uri="{BB962C8B-B14F-4D97-AF65-F5344CB8AC3E}">
        <p14:creationId xmlns:p14="http://schemas.microsoft.com/office/powerpoint/2010/main" val="15582920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solidFill>
                  <a:prstClr val="black"/>
                </a:solidFill>
              </a:rPr>
              <a:pPr/>
              <a:t>14</a:t>
            </a:fld>
            <a:endParaRPr lang="de-DE" dirty="0">
              <a:solidFill>
                <a:prstClr val="black"/>
              </a:solidFill>
            </a:endParaRPr>
          </a:p>
        </p:txBody>
      </p:sp>
    </p:spTree>
    <p:extLst>
      <p:ext uri="{BB962C8B-B14F-4D97-AF65-F5344CB8AC3E}">
        <p14:creationId xmlns:p14="http://schemas.microsoft.com/office/powerpoint/2010/main" val="374287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pPr/>
              <a:t>15</a:t>
            </a:fld>
            <a:endParaRPr lang="de-DE" dirty="0">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BC67DF-3CBB-ED58-0F94-94415CE0AD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D6E496-F35A-2535-D67A-B0102C1EE28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0747ADC-FE1D-36EE-1E7C-CBF1F47C8141}"/>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8585EB26-673A-EE8B-5CEA-C11EBD17C267}"/>
              </a:ext>
            </a:extLst>
          </p:cNvPr>
          <p:cNvSpPr>
            <a:spLocks noGrp="1"/>
          </p:cNvSpPr>
          <p:nvPr>
            <p:ph type="sldNum" sz="quarter" idx="10"/>
          </p:nvPr>
        </p:nvSpPr>
        <p:spPr/>
        <p:txBody>
          <a:bodyPr/>
          <a:lstStyle/>
          <a:p>
            <a:fld id="{93EC738C-3F89-4515-B625-7BD241CD08B2}" type="slidenum">
              <a:rPr lang="de-DE" smtClean="0"/>
              <a:pPr/>
              <a:t>16</a:t>
            </a:fld>
            <a:endParaRPr lang="de-DE" dirty="0"/>
          </a:p>
        </p:txBody>
      </p:sp>
    </p:spTree>
    <p:extLst>
      <p:ext uri="{BB962C8B-B14F-4D97-AF65-F5344CB8AC3E}">
        <p14:creationId xmlns:p14="http://schemas.microsoft.com/office/powerpoint/2010/main" val="2827968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17</a:t>
            </a:fld>
            <a:endParaRPr lang="de-DE" dirty="0"/>
          </a:p>
        </p:txBody>
      </p:sp>
    </p:spTree>
    <p:extLst>
      <p:ext uri="{BB962C8B-B14F-4D97-AF65-F5344CB8AC3E}">
        <p14:creationId xmlns:p14="http://schemas.microsoft.com/office/powerpoint/2010/main" val="442218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EE439-E4B5-7DDD-8225-2C1B9EFB73D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F134B26-47C7-A999-C3C8-BC740002322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F6E8445-531D-EE16-1352-13BD143D26C2}"/>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5033DE-8AB3-A24D-26BF-A3ECDB145CB0}"/>
              </a:ext>
            </a:extLst>
          </p:cNvPr>
          <p:cNvSpPr>
            <a:spLocks noGrp="1"/>
          </p:cNvSpPr>
          <p:nvPr>
            <p:ph type="sldNum" sz="quarter" idx="5"/>
          </p:nvPr>
        </p:nvSpPr>
        <p:spPr/>
        <p:txBody>
          <a:bodyPr/>
          <a:lstStyle/>
          <a:p>
            <a:fld id="{D9E25DA2-364F-B349-B811-055114FEA55A}" type="slidenum">
              <a:rPr lang="de-DE" smtClean="0"/>
              <a:pPr/>
              <a:t>18</a:t>
            </a:fld>
            <a:endParaRPr lang="de-DE" dirty="0"/>
          </a:p>
        </p:txBody>
      </p:sp>
    </p:spTree>
    <p:extLst>
      <p:ext uri="{BB962C8B-B14F-4D97-AF65-F5344CB8AC3E}">
        <p14:creationId xmlns:p14="http://schemas.microsoft.com/office/powerpoint/2010/main" val="3524077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8AD50-5A25-F1FC-9F6A-DCFB4C4787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EC2B3C-DD13-B0DB-914D-D24E09AADD1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1485E-7822-866A-8472-B7D1B0E2950C}"/>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EA66EACB-1692-CF9F-4E64-1F7076FC28C0}"/>
              </a:ext>
            </a:extLst>
          </p:cNvPr>
          <p:cNvSpPr>
            <a:spLocks noGrp="1"/>
          </p:cNvSpPr>
          <p:nvPr>
            <p:ph type="sldNum" sz="quarter" idx="10"/>
          </p:nvPr>
        </p:nvSpPr>
        <p:spPr/>
        <p:txBody>
          <a:bodyPr/>
          <a:lstStyle/>
          <a:p>
            <a:fld id="{93EC738C-3F89-4515-B625-7BD241CD08B2}" type="slidenum">
              <a:rPr lang="de-DE" smtClean="0"/>
              <a:pPr/>
              <a:t>19</a:t>
            </a:fld>
            <a:endParaRPr lang="de-DE" dirty="0"/>
          </a:p>
        </p:txBody>
      </p:sp>
    </p:spTree>
    <p:extLst>
      <p:ext uri="{BB962C8B-B14F-4D97-AF65-F5344CB8AC3E}">
        <p14:creationId xmlns:p14="http://schemas.microsoft.com/office/powerpoint/2010/main" val="636484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a:t>
            </a:fld>
            <a:endParaRPr lang="de-DE" dirty="0"/>
          </a:p>
        </p:txBody>
      </p:sp>
    </p:spTree>
    <p:extLst>
      <p:ext uri="{BB962C8B-B14F-4D97-AF65-F5344CB8AC3E}">
        <p14:creationId xmlns:p14="http://schemas.microsoft.com/office/powerpoint/2010/main" val="1482797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An</a:t>
            </a:r>
            <a:r>
              <a:rPr lang="de-DE" b="1" baseline="0" dirty="0"/>
              <a:t>merkung</a:t>
            </a:r>
            <a:r>
              <a:rPr lang="de-DE" baseline="0" dirty="0"/>
              <a:t>: </a:t>
            </a:r>
          </a:p>
          <a:p>
            <a:r>
              <a:rPr lang="de-DE" baseline="0" dirty="0"/>
              <a:t>Starker Preisrückgang im ersten Halbjahr 2019 aufgrund von hohen Füllständen in den Gasspeichern in Mittel-/Westeuropa. Dies wiederum ist auch auf das überdurchschnittlich milde Wetter in den Monaten Februar bis April zurückzuführen. Diese Monate sind für die Entwicklung der Speicherfüllstände kritisch. Außerdem landete im Frühjahr an den europäischen Terminals viel LNG an, was zum Preisverfall beigetragen hat. </a:t>
            </a:r>
          </a:p>
          <a:p>
            <a:endParaRPr lang="de-DE" baseline="0" dirty="0"/>
          </a:p>
          <a:p>
            <a:r>
              <a:rPr lang="de-DE" baseline="0" dirty="0"/>
              <a:t>Sondereffekt in 2014 beim Gaspreis für Deutschland: Der Lizenzverlust eines Gasspeichers führte zu einem Überangebot auf dem Markt und damit zu stark sinkenden Preisen. </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20</a:t>
            </a:fld>
            <a:endParaRPr lang="de-DE" dirty="0"/>
          </a:p>
        </p:txBody>
      </p:sp>
    </p:spTree>
    <p:extLst>
      <p:ext uri="{BB962C8B-B14F-4D97-AF65-F5344CB8AC3E}">
        <p14:creationId xmlns:p14="http://schemas.microsoft.com/office/powerpoint/2010/main" val="14113738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21</a:t>
            </a:fld>
            <a:endParaRPr lang="de-DE" dirty="0"/>
          </a:p>
        </p:txBody>
      </p:sp>
    </p:spTree>
    <p:extLst>
      <p:ext uri="{BB962C8B-B14F-4D97-AF65-F5344CB8AC3E}">
        <p14:creationId xmlns:p14="http://schemas.microsoft.com/office/powerpoint/2010/main" val="26113596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22</a:t>
            </a:fld>
            <a:endParaRPr lang="de-DE" dirty="0"/>
          </a:p>
        </p:txBody>
      </p:sp>
    </p:spTree>
    <p:extLst>
      <p:ext uri="{BB962C8B-B14F-4D97-AF65-F5344CB8AC3E}">
        <p14:creationId xmlns:p14="http://schemas.microsoft.com/office/powerpoint/2010/main" val="35008151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23</a:t>
            </a:fld>
            <a:endParaRPr lang="de-DE" dirty="0"/>
          </a:p>
        </p:txBody>
      </p:sp>
    </p:spTree>
    <p:extLst>
      <p:ext uri="{BB962C8B-B14F-4D97-AF65-F5344CB8AC3E}">
        <p14:creationId xmlns:p14="http://schemas.microsoft.com/office/powerpoint/2010/main" val="562153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CA2256-2354-62A5-1F86-CCD76765FA5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81D16A9-9C7B-5E76-E37C-2965E641A61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9155B02-A1B6-2E2A-884B-0DFB0B494A04}"/>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FFBA62E1-F3FC-DC73-CB18-72554C9DB44A}"/>
              </a:ext>
            </a:extLst>
          </p:cNvPr>
          <p:cNvSpPr>
            <a:spLocks noGrp="1"/>
          </p:cNvSpPr>
          <p:nvPr>
            <p:ph type="sldNum" sz="quarter" idx="10"/>
          </p:nvPr>
        </p:nvSpPr>
        <p:spPr/>
        <p:txBody>
          <a:bodyPr/>
          <a:lstStyle/>
          <a:p>
            <a:fld id="{93EC738C-3F89-4515-B625-7BD241CD08B2}" type="slidenum">
              <a:rPr lang="de-DE" smtClean="0"/>
              <a:pPr/>
              <a:t>24</a:t>
            </a:fld>
            <a:endParaRPr lang="de-DE" dirty="0"/>
          </a:p>
        </p:txBody>
      </p:sp>
    </p:spTree>
    <p:extLst>
      <p:ext uri="{BB962C8B-B14F-4D97-AF65-F5344CB8AC3E}">
        <p14:creationId xmlns:p14="http://schemas.microsoft.com/office/powerpoint/2010/main" val="11654701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27</a:t>
            </a:fld>
            <a:endParaRPr lang="de-DE" dirty="0"/>
          </a:p>
        </p:txBody>
      </p:sp>
    </p:spTree>
    <p:extLst>
      <p:ext uri="{BB962C8B-B14F-4D97-AF65-F5344CB8AC3E}">
        <p14:creationId xmlns:p14="http://schemas.microsoft.com/office/powerpoint/2010/main" val="23878128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28</a:t>
            </a:fld>
            <a:endParaRPr lang="de-DE"/>
          </a:p>
        </p:txBody>
      </p:sp>
    </p:spTree>
    <p:extLst>
      <p:ext uri="{BB962C8B-B14F-4D97-AF65-F5344CB8AC3E}">
        <p14:creationId xmlns:p14="http://schemas.microsoft.com/office/powerpoint/2010/main" val="26203091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29</a:t>
            </a:fld>
            <a:endParaRPr lang="de-DE" dirty="0"/>
          </a:p>
        </p:txBody>
      </p:sp>
    </p:spTree>
    <p:extLst>
      <p:ext uri="{BB962C8B-B14F-4D97-AF65-F5344CB8AC3E}">
        <p14:creationId xmlns:p14="http://schemas.microsoft.com/office/powerpoint/2010/main" val="27028558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31</a:t>
            </a:fld>
            <a:endParaRPr lang="de-DE" dirty="0"/>
          </a:p>
        </p:txBody>
      </p:sp>
    </p:spTree>
    <p:extLst>
      <p:ext uri="{BB962C8B-B14F-4D97-AF65-F5344CB8AC3E}">
        <p14:creationId xmlns:p14="http://schemas.microsoft.com/office/powerpoint/2010/main" val="3193050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32</a:t>
            </a:fld>
            <a:endParaRPr lang="de-DE" dirty="0"/>
          </a:p>
        </p:txBody>
      </p:sp>
    </p:spTree>
    <p:extLst>
      <p:ext uri="{BB962C8B-B14F-4D97-AF65-F5344CB8AC3E}">
        <p14:creationId xmlns:p14="http://schemas.microsoft.com/office/powerpoint/2010/main" val="4170034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a:t>
            </a:fld>
            <a:endParaRPr lang="de-DE" dirty="0"/>
          </a:p>
        </p:txBody>
      </p:sp>
    </p:spTree>
    <p:extLst>
      <p:ext uri="{BB962C8B-B14F-4D97-AF65-F5344CB8AC3E}">
        <p14:creationId xmlns:p14="http://schemas.microsoft.com/office/powerpoint/2010/main" val="12965049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7D2DB-0703-263C-D52F-0D7C74FC8F2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8E9653C-76A9-67EE-C635-0C4A12A296D3}"/>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16A54A8E-0E40-81DD-CE82-A163EE7D841A}"/>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A8241AAD-440E-8DCF-DADD-9C6D87F4BB9E}"/>
              </a:ext>
            </a:extLst>
          </p:cNvPr>
          <p:cNvSpPr>
            <a:spLocks noGrp="1"/>
          </p:cNvSpPr>
          <p:nvPr>
            <p:ph type="sldNum" sz="quarter" idx="10"/>
          </p:nvPr>
        </p:nvSpPr>
        <p:spPr/>
        <p:txBody>
          <a:bodyPr/>
          <a:lstStyle/>
          <a:p>
            <a:fld id="{93EC738C-3F89-4515-B625-7BD241CD08B2}" type="slidenum">
              <a:rPr lang="de-DE" smtClean="0"/>
              <a:pPr/>
              <a:t>33</a:t>
            </a:fld>
            <a:endParaRPr lang="de-DE" dirty="0"/>
          </a:p>
        </p:txBody>
      </p:sp>
    </p:spTree>
    <p:extLst>
      <p:ext uri="{BB962C8B-B14F-4D97-AF65-F5344CB8AC3E}">
        <p14:creationId xmlns:p14="http://schemas.microsoft.com/office/powerpoint/2010/main" val="2651019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34</a:t>
            </a:fld>
            <a:endParaRPr lang="de-DE" dirty="0"/>
          </a:p>
        </p:txBody>
      </p:sp>
    </p:spTree>
    <p:extLst>
      <p:ext uri="{BB962C8B-B14F-4D97-AF65-F5344CB8AC3E}">
        <p14:creationId xmlns:p14="http://schemas.microsoft.com/office/powerpoint/2010/main" val="3329533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35</a:t>
            </a:fld>
            <a:endParaRPr lang="de-DE" dirty="0"/>
          </a:p>
        </p:txBody>
      </p:sp>
    </p:spTree>
    <p:extLst>
      <p:ext uri="{BB962C8B-B14F-4D97-AF65-F5344CB8AC3E}">
        <p14:creationId xmlns:p14="http://schemas.microsoft.com/office/powerpoint/2010/main" val="26973168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36</a:t>
            </a:fld>
            <a:endParaRPr lang="de-DE" dirty="0"/>
          </a:p>
        </p:txBody>
      </p:sp>
      <p:sp>
        <p:nvSpPr>
          <p:cNvPr id="5" name="Datumsplatzhalter 4"/>
          <p:cNvSpPr>
            <a:spLocks noGrp="1"/>
          </p:cNvSpPr>
          <p:nvPr>
            <p:ph type="dt" idx="11"/>
          </p:nvPr>
        </p:nvSpPr>
        <p:spPr/>
        <p:txBody>
          <a:bodyPr/>
          <a:lstStyle/>
          <a:p>
            <a:fld id="{F2A89F67-25AB-4B3F-A8BA-AB6C7E9E75BD}" type="datetime1">
              <a:rPr lang="de-DE" smtClean="0"/>
              <a:pPr/>
              <a:t>17.03.2025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7016336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37</a:t>
            </a:fld>
            <a:endParaRPr lang="de-DE" dirty="0"/>
          </a:p>
        </p:txBody>
      </p:sp>
    </p:spTree>
    <p:extLst>
      <p:ext uri="{BB962C8B-B14F-4D97-AF65-F5344CB8AC3E}">
        <p14:creationId xmlns:p14="http://schemas.microsoft.com/office/powerpoint/2010/main" val="6183199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38</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17.03.2025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24775631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39</a:t>
            </a:fld>
            <a:endParaRPr lang="de-DE" dirty="0"/>
          </a:p>
        </p:txBody>
      </p:sp>
      <p:sp>
        <p:nvSpPr>
          <p:cNvPr id="5" name="Datumsplatzhalter 4"/>
          <p:cNvSpPr>
            <a:spLocks noGrp="1"/>
          </p:cNvSpPr>
          <p:nvPr>
            <p:ph type="dt" idx="11"/>
          </p:nvPr>
        </p:nvSpPr>
        <p:spPr/>
        <p:txBody>
          <a:bodyPr/>
          <a:lstStyle/>
          <a:p>
            <a:fld id="{19B663D5-684E-40F6-A37D-DF41510BDF28}" type="datetime1">
              <a:rPr lang="de-DE" smtClean="0"/>
              <a:pPr/>
              <a:t>17.03.2025</a:t>
            </a:fld>
            <a:endParaRPr lang="de-DE" dirty="0"/>
          </a:p>
        </p:txBody>
      </p:sp>
      <p:sp>
        <p:nvSpPr>
          <p:cNvPr id="6" name="Fußzeilenplatzhalter 5"/>
          <p:cNvSpPr>
            <a:spLocks noGrp="1"/>
          </p:cNvSpPr>
          <p:nvPr>
            <p:ph type="ftr" sz="quarter" idx="12"/>
          </p:nvPr>
        </p:nvSpPr>
        <p:spPr/>
        <p:txBody>
          <a:bodyPr/>
          <a:lstStyle/>
          <a:p>
            <a:r>
              <a:rPr lang="de-DE" dirty="0"/>
              <a:t>Fußzeile</a:t>
            </a:r>
          </a:p>
        </p:txBody>
      </p:sp>
    </p:spTree>
    <p:extLst>
      <p:ext uri="{BB962C8B-B14F-4D97-AF65-F5344CB8AC3E}">
        <p14:creationId xmlns:p14="http://schemas.microsoft.com/office/powerpoint/2010/main" val="34981197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40</a:t>
            </a:fld>
            <a:endParaRPr lang="de-DE" dirty="0"/>
          </a:p>
        </p:txBody>
      </p:sp>
    </p:spTree>
    <p:extLst>
      <p:ext uri="{BB962C8B-B14F-4D97-AF65-F5344CB8AC3E}">
        <p14:creationId xmlns:p14="http://schemas.microsoft.com/office/powerpoint/2010/main" val="4131852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41</a:t>
            </a:fld>
            <a:endParaRPr lang="de-DE" dirty="0"/>
          </a:p>
        </p:txBody>
      </p:sp>
    </p:spTree>
    <p:extLst>
      <p:ext uri="{BB962C8B-B14F-4D97-AF65-F5344CB8AC3E}">
        <p14:creationId xmlns:p14="http://schemas.microsoft.com/office/powerpoint/2010/main" val="31275326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42</a:t>
            </a:fld>
            <a:endParaRPr lang="de-DE" dirty="0"/>
          </a:p>
        </p:txBody>
      </p:sp>
    </p:spTree>
    <p:extLst>
      <p:ext uri="{BB962C8B-B14F-4D97-AF65-F5344CB8AC3E}">
        <p14:creationId xmlns:p14="http://schemas.microsoft.com/office/powerpoint/2010/main" val="3515470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a:t>
            </a:fld>
            <a:endParaRPr lang="de-DE" dirty="0"/>
          </a:p>
        </p:txBody>
      </p:sp>
    </p:spTree>
    <p:extLst>
      <p:ext uri="{BB962C8B-B14F-4D97-AF65-F5344CB8AC3E}">
        <p14:creationId xmlns:p14="http://schemas.microsoft.com/office/powerpoint/2010/main" val="13843964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43</a:t>
            </a:fld>
            <a:endParaRPr lang="de-DE" dirty="0"/>
          </a:p>
        </p:txBody>
      </p:sp>
    </p:spTree>
    <p:extLst>
      <p:ext uri="{BB962C8B-B14F-4D97-AF65-F5344CB8AC3E}">
        <p14:creationId xmlns:p14="http://schemas.microsoft.com/office/powerpoint/2010/main" val="32679106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44</a:t>
            </a:fld>
            <a:endParaRPr lang="de-DE" dirty="0"/>
          </a:p>
        </p:txBody>
      </p:sp>
    </p:spTree>
    <p:extLst>
      <p:ext uri="{BB962C8B-B14F-4D97-AF65-F5344CB8AC3E}">
        <p14:creationId xmlns:p14="http://schemas.microsoft.com/office/powerpoint/2010/main" val="4204884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Anmerkung: Bruttostromverbrauch = Erzeugung + Import – Export</a:t>
            </a:r>
          </a:p>
          <a:p>
            <a:r>
              <a:rPr lang="de-DE" dirty="0"/>
              <a:t>Da unsere Stromaußenhandel positiv ist, ist der Anteil der EE am Stromverbrauch größer als an der Erzeugung</a:t>
            </a:r>
          </a:p>
        </p:txBody>
      </p:sp>
      <p:sp>
        <p:nvSpPr>
          <p:cNvPr id="4" name="Foliennummernplatzhalter 3"/>
          <p:cNvSpPr>
            <a:spLocks noGrp="1"/>
          </p:cNvSpPr>
          <p:nvPr>
            <p:ph type="sldNum" sz="quarter" idx="5"/>
          </p:nvPr>
        </p:nvSpPr>
        <p:spPr/>
        <p:txBody>
          <a:bodyPr/>
          <a:lstStyle/>
          <a:p>
            <a:fld id="{30AC900D-093B-4C83-96B6-582A88582CA1}" type="slidenum">
              <a:rPr lang="de-DE" smtClean="0"/>
              <a:pPr/>
              <a:t>45</a:t>
            </a:fld>
            <a:endParaRPr lang="de-DE" dirty="0"/>
          </a:p>
        </p:txBody>
      </p:sp>
    </p:spTree>
    <p:extLst>
      <p:ext uri="{BB962C8B-B14F-4D97-AF65-F5344CB8AC3E}">
        <p14:creationId xmlns:p14="http://schemas.microsoft.com/office/powerpoint/2010/main" val="6826131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46</a:t>
            </a:fld>
            <a:endParaRPr lang="de-DE" dirty="0"/>
          </a:p>
        </p:txBody>
      </p:sp>
    </p:spTree>
    <p:extLst>
      <p:ext uri="{BB962C8B-B14F-4D97-AF65-F5344CB8AC3E}">
        <p14:creationId xmlns:p14="http://schemas.microsoft.com/office/powerpoint/2010/main" val="30952288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CBC8E-8D40-DE19-3EFD-FAF886CF294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9CF7ADE-1AE1-1AE7-B75A-84F771A8386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83ADA6-3CBC-9977-C1D3-0D18C07BB999}"/>
              </a:ext>
            </a:extLst>
          </p:cNvPr>
          <p:cNvSpPr>
            <a:spLocks noGrp="1"/>
          </p:cNvSpPr>
          <p:nvPr>
            <p:ph type="body" idx="1"/>
          </p:nvPr>
        </p:nvSpPr>
        <p:spPr/>
        <p:txBody>
          <a:bodyPr>
            <a:normAutofit/>
          </a:bodyPr>
          <a:lstStyle/>
          <a:p>
            <a:endParaRPr lang="de-DE" dirty="0"/>
          </a:p>
        </p:txBody>
      </p:sp>
      <p:sp>
        <p:nvSpPr>
          <p:cNvPr id="4" name="Foliennummernplatzhalter 3">
            <a:extLst>
              <a:ext uri="{FF2B5EF4-FFF2-40B4-BE49-F238E27FC236}">
                <a16:creationId xmlns:a16="http://schemas.microsoft.com/office/drawing/2014/main" id="{B4F23AF7-D7B6-359D-965F-0E05AFE8B0C8}"/>
              </a:ext>
            </a:extLst>
          </p:cNvPr>
          <p:cNvSpPr>
            <a:spLocks noGrp="1"/>
          </p:cNvSpPr>
          <p:nvPr>
            <p:ph type="sldNum" sz="quarter" idx="10"/>
          </p:nvPr>
        </p:nvSpPr>
        <p:spPr/>
        <p:txBody>
          <a:bodyPr/>
          <a:lstStyle/>
          <a:p>
            <a:fld id="{93EC738C-3F89-4515-B625-7BD241CD08B2}" type="slidenum">
              <a:rPr lang="de-DE" smtClean="0"/>
              <a:pPr/>
              <a:t>47</a:t>
            </a:fld>
            <a:endParaRPr lang="de-DE" dirty="0"/>
          </a:p>
        </p:txBody>
      </p:sp>
    </p:spTree>
    <p:extLst>
      <p:ext uri="{BB962C8B-B14F-4D97-AF65-F5344CB8AC3E}">
        <p14:creationId xmlns:p14="http://schemas.microsoft.com/office/powerpoint/2010/main" val="34013334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48</a:t>
            </a:fld>
            <a:endParaRPr lang="de-DE" dirty="0"/>
          </a:p>
        </p:txBody>
      </p:sp>
    </p:spTree>
    <p:extLst>
      <p:ext uri="{BB962C8B-B14F-4D97-AF65-F5344CB8AC3E}">
        <p14:creationId xmlns:p14="http://schemas.microsoft.com/office/powerpoint/2010/main" val="26201284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AEF088-13F3-CF97-B8B9-0F9946986FD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86129-E9C8-F1E1-B695-186B1F97FFB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B176550-17EE-9B73-AF6C-FFBA3AB56011}"/>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00CE771A-1425-648B-C25A-E791937A576D}"/>
              </a:ext>
            </a:extLst>
          </p:cNvPr>
          <p:cNvSpPr>
            <a:spLocks noGrp="1"/>
          </p:cNvSpPr>
          <p:nvPr>
            <p:ph type="sldNum" sz="quarter" idx="5"/>
          </p:nvPr>
        </p:nvSpPr>
        <p:spPr/>
        <p:txBody>
          <a:bodyPr/>
          <a:lstStyle/>
          <a:p>
            <a:fld id="{D9E25DA2-364F-B349-B811-055114FEA55A}" type="slidenum">
              <a:rPr lang="de-DE" smtClean="0"/>
              <a:pPr/>
              <a:t>49</a:t>
            </a:fld>
            <a:endParaRPr lang="de-DE" dirty="0"/>
          </a:p>
        </p:txBody>
      </p:sp>
    </p:spTree>
    <p:extLst>
      <p:ext uri="{BB962C8B-B14F-4D97-AF65-F5344CB8AC3E}">
        <p14:creationId xmlns:p14="http://schemas.microsoft.com/office/powerpoint/2010/main" val="30853391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50</a:t>
            </a:fld>
            <a:endParaRPr lang="de-DE" dirty="0"/>
          </a:p>
        </p:txBody>
      </p:sp>
    </p:spTree>
    <p:extLst>
      <p:ext uri="{BB962C8B-B14F-4D97-AF65-F5344CB8AC3E}">
        <p14:creationId xmlns:p14="http://schemas.microsoft.com/office/powerpoint/2010/main" val="14012523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51</a:t>
            </a:fld>
            <a:endParaRPr lang="de-DE" dirty="0"/>
          </a:p>
        </p:txBody>
      </p:sp>
    </p:spTree>
    <p:extLst>
      <p:ext uri="{BB962C8B-B14F-4D97-AF65-F5344CB8AC3E}">
        <p14:creationId xmlns:p14="http://schemas.microsoft.com/office/powerpoint/2010/main" val="24895301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52</a:t>
            </a:fld>
            <a:endParaRPr lang="de-DE" dirty="0"/>
          </a:p>
        </p:txBody>
      </p:sp>
    </p:spTree>
    <p:extLst>
      <p:ext uri="{BB962C8B-B14F-4D97-AF65-F5344CB8AC3E}">
        <p14:creationId xmlns:p14="http://schemas.microsoft.com/office/powerpoint/2010/main" val="205743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a:t>
            </a:fld>
            <a:endParaRPr lang="de-DE" dirty="0"/>
          </a:p>
        </p:txBody>
      </p:sp>
    </p:spTree>
    <p:extLst>
      <p:ext uri="{BB962C8B-B14F-4D97-AF65-F5344CB8AC3E}">
        <p14:creationId xmlns:p14="http://schemas.microsoft.com/office/powerpoint/2010/main" val="555719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53</a:t>
            </a:fld>
            <a:endParaRPr lang="de-DE" dirty="0"/>
          </a:p>
        </p:txBody>
      </p:sp>
    </p:spTree>
    <p:extLst>
      <p:ext uri="{BB962C8B-B14F-4D97-AF65-F5344CB8AC3E}">
        <p14:creationId xmlns:p14="http://schemas.microsoft.com/office/powerpoint/2010/main" val="330728684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pPr/>
              <a:t>54</a:t>
            </a:fld>
            <a:endParaRPr lang="de-DE" dirty="0"/>
          </a:p>
        </p:txBody>
      </p:sp>
    </p:spTree>
    <p:extLst>
      <p:ext uri="{BB962C8B-B14F-4D97-AF65-F5344CB8AC3E}">
        <p14:creationId xmlns:p14="http://schemas.microsoft.com/office/powerpoint/2010/main" val="20416168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55</a:t>
            </a:fld>
            <a:endParaRPr lang="de-DE" dirty="0"/>
          </a:p>
        </p:txBody>
      </p:sp>
    </p:spTree>
    <p:extLst>
      <p:ext uri="{BB962C8B-B14F-4D97-AF65-F5344CB8AC3E}">
        <p14:creationId xmlns:p14="http://schemas.microsoft.com/office/powerpoint/2010/main" val="1233473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pPr/>
              <a:t>56</a:t>
            </a:fld>
            <a:endParaRPr lang="de-DE" dirty="0"/>
          </a:p>
        </p:txBody>
      </p:sp>
    </p:spTree>
    <p:extLst>
      <p:ext uri="{BB962C8B-B14F-4D97-AF65-F5344CB8AC3E}">
        <p14:creationId xmlns:p14="http://schemas.microsoft.com/office/powerpoint/2010/main" val="930949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D42553-2DEB-F387-D1AA-B7544362115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E576294-B0BD-7FC2-F1F7-B599FDC5A98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AD7DB0C-1B74-868F-FC5C-B3F2032DF6A4}"/>
              </a:ext>
            </a:extLst>
          </p:cNvPr>
          <p:cNvSpPr>
            <a:spLocks noGrp="1"/>
          </p:cNvSpPr>
          <p:nvPr>
            <p:ph type="body" idx="1"/>
          </p:nvPr>
        </p:nvSpPr>
        <p:spPr/>
        <p:txBody>
          <a:bodyPr>
            <a:normAutofit/>
          </a:bodyPr>
          <a:lstStyle/>
          <a:p>
            <a:pPr marL="0" marR="0" indent="0" algn="l" defTabSz="914400" eaLnBrk="1" fontAlgn="auto" latinLnBrk="0" hangingPunct="1">
              <a:lnSpc>
                <a:spcPct val="100000"/>
              </a:lnSpc>
              <a:spcBef>
                <a:spcPts val="0"/>
              </a:spcBef>
              <a:spcAft>
                <a:spcPts val="0"/>
              </a:spcAft>
              <a:buClrTx/>
              <a:buSzTx/>
              <a:buFontTx/>
              <a:buNone/>
              <a:tabLst/>
              <a:defRPr/>
            </a:pPr>
            <a:r>
              <a:rPr lang="de-DE" dirty="0"/>
              <a:t>Definitionen siehe </a:t>
            </a:r>
            <a:r>
              <a:rPr lang="de-DE"/>
              <a:t>letzte Folie</a:t>
            </a:r>
          </a:p>
          <a:p>
            <a:endParaRPr lang="de-DE" dirty="0"/>
          </a:p>
        </p:txBody>
      </p:sp>
      <p:sp>
        <p:nvSpPr>
          <p:cNvPr id="4" name="Foliennummernplatzhalter 3">
            <a:extLst>
              <a:ext uri="{FF2B5EF4-FFF2-40B4-BE49-F238E27FC236}">
                <a16:creationId xmlns:a16="http://schemas.microsoft.com/office/drawing/2014/main" id="{D84F907A-E40B-1FD1-A721-488E8D598922}"/>
              </a:ext>
            </a:extLst>
          </p:cNvPr>
          <p:cNvSpPr>
            <a:spLocks noGrp="1"/>
          </p:cNvSpPr>
          <p:nvPr>
            <p:ph type="sldNum" sz="quarter" idx="10"/>
          </p:nvPr>
        </p:nvSpPr>
        <p:spPr/>
        <p:txBody>
          <a:bodyPr/>
          <a:lstStyle/>
          <a:p>
            <a:fld id="{93EC738C-3F89-4515-B625-7BD241CD08B2}" type="slidenum">
              <a:rPr lang="de-DE" smtClean="0"/>
              <a:pPr/>
              <a:t>6</a:t>
            </a:fld>
            <a:endParaRPr lang="de-DE" dirty="0"/>
          </a:p>
        </p:txBody>
      </p:sp>
    </p:spTree>
    <p:extLst>
      <p:ext uri="{BB962C8B-B14F-4D97-AF65-F5344CB8AC3E}">
        <p14:creationId xmlns:p14="http://schemas.microsoft.com/office/powerpoint/2010/main" val="2253698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pPr/>
              <a:t>7</a:t>
            </a:fld>
            <a:endParaRPr lang="de-DE" dirty="0"/>
          </a:p>
        </p:txBody>
      </p:sp>
    </p:spTree>
    <p:extLst>
      <p:ext uri="{BB962C8B-B14F-4D97-AF65-F5344CB8AC3E}">
        <p14:creationId xmlns:p14="http://schemas.microsoft.com/office/powerpoint/2010/main" val="917166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25C8-983F-3904-72AE-E05BFEADBDB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6F8A34D-D861-0E07-60F3-3DA928F1D3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E5F552B-17B1-ED19-D393-ABAA86004EC4}"/>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50CFDD70-D60C-254B-DCC2-7A9E53610930}"/>
              </a:ext>
            </a:extLst>
          </p:cNvPr>
          <p:cNvSpPr>
            <a:spLocks noGrp="1"/>
          </p:cNvSpPr>
          <p:nvPr>
            <p:ph type="sldNum" sz="quarter" idx="10"/>
          </p:nvPr>
        </p:nvSpPr>
        <p:spPr/>
        <p:txBody>
          <a:bodyPr/>
          <a:lstStyle/>
          <a:p>
            <a:fld id="{AB4232BA-B7D5-408D-BF5F-3E836D79594B}" type="slidenum">
              <a:rPr lang="de-DE" smtClean="0"/>
              <a:pPr/>
              <a:t>8</a:t>
            </a:fld>
            <a:endParaRPr lang="de-DE" dirty="0"/>
          </a:p>
        </p:txBody>
      </p:sp>
    </p:spTree>
    <p:extLst>
      <p:ext uri="{BB962C8B-B14F-4D97-AF65-F5344CB8AC3E}">
        <p14:creationId xmlns:p14="http://schemas.microsoft.com/office/powerpoint/2010/main" val="235176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pPr/>
              <a:t>9</a:t>
            </a:fld>
            <a:endParaRPr lang="de-DE" dirty="0"/>
          </a:p>
        </p:txBody>
      </p:sp>
    </p:spTree>
    <p:extLst>
      <p:ext uri="{BB962C8B-B14F-4D97-AF65-F5344CB8AC3E}">
        <p14:creationId xmlns:p14="http://schemas.microsoft.com/office/powerpoint/2010/main" val="8239800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22.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23.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24.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xml"/><Relationship Id="rId1" Type="http://schemas.openxmlformats.org/officeDocument/2006/relationships/tags" Target="../tags/tag2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26.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27.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xml"/><Relationship Id="rId1" Type="http://schemas.openxmlformats.org/officeDocument/2006/relationships/tags" Target="../tags/tag28.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xml"/><Relationship Id="rId1" Type="http://schemas.openxmlformats.org/officeDocument/2006/relationships/tags" Target="../tags/tag29.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30.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31.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32.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xml"/><Relationship Id="rId1" Type="http://schemas.openxmlformats.org/officeDocument/2006/relationships/tags" Target="../tags/tag33.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1.xml"/><Relationship Id="rId1" Type="http://schemas.openxmlformats.org/officeDocument/2006/relationships/tags" Target="../tags/tag34.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1.xml"/><Relationship Id="rId1" Type="http://schemas.openxmlformats.org/officeDocument/2006/relationships/tags" Target="../tags/tag3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1.xml"/><Relationship Id="rId1" Type="http://schemas.openxmlformats.org/officeDocument/2006/relationships/tags" Target="../tags/tag36.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1.xml"/><Relationship Id="rId1" Type="http://schemas.openxmlformats.org/officeDocument/2006/relationships/tags" Target="../tags/tag37.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1.xml"/><Relationship Id="rId1" Type="http://schemas.openxmlformats.org/officeDocument/2006/relationships/tags" Target="../tags/tag38.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1.xml"/><Relationship Id="rId1" Type="http://schemas.openxmlformats.org/officeDocument/2006/relationships/tags" Target="../tags/tag39.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1.xml"/><Relationship Id="rId1" Type="http://schemas.openxmlformats.org/officeDocument/2006/relationships/tags" Target="../tags/tag40.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Master" Target="../slideMasters/slideMaster1.xml"/><Relationship Id="rId1" Type="http://schemas.openxmlformats.org/officeDocument/2006/relationships/tags" Target="../tags/tag41.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Master" Target="../slideMasters/slideMaster1.xml"/><Relationship Id="rId1" Type="http://schemas.openxmlformats.org/officeDocument/2006/relationships/tags" Target="../tags/tag42.xml"/><Relationship Id="rId4" Type="http://schemas.openxmlformats.org/officeDocument/2006/relationships/image" Target="../media/image1.emf"/></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Master" Target="../slideMasters/slideMaster1.xml"/><Relationship Id="rId1" Type="http://schemas.openxmlformats.org/officeDocument/2006/relationships/tags" Target="../tags/tag43.xml"/><Relationship Id="rId4" Type="http://schemas.openxmlformats.org/officeDocument/2006/relationships/image" Target="../media/image1.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1.xml"/><Relationship Id="rId1" Type="http://schemas.openxmlformats.org/officeDocument/2006/relationships/tags" Target="../tags/tag44.xml"/><Relationship Id="rId4" Type="http://schemas.openxmlformats.org/officeDocument/2006/relationships/image" Target="../media/image1.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1.xml"/><Relationship Id="rId1" Type="http://schemas.openxmlformats.org/officeDocument/2006/relationships/tags" Target="../tags/tag45.xml"/><Relationship Id="rId4" Type="http://schemas.openxmlformats.org/officeDocument/2006/relationships/image" Target="../media/image1.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1.xml"/><Relationship Id="rId1" Type="http://schemas.openxmlformats.org/officeDocument/2006/relationships/tags" Target="../tags/tag46.xml"/><Relationship Id="rId4" Type="http://schemas.openxmlformats.org/officeDocument/2006/relationships/image" Target="../media/image1.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1.xml"/><Relationship Id="rId1" Type="http://schemas.openxmlformats.org/officeDocument/2006/relationships/tags" Target="../tags/tag47.xml"/><Relationship Id="rId4" Type="http://schemas.openxmlformats.org/officeDocument/2006/relationships/image" Target="../media/image1.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1.xml"/><Relationship Id="rId1" Type="http://schemas.openxmlformats.org/officeDocument/2006/relationships/tags" Target="../tags/tag48.xml"/><Relationship Id="rId4" Type="http://schemas.openxmlformats.org/officeDocument/2006/relationships/image" Target="../media/image1.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1.xml"/><Relationship Id="rId1" Type="http://schemas.openxmlformats.org/officeDocument/2006/relationships/tags" Target="../tags/tag49.xml"/><Relationship Id="rId4" Type="http://schemas.openxmlformats.org/officeDocument/2006/relationships/image" Target="../media/image1.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Master" Target="../slideMasters/slideMaster1.xml"/><Relationship Id="rId1" Type="http://schemas.openxmlformats.org/officeDocument/2006/relationships/tags" Target="../tags/tag50.xml"/><Relationship Id="rId4" Type="http://schemas.openxmlformats.org/officeDocument/2006/relationships/image" Target="../media/image1.emf"/></Relationships>
</file>

<file path=ppt/slideLayouts/_rels/slideLayout49.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Master" Target="../slideMasters/slideMaster1.xml"/><Relationship Id="rId1" Type="http://schemas.openxmlformats.org/officeDocument/2006/relationships/tags" Target="../tags/tag51.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Master" Target="../slideMasters/slideMaster1.xml"/><Relationship Id="rId1" Type="http://schemas.openxmlformats.org/officeDocument/2006/relationships/tags" Target="../tags/tag52.xml"/><Relationship Id="rId4" Type="http://schemas.openxmlformats.org/officeDocument/2006/relationships/image" Target="../media/image1.emf"/></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Master" Target="../slideMasters/slideMaster1.xml"/><Relationship Id="rId1" Type="http://schemas.openxmlformats.org/officeDocument/2006/relationships/tags" Target="../tags/tag53.xml"/><Relationship Id="rId4" Type="http://schemas.openxmlformats.org/officeDocument/2006/relationships/image" Target="../media/image1.emf"/></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Master" Target="../slideMasters/slideMaster1.xml"/><Relationship Id="rId1" Type="http://schemas.openxmlformats.org/officeDocument/2006/relationships/tags" Target="../tags/tag54.xml"/><Relationship Id="rId4" Type="http://schemas.openxmlformats.org/officeDocument/2006/relationships/image" Target="../media/image1.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Master" Target="../slideMasters/slideMaster1.xml"/><Relationship Id="rId1" Type="http://schemas.openxmlformats.org/officeDocument/2006/relationships/tags" Target="../tags/tag55.xml"/><Relationship Id="rId4" Type="http://schemas.openxmlformats.org/officeDocument/2006/relationships/image" Target="../media/image1.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1.xml"/><Relationship Id="rId1" Type="http://schemas.openxmlformats.org/officeDocument/2006/relationships/tags" Target="../tags/tag56.xml"/><Relationship Id="rId4" Type="http://schemas.openxmlformats.org/officeDocument/2006/relationships/image" Target="../media/image1.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1.xml"/><Relationship Id="rId1" Type="http://schemas.openxmlformats.org/officeDocument/2006/relationships/tags" Target="../tags/tag57.xml"/><Relationship Id="rId4" Type="http://schemas.openxmlformats.org/officeDocument/2006/relationships/image" Target="../media/image1.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1.xml"/><Relationship Id="rId1" Type="http://schemas.openxmlformats.org/officeDocument/2006/relationships/tags" Target="../tags/tag58.xml"/><Relationship Id="rId4" Type="http://schemas.openxmlformats.org/officeDocument/2006/relationships/image" Target="../media/image1.emf"/></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Master" Target="../slideMasters/slideMaster1.xml"/><Relationship Id="rId1" Type="http://schemas.openxmlformats.org/officeDocument/2006/relationships/tags" Target="../tags/tag59.xml"/><Relationship Id="rId4" Type="http://schemas.openxmlformats.org/officeDocument/2006/relationships/image" Target="../media/image1.emf"/></Relationships>
</file>

<file path=ppt/slideLayouts/_rels/slideLayout58.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Master" Target="../slideMasters/slideMaster1.xml"/><Relationship Id="rId1" Type="http://schemas.openxmlformats.org/officeDocument/2006/relationships/tags" Target="../tags/tag60.xml"/><Relationship Id="rId4" Type="http://schemas.openxmlformats.org/officeDocument/2006/relationships/image" Target="../media/image1.emf"/></Relationships>
</file>

<file path=ppt/slideLayouts/_rels/slideLayout59.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Master" Target="../slideMasters/slideMaster1.xml"/><Relationship Id="rId1" Type="http://schemas.openxmlformats.org/officeDocument/2006/relationships/tags" Target="../tags/tag61.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Master" Target="../slideMasters/slideMaster1.xml"/><Relationship Id="rId1" Type="http://schemas.openxmlformats.org/officeDocument/2006/relationships/tags" Target="../tags/tag62.xml"/><Relationship Id="rId4" Type="http://schemas.openxmlformats.org/officeDocument/2006/relationships/image" Target="../media/image1.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Master" Target="../slideMasters/slideMaster1.xml"/><Relationship Id="rId1" Type="http://schemas.openxmlformats.org/officeDocument/2006/relationships/tags" Target="../tags/tag63.xml"/><Relationship Id="rId4" Type="http://schemas.openxmlformats.org/officeDocument/2006/relationships/image" Target="../media/image1.emf"/></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1.xml"/><Relationship Id="rId1" Type="http://schemas.openxmlformats.org/officeDocument/2006/relationships/tags" Target="../tags/tag64.xml"/><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1.xml"/><Relationship Id="rId1" Type="http://schemas.openxmlformats.org/officeDocument/2006/relationships/tags" Target="../tags/tag65.xml"/><Relationship Id="rId4" Type="http://schemas.openxmlformats.org/officeDocument/2006/relationships/image" Target="../media/image1.emf"/></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1.xml"/><Relationship Id="rId1" Type="http://schemas.openxmlformats.org/officeDocument/2006/relationships/tags" Target="../tags/tag66.xml"/><Relationship Id="rId4" Type="http://schemas.openxmlformats.org/officeDocument/2006/relationships/image" Target="../media/image1.emf"/></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Master" Target="../slideMasters/slideMaster1.xml"/><Relationship Id="rId1" Type="http://schemas.openxmlformats.org/officeDocument/2006/relationships/tags" Target="../tags/tag67.xml"/><Relationship Id="rId4" Type="http://schemas.openxmlformats.org/officeDocument/2006/relationships/image" Target="../media/image1.emf"/></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Master" Target="../slideMasters/slideMaster1.xml"/><Relationship Id="rId1" Type="http://schemas.openxmlformats.org/officeDocument/2006/relationships/tags" Target="../tags/tag68.xml"/><Relationship Id="rId4"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Master" Target="../slideMasters/slideMaster1.xml"/><Relationship Id="rId1" Type="http://schemas.openxmlformats.org/officeDocument/2006/relationships/tags" Target="../tags/tag69.xml"/><Relationship Id="rId4" Type="http://schemas.openxmlformats.org/officeDocument/2006/relationships/image" Target="../media/image1.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Master" Target="../slideMasters/slideMaster1.xml"/><Relationship Id="rId1" Type="http://schemas.openxmlformats.org/officeDocument/2006/relationships/tags" Target="../tags/tag70.xml"/><Relationship Id="rId4" Type="http://schemas.openxmlformats.org/officeDocument/2006/relationships/image" Target="../media/image1.emf"/></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Master" Target="../slideMasters/slideMaster1.xml"/><Relationship Id="rId1" Type="http://schemas.openxmlformats.org/officeDocument/2006/relationships/tags" Target="../tags/tag71.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Master" Target="../slideMasters/slideMaster1.xml"/><Relationship Id="rId1" Type="http://schemas.openxmlformats.org/officeDocument/2006/relationships/tags" Target="../tags/tag72.xml"/><Relationship Id="rId4" Type="http://schemas.openxmlformats.org/officeDocument/2006/relationships/image" Target="../media/image1.emf"/></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Master" Target="../slideMasters/slideMaster1.xml"/><Relationship Id="rId1" Type="http://schemas.openxmlformats.org/officeDocument/2006/relationships/tags" Target="../tags/tag73.xml"/><Relationship Id="rId4" Type="http://schemas.openxmlformats.org/officeDocument/2006/relationships/image" Target="../media/image1.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Master" Target="../slideMasters/slideMaster1.xml"/><Relationship Id="rId1" Type="http://schemas.openxmlformats.org/officeDocument/2006/relationships/tags" Target="../tags/tag74.xml"/><Relationship Id="rId4" Type="http://schemas.openxmlformats.org/officeDocument/2006/relationships/image" Target="../media/image1.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Master" Target="../slideMasters/slideMaster1.xml"/><Relationship Id="rId1" Type="http://schemas.openxmlformats.org/officeDocument/2006/relationships/tags" Target="../tags/tag75.xml"/><Relationship Id="rId4" Type="http://schemas.openxmlformats.org/officeDocument/2006/relationships/image" Target="../media/image1.emf"/></Relationships>
</file>

<file path=ppt/slideLayouts/_rels/slideLayout7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Master" Target="../slideMasters/slideMaster1.xml"/><Relationship Id="rId1" Type="http://schemas.openxmlformats.org/officeDocument/2006/relationships/tags" Target="../tags/tag76.xml"/><Relationship Id="rId4" Type="http://schemas.openxmlformats.org/officeDocument/2006/relationships/image" Target="../media/image1.emf"/></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Master" Target="../slideMasters/slideMaster1.xml"/><Relationship Id="rId1" Type="http://schemas.openxmlformats.org/officeDocument/2006/relationships/tags" Target="../tags/tag77.xml"/><Relationship Id="rId4" Type="http://schemas.openxmlformats.org/officeDocument/2006/relationships/image" Target="../media/image1.emf"/></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Master" Target="../slideMasters/slideMaster1.xml"/><Relationship Id="rId1" Type="http://schemas.openxmlformats.org/officeDocument/2006/relationships/tags" Target="../tags/tag7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5" Type="http://schemas.openxmlformats.org/officeDocument/2006/relationships/image" Target="../media/image5.png"/><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85CB79D-8063-49A5-3607-63B87D5635B4}"/>
              </a:ext>
            </a:extLst>
          </p:cNvPr>
          <p:cNvGraphicFramePr>
            <a:graphicFrameLocks noChangeAspect="1"/>
          </p:cNvGraphicFramePr>
          <p:nvPr userDrawn="1">
            <p:custDataLst>
              <p:tags r:id="rId1"/>
            </p:custDataLst>
            <p:extLst>
              <p:ext uri="{D42A27DB-BD31-4B8C-83A1-F6EECF244321}">
                <p14:modId xmlns:p14="http://schemas.microsoft.com/office/powerpoint/2010/main" val="26338311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1C61E10-CA41-4729-E121-F6597445D77A}"/>
              </a:ext>
            </a:extLst>
          </p:cNvPr>
          <p:cNvGraphicFramePr>
            <a:graphicFrameLocks noChangeAspect="1"/>
          </p:cNvGraphicFramePr>
          <p:nvPr userDrawn="1">
            <p:custDataLst>
              <p:tags r:id="rId1"/>
            </p:custDataLst>
            <p:extLst>
              <p:ext uri="{D42A27DB-BD31-4B8C-83A1-F6EECF244321}">
                <p14:modId xmlns:p14="http://schemas.microsoft.com/office/powerpoint/2010/main" val="27320304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rtl="0">
              <a:buNone/>
              <a:defRPr>
                <a:solidFill>
                  <a:schemeClr val="tx2">
                    <a:alpha val="0"/>
                  </a:schemeClr>
                </a:solidFill>
              </a:defRPr>
            </a:lvl1pPr>
          </a:lstStyle>
          <a:p>
            <a:pPr lvl="0"/>
            <a:r>
              <a:rPr lang="de-DE" dirty="0"/>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5"/>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A88C421-BD03-A8FA-9EBF-1CC686FE7B9A}"/>
              </a:ext>
            </a:extLst>
          </p:cNvPr>
          <p:cNvGraphicFramePr>
            <a:graphicFrameLocks noChangeAspect="1"/>
          </p:cNvGraphicFramePr>
          <p:nvPr userDrawn="1">
            <p:custDataLst>
              <p:tags r:id="rId1"/>
            </p:custDataLst>
            <p:extLst>
              <p:ext uri="{D42A27DB-BD31-4B8C-83A1-F6EECF244321}">
                <p14:modId xmlns:p14="http://schemas.microsoft.com/office/powerpoint/2010/main" val="33173224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5"/>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27050CF-E517-CE9F-9BC4-346D0EE4428B}"/>
              </a:ext>
            </a:extLst>
          </p:cNvPr>
          <p:cNvGraphicFramePr>
            <a:graphicFrameLocks noChangeAspect="1"/>
          </p:cNvGraphicFramePr>
          <p:nvPr userDrawn="1">
            <p:custDataLst>
              <p:tags r:id="rId1"/>
            </p:custDataLst>
            <p:extLst>
              <p:ext uri="{D42A27DB-BD31-4B8C-83A1-F6EECF244321}">
                <p14:modId xmlns:p14="http://schemas.microsoft.com/office/powerpoint/2010/main" val="18875196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rtl="0">
              <a:buNone/>
              <a:defRPr>
                <a:solidFill>
                  <a:schemeClr val="accent4"/>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5"/>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2AC3B28-4E3A-BE6E-52D0-23CB660E53B9}"/>
              </a:ext>
            </a:extLst>
          </p:cNvPr>
          <p:cNvGraphicFramePr>
            <a:graphicFrameLocks noChangeAspect="1"/>
          </p:cNvGraphicFramePr>
          <p:nvPr userDrawn="1">
            <p:custDataLst>
              <p:tags r:id="rId1"/>
            </p:custDataLst>
            <p:extLst>
              <p:ext uri="{D42A27DB-BD31-4B8C-83A1-F6EECF244321}">
                <p14:modId xmlns:p14="http://schemas.microsoft.com/office/powerpoint/2010/main" val="3841087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rtl="0">
              <a:buFontTx/>
              <a:buNone/>
              <a:defRPr>
                <a:solidFill>
                  <a:schemeClr val="accent1">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rtl="0">
              <a:defRPr>
                <a:solidFill>
                  <a:schemeClr val="tx2">
                    <a:alpha val="0"/>
                  </a:schemeClr>
                </a:solidFill>
              </a:defRPr>
            </a:lvl1pPr>
          </a:lstStyle>
          <a:p>
            <a:pPr lvl="0"/>
            <a:r>
              <a:rPr lang="de-DE" dirty="0"/>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889E425-44DC-9E4A-9C39-5BF3A8942A0A}"/>
              </a:ext>
            </a:extLst>
          </p:cNvPr>
          <p:cNvGraphicFramePr>
            <a:graphicFrameLocks noChangeAspect="1"/>
          </p:cNvGraphicFramePr>
          <p:nvPr userDrawn="1">
            <p:custDataLst>
              <p:tags r:id="rId1"/>
            </p:custDataLst>
            <p:extLst>
              <p:ext uri="{D42A27DB-BD31-4B8C-83A1-F6EECF244321}">
                <p14:modId xmlns:p14="http://schemas.microsoft.com/office/powerpoint/2010/main" val="1271502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rtl="0">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9E6D874B-2DCF-C8D3-7540-4993042084C2}"/>
              </a:ext>
            </a:extLst>
          </p:cNvPr>
          <p:cNvGraphicFramePr>
            <a:graphicFrameLocks noChangeAspect="1"/>
          </p:cNvGraphicFramePr>
          <p:nvPr userDrawn="1">
            <p:custDataLst>
              <p:tags r:id="rId1"/>
            </p:custDataLst>
            <p:extLst>
              <p:ext uri="{D42A27DB-BD31-4B8C-83A1-F6EECF244321}">
                <p14:modId xmlns:p14="http://schemas.microsoft.com/office/powerpoint/2010/main" val="26723169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rtl="0">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01E6477-264B-6C1D-9B7B-30F1F7E5E223}"/>
              </a:ext>
            </a:extLst>
          </p:cNvPr>
          <p:cNvGraphicFramePr>
            <a:graphicFrameLocks noChangeAspect="1"/>
          </p:cNvGraphicFramePr>
          <p:nvPr userDrawn="1">
            <p:custDataLst>
              <p:tags r:id="rId1"/>
            </p:custDataLst>
            <p:extLst>
              <p:ext uri="{D42A27DB-BD31-4B8C-83A1-F6EECF244321}">
                <p14:modId xmlns:p14="http://schemas.microsoft.com/office/powerpoint/2010/main" val="38923903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rtl="0">
              <a:defRPr>
                <a:solidFill>
                  <a:schemeClr val="accent1"/>
                </a:solidFill>
              </a:defRPr>
            </a:lvl1pPr>
          </a:lstStyle>
          <a:p>
            <a:pPr lvl="0"/>
            <a:r>
              <a:rPr lang="de-DE" dirty="0"/>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rtl="0">
              <a:defRPr>
                <a:solidFill>
                  <a:schemeClr val="accent1">
                    <a:alpha val="0"/>
                  </a:schemeClr>
                </a:solidFill>
              </a:defRPr>
            </a:lvl1pPr>
          </a:lstStyle>
          <a:p>
            <a:pPr lvl="0"/>
            <a:r>
              <a:rPr lang="de-DE" dirty="0"/>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610C2FD-71B2-29FF-4CE3-949E68FD5209}"/>
              </a:ext>
            </a:extLst>
          </p:cNvPr>
          <p:cNvGraphicFramePr>
            <a:graphicFrameLocks noChangeAspect="1"/>
          </p:cNvGraphicFramePr>
          <p:nvPr userDrawn="1">
            <p:custDataLst>
              <p:tags r:id="rId1"/>
            </p:custDataLst>
            <p:extLst>
              <p:ext uri="{D42A27DB-BD31-4B8C-83A1-F6EECF244321}">
                <p14:modId xmlns:p14="http://schemas.microsoft.com/office/powerpoint/2010/main" val="29086757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rtl="0">
              <a:buNone/>
              <a:defRPr>
                <a:solidFill>
                  <a:schemeClr val="accent1"/>
                </a:solidFill>
              </a:defRPr>
            </a:lvl1pPr>
          </a:lstStyle>
          <a:p>
            <a:pPr lvl="0"/>
            <a:r>
              <a:rPr lang="de-DE" dirty="0"/>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0672D697-2219-C658-010A-EC6B7F006720}"/>
              </a:ext>
            </a:extLst>
          </p:cNvPr>
          <p:cNvGraphicFramePr>
            <a:graphicFrameLocks noChangeAspect="1"/>
          </p:cNvGraphicFramePr>
          <p:nvPr userDrawn="1">
            <p:custDataLst>
              <p:tags r:id="rId1"/>
            </p:custDataLst>
            <p:extLst>
              <p:ext uri="{D42A27DB-BD31-4B8C-83A1-F6EECF244321}">
                <p14:modId xmlns:p14="http://schemas.microsoft.com/office/powerpoint/2010/main" val="4418825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B382DE0-D7DC-A08E-B7C9-E33AAB297873}"/>
              </a:ext>
            </a:extLst>
          </p:cNvPr>
          <p:cNvGraphicFramePr>
            <a:graphicFrameLocks noChangeAspect="1"/>
          </p:cNvGraphicFramePr>
          <p:nvPr userDrawn="1">
            <p:custDataLst>
              <p:tags r:id="rId1"/>
            </p:custDataLst>
            <p:extLst>
              <p:ext uri="{D42A27DB-BD31-4B8C-83A1-F6EECF244321}">
                <p14:modId xmlns:p14="http://schemas.microsoft.com/office/powerpoint/2010/main" val="2972511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ACD77357-8FF8-FEE0-BA56-D9A3579713B5}"/>
              </a:ext>
            </a:extLst>
          </p:cNvPr>
          <p:cNvGraphicFramePr>
            <a:graphicFrameLocks noChangeAspect="1"/>
          </p:cNvGraphicFramePr>
          <p:nvPr userDrawn="1">
            <p:custDataLst>
              <p:tags r:id="rId1"/>
            </p:custDataLst>
            <p:extLst>
              <p:ext uri="{D42A27DB-BD31-4B8C-83A1-F6EECF244321}">
                <p14:modId xmlns:p14="http://schemas.microsoft.com/office/powerpoint/2010/main" val="2553388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D6AF65F-BFA6-A0F1-0971-E8349E1B915B}"/>
              </a:ext>
            </a:extLst>
          </p:cNvPr>
          <p:cNvGraphicFramePr>
            <a:graphicFrameLocks noChangeAspect="1"/>
          </p:cNvGraphicFramePr>
          <p:nvPr userDrawn="1">
            <p:custDataLst>
              <p:tags r:id="rId1"/>
            </p:custDataLst>
            <p:extLst>
              <p:ext uri="{D42A27DB-BD31-4B8C-83A1-F6EECF244321}">
                <p14:modId xmlns:p14="http://schemas.microsoft.com/office/powerpoint/2010/main" val="29299803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1531009C-48E4-CF7E-CF3A-F2FEB095E281}"/>
              </a:ext>
            </a:extLst>
          </p:cNvPr>
          <p:cNvGraphicFramePr>
            <a:graphicFrameLocks noChangeAspect="1"/>
          </p:cNvGraphicFramePr>
          <p:nvPr userDrawn="1">
            <p:custDataLst>
              <p:tags r:id="rId1"/>
            </p:custDataLst>
            <p:extLst>
              <p:ext uri="{D42A27DB-BD31-4B8C-83A1-F6EECF244321}">
                <p14:modId xmlns:p14="http://schemas.microsoft.com/office/powerpoint/2010/main" val="8721295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rtl="0">
              <a:buNone/>
              <a:defRPr>
                <a:solidFill>
                  <a:schemeClr val="accent4">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7578DF8-578B-82A7-23B4-F5E709B11815}"/>
              </a:ext>
            </a:extLst>
          </p:cNvPr>
          <p:cNvGraphicFramePr>
            <a:graphicFrameLocks noChangeAspect="1"/>
          </p:cNvGraphicFramePr>
          <p:nvPr userDrawn="1">
            <p:custDataLst>
              <p:tags r:id="rId1"/>
            </p:custDataLst>
            <p:extLst>
              <p:ext uri="{D42A27DB-BD31-4B8C-83A1-F6EECF244321}">
                <p14:modId xmlns:p14="http://schemas.microsoft.com/office/powerpoint/2010/main" val="128262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rtl="0">
              <a:buNone/>
              <a:defRPr>
                <a:solidFill>
                  <a:schemeClr val="accent5">
                    <a:alpha val="0"/>
                  </a:schemeClr>
                </a:solidFill>
              </a:defRPr>
            </a:lvl1pPr>
          </a:lstStyle>
          <a:p>
            <a:pPr lvl="0"/>
            <a:r>
              <a:rPr lang="de-DE" dirty="0"/>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tx1"/>
                </a:solidFill>
                <a:latin typeface="Source Sans Pro" panose="020B0503030403020204" pitchFamily="34" charset="0"/>
              </a:defRPr>
            </a:lvl1pPr>
          </a:lstStyle>
          <a:p>
            <a:r>
              <a:rPr lang="de-DE"/>
              <a:t>Februar 2021</a:t>
            </a:r>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rtl="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062615B-5E21-FBFB-2A9A-361BFEACBC44}"/>
              </a:ext>
            </a:extLst>
          </p:cNvPr>
          <p:cNvGraphicFramePr>
            <a:graphicFrameLocks noChangeAspect="1"/>
          </p:cNvGraphicFramePr>
          <p:nvPr userDrawn="1">
            <p:custDataLst>
              <p:tags r:id="rId1"/>
            </p:custDataLst>
            <p:extLst>
              <p:ext uri="{D42A27DB-BD31-4B8C-83A1-F6EECF244321}">
                <p14:modId xmlns:p14="http://schemas.microsoft.com/office/powerpoint/2010/main" val="4202637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4C63271-B1A0-1777-71A6-80707E7E290A}"/>
              </a:ext>
            </a:extLst>
          </p:cNvPr>
          <p:cNvGraphicFramePr>
            <a:graphicFrameLocks noChangeAspect="1"/>
          </p:cNvGraphicFramePr>
          <p:nvPr userDrawn="1">
            <p:custDataLst>
              <p:tags r:id="rId1"/>
            </p:custDataLst>
            <p:extLst>
              <p:ext uri="{D42A27DB-BD31-4B8C-83A1-F6EECF244321}">
                <p14:modId xmlns:p14="http://schemas.microsoft.com/office/powerpoint/2010/main" val="21891159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D3DC18B-BDC6-4FA6-3FDB-CAC68B2CCC75}"/>
              </a:ext>
            </a:extLst>
          </p:cNvPr>
          <p:cNvGraphicFramePr>
            <a:graphicFrameLocks noChangeAspect="1"/>
          </p:cNvGraphicFramePr>
          <p:nvPr userDrawn="1">
            <p:custDataLst>
              <p:tags r:id="rId1"/>
            </p:custDataLst>
            <p:extLst>
              <p:ext uri="{D42A27DB-BD31-4B8C-83A1-F6EECF244321}">
                <p14:modId xmlns:p14="http://schemas.microsoft.com/office/powerpoint/2010/main" val="26401140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32F9A3-2B75-E7BD-C2B9-4D3407025AEA}"/>
              </a:ext>
            </a:extLst>
          </p:cNvPr>
          <p:cNvGraphicFramePr>
            <a:graphicFrameLocks noChangeAspect="1"/>
          </p:cNvGraphicFramePr>
          <p:nvPr userDrawn="1">
            <p:custDataLst>
              <p:tags r:id="rId1"/>
            </p:custDataLst>
            <p:extLst>
              <p:ext uri="{D42A27DB-BD31-4B8C-83A1-F6EECF244321}">
                <p14:modId xmlns:p14="http://schemas.microsoft.com/office/powerpoint/2010/main" val="3916609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DB2EA5A-C244-0A30-FD92-5791D098EA67}"/>
              </a:ext>
            </a:extLst>
          </p:cNvPr>
          <p:cNvGraphicFramePr>
            <a:graphicFrameLocks noChangeAspect="1"/>
          </p:cNvGraphicFramePr>
          <p:nvPr userDrawn="1">
            <p:custDataLst>
              <p:tags r:id="rId1"/>
            </p:custDataLst>
            <p:extLst>
              <p:ext uri="{D42A27DB-BD31-4B8C-83A1-F6EECF244321}">
                <p14:modId xmlns:p14="http://schemas.microsoft.com/office/powerpoint/2010/main" val="1383653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F12AA90-A571-5504-EE91-B2C8F6CF45B8}"/>
              </a:ext>
            </a:extLst>
          </p:cNvPr>
          <p:cNvGraphicFramePr>
            <a:graphicFrameLocks noChangeAspect="1"/>
          </p:cNvGraphicFramePr>
          <p:nvPr userDrawn="1">
            <p:custDataLst>
              <p:tags r:id="rId1"/>
            </p:custDataLst>
            <p:extLst>
              <p:ext uri="{D42A27DB-BD31-4B8C-83A1-F6EECF244321}">
                <p14:modId xmlns:p14="http://schemas.microsoft.com/office/powerpoint/2010/main" val="363374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F46D118-AFFF-A100-1731-09F2C3E45B45}"/>
              </a:ext>
            </a:extLst>
          </p:cNvPr>
          <p:cNvGraphicFramePr>
            <a:graphicFrameLocks noChangeAspect="1"/>
          </p:cNvGraphicFramePr>
          <p:nvPr userDrawn="1">
            <p:custDataLst>
              <p:tags r:id="rId1"/>
            </p:custDataLst>
            <p:extLst>
              <p:ext uri="{D42A27DB-BD31-4B8C-83A1-F6EECF244321}">
                <p14:modId xmlns:p14="http://schemas.microsoft.com/office/powerpoint/2010/main" val="28857582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3D147B4-B4F0-DB55-195C-9F8CA938772E}"/>
              </a:ext>
            </a:extLst>
          </p:cNvPr>
          <p:cNvGraphicFramePr>
            <a:graphicFrameLocks noChangeAspect="1"/>
          </p:cNvGraphicFramePr>
          <p:nvPr userDrawn="1">
            <p:custDataLst>
              <p:tags r:id="rId1"/>
            </p:custDataLst>
            <p:extLst>
              <p:ext uri="{D42A27DB-BD31-4B8C-83A1-F6EECF244321}">
                <p14:modId xmlns:p14="http://schemas.microsoft.com/office/powerpoint/2010/main" val="19484080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58032CD-39D9-5CFE-868E-D082CAC26BB2}"/>
              </a:ext>
            </a:extLst>
          </p:cNvPr>
          <p:cNvGraphicFramePr>
            <a:graphicFrameLocks noChangeAspect="1"/>
          </p:cNvGraphicFramePr>
          <p:nvPr userDrawn="1">
            <p:custDataLst>
              <p:tags r:id="rId1"/>
            </p:custDataLst>
            <p:extLst>
              <p:ext uri="{D42A27DB-BD31-4B8C-83A1-F6EECF244321}">
                <p14:modId xmlns:p14="http://schemas.microsoft.com/office/powerpoint/2010/main" val="2630741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5"/>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25FEA58-9D82-7BFD-FDE7-1F72D0BAB941}"/>
              </a:ext>
            </a:extLst>
          </p:cNvPr>
          <p:cNvGraphicFramePr>
            <a:graphicFrameLocks noChangeAspect="1"/>
          </p:cNvGraphicFramePr>
          <p:nvPr userDrawn="1">
            <p:custDataLst>
              <p:tags r:id="rId1"/>
            </p:custDataLst>
            <p:extLst>
              <p:ext uri="{D42A27DB-BD31-4B8C-83A1-F6EECF244321}">
                <p14:modId xmlns:p14="http://schemas.microsoft.com/office/powerpoint/2010/main" val="32028132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rtl="0">
              <a:buNone/>
              <a:defRPr>
                <a:solidFill>
                  <a:schemeClr val="accent5">
                    <a:alpha val="0"/>
                  </a:schemeClr>
                </a:solidFill>
              </a:defRPr>
            </a:lvl1pPr>
          </a:lstStyle>
          <a:p>
            <a:pPr lvl="0"/>
            <a:r>
              <a:rPr lang="de-DE" dirty="0"/>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rtl="0">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D0654FCB-398F-D5BB-5600-F332FCB4AC8B}"/>
              </a:ext>
            </a:extLst>
          </p:cNvPr>
          <p:cNvGraphicFramePr>
            <a:graphicFrameLocks noChangeAspect="1"/>
          </p:cNvGraphicFramePr>
          <p:nvPr userDrawn="1">
            <p:custDataLst>
              <p:tags r:id="rId1"/>
            </p:custDataLst>
            <p:extLst>
              <p:ext uri="{D42A27DB-BD31-4B8C-83A1-F6EECF244321}">
                <p14:modId xmlns:p14="http://schemas.microsoft.com/office/powerpoint/2010/main" val="14260750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rtl="0">
              <a:buNone/>
              <a:defRPr>
                <a:solidFill>
                  <a:schemeClr val="accent5">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44450B9C-3BF1-B3A3-5CC5-19FC5369EE2A}"/>
              </a:ext>
            </a:extLst>
          </p:cNvPr>
          <p:cNvGraphicFramePr>
            <a:graphicFrameLocks noChangeAspect="1"/>
          </p:cNvGraphicFramePr>
          <p:nvPr userDrawn="1">
            <p:custDataLst>
              <p:tags r:id="rId1"/>
            </p:custDataLst>
            <p:extLst>
              <p:ext uri="{D42A27DB-BD31-4B8C-83A1-F6EECF244321}">
                <p14:modId xmlns:p14="http://schemas.microsoft.com/office/powerpoint/2010/main" val="24614000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994CE65-C365-BAD7-269F-57C5FE528657}"/>
              </a:ext>
            </a:extLst>
          </p:cNvPr>
          <p:cNvGraphicFramePr>
            <a:graphicFrameLocks noChangeAspect="1"/>
          </p:cNvGraphicFramePr>
          <p:nvPr userDrawn="1">
            <p:custDataLst>
              <p:tags r:id="rId1"/>
            </p:custDataLst>
            <p:extLst>
              <p:ext uri="{D42A27DB-BD31-4B8C-83A1-F6EECF244321}">
                <p14:modId xmlns:p14="http://schemas.microsoft.com/office/powerpoint/2010/main" val="34157475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rtl="0">
              <a:buNone/>
              <a:defRPr>
                <a:solidFill>
                  <a:srgbClr val="FF0000">
                    <a:alpha val="0"/>
                  </a:srgb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rtl="0">
              <a:buNone/>
              <a:defRPr>
                <a:solidFill>
                  <a:schemeClr val="accent5">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4E6CCBBE-64FA-4796-7561-4EAAA46544EA}"/>
              </a:ext>
            </a:extLst>
          </p:cNvPr>
          <p:cNvGraphicFramePr>
            <a:graphicFrameLocks noChangeAspect="1"/>
          </p:cNvGraphicFramePr>
          <p:nvPr userDrawn="1">
            <p:custDataLst>
              <p:tags r:id="rId1"/>
            </p:custDataLst>
            <p:extLst>
              <p:ext uri="{D42A27DB-BD31-4B8C-83A1-F6EECF244321}">
                <p14:modId xmlns:p14="http://schemas.microsoft.com/office/powerpoint/2010/main" val="22554091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rm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F19AB331-4A5D-1A76-4C57-ACFB2FB07653}"/>
              </a:ext>
            </a:extLst>
          </p:cNvPr>
          <p:cNvGraphicFramePr>
            <a:graphicFrameLocks noChangeAspect="1"/>
          </p:cNvGraphicFramePr>
          <p:nvPr userDrawn="1">
            <p:custDataLst>
              <p:tags r:id="rId1"/>
            </p:custDataLst>
            <p:extLst>
              <p:ext uri="{D42A27DB-BD31-4B8C-83A1-F6EECF244321}">
                <p14:modId xmlns:p14="http://schemas.microsoft.com/office/powerpoint/2010/main" val="34584444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7B90B56-DB24-9EE6-42AB-E1C1DD75A3A2}"/>
              </a:ext>
            </a:extLst>
          </p:cNvPr>
          <p:cNvGraphicFramePr>
            <a:graphicFrameLocks noChangeAspect="1"/>
          </p:cNvGraphicFramePr>
          <p:nvPr userDrawn="1">
            <p:custDataLst>
              <p:tags r:id="rId1"/>
            </p:custDataLst>
            <p:extLst>
              <p:ext uri="{D42A27DB-BD31-4B8C-83A1-F6EECF244321}">
                <p14:modId xmlns:p14="http://schemas.microsoft.com/office/powerpoint/2010/main" val="42605694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CE0DF9B2-9330-7BD8-347E-14AC6A1B9AAA}"/>
              </a:ext>
            </a:extLst>
          </p:cNvPr>
          <p:cNvGraphicFramePr>
            <a:graphicFrameLocks noChangeAspect="1"/>
          </p:cNvGraphicFramePr>
          <p:nvPr userDrawn="1">
            <p:custDataLst>
              <p:tags r:id="rId1"/>
            </p:custDataLst>
            <p:extLst>
              <p:ext uri="{D42A27DB-BD31-4B8C-83A1-F6EECF244321}">
                <p14:modId xmlns:p14="http://schemas.microsoft.com/office/powerpoint/2010/main" val="33100605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rtl="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rtl="0">
              <a:buNone/>
              <a:defRPr>
                <a:solidFill>
                  <a:schemeClr val="accent3">
                    <a:alpha val="0"/>
                  </a:schemeClr>
                </a:solidFill>
              </a:defRPr>
            </a:lvl1pPr>
          </a:lstStyle>
          <a:p>
            <a:pPr lvl="0"/>
            <a:r>
              <a:rPr lang="de-DE" dirty="0"/>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5"/>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5"/>
            <a:srcRect/>
            <a:stretch>
              <a:fillRect/>
            </a:stretch>
          </a:blipFill>
        </p:spPr>
        <p:txBody>
          <a:bodyPr anchor="ctr" anchorCtr="1"/>
          <a:lstStyle>
            <a:lvl1pPr marL="0" indent="0" algn="ctr" rtl="0">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5"/>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rtl="0">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51E1476-6571-F94A-9E9C-2E75DC732C47}"/>
              </a:ext>
            </a:extLst>
          </p:cNvPr>
          <p:cNvGraphicFramePr>
            <a:graphicFrameLocks noChangeAspect="1"/>
          </p:cNvGraphicFramePr>
          <p:nvPr userDrawn="1">
            <p:custDataLst>
              <p:tags r:id="rId1"/>
            </p:custDataLst>
            <p:extLst>
              <p:ext uri="{D42A27DB-BD31-4B8C-83A1-F6EECF244321}">
                <p14:modId xmlns:p14="http://schemas.microsoft.com/office/powerpoint/2010/main" val="1921358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EEB188B-663F-C070-F8C0-F7674F96D7D4}"/>
              </a:ext>
            </a:extLst>
          </p:cNvPr>
          <p:cNvGraphicFramePr>
            <a:graphicFrameLocks noChangeAspect="1"/>
          </p:cNvGraphicFramePr>
          <p:nvPr userDrawn="1">
            <p:custDataLst>
              <p:tags r:id="rId1"/>
            </p:custDataLst>
            <p:extLst>
              <p:ext uri="{D42A27DB-BD31-4B8C-83A1-F6EECF244321}">
                <p14:modId xmlns:p14="http://schemas.microsoft.com/office/powerpoint/2010/main" val="42367206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DBCC54B-A61F-C83A-8BDF-9BF81BBD9BC6}"/>
              </a:ext>
            </a:extLst>
          </p:cNvPr>
          <p:cNvGraphicFramePr>
            <a:graphicFrameLocks noChangeAspect="1"/>
          </p:cNvGraphicFramePr>
          <p:nvPr userDrawn="1">
            <p:custDataLst>
              <p:tags r:id="rId1"/>
            </p:custDataLst>
            <p:extLst>
              <p:ext uri="{D42A27DB-BD31-4B8C-83A1-F6EECF244321}">
                <p14:modId xmlns:p14="http://schemas.microsoft.com/office/powerpoint/2010/main" val="9886486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E38BE5D-685F-42E0-71C2-DF4854CCB56A}"/>
              </a:ext>
            </a:extLst>
          </p:cNvPr>
          <p:cNvGraphicFramePr>
            <a:graphicFrameLocks noChangeAspect="1"/>
          </p:cNvGraphicFramePr>
          <p:nvPr userDrawn="1">
            <p:custDataLst>
              <p:tags r:id="rId1"/>
            </p:custDataLst>
            <p:extLst>
              <p:ext uri="{D42A27DB-BD31-4B8C-83A1-F6EECF244321}">
                <p14:modId xmlns:p14="http://schemas.microsoft.com/office/powerpoint/2010/main" val="1949079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BF03AFD3-710D-5AA0-3E05-759180564E0A}"/>
              </a:ext>
            </a:extLst>
          </p:cNvPr>
          <p:cNvGraphicFramePr>
            <a:graphicFrameLocks noChangeAspect="1"/>
          </p:cNvGraphicFramePr>
          <p:nvPr userDrawn="1">
            <p:custDataLst>
              <p:tags r:id="rId1"/>
            </p:custDataLst>
            <p:extLst>
              <p:ext uri="{D42A27DB-BD31-4B8C-83A1-F6EECF244321}">
                <p14:modId xmlns:p14="http://schemas.microsoft.com/office/powerpoint/2010/main" val="42326860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vert="horz"/>
          <a:lstStyle>
            <a:lvl1pPr rtl="0">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91BB29-6A44-4B87-A026-DDFCD428AD43}"/>
              </a:ext>
            </a:extLst>
          </p:cNvPr>
          <p:cNvGraphicFramePr>
            <a:graphicFrameLocks noChangeAspect="1"/>
          </p:cNvGraphicFramePr>
          <p:nvPr userDrawn="1">
            <p:custDataLst>
              <p:tags r:id="rId1"/>
            </p:custDataLst>
            <p:extLst>
              <p:ext uri="{D42A27DB-BD31-4B8C-83A1-F6EECF244321}">
                <p14:modId xmlns:p14="http://schemas.microsoft.com/office/powerpoint/2010/main" val="3987741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rtl="0">
              <a:buClr>
                <a:srgbClr val="BE9528"/>
              </a:buClr>
              <a:defRPr/>
            </a:lvl1pPr>
            <a:lvl2pPr rtl="0">
              <a:buClr>
                <a:srgbClr val="F2EAD4"/>
              </a:buClr>
              <a:defRPr/>
            </a:lvl2pPr>
            <a:lvl3pPr rtl="0">
              <a:buClr>
                <a:srgbClr val="F2EAD4"/>
              </a:buClr>
              <a:defRPr/>
            </a:lvl3pPr>
            <a:lvl4pPr rtl="0">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618E559-BC47-47C1-9229-3F96ABE34EEF}"/>
              </a:ext>
            </a:extLst>
          </p:cNvPr>
          <p:cNvGraphicFramePr>
            <a:graphicFrameLocks noChangeAspect="1"/>
          </p:cNvGraphicFramePr>
          <p:nvPr userDrawn="1">
            <p:custDataLst>
              <p:tags r:id="rId1"/>
            </p:custDataLst>
            <p:extLst>
              <p:ext uri="{D42A27DB-BD31-4B8C-83A1-F6EECF244321}">
                <p14:modId xmlns:p14="http://schemas.microsoft.com/office/powerpoint/2010/main" val="28575159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73437F-0974-70A1-B86D-D8DB108744B9}"/>
              </a:ext>
            </a:extLst>
          </p:cNvPr>
          <p:cNvGraphicFramePr>
            <a:graphicFrameLocks noChangeAspect="1"/>
          </p:cNvGraphicFramePr>
          <p:nvPr userDrawn="1">
            <p:custDataLst>
              <p:tags r:id="rId1"/>
            </p:custDataLst>
            <p:extLst>
              <p:ext uri="{D42A27DB-BD31-4B8C-83A1-F6EECF244321}">
                <p14:modId xmlns:p14="http://schemas.microsoft.com/office/powerpoint/2010/main" val="315383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rtl="0">
              <a:buClr>
                <a:srgbClr val="166E79"/>
              </a:buClr>
              <a:defRPr lang="de-DE" dirty="0" smtClean="0"/>
            </a:lvl1pPr>
            <a:lvl2pPr rtl="0">
              <a:buClr>
                <a:srgbClr val="D0E2E4"/>
              </a:buClr>
              <a:defRPr lang="de-DE" dirty="0" smtClean="0"/>
            </a:lvl2pPr>
            <a:lvl3pPr rtl="0">
              <a:buClr>
                <a:srgbClr val="D0E2E4"/>
              </a:buClr>
              <a:defRPr lang="de-DE" dirty="0" smtClean="0"/>
            </a:lvl3pPr>
            <a:lvl4pPr rtl="0">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69BBFA1A-E646-146D-6606-D20A43D6F5FE}"/>
              </a:ext>
            </a:extLst>
          </p:cNvPr>
          <p:cNvGraphicFramePr>
            <a:graphicFrameLocks noChangeAspect="1"/>
          </p:cNvGraphicFramePr>
          <p:nvPr userDrawn="1">
            <p:custDataLst>
              <p:tags r:id="rId1"/>
            </p:custDataLst>
            <p:extLst>
              <p:ext uri="{D42A27DB-BD31-4B8C-83A1-F6EECF244321}">
                <p14:modId xmlns:p14="http://schemas.microsoft.com/office/powerpoint/2010/main" val="2937665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lvl1pPr rtl="0">
              <a:defRPr/>
            </a:lvl1p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vert="horz"/>
          <a:lstStyle>
            <a:lvl1pPr rtl="0">
              <a:defRPr/>
            </a:lvl1p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054888A5-B123-57A0-EFD8-77201A675B30}"/>
              </a:ext>
            </a:extLst>
          </p:cNvPr>
          <p:cNvGraphicFramePr>
            <a:graphicFrameLocks noChangeAspect="1"/>
          </p:cNvGraphicFramePr>
          <p:nvPr userDrawn="1">
            <p:custDataLst>
              <p:tags r:id="rId1"/>
            </p:custDataLst>
            <p:extLst>
              <p:ext uri="{D42A27DB-BD31-4B8C-83A1-F6EECF244321}">
                <p14:modId xmlns:p14="http://schemas.microsoft.com/office/powerpoint/2010/main" val="10540920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vert="horz"/>
          <a:lstStyle>
            <a:lvl1pPr rtl="0">
              <a:defRPr/>
            </a:lvl1p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rtl="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rtl="0">
              <a:buClr>
                <a:schemeClr val="bg1"/>
              </a:buClr>
              <a:defRPr>
                <a:solidFill>
                  <a:schemeClr val="bg1"/>
                </a:solidFill>
              </a:defRPr>
            </a:lvl3pPr>
            <a:lvl4pPr marL="1080000" rtl="0">
              <a:buClr>
                <a:schemeClr val="bg1"/>
              </a:buClr>
              <a:defRPr>
                <a:solidFill>
                  <a:schemeClr val="bg1"/>
                </a:solidFill>
              </a:defRPr>
            </a:lvl4pPr>
            <a:lvl5pPr marL="0" indent="0" rtl="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rtl="0">
              <a:buClr>
                <a:srgbClr val="623C72"/>
              </a:buClr>
              <a:defRPr/>
            </a:lvl1pPr>
            <a:lvl2pPr rtl="0">
              <a:buClr>
                <a:srgbClr val="E0D8E3"/>
              </a:buClr>
              <a:defRPr/>
            </a:lvl2pPr>
            <a:lvl3pPr rtl="0">
              <a:buClr>
                <a:srgbClr val="E0D8E3"/>
              </a:buClr>
              <a:defRPr/>
            </a:lvl3pPr>
            <a:lvl4pPr rtl="0">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lvl1pPr rtl="0">
              <a:defRPr/>
            </a:lvl1pPr>
          </a:lstStyle>
          <a:p>
            <a:r>
              <a:rPr lang="de-DE"/>
              <a:t>Februar 2021</a:t>
            </a:r>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9FC97F34-52CD-21A6-CE8B-ECE1C1EE6C80}"/>
              </a:ext>
            </a:extLst>
          </p:cNvPr>
          <p:cNvGraphicFramePr>
            <a:graphicFrameLocks noChangeAspect="1"/>
          </p:cNvGraphicFramePr>
          <p:nvPr userDrawn="1">
            <p:custDataLst>
              <p:tags r:id="rId1"/>
            </p:custDataLst>
            <p:extLst>
              <p:ext uri="{D42A27DB-BD31-4B8C-83A1-F6EECF244321}">
                <p14:modId xmlns:p14="http://schemas.microsoft.com/office/powerpoint/2010/main" val="2323033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rtl="0">
              <a:buClr>
                <a:srgbClr val="3080B2"/>
              </a:buClr>
              <a:defRPr lang="de-DE" dirty="0" smtClean="0"/>
            </a:lvl1pPr>
            <a:lvl2pPr rtl="0">
              <a:buClr>
                <a:srgbClr val="D6E6F0"/>
              </a:buClr>
              <a:defRPr lang="de-DE" dirty="0" smtClean="0"/>
            </a:lvl2pPr>
            <a:lvl3pPr rtl="0">
              <a:buClr>
                <a:srgbClr val="D6E6F0"/>
              </a:buClr>
              <a:defRPr lang="de-DE" dirty="0" smtClean="0"/>
            </a:lvl3pPr>
            <a:lvl4pPr rtl="0">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rtl="0">
              <a:defRPr lang="de-DE" dirty="0" smtClean="0"/>
            </a:lvl1pPr>
            <a:lvl2pPr rtl="0">
              <a:defRPr lang="de-DE" dirty="0"/>
            </a:lvl2pPr>
            <a:lvl3pPr rtl="0">
              <a:defRPr lang="de-DE" dirty="0"/>
            </a:lvl3pPr>
            <a:lvl4pPr rtl="0">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vert="horz"/>
          <a:lstStyle>
            <a:lvl1pPr rtl="0">
              <a:defRPr/>
            </a:lvl1pPr>
          </a:lstStyle>
          <a:p>
            <a:r>
              <a:rPr lang="de-DE" dirty="0"/>
              <a:t>Folien-Titel</a:t>
            </a:r>
          </a:p>
        </p:txBody>
      </p:sp>
      <p:sp>
        <p:nvSpPr>
          <p:cNvPr id="8" name="Datumsplatzhalter 7"/>
          <p:cNvSpPr>
            <a:spLocks noGrp="1"/>
          </p:cNvSpPr>
          <p:nvPr>
            <p:ph type="dt" sz="half" idx="21"/>
          </p:nvPr>
        </p:nvSpPr>
        <p:spPr/>
        <p:txBody>
          <a:bodyPr/>
          <a:lstStyle>
            <a:lvl1pPr rtl="0">
              <a:defRPr/>
            </a:lvl1pPr>
          </a:lstStyle>
          <a:p>
            <a:r>
              <a:rPr lang="de-DE"/>
              <a:t>Februar 2021</a:t>
            </a:r>
            <a:endParaRPr lang="de-DE" dirty="0"/>
          </a:p>
        </p:txBody>
      </p:sp>
      <p:sp>
        <p:nvSpPr>
          <p:cNvPr id="10" name="Foliennummernplatzhalter 9"/>
          <p:cNvSpPr>
            <a:spLocks noGrp="1"/>
          </p:cNvSpPr>
          <p:nvPr>
            <p:ph type="sldNum" sz="quarter" idx="23"/>
          </p:nvPr>
        </p:nvSpPr>
        <p:spPr/>
        <p:txBody>
          <a:bodyPr/>
          <a:lstStyle>
            <a:lvl1pPr rtl="0">
              <a:defRPr/>
            </a:lvl1p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rtl="0">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4253E410-D680-763E-83E6-DFA511102977}"/>
              </a:ext>
            </a:extLst>
          </p:cNvPr>
          <p:cNvGraphicFramePr>
            <a:graphicFrameLocks noChangeAspect="1"/>
          </p:cNvGraphicFramePr>
          <p:nvPr userDrawn="1">
            <p:custDataLst>
              <p:tags r:id="rId1"/>
            </p:custDataLst>
            <p:extLst>
              <p:ext uri="{D42A27DB-BD31-4B8C-83A1-F6EECF244321}">
                <p14:modId xmlns:p14="http://schemas.microsoft.com/office/powerpoint/2010/main" val="10375230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vert="horz"/>
          <a:lstStyle>
            <a:lvl1pPr rtl="0">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5CE04C7C-5933-04A3-D9D0-2878CD307E85}"/>
              </a:ext>
            </a:extLst>
          </p:cNvPr>
          <p:cNvGraphicFramePr>
            <a:graphicFrameLocks noChangeAspect="1"/>
          </p:cNvGraphicFramePr>
          <p:nvPr userDrawn="1">
            <p:custDataLst>
              <p:tags r:id="rId1"/>
            </p:custDataLst>
            <p:extLst>
              <p:ext uri="{D42A27DB-BD31-4B8C-83A1-F6EECF244321}">
                <p14:modId xmlns:p14="http://schemas.microsoft.com/office/powerpoint/2010/main" val="31669153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8C76770B-3C56-3E86-3F48-D93FA9DF7DE1}"/>
              </a:ext>
            </a:extLst>
          </p:cNvPr>
          <p:cNvGraphicFramePr>
            <a:graphicFrameLocks noChangeAspect="1"/>
          </p:cNvGraphicFramePr>
          <p:nvPr userDrawn="1">
            <p:custDataLst>
              <p:tags r:id="rId1"/>
            </p:custDataLst>
            <p:extLst>
              <p:ext uri="{D42A27DB-BD31-4B8C-83A1-F6EECF244321}">
                <p14:modId xmlns:p14="http://schemas.microsoft.com/office/powerpoint/2010/main" val="33487472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rtl="0">
              <a:buClr>
                <a:srgbClr val="B22063"/>
              </a:buClr>
              <a:defRPr lang="de-DE" dirty="0" smtClean="0"/>
            </a:lvl1pPr>
            <a:lvl2pPr rtl="0">
              <a:buClr>
                <a:srgbClr val="F0D2E0"/>
              </a:buClr>
              <a:defRPr lang="de-DE" dirty="0" smtClean="0"/>
            </a:lvl2pPr>
            <a:lvl3pPr rtl="0">
              <a:buClr>
                <a:srgbClr val="F0D2E0"/>
              </a:buClr>
              <a:defRPr lang="de-DE" dirty="0" smtClean="0"/>
            </a:lvl3pPr>
            <a:lvl4pPr rtl="0">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vert="horz"/>
          <a:lstStyle>
            <a:lvl1pPr rtl="0">
              <a:defRPr/>
            </a:lvl1p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lvl1pPr rtl="0">
              <a:defRPr/>
            </a:lvl1p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rtl="0">
              <a:buClr>
                <a:srgbClr val="B22063"/>
              </a:buClr>
              <a:defRPr lang="de-DE" dirty="0" smtClean="0"/>
            </a:lvl1pPr>
            <a:lvl2pPr rtl="0">
              <a:buClr>
                <a:srgbClr val="F0D2E0"/>
              </a:buClr>
              <a:defRPr lang="de-DE" dirty="0" smtClean="0"/>
            </a:lvl2pPr>
            <a:lvl3pPr rtl="0">
              <a:buClr>
                <a:srgbClr val="F0D2E0"/>
              </a:buClr>
              <a:defRPr lang="de-DE" dirty="0" smtClean="0"/>
            </a:lvl3pPr>
            <a:lvl4pPr rtl="0">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rtl="0">
              <a:buClr>
                <a:srgbClr val="B22063"/>
              </a:buClr>
              <a:defRPr lang="de-DE" dirty="0" smtClean="0"/>
            </a:lvl1pPr>
            <a:lvl2pPr rtl="0">
              <a:buClr>
                <a:srgbClr val="F0D2E0"/>
              </a:buClr>
              <a:defRPr lang="de-DE" dirty="0" smtClean="0"/>
            </a:lvl2pPr>
            <a:lvl3pPr rtl="0">
              <a:buClr>
                <a:srgbClr val="F0D2E0"/>
              </a:buClr>
              <a:defRPr lang="de-DE" dirty="0" smtClean="0"/>
            </a:lvl3pPr>
            <a:lvl4pPr rtl="0">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B4ED23E-0A58-160E-BA23-F15496179D8B}"/>
              </a:ext>
            </a:extLst>
          </p:cNvPr>
          <p:cNvGraphicFramePr>
            <a:graphicFrameLocks noChangeAspect="1"/>
          </p:cNvGraphicFramePr>
          <p:nvPr userDrawn="1">
            <p:custDataLst>
              <p:tags r:id="rId1"/>
            </p:custDataLst>
            <p:extLst>
              <p:ext uri="{D42A27DB-BD31-4B8C-83A1-F6EECF244321}">
                <p14:modId xmlns:p14="http://schemas.microsoft.com/office/powerpoint/2010/main" val="2304485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rtl="0">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lvl1pPr rtl="0">
              <a:defRPr/>
            </a:lvl1pPr>
          </a:lstStyle>
          <a:p>
            <a:r>
              <a:rPr lang="de-DE"/>
              <a:t>Februar 2021</a:t>
            </a:r>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12B6D419-956A-D9EF-290B-A2DF70275281}"/>
              </a:ext>
            </a:extLst>
          </p:cNvPr>
          <p:cNvGraphicFramePr>
            <a:graphicFrameLocks noChangeAspect="1"/>
          </p:cNvGraphicFramePr>
          <p:nvPr userDrawn="1">
            <p:custDataLst>
              <p:tags r:id="rId1"/>
            </p:custDataLst>
            <p:extLst>
              <p:ext uri="{D42A27DB-BD31-4B8C-83A1-F6EECF244321}">
                <p14:modId xmlns:p14="http://schemas.microsoft.com/office/powerpoint/2010/main" val="12219568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rtl="0">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79FC5CE-7DEA-8E2A-3A98-66E322EC5169}"/>
              </a:ext>
            </a:extLst>
          </p:cNvPr>
          <p:cNvGraphicFramePr>
            <a:graphicFrameLocks noChangeAspect="1"/>
          </p:cNvGraphicFramePr>
          <p:nvPr userDrawn="1">
            <p:custDataLst>
              <p:tags r:id="rId1"/>
            </p:custDataLst>
            <p:extLst>
              <p:ext uri="{D42A27DB-BD31-4B8C-83A1-F6EECF244321}">
                <p14:modId xmlns:p14="http://schemas.microsoft.com/office/powerpoint/2010/main" val="21114164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rtl="0">
              <a:buClr>
                <a:schemeClr val="accent1"/>
              </a:buClr>
              <a:defRPr/>
            </a:lvl1pPr>
            <a:lvl2pPr rtl="0">
              <a:buClr>
                <a:srgbClr val="CCDBEA"/>
              </a:buClr>
              <a:defRPr/>
            </a:lvl2pPr>
            <a:lvl3pPr rtl="0">
              <a:buClr>
                <a:srgbClr val="CCDBEA"/>
              </a:buClr>
              <a:defRPr/>
            </a:lvl3pPr>
            <a:lvl4pPr rtl="0">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A4AA42D-1562-993B-360B-0AB6AC99FF9B}"/>
              </a:ext>
            </a:extLst>
          </p:cNvPr>
          <p:cNvGraphicFramePr>
            <a:graphicFrameLocks noChangeAspect="1"/>
          </p:cNvGraphicFramePr>
          <p:nvPr userDrawn="1">
            <p:custDataLst>
              <p:tags r:id="rId1"/>
            </p:custDataLst>
            <p:extLst>
              <p:ext uri="{D42A27DB-BD31-4B8C-83A1-F6EECF244321}">
                <p14:modId xmlns:p14="http://schemas.microsoft.com/office/powerpoint/2010/main" val="4011631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rtl="0">
              <a:buClr>
                <a:srgbClr val="3080B2"/>
              </a:buClr>
              <a:defRPr/>
            </a:lvl1pPr>
            <a:lvl2pPr rtl="0">
              <a:buClr>
                <a:srgbClr val="D6E6F0"/>
              </a:buClr>
              <a:defRPr/>
            </a:lvl2pPr>
            <a:lvl3pPr rtl="0">
              <a:buClr>
                <a:srgbClr val="D6E6F0"/>
              </a:buClr>
              <a:defRPr/>
            </a:lvl3pPr>
            <a:lvl4pPr rtl="0">
              <a:buClr>
                <a:srgbClr val="D6E6F0"/>
              </a:buClr>
              <a:defRPr/>
            </a:lvl4pPr>
            <a:lvl5pPr rtl="0">
              <a:defRPr/>
            </a:lvl5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0E34867-179B-93F6-7D7D-515F5BAE2AFB}"/>
              </a:ext>
            </a:extLst>
          </p:cNvPr>
          <p:cNvGraphicFramePr>
            <a:graphicFrameLocks noChangeAspect="1"/>
          </p:cNvGraphicFramePr>
          <p:nvPr userDrawn="1">
            <p:custDataLst>
              <p:tags r:id="rId1"/>
            </p:custDataLst>
            <p:extLst>
              <p:ext uri="{D42A27DB-BD31-4B8C-83A1-F6EECF244321}">
                <p14:modId xmlns:p14="http://schemas.microsoft.com/office/powerpoint/2010/main" val="12560554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vert="horz"/>
          <a:lstStyle>
            <a:lvl1pPr rtl="0">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lvl1pPr rtl="0">
              <a:defRPr/>
            </a:lvl1pPr>
            <a:lvl2pPr rtl="0">
              <a:defRPr/>
            </a:lvl2pPr>
            <a:lvl3pPr rtl="0">
              <a:defRPr/>
            </a:lvl3pPr>
            <a:lvl4pPr rtl="0">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8C1FC23C-B8CA-AF7A-8D78-9283D9B5A9D2}"/>
              </a:ext>
            </a:extLst>
          </p:cNvPr>
          <p:cNvGraphicFramePr>
            <a:graphicFrameLocks noChangeAspect="1"/>
          </p:cNvGraphicFramePr>
          <p:nvPr userDrawn="1">
            <p:custDataLst>
              <p:tags r:id="rId1"/>
            </p:custDataLst>
            <p:extLst>
              <p:ext uri="{D42A27DB-BD31-4B8C-83A1-F6EECF244321}">
                <p14:modId xmlns:p14="http://schemas.microsoft.com/office/powerpoint/2010/main" val="1750937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rtl="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rtl="0">
              <a:buClr>
                <a:srgbClr val="FF5C33"/>
              </a:buClr>
              <a:defRPr/>
            </a:lvl1pPr>
            <a:lvl2pPr rtl="0">
              <a:buClr>
                <a:srgbClr val="FFDED6"/>
              </a:buClr>
              <a:defRPr/>
            </a:lvl2pPr>
            <a:lvl3pPr rtl="0">
              <a:buClr>
                <a:srgbClr val="FFDED6"/>
              </a:buClr>
              <a:defRPr/>
            </a:lvl3pPr>
            <a:lvl4pPr rtl="0">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lvl1pPr rtl="0">
              <a:defRPr/>
            </a:lvl1pPr>
          </a:lstStyle>
          <a:p>
            <a:r>
              <a:rPr lang="de-DE"/>
              <a:t>Februar 2021</a:t>
            </a:r>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lvl1pPr rtl="0">
              <a:defRPr/>
            </a:lvl1p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vert="horz"/>
          <a:lstStyle>
            <a:lvl1pPr rtl="0">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85E8783-3D33-3EB6-A0D4-4A5EC1D8E9CF}"/>
              </a:ext>
            </a:extLst>
          </p:cNvPr>
          <p:cNvGraphicFramePr>
            <a:graphicFrameLocks noChangeAspect="1"/>
          </p:cNvGraphicFramePr>
          <p:nvPr userDrawn="1">
            <p:custDataLst>
              <p:tags r:id="rId1"/>
            </p:custDataLst>
            <p:extLst>
              <p:ext uri="{D42A27DB-BD31-4B8C-83A1-F6EECF244321}">
                <p14:modId xmlns:p14="http://schemas.microsoft.com/office/powerpoint/2010/main" val="29687889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2237516-563A-941D-F245-08A057E341F4}"/>
              </a:ext>
            </a:extLst>
          </p:cNvPr>
          <p:cNvGraphicFramePr>
            <a:graphicFrameLocks noChangeAspect="1"/>
          </p:cNvGraphicFramePr>
          <p:nvPr userDrawn="1">
            <p:custDataLst>
              <p:tags r:id="rId1"/>
            </p:custDataLst>
            <p:extLst>
              <p:ext uri="{D42A27DB-BD31-4B8C-83A1-F6EECF244321}">
                <p14:modId xmlns:p14="http://schemas.microsoft.com/office/powerpoint/2010/main" val="28613831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lvl1pPr rtl="0">
              <a:defRPr/>
            </a:lvl1pPr>
          </a:lstStyle>
          <a:p>
            <a:r>
              <a:rPr lang="de-DE"/>
              <a:t>Februar 2021</a:t>
            </a:r>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lvl1pPr rtl="0">
              <a:defRPr/>
            </a:lvl1p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rtl="0">
              <a:buClr>
                <a:srgbClr val="166E79"/>
              </a:buClr>
              <a:defRPr b="1"/>
            </a:lvl1pPr>
            <a:lvl2pPr rtl="0">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vert="horz"/>
          <a:lstStyle>
            <a:lvl1pPr rtl="0">
              <a:defRPr/>
            </a:lvl1p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D454438-19DD-7885-8170-5E18A51DFD47}"/>
              </a:ext>
            </a:extLst>
          </p:cNvPr>
          <p:cNvGraphicFramePr>
            <a:graphicFrameLocks noChangeAspect="1"/>
          </p:cNvGraphicFramePr>
          <p:nvPr userDrawn="1">
            <p:custDataLst>
              <p:tags r:id="rId1"/>
            </p:custDataLst>
            <p:extLst>
              <p:ext uri="{D42A27DB-BD31-4B8C-83A1-F6EECF244321}">
                <p14:modId xmlns:p14="http://schemas.microsoft.com/office/powerpoint/2010/main" val="13009216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87557F25-55AE-6500-15B9-11BFC549F5A6}"/>
              </a:ext>
            </a:extLst>
          </p:cNvPr>
          <p:cNvGraphicFramePr>
            <a:graphicFrameLocks noChangeAspect="1"/>
          </p:cNvGraphicFramePr>
          <p:nvPr userDrawn="1">
            <p:custDataLst>
              <p:tags r:id="rId1"/>
            </p:custDataLst>
            <p:extLst>
              <p:ext uri="{D42A27DB-BD31-4B8C-83A1-F6EECF244321}">
                <p14:modId xmlns:p14="http://schemas.microsoft.com/office/powerpoint/2010/main" val="40196305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F0A9A17-95FC-54F8-7FA3-E9A9FB9F57BA}"/>
              </a:ext>
            </a:extLst>
          </p:cNvPr>
          <p:cNvGraphicFramePr>
            <a:graphicFrameLocks noChangeAspect="1"/>
          </p:cNvGraphicFramePr>
          <p:nvPr userDrawn="1">
            <p:custDataLst>
              <p:tags r:id="rId1"/>
            </p:custDataLst>
            <p:extLst>
              <p:ext uri="{D42A27DB-BD31-4B8C-83A1-F6EECF244321}">
                <p14:modId xmlns:p14="http://schemas.microsoft.com/office/powerpoint/2010/main" val="6186333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rtl="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rtl="0">
              <a:buClr>
                <a:srgbClr val="FF5C33"/>
              </a:buClr>
              <a:defRPr b="1"/>
            </a:lvl1pPr>
            <a:lvl2pPr rtl="0">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B99EDC2-3FD5-0BD0-FC87-B721E769DEA5}"/>
              </a:ext>
            </a:extLst>
          </p:cNvPr>
          <p:cNvGraphicFramePr>
            <a:graphicFrameLocks noChangeAspect="1"/>
          </p:cNvGraphicFramePr>
          <p:nvPr userDrawn="1">
            <p:custDataLst>
              <p:tags r:id="rId1"/>
            </p:custDataLst>
            <p:extLst>
              <p:ext uri="{D42A27DB-BD31-4B8C-83A1-F6EECF244321}">
                <p14:modId xmlns:p14="http://schemas.microsoft.com/office/powerpoint/2010/main" val="25076208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C83726F-BF7C-CFDD-3C43-E849EE8D6886}"/>
              </a:ext>
            </a:extLst>
          </p:cNvPr>
          <p:cNvGraphicFramePr>
            <a:graphicFrameLocks noChangeAspect="1"/>
          </p:cNvGraphicFramePr>
          <p:nvPr userDrawn="1">
            <p:custDataLst>
              <p:tags r:id="rId1"/>
            </p:custDataLst>
            <p:extLst>
              <p:ext uri="{D42A27DB-BD31-4B8C-83A1-F6EECF244321}">
                <p14:modId xmlns:p14="http://schemas.microsoft.com/office/powerpoint/2010/main" val="37237198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lvl1pPr rtl="0">
              <a:defRPr/>
            </a:lvl1p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rtl="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rtl="0">
              <a:buClr>
                <a:srgbClr val="BE9528"/>
              </a:buClr>
              <a:defRPr b="1"/>
            </a:lvl1pPr>
            <a:lvl2pPr rtl="0">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2B72926-6745-0A9B-08BD-53449D0179C1}"/>
              </a:ext>
            </a:extLst>
          </p:cNvPr>
          <p:cNvGraphicFramePr>
            <a:graphicFrameLocks noChangeAspect="1"/>
          </p:cNvGraphicFramePr>
          <p:nvPr userDrawn="1">
            <p:custDataLst>
              <p:tags r:id="rId1"/>
            </p:custDataLst>
            <p:extLst>
              <p:ext uri="{D42A27DB-BD31-4B8C-83A1-F6EECF244321}">
                <p14:modId xmlns:p14="http://schemas.microsoft.com/office/powerpoint/2010/main" val="23586523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lvl1pPr rtl="0">
              <a:defRPr/>
            </a:lvl1p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rtl="0">
              <a:defRPr b="1"/>
            </a:lvl1pPr>
            <a:lvl2pPr rtl="0">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FFC89FCC-C05C-6EF4-1B36-EDBBC1628EC0}"/>
              </a:ext>
            </a:extLst>
          </p:cNvPr>
          <p:cNvGraphicFramePr>
            <a:graphicFrameLocks noChangeAspect="1"/>
          </p:cNvGraphicFramePr>
          <p:nvPr userDrawn="1">
            <p:custDataLst>
              <p:tags r:id="rId1"/>
            </p:custDataLst>
            <p:extLst>
              <p:ext uri="{D42A27DB-BD31-4B8C-83A1-F6EECF244321}">
                <p14:modId xmlns:p14="http://schemas.microsoft.com/office/powerpoint/2010/main" val="18474228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vert="horz"/>
          <a:lstStyle>
            <a:lvl1pPr rtl="0">
              <a:defRPr/>
            </a:lvl1p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lvl1pPr rtl="0">
              <a:defRPr/>
            </a:lvl1pPr>
          </a:lstStyle>
          <a:p>
            <a:r>
              <a:rPr lang="de-DE"/>
              <a:t>Februar 2021</a:t>
            </a:r>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lvl1pPr rtl="0">
              <a:defRPr/>
            </a:lvl1p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rtl="0">
              <a:buClr>
                <a:srgbClr val="623C72"/>
              </a:buClr>
              <a:defRPr b="1"/>
            </a:lvl1pPr>
            <a:lvl2pPr rtl="0">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rtl="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AA478D0A-3501-42D1-E5B3-A77AAA0AD3AD}"/>
              </a:ext>
            </a:extLst>
          </p:cNvPr>
          <p:cNvGraphicFramePr>
            <a:graphicFrameLocks noChangeAspect="1"/>
          </p:cNvGraphicFramePr>
          <p:nvPr userDrawn="1">
            <p:custDataLst>
              <p:tags r:id="rId1"/>
            </p:custDataLst>
            <p:extLst>
              <p:ext uri="{D42A27DB-BD31-4B8C-83A1-F6EECF244321}">
                <p14:modId xmlns:p14="http://schemas.microsoft.com/office/powerpoint/2010/main" val="39872245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lvl1pPr rtl="0">
              <a:defRPr/>
            </a:lvl1p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rtl="0">
              <a:defRPr lang="de-DE" b="1" dirty="0"/>
            </a:lvl1pPr>
            <a:lvl2pPr rtl="0">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DA392682-4C0A-C627-E2BA-0E516CDCD92C}"/>
              </a:ext>
            </a:extLst>
          </p:cNvPr>
          <p:cNvGraphicFramePr>
            <a:graphicFrameLocks noChangeAspect="1"/>
          </p:cNvGraphicFramePr>
          <p:nvPr userDrawn="1">
            <p:custDataLst>
              <p:tags r:id="rId1"/>
            </p:custDataLst>
            <p:extLst>
              <p:ext uri="{D42A27DB-BD31-4B8C-83A1-F6EECF244321}">
                <p14:modId xmlns:p14="http://schemas.microsoft.com/office/powerpoint/2010/main" val="31755474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vert="horz"/>
          <a:lstStyle>
            <a:lvl1pPr rtl="0">
              <a:defRPr/>
            </a:lvl1p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rtl="0">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lvl1pPr rtl="0">
              <a:defRPr/>
            </a:lvl1p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rtl="0">
              <a:defRPr lang="de-DE" b="1" dirty="0"/>
            </a:lvl1pPr>
            <a:lvl2pPr rtl="0">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rtl="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rtl="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FCCEE93-BD3E-2AE2-2576-1B3C3FA4D5ED}"/>
              </a:ext>
            </a:extLst>
          </p:cNvPr>
          <p:cNvGraphicFramePr>
            <a:graphicFrameLocks noChangeAspect="1"/>
          </p:cNvGraphicFramePr>
          <p:nvPr userDrawn="1">
            <p:custDataLst>
              <p:tags r:id="rId1"/>
            </p:custDataLst>
            <p:extLst>
              <p:ext uri="{D42A27DB-BD31-4B8C-83A1-F6EECF244321}">
                <p14:modId xmlns:p14="http://schemas.microsoft.com/office/powerpoint/2010/main" val="770111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lvl1pPr rtl="0">
              <a:defRPr/>
            </a:lvl1p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009B800D-6F69-DE43-9327-397A3309560A}"/>
              </a:ext>
            </a:extLst>
          </p:cNvPr>
          <p:cNvGraphicFramePr>
            <a:graphicFrameLocks noChangeAspect="1"/>
          </p:cNvGraphicFramePr>
          <p:nvPr userDrawn="1">
            <p:custDataLst>
              <p:tags r:id="rId1"/>
            </p:custDataLst>
            <p:extLst>
              <p:ext uri="{D42A27DB-BD31-4B8C-83A1-F6EECF244321}">
                <p14:modId xmlns:p14="http://schemas.microsoft.com/office/powerpoint/2010/main" val="18310469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rtl="0">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lvl1pPr rtl="0">
              <a:defRPr/>
            </a:lvl1pPr>
          </a:lstStyle>
          <a:p>
            <a:r>
              <a:rPr lang="de-DE"/>
              <a:t>Februar 2021</a:t>
            </a:r>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lvl1pPr rtl="0">
              <a:defRPr/>
            </a:lvl1p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rtl="0">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rtl="0">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EBC63790-6DFD-D693-2837-E165D0382B35}"/>
              </a:ext>
            </a:extLst>
          </p:cNvPr>
          <p:cNvGraphicFramePr>
            <a:graphicFrameLocks noChangeAspect="1"/>
          </p:cNvGraphicFramePr>
          <p:nvPr userDrawn="1">
            <p:custDataLst>
              <p:tags r:id="rId1"/>
            </p:custDataLst>
            <p:extLst>
              <p:ext uri="{D42A27DB-BD31-4B8C-83A1-F6EECF244321}">
                <p14:modId xmlns:p14="http://schemas.microsoft.com/office/powerpoint/2010/main" val="25714108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vert="horz"/>
          <a:lstStyle>
            <a:lvl1pPr rtl="0">
              <a:defRPr/>
            </a:lvl1p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rtl="0">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rtl="0">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rtl="0">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rtl="0">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rtl="0">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rtl="0">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rtl="0">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rtl="0">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rtl="0">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lvl1pPr rtl="0">
              <a:defRPr/>
            </a:lvl1pPr>
          </a:lstStyle>
          <a:p>
            <a:r>
              <a:rPr lang="de-DE"/>
              <a:t>Februar 2021</a:t>
            </a:r>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rtl="0">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lvl1pPr rtl="0">
              <a:defRPr/>
            </a:lvl1p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7BB33167-011B-859C-3743-4D0A8A7D382E}"/>
              </a:ext>
            </a:extLst>
          </p:cNvPr>
          <p:cNvGraphicFramePr>
            <a:graphicFrameLocks noChangeAspect="1"/>
          </p:cNvGraphicFramePr>
          <p:nvPr userDrawn="1">
            <p:custDataLst>
              <p:tags r:id="rId1"/>
            </p:custDataLst>
            <p:extLst>
              <p:ext uri="{D42A27DB-BD31-4B8C-83A1-F6EECF244321}">
                <p14:modId xmlns:p14="http://schemas.microsoft.com/office/powerpoint/2010/main" val="29301864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rtl="0">
              <a:buNone/>
              <a:defRPr>
                <a:solidFill>
                  <a:schemeClr val="tx2">
                    <a:alpha val="0"/>
                  </a:schemeClr>
                </a:solidFill>
              </a:defRPr>
            </a:lvl1pPr>
          </a:lstStyle>
          <a:p>
            <a:pPr lvl="0"/>
            <a:r>
              <a:rPr lang="de-DE" dirty="0"/>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172E2C0-B21D-157C-DB27-E8FA333AD395}"/>
              </a:ext>
            </a:extLst>
          </p:cNvPr>
          <p:cNvGraphicFramePr>
            <a:graphicFrameLocks noChangeAspect="1"/>
          </p:cNvGraphicFramePr>
          <p:nvPr userDrawn="1">
            <p:custDataLst>
              <p:tags r:id="rId1"/>
            </p:custDataLst>
            <p:extLst>
              <p:ext uri="{D42A27DB-BD31-4B8C-83A1-F6EECF244321}">
                <p14:modId xmlns:p14="http://schemas.microsoft.com/office/powerpoint/2010/main" val="2522767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rtl="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lvl1pPr rtl="0">
              <a:defRPr/>
            </a:lvl1pPr>
          </a:lstStyle>
          <a:p>
            <a:r>
              <a:rPr lang="de-DE"/>
              <a:t>Februar 2021</a:t>
            </a:r>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6120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816080" y="5977438"/>
            <a:ext cx="4166314" cy="140686"/>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710044E-2CFD-E8DD-95B6-534956DD1620}"/>
              </a:ext>
            </a:extLst>
          </p:cNvPr>
          <p:cNvGraphicFramePr>
            <a:graphicFrameLocks noChangeAspect="1"/>
          </p:cNvGraphicFramePr>
          <p:nvPr userDrawn="1">
            <p:custDataLst>
              <p:tags r:id="rId1"/>
            </p:custDataLst>
            <p:extLst>
              <p:ext uri="{D42A27DB-BD31-4B8C-83A1-F6EECF244321}">
                <p14:modId xmlns:p14="http://schemas.microsoft.com/office/powerpoint/2010/main" val="35303800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rtl="0">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00D2024-C9A9-F391-D18D-6CC4DDB3C4A6}"/>
              </a:ext>
            </a:extLst>
          </p:cNvPr>
          <p:cNvGraphicFramePr>
            <a:graphicFrameLocks noChangeAspect="1"/>
          </p:cNvGraphicFramePr>
          <p:nvPr userDrawn="1">
            <p:custDataLst>
              <p:tags r:id="rId1"/>
            </p:custDataLst>
            <p:extLst>
              <p:ext uri="{D42A27DB-BD31-4B8C-83A1-F6EECF244321}">
                <p14:modId xmlns:p14="http://schemas.microsoft.com/office/powerpoint/2010/main" val="1505871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rtl="0">
              <a:defRPr lang="de-DE" noProof="0" dirty="0" smtClean="0"/>
            </a:lvl1pPr>
            <a:lvl2pPr rtl="0">
              <a:defRPr lang="de-DE" noProof="0" dirty="0" smtClean="0"/>
            </a:lvl2pPr>
            <a:lvl3pPr rtl="0">
              <a:defRPr lang="de-DE" noProof="0" dirty="0" smtClean="0"/>
            </a:lvl3pPr>
            <a:lvl4pPr rtl="0">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55F2CF23-A2A4-6E9D-93D5-14FB38A0D7CA}"/>
              </a:ext>
            </a:extLst>
          </p:cNvPr>
          <p:cNvGraphicFramePr>
            <a:graphicFrameLocks noChangeAspect="1"/>
          </p:cNvGraphicFramePr>
          <p:nvPr userDrawn="1">
            <p:custDataLst>
              <p:tags r:id="rId1"/>
            </p:custDataLst>
            <p:extLst>
              <p:ext uri="{D42A27DB-BD31-4B8C-83A1-F6EECF244321}">
                <p14:modId xmlns:p14="http://schemas.microsoft.com/office/powerpoint/2010/main" val="39565000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rtl="0">
              <a:defRPr lang="de-DE" noProof="0" dirty="0" smtClean="0"/>
            </a:lvl1pPr>
            <a:lvl2pPr rtl="0">
              <a:defRPr lang="de-DE" noProof="0" dirty="0" smtClean="0"/>
            </a:lvl2pPr>
            <a:lvl3pPr rtl="0">
              <a:defRPr lang="de-DE" noProof="0" dirty="0" smtClean="0"/>
            </a:lvl3pPr>
            <a:lvl4pPr rtl="0">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rtl="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2B4D0382-1405-B3FE-905F-AE2F7D356EAA}"/>
              </a:ext>
            </a:extLst>
          </p:cNvPr>
          <p:cNvGraphicFramePr>
            <a:graphicFrameLocks noChangeAspect="1"/>
          </p:cNvGraphicFramePr>
          <p:nvPr userDrawn="1">
            <p:custDataLst>
              <p:tags r:id="rId1"/>
            </p:custDataLst>
            <p:extLst>
              <p:ext uri="{D42A27DB-BD31-4B8C-83A1-F6EECF244321}">
                <p14:modId xmlns:p14="http://schemas.microsoft.com/office/powerpoint/2010/main" val="152286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lvl1pPr rtl="0">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6DF67EEF-7F5A-3D4C-AAE3-A1BC8C36DC80}"/>
              </a:ext>
            </a:extLst>
          </p:cNvPr>
          <p:cNvGraphicFramePr>
            <a:graphicFrameLocks noChangeAspect="1"/>
          </p:cNvGraphicFramePr>
          <p:nvPr userDrawn="1">
            <p:custDataLst>
              <p:tags r:id="rId1"/>
            </p:custDataLst>
            <p:extLst>
              <p:ext uri="{D42A27DB-BD31-4B8C-83A1-F6EECF244321}">
                <p14:modId xmlns:p14="http://schemas.microsoft.com/office/powerpoint/2010/main" val="37959323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lvl1pPr rtl="0">
              <a:defRPr/>
            </a:lvl1p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rtl="0">
              <a:defRPr lang="de-DE" dirty="0" smtClean="0"/>
            </a:lvl1pPr>
            <a:lvl2pPr rtl="0">
              <a:defRPr lang="de-DE" dirty="0" smtClean="0"/>
            </a:lvl2pPr>
            <a:lvl3pPr rtl="0">
              <a:defRPr lang="de-DE" dirty="0" smtClean="0"/>
            </a:lvl3pPr>
            <a:lvl4pPr rtl="0">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rtl="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rtl="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rtl="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lvl1pPr rtl="0">
              <a:defRPr/>
            </a:lvl1p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lvl1pPr rtl="0">
              <a:defRPr/>
            </a:lvl1pPr>
          </a:lstStyle>
          <a:p>
            <a:r>
              <a:rPr lang="de-DE"/>
              <a:t>Februar 2021</a:t>
            </a:r>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rtl="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ANSPRECHPARTNER">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81EB4F2C-4E1D-B913-432D-24E02CC62DCD}"/>
              </a:ext>
            </a:extLst>
          </p:cNvPr>
          <p:cNvGraphicFramePr>
            <a:graphicFrameLocks noChangeAspect="1"/>
          </p:cNvGraphicFramePr>
          <p:nvPr userDrawn="1">
            <p:custDataLst>
              <p:tags r:id="rId1"/>
            </p:custDataLst>
            <p:extLst>
              <p:ext uri="{D42A27DB-BD31-4B8C-83A1-F6EECF244321}">
                <p14:modId xmlns:p14="http://schemas.microsoft.com/office/powerpoint/2010/main" val="18351559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vert="horz"/>
          <a:lstStyle>
            <a:lvl1pPr rtl="0">
              <a:defRPr/>
            </a:lvl1pPr>
          </a:lstStyle>
          <a:p>
            <a:r>
              <a:rPr lang="de-DE" dirty="0"/>
              <a:t>Mastertitelformat bearbeiten</a:t>
            </a:r>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lvl1pPr rtl="0">
              <a:defRPr/>
            </a:lvl1pPr>
          </a:lstStyle>
          <a:p>
            <a:r>
              <a:rPr lang="de-DE"/>
              <a:t>November 2020</a:t>
            </a:r>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lvl1pPr rtl="0">
              <a:defRPr/>
            </a:lvl1p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rtl="0">
              <a:buClr>
                <a:schemeClr val="bg1"/>
              </a:buClr>
              <a:buFont typeface="Wingdings 2" panose="05020102010507070707" pitchFamily="18" charset="2"/>
              <a:buChar char="Ã"/>
              <a:defRPr>
                <a:solidFill>
                  <a:schemeClr val="bg1"/>
                </a:solidFill>
              </a:defRPr>
            </a:lvl1pPr>
            <a:lvl2pPr marL="324000" indent="0" rtl="0">
              <a:buClr>
                <a:schemeClr val="bg1"/>
              </a:buClr>
              <a:buNone/>
              <a:defRPr>
                <a:solidFill>
                  <a:schemeClr val="bg1"/>
                </a:solidFill>
              </a:defRPr>
            </a:lvl2pPr>
            <a:lvl3pPr rtl="0">
              <a:buClr>
                <a:schemeClr val="bg1"/>
              </a:buClr>
              <a:defRPr>
                <a:solidFill>
                  <a:schemeClr val="bg1"/>
                </a:solidFill>
              </a:defRPr>
            </a:lvl3pPr>
            <a:lvl4pPr rtl="0">
              <a:buClr>
                <a:schemeClr val="bg1"/>
              </a:buClr>
              <a:defRPr>
                <a:solidFill>
                  <a:schemeClr val="bg1"/>
                </a:solidFill>
              </a:defRPr>
            </a:lvl4pPr>
            <a:lvl5pPr marL="0" indent="0" rtl="0">
              <a:buNone/>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rtl="0">
              <a:buClr>
                <a:srgbClr val="004A94"/>
              </a:buClr>
              <a:defRPr/>
            </a:lvl1pPr>
            <a:lvl2pPr rtl="0">
              <a:buClr>
                <a:srgbClr val="CCDBEA"/>
              </a:buClr>
              <a:defRPr/>
            </a:lvl2pPr>
            <a:lvl3pPr rtl="0">
              <a:buClr>
                <a:srgbClr val="CCDBEA"/>
              </a:buClr>
              <a:defRPr/>
            </a:lvl3pPr>
            <a:lvl4pPr rtl="0">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5"/>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6"/>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1371187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2909386C-39F8-80F4-A73A-A763B14A5C52}"/>
              </a:ext>
            </a:extLst>
          </p:cNvPr>
          <p:cNvGraphicFramePr>
            <a:graphicFrameLocks noChangeAspect="1"/>
          </p:cNvGraphicFramePr>
          <p:nvPr userDrawn="1">
            <p:custDataLst>
              <p:tags r:id="rId1"/>
            </p:custDataLst>
            <p:extLst>
              <p:ext uri="{D42A27DB-BD31-4B8C-83A1-F6EECF244321}">
                <p14:modId xmlns:p14="http://schemas.microsoft.com/office/powerpoint/2010/main" val="14114685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rtl="0">
              <a:buNone/>
              <a:defRPr>
                <a:solidFill>
                  <a:schemeClr val="accent3">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9BF0E94F-6122-2185-E271-F29B565DBF2B}"/>
              </a:ext>
            </a:extLst>
          </p:cNvPr>
          <p:cNvGraphicFramePr>
            <a:graphicFrameLocks noChangeAspect="1"/>
          </p:cNvGraphicFramePr>
          <p:nvPr userDrawn="1">
            <p:custDataLst>
              <p:tags r:id="rId1"/>
            </p:custDataLst>
            <p:extLst>
              <p:ext uri="{D42A27DB-BD31-4B8C-83A1-F6EECF244321}">
                <p14:modId xmlns:p14="http://schemas.microsoft.com/office/powerpoint/2010/main" val="1031164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dirty="0"/>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rtl="0">
              <a:buNone/>
              <a:defRPr>
                <a:solidFill>
                  <a:schemeClr val="accent4">
                    <a:alpha val="0"/>
                  </a:schemeClr>
                </a:solidFill>
              </a:defRPr>
            </a:lvl1pPr>
          </a:lstStyle>
          <a:p>
            <a:pPr lvl="0"/>
            <a:r>
              <a:rPr lang="de-DE" dirty="0"/>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vert="horz" lIns="0" anchor="t" anchorCtr="0">
            <a:noAutofit/>
          </a:bodyPr>
          <a:lstStyle>
            <a:lvl1pPr marL="0" indent="0" algn="l" rtl="0">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rtl="0">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rtl="0">
              <a:buNone/>
              <a:defRPr>
                <a:solidFill>
                  <a:schemeClr val="tx2">
                    <a:alpha val="0"/>
                  </a:schemeClr>
                </a:solidFill>
              </a:defRPr>
            </a:lvl1pPr>
          </a:lstStyle>
          <a:p>
            <a:pPr lvl="0"/>
            <a:r>
              <a:rPr lang="de-DE" dirty="0"/>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rtl="0">
              <a:defRPr sz="2200" b="0" i="0">
                <a:solidFill>
                  <a:schemeClr val="bg1"/>
                </a:solidFill>
                <a:latin typeface="Source Sans Pro" panose="020B0503030403020204" pitchFamily="34" charset="0"/>
              </a:defRPr>
            </a:lvl1pPr>
          </a:lstStyle>
          <a:p>
            <a:r>
              <a:rPr lang="de-DE"/>
              <a:t>Februar 2021</a:t>
            </a:r>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5"/>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rtl="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oleObject" Target="../embeddings/oleObject1.bin"/><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tags" Target="../tags/tag2.xml"/><Relationship Id="rId8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image" Target="../media/image1.emf"/><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C3DDDDE8-7162-4433-A6F9-06054E8B6743}"/>
              </a:ext>
            </a:extLst>
          </p:cNvPr>
          <p:cNvGraphicFramePr>
            <a:graphicFrameLocks noChangeAspect="1"/>
          </p:cNvGraphicFramePr>
          <p:nvPr userDrawn="1">
            <p:custDataLst>
              <p:tags r:id="rId78"/>
            </p:custDataLst>
            <p:extLst>
              <p:ext uri="{D42A27DB-BD31-4B8C-83A1-F6EECF244321}">
                <p14:modId xmlns:p14="http://schemas.microsoft.com/office/powerpoint/2010/main" val="34197631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9" imgW="498" imgH="499" progId="TCLayout.ActiveDocument.1">
                  <p:embed/>
                </p:oleObj>
              </mc:Choice>
              <mc:Fallback>
                <p:oleObj name="think-cell Folie" r:id="rId79" imgW="498" imgH="499" progId="TCLayout.ActiveDocument.1">
                  <p:embed/>
                  <p:pic>
                    <p:nvPicPr>
                      <p:cNvPr id="0" name=""/>
                      <p:cNvPicPr/>
                      <p:nvPr/>
                    </p:nvPicPr>
                    <p:blipFill>
                      <a:blip r:embed="rId80"/>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Folien-Titel</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erste Ebene</a:t>
            </a:r>
          </a:p>
          <a:p>
            <a:pPr lvl="1"/>
            <a:r>
              <a:rPr lang="de-DE" dirty="0"/>
              <a:t>Text – zweite Ebene</a:t>
            </a:r>
          </a:p>
          <a:p>
            <a:pPr lvl="2"/>
            <a:r>
              <a:rPr lang="de-DE" dirty="0"/>
              <a:t>Text – dritte Ebene</a:t>
            </a:r>
          </a:p>
          <a:p>
            <a:pPr lvl="3"/>
            <a:r>
              <a:rPr lang="de-DE" dirty="0"/>
              <a:t>Text – vierte Ebene</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1"/>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rtl="0">
              <a:defRPr sz="1100">
                <a:solidFill>
                  <a:schemeClr val="tx1"/>
                </a:solidFill>
              </a:defRPr>
            </a:lvl1pPr>
          </a:lstStyle>
          <a:p>
            <a:r>
              <a:rPr lang="de-DE"/>
              <a:t>Februar 2021</a:t>
            </a:r>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rtl="0">
              <a:defRPr sz="1100" b="0" i="0">
                <a:solidFill>
                  <a:schemeClr val="bg1"/>
                </a:solidFill>
                <a:latin typeface="Source Sans Pro" panose="020B0503030403020204" pitchFamily="34" charset="0"/>
              </a:defRPr>
            </a:lvl1pPr>
          </a:lstStyle>
          <a:p>
            <a:fld id="{B42D4303-B7FF-7540-9F33-74BBD7018147}" type="slidenum">
              <a:rPr lang="de-DE" smtClean="0"/>
              <a:pPr/>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2"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76" r:id="rId39"/>
    <p:sldLayoutId id="2147483857" r:id="rId40"/>
    <p:sldLayoutId id="2147483877" r:id="rId41"/>
    <p:sldLayoutId id="2147483878" r:id="rId42"/>
    <p:sldLayoutId id="2147483798" r:id="rId43"/>
    <p:sldLayoutId id="2147483839" r:id="rId44"/>
    <p:sldLayoutId id="2147483840" r:id="rId45"/>
    <p:sldLayoutId id="2147483836" r:id="rId46"/>
    <p:sldLayoutId id="2147483846" r:id="rId47"/>
    <p:sldLayoutId id="2147483875" r:id="rId48"/>
    <p:sldLayoutId id="2147483838" r:id="rId49"/>
    <p:sldLayoutId id="2147483841" r:id="rId50"/>
    <p:sldLayoutId id="2147483811" r:id="rId51"/>
    <p:sldLayoutId id="2147483812" r:id="rId52"/>
    <p:sldLayoutId id="2147483842" r:id="rId53"/>
    <p:sldLayoutId id="2147483799" r:id="rId54"/>
    <p:sldLayoutId id="2147483810" r:id="rId55"/>
    <p:sldLayoutId id="2147483845" r:id="rId56"/>
    <p:sldLayoutId id="2147483823" r:id="rId57"/>
    <p:sldLayoutId id="2147483848" r:id="rId58"/>
    <p:sldLayoutId id="2147483824" r:id="rId59"/>
    <p:sldLayoutId id="2147483849" r:id="rId60"/>
    <p:sldLayoutId id="2147483826" r:id="rId61"/>
    <p:sldLayoutId id="2147483862" r:id="rId62"/>
    <p:sldLayoutId id="2147483825" r:id="rId63"/>
    <p:sldLayoutId id="2147483863" r:id="rId64"/>
    <p:sldLayoutId id="2147483827" r:id="rId65"/>
    <p:sldLayoutId id="2147483880" r:id="rId66"/>
    <p:sldLayoutId id="2147483828" r:id="rId67"/>
    <p:sldLayoutId id="2147483865" r:id="rId68"/>
    <p:sldLayoutId id="2147483830" r:id="rId69"/>
    <p:sldLayoutId id="2147483831" r:id="rId70"/>
    <p:sldLayoutId id="2147483879" r:id="rId71"/>
    <p:sldLayoutId id="2147483832" r:id="rId72"/>
    <p:sldLayoutId id="2147483833" r:id="rId73"/>
    <p:sldLayoutId id="2147483834" r:id="rId74"/>
    <p:sldLayoutId id="2147483835" r:id="rId75"/>
    <p:sldLayoutId id="2147483881" r:id="rId7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9.xml"/><Relationship Id="rId1" Type="http://schemas.openxmlformats.org/officeDocument/2006/relationships/tags" Target="../tags/tag79.xml"/><Relationship Id="rId6" Type="http://schemas.openxmlformats.org/officeDocument/2006/relationships/image" Target="../media/image9.jpg"/><Relationship Id="rId5" Type="http://schemas.openxmlformats.org/officeDocument/2006/relationships/image" Target="../media/image1.emf"/><Relationship Id="rId4" Type="http://schemas.openxmlformats.org/officeDocument/2006/relationships/oleObject" Target="../embeddings/oleObject78.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4.xml"/><Relationship Id="rId1" Type="http://schemas.openxmlformats.org/officeDocument/2006/relationships/tags" Target="../tags/tag89.xml"/><Relationship Id="rId6" Type="http://schemas.openxmlformats.org/officeDocument/2006/relationships/chart" Target="../charts/chart7.xml"/><Relationship Id="rId5" Type="http://schemas.openxmlformats.org/officeDocument/2006/relationships/image" Target="../media/image1.emf"/><Relationship Id="rId4" Type="http://schemas.openxmlformats.org/officeDocument/2006/relationships/oleObject" Target="../embeddings/oleObject86.bin"/></Relationships>
</file>

<file path=ppt/slides/_rels/slide11.xml.rels><?xml version="1.0" encoding="UTF-8" standalone="yes"?>
<Relationships xmlns="http://schemas.openxmlformats.org/package/2006/relationships"><Relationship Id="rId8" Type="http://schemas.openxmlformats.org/officeDocument/2006/relationships/chart" Target="../charts/chart9.xml"/><Relationship Id="rId3" Type="http://schemas.openxmlformats.org/officeDocument/2006/relationships/slideLayout" Target="../slideLayouts/slideLayout48.xml"/><Relationship Id="rId7" Type="http://schemas.openxmlformats.org/officeDocument/2006/relationships/chart" Target="../charts/chart8.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image" Target="../media/image12.emf"/><Relationship Id="rId5" Type="http://schemas.openxmlformats.org/officeDocument/2006/relationships/oleObject" Target="../embeddings/oleObject87.bin"/><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0.xml"/><Relationship Id="rId1" Type="http://schemas.openxmlformats.org/officeDocument/2006/relationships/tags" Target="../tags/tag92.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88.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4.xml"/><Relationship Id="rId1" Type="http://schemas.openxmlformats.org/officeDocument/2006/relationships/tags" Target="../tags/tag93.xml"/><Relationship Id="rId6" Type="http://schemas.openxmlformats.org/officeDocument/2006/relationships/chart" Target="../charts/chart11.xml"/><Relationship Id="rId5" Type="http://schemas.openxmlformats.org/officeDocument/2006/relationships/image" Target="../media/image1.emf"/><Relationship Id="rId4" Type="http://schemas.openxmlformats.org/officeDocument/2006/relationships/oleObject" Target="../embeddings/oleObject89.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9.xml"/><Relationship Id="rId1" Type="http://schemas.openxmlformats.org/officeDocument/2006/relationships/tags" Target="../tags/tag94.xml"/><Relationship Id="rId5" Type="http://schemas.openxmlformats.org/officeDocument/2006/relationships/image" Target="../media/image1.emf"/><Relationship Id="rId4" Type="http://schemas.openxmlformats.org/officeDocument/2006/relationships/oleObject" Target="../embeddings/oleObject90.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2.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image" Target="../media/image13.emf"/><Relationship Id="rId5" Type="http://schemas.openxmlformats.org/officeDocument/2006/relationships/oleObject" Target="../embeddings/oleObject91.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4.xml"/><Relationship Id="rId1" Type="http://schemas.openxmlformats.org/officeDocument/2006/relationships/tags" Target="../tags/tag97.xml"/><Relationship Id="rId6" Type="http://schemas.openxmlformats.org/officeDocument/2006/relationships/chart" Target="../charts/chart13.xml"/><Relationship Id="rId5" Type="http://schemas.openxmlformats.org/officeDocument/2006/relationships/image" Target="../media/image1.emf"/><Relationship Id="rId4" Type="http://schemas.openxmlformats.org/officeDocument/2006/relationships/oleObject" Target="../embeddings/oleObject92.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6.xml"/><Relationship Id="rId1" Type="http://schemas.openxmlformats.org/officeDocument/2006/relationships/tags" Target="../tags/tag98.xml"/><Relationship Id="rId5" Type="http://schemas.openxmlformats.org/officeDocument/2006/relationships/image" Target="../media/image1.emf"/><Relationship Id="rId4" Type="http://schemas.openxmlformats.org/officeDocument/2006/relationships/oleObject" Target="../embeddings/oleObject93.bin"/></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4.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image" Target="../media/image13.emf"/><Relationship Id="rId5" Type="http://schemas.openxmlformats.org/officeDocument/2006/relationships/oleObject" Target="../embeddings/oleObject94.bin"/><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5.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image" Target="../media/image13.emf"/><Relationship Id="rId5" Type="http://schemas.openxmlformats.org/officeDocument/2006/relationships/oleObject" Target="../embeddings/oleObject95.bin"/><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notesSlide" Target="../notesSlides/notesSlide2.xml"/><Relationship Id="rId7" Type="http://schemas.openxmlformats.org/officeDocument/2006/relationships/slide" Target="slide6.xml"/><Relationship Id="rId12" Type="http://schemas.openxmlformats.org/officeDocument/2006/relationships/slide" Target="slide14.xml"/><Relationship Id="rId2" Type="http://schemas.openxmlformats.org/officeDocument/2006/relationships/slideLayout" Target="../slideLayouts/slideLayout42.xml"/><Relationship Id="rId1" Type="http://schemas.openxmlformats.org/officeDocument/2006/relationships/tags" Target="../tags/tag80.xml"/><Relationship Id="rId6" Type="http://schemas.openxmlformats.org/officeDocument/2006/relationships/slide" Target="slide5.xml"/><Relationship Id="rId11" Type="http://schemas.openxmlformats.org/officeDocument/2006/relationships/slide" Target="slide13.xml"/><Relationship Id="rId5" Type="http://schemas.openxmlformats.org/officeDocument/2006/relationships/image" Target="../media/image1.emf"/><Relationship Id="rId10" Type="http://schemas.openxmlformats.org/officeDocument/2006/relationships/slide" Target="slide11.xml"/><Relationship Id="rId4" Type="http://schemas.openxmlformats.org/officeDocument/2006/relationships/oleObject" Target="../embeddings/oleObject79.bin"/><Relationship Id="rId9"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6.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image" Target="../media/image12.emf"/><Relationship Id="rId5" Type="http://schemas.openxmlformats.org/officeDocument/2006/relationships/oleObject" Target="../embeddings/oleObject96.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4.xml"/><Relationship Id="rId1" Type="http://schemas.openxmlformats.org/officeDocument/2006/relationships/tags" Target="../tags/tag105.xml"/><Relationship Id="rId6" Type="http://schemas.openxmlformats.org/officeDocument/2006/relationships/chart" Target="../charts/chart17.xml"/><Relationship Id="rId5" Type="http://schemas.openxmlformats.org/officeDocument/2006/relationships/image" Target="../media/image10.emf"/><Relationship Id="rId4" Type="http://schemas.openxmlformats.org/officeDocument/2006/relationships/oleObject" Target="../embeddings/oleObject97.bin"/></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8.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image" Target="../media/image13.emf"/><Relationship Id="rId5" Type="http://schemas.openxmlformats.org/officeDocument/2006/relationships/oleObject" Target="../embeddings/oleObject98.bin"/><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19.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image" Target="../media/image13.emf"/><Relationship Id="rId5" Type="http://schemas.openxmlformats.org/officeDocument/2006/relationships/oleObject" Target="../embeddings/oleObject94.bin"/><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0.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13.emf"/><Relationship Id="rId5" Type="http://schemas.openxmlformats.org/officeDocument/2006/relationships/oleObject" Target="../embeddings/oleObject99.bin"/><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00.bin"/><Relationship Id="rId2" Type="http://schemas.openxmlformats.org/officeDocument/2006/relationships/slideLayout" Target="../slideLayouts/slideLayout45.xml"/><Relationship Id="rId1" Type="http://schemas.openxmlformats.org/officeDocument/2006/relationships/tags" Target="../tags/tag112.xml"/><Relationship Id="rId6" Type="http://schemas.openxmlformats.org/officeDocument/2006/relationships/chart" Target="../charts/chart22.xml"/><Relationship Id="rId5" Type="http://schemas.openxmlformats.org/officeDocument/2006/relationships/chart" Target="../charts/chart21.xml"/><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01.bin"/><Relationship Id="rId2" Type="http://schemas.openxmlformats.org/officeDocument/2006/relationships/slideLayout" Target="../slideLayouts/slideLayout70.xml"/><Relationship Id="rId1" Type="http://schemas.openxmlformats.org/officeDocument/2006/relationships/tags" Target="../tags/tag113.xml"/><Relationship Id="rId5" Type="http://schemas.openxmlformats.org/officeDocument/2006/relationships/chart" Target="../charts/chart23.xml"/><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4.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image" Target="../media/image14.emf"/><Relationship Id="rId5" Type="http://schemas.openxmlformats.org/officeDocument/2006/relationships/oleObject" Target="../embeddings/oleObject102.bin"/><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5.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image" Target="../media/image14.emf"/><Relationship Id="rId5" Type="http://schemas.openxmlformats.org/officeDocument/2006/relationships/oleObject" Target="../embeddings/oleObject103.bin"/><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chart" Target="../charts/chart27.xml"/><Relationship Id="rId2" Type="http://schemas.openxmlformats.org/officeDocument/2006/relationships/slideLayout" Target="../slideLayouts/slideLayout71.xml"/><Relationship Id="rId1" Type="http://schemas.openxmlformats.org/officeDocument/2006/relationships/tags" Target="../tags/tag118.xml"/><Relationship Id="rId6" Type="http://schemas.openxmlformats.org/officeDocument/2006/relationships/chart" Target="../charts/chart26.xml"/><Relationship Id="rId5" Type="http://schemas.openxmlformats.org/officeDocument/2006/relationships/image" Target="../media/image10.emf"/><Relationship Id="rId4" Type="http://schemas.openxmlformats.org/officeDocument/2006/relationships/oleObject" Target="../embeddings/oleObject104.bin"/></Relationships>
</file>

<file path=ppt/slides/_rels/slide3.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29.xml"/><Relationship Id="rId3" Type="http://schemas.openxmlformats.org/officeDocument/2006/relationships/notesSlide" Target="../notesSlides/notesSlide3.xml"/><Relationship Id="rId7" Type="http://schemas.openxmlformats.org/officeDocument/2006/relationships/slide" Target="slide18.xml"/><Relationship Id="rId12" Type="http://schemas.openxmlformats.org/officeDocument/2006/relationships/slide" Target="slide28.xml"/><Relationship Id="rId2" Type="http://schemas.openxmlformats.org/officeDocument/2006/relationships/slideLayout" Target="../slideLayouts/slideLayout42.xml"/><Relationship Id="rId1" Type="http://schemas.openxmlformats.org/officeDocument/2006/relationships/tags" Target="../tags/tag81.xml"/><Relationship Id="rId6" Type="http://schemas.openxmlformats.org/officeDocument/2006/relationships/slide" Target="slide17.xml"/><Relationship Id="rId11" Type="http://schemas.openxmlformats.org/officeDocument/2006/relationships/slide" Target="slide27.xml"/><Relationship Id="rId5" Type="http://schemas.openxmlformats.org/officeDocument/2006/relationships/image" Target="../media/image1.emf"/><Relationship Id="rId10" Type="http://schemas.openxmlformats.org/officeDocument/2006/relationships/slide" Target="slide26.xml"/><Relationship Id="rId4" Type="http://schemas.openxmlformats.org/officeDocument/2006/relationships/oleObject" Target="../embeddings/oleObject80.bin"/><Relationship Id="rId9" Type="http://schemas.openxmlformats.org/officeDocument/2006/relationships/slide" Target="slide25.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05.bin"/><Relationship Id="rId2" Type="http://schemas.openxmlformats.org/officeDocument/2006/relationships/slideLayout" Target="../slideLayouts/slideLayout74.xml"/><Relationship Id="rId1" Type="http://schemas.openxmlformats.org/officeDocument/2006/relationships/tags" Target="../tags/tag119.xml"/><Relationship Id="rId5" Type="http://schemas.openxmlformats.org/officeDocument/2006/relationships/chart" Target="../charts/chart28.xml"/><Relationship Id="rId4" Type="http://schemas.openxmlformats.org/officeDocument/2006/relationships/image" Target="../media/image1.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29.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image" Target="../media/image12.emf"/><Relationship Id="rId5" Type="http://schemas.openxmlformats.org/officeDocument/2006/relationships/oleObject" Target="../embeddings/oleObject106.bin"/><Relationship Id="rId4"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0.xml"/><Relationship Id="rId1" Type="http://schemas.openxmlformats.org/officeDocument/2006/relationships/tags" Target="../tags/tag122.xml"/><Relationship Id="rId6" Type="http://schemas.openxmlformats.org/officeDocument/2006/relationships/chart" Target="../charts/chart30.xml"/><Relationship Id="rId5" Type="http://schemas.openxmlformats.org/officeDocument/2006/relationships/image" Target="../media/image1.emf"/><Relationship Id="rId4" Type="http://schemas.openxmlformats.org/officeDocument/2006/relationships/oleObject" Target="../embeddings/oleObject107.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4.xml"/><Relationship Id="rId1" Type="http://schemas.openxmlformats.org/officeDocument/2006/relationships/tags" Target="../tags/tag123.xml"/><Relationship Id="rId6" Type="http://schemas.openxmlformats.org/officeDocument/2006/relationships/chart" Target="../charts/chart31.xml"/><Relationship Id="rId5" Type="http://schemas.openxmlformats.org/officeDocument/2006/relationships/image" Target="../media/image1.emf"/><Relationship Id="rId4" Type="http://schemas.openxmlformats.org/officeDocument/2006/relationships/oleObject" Target="../embeddings/oleObject108.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5.xml"/><Relationship Id="rId1" Type="http://schemas.openxmlformats.org/officeDocument/2006/relationships/tags" Target="../tags/tag124.xml"/><Relationship Id="rId5" Type="http://schemas.openxmlformats.org/officeDocument/2006/relationships/image" Target="../media/image1.emf"/><Relationship Id="rId4" Type="http://schemas.openxmlformats.org/officeDocument/2006/relationships/oleObject" Target="../embeddings/oleObject109.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4.xml"/><Relationship Id="rId1" Type="http://schemas.openxmlformats.org/officeDocument/2006/relationships/tags" Target="../tags/tag125.xml"/><Relationship Id="rId6" Type="http://schemas.openxmlformats.org/officeDocument/2006/relationships/chart" Target="../charts/chart32.xml"/><Relationship Id="rId5" Type="http://schemas.openxmlformats.org/officeDocument/2006/relationships/image" Target="../media/image1.emf"/><Relationship Id="rId4" Type="http://schemas.openxmlformats.org/officeDocument/2006/relationships/oleObject" Target="../embeddings/oleObject110.bin"/></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3.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image" Target="../media/image13.emf"/><Relationship Id="rId5" Type="http://schemas.openxmlformats.org/officeDocument/2006/relationships/oleObject" Target="../embeddings/oleObject111.bin"/><Relationship Id="rId4"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4.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image" Target="../media/image10.emf"/><Relationship Id="rId5" Type="http://schemas.openxmlformats.org/officeDocument/2006/relationships/oleObject" Target="../embeddings/oleObject112.bin"/><Relationship Id="rId4"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5.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image" Target="../media/image13.emf"/><Relationship Id="rId5" Type="http://schemas.openxmlformats.org/officeDocument/2006/relationships/oleObject" Target="../embeddings/oleObject113.bin"/><Relationship Id="rId4"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36.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image" Target="../media/image13.emf"/><Relationship Id="rId5" Type="http://schemas.openxmlformats.org/officeDocument/2006/relationships/oleObject" Target="../embeddings/oleObject114.bin"/><Relationship Id="rId4"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8" Type="http://schemas.openxmlformats.org/officeDocument/2006/relationships/slide" Target="slide38.xml"/><Relationship Id="rId13" Type="http://schemas.openxmlformats.org/officeDocument/2006/relationships/slide" Target="slide45.xml"/><Relationship Id="rId3" Type="http://schemas.openxmlformats.org/officeDocument/2006/relationships/notesSlide" Target="../notesSlides/notesSlide4.xml"/><Relationship Id="rId7" Type="http://schemas.openxmlformats.org/officeDocument/2006/relationships/slide" Target="slide37.xml"/><Relationship Id="rId12" Type="http://schemas.openxmlformats.org/officeDocument/2006/relationships/slide" Target="slide44.xml"/><Relationship Id="rId17" Type="http://schemas.openxmlformats.org/officeDocument/2006/relationships/slide" Target="slide51.xml"/><Relationship Id="rId2" Type="http://schemas.openxmlformats.org/officeDocument/2006/relationships/slideLayout" Target="../slideLayouts/slideLayout42.xml"/><Relationship Id="rId16" Type="http://schemas.openxmlformats.org/officeDocument/2006/relationships/slide" Target="slide50.xml"/><Relationship Id="rId1" Type="http://schemas.openxmlformats.org/officeDocument/2006/relationships/tags" Target="../tags/tag82.xml"/><Relationship Id="rId6" Type="http://schemas.openxmlformats.org/officeDocument/2006/relationships/slide" Target="slide34.xml"/><Relationship Id="rId11" Type="http://schemas.openxmlformats.org/officeDocument/2006/relationships/slide" Target="slide43.xml"/><Relationship Id="rId5" Type="http://schemas.openxmlformats.org/officeDocument/2006/relationships/image" Target="../media/image1.emf"/><Relationship Id="rId15" Type="http://schemas.openxmlformats.org/officeDocument/2006/relationships/slide" Target="slide48.xml"/><Relationship Id="rId10" Type="http://schemas.openxmlformats.org/officeDocument/2006/relationships/slide" Target="slide41.xml"/><Relationship Id="rId4" Type="http://schemas.openxmlformats.org/officeDocument/2006/relationships/oleObject" Target="../embeddings/oleObject81.bin"/><Relationship Id="rId9" Type="http://schemas.openxmlformats.org/officeDocument/2006/relationships/slide" Target="slide40.xml"/><Relationship Id="rId14" Type="http://schemas.openxmlformats.org/officeDocument/2006/relationships/slide" Target="slide4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9.xml"/><Relationship Id="rId1" Type="http://schemas.openxmlformats.org/officeDocument/2006/relationships/tags" Target="../tags/tag134.xml"/><Relationship Id="rId5" Type="http://schemas.openxmlformats.org/officeDocument/2006/relationships/image" Target="../media/image1.emf"/><Relationship Id="rId4" Type="http://schemas.openxmlformats.org/officeDocument/2006/relationships/oleObject" Target="../embeddings/oleObject115.bin"/></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70.xml"/><Relationship Id="rId7" Type="http://schemas.openxmlformats.org/officeDocument/2006/relationships/chart" Target="../charts/chart37.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image" Target="../media/image13.emf"/><Relationship Id="rId5" Type="http://schemas.openxmlformats.org/officeDocument/2006/relationships/oleObject" Target="../embeddings/oleObject116.bin"/><Relationship Id="rId4"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4.xml"/><Relationship Id="rId1" Type="http://schemas.openxmlformats.org/officeDocument/2006/relationships/tags" Target="../tags/tag137.xml"/><Relationship Id="rId6" Type="http://schemas.openxmlformats.org/officeDocument/2006/relationships/chart" Target="../charts/chart38.xml"/><Relationship Id="rId5" Type="http://schemas.openxmlformats.org/officeDocument/2006/relationships/image" Target="../media/image1.emf"/><Relationship Id="rId4" Type="http://schemas.openxmlformats.org/officeDocument/2006/relationships/oleObject" Target="../embeddings/oleObject117.bin"/></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70.xml"/><Relationship Id="rId7" Type="http://schemas.openxmlformats.org/officeDocument/2006/relationships/chart" Target="../charts/chart39.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image" Target="../media/image13.emf"/><Relationship Id="rId5" Type="http://schemas.openxmlformats.org/officeDocument/2006/relationships/oleObject" Target="../embeddings/oleObject92.bin"/><Relationship Id="rId4"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7.xml"/><Relationship Id="rId1" Type="http://schemas.openxmlformats.org/officeDocument/2006/relationships/tags" Target="../tags/tag140.xml"/><Relationship Id="rId5" Type="http://schemas.openxmlformats.org/officeDocument/2006/relationships/image" Target="../media/image1.emf"/><Relationship Id="rId4" Type="http://schemas.openxmlformats.org/officeDocument/2006/relationships/oleObject" Target="../embeddings/oleObject118.bin"/></Relationships>
</file>

<file path=ppt/slides/_rels/slide45.xml.rels><?xml version="1.0" encoding="UTF-8" standalone="yes"?>
<Relationships xmlns="http://schemas.openxmlformats.org/package/2006/relationships"><Relationship Id="rId8" Type="http://schemas.openxmlformats.org/officeDocument/2006/relationships/chart" Target="../charts/chart40.xml"/><Relationship Id="rId3" Type="http://schemas.openxmlformats.org/officeDocument/2006/relationships/slideLayout" Target="../slideLayouts/slideLayout74.xml"/><Relationship Id="rId7" Type="http://schemas.openxmlformats.org/officeDocument/2006/relationships/image" Target="../media/image11.jpg"/><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image" Target="../media/image13.emf"/><Relationship Id="rId5" Type="http://schemas.openxmlformats.org/officeDocument/2006/relationships/oleObject" Target="../embeddings/oleObject119.bin"/><Relationship Id="rId4"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1.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image" Target="../media/image14.emf"/><Relationship Id="rId5" Type="http://schemas.openxmlformats.org/officeDocument/2006/relationships/oleObject" Target="../embeddings/oleObject120.bin"/><Relationship Id="rId4" Type="http://schemas.openxmlformats.org/officeDocument/2006/relationships/notesSlide" Target="../notesSlides/notesSlide43.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2.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image" Target="../media/image14.emf"/><Relationship Id="rId5" Type="http://schemas.openxmlformats.org/officeDocument/2006/relationships/oleObject" Target="../embeddings/oleObject121.bin"/><Relationship Id="rId4" Type="http://schemas.openxmlformats.org/officeDocument/2006/relationships/notesSlide" Target="../notesSlides/notesSlide44.xml"/></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3.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image" Target="../media/image14.emf"/><Relationship Id="rId5" Type="http://schemas.openxmlformats.org/officeDocument/2006/relationships/oleObject" Target="../embeddings/oleObject122.bin"/><Relationship Id="rId4" Type="http://schemas.openxmlformats.org/officeDocument/2006/relationships/notesSlide" Target="../notesSlides/notesSlide45.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4.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image" Target="../media/image14.emf"/><Relationship Id="rId5" Type="http://schemas.openxmlformats.org/officeDocument/2006/relationships/oleObject" Target="../embeddings/oleObject123.bin"/><Relationship Id="rId4"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3.xml"/><Relationship Id="rId1" Type="http://schemas.openxmlformats.org/officeDocument/2006/relationships/tags" Target="../tags/tag83.xml"/><Relationship Id="rId5" Type="http://schemas.openxmlformats.org/officeDocument/2006/relationships/image" Target="../media/image1.emf"/><Relationship Id="rId4" Type="http://schemas.openxmlformats.org/officeDocument/2006/relationships/oleObject" Target="../embeddings/oleObject82.bin"/></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4.xml"/><Relationship Id="rId7" Type="http://schemas.openxmlformats.org/officeDocument/2006/relationships/chart" Target="../charts/chart45.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image" Target="../media/image14.emf"/><Relationship Id="rId5" Type="http://schemas.openxmlformats.org/officeDocument/2006/relationships/oleObject" Target="../embeddings/oleObject124.bin"/><Relationship Id="rId4" Type="http://schemas.openxmlformats.org/officeDocument/2006/relationships/notesSlide" Target="../notesSlides/notesSlide4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3.xml"/><Relationship Id="rId1" Type="http://schemas.openxmlformats.org/officeDocument/2006/relationships/tags" Target="../tags/tag153.xml"/><Relationship Id="rId5" Type="http://schemas.openxmlformats.org/officeDocument/2006/relationships/image" Target="../media/image1.emf"/><Relationship Id="rId4" Type="http://schemas.openxmlformats.org/officeDocument/2006/relationships/oleObject" Target="../embeddings/oleObject125.bin"/></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3.xml"/><Relationship Id="rId1" Type="http://schemas.openxmlformats.org/officeDocument/2006/relationships/tags" Target="../tags/tag154.xml"/><Relationship Id="rId5" Type="http://schemas.openxmlformats.org/officeDocument/2006/relationships/image" Target="../media/image1.emf"/><Relationship Id="rId4" Type="http://schemas.openxmlformats.org/officeDocument/2006/relationships/oleObject" Target="../embeddings/oleObject126.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2.xml"/><Relationship Id="rId1" Type="http://schemas.openxmlformats.org/officeDocument/2006/relationships/tags" Target="../tags/tag155.xml"/><Relationship Id="rId5" Type="http://schemas.openxmlformats.org/officeDocument/2006/relationships/image" Target="../media/image1.emf"/><Relationship Id="rId4" Type="http://schemas.openxmlformats.org/officeDocument/2006/relationships/oleObject" Target="../embeddings/oleObject127.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42.xml"/><Relationship Id="rId1" Type="http://schemas.openxmlformats.org/officeDocument/2006/relationships/tags" Target="../tags/tag156.xml"/><Relationship Id="rId5" Type="http://schemas.openxmlformats.org/officeDocument/2006/relationships/image" Target="../media/image1.emf"/><Relationship Id="rId4" Type="http://schemas.openxmlformats.org/officeDocument/2006/relationships/oleObject" Target="../embeddings/oleObject128.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0.xml"/><Relationship Id="rId1" Type="http://schemas.openxmlformats.org/officeDocument/2006/relationships/tags" Target="../tags/tag157.xml"/><Relationship Id="rId5" Type="http://schemas.openxmlformats.org/officeDocument/2006/relationships/image" Target="../media/image1.emf"/><Relationship Id="rId4" Type="http://schemas.openxmlformats.org/officeDocument/2006/relationships/oleObject" Target="../embeddings/oleObject129.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6.xml"/><Relationship Id="rId1" Type="http://schemas.openxmlformats.org/officeDocument/2006/relationships/tags" Target="../tags/tag158.xml"/><Relationship Id="rId5" Type="http://schemas.openxmlformats.org/officeDocument/2006/relationships/image" Target="../media/image1.emf"/><Relationship Id="rId4" Type="http://schemas.openxmlformats.org/officeDocument/2006/relationships/oleObject" Target="../embeddings/oleObject130.bin"/></Relationships>
</file>

<file path=ppt/slides/_rels/slide6.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slideLayout" Target="../slideLayouts/slideLayout71.xml"/><Relationship Id="rId7" Type="http://schemas.openxmlformats.org/officeDocument/2006/relationships/chart" Target="../charts/chart1.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10.emf"/><Relationship Id="rId5" Type="http://schemas.openxmlformats.org/officeDocument/2006/relationships/oleObject" Target="../embeddings/oleObject83.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chart" Target="../charts/chart3.xml"/><Relationship Id="rId2" Type="http://schemas.openxmlformats.org/officeDocument/2006/relationships/slideLayout" Target="../slideLayouts/slideLayout74.xml"/><Relationship Id="rId1" Type="http://schemas.openxmlformats.org/officeDocument/2006/relationships/tags" Target="../tags/tag86.xml"/><Relationship Id="rId6" Type="http://schemas.openxmlformats.org/officeDocument/2006/relationships/image" Target="../media/image11.jpg"/><Relationship Id="rId5" Type="http://schemas.openxmlformats.org/officeDocument/2006/relationships/image" Target="../media/image1.emf"/><Relationship Id="rId4" Type="http://schemas.openxmlformats.org/officeDocument/2006/relationships/oleObject" Target="../embeddings/oleObject84.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chart" Target="../charts/chart5.xml"/><Relationship Id="rId2" Type="http://schemas.openxmlformats.org/officeDocument/2006/relationships/slideLayout" Target="../slideLayouts/slideLayout71.xml"/><Relationship Id="rId1" Type="http://schemas.openxmlformats.org/officeDocument/2006/relationships/tags" Target="../tags/tag87.xml"/><Relationship Id="rId6" Type="http://schemas.openxmlformats.org/officeDocument/2006/relationships/chart" Target="../charts/chart4.xml"/><Relationship Id="rId5" Type="http://schemas.openxmlformats.org/officeDocument/2006/relationships/image" Target="../media/image1.emf"/><Relationship Id="rId4" Type="http://schemas.openxmlformats.org/officeDocument/2006/relationships/oleObject" Target="../embeddings/oleObject8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4.xml"/><Relationship Id="rId1" Type="http://schemas.openxmlformats.org/officeDocument/2006/relationships/tags" Target="../tags/tag88.xml"/><Relationship Id="rId6" Type="http://schemas.openxmlformats.org/officeDocument/2006/relationships/chart" Target="../charts/chart6.xml"/><Relationship Id="rId5" Type="http://schemas.openxmlformats.org/officeDocument/2006/relationships/image" Target="../media/image1.emf"/><Relationship Id="rId4" Type="http://schemas.openxmlformats.org/officeDocument/2006/relationships/oleObject" Target="../embeddings/oleObject8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kt 19" hidden="1">
            <a:extLst>
              <a:ext uri="{FF2B5EF4-FFF2-40B4-BE49-F238E27FC236}">
                <a16:creationId xmlns:a16="http://schemas.microsoft.com/office/drawing/2014/main" id="{C2EE4078-532E-4860-B667-BF8190E09282}"/>
              </a:ext>
            </a:extLst>
          </p:cNvPr>
          <p:cNvGraphicFramePr>
            <a:graphicFrameLocks noChangeAspect="1"/>
          </p:cNvGraphicFramePr>
          <p:nvPr>
            <p:custDataLst>
              <p:tags r:id="rId1"/>
            </p:custDataLst>
            <p:extLst>
              <p:ext uri="{D42A27DB-BD31-4B8C-83A1-F6EECF244321}">
                <p14:modId xmlns:p14="http://schemas.microsoft.com/office/powerpoint/2010/main" val="32767153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Bildplatzhalter 15" descr="Ein Bild, das Himmel, draußen, Pylon, Wolken enthält.&#10;&#10;Automatisch generierte Beschreibung">
            <a:extLst>
              <a:ext uri="{FF2B5EF4-FFF2-40B4-BE49-F238E27FC236}">
                <a16:creationId xmlns:a16="http://schemas.microsoft.com/office/drawing/2014/main" id="{082D93C0-1532-4E1F-94F3-A870A3653226}"/>
              </a:ext>
            </a:extLst>
          </p:cNvPr>
          <p:cNvPicPr>
            <a:picLocks noGrp="1" noChangeAspect="1"/>
          </p:cNvPicPr>
          <p:nvPr>
            <p:ph type="pic" sz="quarter" idx="16"/>
          </p:nvPr>
        </p:nvPicPr>
        <p:blipFill>
          <a:blip r:embed="rId6"/>
          <a:srcRect t="6176" b="6176"/>
          <a:stretch>
            <a:fillRect/>
          </a:stretch>
        </p:blipFill>
        <p:spPr>
          <a:xfrm>
            <a:off x="-3175" y="0"/>
            <a:ext cx="12172950" cy="5476875"/>
          </a:xfrm>
        </p:spPr>
      </p:pic>
      <p:sp>
        <p:nvSpPr>
          <p:cNvPr id="3" name="Textplatzhalter 2">
            <a:extLst>
              <a:ext uri="{FF2B5EF4-FFF2-40B4-BE49-F238E27FC236}">
                <a16:creationId xmlns:a16="http://schemas.microsoft.com/office/drawing/2014/main" id="{CD18952D-48AB-42A5-9CDF-82215B6DFFFA}"/>
              </a:ext>
            </a:extLst>
          </p:cNvPr>
          <p:cNvSpPr>
            <a:spLocks noGrp="1"/>
          </p:cNvSpPr>
          <p:nvPr>
            <p:ph type="body" sz="quarter" idx="19"/>
          </p:nvPr>
        </p:nvSpPr>
        <p:spPr/>
        <p:txBody>
          <a:bodyPr/>
          <a:lstStyle/>
          <a:p>
            <a:endParaRPr lang="de-DE" dirty="0"/>
          </a:p>
        </p:txBody>
      </p:sp>
      <p:sp>
        <p:nvSpPr>
          <p:cNvPr id="4" name="Textplatzhalter 3">
            <a:extLst>
              <a:ext uri="{FF2B5EF4-FFF2-40B4-BE49-F238E27FC236}">
                <a16:creationId xmlns:a16="http://schemas.microsoft.com/office/drawing/2014/main" id="{723A8F95-51BA-4C64-B1FD-B74CB44FEA06}"/>
              </a:ext>
            </a:extLst>
          </p:cNvPr>
          <p:cNvSpPr>
            <a:spLocks noGrp="1"/>
          </p:cNvSpPr>
          <p:nvPr>
            <p:ph type="body" sz="quarter" idx="18"/>
          </p:nvPr>
        </p:nvSpPr>
        <p:spPr/>
        <p:txBody>
          <a:bodyPr/>
          <a:lstStyle/>
          <a:p>
            <a:endParaRPr lang="de-DE" dirty="0"/>
          </a:p>
        </p:txBody>
      </p:sp>
      <p:sp>
        <p:nvSpPr>
          <p:cNvPr id="5" name="Titel 4">
            <a:extLst>
              <a:ext uri="{FF2B5EF4-FFF2-40B4-BE49-F238E27FC236}">
                <a16:creationId xmlns:a16="http://schemas.microsoft.com/office/drawing/2014/main" id="{D201B5A9-4F61-43F0-AA24-E5D42CDCDC40}"/>
              </a:ext>
            </a:extLst>
          </p:cNvPr>
          <p:cNvSpPr>
            <a:spLocks noGrp="1"/>
          </p:cNvSpPr>
          <p:nvPr>
            <p:ph type="ctrTitle"/>
          </p:nvPr>
        </p:nvSpPr>
        <p:spPr/>
        <p:txBody>
          <a:bodyPr vert="horz"/>
          <a:lstStyle/>
          <a:p>
            <a:r>
              <a:rPr lang="de-DE" dirty="0"/>
              <a:t>Energie, Rohstoffe, Preise</a:t>
            </a:r>
          </a:p>
        </p:txBody>
      </p:sp>
      <p:sp>
        <p:nvSpPr>
          <p:cNvPr id="6" name="Untertitel 5">
            <a:extLst>
              <a:ext uri="{FF2B5EF4-FFF2-40B4-BE49-F238E27FC236}">
                <a16:creationId xmlns:a16="http://schemas.microsoft.com/office/drawing/2014/main" id="{BC43FECC-011D-4E82-8445-E37CBDCA9725}"/>
              </a:ext>
            </a:extLst>
          </p:cNvPr>
          <p:cNvSpPr>
            <a:spLocks noGrp="1"/>
          </p:cNvSpPr>
          <p:nvPr>
            <p:ph type="subTitle" idx="1"/>
          </p:nvPr>
        </p:nvSpPr>
        <p:spPr/>
        <p:txBody>
          <a:bodyPr/>
          <a:lstStyle/>
          <a:p>
            <a:r>
              <a:rPr lang="de-DE" dirty="0"/>
              <a:t>Daten und Fakten</a:t>
            </a:r>
          </a:p>
        </p:txBody>
      </p:sp>
      <p:sp>
        <p:nvSpPr>
          <p:cNvPr id="7" name="Textplatzhalter 6">
            <a:extLst>
              <a:ext uri="{FF2B5EF4-FFF2-40B4-BE49-F238E27FC236}">
                <a16:creationId xmlns:a16="http://schemas.microsoft.com/office/drawing/2014/main" id="{5AE946FF-F351-4716-94E6-35C37AF08F10}"/>
              </a:ext>
            </a:extLst>
          </p:cNvPr>
          <p:cNvSpPr>
            <a:spLocks noGrp="1"/>
          </p:cNvSpPr>
          <p:nvPr>
            <p:ph type="body" sz="quarter" idx="21"/>
          </p:nvPr>
        </p:nvSpPr>
        <p:spPr/>
        <p:txBody>
          <a:bodyPr/>
          <a:lstStyle/>
          <a:p>
            <a:endParaRPr lang="de-DE" dirty="0"/>
          </a:p>
        </p:txBody>
      </p:sp>
      <p:sp>
        <p:nvSpPr>
          <p:cNvPr id="8" name="Textplatzhalter 7">
            <a:extLst>
              <a:ext uri="{FF2B5EF4-FFF2-40B4-BE49-F238E27FC236}">
                <a16:creationId xmlns:a16="http://schemas.microsoft.com/office/drawing/2014/main" id="{606DF727-EC55-4AA4-8E15-0FF84683C13B}"/>
              </a:ext>
            </a:extLst>
          </p:cNvPr>
          <p:cNvSpPr>
            <a:spLocks noGrp="1"/>
          </p:cNvSpPr>
          <p:nvPr>
            <p:ph type="body" sz="quarter" idx="24"/>
          </p:nvPr>
        </p:nvSpPr>
        <p:spPr/>
        <p:txBody>
          <a:bodyPr/>
          <a:lstStyle/>
          <a:p>
            <a:r>
              <a:rPr lang="de-DE" dirty="0"/>
              <a:t>Stand: März 2025</a:t>
            </a:r>
          </a:p>
        </p:txBody>
      </p:sp>
      <p:sp>
        <p:nvSpPr>
          <p:cNvPr id="9" name="Textplatzhalter 8">
            <a:extLst>
              <a:ext uri="{FF2B5EF4-FFF2-40B4-BE49-F238E27FC236}">
                <a16:creationId xmlns:a16="http://schemas.microsoft.com/office/drawing/2014/main" id="{F0725CDC-BED6-40A0-9116-C5B444E240FC}"/>
              </a:ext>
            </a:extLst>
          </p:cNvPr>
          <p:cNvSpPr>
            <a:spLocks noGrp="1"/>
          </p:cNvSpPr>
          <p:nvPr>
            <p:ph type="body" sz="quarter" idx="27"/>
          </p:nvPr>
        </p:nvSpPr>
        <p:spPr/>
        <p:txBody>
          <a:bodyPr/>
          <a:lstStyle/>
          <a:p>
            <a:r>
              <a:rPr lang="de-DE" dirty="0">
                <a:solidFill>
                  <a:schemeClr val="bg1"/>
                </a:solidFill>
              </a:rPr>
              <a:t>yelantsevv/stock.adobe.com</a:t>
            </a:r>
          </a:p>
        </p:txBody>
      </p:sp>
    </p:spTree>
    <p:extLst>
      <p:ext uri="{BB962C8B-B14F-4D97-AF65-F5344CB8AC3E}">
        <p14:creationId xmlns:p14="http://schemas.microsoft.com/office/powerpoint/2010/main" val="618327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1D64B-D256-D60E-7C53-CA8566ABC37B}"/>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7664BF81-C846-D109-C748-A0C2777BB83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1E21A72A-B9EB-485F-AC4A-15F1A35FC0D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85DD10F3-594E-1125-08A6-431B4BB74F04}"/>
              </a:ext>
            </a:extLst>
          </p:cNvPr>
          <p:cNvSpPr>
            <a:spLocks noGrp="1"/>
          </p:cNvSpPr>
          <p:nvPr>
            <p:ph type="title"/>
          </p:nvPr>
        </p:nvSpPr>
        <p:spPr>
          <a:solidFill>
            <a:srgbClr val="CCDBEA"/>
          </a:solidFill>
        </p:spPr>
        <p:txBody>
          <a:bodyPr vert="horz"/>
          <a:lstStyle/>
          <a:p>
            <a:r>
              <a:rPr lang="de-DE" dirty="0"/>
              <a:t>Erdgas und Strom sind wichtigste Energieträger in der Chemie- und Pharmaindustrie</a:t>
            </a:r>
          </a:p>
        </p:txBody>
      </p:sp>
      <p:sp>
        <p:nvSpPr>
          <p:cNvPr id="7" name="Inhaltsplatzhalter 6">
            <a:extLst>
              <a:ext uri="{FF2B5EF4-FFF2-40B4-BE49-F238E27FC236}">
                <a16:creationId xmlns:a16="http://schemas.microsoft.com/office/drawing/2014/main" id="{02C17874-DEA1-5EC4-530C-C815D731D8A7}"/>
              </a:ext>
            </a:extLst>
          </p:cNvPr>
          <p:cNvSpPr>
            <a:spLocks noGrp="1"/>
          </p:cNvSpPr>
          <p:nvPr>
            <p:ph idx="18"/>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p:txBody>
      </p:sp>
      <p:sp>
        <p:nvSpPr>
          <p:cNvPr id="3" name="Textplatzhalter 2">
            <a:extLst>
              <a:ext uri="{FF2B5EF4-FFF2-40B4-BE49-F238E27FC236}">
                <a16:creationId xmlns:a16="http://schemas.microsoft.com/office/drawing/2014/main" id="{90700CFF-6B55-BF48-698D-B0873CE3C27C}"/>
              </a:ext>
            </a:extLst>
          </p:cNvPr>
          <p:cNvSpPr>
            <a:spLocks noGrp="1"/>
          </p:cNvSpPr>
          <p:nvPr>
            <p:ph type="body" sz="quarter" idx="13"/>
          </p:nvPr>
        </p:nvSpPr>
        <p:spPr/>
        <p:txBody>
          <a:bodyPr/>
          <a:lstStyle/>
          <a:p>
            <a:r>
              <a:rPr lang="de-DE" dirty="0"/>
              <a:t>Energetischer Verbrauch nach Energieträgern in der Chemie- und Pharmaindustrie</a:t>
            </a:r>
          </a:p>
        </p:txBody>
      </p:sp>
      <p:sp>
        <p:nvSpPr>
          <p:cNvPr id="4" name="Textplatzhalter 3">
            <a:extLst>
              <a:ext uri="{FF2B5EF4-FFF2-40B4-BE49-F238E27FC236}">
                <a16:creationId xmlns:a16="http://schemas.microsoft.com/office/drawing/2014/main" id="{FE9DBAB1-5B1E-06C8-7091-F2ECFF443885}"/>
              </a:ext>
            </a:extLst>
          </p:cNvPr>
          <p:cNvSpPr>
            <a:spLocks noGrp="1"/>
          </p:cNvSpPr>
          <p:nvPr>
            <p:ph type="body" sz="quarter" idx="20"/>
          </p:nvPr>
        </p:nvSpPr>
        <p:spPr/>
        <p:txBody>
          <a:bodyPr/>
          <a:lstStyle/>
          <a:p>
            <a:r>
              <a:rPr lang="de-DE" dirty="0"/>
              <a:t>In </a:t>
            </a:r>
            <a:r>
              <a:rPr lang="de-DE" dirty="0" err="1"/>
              <a:t>Terajoule</a:t>
            </a:r>
            <a:endParaRPr lang="de-DE" dirty="0"/>
          </a:p>
        </p:txBody>
      </p:sp>
      <p:sp>
        <p:nvSpPr>
          <p:cNvPr id="5" name="Foliennummernplatzhalter 4">
            <a:extLst>
              <a:ext uri="{FF2B5EF4-FFF2-40B4-BE49-F238E27FC236}">
                <a16:creationId xmlns:a16="http://schemas.microsoft.com/office/drawing/2014/main" id="{1B45E04F-6963-6594-99FD-A2EBB1366107}"/>
              </a:ext>
            </a:extLst>
          </p:cNvPr>
          <p:cNvSpPr>
            <a:spLocks noGrp="1"/>
          </p:cNvSpPr>
          <p:nvPr>
            <p:ph type="sldNum" sz="quarter" idx="43"/>
          </p:nvPr>
        </p:nvSpPr>
        <p:spPr/>
        <p:txBody>
          <a:bodyPr/>
          <a:lstStyle/>
          <a:p>
            <a:fld id="{B42D4303-B7FF-7540-9F33-74BBD7018147}" type="slidenum">
              <a:rPr lang="de-DE" smtClean="0"/>
              <a:pPr/>
              <a:t>10</a:t>
            </a:fld>
            <a:endParaRPr lang="de-DE" dirty="0"/>
          </a:p>
        </p:txBody>
      </p:sp>
      <p:sp>
        <p:nvSpPr>
          <p:cNvPr id="6" name="Textplatzhalter 5">
            <a:extLst>
              <a:ext uri="{FF2B5EF4-FFF2-40B4-BE49-F238E27FC236}">
                <a16:creationId xmlns:a16="http://schemas.microsoft.com/office/drawing/2014/main" id="{BD863988-E88C-6024-4F29-C2885A6C7B6E}"/>
              </a:ext>
            </a:extLst>
          </p:cNvPr>
          <p:cNvSpPr>
            <a:spLocks noGrp="1"/>
          </p:cNvSpPr>
          <p:nvPr>
            <p:ph type="body" sz="quarter" idx="40"/>
          </p:nvPr>
        </p:nvSpPr>
        <p:spPr/>
        <p:txBody>
          <a:bodyPr/>
          <a:lstStyle/>
          <a:p>
            <a:r>
              <a:rPr lang="de-DE" dirty="0"/>
              <a:t>Quellen: </a:t>
            </a:r>
            <a:r>
              <a:rPr lang="de-DE" dirty="0" err="1"/>
              <a:t>Destatis</a:t>
            </a:r>
            <a:r>
              <a:rPr lang="de-DE" dirty="0"/>
              <a:t>, VCI</a:t>
            </a:r>
          </a:p>
        </p:txBody>
      </p:sp>
      <p:sp>
        <p:nvSpPr>
          <p:cNvPr id="8" name="Textplatzhalter 7">
            <a:extLst>
              <a:ext uri="{FF2B5EF4-FFF2-40B4-BE49-F238E27FC236}">
                <a16:creationId xmlns:a16="http://schemas.microsoft.com/office/drawing/2014/main" id="{0D62D71D-8E4C-47C6-8721-5C59F357FF26}"/>
              </a:ext>
            </a:extLst>
          </p:cNvPr>
          <p:cNvSpPr>
            <a:spLocks noGrp="1"/>
          </p:cNvSpPr>
          <p:nvPr>
            <p:ph type="body" sz="quarter" idx="41"/>
          </p:nvPr>
        </p:nvSpPr>
        <p:spPr>
          <a:xfrm>
            <a:off x="3431704" y="6027329"/>
            <a:ext cx="6807958" cy="140686"/>
          </a:xfrm>
        </p:spPr>
        <p:txBody>
          <a:bodyPr/>
          <a:lstStyle/>
          <a:p>
            <a:r>
              <a:rPr lang="de-DE" dirty="0">
                <a:solidFill>
                  <a:srgbClr val="666666"/>
                </a:solidFill>
              </a:rPr>
              <a:t>Oh</a:t>
            </a:r>
            <a:r>
              <a:rPr lang="de-DE" sz="800" dirty="0">
                <a:solidFill>
                  <a:srgbClr val="666666"/>
                </a:solidFill>
              </a:rPr>
              <a:t>ne </a:t>
            </a:r>
            <a:r>
              <a:rPr lang="de-DE" dirty="0">
                <a:solidFill>
                  <a:srgbClr val="666666"/>
                </a:solidFill>
              </a:rPr>
              <a:t>stofflicher Einsatz; teilweise Doppelzählungen von Strom enthalten;</a:t>
            </a:r>
          </a:p>
          <a:p>
            <a:r>
              <a:rPr lang="de-DE" dirty="0">
                <a:solidFill>
                  <a:srgbClr val="666666"/>
                </a:solidFill>
              </a:rPr>
              <a:t>Sonstige Energieträger: sonstige Gase, Wasserstoff, Biogas, Industrieabfälle</a:t>
            </a:r>
          </a:p>
          <a:p>
            <a:r>
              <a:rPr lang="de-DE" dirty="0">
                <a:solidFill>
                  <a:srgbClr val="666666"/>
                </a:solidFill>
              </a:rPr>
              <a:t>Wärme: Bezug von Fernwärme, Heizwasser, Dampf</a:t>
            </a:r>
          </a:p>
          <a:p>
            <a:endParaRPr lang="de-DE" dirty="0">
              <a:solidFill>
                <a:srgbClr val="666666"/>
              </a:solidFill>
            </a:endParaRPr>
          </a:p>
        </p:txBody>
      </p:sp>
      <p:graphicFrame>
        <p:nvGraphicFramePr>
          <p:cNvPr id="13" name="Diagrammplatzhalter 12">
            <a:extLst>
              <a:ext uri="{FF2B5EF4-FFF2-40B4-BE49-F238E27FC236}">
                <a16:creationId xmlns:a16="http://schemas.microsoft.com/office/drawing/2014/main" id="{8D61B5DC-2B68-05B7-3156-E82213775B9B}"/>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432447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2B97E41E-89B3-4E5C-AFCF-8D8C1D5B9697}"/>
              </a:ext>
            </a:extLst>
          </p:cNvPr>
          <p:cNvGraphicFramePr>
            <a:graphicFrameLocks noChangeAspect="1"/>
          </p:cNvGraphicFramePr>
          <p:nvPr>
            <p:custDataLst>
              <p:tags r:id="rId1"/>
            </p:custDataLst>
            <p:extLst>
              <p:ext uri="{D42A27DB-BD31-4B8C-83A1-F6EECF244321}">
                <p14:modId xmlns:p14="http://schemas.microsoft.com/office/powerpoint/2010/main" val="41354615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2B97E41E-89B3-4E5C-AFCF-8D8C1D5B969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1" name="Rechteck 10" hidden="1">
            <a:extLst>
              <a:ext uri="{FF2B5EF4-FFF2-40B4-BE49-F238E27FC236}">
                <a16:creationId xmlns:a16="http://schemas.microsoft.com/office/drawing/2014/main" id="{7E1495B1-35C8-4C4F-911B-798B288725B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5" name="Titel 4">
            <a:extLst>
              <a:ext uri="{FF2B5EF4-FFF2-40B4-BE49-F238E27FC236}">
                <a16:creationId xmlns:a16="http://schemas.microsoft.com/office/drawing/2014/main" id="{D41C278A-7DFB-4143-8837-53A95B50FA0E}"/>
              </a:ext>
            </a:extLst>
          </p:cNvPr>
          <p:cNvSpPr>
            <a:spLocks noGrp="1"/>
          </p:cNvSpPr>
          <p:nvPr>
            <p:ph type="title"/>
          </p:nvPr>
        </p:nvSpPr>
        <p:spPr>
          <a:xfrm>
            <a:off x="0" y="1"/>
            <a:ext cx="12192000" cy="864000"/>
          </a:xfrm>
        </p:spPr>
        <p:txBody>
          <a:bodyPr vert="horz"/>
          <a:lstStyle/>
          <a:p>
            <a:r>
              <a:rPr lang="de-DE" dirty="0"/>
              <a:t>Chemie ist energieintensiv – Energiekrise lässt Anteile sinken</a:t>
            </a:r>
          </a:p>
        </p:txBody>
      </p:sp>
      <p:sp>
        <p:nvSpPr>
          <p:cNvPr id="4" name="Inhaltsplatzhalter 3">
            <a:extLst>
              <a:ext uri="{FF2B5EF4-FFF2-40B4-BE49-F238E27FC236}">
                <a16:creationId xmlns:a16="http://schemas.microsoft.com/office/drawing/2014/main" id="{FDB1D81D-D442-4E02-AE0C-326A99198CD1}"/>
              </a:ext>
            </a:extLst>
          </p:cNvPr>
          <p:cNvSpPr>
            <a:spLocks noGrp="1"/>
          </p:cNvSpPr>
          <p:nvPr>
            <p:ph type="body" sz="quarter" idx="24"/>
          </p:nvPr>
        </p:nvSpPr>
        <p:spPr>
          <a:xfrm>
            <a:off x="0" y="4587640"/>
            <a:ext cx="12179300" cy="1330325"/>
          </a:xfrm>
        </p:spPr>
        <p:txBody>
          <a:bodyPr anchor="ctr" anchorCtr="0"/>
          <a:lstStyle/>
          <a:p>
            <a:r>
              <a:rPr lang="de-DE" dirty="0"/>
              <a:t>7,6 Prozent des deutschen Endenergieverbrauchs entfällt auf die Chemie- und Pharmaindustrie – </a:t>
            </a:r>
            <a:br>
              <a:rPr lang="de-DE" dirty="0"/>
            </a:br>
            <a:r>
              <a:rPr lang="de-DE" dirty="0"/>
              <a:t>höher sind die Anteile bei den wichtigsten Energieträgern Erdgas und Strom. Im Vergleich zu 2022 (8,1%) und 2021 (8,8%) ist der Anteil erneut deutlich gesunken.</a:t>
            </a:r>
          </a:p>
          <a:p>
            <a:r>
              <a:rPr lang="de-DE" dirty="0"/>
              <a:t>Über ein Fünftel des Energieverbrauchs der Industrie insgesamt entfällt auf die Branche.</a:t>
            </a:r>
          </a:p>
        </p:txBody>
      </p:sp>
      <p:sp>
        <p:nvSpPr>
          <p:cNvPr id="3" name="Foliennummernplatzhalter 2">
            <a:extLst>
              <a:ext uri="{FF2B5EF4-FFF2-40B4-BE49-F238E27FC236}">
                <a16:creationId xmlns:a16="http://schemas.microsoft.com/office/drawing/2014/main" id="{0B0D373A-DE4F-44A5-ABEE-EA3B8691BD37}"/>
              </a:ext>
            </a:extLst>
          </p:cNvPr>
          <p:cNvSpPr>
            <a:spLocks noGrp="1"/>
          </p:cNvSpPr>
          <p:nvPr>
            <p:ph type="sldNum" sz="quarter" idx="23"/>
          </p:nvPr>
        </p:nvSpPr>
        <p:spPr/>
        <p:txBody>
          <a:bodyPr/>
          <a:lstStyle/>
          <a:p>
            <a:fld id="{02CEFE82-39F2-4F47-8A0C-D5AB3496FA5C}" type="slidenum">
              <a:rPr lang="de-DE" smtClean="0"/>
              <a:pPr/>
              <a:t>11</a:t>
            </a:fld>
            <a:endParaRPr lang="de-DE" dirty="0"/>
          </a:p>
        </p:txBody>
      </p:sp>
      <p:sp>
        <p:nvSpPr>
          <p:cNvPr id="13" name="Textplatzhalter 5">
            <a:extLst>
              <a:ext uri="{FF2B5EF4-FFF2-40B4-BE49-F238E27FC236}">
                <a16:creationId xmlns:a16="http://schemas.microsoft.com/office/drawing/2014/main" id="{00BB0954-A9C4-4985-9AF9-707185B1C01C}"/>
              </a:ext>
            </a:extLst>
          </p:cNvPr>
          <p:cNvSpPr txBox="1">
            <a:spLocks/>
          </p:cNvSpPr>
          <p:nvPr/>
        </p:nvSpPr>
        <p:spPr>
          <a:xfrm>
            <a:off x="407368" y="426639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Quellen: Destatis, VCI		Anmerkung: nur energetischer Verbrauch in der Chemie</a:t>
            </a:r>
          </a:p>
        </p:txBody>
      </p:sp>
      <p:graphicFrame>
        <p:nvGraphicFramePr>
          <p:cNvPr id="7" name="Inhaltsplatzhalter 14">
            <a:extLst>
              <a:ext uri="{FF2B5EF4-FFF2-40B4-BE49-F238E27FC236}">
                <a16:creationId xmlns:a16="http://schemas.microsoft.com/office/drawing/2014/main" id="{00000000-0008-0000-0200-000008000000}"/>
              </a:ext>
            </a:extLst>
          </p:cNvPr>
          <p:cNvGraphicFramePr>
            <a:graphicFrameLocks noGrp="1"/>
          </p:cNvGraphicFramePr>
          <p:nvPr>
            <p:ph sz="half" idx="1"/>
            <p:extLst>
              <p:ext uri="{D42A27DB-BD31-4B8C-83A1-F6EECF244321}">
                <p14:modId xmlns:p14="http://schemas.microsoft.com/office/powerpoint/2010/main" val="1057558695"/>
              </p:ext>
            </p:extLst>
          </p:nvPr>
        </p:nvGraphicFramePr>
        <p:xfrm>
          <a:off x="522288" y="1063625"/>
          <a:ext cx="5400675" cy="33020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Inhaltsplatzhalter 13">
            <a:extLst>
              <a:ext uri="{FF2B5EF4-FFF2-40B4-BE49-F238E27FC236}">
                <a16:creationId xmlns:a16="http://schemas.microsoft.com/office/drawing/2014/main" id="{00000000-0008-0000-0200-000009000000}"/>
              </a:ext>
            </a:extLst>
          </p:cNvPr>
          <p:cNvGraphicFramePr>
            <a:graphicFrameLocks noGrp="1"/>
          </p:cNvGraphicFramePr>
          <p:nvPr>
            <p:ph sz="half" idx="2"/>
            <p:extLst>
              <p:ext uri="{D42A27DB-BD31-4B8C-83A1-F6EECF244321}">
                <p14:modId xmlns:p14="http://schemas.microsoft.com/office/powerpoint/2010/main" val="2688028058"/>
              </p:ext>
            </p:extLst>
          </p:nvPr>
        </p:nvGraphicFramePr>
        <p:xfrm>
          <a:off x="6275388" y="1063625"/>
          <a:ext cx="5400675" cy="3311525"/>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516724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4784309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Chemie verbraucht über ein Fünftel der Energie in der Industrie</a:t>
            </a:r>
          </a:p>
        </p:txBody>
      </p:sp>
      <p:sp>
        <p:nvSpPr>
          <p:cNvPr id="3" name="Textplatzhalter 2"/>
          <p:cNvSpPr>
            <a:spLocks noGrp="1"/>
          </p:cNvSpPr>
          <p:nvPr>
            <p:ph type="body" sz="quarter" idx="13"/>
          </p:nvPr>
        </p:nvSpPr>
        <p:spPr>
          <a:xfrm>
            <a:off x="521659" y="1060079"/>
            <a:ext cx="11154404" cy="288000"/>
          </a:xfrm>
        </p:spPr>
        <p:txBody>
          <a:bodyPr/>
          <a:lstStyle/>
          <a:p>
            <a:r>
              <a:rPr lang="de-DE" dirty="0"/>
              <a:t>Anteile der Chemie- und Pharmaindustrie am Energieverbrauch der Verarbeitenden Gewerbes</a:t>
            </a:r>
          </a:p>
        </p:txBody>
      </p:sp>
      <p:sp>
        <p:nvSpPr>
          <p:cNvPr id="4" name="Textplatzhalter 3"/>
          <p:cNvSpPr>
            <a:spLocks noGrp="1"/>
          </p:cNvSpPr>
          <p:nvPr>
            <p:ph type="body" sz="quarter" idx="19"/>
          </p:nvPr>
        </p:nvSpPr>
        <p:spPr>
          <a:xfrm>
            <a:off x="521659" y="1348079"/>
            <a:ext cx="11154404" cy="252000"/>
          </a:xfrm>
        </p:spPr>
        <p:txBody>
          <a:bodyPr/>
          <a:lstStyle/>
          <a:p>
            <a:r>
              <a:rPr lang="de-DE" dirty="0"/>
              <a:t>2023</a:t>
            </a:r>
          </a:p>
        </p:txBody>
      </p:sp>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12</a:t>
            </a:fld>
            <a:endParaRPr lang="de-DE" dirty="0"/>
          </a:p>
        </p:txBody>
      </p:sp>
      <p:sp>
        <p:nvSpPr>
          <p:cNvPr id="6" name="Textplatzhalter 5"/>
          <p:cNvSpPr>
            <a:spLocks noGrp="1"/>
          </p:cNvSpPr>
          <p:nvPr>
            <p:ph type="body" sz="quarter" idx="40"/>
          </p:nvPr>
        </p:nvSpPr>
        <p:spPr>
          <a:xfrm>
            <a:off x="540069" y="5977438"/>
            <a:ext cx="5688000" cy="140686"/>
          </a:xfrm>
        </p:spPr>
        <p:txBody>
          <a:bodyPr/>
          <a:lstStyle/>
          <a:p>
            <a:r>
              <a:rPr lang="de-DE" dirty="0"/>
              <a:t>Quelle: Destatis, VCI</a:t>
            </a:r>
          </a:p>
        </p:txBody>
      </p:sp>
      <p:sp>
        <p:nvSpPr>
          <p:cNvPr id="17" name="Textplatzhalter 16">
            <a:extLst>
              <a:ext uri="{FF2B5EF4-FFF2-40B4-BE49-F238E27FC236}">
                <a16:creationId xmlns:a16="http://schemas.microsoft.com/office/drawing/2014/main" id="{DEEE8F84-1C5C-4101-AB9C-713D054488A2}"/>
              </a:ext>
            </a:extLst>
          </p:cNvPr>
          <p:cNvSpPr>
            <a:spLocks noGrp="1"/>
          </p:cNvSpPr>
          <p:nvPr>
            <p:ph type="body" sz="quarter" idx="41"/>
          </p:nvPr>
        </p:nvSpPr>
        <p:spPr/>
        <p:txBody>
          <a:bodyPr/>
          <a:lstStyle/>
          <a:p>
            <a:r>
              <a:rPr lang="de-DE" dirty="0"/>
              <a:t>Ohne stofflichen Einsatz</a:t>
            </a:r>
          </a:p>
          <a:p>
            <a:endParaRPr lang="de-DE" dirty="0"/>
          </a:p>
        </p:txBody>
      </p:sp>
      <p:graphicFrame>
        <p:nvGraphicFramePr>
          <p:cNvPr id="10" name="Diagrammplatzhalter 11">
            <a:extLst>
              <a:ext uri="{FF2B5EF4-FFF2-40B4-BE49-F238E27FC236}">
                <a16:creationId xmlns:a16="http://schemas.microsoft.com/office/drawing/2014/main" id="{00000000-0008-0000-0200-00000A000000}"/>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135721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F9A797CE-81A6-BF31-27EA-173DB6177747}"/>
              </a:ext>
            </a:extLst>
          </p:cNvPr>
          <p:cNvGraphicFramePr>
            <a:graphicFrameLocks noChangeAspect="1"/>
          </p:cNvGraphicFramePr>
          <p:nvPr>
            <p:custDataLst>
              <p:tags r:id="rId1"/>
            </p:custDataLst>
            <p:extLst>
              <p:ext uri="{D42A27DB-BD31-4B8C-83A1-F6EECF244321}">
                <p14:modId xmlns:p14="http://schemas.microsoft.com/office/powerpoint/2010/main" val="36702126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Chemie setzt Energieträger auch stofflich ein</a:t>
            </a:r>
          </a:p>
        </p:txBody>
      </p:sp>
      <p:sp>
        <p:nvSpPr>
          <p:cNvPr id="7" name="Inhaltsplatzhalter 6">
            <a:extLst>
              <a:ext uri="{FF2B5EF4-FFF2-40B4-BE49-F238E27FC236}">
                <a16:creationId xmlns:a16="http://schemas.microsoft.com/office/drawing/2014/main" id="{F17801FF-251A-4CED-8E05-56C70C058586}"/>
              </a:ext>
            </a:extLst>
          </p:cNvPr>
          <p:cNvSpPr>
            <a:spLocks noGrp="1"/>
          </p:cNvSpPr>
          <p:nvPr>
            <p:ph idx="18"/>
          </p:nvPr>
        </p:nvSpPr>
        <p:spPr/>
        <p:txBody>
          <a:bodyPr/>
          <a:lstStyle/>
          <a:p>
            <a:r>
              <a:rPr lang="de-DE" dirty="0"/>
              <a:t>Energieträger werden in der Chemie nicht nur zur Energiegewinnung eingesetzt.</a:t>
            </a:r>
          </a:p>
          <a:p>
            <a:r>
              <a:rPr lang="de-DE" dirty="0"/>
              <a:t>Bei den Mineralölprodukten ist  der energetische Verbrauch vernachlässigbar. Rund 90 Prozent der eingesetzten Mineralölprodukte entfallen auf den stofflichen Einsatz.</a:t>
            </a:r>
          </a:p>
          <a:p>
            <a:r>
              <a:rPr lang="de-DE" dirty="0"/>
              <a:t>Aber auch Erdgas wird zu fast 25 Prozent in der Produktion als Rohstoff eingesetzt.</a:t>
            </a:r>
          </a:p>
        </p:txBody>
      </p:sp>
      <p:sp>
        <p:nvSpPr>
          <p:cNvPr id="3" name="Textplatzhalter 2"/>
          <p:cNvSpPr>
            <a:spLocks noGrp="1"/>
          </p:cNvSpPr>
          <p:nvPr>
            <p:ph type="body" sz="quarter" idx="13"/>
          </p:nvPr>
        </p:nvSpPr>
        <p:spPr/>
        <p:txBody>
          <a:bodyPr/>
          <a:lstStyle/>
          <a:p>
            <a:r>
              <a:rPr lang="de-DE" dirty="0"/>
              <a:t>Stofflicher und energetischer Einsatz in der Chemie</a:t>
            </a:r>
          </a:p>
        </p:txBody>
      </p:sp>
      <p:sp>
        <p:nvSpPr>
          <p:cNvPr id="4" name="Textplatzhalter 3"/>
          <p:cNvSpPr>
            <a:spLocks noGrp="1"/>
          </p:cNvSpPr>
          <p:nvPr>
            <p:ph type="body" sz="quarter" idx="20"/>
          </p:nvPr>
        </p:nvSpPr>
        <p:spPr/>
        <p:txBody>
          <a:bodyPr/>
          <a:lstStyle/>
          <a:p>
            <a:r>
              <a:rPr lang="de-DE" dirty="0"/>
              <a:t>Stofflicher/energetischer Einsatz von Mineralölprodukten bzw. Erdgas in der Chemie, 2023</a:t>
            </a:r>
          </a:p>
        </p:txBody>
      </p:sp>
      <p:sp>
        <p:nvSpPr>
          <p:cNvPr id="5" name="Foliennummernplatzhalter 4">
            <a:extLst>
              <a:ext uri="{FF2B5EF4-FFF2-40B4-BE49-F238E27FC236}">
                <a16:creationId xmlns:a16="http://schemas.microsoft.com/office/drawing/2014/main" id="{973D1B1D-A31F-4F5C-B359-E7F031E4B3BE}"/>
              </a:ext>
            </a:extLst>
          </p:cNvPr>
          <p:cNvSpPr>
            <a:spLocks noGrp="1"/>
          </p:cNvSpPr>
          <p:nvPr>
            <p:ph type="sldNum" sz="quarter" idx="43"/>
          </p:nvPr>
        </p:nvSpPr>
        <p:spPr/>
        <p:txBody>
          <a:bodyPr/>
          <a:lstStyle/>
          <a:p>
            <a:fld id="{B42D4303-B7FF-7540-9F33-74BBD7018147}" type="slidenum">
              <a:rPr lang="de-DE" smtClean="0"/>
              <a:pPr/>
              <a:t>13</a:t>
            </a:fld>
            <a:endParaRPr lang="de-DE" dirty="0"/>
          </a:p>
        </p:txBody>
      </p:sp>
      <p:sp>
        <p:nvSpPr>
          <p:cNvPr id="6" name="Textplatzhalter 5"/>
          <p:cNvSpPr>
            <a:spLocks noGrp="1"/>
          </p:cNvSpPr>
          <p:nvPr>
            <p:ph type="body" sz="quarter" idx="40"/>
          </p:nvPr>
        </p:nvSpPr>
        <p:spPr/>
        <p:txBody>
          <a:bodyPr/>
          <a:lstStyle/>
          <a:p>
            <a:r>
              <a:rPr lang="de-DE" dirty="0"/>
              <a:t>Quelle: Destatis, BAFA, VCI</a:t>
            </a:r>
          </a:p>
        </p:txBody>
      </p:sp>
      <p:sp>
        <p:nvSpPr>
          <p:cNvPr id="8" name="Textplatzhalter 7">
            <a:extLst>
              <a:ext uri="{FF2B5EF4-FFF2-40B4-BE49-F238E27FC236}">
                <a16:creationId xmlns:a16="http://schemas.microsoft.com/office/drawing/2014/main" id="{2C133C1A-A6D4-40E5-BA4E-8B4C0C153BDC}"/>
              </a:ext>
            </a:extLst>
          </p:cNvPr>
          <p:cNvSpPr>
            <a:spLocks noGrp="1"/>
          </p:cNvSpPr>
          <p:nvPr>
            <p:ph type="body" sz="quarter" idx="41"/>
          </p:nvPr>
        </p:nvSpPr>
        <p:spPr/>
        <p:txBody>
          <a:bodyPr/>
          <a:lstStyle/>
          <a:p>
            <a:endParaRPr lang="de-DE" dirty="0"/>
          </a:p>
        </p:txBody>
      </p:sp>
      <p:graphicFrame>
        <p:nvGraphicFramePr>
          <p:cNvPr id="12" name="Diagrammplatzhalter 11">
            <a:extLst>
              <a:ext uri="{FF2B5EF4-FFF2-40B4-BE49-F238E27FC236}">
                <a16:creationId xmlns:a16="http://schemas.microsoft.com/office/drawing/2014/main" id="{00000000-0008-0000-0300-000004000000}"/>
              </a:ext>
            </a:extLst>
          </p:cNvPr>
          <p:cNvGraphicFramePr>
            <a:graphicFrameLocks noGrp="1"/>
          </p:cNvGraphicFramePr>
          <p:nvPr>
            <p:ph type="chart" sz="quarter" idx="19"/>
            <p:extLst>
              <p:ext uri="{D42A27DB-BD31-4B8C-83A1-F6EECF244321}">
                <p14:modId xmlns:p14="http://schemas.microsoft.com/office/powerpoint/2010/main" val="283711639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530643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29AEFCF-85B4-4234-BF37-EE40C4656F92}"/>
              </a:ext>
            </a:extLst>
          </p:cNvPr>
          <p:cNvGraphicFramePr>
            <a:graphicFrameLocks noChangeAspect="1"/>
          </p:cNvGraphicFramePr>
          <p:nvPr>
            <p:custDataLst>
              <p:tags r:id="rId1"/>
            </p:custDataLst>
            <p:extLst>
              <p:ext uri="{D42A27DB-BD31-4B8C-83A1-F6EECF244321}">
                <p14:modId xmlns:p14="http://schemas.microsoft.com/office/powerpoint/2010/main" val="28351558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0" name="Titel 2"/>
          <p:cNvSpPr>
            <a:spLocks noGrp="1"/>
          </p:cNvSpPr>
          <p:nvPr>
            <p:ph type="title"/>
          </p:nvPr>
        </p:nvSpPr>
        <p:spPr>
          <a:xfrm>
            <a:off x="0" y="1"/>
            <a:ext cx="12192000" cy="864000"/>
          </a:xfrm>
          <a:solidFill>
            <a:srgbClr val="CCDBEA"/>
          </a:solidFill>
        </p:spPr>
        <p:txBody>
          <a:bodyPr vert="horz"/>
          <a:lstStyle/>
          <a:p>
            <a:r>
              <a:rPr lang="de-DE" dirty="0"/>
              <a:t>Abgrenzung der Rohstoffbasis</a:t>
            </a:r>
          </a:p>
        </p:txBody>
      </p:sp>
      <p:sp>
        <p:nvSpPr>
          <p:cNvPr id="3" name="Foliennummernplatzhalter 2">
            <a:extLst>
              <a:ext uri="{FF2B5EF4-FFF2-40B4-BE49-F238E27FC236}">
                <a16:creationId xmlns:a16="http://schemas.microsoft.com/office/drawing/2014/main" id="{CD4555EE-9B58-4A30-90EA-19056EA25218}"/>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14</a:t>
            </a:fld>
            <a:endParaRPr lang="de-DE" dirty="0"/>
          </a:p>
        </p:txBody>
      </p:sp>
      <p:sp>
        <p:nvSpPr>
          <p:cNvPr id="22" name="Rechteck 21"/>
          <p:cNvSpPr/>
          <p:nvPr/>
        </p:nvSpPr>
        <p:spPr>
          <a:xfrm>
            <a:off x="2783631" y="1086239"/>
            <a:ext cx="8892432" cy="594687"/>
          </a:xfrm>
          <a:prstGeom prst="rect">
            <a:avLst/>
          </a:prstGeom>
          <a:noFill/>
          <a:ln w="12700">
            <a:solidFill>
              <a:srgbClr val="3080B2"/>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36000" rtlCol="0" anchor="t" anchorCtr="0"/>
          <a:lstStyle/>
          <a:p>
            <a:pPr algn="ctr"/>
            <a:r>
              <a:rPr lang="de-DE" sz="2000" b="1" dirty="0">
                <a:solidFill>
                  <a:srgbClr val="3080B2"/>
                </a:solidFill>
                <a:cs typeface="Arial" panose="020B0604020202020204" pitchFamily="34" charset="0"/>
              </a:rPr>
              <a:t>Kundenbranchen (Verpackung, Bau-, Automobilindustrie u.v.m.)</a:t>
            </a:r>
          </a:p>
        </p:txBody>
      </p:sp>
      <p:sp>
        <p:nvSpPr>
          <p:cNvPr id="45" name="Pfeil nach unten 44"/>
          <p:cNvSpPr/>
          <p:nvPr/>
        </p:nvSpPr>
        <p:spPr>
          <a:xfrm rot="10800000">
            <a:off x="4466348"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46" name="Pfeil nach unten 45"/>
          <p:cNvSpPr/>
          <p:nvPr/>
        </p:nvSpPr>
        <p:spPr>
          <a:xfrm rot="10800000">
            <a:off x="4663426"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1" name="Pfeil nach unten 90"/>
          <p:cNvSpPr/>
          <p:nvPr/>
        </p:nvSpPr>
        <p:spPr>
          <a:xfrm rot="10800000">
            <a:off x="8704155" y="1550470"/>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2" name="Pfeil nach unten 91"/>
          <p:cNvSpPr/>
          <p:nvPr/>
        </p:nvSpPr>
        <p:spPr>
          <a:xfrm rot="10800000">
            <a:off x="8901233" y="1467538"/>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3" name="Pfeil nach unten 92"/>
          <p:cNvSpPr/>
          <p:nvPr/>
        </p:nvSpPr>
        <p:spPr>
          <a:xfrm rot="10800000">
            <a:off x="9626944" y="1550470"/>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4" name="Pfeil nach unten 93"/>
          <p:cNvSpPr/>
          <p:nvPr/>
        </p:nvSpPr>
        <p:spPr>
          <a:xfrm rot="10800000">
            <a:off x="9808379" y="1550470"/>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5" name="Pfeil nach unten 94"/>
          <p:cNvSpPr/>
          <p:nvPr/>
        </p:nvSpPr>
        <p:spPr>
          <a:xfrm rot="10800000">
            <a:off x="3643450"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6" name="Pfeil nach unten 95"/>
          <p:cNvSpPr/>
          <p:nvPr/>
        </p:nvSpPr>
        <p:spPr>
          <a:xfrm rot="10800000">
            <a:off x="7761122"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7" name="Pfeil nach unten 96"/>
          <p:cNvSpPr/>
          <p:nvPr/>
        </p:nvSpPr>
        <p:spPr>
          <a:xfrm rot="10800000">
            <a:off x="7958199"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8" name="Pfeil nach unten 97"/>
          <p:cNvSpPr/>
          <p:nvPr/>
        </p:nvSpPr>
        <p:spPr>
          <a:xfrm rot="10800000">
            <a:off x="6938223"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99" name="Pfeil nach unten 98"/>
          <p:cNvSpPr/>
          <p:nvPr/>
        </p:nvSpPr>
        <p:spPr>
          <a:xfrm rot="10800000">
            <a:off x="6524972"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0" name="Pfeil nach unten 99"/>
          <p:cNvSpPr/>
          <p:nvPr/>
        </p:nvSpPr>
        <p:spPr>
          <a:xfrm rot="10800000">
            <a:off x="6706407"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1" name="Pfeil nach unten 100"/>
          <p:cNvSpPr/>
          <p:nvPr/>
        </p:nvSpPr>
        <p:spPr>
          <a:xfrm rot="10800000">
            <a:off x="6050341" y="1550471"/>
            <a:ext cx="197077" cy="404344"/>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2" name="Pfeil nach unten 101"/>
          <p:cNvSpPr/>
          <p:nvPr/>
        </p:nvSpPr>
        <p:spPr>
          <a:xfrm rot="10800000">
            <a:off x="5333820"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3" name="Pfeil nach unten 102"/>
          <p:cNvSpPr/>
          <p:nvPr/>
        </p:nvSpPr>
        <p:spPr>
          <a:xfrm rot="10800000">
            <a:off x="10420308"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4" name="Pfeil nach unten 103"/>
          <p:cNvSpPr/>
          <p:nvPr/>
        </p:nvSpPr>
        <p:spPr>
          <a:xfrm rot="10800000">
            <a:off x="9986477" y="1467538"/>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5" name="Pfeil nach unten 104"/>
          <p:cNvSpPr/>
          <p:nvPr/>
        </p:nvSpPr>
        <p:spPr>
          <a:xfrm rot="10800000">
            <a:off x="3157064" y="1467539"/>
            <a:ext cx="403034" cy="487276"/>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30" name="Rechteck 29"/>
          <p:cNvSpPr/>
          <p:nvPr/>
        </p:nvSpPr>
        <p:spPr>
          <a:xfrm>
            <a:off x="525412" y="1950287"/>
            <a:ext cx="2346474" cy="2222510"/>
          </a:xfrm>
          <a:prstGeom prst="rect">
            <a:avLst/>
          </a:prstGeom>
          <a:noFill/>
          <a:ln w="28575">
            <a:solidFill>
              <a:srgbClr val="66666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b="1" dirty="0">
                <a:solidFill>
                  <a:srgbClr val="7B7B7B"/>
                </a:solidFill>
                <a:cs typeface="Arial" panose="020B0604020202020204" pitchFamily="34" charset="0"/>
              </a:rPr>
              <a:t>Chemie</a:t>
            </a:r>
          </a:p>
          <a:p>
            <a:pPr algn="ctr"/>
            <a:r>
              <a:rPr lang="de-DE" b="1" dirty="0">
                <a:solidFill>
                  <a:srgbClr val="7B7B7B"/>
                </a:solidFill>
                <a:cs typeface="Arial" panose="020B0604020202020204" pitchFamily="34" charset="0"/>
              </a:rPr>
              <a:t>Energetische Nutzung</a:t>
            </a:r>
          </a:p>
        </p:txBody>
      </p:sp>
      <p:sp>
        <p:nvSpPr>
          <p:cNvPr id="17" name="Rechteck 16"/>
          <p:cNvSpPr/>
          <p:nvPr/>
        </p:nvSpPr>
        <p:spPr>
          <a:xfrm>
            <a:off x="2871888" y="3223044"/>
            <a:ext cx="3224546" cy="949753"/>
          </a:xfrm>
          <a:prstGeom prst="rect">
            <a:avLst/>
          </a:prstGeom>
          <a:solidFill>
            <a:srgbClr val="F2EAD4"/>
          </a:solidFill>
          <a:ln w="28575">
            <a:solidFill>
              <a:srgbClr val="BE95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rgbClr val="444444"/>
                </a:solidFill>
                <a:cs typeface="Arial" panose="020B0604020202020204" pitchFamily="34" charset="0"/>
              </a:rPr>
              <a:t>Organische Basischemikalien</a:t>
            </a:r>
          </a:p>
        </p:txBody>
      </p:sp>
      <p:sp>
        <p:nvSpPr>
          <p:cNvPr id="16" name="Rechteck 15"/>
          <p:cNvSpPr/>
          <p:nvPr/>
        </p:nvSpPr>
        <p:spPr>
          <a:xfrm>
            <a:off x="2871886" y="1950287"/>
            <a:ext cx="8015555" cy="1264932"/>
          </a:xfrm>
          <a:prstGeom prst="rect">
            <a:avLst/>
          </a:prstGeom>
          <a:solidFill>
            <a:srgbClr val="F2EAD4"/>
          </a:solidFill>
          <a:ln w="28575">
            <a:solidFill>
              <a:srgbClr val="BE95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000" b="1" dirty="0">
                <a:solidFill>
                  <a:srgbClr val="444444"/>
                </a:solidFill>
                <a:cs typeface="Arial" panose="020B0604020202020204" pitchFamily="34" charset="0"/>
              </a:rPr>
              <a:t>Chemische und Pharmazeutische Industrie</a:t>
            </a:r>
            <a:endParaRPr lang="de-DE" sz="1100" b="1" dirty="0">
              <a:solidFill>
                <a:srgbClr val="444444"/>
              </a:solidFill>
              <a:cs typeface="Arial" panose="020B0604020202020204" pitchFamily="34" charset="0"/>
            </a:endParaRPr>
          </a:p>
        </p:txBody>
      </p:sp>
      <p:sp>
        <p:nvSpPr>
          <p:cNvPr id="19" name="Textfeld 18"/>
          <p:cNvSpPr txBox="1"/>
          <p:nvPr/>
        </p:nvSpPr>
        <p:spPr>
          <a:xfrm rot="16200000">
            <a:off x="10059983" y="2896574"/>
            <a:ext cx="2280335" cy="370950"/>
          </a:xfrm>
          <a:prstGeom prst="rect">
            <a:avLst/>
          </a:prstGeom>
          <a:noFill/>
        </p:spPr>
        <p:txBody>
          <a:bodyPr wrap="square" rtlCol="0">
            <a:spAutoFit/>
          </a:bodyPr>
          <a:lstStyle/>
          <a:p>
            <a:r>
              <a:rPr lang="de-DE" dirty="0">
                <a:solidFill>
                  <a:srgbClr val="725A18"/>
                </a:solidFill>
                <a:cs typeface="Arial" panose="020B0604020202020204" pitchFamily="34" charset="0"/>
              </a:rPr>
              <a:t>Wertschöpfungskette</a:t>
            </a:r>
          </a:p>
        </p:txBody>
      </p:sp>
      <p:sp>
        <p:nvSpPr>
          <p:cNvPr id="23" name="Rechteck 22"/>
          <p:cNvSpPr/>
          <p:nvPr/>
        </p:nvSpPr>
        <p:spPr>
          <a:xfrm>
            <a:off x="2962123" y="5446330"/>
            <a:ext cx="1980036"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700" b="1" dirty="0">
                <a:solidFill>
                  <a:srgbClr val="666666"/>
                </a:solidFill>
                <a:cs typeface="Arial" panose="020B0604020202020204" pitchFamily="34" charset="0"/>
              </a:rPr>
              <a:t>Raffinerien</a:t>
            </a:r>
          </a:p>
        </p:txBody>
      </p:sp>
      <p:sp>
        <p:nvSpPr>
          <p:cNvPr id="24" name="Rechteck 23"/>
          <p:cNvSpPr/>
          <p:nvPr/>
        </p:nvSpPr>
        <p:spPr>
          <a:xfrm>
            <a:off x="6096259" y="5446330"/>
            <a:ext cx="1980036" cy="462009"/>
          </a:xfrm>
          <a:prstGeom prst="rect">
            <a:avLst/>
          </a:prstGeom>
          <a:noFill/>
          <a:ln>
            <a:solidFill>
              <a:srgbClr val="166E7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rgbClr val="166E79"/>
                </a:solidFill>
                <a:cs typeface="Arial" panose="020B0604020202020204" pitchFamily="34" charset="0"/>
              </a:rPr>
              <a:t>Nachwachsende</a:t>
            </a:r>
            <a:r>
              <a:rPr lang="de-DE" sz="1700" b="1" dirty="0">
                <a:solidFill>
                  <a:schemeClr val="accent4"/>
                </a:solidFill>
                <a:cs typeface="Arial" panose="020B0604020202020204" pitchFamily="34" charset="0"/>
              </a:rPr>
              <a:t> Rohstoffe</a:t>
            </a:r>
          </a:p>
        </p:txBody>
      </p:sp>
      <p:sp>
        <p:nvSpPr>
          <p:cNvPr id="26" name="Rechteck 25"/>
          <p:cNvSpPr/>
          <p:nvPr/>
        </p:nvSpPr>
        <p:spPr>
          <a:xfrm>
            <a:off x="1366340" y="5446330"/>
            <a:ext cx="1185909"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rgbClr val="666666"/>
                </a:solidFill>
                <a:cs typeface="Arial" panose="020B0604020202020204" pitchFamily="34" charset="0"/>
              </a:rPr>
              <a:t>Erdgas-förderung</a:t>
            </a:r>
          </a:p>
        </p:txBody>
      </p:sp>
      <p:sp>
        <p:nvSpPr>
          <p:cNvPr id="28" name="Rechteck 27"/>
          <p:cNvSpPr/>
          <p:nvPr/>
        </p:nvSpPr>
        <p:spPr>
          <a:xfrm>
            <a:off x="525412" y="5446330"/>
            <a:ext cx="762548"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tIns="72000" rtlCol="0" anchor="t" anchorCtr="0"/>
          <a:lstStyle/>
          <a:p>
            <a:pPr algn="ctr"/>
            <a:r>
              <a:rPr lang="de-DE" sz="1200" b="1" dirty="0">
                <a:solidFill>
                  <a:srgbClr val="666666"/>
                </a:solidFill>
                <a:cs typeface="Arial" panose="020B0604020202020204" pitchFamily="34" charset="0"/>
              </a:rPr>
              <a:t>Kohle</a:t>
            </a:r>
            <a:endParaRPr lang="de-DE" sz="1200" b="1" dirty="0">
              <a:solidFill>
                <a:srgbClr val="666666"/>
              </a:solidFill>
            </a:endParaRPr>
          </a:p>
        </p:txBody>
      </p:sp>
      <p:sp>
        <p:nvSpPr>
          <p:cNvPr id="32" name="Rechteck 31"/>
          <p:cNvSpPr/>
          <p:nvPr/>
        </p:nvSpPr>
        <p:spPr>
          <a:xfrm>
            <a:off x="8729641" y="5446330"/>
            <a:ext cx="1776006" cy="467108"/>
          </a:xfrm>
          <a:prstGeom prst="rect">
            <a:avLst/>
          </a:pr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700" b="1" dirty="0">
                <a:solidFill>
                  <a:srgbClr val="666666"/>
                </a:solidFill>
                <a:cs typeface="Arial" panose="020B0604020202020204" pitchFamily="34" charset="0"/>
              </a:rPr>
              <a:t>Anorganische Rohstoffe</a:t>
            </a:r>
          </a:p>
        </p:txBody>
      </p:sp>
      <p:sp>
        <p:nvSpPr>
          <p:cNvPr id="34" name="Rechteck 33"/>
          <p:cNvSpPr/>
          <p:nvPr/>
        </p:nvSpPr>
        <p:spPr>
          <a:xfrm>
            <a:off x="8466207" y="3223044"/>
            <a:ext cx="2421234" cy="949753"/>
          </a:xfrm>
          <a:prstGeom prst="rect">
            <a:avLst/>
          </a:prstGeom>
          <a:solidFill>
            <a:srgbClr val="F2EAD4"/>
          </a:solidFill>
          <a:ln w="28575">
            <a:solidFill>
              <a:srgbClr val="BE9528"/>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1600" b="1" dirty="0">
                <a:solidFill>
                  <a:srgbClr val="725A18"/>
                </a:solidFill>
                <a:cs typeface="Arial" panose="020B0604020202020204" pitchFamily="34" charset="0"/>
              </a:rPr>
              <a:t>Anorganische Basischemikalien</a:t>
            </a:r>
          </a:p>
        </p:txBody>
      </p:sp>
      <p:cxnSp>
        <p:nvCxnSpPr>
          <p:cNvPr id="74" name="Gerade Verbindung 73"/>
          <p:cNvCxnSpPr/>
          <p:nvPr/>
        </p:nvCxnSpPr>
        <p:spPr>
          <a:xfrm flipV="1">
            <a:off x="2878993" y="3225258"/>
            <a:ext cx="7987753" cy="553"/>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5" name="Gerade Verbindung 74"/>
          <p:cNvCxnSpPr/>
          <p:nvPr/>
        </p:nvCxnSpPr>
        <p:spPr>
          <a:xfrm flipV="1">
            <a:off x="2881984" y="3225329"/>
            <a:ext cx="7987753" cy="553"/>
          </a:xfrm>
          <a:prstGeom prst="line">
            <a:avLst/>
          </a:prstGeom>
          <a:ln w="25400">
            <a:solidFill>
              <a:srgbClr val="BE9528"/>
            </a:solidFill>
            <a:prstDash val="sysDash"/>
          </a:ln>
        </p:spPr>
        <p:style>
          <a:lnRef idx="1">
            <a:schemeClr val="accent1"/>
          </a:lnRef>
          <a:fillRef idx="0">
            <a:schemeClr val="accent1"/>
          </a:fillRef>
          <a:effectRef idx="0">
            <a:schemeClr val="accent1"/>
          </a:effectRef>
          <a:fontRef idx="minor">
            <a:schemeClr val="tx1"/>
          </a:fontRef>
        </p:style>
      </p:cxnSp>
      <p:cxnSp>
        <p:nvCxnSpPr>
          <p:cNvPr id="88" name="Gerade Verbindung 87"/>
          <p:cNvCxnSpPr/>
          <p:nvPr/>
        </p:nvCxnSpPr>
        <p:spPr>
          <a:xfrm>
            <a:off x="6096434" y="3225882"/>
            <a:ext cx="2369773" cy="2568"/>
          </a:xfrm>
          <a:prstGeom prst="line">
            <a:avLst/>
          </a:prstGeom>
          <a:ln w="28575">
            <a:solidFill>
              <a:srgbClr val="BE9528"/>
            </a:solidFill>
            <a:prstDash val="solid"/>
          </a:ln>
        </p:spPr>
        <p:style>
          <a:lnRef idx="1">
            <a:schemeClr val="accent1"/>
          </a:lnRef>
          <a:fillRef idx="0">
            <a:schemeClr val="accent1"/>
          </a:fillRef>
          <a:effectRef idx="0">
            <a:schemeClr val="accent1"/>
          </a:effectRef>
          <a:fontRef idx="minor">
            <a:schemeClr val="tx1"/>
          </a:fontRef>
        </p:style>
      </p:cxnSp>
      <p:sp>
        <p:nvSpPr>
          <p:cNvPr id="106" name="Pfeil nach unten 105"/>
          <p:cNvSpPr/>
          <p:nvPr/>
        </p:nvSpPr>
        <p:spPr>
          <a:xfrm rot="10800000">
            <a:off x="11284893" y="1454606"/>
            <a:ext cx="403034" cy="2767611"/>
          </a:xfrm>
          <a:prstGeom prst="downArrow">
            <a:avLst/>
          </a:prstGeom>
          <a:pattFill prst="narHorz">
            <a:fgClr>
              <a:srgbClr val="BE9528"/>
            </a:fgClr>
            <a:bgClr>
              <a:srgbClr val="F2EAD4"/>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0" name="Textfeld 109"/>
          <p:cNvSpPr txBox="1"/>
          <p:nvPr/>
        </p:nvSpPr>
        <p:spPr>
          <a:xfrm>
            <a:off x="10320277" y="4691649"/>
            <a:ext cx="1355785" cy="656590"/>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Salze, Phosphate,</a:t>
            </a:r>
          </a:p>
          <a:p>
            <a:pPr>
              <a:lnSpc>
                <a:spcPts val="1100"/>
              </a:lnSpc>
            </a:pPr>
            <a:r>
              <a:rPr lang="de-DE" sz="1000" b="1" i="1" dirty="0">
                <a:cs typeface="Arial" panose="020B0604020202020204" pitchFamily="34" charset="0"/>
              </a:rPr>
              <a:t>Flussspat, Lithium, Kali, Edelmetalle und viele mehr</a:t>
            </a:r>
          </a:p>
        </p:txBody>
      </p:sp>
      <p:grpSp>
        <p:nvGrpSpPr>
          <p:cNvPr id="6" name="Gruppieren 5">
            <a:extLst>
              <a:ext uri="{FF2B5EF4-FFF2-40B4-BE49-F238E27FC236}">
                <a16:creationId xmlns:a16="http://schemas.microsoft.com/office/drawing/2014/main" id="{21E31EF1-A5BA-483E-AE06-41691E102984}"/>
              </a:ext>
            </a:extLst>
          </p:cNvPr>
          <p:cNvGrpSpPr/>
          <p:nvPr/>
        </p:nvGrpSpPr>
        <p:grpSpPr>
          <a:xfrm>
            <a:off x="7849976" y="3330603"/>
            <a:ext cx="2529852" cy="2096717"/>
            <a:chOff x="7849976" y="3330603"/>
            <a:chExt cx="2529852" cy="2096717"/>
          </a:xfrm>
        </p:grpSpPr>
        <p:sp>
          <p:nvSpPr>
            <p:cNvPr id="108" name="Pfeil nach unten 107"/>
            <p:cNvSpPr/>
            <p:nvPr/>
          </p:nvSpPr>
          <p:spPr>
            <a:xfrm rot="10800000">
              <a:off x="9041611" y="4340116"/>
              <a:ext cx="1338217" cy="259202"/>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09" name="Rechteck 108"/>
            <p:cNvSpPr/>
            <p:nvPr/>
          </p:nvSpPr>
          <p:spPr>
            <a:xfrm>
              <a:off x="9146615" y="4599320"/>
              <a:ext cx="1157735" cy="828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prstClr val="white">
                      <a:lumMod val="50000"/>
                    </a:prstClr>
                  </a:solidFill>
                </a:ln>
                <a:solidFill>
                  <a:prstClr val="white"/>
                </a:solidFill>
              </a:endParaRPr>
            </a:p>
          </p:txBody>
        </p:sp>
        <p:sp>
          <p:nvSpPr>
            <p:cNvPr id="111" name="Rechteck 110"/>
            <p:cNvSpPr/>
            <p:nvPr/>
          </p:nvSpPr>
          <p:spPr>
            <a:xfrm>
              <a:off x="7963003" y="3397592"/>
              <a:ext cx="262777" cy="877763"/>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2" name="Rechteck 111"/>
            <p:cNvSpPr/>
            <p:nvPr/>
          </p:nvSpPr>
          <p:spPr>
            <a:xfrm>
              <a:off x="8889524" y="4306264"/>
              <a:ext cx="262777" cy="1116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3" name="Pfeil nach unten 112"/>
            <p:cNvSpPr/>
            <p:nvPr/>
          </p:nvSpPr>
          <p:spPr>
            <a:xfrm rot="10800000">
              <a:off x="7849976" y="3330603"/>
              <a:ext cx="501574" cy="66987"/>
            </a:xfrm>
            <a:prstGeom prst="downArrow">
              <a:avLst>
                <a:gd name="adj1" fmla="val 50000"/>
                <a:gd name="adj2" fmla="val 100000"/>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4" name="Rechteck 113"/>
            <p:cNvSpPr/>
            <p:nvPr/>
          </p:nvSpPr>
          <p:spPr>
            <a:xfrm>
              <a:off x="8033049" y="4264951"/>
              <a:ext cx="1062000" cy="45719"/>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5" name="Ellipse 114"/>
            <p:cNvSpPr/>
            <p:nvPr/>
          </p:nvSpPr>
          <p:spPr>
            <a:xfrm>
              <a:off x="9031640" y="4264417"/>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16" name="Ellipse 115"/>
            <p:cNvSpPr/>
            <p:nvPr/>
          </p:nvSpPr>
          <p:spPr>
            <a:xfrm>
              <a:off x="7963433" y="4226945"/>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29" name="Textfeld 128"/>
          <p:cNvSpPr txBox="1"/>
          <p:nvPr/>
        </p:nvSpPr>
        <p:spPr>
          <a:xfrm>
            <a:off x="7292267" y="4323500"/>
            <a:ext cx="1357431" cy="1079783"/>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Pflanzliche Öle, tierische Fette</a:t>
            </a:r>
          </a:p>
          <a:p>
            <a:pPr>
              <a:lnSpc>
                <a:spcPts val="1100"/>
              </a:lnSpc>
            </a:pPr>
            <a:r>
              <a:rPr lang="de-DE" sz="1000" b="1" i="1" dirty="0">
                <a:cs typeface="Arial" panose="020B0604020202020204" pitchFamily="34" charset="0"/>
              </a:rPr>
              <a:t>Cellulose,</a:t>
            </a:r>
          </a:p>
          <a:p>
            <a:pPr>
              <a:lnSpc>
                <a:spcPts val="1100"/>
              </a:lnSpc>
            </a:pPr>
            <a:r>
              <a:rPr lang="de-DE" sz="1000" b="1" i="1" dirty="0">
                <a:cs typeface="Arial" panose="020B0604020202020204" pitchFamily="34" charset="0"/>
              </a:rPr>
              <a:t>Zucker, Stärke, Bioethanol,   Naturkautschuk, Glyzerin und andere</a:t>
            </a:r>
          </a:p>
        </p:txBody>
      </p:sp>
      <p:grpSp>
        <p:nvGrpSpPr>
          <p:cNvPr id="12" name="Gruppieren 11">
            <a:extLst>
              <a:ext uri="{FF2B5EF4-FFF2-40B4-BE49-F238E27FC236}">
                <a16:creationId xmlns:a16="http://schemas.microsoft.com/office/drawing/2014/main" id="{CD4080BF-30E9-4F19-A799-53B147DF8751}"/>
              </a:ext>
            </a:extLst>
          </p:cNvPr>
          <p:cNvGrpSpPr/>
          <p:nvPr/>
        </p:nvGrpSpPr>
        <p:grpSpPr>
          <a:xfrm>
            <a:off x="5440915" y="3088017"/>
            <a:ext cx="2098063" cy="2333102"/>
            <a:chOff x="5440915" y="3088017"/>
            <a:chExt cx="2098063" cy="2333102"/>
          </a:xfrm>
        </p:grpSpPr>
        <p:sp>
          <p:nvSpPr>
            <p:cNvPr id="127" name="Pfeil nach unten 126"/>
            <p:cNvSpPr/>
            <p:nvPr/>
          </p:nvSpPr>
          <p:spPr>
            <a:xfrm rot="10800000">
              <a:off x="6687457" y="3088017"/>
              <a:ext cx="851521" cy="115569"/>
            </a:xfrm>
            <a:prstGeom prst="downArrow">
              <a:avLst>
                <a:gd name="adj1" fmla="val 50000"/>
                <a:gd name="adj2" fmla="val 100000"/>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8" name="Rechteck 127"/>
            <p:cNvSpPr/>
            <p:nvPr/>
          </p:nvSpPr>
          <p:spPr>
            <a:xfrm>
              <a:off x="6942095" y="3184203"/>
              <a:ext cx="329757" cy="2232000"/>
            </a:xfrm>
            <a:prstGeom prst="rect">
              <a:avLst/>
            </a:prstGeom>
            <a:solidFill>
              <a:srgbClr val="166E79"/>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0" name="Pfeil nach unten 129"/>
            <p:cNvSpPr/>
            <p:nvPr/>
          </p:nvSpPr>
          <p:spPr>
            <a:xfrm rot="10800000">
              <a:off x="5440915" y="4046456"/>
              <a:ext cx="449514" cy="97195"/>
            </a:xfrm>
            <a:prstGeom prst="downArrow">
              <a:avLst>
                <a:gd name="adj1" fmla="val 50000"/>
                <a:gd name="adj2" fmla="val 100000"/>
              </a:avLst>
            </a:prstGeom>
            <a:solidFill>
              <a:schemeClr val="accent4"/>
            </a:solidFill>
            <a:ln>
              <a:solidFill>
                <a:srgbClr val="166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2" name="Rechteck 131"/>
            <p:cNvSpPr/>
            <p:nvPr/>
          </p:nvSpPr>
          <p:spPr>
            <a:xfrm>
              <a:off x="5634697" y="4152530"/>
              <a:ext cx="61950" cy="39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3" name="Rechteck 132"/>
            <p:cNvSpPr/>
            <p:nvPr/>
          </p:nvSpPr>
          <p:spPr>
            <a:xfrm>
              <a:off x="5634697" y="4530824"/>
              <a:ext cx="1332000" cy="30141"/>
            </a:xfrm>
            <a:prstGeom prst="rect">
              <a:avLst/>
            </a:prstGeom>
            <a:solidFill>
              <a:schemeClr val="accent4"/>
            </a:solidFill>
            <a:ln>
              <a:solidFill>
                <a:srgbClr val="166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5" name="Rechteck 134"/>
            <p:cNvSpPr/>
            <p:nvPr/>
          </p:nvSpPr>
          <p:spPr>
            <a:xfrm>
              <a:off x="6881576" y="4557119"/>
              <a:ext cx="60519" cy="864000"/>
            </a:xfrm>
            <a:prstGeom prst="rect">
              <a:avLst/>
            </a:prstGeom>
            <a:solidFill>
              <a:srgbClr val="166E79"/>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37" name="Textfeld 136"/>
          <p:cNvSpPr txBox="1"/>
          <p:nvPr/>
        </p:nvSpPr>
        <p:spPr>
          <a:xfrm>
            <a:off x="5234931" y="4152334"/>
            <a:ext cx="864220" cy="233397"/>
          </a:xfrm>
          <a:prstGeom prst="rect">
            <a:avLst/>
          </a:prstGeom>
          <a:noFill/>
        </p:spPr>
        <p:txBody>
          <a:bodyPr wrap="square" lIns="0" rIns="0" rtlCol="0">
            <a:spAutoFit/>
          </a:bodyPr>
          <a:lstStyle/>
          <a:p>
            <a:pPr algn="ctr">
              <a:lnSpc>
                <a:spcPts val="1100"/>
              </a:lnSpc>
            </a:pPr>
            <a:r>
              <a:rPr lang="de-DE" sz="1000" b="1" i="1" dirty="0">
                <a:cs typeface="Arial" panose="020B0604020202020204" pitchFamily="34" charset="0"/>
              </a:rPr>
              <a:t>Bioethanol</a:t>
            </a:r>
          </a:p>
        </p:txBody>
      </p:sp>
      <p:sp>
        <p:nvSpPr>
          <p:cNvPr id="146" name="Textfeld 145"/>
          <p:cNvSpPr txBox="1"/>
          <p:nvPr/>
        </p:nvSpPr>
        <p:spPr>
          <a:xfrm>
            <a:off x="4885591" y="4376038"/>
            <a:ext cx="742107" cy="507127"/>
          </a:xfrm>
          <a:prstGeom prst="rect">
            <a:avLst/>
          </a:prstGeom>
          <a:noFill/>
        </p:spPr>
        <p:txBody>
          <a:bodyPr wrap="square" lIns="0" rIns="0" rtlCol="0">
            <a:spAutoFit/>
          </a:bodyPr>
          <a:lstStyle/>
          <a:p>
            <a:pPr>
              <a:lnSpc>
                <a:spcPts val="800"/>
              </a:lnSpc>
            </a:pPr>
            <a:r>
              <a:rPr lang="de-DE" sz="900" i="1" dirty="0">
                <a:solidFill>
                  <a:srgbClr val="623C72"/>
                </a:solidFill>
                <a:cs typeface="Arial" panose="020B0604020202020204" pitchFamily="34" charset="0"/>
              </a:rPr>
              <a:t>= interner Energie-verbrauch  im Cracker </a:t>
            </a:r>
          </a:p>
        </p:txBody>
      </p:sp>
      <p:sp>
        <p:nvSpPr>
          <p:cNvPr id="147" name="Textfeld 146"/>
          <p:cNvSpPr txBox="1"/>
          <p:nvPr/>
        </p:nvSpPr>
        <p:spPr>
          <a:xfrm>
            <a:off x="4881774" y="4920181"/>
            <a:ext cx="1041321"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Naphtha, Kondensate,</a:t>
            </a:r>
          </a:p>
          <a:p>
            <a:pPr>
              <a:lnSpc>
                <a:spcPts val="1100"/>
              </a:lnSpc>
            </a:pPr>
            <a:r>
              <a:rPr lang="de-DE" sz="1000" b="1" i="1">
                <a:cs typeface="Arial" panose="020B0604020202020204" pitchFamily="34" charset="0"/>
              </a:rPr>
              <a:t>LPG, Gasöl </a:t>
            </a:r>
            <a:endParaRPr lang="de-DE" sz="1000" b="1" i="1" dirty="0">
              <a:cs typeface="Arial" panose="020B0604020202020204" pitchFamily="34" charset="0"/>
            </a:endParaRPr>
          </a:p>
        </p:txBody>
      </p:sp>
      <p:sp>
        <p:nvSpPr>
          <p:cNvPr id="148" name="Multiplizieren 147"/>
          <p:cNvSpPr/>
          <p:nvPr/>
        </p:nvSpPr>
        <p:spPr>
          <a:xfrm>
            <a:off x="4556885" y="4354220"/>
            <a:ext cx="385273" cy="222334"/>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54" name="Ellipse 153"/>
          <p:cNvSpPr/>
          <p:nvPr/>
        </p:nvSpPr>
        <p:spPr>
          <a:xfrm>
            <a:off x="6374655" y="4829532"/>
            <a:ext cx="57185" cy="401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7" name="Textfeld 156"/>
          <p:cNvSpPr txBox="1"/>
          <p:nvPr/>
        </p:nvSpPr>
        <p:spPr>
          <a:xfrm>
            <a:off x="6442334" y="3590855"/>
            <a:ext cx="502857" cy="515526"/>
          </a:xfrm>
          <a:prstGeom prst="rect">
            <a:avLst/>
          </a:prstGeom>
          <a:noFill/>
        </p:spPr>
        <p:txBody>
          <a:bodyPr wrap="square" lIns="0" rIns="0" rtlCol="0">
            <a:spAutoFit/>
          </a:bodyPr>
          <a:lstStyle/>
          <a:p>
            <a:pPr>
              <a:lnSpc>
                <a:spcPts val="1100"/>
              </a:lnSpc>
            </a:pPr>
            <a:r>
              <a:rPr lang="de-DE" sz="1000" b="1" i="1" dirty="0">
                <a:cs typeface="Arial" panose="020B0604020202020204" pitchFamily="34" charset="0"/>
              </a:rPr>
              <a:t>Stein-kohlen-teer</a:t>
            </a:r>
          </a:p>
        </p:txBody>
      </p:sp>
      <p:grpSp>
        <p:nvGrpSpPr>
          <p:cNvPr id="11" name="Gruppieren 10">
            <a:extLst>
              <a:ext uri="{FF2B5EF4-FFF2-40B4-BE49-F238E27FC236}">
                <a16:creationId xmlns:a16="http://schemas.microsoft.com/office/drawing/2014/main" id="{45CB3162-CBED-43C0-A2AC-BF939464B068}"/>
              </a:ext>
            </a:extLst>
          </p:cNvPr>
          <p:cNvGrpSpPr/>
          <p:nvPr/>
        </p:nvGrpSpPr>
        <p:grpSpPr>
          <a:xfrm>
            <a:off x="765449" y="3114542"/>
            <a:ext cx="5862556" cy="2317362"/>
            <a:chOff x="765449" y="3114542"/>
            <a:chExt cx="5862556" cy="2317362"/>
          </a:xfrm>
        </p:grpSpPr>
        <p:sp>
          <p:nvSpPr>
            <p:cNvPr id="152" name="Rechteck 151"/>
            <p:cNvSpPr/>
            <p:nvPr/>
          </p:nvSpPr>
          <p:spPr>
            <a:xfrm>
              <a:off x="6369547" y="3176051"/>
              <a:ext cx="60519" cy="1676604"/>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3" name="Rechteck 152"/>
            <p:cNvSpPr/>
            <p:nvPr/>
          </p:nvSpPr>
          <p:spPr>
            <a:xfrm>
              <a:off x="1165811" y="4839447"/>
              <a:ext cx="5245169" cy="3014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5" name="Pfeil nach unten 154"/>
            <p:cNvSpPr/>
            <p:nvPr/>
          </p:nvSpPr>
          <p:spPr>
            <a:xfrm rot="10800000">
              <a:off x="6178491" y="3114542"/>
              <a:ext cx="449514" cy="90926"/>
            </a:xfrm>
            <a:prstGeom prst="downArrow">
              <a:avLst>
                <a:gd name="adj1" fmla="val 50000"/>
                <a:gd name="adj2" fmla="val 100000"/>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3" name="Ellipse 142"/>
            <p:cNvSpPr/>
            <p:nvPr/>
          </p:nvSpPr>
          <p:spPr>
            <a:xfrm>
              <a:off x="2136221" y="498030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9" name="Ellipse 148"/>
            <p:cNvSpPr/>
            <p:nvPr/>
          </p:nvSpPr>
          <p:spPr>
            <a:xfrm>
              <a:off x="3654352" y="4913324"/>
              <a:ext cx="190615" cy="133959"/>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6" name="Ellipse 155"/>
            <p:cNvSpPr/>
            <p:nvPr/>
          </p:nvSpPr>
          <p:spPr>
            <a:xfrm>
              <a:off x="1137547" y="4839447"/>
              <a:ext cx="57185" cy="40188"/>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7" name="Ellipse 166"/>
            <p:cNvSpPr/>
            <p:nvPr/>
          </p:nvSpPr>
          <p:spPr>
            <a:xfrm>
              <a:off x="2224568" y="4682073"/>
              <a:ext cx="119134" cy="83725"/>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8" name="Pfeil nach unten 137"/>
            <p:cNvSpPr/>
            <p:nvPr/>
          </p:nvSpPr>
          <p:spPr>
            <a:xfrm rot="10800000">
              <a:off x="3305577" y="3836959"/>
              <a:ext cx="1630292" cy="301325"/>
            </a:xfrm>
            <a:prstGeom prst="downArrow">
              <a:avLst>
                <a:gd name="adj1" fmla="val 50000"/>
                <a:gd name="adj2" fmla="val 100000"/>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39" name="Rechteck 138"/>
            <p:cNvSpPr/>
            <p:nvPr/>
          </p:nvSpPr>
          <p:spPr>
            <a:xfrm>
              <a:off x="3961156" y="4562786"/>
              <a:ext cx="902813" cy="250499"/>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0" name="Rechteck 139"/>
            <p:cNvSpPr/>
            <p:nvPr/>
          </p:nvSpPr>
          <p:spPr>
            <a:xfrm>
              <a:off x="3551343" y="4126137"/>
              <a:ext cx="293624" cy="68219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1" name="Rechteck 140"/>
            <p:cNvSpPr/>
            <p:nvPr/>
          </p:nvSpPr>
          <p:spPr>
            <a:xfrm>
              <a:off x="2136369" y="5035904"/>
              <a:ext cx="318736" cy="396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2" name="Rechteck 141"/>
            <p:cNvSpPr/>
            <p:nvPr/>
          </p:nvSpPr>
          <p:spPr>
            <a:xfrm>
              <a:off x="2239350" y="4980087"/>
              <a:ext cx="1510311" cy="66987"/>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4" name="Rechteck 143"/>
            <p:cNvSpPr/>
            <p:nvPr/>
          </p:nvSpPr>
          <p:spPr>
            <a:xfrm>
              <a:off x="3961156" y="4904050"/>
              <a:ext cx="902811" cy="5266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45" name="Rechteck 144"/>
            <p:cNvSpPr/>
            <p:nvPr/>
          </p:nvSpPr>
          <p:spPr>
            <a:xfrm>
              <a:off x="3960252" y="4126137"/>
              <a:ext cx="654125" cy="507127"/>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0" name="Rechteck 149"/>
            <p:cNvSpPr/>
            <p:nvPr/>
          </p:nvSpPr>
          <p:spPr>
            <a:xfrm>
              <a:off x="3551343" y="4899546"/>
              <a:ext cx="293624" cy="96932"/>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1" name="Rechteck 150"/>
            <p:cNvSpPr/>
            <p:nvPr/>
          </p:nvSpPr>
          <p:spPr>
            <a:xfrm>
              <a:off x="1139893" y="4866243"/>
              <a:ext cx="60519" cy="54000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8" name="Rechteck 157"/>
            <p:cNvSpPr/>
            <p:nvPr/>
          </p:nvSpPr>
          <p:spPr>
            <a:xfrm>
              <a:off x="814892" y="4613801"/>
              <a:ext cx="262777" cy="80240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59" name="Rechteck 158"/>
            <p:cNvSpPr/>
            <p:nvPr/>
          </p:nvSpPr>
          <p:spPr>
            <a:xfrm>
              <a:off x="1444757" y="4897723"/>
              <a:ext cx="603929" cy="51848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0" name="Rechteck 159"/>
            <p:cNvSpPr/>
            <p:nvPr/>
          </p:nvSpPr>
          <p:spPr>
            <a:xfrm>
              <a:off x="1444757" y="4613801"/>
              <a:ext cx="603929" cy="194528"/>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1" name="Rechteck 160"/>
            <p:cNvSpPr/>
            <p:nvPr/>
          </p:nvSpPr>
          <p:spPr>
            <a:xfrm>
              <a:off x="3088843" y="5088584"/>
              <a:ext cx="318735" cy="32762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2" name="Rechteck 161"/>
            <p:cNvSpPr/>
            <p:nvPr/>
          </p:nvSpPr>
          <p:spPr>
            <a:xfrm>
              <a:off x="3088843" y="4903765"/>
              <a:ext cx="318736" cy="4253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3" name="Rechteck 162"/>
            <p:cNvSpPr/>
            <p:nvPr/>
          </p:nvSpPr>
          <p:spPr>
            <a:xfrm>
              <a:off x="2295865" y="4715977"/>
              <a:ext cx="1036217" cy="49820"/>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4" name="Ellipse 163"/>
            <p:cNvSpPr/>
            <p:nvPr/>
          </p:nvSpPr>
          <p:spPr>
            <a:xfrm>
              <a:off x="3283251" y="4714028"/>
              <a:ext cx="119134" cy="90957"/>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5" name="Rechteck 164"/>
            <p:cNvSpPr/>
            <p:nvPr/>
          </p:nvSpPr>
          <p:spPr>
            <a:xfrm>
              <a:off x="2223169" y="4613802"/>
              <a:ext cx="318736" cy="11109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66" name="Pfeil nach unten 165"/>
            <p:cNvSpPr/>
            <p:nvPr/>
          </p:nvSpPr>
          <p:spPr>
            <a:xfrm rot="10800000">
              <a:off x="765449" y="4350005"/>
              <a:ext cx="1786800" cy="263795"/>
            </a:xfrm>
            <a:prstGeom prst="downArrow">
              <a:avLst>
                <a:gd name="adj1" fmla="val 50000"/>
                <a:gd name="adj2" fmla="val 100000"/>
              </a:avLst>
            </a:prstGeom>
            <a:noFill/>
            <a:ln w="28575">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71" name="Rechteck 170"/>
            <p:cNvSpPr/>
            <p:nvPr/>
          </p:nvSpPr>
          <p:spPr>
            <a:xfrm>
              <a:off x="3083650" y="4770814"/>
              <a:ext cx="318736" cy="5023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grpSp>
      <p:sp>
        <p:nvSpPr>
          <p:cNvPr id="117" name="Textfeld 116"/>
          <p:cNvSpPr txBox="1"/>
          <p:nvPr/>
        </p:nvSpPr>
        <p:spPr>
          <a:xfrm>
            <a:off x="544466" y="1050747"/>
            <a:ext cx="2159534" cy="400110"/>
          </a:xfrm>
          <a:prstGeom prst="rect">
            <a:avLst/>
          </a:prstGeom>
          <a:noFill/>
        </p:spPr>
        <p:txBody>
          <a:bodyPr wrap="square" lIns="0" rIns="0" rtlCol="0">
            <a:spAutoFit/>
          </a:bodyPr>
          <a:lstStyle/>
          <a:p>
            <a:r>
              <a:rPr lang="de-DE" sz="1000" i="1" dirty="0">
                <a:cs typeface="Arial" panose="020B0604020202020204" pitchFamily="34" charset="0"/>
              </a:rPr>
              <a:t>Vereinfachte und nicht-maßstäbliche Darstellung</a:t>
            </a:r>
          </a:p>
        </p:txBody>
      </p:sp>
      <p:sp>
        <p:nvSpPr>
          <p:cNvPr id="118" name="Multiplizieren 117"/>
          <p:cNvSpPr/>
          <p:nvPr/>
        </p:nvSpPr>
        <p:spPr>
          <a:xfrm>
            <a:off x="429820" y="1470727"/>
            <a:ext cx="525904" cy="286248"/>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19" name="Textfeld 118"/>
          <p:cNvSpPr txBox="1"/>
          <p:nvPr/>
        </p:nvSpPr>
        <p:spPr>
          <a:xfrm>
            <a:off x="881118" y="1536545"/>
            <a:ext cx="1325572" cy="202684"/>
          </a:xfrm>
          <a:prstGeom prst="rect">
            <a:avLst/>
          </a:prstGeom>
          <a:noFill/>
        </p:spPr>
        <p:txBody>
          <a:bodyPr wrap="square" lIns="0" rIns="0" rtlCol="0">
            <a:spAutoFit/>
          </a:bodyPr>
          <a:lstStyle/>
          <a:p>
            <a:pPr>
              <a:lnSpc>
                <a:spcPts val="800"/>
              </a:lnSpc>
            </a:pPr>
            <a:r>
              <a:rPr lang="de-DE" sz="1000" i="1" dirty="0">
                <a:solidFill>
                  <a:srgbClr val="623C72"/>
                </a:solidFill>
                <a:cs typeface="Arial" panose="020B0604020202020204" pitchFamily="34" charset="0"/>
              </a:rPr>
              <a:t>= nicht berücksichtigt</a:t>
            </a:r>
          </a:p>
        </p:txBody>
      </p:sp>
      <p:sp>
        <p:nvSpPr>
          <p:cNvPr id="123" name="Multiplizieren 122"/>
          <p:cNvSpPr/>
          <p:nvPr/>
        </p:nvSpPr>
        <p:spPr>
          <a:xfrm>
            <a:off x="1170018" y="3896830"/>
            <a:ext cx="970119" cy="556023"/>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4" name="Multiplizieren 123"/>
          <p:cNvSpPr/>
          <p:nvPr/>
        </p:nvSpPr>
        <p:spPr>
          <a:xfrm>
            <a:off x="9222450" y="3896830"/>
            <a:ext cx="970119" cy="556023"/>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sp>
        <p:nvSpPr>
          <p:cNvPr id="125" name="Multiplizieren 124"/>
          <p:cNvSpPr/>
          <p:nvPr/>
        </p:nvSpPr>
        <p:spPr>
          <a:xfrm>
            <a:off x="7838585" y="3068485"/>
            <a:ext cx="525904" cy="297206"/>
          </a:xfrm>
          <a:prstGeom prst="mathMultiply">
            <a:avLst/>
          </a:prstGeom>
          <a:solidFill>
            <a:srgbClr val="E0D8E3"/>
          </a:solidFill>
          <a:ln>
            <a:solidFill>
              <a:srgbClr val="623C7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endParaRPr lang="de-DE" dirty="0">
              <a:solidFill>
                <a:prstClr val="white"/>
              </a:solidFill>
            </a:endParaRPr>
          </a:p>
        </p:txBody>
      </p:sp>
      <p:grpSp>
        <p:nvGrpSpPr>
          <p:cNvPr id="4" name="Gruppieren 3">
            <a:extLst>
              <a:ext uri="{FF2B5EF4-FFF2-40B4-BE49-F238E27FC236}">
                <a16:creationId xmlns:a16="http://schemas.microsoft.com/office/drawing/2014/main" id="{C6340BAD-C2BB-4791-8E46-6B9774B7D46D}"/>
              </a:ext>
            </a:extLst>
          </p:cNvPr>
          <p:cNvGrpSpPr/>
          <p:nvPr/>
        </p:nvGrpSpPr>
        <p:grpSpPr>
          <a:xfrm>
            <a:off x="2703999" y="2795395"/>
            <a:ext cx="5155662" cy="1575751"/>
            <a:chOff x="2703999" y="2795395"/>
            <a:chExt cx="5155662" cy="1575751"/>
          </a:xfrm>
        </p:grpSpPr>
        <p:sp>
          <p:nvSpPr>
            <p:cNvPr id="121" name="Ellipse 120"/>
            <p:cNvSpPr/>
            <p:nvPr/>
          </p:nvSpPr>
          <p:spPr>
            <a:xfrm>
              <a:off x="2703999" y="2825716"/>
              <a:ext cx="5155662" cy="1545430"/>
            </a:xfrm>
            <a:prstGeom prst="ellipse">
              <a:avLst/>
            </a:prstGeom>
            <a:noFill/>
            <a:ln w="38100">
              <a:solidFill>
                <a:srgbClr val="B220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prstClr val="white"/>
                </a:solidFill>
              </a:endParaRPr>
            </a:p>
          </p:txBody>
        </p:sp>
        <p:sp>
          <p:nvSpPr>
            <p:cNvPr id="122" name="Rechteck 121"/>
            <p:cNvSpPr/>
            <p:nvPr/>
          </p:nvSpPr>
          <p:spPr>
            <a:xfrm>
              <a:off x="3961727" y="2795395"/>
              <a:ext cx="2641987" cy="252000"/>
            </a:xfrm>
            <a:prstGeom prst="rect">
              <a:avLst/>
            </a:prstGeom>
            <a:solidFill>
              <a:srgbClr val="B2206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ctr"/>
            <a:lstStyle/>
            <a:p>
              <a:pPr algn="ctr"/>
              <a:r>
                <a:rPr lang="de-DE" sz="1600" dirty="0">
                  <a:solidFill>
                    <a:prstClr val="white"/>
                  </a:solidFill>
                  <a:cs typeface="Arial" panose="020B0604020202020204" pitchFamily="34" charset="0"/>
                </a:rPr>
                <a:t>Rohstoffbasis</a:t>
              </a:r>
            </a:p>
          </p:txBody>
        </p:sp>
      </p:grpSp>
    </p:spTree>
    <p:extLst>
      <p:ext uri="{BB962C8B-B14F-4D97-AF65-F5344CB8AC3E}">
        <p14:creationId xmlns:p14="http://schemas.microsoft.com/office/powerpoint/2010/main" val="2590176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218899754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Titel 7"/>
          <p:cNvSpPr>
            <a:spLocks noGrp="1"/>
          </p:cNvSpPr>
          <p:nvPr>
            <p:ph type="title"/>
          </p:nvPr>
        </p:nvSpPr>
        <p:spPr>
          <a:solidFill>
            <a:srgbClr val="CCDBEA"/>
          </a:solidFill>
        </p:spPr>
        <p:txBody>
          <a:bodyPr vert="horz"/>
          <a:lstStyle/>
          <a:p>
            <a:r>
              <a:rPr lang="de-DE" dirty="0"/>
              <a:t>Rohstoffmix der Branche: Naphtha ist wichtigster Rohstoff der organischen Chemie</a:t>
            </a:r>
            <a:endParaRPr lang="de-DE" dirty="0">
              <a:solidFill>
                <a:srgbClr val="FF0000"/>
              </a:solidFill>
            </a:endParaRPr>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idx="18"/>
          </p:nvPr>
        </p:nvSpPr>
        <p:spPr/>
        <p:txBody>
          <a:bodyPr/>
          <a:lstStyle/>
          <a:p>
            <a:r>
              <a:rPr lang="de-DE" dirty="0"/>
              <a:t>Mineralölprodukte sind noch die wichtigsten Rohstoffe für die Produktion in der organischen Chemie.</a:t>
            </a:r>
          </a:p>
          <a:p>
            <a:r>
              <a:rPr lang="de-DE" dirty="0"/>
              <a:t>Nachwachsende Rohstoffe haben bisher einen Anteil von rund 16 Prozent. Sie gehen direkt in die Herstellung von z.B. Wasch- und Reinigungsmittel, Kosmetika, biobasierte Kunststoffe  und Pharmazeutika ein.</a:t>
            </a:r>
          </a:p>
        </p:txBody>
      </p:sp>
      <p:sp>
        <p:nvSpPr>
          <p:cNvPr id="2" name="Textplatzhalter 1"/>
          <p:cNvSpPr>
            <a:spLocks noGrp="1"/>
          </p:cNvSpPr>
          <p:nvPr>
            <p:ph type="body" sz="quarter" idx="13"/>
          </p:nvPr>
        </p:nvSpPr>
        <p:spPr/>
        <p:txBody>
          <a:bodyPr/>
          <a:lstStyle/>
          <a:p>
            <a:r>
              <a:rPr lang="de-DE" dirty="0"/>
              <a:t>Rohstoffeinsatz der Branche</a:t>
            </a:r>
          </a:p>
        </p:txBody>
      </p:sp>
      <p:sp>
        <p:nvSpPr>
          <p:cNvPr id="3" name="Textplatzhalter 2"/>
          <p:cNvSpPr>
            <a:spLocks noGrp="1"/>
          </p:cNvSpPr>
          <p:nvPr>
            <p:ph type="body" sz="quarter" idx="20"/>
          </p:nvPr>
        </p:nvSpPr>
        <p:spPr/>
        <p:txBody>
          <a:bodyPr/>
          <a:lstStyle/>
          <a:p>
            <a:r>
              <a:rPr lang="de-DE" dirty="0"/>
              <a:t>Rohstoffbasis der organischen Chemie in Deutschland, in Mio. Tonnen, Anteile in Prozent, 2023</a:t>
            </a: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43"/>
          </p:nvPr>
        </p:nvSpPr>
        <p:spPr/>
        <p:txBody>
          <a:bodyPr/>
          <a:lstStyle/>
          <a:p>
            <a:fld id="{B42D4303-B7FF-7540-9F33-74BBD7018147}" type="slidenum">
              <a:rPr lang="de-DE" smtClean="0"/>
              <a:pPr/>
              <a:t>15</a:t>
            </a:fld>
            <a:endParaRPr lang="de-DE" dirty="0"/>
          </a:p>
        </p:txBody>
      </p:sp>
      <p:sp>
        <p:nvSpPr>
          <p:cNvPr id="6" name="Inhaltsplatzhalter 5"/>
          <p:cNvSpPr>
            <a:spLocks noGrp="1"/>
          </p:cNvSpPr>
          <p:nvPr>
            <p:ph type="body" sz="quarter" idx="40"/>
          </p:nvPr>
        </p:nvSpPr>
        <p:spPr/>
        <p:txBody>
          <a:bodyPr/>
          <a:lstStyle/>
          <a:p>
            <a:r>
              <a:rPr lang="de-DE" dirty="0"/>
              <a:t>Quellen: Destatis, BAFA, FNR, VCI</a:t>
            </a:r>
          </a:p>
        </p:txBody>
      </p:sp>
      <p:sp>
        <p:nvSpPr>
          <p:cNvPr id="5" name="Textplatzhalter 4"/>
          <p:cNvSpPr>
            <a:spLocks noGrp="1"/>
          </p:cNvSpPr>
          <p:nvPr>
            <p:ph type="body" sz="quarter" idx="41"/>
          </p:nvPr>
        </p:nvSpPr>
        <p:spPr>
          <a:xfrm>
            <a:off x="5303912" y="5977438"/>
            <a:ext cx="4104144" cy="252000"/>
          </a:xfrm>
        </p:spPr>
        <p:txBody>
          <a:bodyPr/>
          <a:lstStyle/>
          <a:p>
            <a:r>
              <a:rPr lang="de-DE" dirty="0"/>
              <a:t>Basis: Tonnen Rohstoff, ohne anorganische Rohstoffe</a:t>
            </a:r>
          </a:p>
          <a:p>
            <a:r>
              <a:rPr lang="de-DE" dirty="0">
                <a:solidFill>
                  <a:srgbClr val="FF0000"/>
                </a:solidFill>
              </a:rPr>
              <a:t>Nachwachsende Rohstoffe: noch Schätzung</a:t>
            </a:r>
          </a:p>
        </p:txBody>
      </p:sp>
      <p:graphicFrame>
        <p:nvGraphicFramePr>
          <p:cNvPr id="13"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14485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68A9CD-E3C4-A6D3-FBF8-BCD6AC61CB46}"/>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CCB61B4-9B2B-23B0-26CC-FEEEBA35DFEE}"/>
              </a:ext>
            </a:extLst>
          </p:cNvPr>
          <p:cNvGraphicFramePr>
            <a:graphicFrameLocks noChangeAspect="1"/>
          </p:cNvGraphicFramePr>
          <p:nvPr>
            <p:custDataLst>
              <p:tags r:id="rId1"/>
            </p:custDataLst>
            <p:extLst>
              <p:ext uri="{D42A27DB-BD31-4B8C-83A1-F6EECF244321}">
                <p14:modId xmlns:p14="http://schemas.microsoft.com/office/powerpoint/2010/main" val="10701341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0" name="Objekt 9" hidden="1">
                        <a:extLst>
                          <a:ext uri="{FF2B5EF4-FFF2-40B4-BE49-F238E27FC236}">
                            <a16:creationId xmlns:a16="http://schemas.microsoft.com/office/drawing/2014/main" id="{F9A797CE-81A6-BF31-27EA-173DB617774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A822FE7-80EA-49EB-6EA8-066831768E8E}"/>
              </a:ext>
            </a:extLst>
          </p:cNvPr>
          <p:cNvSpPr>
            <a:spLocks noGrp="1"/>
          </p:cNvSpPr>
          <p:nvPr>
            <p:ph type="title"/>
          </p:nvPr>
        </p:nvSpPr>
        <p:spPr>
          <a:solidFill>
            <a:srgbClr val="CCDBEA"/>
          </a:solidFill>
        </p:spPr>
        <p:txBody>
          <a:bodyPr vert="horz"/>
          <a:lstStyle/>
          <a:p>
            <a:r>
              <a:rPr lang="de-DE" dirty="0"/>
              <a:t>Einsatz von Rohstoffen ist rückläufig</a:t>
            </a:r>
          </a:p>
        </p:txBody>
      </p:sp>
      <p:sp>
        <p:nvSpPr>
          <p:cNvPr id="7" name="Inhaltsplatzhalter 6">
            <a:extLst>
              <a:ext uri="{FF2B5EF4-FFF2-40B4-BE49-F238E27FC236}">
                <a16:creationId xmlns:a16="http://schemas.microsoft.com/office/drawing/2014/main" id="{2DD92C07-AC14-D2AC-C7C1-0F65ACAC3EA5}"/>
              </a:ext>
            </a:extLst>
          </p:cNvPr>
          <p:cNvSpPr>
            <a:spLocks noGrp="1"/>
          </p:cNvSpPr>
          <p:nvPr>
            <p:ph idx="18"/>
          </p:nvPr>
        </p:nvSpPr>
        <p:spPr/>
        <p:txBody>
          <a:bodyPr/>
          <a:lstStyle/>
          <a:p>
            <a:r>
              <a:rPr lang="de-DE" dirty="0"/>
              <a:t>In den letzten Jahren ging die Produktion von Chemikalien in Deutschland zurück. Besonders deutlich fiel der Rückgang im Zuge der Energiekrise aus.</a:t>
            </a:r>
          </a:p>
          <a:p>
            <a:r>
              <a:rPr lang="de-DE" dirty="0"/>
              <a:t>Mit dem Produktionsrückgang sank auch der  Rohstoffverbrauch. </a:t>
            </a:r>
          </a:p>
        </p:txBody>
      </p:sp>
      <p:sp>
        <p:nvSpPr>
          <p:cNvPr id="3" name="Textplatzhalter 2">
            <a:extLst>
              <a:ext uri="{FF2B5EF4-FFF2-40B4-BE49-F238E27FC236}">
                <a16:creationId xmlns:a16="http://schemas.microsoft.com/office/drawing/2014/main" id="{8E37B0E1-A654-0571-41B1-DDDF5E200FA1}"/>
              </a:ext>
            </a:extLst>
          </p:cNvPr>
          <p:cNvSpPr>
            <a:spLocks noGrp="1"/>
          </p:cNvSpPr>
          <p:nvPr>
            <p:ph type="body" sz="quarter" idx="13"/>
          </p:nvPr>
        </p:nvSpPr>
        <p:spPr/>
        <p:txBody>
          <a:bodyPr/>
          <a:lstStyle/>
          <a:p>
            <a:r>
              <a:rPr lang="de-DE" dirty="0"/>
              <a:t>Produktion von Chemikalien und der Rohstoffverbrauch der Chemie</a:t>
            </a:r>
          </a:p>
        </p:txBody>
      </p:sp>
      <p:sp>
        <p:nvSpPr>
          <p:cNvPr id="4" name="Textplatzhalter 3">
            <a:extLst>
              <a:ext uri="{FF2B5EF4-FFF2-40B4-BE49-F238E27FC236}">
                <a16:creationId xmlns:a16="http://schemas.microsoft.com/office/drawing/2014/main" id="{58EA0D15-6DE2-8419-DE36-0C3C642DB5E0}"/>
              </a:ext>
            </a:extLst>
          </p:cNvPr>
          <p:cNvSpPr>
            <a:spLocks noGrp="1"/>
          </p:cNvSpPr>
          <p:nvPr>
            <p:ph type="body" sz="quarter" idx="20"/>
          </p:nvPr>
        </p:nvSpPr>
        <p:spPr/>
        <p:txBody>
          <a:bodyPr/>
          <a:lstStyle/>
          <a:p>
            <a:r>
              <a:rPr lang="de-DE" dirty="0"/>
              <a:t>Index 2021=100</a:t>
            </a:r>
          </a:p>
        </p:txBody>
      </p:sp>
      <p:sp>
        <p:nvSpPr>
          <p:cNvPr id="5" name="Foliennummernplatzhalter 4">
            <a:extLst>
              <a:ext uri="{FF2B5EF4-FFF2-40B4-BE49-F238E27FC236}">
                <a16:creationId xmlns:a16="http://schemas.microsoft.com/office/drawing/2014/main" id="{787352FE-0B8B-CE28-4E62-0FB5C0B56AB0}"/>
              </a:ext>
            </a:extLst>
          </p:cNvPr>
          <p:cNvSpPr>
            <a:spLocks noGrp="1"/>
          </p:cNvSpPr>
          <p:nvPr>
            <p:ph type="sldNum" sz="quarter" idx="43"/>
          </p:nvPr>
        </p:nvSpPr>
        <p:spPr/>
        <p:txBody>
          <a:bodyPr/>
          <a:lstStyle/>
          <a:p>
            <a:fld id="{B42D4303-B7FF-7540-9F33-74BBD7018147}" type="slidenum">
              <a:rPr lang="de-DE" smtClean="0"/>
              <a:pPr/>
              <a:t>16</a:t>
            </a:fld>
            <a:endParaRPr lang="de-DE" dirty="0"/>
          </a:p>
        </p:txBody>
      </p:sp>
      <p:sp>
        <p:nvSpPr>
          <p:cNvPr id="6" name="Textplatzhalter 5">
            <a:extLst>
              <a:ext uri="{FF2B5EF4-FFF2-40B4-BE49-F238E27FC236}">
                <a16:creationId xmlns:a16="http://schemas.microsoft.com/office/drawing/2014/main" id="{5A9BACDF-FC21-3D40-1076-8A0C99B4EA4F}"/>
              </a:ext>
            </a:extLst>
          </p:cNvPr>
          <p:cNvSpPr>
            <a:spLocks noGrp="1"/>
          </p:cNvSpPr>
          <p:nvPr>
            <p:ph type="body" sz="quarter" idx="40"/>
          </p:nvPr>
        </p:nvSpPr>
        <p:spPr/>
        <p:txBody>
          <a:bodyPr/>
          <a:lstStyle/>
          <a:p>
            <a:r>
              <a:rPr lang="de-DE" dirty="0"/>
              <a:t>Quelle: Destatis, BAFA,  FNR, VCI</a:t>
            </a:r>
          </a:p>
        </p:txBody>
      </p:sp>
      <p:sp>
        <p:nvSpPr>
          <p:cNvPr id="8" name="Textplatzhalter 7">
            <a:extLst>
              <a:ext uri="{FF2B5EF4-FFF2-40B4-BE49-F238E27FC236}">
                <a16:creationId xmlns:a16="http://schemas.microsoft.com/office/drawing/2014/main" id="{E4FA850B-012A-E65E-9DE1-4E94D82AE68B}"/>
              </a:ext>
            </a:extLst>
          </p:cNvPr>
          <p:cNvSpPr>
            <a:spLocks noGrp="1"/>
          </p:cNvSpPr>
          <p:nvPr>
            <p:ph type="body" sz="quarter" idx="41"/>
          </p:nvPr>
        </p:nvSpPr>
        <p:spPr/>
        <p:txBody>
          <a:bodyPr/>
          <a:lstStyle/>
          <a:p>
            <a:endParaRPr lang="de-DE" dirty="0"/>
          </a:p>
        </p:txBody>
      </p:sp>
      <p:graphicFrame>
        <p:nvGraphicFramePr>
          <p:cNvPr id="13" name="Diagrammplatzhalter 12">
            <a:extLst>
              <a:ext uri="{FF2B5EF4-FFF2-40B4-BE49-F238E27FC236}">
                <a16:creationId xmlns:a16="http://schemas.microsoft.com/office/drawing/2014/main" id="{AE440024-E22F-0899-B4CF-F70F27F97395}"/>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88796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D6E8120E-1A19-443F-B0A4-654BAC72FF50}"/>
              </a:ext>
            </a:extLst>
          </p:cNvPr>
          <p:cNvGraphicFramePr>
            <a:graphicFrameLocks noChangeAspect="1"/>
          </p:cNvGraphicFramePr>
          <p:nvPr>
            <p:custDataLst>
              <p:tags r:id="rId1"/>
            </p:custDataLst>
            <p:extLst>
              <p:ext uri="{D42A27DB-BD31-4B8C-83A1-F6EECF244321}">
                <p14:modId xmlns:p14="http://schemas.microsoft.com/office/powerpoint/2010/main" val="22861214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3" name="Textplatzhalter 12">
            <a:extLst>
              <a:ext uri="{FF2B5EF4-FFF2-40B4-BE49-F238E27FC236}">
                <a16:creationId xmlns:a16="http://schemas.microsoft.com/office/drawing/2014/main" id="{B222B8E4-CB58-4C42-9407-FFD0110A529F}"/>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lIns="0" tIns="0" rIns="0" bIns="0" rtlCol="0" anchor="t" anchorCtr="0">
            <a:normAutofit fontScale="90000"/>
          </a:bodyPr>
          <a:lstStyle/>
          <a:p>
            <a:r>
              <a:rPr lang="de-DE" dirty="0"/>
              <a:t>Preise und Kosten</a:t>
            </a:r>
          </a:p>
        </p:txBody>
      </p:sp>
      <p:sp>
        <p:nvSpPr>
          <p:cNvPr id="12" name="Untertitel 11">
            <a:extLst>
              <a:ext uri="{FF2B5EF4-FFF2-40B4-BE49-F238E27FC236}">
                <a16:creationId xmlns:a16="http://schemas.microsoft.com/office/drawing/2014/main" id="{00222514-0030-4DAE-908A-84F061422C5E}"/>
              </a:ext>
            </a:extLst>
          </p:cNvPr>
          <p:cNvSpPr>
            <a:spLocks noGrp="1"/>
          </p:cNvSpPr>
          <p:nvPr>
            <p:ph type="subTitle" idx="1"/>
          </p:nvPr>
        </p:nvSpPr>
        <p:spPr/>
        <p:txBody>
          <a:bodyPr/>
          <a:lstStyle/>
          <a:p>
            <a:endParaRPr lang="de-DE" dirty="0"/>
          </a:p>
        </p:txBody>
      </p:sp>
      <p:sp>
        <p:nvSpPr>
          <p:cNvPr id="15" name="Textplatzhalter 14">
            <a:extLst>
              <a:ext uri="{FF2B5EF4-FFF2-40B4-BE49-F238E27FC236}">
                <a16:creationId xmlns:a16="http://schemas.microsoft.com/office/drawing/2014/main" id="{2F0897E4-50CA-45DC-93F4-986CB42B07E0}"/>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59553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B2B2B1-D933-E03C-A908-0587E8DDACF6}"/>
            </a:ext>
          </a:extLst>
        </p:cNvPr>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E9D0FBB-D103-7720-488A-C21A3CF6CCE5}"/>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00CF795E-3F4D-0A24-CD89-149DFFB52B8D}"/>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Titel 2">
            <a:extLst>
              <a:ext uri="{FF2B5EF4-FFF2-40B4-BE49-F238E27FC236}">
                <a16:creationId xmlns:a16="http://schemas.microsoft.com/office/drawing/2014/main" id="{D65818F2-2A24-AF88-2359-F008B886F9A6}"/>
              </a:ext>
            </a:extLst>
          </p:cNvPr>
          <p:cNvSpPr>
            <a:spLocks noGrp="1"/>
          </p:cNvSpPr>
          <p:nvPr>
            <p:ph type="title"/>
          </p:nvPr>
        </p:nvSpPr>
        <p:spPr>
          <a:solidFill>
            <a:srgbClr val="D0E2E4"/>
          </a:solidFill>
        </p:spPr>
        <p:txBody>
          <a:bodyPr vert="horz"/>
          <a:lstStyle/>
          <a:p>
            <a:r>
              <a:rPr lang="de-DE" dirty="0"/>
              <a:t>Hohe Preisanstiege – besonders in den großen Mengenbändern</a:t>
            </a:r>
          </a:p>
        </p:txBody>
      </p:sp>
      <p:sp>
        <p:nvSpPr>
          <p:cNvPr id="5" name="Inhaltsplatzhalter 4">
            <a:extLst>
              <a:ext uri="{FF2B5EF4-FFF2-40B4-BE49-F238E27FC236}">
                <a16:creationId xmlns:a16="http://schemas.microsoft.com/office/drawing/2014/main" id="{5FE7969D-5293-C45E-906F-FFC9281A611C}"/>
              </a:ext>
            </a:extLst>
          </p:cNvPr>
          <p:cNvSpPr>
            <a:spLocks noGrp="1"/>
          </p:cNvSpPr>
          <p:nvPr>
            <p:ph idx="18"/>
          </p:nvPr>
        </p:nvSpPr>
        <p:spPr>
          <a:xfrm>
            <a:off x="7896200" y="1124744"/>
            <a:ext cx="3888432" cy="4788694"/>
          </a:xfrm>
        </p:spPr>
        <p:txBody>
          <a:bodyPr/>
          <a:lstStyle/>
          <a:p>
            <a:r>
              <a:rPr lang="de-DE" dirty="0"/>
              <a:t>Je geringer die Abnahmemenge an Gas, umso höher sind typischerweise die durchschnittlichen Preise.</a:t>
            </a:r>
          </a:p>
          <a:p>
            <a:r>
              <a:rPr lang="de-DE" dirty="0"/>
              <a:t>In der Energiekrise sind durch die Verknappung insbesondere die Preise für die großen Abnahmemengen – und damit die Preise für die meisten Chemieunternehmen – gestiegen.</a:t>
            </a:r>
          </a:p>
          <a:p>
            <a:r>
              <a:rPr lang="de-DE" dirty="0"/>
              <a:t>2023 normalisiert sich die Spreizung zwar wieder, aber das Niveau bleibt besonders bei den großen Abnahmemengen weit über dem Vorkrisenniveau. </a:t>
            </a:r>
          </a:p>
        </p:txBody>
      </p:sp>
      <p:sp>
        <p:nvSpPr>
          <p:cNvPr id="7" name="Textplatzhalter 6">
            <a:extLst>
              <a:ext uri="{FF2B5EF4-FFF2-40B4-BE49-F238E27FC236}">
                <a16:creationId xmlns:a16="http://schemas.microsoft.com/office/drawing/2014/main" id="{AF40AFCA-340B-B8B5-6B08-80BBA12DA2B2}"/>
              </a:ext>
            </a:extLst>
          </p:cNvPr>
          <p:cNvSpPr>
            <a:spLocks noGrp="1"/>
          </p:cNvSpPr>
          <p:nvPr>
            <p:ph type="body" sz="quarter" idx="13"/>
          </p:nvPr>
        </p:nvSpPr>
        <p:spPr/>
        <p:txBody>
          <a:bodyPr/>
          <a:lstStyle/>
          <a:p>
            <a:r>
              <a:rPr lang="de-DE" dirty="0"/>
              <a:t>Gaspreise für die deutsche Industrie</a:t>
            </a:r>
          </a:p>
        </p:txBody>
      </p:sp>
      <p:sp>
        <p:nvSpPr>
          <p:cNvPr id="8" name="Textplatzhalter 7">
            <a:extLst>
              <a:ext uri="{FF2B5EF4-FFF2-40B4-BE49-F238E27FC236}">
                <a16:creationId xmlns:a16="http://schemas.microsoft.com/office/drawing/2014/main" id="{DE88F844-111C-27CF-769E-DADBBCC95EB6}"/>
              </a:ext>
            </a:extLst>
          </p:cNvPr>
          <p:cNvSpPr>
            <a:spLocks noGrp="1"/>
          </p:cNvSpPr>
          <p:nvPr>
            <p:ph type="body" sz="quarter" idx="20"/>
          </p:nvPr>
        </p:nvSpPr>
        <p:spPr/>
        <p:txBody>
          <a:bodyPr/>
          <a:lstStyle/>
          <a:p>
            <a:r>
              <a:rPr lang="de-DE"/>
              <a:t>Verschiedene Verbrauchsmengen, ct/kWh</a:t>
            </a:r>
            <a:endParaRPr lang="de-DE" dirty="0"/>
          </a:p>
        </p:txBody>
      </p:sp>
      <p:sp>
        <p:nvSpPr>
          <p:cNvPr id="2" name="Foliennummernplatzhalter 1">
            <a:extLst>
              <a:ext uri="{FF2B5EF4-FFF2-40B4-BE49-F238E27FC236}">
                <a16:creationId xmlns:a16="http://schemas.microsoft.com/office/drawing/2014/main" id="{CCCA9D96-2755-BC1B-0113-8107D72E37B1}"/>
              </a:ext>
            </a:extLst>
          </p:cNvPr>
          <p:cNvSpPr>
            <a:spLocks noGrp="1"/>
          </p:cNvSpPr>
          <p:nvPr>
            <p:ph type="sldNum" sz="quarter" idx="43"/>
          </p:nvPr>
        </p:nvSpPr>
        <p:spPr/>
        <p:txBody>
          <a:bodyPr/>
          <a:lstStyle/>
          <a:p>
            <a:fld id="{B42D4303-B7FF-7540-9F33-74BBD7018147}" type="slidenum">
              <a:rPr lang="de-DE" smtClean="0"/>
              <a:pPr/>
              <a:t>18</a:t>
            </a:fld>
            <a:endParaRPr lang="de-DE" dirty="0"/>
          </a:p>
        </p:txBody>
      </p:sp>
      <p:sp>
        <p:nvSpPr>
          <p:cNvPr id="9" name="Textplatzhalter 8">
            <a:extLst>
              <a:ext uri="{FF2B5EF4-FFF2-40B4-BE49-F238E27FC236}">
                <a16:creationId xmlns:a16="http://schemas.microsoft.com/office/drawing/2014/main" id="{C6B718A6-B0B4-B046-DE37-68B259704E4A}"/>
              </a:ext>
            </a:extLst>
          </p:cNvPr>
          <p:cNvSpPr>
            <a:spLocks noGrp="1"/>
          </p:cNvSpPr>
          <p:nvPr>
            <p:ph type="body" sz="quarter" idx="40"/>
          </p:nvPr>
        </p:nvSpPr>
        <p:spPr/>
        <p:txBody>
          <a:bodyPr/>
          <a:lstStyle/>
          <a:p>
            <a:r>
              <a:rPr lang="de-DE" dirty="0"/>
              <a:t>Quelle: Eurostat, VCI</a:t>
            </a:r>
          </a:p>
        </p:txBody>
      </p:sp>
      <p:sp>
        <p:nvSpPr>
          <p:cNvPr id="6" name="Textplatzhalter 5">
            <a:extLst>
              <a:ext uri="{FF2B5EF4-FFF2-40B4-BE49-F238E27FC236}">
                <a16:creationId xmlns:a16="http://schemas.microsoft.com/office/drawing/2014/main" id="{8BDC6CDD-7FB8-51A0-2C16-13F3DC9186D1}"/>
              </a:ext>
            </a:extLst>
          </p:cNvPr>
          <p:cNvSpPr>
            <a:spLocks noGrp="1"/>
          </p:cNvSpPr>
          <p:nvPr>
            <p:ph type="body" sz="quarter" idx="41"/>
          </p:nvPr>
        </p:nvSpPr>
        <p:spPr>
          <a:xfrm>
            <a:off x="5591944" y="5977438"/>
            <a:ext cx="2129656" cy="125180"/>
          </a:xfrm>
        </p:spPr>
        <p:txBody>
          <a:bodyPr/>
          <a:lstStyle/>
          <a:p>
            <a:r>
              <a:rPr lang="de-DE" dirty="0"/>
              <a:t>Repräsentative Gaspreise, inkl. Steuern, ohne </a:t>
            </a:r>
            <a:r>
              <a:rPr lang="de-DE" dirty="0" err="1"/>
              <a:t>MWSt.</a:t>
            </a:r>
            <a:endParaRPr lang="de-DE" dirty="0"/>
          </a:p>
          <a:p>
            <a:endParaRPr lang="de-DE" dirty="0"/>
          </a:p>
        </p:txBody>
      </p:sp>
      <p:graphicFrame>
        <p:nvGraphicFramePr>
          <p:cNvPr id="17" name="Diagrammplatzhalter 16">
            <a:extLst>
              <a:ext uri="{FF2B5EF4-FFF2-40B4-BE49-F238E27FC236}">
                <a16:creationId xmlns:a16="http://schemas.microsoft.com/office/drawing/2014/main" id="{85AE8FEA-3E8A-4C00-AFBE-993D300E941B}"/>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870146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21C8F-F4EC-FCDB-6266-73F76FB1FCFA}"/>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54EC628B-406C-F5C7-6C07-64E20CEAB68D}"/>
              </a:ext>
            </a:extLst>
          </p:cNvPr>
          <p:cNvGraphicFramePr>
            <a:graphicFrameLocks noChangeAspect="1"/>
          </p:cNvGraphicFramePr>
          <p:nvPr>
            <p:custDataLst>
              <p:tags r:id="rId1"/>
            </p:custDataLst>
            <p:extLst>
              <p:ext uri="{D42A27DB-BD31-4B8C-83A1-F6EECF244321}">
                <p14:modId xmlns:p14="http://schemas.microsoft.com/office/powerpoint/2010/main" val="376443420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6347F5A7-F15E-05DE-0FD5-0081D338C807}"/>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55D64F86-9090-C105-8ED7-F6118809761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a:extLst>
              <a:ext uri="{FF2B5EF4-FFF2-40B4-BE49-F238E27FC236}">
                <a16:creationId xmlns:a16="http://schemas.microsoft.com/office/drawing/2014/main" id="{3E7920A3-06D4-B976-7F4D-D5870DDA3A4F}"/>
              </a:ext>
            </a:extLst>
          </p:cNvPr>
          <p:cNvSpPr>
            <a:spLocks noGrp="1"/>
          </p:cNvSpPr>
          <p:nvPr>
            <p:ph type="title"/>
          </p:nvPr>
        </p:nvSpPr>
        <p:spPr>
          <a:solidFill>
            <a:srgbClr val="D0E2E4"/>
          </a:solidFill>
        </p:spPr>
        <p:txBody>
          <a:bodyPr vert="horz"/>
          <a:lstStyle/>
          <a:p>
            <a:r>
              <a:rPr lang="de-DE" dirty="0"/>
              <a:t>Gaspreis in Deutschland höher als in wichtigen Wettbewerbsländern</a:t>
            </a:r>
          </a:p>
        </p:txBody>
      </p:sp>
      <p:sp>
        <p:nvSpPr>
          <p:cNvPr id="8" name="Inhaltsplatzhalter 7">
            <a:extLst>
              <a:ext uri="{FF2B5EF4-FFF2-40B4-BE49-F238E27FC236}">
                <a16:creationId xmlns:a16="http://schemas.microsoft.com/office/drawing/2014/main" id="{EEB2E376-05AE-8F7C-81FC-9EDF51CF8549}"/>
              </a:ext>
            </a:extLst>
          </p:cNvPr>
          <p:cNvSpPr>
            <a:spLocks noGrp="1"/>
          </p:cNvSpPr>
          <p:nvPr>
            <p:ph idx="18"/>
          </p:nvPr>
        </p:nvSpPr>
        <p:spPr>
          <a:xfrm>
            <a:off x="8079734" y="1743075"/>
            <a:ext cx="3600000" cy="4170363"/>
          </a:xfrm>
        </p:spPr>
        <p:txBody>
          <a:bodyPr/>
          <a:lstStyle/>
          <a:p>
            <a:r>
              <a:rPr lang="de-DE" dirty="0"/>
              <a:t>Für die Chemie relevant ist tendenziell ein großes Mengenband.</a:t>
            </a:r>
          </a:p>
          <a:p>
            <a:r>
              <a:rPr lang="de-DE" dirty="0"/>
              <a:t>Der Preis in Deutschland liegt zwar nicht an der Spitze, aber über dem europäischen Mittel und höher als in großen Chemieländern.</a:t>
            </a:r>
          </a:p>
          <a:p>
            <a:endParaRPr lang="de-DE" dirty="0"/>
          </a:p>
        </p:txBody>
      </p:sp>
      <p:sp>
        <p:nvSpPr>
          <p:cNvPr id="3" name="Textplatzhalter 2">
            <a:extLst>
              <a:ext uri="{FF2B5EF4-FFF2-40B4-BE49-F238E27FC236}">
                <a16:creationId xmlns:a16="http://schemas.microsoft.com/office/drawing/2014/main" id="{79105496-B8CB-54FB-5088-0C7C61DA8606}"/>
              </a:ext>
            </a:extLst>
          </p:cNvPr>
          <p:cNvSpPr>
            <a:spLocks noGrp="1"/>
          </p:cNvSpPr>
          <p:nvPr>
            <p:ph type="body" sz="quarter" idx="13"/>
          </p:nvPr>
        </p:nvSpPr>
        <p:spPr/>
        <p:txBody>
          <a:bodyPr/>
          <a:lstStyle/>
          <a:p>
            <a:r>
              <a:rPr lang="de-DE" dirty="0"/>
              <a:t>Europäischer Vergleich der Gaspreise</a:t>
            </a:r>
          </a:p>
        </p:txBody>
      </p:sp>
      <p:sp>
        <p:nvSpPr>
          <p:cNvPr id="4" name="Textplatzhalter 3">
            <a:extLst>
              <a:ext uri="{FF2B5EF4-FFF2-40B4-BE49-F238E27FC236}">
                <a16:creationId xmlns:a16="http://schemas.microsoft.com/office/drawing/2014/main" id="{65F09A23-D3DD-8C66-B8C9-89F8FEE95E8A}"/>
              </a:ext>
            </a:extLst>
          </p:cNvPr>
          <p:cNvSpPr>
            <a:spLocks noGrp="1"/>
          </p:cNvSpPr>
          <p:nvPr>
            <p:ph type="body" sz="quarter" idx="20"/>
          </p:nvPr>
        </p:nvSpPr>
        <p:spPr/>
        <p:txBody>
          <a:bodyPr/>
          <a:lstStyle/>
          <a:p>
            <a:r>
              <a:rPr lang="de-DE" dirty="0"/>
              <a:t>Gaspreis für die Industrie in ct/kWh</a:t>
            </a:r>
            <a:r>
              <a:rPr lang="de-DE" b="1" dirty="0"/>
              <a:t>, Verbrauch zwischen 100.000 GJ </a:t>
            </a:r>
            <a:r>
              <a:rPr lang="de-DE" b="1" dirty="0" err="1"/>
              <a:t>ibs</a:t>
            </a:r>
            <a:r>
              <a:rPr lang="de-DE" b="1" dirty="0"/>
              <a:t> 1 Mio. GJ</a:t>
            </a:r>
            <a:endParaRPr lang="de-DE" dirty="0"/>
          </a:p>
        </p:txBody>
      </p:sp>
      <p:sp>
        <p:nvSpPr>
          <p:cNvPr id="5" name="Foliennummernplatzhalter 4">
            <a:extLst>
              <a:ext uri="{FF2B5EF4-FFF2-40B4-BE49-F238E27FC236}">
                <a16:creationId xmlns:a16="http://schemas.microsoft.com/office/drawing/2014/main" id="{5E1A4FD1-E16D-7462-12DB-78C7BCF8D69A}"/>
              </a:ext>
            </a:extLst>
          </p:cNvPr>
          <p:cNvSpPr>
            <a:spLocks noGrp="1"/>
          </p:cNvSpPr>
          <p:nvPr>
            <p:ph type="sldNum" sz="quarter" idx="43"/>
          </p:nvPr>
        </p:nvSpPr>
        <p:spPr/>
        <p:txBody>
          <a:bodyPr/>
          <a:lstStyle/>
          <a:p>
            <a:fld id="{B42D4303-B7FF-7540-9F33-74BBD7018147}" type="slidenum">
              <a:rPr lang="de-DE" smtClean="0"/>
              <a:pPr/>
              <a:t>19</a:t>
            </a:fld>
            <a:endParaRPr lang="de-DE" dirty="0"/>
          </a:p>
        </p:txBody>
      </p:sp>
      <p:sp>
        <p:nvSpPr>
          <p:cNvPr id="6" name="Textplatzhalter 5">
            <a:extLst>
              <a:ext uri="{FF2B5EF4-FFF2-40B4-BE49-F238E27FC236}">
                <a16:creationId xmlns:a16="http://schemas.microsoft.com/office/drawing/2014/main" id="{6F757A0F-ED22-2426-CE04-9AC13023B731}"/>
              </a:ext>
            </a:extLst>
          </p:cNvPr>
          <p:cNvSpPr>
            <a:spLocks noGrp="1"/>
          </p:cNvSpPr>
          <p:nvPr>
            <p:ph type="body" sz="quarter" idx="40"/>
          </p:nvPr>
        </p:nvSpPr>
        <p:spPr/>
        <p:txBody>
          <a:bodyPr/>
          <a:lstStyle/>
          <a:p>
            <a:r>
              <a:rPr lang="de-DE" dirty="0"/>
              <a:t>Quelle: Eurostat, VCI</a:t>
            </a:r>
          </a:p>
        </p:txBody>
      </p:sp>
      <p:sp>
        <p:nvSpPr>
          <p:cNvPr id="12" name="Textplatzhalter 11">
            <a:extLst>
              <a:ext uri="{FF2B5EF4-FFF2-40B4-BE49-F238E27FC236}">
                <a16:creationId xmlns:a16="http://schemas.microsoft.com/office/drawing/2014/main" id="{00F413A8-D713-C4CC-9A0F-96FD5A0133F2}"/>
              </a:ext>
            </a:extLst>
          </p:cNvPr>
          <p:cNvSpPr>
            <a:spLocks noGrp="1"/>
          </p:cNvSpPr>
          <p:nvPr>
            <p:ph type="body" sz="quarter" idx="41"/>
          </p:nvPr>
        </p:nvSpPr>
        <p:spPr>
          <a:xfrm>
            <a:off x="5375920" y="5956729"/>
            <a:ext cx="2808000" cy="125180"/>
          </a:xfrm>
        </p:spPr>
        <p:txBody>
          <a:bodyPr/>
          <a:lstStyle/>
          <a:p>
            <a:r>
              <a:rPr lang="de-DE" dirty="0"/>
              <a:t>Repräsentative Gaspreise, inkl. Steuern, ohne </a:t>
            </a:r>
            <a:r>
              <a:rPr lang="de-DE" dirty="0" err="1"/>
              <a:t>MWSt.</a:t>
            </a:r>
            <a:endParaRPr lang="de-DE" dirty="0"/>
          </a:p>
          <a:p>
            <a:endParaRPr lang="de-DE" dirty="0"/>
          </a:p>
        </p:txBody>
      </p:sp>
      <p:graphicFrame>
        <p:nvGraphicFramePr>
          <p:cNvPr id="14" name="Diagrammplatzhalter 13">
            <a:extLst>
              <a:ext uri="{FF2B5EF4-FFF2-40B4-BE49-F238E27FC236}">
                <a16:creationId xmlns:a16="http://schemas.microsoft.com/office/drawing/2014/main" id="{86E9357F-4032-473E-8F64-A05E6813A9A4}"/>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999849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41456915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1"/>
          </p:nvPr>
        </p:nvSpPr>
        <p:spPr/>
        <p:txBody>
          <a:bodyPr/>
          <a:lstStyle/>
          <a:p>
            <a:fld id="{B42D4303-B7FF-7540-9F33-74BBD7018147}" type="slidenum">
              <a:rPr lang="de-DE" smtClean="0"/>
              <a:pPr/>
              <a:t>2</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half" idx="1"/>
          </p:nvPr>
        </p:nvSpPr>
        <p:spPr/>
        <p:txBody>
          <a:bodyPr/>
          <a:lstStyle/>
          <a:p>
            <a:pPr marL="0" indent="0">
              <a:buNone/>
            </a:pPr>
            <a:r>
              <a:rPr lang="de-DE" b="1" dirty="0">
                <a:hlinkClick r:id="rId6" action="ppaction://hlinksldjump"/>
              </a:rPr>
              <a:t>Energieverbrauch und Rohstoffe</a:t>
            </a:r>
            <a:endParaRPr lang="de-DE" b="1" dirty="0"/>
          </a:p>
          <a:p>
            <a:r>
              <a:rPr lang="de-DE" dirty="0">
                <a:hlinkClick r:id="rId7" action="ppaction://hlinksldjump"/>
              </a:rPr>
              <a:t>Energieverbrauch nach Sektoren</a:t>
            </a:r>
            <a:r>
              <a:rPr lang="de-DE" dirty="0"/>
              <a:t>: Industrie und Verkehr gleich auf beim Energieverbrauch</a:t>
            </a:r>
          </a:p>
          <a:p>
            <a:r>
              <a:rPr lang="de-DE" dirty="0">
                <a:hlinkClick r:id="rId8" action="ppaction://hlinksldjump"/>
              </a:rPr>
              <a:t>Stromverbrauch nach Sektoren</a:t>
            </a:r>
            <a:r>
              <a:rPr lang="de-DE" dirty="0"/>
              <a:t>: Industrie ist der größte Verbraucher von Strom</a:t>
            </a:r>
          </a:p>
          <a:p>
            <a:r>
              <a:rPr lang="de-DE" dirty="0">
                <a:hlinkClick r:id="rId9" action="ppaction://hlinksldjump"/>
              </a:rPr>
              <a:t>Energieverbrauch der Branche</a:t>
            </a:r>
            <a:r>
              <a:rPr lang="de-DE" dirty="0"/>
              <a:t> nach Energieträger: Erdgas und Strom sind wichtigste Energieträger in der Chemie- und Pharmaindustrie</a:t>
            </a:r>
          </a:p>
          <a:p>
            <a:r>
              <a:rPr lang="de-DE" dirty="0">
                <a:hlinkClick r:id="rId10" action="ppaction://hlinksldjump"/>
              </a:rPr>
              <a:t>Anteile der Branche am Energieverbrauch</a:t>
            </a:r>
            <a:endParaRPr lang="de-DE" dirty="0"/>
          </a:p>
          <a:p>
            <a:r>
              <a:rPr lang="de-DE" dirty="0">
                <a:hlinkClick r:id="rId11" action="ppaction://hlinksldjump"/>
              </a:rPr>
              <a:t>Stofflicher und energetischer Einsatz</a:t>
            </a:r>
            <a:r>
              <a:rPr lang="de-DE" dirty="0"/>
              <a:t> von Energieträgern in der Branche</a:t>
            </a:r>
          </a:p>
          <a:p>
            <a:r>
              <a:rPr lang="de-DE" dirty="0">
                <a:hlinkClick r:id="rId12" action="ppaction://hlinksldjump"/>
              </a:rPr>
              <a:t>Rohstoffbasis</a:t>
            </a:r>
            <a:r>
              <a:rPr lang="de-DE" dirty="0"/>
              <a:t> der Branche</a:t>
            </a:r>
          </a:p>
          <a:p>
            <a:endParaRPr lang="de-DE" dirty="0"/>
          </a:p>
        </p:txBody>
      </p:sp>
    </p:spTree>
    <p:extLst>
      <p:ext uri="{BB962C8B-B14F-4D97-AF65-F5344CB8AC3E}">
        <p14:creationId xmlns:p14="http://schemas.microsoft.com/office/powerpoint/2010/main" val="2768503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D907896-041E-4202-B5F1-C9E385AC9FFC}"/>
              </a:ext>
            </a:extLst>
          </p:cNvPr>
          <p:cNvGraphicFramePr>
            <a:graphicFrameLocks noChangeAspect="1"/>
          </p:cNvGraphicFramePr>
          <p:nvPr>
            <p:custDataLst>
              <p:tags r:id="rId1"/>
            </p:custDataLst>
            <p:extLst>
              <p:ext uri="{D42A27DB-BD31-4B8C-83A1-F6EECF244321}">
                <p14:modId xmlns:p14="http://schemas.microsoft.com/office/powerpoint/2010/main" val="211651216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BD907896-041E-4202-B5F1-C9E385AC9FFC}"/>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4FEDE777-E599-4BC7-84CC-AB2393CEB7E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D0E2E4"/>
          </a:solidFill>
        </p:spPr>
        <p:txBody>
          <a:bodyPr vert="horz"/>
          <a:lstStyle/>
          <a:p>
            <a:r>
              <a:rPr lang="de-DE" dirty="0"/>
              <a:t>Gaspreise in Europa steigen wieder – Nachteile gegenüber Wettbewerbern</a:t>
            </a:r>
          </a:p>
        </p:txBody>
      </p:sp>
      <p:sp>
        <p:nvSpPr>
          <p:cNvPr id="15" name="Inhaltsplatzhalter 14">
            <a:extLst>
              <a:ext uri="{FF2B5EF4-FFF2-40B4-BE49-F238E27FC236}">
                <a16:creationId xmlns:a16="http://schemas.microsoft.com/office/drawing/2014/main" id="{DB40C96C-B888-5B6E-129E-5712D723BF63}"/>
              </a:ext>
            </a:extLst>
          </p:cNvPr>
          <p:cNvSpPr>
            <a:spLocks noGrp="1"/>
          </p:cNvSpPr>
          <p:nvPr>
            <p:ph idx="18"/>
          </p:nvPr>
        </p:nvSpPr>
        <p:spPr/>
        <p:txBody>
          <a:bodyPr/>
          <a:lstStyle/>
          <a:p>
            <a:r>
              <a:rPr lang="de-DE" dirty="0"/>
              <a:t>Im Durchschnitt des Jahres 2024 betrug der Preisanstieg gegenüber 2020 in Europa 260 Prozent, in den USA 15 Prozent, in Japan 60 Prozent.</a:t>
            </a:r>
          </a:p>
          <a:p>
            <a:r>
              <a:rPr lang="de-DE" dirty="0"/>
              <a:t>Im Laufe des Jahres 2024 nahm der Preis für Gas in Europa wieder zu. Dieser Trend setzte sich Anfang 2025 fort. </a:t>
            </a:r>
          </a:p>
        </p:txBody>
      </p:sp>
      <p:sp>
        <p:nvSpPr>
          <p:cNvPr id="3" name="Textplatzhalter 2"/>
          <p:cNvSpPr>
            <a:spLocks noGrp="1"/>
          </p:cNvSpPr>
          <p:nvPr>
            <p:ph type="body" sz="quarter" idx="13"/>
          </p:nvPr>
        </p:nvSpPr>
        <p:spPr/>
        <p:txBody>
          <a:bodyPr/>
          <a:lstStyle/>
          <a:p>
            <a:r>
              <a:rPr lang="de-DE" dirty="0"/>
              <a:t>Preis für Erdgas im weltweiten Vergleich</a:t>
            </a:r>
          </a:p>
        </p:txBody>
      </p:sp>
      <p:sp>
        <p:nvSpPr>
          <p:cNvPr id="4" name="Textplatzhalter 3"/>
          <p:cNvSpPr>
            <a:spLocks noGrp="1"/>
          </p:cNvSpPr>
          <p:nvPr>
            <p:ph type="body" sz="quarter" idx="20"/>
          </p:nvPr>
        </p:nvSpPr>
        <p:spPr/>
        <p:txBody>
          <a:bodyPr/>
          <a:lstStyle/>
          <a:p>
            <a:r>
              <a:rPr lang="de-DE" dirty="0"/>
              <a:t>Referenzpreise der Handelspunkte in Euro/MWh</a:t>
            </a:r>
          </a:p>
        </p:txBody>
      </p:sp>
      <p:sp>
        <p:nvSpPr>
          <p:cNvPr id="5" name="Foliennummernplatzhalter 4">
            <a:extLst>
              <a:ext uri="{FF2B5EF4-FFF2-40B4-BE49-F238E27FC236}">
                <a16:creationId xmlns:a16="http://schemas.microsoft.com/office/drawing/2014/main" id="{ABBBE79E-F401-4527-97A0-9519F46CD402}"/>
              </a:ext>
            </a:extLst>
          </p:cNvPr>
          <p:cNvSpPr>
            <a:spLocks noGrp="1"/>
          </p:cNvSpPr>
          <p:nvPr>
            <p:ph type="sldNum" sz="quarter" idx="43"/>
          </p:nvPr>
        </p:nvSpPr>
        <p:spPr/>
        <p:txBody>
          <a:bodyPr/>
          <a:lstStyle/>
          <a:p>
            <a:fld id="{B42D4303-B7FF-7540-9F33-74BBD7018147}" type="slidenum">
              <a:rPr lang="de-DE" smtClean="0"/>
              <a:pPr/>
              <a:t>20</a:t>
            </a:fld>
            <a:endParaRPr lang="de-DE" dirty="0"/>
          </a:p>
        </p:txBody>
      </p:sp>
      <p:sp>
        <p:nvSpPr>
          <p:cNvPr id="7" name="Inhaltsplatzhalter 6"/>
          <p:cNvSpPr>
            <a:spLocks noGrp="1"/>
          </p:cNvSpPr>
          <p:nvPr>
            <p:ph type="body" sz="quarter" idx="40"/>
          </p:nvPr>
        </p:nvSpPr>
        <p:spPr/>
        <p:txBody>
          <a:bodyPr/>
          <a:lstStyle/>
          <a:p>
            <a:r>
              <a:rPr lang="de-DE" dirty="0"/>
              <a:t>Quellen: </a:t>
            </a:r>
            <a:r>
              <a:rPr lang="de-DE" dirty="0" err="1"/>
              <a:t>Worldbank</a:t>
            </a:r>
            <a:r>
              <a:rPr lang="de-DE" dirty="0"/>
              <a:t>, VCI</a:t>
            </a:r>
          </a:p>
        </p:txBody>
      </p:sp>
      <p:sp>
        <p:nvSpPr>
          <p:cNvPr id="16" name="Textplatzhalter 15">
            <a:extLst>
              <a:ext uri="{FF2B5EF4-FFF2-40B4-BE49-F238E27FC236}">
                <a16:creationId xmlns:a16="http://schemas.microsoft.com/office/drawing/2014/main" id="{A3DC768F-70C4-5EEB-2F97-589602062245}"/>
              </a:ext>
            </a:extLst>
          </p:cNvPr>
          <p:cNvSpPr>
            <a:spLocks noGrp="1"/>
          </p:cNvSpPr>
          <p:nvPr>
            <p:ph type="body" sz="quarter" idx="41"/>
          </p:nvPr>
        </p:nvSpPr>
        <p:spPr/>
        <p:txBody>
          <a:bodyPr/>
          <a:lstStyle/>
          <a:p>
            <a:endParaRPr lang="de-DE"/>
          </a:p>
        </p:txBody>
      </p:sp>
      <p:graphicFrame>
        <p:nvGraphicFramePr>
          <p:cNvPr id="11" name="Diagrammplatzhalter 12">
            <a:extLst>
              <a:ext uri="{FF2B5EF4-FFF2-40B4-BE49-F238E27FC236}">
                <a16:creationId xmlns:a16="http://schemas.microsoft.com/office/drawing/2014/main" id="{42A9A23C-F6EA-4E0F-A3AF-F1345BB15C6F}"/>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0905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64731CCE-336D-4289-B8BB-2316C194C7CE}"/>
              </a:ext>
            </a:extLst>
          </p:cNvPr>
          <p:cNvGraphicFramePr>
            <a:graphicFrameLocks noChangeAspect="1"/>
          </p:cNvGraphicFramePr>
          <p:nvPr>
            <p:custDataLst>
              <p:tags r:id="rId1"/>
            </p:custDataLst>
            <p:extLst>
              <p:ext uri="{D42A27DB-BD31-4B8C-83A1-F6EECF244321}">
                <p14:modId xmlns:p14="http://schemas.microsoft.com/office/powerpoint/2010/main" val="18808618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14" name="Objekt 13" hidden="1">
                        <a:extLst>
                          <a:ext uri="{FF2B5EF4-FFF2-40B4-BE49-F238E27FC236}">
                            <a16:creationId xmlns:a16="http://schemas.microsoft.com/office/drawing/2014/main" id="{64731CCE-336D-4289-B8BB-2316C194C7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B7802EFF-C975-4C64-B8D2-711763207BBD}"/>
              </a:ext>
            </a:extLst>
          </p:cNvPr>
          <p:cNvSpPr>
            <a:spLocks noGrp="1"/>
          </p:cNvSpPr>
          <p:nvPr>
            <p:ph type="title"/>
          </p:nvPr>
        </p:nvSpPr>
        <p:spPr>
          <a:solidFill>
            <a:srgbClr val="D0E2E4"/>
          </a:solidFill>
        </p:spPr>
        <p:txBody>
          <a:bodyPr vert="horz"/>
          <a:lstStyle/>
          <a:p>
            <a:r>
              <a:rPr lang="de-DE" dirty="0"/>
              <a:t>Börsenstrompreise im Aufwärtstrend</a:t>
            </a:r>
          </a:p>
        </p:txBody>
      </p:sp>
      <p:sp>
        <p:nvSpPr>
          <p:cNvPr id="2" name="Inhaltsplatzhalter 1">
            <a:extLst>
              <a:ext uri="{FF2B5EF4-FFF2-40B4-BE49-F238E27FC236}">
                <a16:creationId xmlns:a16="http://schemas.microsoft.com/office/drawing/2014/main" id="{BB861715-0BB5-42FB-B2D5-31C7442707F7}"/>
              </a:ext>
            </a:extLst>
          </p:cNvPr>
          <p:cNvSpPr>
            <a:spLocks noGrp="1"/>
          </p:cNvSpPr>
          <p:nvPr>
            <p:ph idx="18"/>
          </p:nvPr>
        </p:nvSpPr>
        <p:spPr>
          <a:xfrm>
            <a:off x="7968208" y="1743074"/>
            <a:ext cx="3960440" cy="3548653"/>
          </a:xfrm>
        </p:spPr>
        <p:txBody>
          <a:bodyPr/>
          <a:lstStyle/>
          <a:p>
            <a:r>
              <a:rPr lang="de-DE" sz="1800" dirty="0"/>
              <a:t>Mit dem Anstieg der Gaspreise verteuert sich auch die Erzeugung von Strom (Merit Order).</a:t>
            </a:r>
          </a:p>
          <a:p>
            <a:r>
              <a:rPr lang="de-DE" sz="1800" dirty="0"/>
              <a:t>Unternehmen und private Verbraucher müssen sich weiterhin auf ein höheres Preisniveau einstellen.</a:t>
            </a:r>
          </a:p>
        </p:txBody>
      </p:sp>
      <p:sp>
        <p:nvSpPr>
          <p:cNvPr id="4" name="Textplatzhalter 3">
            <a:extLst>
              <a:ext uri="{FF2B5EF4-FFF2-40B4-BE49-F238E27FC236}">
                <a16:creationId xmlns:a16="http://schemas.microsoft.com/office/drawing/2014/main" id="{B8F4B43E-3CC9-4DF5-B210-830734736E8E}"/>
              </a:ext>
            </a:extLst>
          </p:cNvPr>
          <p:cNvSpPr>
            <a:spLocks noGrp="1"/>
          </p:cNvSpPr>
          <p:nvPr>
            <p:ph type="body" sz="quarter" idx="13"/>
          </p:nvPr>
        </p:nvSpPr>
        <p:spPr/>
        <p:txBody>
          <a:bodyPr/>
          <a:lstStyle/>
          <a:p>
            <a:r>
              <a:rPr lang="de-DE" dirty="0"/>
              <a:t>Durchschnittliche Börsenstrompreise</a:t>
            </a:r>
          </a:p>
        </p:txBody>
      </p:sp>
      <p:sp>
        <p:nvSpPr>
          <p:cNvPr id="5" name="Textplatzhalter 4">
            <a:extLst>
              <a:ext uri="{FF2B5EF4-FFF2-40B4-BE49-F238E27FC236}">
                <a16:creationId xmlns:a16="http://schemas.microsoft.com/office/drawing/2014/main" id="{4AF11254-6B25-4E65-BAAE-030CC6B5D768}"/>
              </a:ext>
            </a:extLst>
          </p:cNvPr>
          <p:cNvSpPr>
            <a:spLocks noGrp="1"/>
          </p:cNvSpPr>
          <p:nvPr>
            <p:ph type="body" sz="quarter" idx="20"/>
          </p:nvPr>
        </p:nvSpPr>
        <p:spPr/>
        <p:txBody>
          <a:bodyPr/>
          <a:lstStyle/>
          <a:p>
            <a:r>
              <a:rPr lang="de-DE" dirty="0"/>
              <a:t>Wöchentlich, Day </a:t>
            </a:r>
            <a:r>
              <a:rPr lang="de-DE" dirty="0" err="1"/>
              <a:t>Ahead</a:t>
            </a:r>
            <a:r>
              <a:rPr lang="de-DE" dirty="0"/>
              <a:t> Auktion (volumengewichtet), in Euro/MWh</a:t>
            </a:r>
          </a:p>
        </p:txBody>
      </p:sp>
      <p:sp>
        <p:nvSpPr>
          <p:cNvPr id="6" name="Foliennummernplatzhalter 5">
            <a:extLst>
              <a:ext uri="{FF2B5EF4-FFF2-40B4-BE49-F238E27FC236}">
                <a16:creationId xmlns:a16="http://schemas.microsoft.com/office/drawing/2014/main" id="{CCD2F915-114D-4859-AE7C-F7268109CDDA}"/>
              </a:ext>
            </a:extLst>
          </p:cNvPr>
          <p:cNvSpPr>
            <a:spLocks noGrp="1"/>
          </p:cNvSpPr>
          <p:nvPr>
            <p:ph type="sldNum" sz="quarter" idx="43"/>
          </p:nvPr>
        </p:nvSpPr>
        <p:spPr/>
        <p:txBody>
          <a:bodyPr/>
          <a:lstStyle/>
          <a:p>
            <a:fld id="{B42D4303-B7FF-7540-9F33-74BBD7018147}" type="slidenum">
              <a:rPr lang="de-DE" smtClean="0"/>
              <a:pPr/>
              <a:t>21</a:t>
            </a:fld>
            <a:endParaRPr lang="de-DE" dirty="0"/>
          </a:p>
        </p:txBody>
      </p:sp>
      <p:sp>
        <p:nvSpPr>
          <p:cNvPr id="7" name="Textplatzhalter 6">
            <a:extLst>
              <a:ext uri="{FF2B5EF4-FFF2-40B4-BE49-F238E27FC236}">
                <a16:creationId xmlns:a16="http://schemas.microsoft.com/office/drawing/2014/main" id="{EC9A607D-8F2D-41F0-A92E-3C891C12BBF3}"/>
              </a:ext>
            </a:extLst>
          </p:cNvPr>
          <p:cNvSpPr>
            <a:spLocks noGrp="1"/>
          </p:cNvSpPr>
          <p:nvPr>
            <p:ph type="body" sz="quarter" idx="40"/>
          </p:nvPr>
        </p:nvSpPr>
        <p:spPr/>
        <p:txBody>
          <a:bodyPr/>
          <a:lstStyle/>
          <a:p>
            <a:r>
              <a:rPr lang="de-DE" dirty="0"/>
              <a:t>Quelle: </a:t>
            </a:r>
            <a:r>
              <a:rPr lang="de-DE" dirty="0" err="1"/>
              <a:t>Macrobond</a:t>
            </a:r>
            <a:r>
              <a:rPr lang="de-DE" dirty="0"/>
              <a:t>, VCI</a:t>
            </a:r>
          </a:p>
        </p:txBody>
      </p:sp>
      <p:sp>
        <p:nvSpPr>
          <p:cNvPr id="9" name="Textplatzhalter 8">
            <a:extLst>
              <a:ext uri="{FF2B5EF4-FFF2-40B4-BE49-F238E27FC236}">
                <a16:creationId xmlns:a16="http://schemas.microsoft.com/office/drawing/2014/main" id="{627B6A0D-059E-4BD0-9D17-D4BB75BF1666}"/>
              </a:ext>
            </a:extLst>
          </p:cNvPr>
          <p:cNvSpPr>
            <a:spLocks noGrp="1"/>
          </p:cNvSpPr>
          <p:nvPr>
            <p:ph type="body" sz="quarter" idx="41"/>
          </p:nvPr>
        </p:nvSpPr>
        <p:spPr>
          <a:xfrm>
            <a:off x="4913600" y="5977438"/>
            <a:ext cx="2808000" cy="125180"/>
          </a:xfrm>
        </p:spPr>
        <p:txBody>
          <a:bodyPr/>
          <a:lstStyle/>
          <a:p>
            <a:endParaRPr lang="de-DE" dirty="0"/>
          </a:p>
        </p:txBody>
      </p:sp>
      <p:graphicFrame>
        <p:nvGraphicFramePr>
          <p:cNvPr id="12" name="Diagrammplatzhalter 11">
            <a:extLst>
              <a:ext uri="{FF2B5EF4-FFF2-40B4-BE49-F238E27FC236}">
                <a16:creationId xmlns:a16="http://schemas.microsoft.com/office/drawing/2014/main" id="{DDDC963F-3A58-4EEF-9AD2-4E389D5D73AE}"/>
              </a:ext>
            </a:extLst>
          </p:cNvPr>
          <p:cNvGraphicFramePr>
            <a:graphicFrameLocks noGrp="1"/>
          </p:cNvGraphicFramePr>
          <p:nvPr>
            <p:ph type="chart" sz="quarter" idx="19"/>
            <p:extLst>
              <p:ext uri="{D42A27DB-BD31-4B8C-83A1-F6EECF244321}">
                <p14:modId xmlns:p14="http://schemas.microsoft.com/office/powerpoint/2010/main" val="1200062304"/>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71537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59497089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solidFill>
            <a:srgbClr val="D0E2E4"/>
          </a:solidFill>
        </p:spPr>
        <p:txBody>
          <a:bodyPr vert="horz"/>
          <a:lstStyle/>
          <a:p>
            <a:r>
              <a:rPr lang="de-DE" dirty="0"/>
              <a:t>Beschaffung und Netzentgelte treiben inzwischen die Industriestrompreise</a:t>
            </a:r>
          </a:p>
        </p:txBody>
      </p:sp>
      <p:sp>
        <p:nvSpPr>
          <p:cNvPr id="5" name="Inhaltsplatzhalter 4">
            <a:extLst>
              <a:ext uri="{FF2B5EF4-FFF2-40B4-BE49-F238E27FC236}">
                <a16:creationId xmlns:a16="http://schemas.microsoft.com/office/drawing/2014/main" id="{776BA289-D0E3-42B0-84FA-93D18FEF3C1C}"/>
              </a:ext>
            </a:extLst>
          </p:cNvPr>
          <p:cNvSpPr>
            <a:spLocks noGrp="1"/>
          </p:cNvSpPr>
          <p:nvPr>
            <p:ph idx="18"/>
          </p:nvPr>
        </p:nvSpPr>
        <p:spPr>
          <a:xfrm>
            <a:off x="7896200" y="1124744"/>
            <a:ext cx="3888432" cy="4788694"/>
          </a:xfrm>
        </p:spPr>
        <p:txBody>
          <a:bodyPr/>
          <a:lstStyle/>
          <a:p>
            <a:r>
              <a:rPr lang="de-DE" dirty="0"/>
              <a:t>Inzwischen liegen die Industriestrompreise für kleine bis mittlere Abnahmemengen bei Neuabschlüssen insgesamt wieder auf alten Niveaus.</a:t>
            </a:r>
          </a:p>
          <a:p>
            <a:r>
              <a:rPr lang="de-DE" dirty="0"/>
              <a:t>Aber: Die Zusammensetzung hat sich geändert. Waren früher Abgaben und Steuern Preisetreiber, sind es heute die Netzentgelte und die Beschaffungskosten.</a:t>
            </a:r>
          </a:p>
          <a:p>
            <a:r>
              <a:rPr lang="de-DE" dirty="0"/>
              <a:t>Für die energieintensiven Industrien sind die Beschaffung und Netzentgelte die entscheidenden Preiskomponenten.</a:t>
            </a:r>
          </a:p>
          <a:p>
            <a:endParaRPr lang="de-DE" dirty="0"/>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dirty="0"/>
              <a:t>Strompreis für die deutsche Industrie</a:t>
            </a:r>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20"/>
          </p:nvPr>
        </p:nvSpPr>
        <p:spPr/>
        <p:txBody>
          <a:bodyPr/>
          <a:lstStyle/>
          <a:p>
            <a:r>
              <a:rPr lang="de-DE" dirty="0"/>
              <a:t>Durchschnittlicher Strompreis für </a:t>
            </a:r>
            <a:r>
              <a:rPr lang="de-DE" b="1" dirty="0"/>
              <a:t>Neuabschlüsse</a:t>
            </a:r>
            <a:r>
              <a:rPr lang="de-DE" dirty="0"/>
              <a:t> in der Industrie in ct/kWh, </a:t>
            </a:r>
            <a:br>
              <a:rPr lang="de-DE" dirty="0"/>
            </a:br>
            <a:r>
              <a:rPr lang="de-DE" dirty="0"/>
              <a:t>Jahresverbrauch </a:t>
            </a:r>
            <a:r>
              <a:rPr lang="de-DE" b="1" dirty="0"/>
              <a:t>160.000 bis 20 Mio</a:t>
            </a:r>
            <a:r>
              <a:rPr lang="de-DE" dirty="0"/>
              <a:t>. kWh, </a:t>
            </a:r>
            <a:r>
              <a:rPr lang="de-DE" b="1" dirty="0"/>
              <a:t>mittelspannungsseitige</a:t>
            </a:r>
            <a:r>
              <a:rPr lang="de-DE" dirty="0"/>
              <a:t> Versorgung</a:t>
            </a:r>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43"/>
          </p:nvPr>
        </p:nvSpPr>
        <p:spPr/>
        <p:txBody>
          <a:bodyPr/>
          <a:lstStyle/>
          <a:p>
            <a:fld id="{B42D4303-B7FF-7540-9F33-74BBD7018147}" type="slidenum">
              <a:rPr lang="de-DE" smtClean="0"/>
              <a:pPr/>
              <a:t>22</a:t>
            </a:fld>
            <a:endParaRPr lang="de-DE"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BDEW, VCI</a:t>
            </a:r>
          </a:p>
        </p:txBody>
      </p:sp>
      <p:sp>
        <p:nvSpPr>
          <p:cNvPr id="6" name="Textplatzhalter 5">
            <a:extLst>
              <a:ext uri="{FF2B5EF4-FFF2-40B4-BE49-F238E27FC236}">
                <a16:creationId xmlns:a16="http://schemas.microsoft.com/office/drawing/2014/main" id="{27609630-2F34-4A87-A79E-48486F03B760}"/>
              </a:ext>
            </a:extLst>
          </p:cNvPr>
          <p:cNvSpPr>
            <a:spLocks noGrp="1"/>
          </p:cNvSpPr>
          <p:nvPr>
            <p:ph type="body" sz="quarter" idx="41"/>
          </p:nvPr>
        </p:nvSpPr>
        <p:spPr>
          <a:xfrm>
            <a:off x="5591944" y="5977438"/>
            <a:ext cx="2129656" cy="125180"/>
          </a:xfrm>
        </p:spPr>
        <p:txBody>
          <a:bodyPr/>
          <a:lstStyle/>
          <a:p>
            <a:r>
              <a:rPr lang="de-DE" dirty="0"/>
              <a:t>Die Preise unterscheiden sich von Eurostat (folgende Folien), da hier nur Neuabschlüsse eingehen und andere Mengenbänder verwendet werden.</a:t>
            </a:r>
          </a:p>
        </p:txBody>
      </p:sp>
      <p:graphicFrame>
        <p:nvGraphicFramePr>
          <p:cNvPr id="11" name="Diagrammplatzhalter 10">
            <a:extLst>
              <a:ext uri="{FF2B5EF4-FFF2-40B4-BE49-F238E27FC236}">
                <a16:creationId xmlns:a16="http://schemas.microsoft.com/office/drawing/2014/main" id="{B6D5AD8B-FB48-3EDC-7032-46B1AE7FFD70}"/>
              </a:ext>
            </a:extLst>
          </p:cNvPr>
          <p:cNvGraphicFramePr>
            <a:graphicFrameLocks noGrp="1"/>
          </p:cNvGraphicFramePr>
          <p:nvPr>
            <p:ph type="chart" sz="quarter" idx="19"/>
            <p:extLst>
              <p:ext uri="{D42A27DB-BD31-4B8C-83A1-F6EECF244321}">
                <p14:modId xmlns:p14="http://schemas.microsoft.com/office/powerpoint/2010/main" val="857008832"/>
              </p:ext>
            </p:extLst>
          </p:nvPr>
        </p:nvGraphicFramePr>
        <p:xfrm>
          <a:off x="522288" y="2060848"/>
          <a:ext cx="7199312" cy="3852590"/>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188631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C6C82776-01C9-4156-8297-9B908A64544A}"/>
              </a:ext>
            </a:extLst>
          </p:cNvPr>
          <p:cNvGraphicFramePr>
            <a:graphicFrameLocks noChangeAspect="1"/>
          </p:cNvGraphicFramePr>
          <p:nvPr>
            <p:custDataLst>
              <p:tags r:id="rId1"/>
            </p:custDataLst>
            <p:extLst>
              <p:ext uri="{D42A27DB-BD31-4B8C-83A1-F6EECF244321}">
                <p14:modId xmlns:p14="http://schemas.microsoft.com/office/powerpoint/2010/main" val="76654758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3" name="Objekt 12" hidden="1">
                        <a:extLst>
                          <a:ext uri="{FF2B5EF4-FFF2-40B4-BE49-F238E27FC236}">
                            <a16:creationId xmlns:a16="http://schemas.microsoft.com/office/drawing/2014/main" id="{C6C82776-01C9-4156-8297-9B908A6454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3262E052-A100-47B0-BEFA-019C78F52BC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3" name="Titel 2">
            <a:extLst>
              <a:ext uri="{FF2B5EF4-FFF2-40B4-BE49-F238E27FC236}">
                <a16:creationId xmlns:a16="http://schemas.microsoft.com/office/drawing/2014/main" id="{BC1487FD-A7DC-40E8-941C-D6FB641A16A7}"/>
              </a:ext>
            </a:extLst>
          </p:cNvPr>
          <p:cNvSpPr>
            <a:spLocks noGrp="1"/>
          </p:cNvSpPr>
          <p:nvPr>
            <p:ph type="title"/>
          </p:nvPr>
        </p:nvSpPr>
        <p:spPr>
          <a:solidFill>
            <a:srgbClr val="D0E2E4"/>
          </a:solidFill>
        </p:spPr>
        <p:txBody>
          <a:bodyPr vert="horz"/>
          <a:lstStyle/>
          <a:p>
            <a:r>
              <a:rPr lang="de-DE" dirty="0"/>
              <a:t>Hohe Preisanstiege – besonders in den großen Mengenbändern</a:t>
            </a:r>
          </a:p>
        </p:txBody>
      </p:sp>
      <p:sp>
        <p:nvSpPr>
          <p:cNvPr id="5" name="Inhaltsplatzhalter 4">
            <a:extLst>
              <a:ext uri="{FF2B5EF4-FFF2-40B4-BE49-F238E27FC236}">
                <a16:creationId xmlns:a16="http://schemas.microsoft.com/office/drawing/2014/main" id="{776BA289-D0E3-42B0-84FA-93D18FEF3C1C}"/>
              </a:ext>
            </a:extLst>
          </p:cNvPr>
          <p:cNvSpPr>
            <a:spLocks noGrp="1"/>
          </p:cNvSpPr>
          <p:nvPr>
            <p:ph idx="18"/>
          </p:nvPr>
        </p:nvSpPr>
        <p:spPr>
          <a:xfrm>
            <a:off x="7896200" y="1124744"/>
            <a:ext cx="3888432" cy="4788694"/>
          </a:xfrm>
        </p:spPr>
        <p:txBody>
          <a:bodyPr/>
          <a:lstStyle/>
          <a:p>
            <a:r>
              <a:rPr lang="de-DE" dirty="0"/>
              <a:t>Je geringer die Abnahmemenge an Strom, umso höher sind typischerweise die durchschnittlichen Preise.</a:t>
            </a:r>
          </a:p>
          <a:p>
            <a:r>
              <a:rPr lang="de-DE" dirty="0"/>
              <a:t>In der Energiekrise sind durch die Verknappung insbesondere die Preise für die großen Abnahmemengen – und damit die Preise für die meisten Chemieunternehmen – gestiegen.</a:t>
            </a:r>
          </a:p>
          <a:p>
            <a:r>
              <a:rPr lang="de-DE" dirty="0"/>
              <a:t>2023 normalisiert sich die Spreizung zwar wieder, aber das Niveau bleibt besonders bei den großen Abnahmemengen weit über dem Vorkrisenniveau. </a:t>
            </a:r>
          </a:p>
        </p:txBody>
      </p:sp>
      <p:sp>
        <p:nvSpPr>
          <p:cNvPr id="7" name="Textplatzhalter 6">
            <a:extLst>
              <a:ext uri="{FF2B5EF4-FFF2-40B4-BE49-F238E27FC236}">
                <a16:creationId xmlns:a16="http://schemas.microsoft.com/office/drawing/2014/main" id="{9A53983C-EF67-4E60-8DC5-78C6A14B38C9}"/>
              </a:ext>
            </a:extLst>
          </p:cNvPr>
          <p:cNvSpPr>
            <a:spLocks noGrp="1"/>
          </p:cNvSpPr>
          <p:nvPr>
            <p:ph type="body" sz="quarter" idx="13"/>
          </p:nvPr>
        </p:nvSpPr>
        <p:spPr/>
        <p:txBody>
          <a:bodyPr/>
          <a:lstStyle/>
          <a:p>
            <a:r>
              <a:rPr lang="de-DE"/>
              <a:t>Strompreis für die deutsche Industrie</a:t>
            </a:r>
            <a:endParaRPr lang="de-DE" dirty="0"/>
          </a:p>
        </p:txBody>
      </p:sp>
      <p:sp>
        <p:nvSpPr>
          <p:cNvPr id="8" name="Textplatzhalter 7">
            <a:extLst>
              <a:ext uri="{FF2B5EF4-FFF2-40B4-BE49-F238E27FC236}">
                <a16:creationId xmlns:a16="http://schemas.microsoft.com/office/drawing/2014/main" id="{1ED70DA4-3107-4216-AB9E-850A1B355E03}"/>
              </a:ext>
            </a:extLst>
          </p:cNvPr>
          <p:cNvSpPr>
            <a:spLocks noGrp="1"/>
          </p:cNvSpPr>
          <p:nvPr>
            <p:ph type="body" sz="quarter" idx="20"/>
          </p:nvPr>
        </p:nvSpPr>
        <p:spPr/>
        <p:txBody>
          <a:bodyPr/>
          <a:lstStyle/>
          <a:p>
            <a:r>
              <a:rPr lang="de-DE"/>
              <a:t>Verschiedene Verbrauchsmengen, ct/kWh</a:t>
            </a:r>
            <a:endParaRPr lang="de-DE" dirty="0"/>
          </a:p>
        </p:txBody>
      </p:sp>
      <p:sp>
        <p:nvSpPr>
          <p:cNvPr id="2" name="Foliennummernplatzhalter 1">
            <a:extLst>
              <a:ext uri="{FF2B5EF4-FFF2-40B4-BE49-F238E27FC236}">
                <a16:creationId xmlns:a16="http://schemas.microsoft.com/office/drawing/2014/main" id="{6AF5A580-B6FF-4BDA-B8ED-4C2402DDEF77}"/>
              </a:ext>
            </a:extLst>
          </p:cNvPr>
          <p:cNvSpPr>
            <a:spLocks noGrp="1"/>
          </p:cNvSpPr>
          <p:nvPr>
            <p:ph type="sldNum" sz="quarter" idx="43"/>
          </p:nvPr>
        </p:nvSpPr>
        <p:spPr/>
        <p:txBody>
          <a:bodyPr/>
          <a:lstStyle/>
          <a:p>
            <a:fld id="{B42D4303-B7FF-7540-9F33-74BBD7018147}" type="slidenum">
              <a:rPr lang="de-DE" smtClean="0"/>
              <a:pPr/>
              <a:t>23</a:t>
            </a:fld>
            <a:endParaRPr lang="de-DE" dirty="0"/>
          </a:p>
        </p:txBody>
      </p:sp>
      <p:sp>
        <p:nvSpPr>
          <p:cNvPr id="9" name="Textplatzhalter 8">
            <a:extLst>
              <a:ext uri="{FF2B5EF4-FFF2-40B4-BE49-F238E27FC236}">
                <a16:creationId xmlns:a16="http://schemas.microsoft.com/office/drawing/2014/main" id="{4A86FF4E-B346-4F70-A915-18977036BAE2}"/>
              </a:ext>
            </a:extLst>
          </p:cNvPr>
          <p:cNvSpPr>
            <a:spLocks noGrp="1"/>
          </p:cNvSpPr>
          <p:nvPr>
            <p:ph type="body" sz="quarter" idx="40"/>
          </p:nvPr>
        </p:nvSpPr>
        <p:spPr/>
        <p:txBody>
          <a:bodyPr/>
          <a:lstStyle/>
          <a:p>
            <a:r>
              <a:rPr lang="de-DE" dirty="0"/>
              <a:t>Quelle: Eurostat, VCI</a:t>
            </a:r>
          </a:p>
        </p:txBody>
      </p:sp>
      <p:sp>
        <p:nvSpPr>
          <p:cNvPr id="6" name="Textplatzhalter 5">
            <a:extLst>
              <a:ext uri="{FF2B5EF4-FFF2-40B4-BE49-F238E27FC236}">
                <a16:creationId xmlns:a16="http://schemas.microsoft.com/office/drawing/2014/main" id="{27609630-2F34-4A87-A79E-48486F03B760}"/>
              </a:ext>
            </a:extLst>
          </p:cNvPr>
          <p:cNvSpPr>
            <a:spLocks noGrp="1"/>
          </p:cNvSpPr>
          <p:nvPr>
            <p:ph type="body" sz="quarter" idx="41"/>
          </p:nvPr>
        </p:nvSpPr>
        <p:spPr>
          <a:xfrm>
            <a:off x="5591944" y="5977438"/>
            <a:ext cx="2129656" cy="125180"/>
          </a:xfrm>
        </p:spPr>
        <p:txBody>
          <a:bodyPr/>
          <a:lstStyle/>
          <a:p>
            <a:r>
              <a:rPr lang="de-DE" dirty="0"/>
              <a:t>Repräsentative Strompreise, inkl. Steuern, ohne </a:t>
            </a:r>
            <a:r>
              <a:rPr lang="de-DE" dirty="0" err="1"/>
              <a:t>MWSt.</a:t>
            </a:r>
            <a:endParaRPr lang="de-DE" dirty="0"/>
          </a:p>
          <a:p>
            <a:endParaRPr lang="de-DE" dirty="0"/>
          </a:p>
        </p:txBody>
      </p:sp>
      <p:graphicFrame>
        <p:nvGraphicFramePr>
          <p:cNvPr id="11" name="Diagrammplatzhalter 10">
            <a:extLst>
              <a:ext uri="{FF2B5EF4-FFF2-40B4-BE49-F238E27FC236}">
                <a16:creationId xmlns:a16="http://schemas.microsoft.com/office/drawing/2014/main" id="{5132B238-BAE8-627B-D0BB-D25EF55EAD6B}"/>
              </a:ext>
            </a:extLst>
          </p:cNvPr>
          <p:cNvGraphicFramePr>
            <a:graphicFrameLocks noGrp="1"/>
          </p:cNvGraphicFramePr>
          <p:nvPr>
            <p:ph type="chart" sz="quarter" idx="19"/>
            <p:extLst>
              <p:ext uri="{D42A27DB-BD31-4B8C-83A1-F6EECF244321}">
                <p14:modId xmlns:p14="http://schemas.microsoft.com/office/powerpoint/2010/main" val="3976848368"/>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511280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3BED61-CFF6-8890-FF1A-2E4FB3B2F921}"/>
            </a:ext>
          </a:extLst>
        </p:cNvPr>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6347F5A7-F15E-05DE-0FD5-0081D338C807}"/>
              </a:ext>
            </a:extLst>
          </p:cNvPr>
          <p:cNvGraphicFramePr>
            <a:graphicFrameLocks noChangeAspect="1"/>
          </p:cNvGraphicFramePr>
          <p:nvPr>
            <p:custDataLst>
              <p:tags r:id="rId1"/>
            </p:custDataLst>
            <p:extLst>
              <p:ext uri="{D42A27DB-BD31-4B8C-83A1-F6EECF244321}">
                <p14:modId xmlns:p14="http://schemas.microsoft.com/office/powerpoint/2010/main" val="189882981"/>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0" name="Objekt 9" hidden="1">
                        <a:extLst>
                          <a:ext uri="{FF2B5EF4-FFF2-40B4-BE49-F238E27FC236}">
                            <a16:creationId xmlns:a16="http://schemas.microsoft.com/office/drawing/2014/main" id="{46119CDD-7CD9-4AFD-AC97-2BE9D2412BBB}"/>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399141B1-6018-7C6B-E568-0DD0B17737C4}"/>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a:extLst>
              <a:ext uri="{FF2B5EF4-FFF2-40B4-BE49-F238E27FC236}">
                <a16:creationId xmlns:a16="http://schemas.microsoft.com/office/drawing/2014/main" id="{7BA10EA9-0DA0-BDF0-A76B-510E581B99D5}"/>
              </a:ext>
            </a:extLst>
          </p:cNvPr>
          <p:cNvSpPr>
            <a:spLocks noGrp="1"/>
          </p:cNvSpPr>
          <p:nvPr>
            <p:ph type="title"/>
          </p:nvPr>
        </p:nvSpPr>
        <p:spPr>
          <a:solidFill>
            <a:srgbClr val="D0E2E4"/>
          </a:solidFill>
        </p:spPr>
        <p:txBody>
          <a:bodyPr vert="horz"/>
          <a:lstStyle/>
          <a:p>
            <a:r>
              <a:rPr lang="de-DE" dirty="0"/>
              <a:t>Strompreis in Deutschland höher als in wichtigen Wettbewerbsländern</a:t>
            </a:r>
          </a:p>
        </p:txBody>
      </p:sp>
      <p:sp>
        <p:nvSpPr>
          <p:cNvPr id="8" name="Inhaltsplatzhalter 7">
            <a:extLst>
              <a:ext uri="{FF2B5EF4-FFF2-40B4-BE49-F238E27FC236}">
                <a16:creationId xmlns:a16="http://schemas.microsoft.com/office/drawing/2014/main" id="{28653F47-D323-2919-4A78-6E05BF1775CE}"/>
              </a:ext>
            </a:extLst>
          </p:cNvPr>
          <p:cNvSpPr>
            <a:spLocks noGrp="1"/>
          </p:cNvSpPr>
          <p:nvPr>
            <p:ph idx="18"/>
          </p:nvPr>
        </p:nvSpPr>
        <p:spPr>
          <a:xfrm>
            <a:off x="8079734" y="1743075"/>
            <a:ext cx="3600000" cy="4170363"/>
          </a:xfrm>
        </p:spPr>
        <p:txBody>
          <a:bodyPr/>
          <a:lstStyle/>
          <a:p>
            <a:r>
              <a:rPr lang="de-DE" dirty="0"/>
              <a:t>Für die Chemie relevant ist das größte Mengenband.</a:t>
            </a:r>
          </a:p>
          <a:p>
            <a:r>
              <a:rPr lang="de-DE" dirty="0"/>
              <a:t>Günstiger als in Deutschland ist der Strom z.B. in den nordischen Ländern (Wasserkraft, Gasvorkommen), in Frankreich (Atomstrom), in Spanien (unabhängiger von Energiekrise), Belgien und inzwischen auch wieder in Italien. </a:t>
            </a:r>
          </a:p>
          <a:p>
            <a:endParaRPr lang="de-DE" dirty="0"/>
          </a:p>
        </p:txBody>
      </p:sp>
      <p:sp>
        <p:nvSpPr>
          <p:cNvPr id="3" name="Textplatzhalter 2">
            <a:extLst>
              <a:ext uri="{FF2B5EF4-FFF2-40B4-BE49-F238E27FC236}">
                <a16:creationId xmlns:a16="http://schemas.microsoft.com/office/drawing/2014/main" id="{69C76A8C-21A7-0E67-0296-C9AD9F9D168B}"/>
              </a:ext>
            </a:extLst>
          </p:cNvPr>
          <p:cNvSpPr>
            <a:spLocks noGrp="1"/>
          </p:cNvSpPr>
          <p:nvPr>
            <p:ph type="body" sz="quarter" idx="13"/>
          </p:nvPr>
        </p:nvSpPr>
        <p:spPr/>
        <p:txBody>
          <a:bodyPr/>
          <a:lstStyle/>
          <a:p>
            <a:r>
              <a:rPr lang="de-DE" dirty="0"/>
              <a:t>Europäischer Vergleich der Strompreise (alle verfügbaren Länder)</a:t>
            </a:r>
          </a:p>
        </p:txBody>
      </p:sp>
      <p:sp>
        <p:nvSpPr>
          <p:cNvPr id="4" name="Textplatzhalter 3">
            <a:extLst>
              <a:ext uri="{FF2B5EF4-FFF2-40B4-BE49-F238E27FC236}">
                <a16:creationId xmlns:a16="http://schemas.microsoft.com/office/drawing/2014/main" id="{684C464D-E943-999A-12D2-86E226E7DAE1}"/>
              </a:ext>
            </a:extLst>
          </p:cNvPr>
          <p:cNvSpPr>
            <a:spLocks noGrp="1"/>
          </p:cNvSpPr>
          <p:nvPr>
            <p:ph type="body" sz="quarter" idx="20"/>
          </p:nvPr>
        </p:nvSpPr>
        <p:spPr/>
        <p:txBody>
          <a:bodyPr/>
          <a:lstStyle/>
          <a:p>
            <a:r>
              <a:rPr lang="de-DE" dirty="0"/>
              <a:t>Strompreis für die Industrie in ct/kWh,</a:t>
            </a:r>
            <a:r>
              <a:rPr lang="de-DE" b="1" dirty="0"/>
              <a:t> Verbrauch &gt; 150 GWh</a:t>
            </a:r>
            <a:r>
              <a:rPr lang="de-DE" dirty="0"/>
              <a:t>, 1. Halbjahr 2024</a:t>
            </a:r>
          </a:p>
          <a:p>
            <a:endParaRPr lang="de-DE" dirty="0"/>
          </a:p>
        </p:txBody>
      </p:sp>
      <p:sp>
        <p:nvSpPr>
          <p:cNvPr id="5" name="Foliennummernplatzhalter 4">
            <a:extLst>
              <a:ext uri="{FF2B5EF4-FFF2-40B4-BE49-F238E27FC236}">
                <a16:creationId xmlns:a16="http://schemas.microsoft.com/office/drawing/2014/main" id="{7B80147B-7FFB-591D-DA62-A183FAD5A351}"/>
              </a:ext>
            </a:extLst>
          </p:cNvPr>
          <p:cNvSpPr>
            <a:spLocks noGrp="1"/>
          </p:cNvSpPr>
          <p:nvPr>
            <p:ph type="sldNum" sz="quarter" idx="43"/>
          </p:nvPr>
        </p:nvSpPr>
        <p:spPr/>
        <p:txBody>
          <a:bodyPr/>
          <a:lstStyle/>
          <a:p>
            <a:fld id="{B42D4303-B7FF-7540-9F33-74BBD7018147}" type="slidenum">
              <a:rPr lang="de-DE" smtClean="0"/>
              <a:pPr/>
              <a:t>24</a:t>
            </a:fld>
            <a:endParaRPr lang="de-DE" dirty="0"/>
          </a:p>
        </p:txBody>
      </p:sp>
      <p:sp>
        <p:nvSpPr>
          <p:cNvPr id="6" name="Textplatzhalter 5">
            <a:extLst>
              <a:ext uri="{FF2B5EF4-FFF2-40B4-BE49-F238E27FC236}">
                <a16:creationId xmlns:a16="http://schemas.microsoft.com/office/drawing/2014/main" id="{59970F3E-6854-00D3-3D9D-26A90DC18B81}"/>
              </a:ext>
            </a:extLst>
          </p:cNvPr>
          <p:cNvSpPr>
            <a:spLocks noGrp="1"/>
          </p:cNvSpPr>
          <p:nvPr>
            <p:ph type="body" sz="quarter" idx="40"/>
          </p:nvPr>
        </p:nvSpPr>
        <p:spPr/>
        <p:txBody>
          <a:bodyPr/>
          <a:lstStyle/>
          <a:p>
            <a:r>
              <a:rPr lang="de-DE" dirty="0"/>
              <a:t>Quelle: Eurostat, VCI</a:t>
            </a:r>
          </a:p>
        </p:txBody>
      </p:sp>
      <p:sp>
        <p:nvSpPr>
          <p:cNvPr id="12" name="Textplatzhalter 11">
            <a:extLst>
              <a:ext uri="{FF2B5EF4-FFF2-40B4-BE49-F238E27FC236}">
                <a16:creationId xmlns:a16="http://schemas.microsoft.com/office/drawing/2014/main" id="{2F7C66BA-068A-4277-E325-6CDA6164911D}"/>
              </a:ext>
            </a:extLst>
          </p:cNvPr>
          <p:cNvSpPr>
            <a:spLocks noGrp="1"/>
          </p:cNvSpPr>
          <p:nvPr>
            <p:ph type="body" sz="quarter" idx="41"/>
          </p:nvPr>
        </p:nvSpPr>
        <p:spPr>
          <a:xfrm>
            <a:off x="5375920" y="5956729"/>
            <a:ext cx="2808000" cy="125180"/>
          </a:xfrm>
        </p:spPr>
        <p:txBody>
          <a:bodyPr/>
          <a:lstStyle/>
          <a:p>
            <a:r>
              <a:rPr lang="de-DE" dirty="0"/>
              <a:t>Repräsentative Strompreise, inkl. Steuern, ohne </a:t>
            </a:r>
            <a:r>
              <a:rPr lang="de-DE" dirty="0" err="1"/>
              <a:t>MWSt.</a:t>
            </a:r>
            <a:endParaRPr lang="de-DE" dirty="0"/>
          </a:p>
          <a:p>
            <a:endParaRPr lang="de-DE" dirty="0"/>
          </a:p>
        </p:txBody>
      </p:sp>
      <p:graphicFrame>
        <p:nvGraphicFramePr>
          <p:cNvPr id="13" name="Diagrammplatzhalter 13">
            <a:extLst>
              <a:ext uri="{FF2B5EF4-FFF2-40B4-BE49-F238E27FC236}">
                <a16:creationId xmlns:a16="http://schemas.microsoft.com/office/drawing/2014/main" id="{F531F49A-F72A-4BEC-B51D-9DF519EDF029}"/>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773136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08B9213-7A3F-A2DC-9601-7BB765BC1656}"/>
              </a:ext>
            </a:extLst>
          </p:cNvPr>
          <p:cNvGraphicFramePr>
            <a:graphicFrameLocks noChangeAspect="1"/>
          </p:cNvGraphicFramePr>
          <p:nvPr>
            <p:custDataLst>
              <p:tags r:id="rId1"/>
            </p:custDataLst>
            <p:extLst>
              <p:ext uri="{D42A27DB-BD31-4B8C-83A1-F6EECF244321}">
                <p14:modId xmlns:p14="http://schemas.microsoft.com/office/powerpoint/2010/main" val="1276746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1B2C9C77-37E0-44F2-A1F5-7EF7ED2A6FA5}"/>
              </a:ext>
            </a:extLst>
          </p:cNvPr>
          <p:cNvSpPr>
            <a:spLocks noGrp="1"/>
          </p:cNvSpPr>
          <p:nvPr>
            <p:ph type="title"/>
          </p:nvPr>
        </p:nvSpPr>
        <p:spPr/>
        <p:txBody>
          <a:bodyPr vert="horz"/>
          <a:lstStyle/>
          <a:p>
            <a:r>
              <a:rPr lang="de-DE" dirty="0"/>
              <a:t>Deutlich höheres Preisniveau für Strom und Gas als in der Vergangenheit</a:t>
            </a:r>
          </a:p>
        </p:txBody>
      </p:sp>
      <p:sp>
        <p:nvSpPr>
          <p:cNvPr id="4" name="Foliennummernplatzhalter 3">
            <a:extLst>
              <a:ext uri="{FF2B5EF4-FFF2-40B4-BE49-F238E27FC236}">
                <a16:creationId xmlns:a16="http://schemas.microsoft.com/office/drawing/2014/main" id="{5C627A16-8E7D-0821-A310-CD792B78F99E}"/>
              </a:ext>
            </a:extLst>
          </p:cNvPr>
          <p:cNvSpPr>
            <a:spLocks noGrp="1"/>
          </p:cNvSpPr>
          <p:nvPr>
            <p:ph type="sldNum" sz="quarter" idx="11"/>
          </p:nvPr>
        </p:nvSpPr>
        <p:spPr/>
        <p:txBody>
          <a:bodyPr/>
          <a:lstStyle/>
          <a:p>
            <a:fld id="{B42D4303-B7FF-7540-9F33-74BBD7018147}" type="slidenum">
              <a:rPr lang="de-DE" smtClean="0"/>
              <a:pPr/>
              <a:t>25</a:t>
            </a:fld>
            <a:endParaRPr lang="de-DE" dirty="0"/>
          </a:p>
        </p:txBody>
      </p:sp>
      <p:sp>
        <p:nvSpPr>
          <p:cNvPr id="2" name="Textplatzhalter 5">
            <a:extLst>
              <a:ext uri="{FF2B5EF4-FFF2-40B4-BE49-F238E27FC236}">
                <a16:creationId xmlns:a16="http://schemas.microsoft.com/office/drawing/2014/main" id="{0F71FFEC-7BB8-CE3B-CCA2-C3307102290F}"/>
              </a:ext>
            </a:extLst>
          </p:cNvPr>
          <p:cNvSpPr txBox="1">
            <a:spLocks/>
          </p:cNvSpPr>
          <p:nvPr/>
        </p:nvSpPr>
        <p:spPr>
          <a:xfrm>
            <a:off x="515937" y="5784087"/>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chemeClr val="tx1">
                    <a:lumMod val="60000"/>
                    <a:lumOff val="40000"/>
                  </a:schemeClr>
                </a:solidFill>
              </a:rPr>
              <a:t>Quelle: Destatis, VCI</a:t>
            </a:r>
            <a:endParaRPr lang="de-DE" dirty="0"/>
          </a:p>
        </p:txBody>
      </p:sp>
      <p:graphicFrame>
        <p:nvGraphicFramePr>
          <p:cNvPr id="7" name="Inhaltsplatzhalter 6">
            <a:extLst>
              <a:ext uri="{FF2B5EF4-FFF2-40B4-BE49-F238E27FC236}">
                <a16:creationId xmlns:a16="http://schemas.microsoft.com/office/drawing/2014/main" id="{11D1948C-DEAF-477E-8C5B-871BE905021F}"/>
              </a:ext>
            </a:extLst>
          </p:cNvPr>
          <p:cNvGraphicFramePr>
            <a:graphicFrameLocks noGrp="1"/>
          </p:cNvGraphicFramePr>
          <p:nvPr>
            <p:ph sz="half" idx="1"/>
          </p:nvPr>
        </p:nvGraphicFramePr>
        <p:xfrm>
          <a:off x="515938" y="1058863"/>
          <a:ext cx="5400675" cy="485933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Inhaltsplatzhalter 11">
            <a:extLst>
              <a:ext uri="{FF2B5EF4-FFF2-40B4-BE49-F238E27FC236}">
                <a16:creationId xmlns:a16="http://schemas.microsoft.com/office/drawing/2014/main" id="{09B20882-7F71-42E7-884A-B61676EE213C}"/>
              </a:ext>
            </a:extLst>
          </p:cNvPr>
          <p:cNvGraphicFramePr>
            <a:graphicFrameLocks noGrp="1"/>
          </p:cNvGraphicFramePr>
          <p:nvPr>
            <p:ph sz="half" idx="12"/>
          </p:nvPr>
        </p:nvGraphicFramePr>
        <p:xfrm>
          <a:off x="6275388" y="1058863"/>
          <a:ext cx="5400675" cy="4859337"/>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032440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B5C4DAE6-F8AA-DBED-DD39-B84DC92C8F2B}"/>
              </a:ext>
            </a:extLst>
          </p:cNvPr>
          <p:cNvGraphicFramePr>
            <a:graphicFrameLocks noChangeAspect="1"/>
          </p:cNvGraphicFramePr>
          <p:nvPr>
            <p:custDataLst>
              <p:tags r:id="rId1"/>
            </p:custDataLst>
            <p:extLst>
              <p:ext uri="{D42A27DB-BD31-4B8C-83A1-F6EECF244321}">
                <p14:modId xmlns:p14="http://schemas.microsoft.com/office/powerpoint/2010/main" val="37255164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8E564172-D3A4-1635-9D4F-425AF8F3DA0C}"/>
              </a:ext>
            </a:extLst>
          </p:cNvPr>
          <p:cNvSpPr>
            <a:spLocks noGrp="1"/>
          </p:cNvSpPr>
          <p:nvPr>
            <p:ph type="title"/>
          </p:nvPr>
        </p:nvSpPr>
        <p:spPr>
          <a:solidFill>
            <a:srgbClr val="CCD6DF"/>
          </a:solidFill>
        </p:spPr>
        <p:txBody>
          <a:bodyPr vert="horz"/>
          <a:lstStyle/>
          <a:p>
            <a:r>
              <a:rPr lang="de-DE" dirty="0"/>
              <a:t>Preistreiber Zertifikate-Handel</a:t>
            </a:r>
          </a:p>
        </p:txBody>
      </p:sp>
      <p:sp>
        <p:nvSpPr>
          <p:cNvPr id="4" name="Textplatzhalter 3">
            <a:extLst>
              <a:ext uri="{FF2B5EF4-FFF2-40B4-BE49-F238E27FC236}">
                <a16:creationId xmlns:a16="http://schemas.microsoft.com/office/drawing/2014/main" id="{2E6C3433-D2BD-0B8E-7DFD-D12940D05780}"/>
              </a:ext>
            </a:extLst>
          </p:cNvPr>
          <p:cNvSpPr>
            <a:spLocks noGrp="1"/>
          </p:cNvSpPr>
          <p:nvPr>
            <p:ph type="body" sz="quarter" idx="13"/>
          </p:nvPr>
        </p:nvSpPr>
        <p:spPr/>
        <p:txBody>
          <a:bodyPr/>
          <a:lstStyle/>
          <a:p>
            <a:r>
              <a:rPr lang="de-DE" dirty="0"/>
              <a:t>CO2-Emissionszertifikate</a:t>
            </a:r>
          </a:p>
        </p:txBody>
      </p:sp>
      <p:sp>
        <p:nvSpPr>
          <p:cNvPr id="5" name="Textplatzhalter 4">
            <a:extLst>
              <a:ext uri="{FF2B5EF4-FFF2-40B4-BE49-F238E27FC236}">
                <a16:creationId xmlns:a16="http://schemas.microsoft.com/office/drawing/2014/main" id="{C7785757-AD55-BC07-A849-EBF0FD2A4CF1}"/>
              </a:ext>
            </a:extLst>
          </p:cNvPr>
          <p:cNvSpPr>
            <a:spLocks noGrp="1"/>
          </p:cNvSpPr>
          <p:nvPr>
            <p:ph type="body" sz="quarter" idx="19"/>
          </p:nvPr>
        </p:nvSpPr>
        <p:spPr/>
        <p:txBody>
          <a:bodyPr/>
          <a:lstStyle/>
          <a:p>
            <a:r>
              <a:rPr lang="de-DE" dirty="0"/>
              <a:t>Auktion Deutschland, Preis Euro/ Tonne CO2</a:t>
            </a:r>
          </a:p>
        </p:txBody>
      </p:sp>
      <p:sp>
        <p:nvSpPr>
          <p:cNvPr id="6" name="Foliennummernplatzhalter 5">
            <a:extLst>
              <a:ext uri="{FF2B5EF4-FFF2-40B4-BE49-F238E27FC236}">
                <a16:creationId xmlns:a16="http://schemas.microsoft.com/office/drawing/2014/main" id="{D5F1F94C-F362-3011-B988-649714DD7ED5}"/>
              </a:ext>
            </a:extLst>
          </p:cNvPr>
          <p:cNvSpPr>
            <a:spLocks noGrp="1"/>
          </p:cNvSpPr>
          <p:nvPr>
            <p:ph type="sldNum" sz="quarter" idx="43"/>
          </p:nvPr>
        </p:nvSpPr>
        <p:spPr/>
        <p:txBody>
          <a:bodyPr/>
          <a:lstStyle/>
          <a:p>
            <a:fld id="{B42D4303-B7FF-7540-9F33-74BBD7018147}" type="slidenum">
              <a:rPr lang="de-DE" smtClean="0"/>
              <a:pPr/>
              <a:t>26</a:t>
            </a:fld>
            <a:endParaRPr lang="de-DE" dirty="0"/>
          </a:p>
        </p:txBody>
      </p:sp>
      <p:sp>
        <p:nvSpPr>
          <p:cNvPr id="7" name="Textplatzhalter 6">
            <a:extLst>
              <a:ext uri="{FF2B5EF4-FFF2-40B4-BE49-F238E27FC236}">
                <a16:creationId xmlns:a16="http://schemas.microsoft.com/office/drawing/2014/main" id="{E9974CEC-CC0C-69B7-5E5E-A003D064779E}"/>
              </a:ext>
            </a:extLst>
          </p:cNvPr>
          <p:cNvSpPr>
            <a:spLocks noGrp="1"/>
          </p:cNvSpPr>
          <p:nvPr>
            <p:ph type="body" sz="quarter" idx="40"/>
          </p:nvPr>
        </p:nvSpPr>
        <p:spPr/>
        <p:txBody>
          <a:bodyPr/>
          <a:lstStyle/>
          <a:p>
            <a:r>
              <a:rPr lang="de-DE" dirty="0"/>
              <a:t>Quelle: Energy Charts (</a:t>
            </a:r>
            <a:r>
              <a:rPr lang="de-DE" dirty="0" err="1"/>
              <a:t>Frauenhofer</a:t>
            </a:r>
            <a:r>
              <a:rPr lang="de-DE" dirty="0"/>
              <a:t>), VCI</a:t>
            </a:r>
          </a:p>
        </p:txBody>
      </p:sp>
      <p:sp>
        <p:nvSpPr>
          <p:cNvPr id="8" name="Textplatzhalter 7">
            <a:extLst>
              <a:ext uri="{FF2B5EF4-FFF2-40B4-BE49-F238E27FC236}">
                <a16:creationId xmlns:a16="http://schemas.microsoft.com/office/drawing/2014/main" id="{D9C6C0D8-752E-0966-5740-CB373F180B84}"/>
              </a:ext>
            </a:extLst>
          </p:cNvPr>
          <p:cNvSpPr>
            <a:spLocks noGrp="1"/>
          </p:cNvSpPr>
          <p:nvPr>
            <p:ph type="body" sz="quarter" idx="41"/>
          </p:nvPr>
        </p:nvSpPr>
        <p:spPr/>
        <p:txBody>
          <a:bodyPr/>
          <a:lstStyle/>
          <a:p>
            <a:endParaRPr lang="de-DE"/>
          </a:p>
        </p:txBody>
      </p:sp>
      <p:graphicFrame>
        <p:nvGraphicFramePr>
          <p:cNvPr id="9" name="Diagrammplatzhalter 8">
            <a:extLst>
              <a:ext uri="{FF2B5EF4-FFF2-40B4-BE49-F238E27FC236}">
                <a16:creationId xmlns:a16="http://schemas.microsoft.com/office/drawing/2014/main" id="{03488CE5-566A-8FE0-33E0-8BB9996D71BB}"/>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365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302519503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125954" name="Rectangle 2"/>
          <p:cNvSpPr>
            <a:spLocks noGrp="1" noChangeArrowheads="1"/>
          </p:cNvSpPr>
          <p:nvPr>
            <p:ph type="title"/>
          </p:nvPr>
        </p:nvSpPr>
        <p:spPr>
          <a:solidFill>
            <a:srgbClr val="D0E2E4"/>
          </a:solidFill>
        </p:spPr>
        <p:txBody>
          <a:bodyPr vert="horz"/>
          <a:lstStyle/>
          <a:p>
            <a:r>
              <a:rPr lang="de-DE" dirty="0"/>
              <a:t>Rohölpreis auf hohem Niveau – bei hohen Unsicherheiten</a:t>
            </a:r>
          </a:p>
        </p:txBody>
      </p:sp>
      <p:sp>
        <p:nvSpPr>
          <p:cNvPr id="6" name="Textplatzhalter 5"/>
          <p:cNvSpPr>
            <a:spLocks noGrp="1"/>
          </p:cNvSpPr>
          <p:nvPr>
            <p:ph type="body" sz="quarter" idx="13"/>
          </p:nvPr>
        </p:nvSpPr>
        <p:spPr/>
        <p:txBody>
          <a:bodyPr/>
          <a:lstStyle/>
          <a:p>
            <a:r>
              <a:rPr lang="de-DE" dirty="0"/>
              <a:t>Spot- und Jahresdurchschnittspreise für Rohöl</a:t>
            </a:r>
          </a:p>
        </p:txBody>
      </p:sp>
      <p:sp>
        <p:nvSpPr>
          <p:cNvPr id="7" name="Textplatzhalter 6"/>
          <p:cNvSpPr>
            <a:spLocks noGrp="1"/>
          </p:cNvSpPr>
          <p:nvPr>
            <p:ph type="body" sz="quarter" idx="20"/>
          </p:nvPr>
        </p:nvSpPr>
        <p:spPr/>
        <p:txBody>
          <a:bodyPr>
            <a:noAutofit/>
          </a:bodyPr>
          <a:lstStyle/>
          <a:p>
            <a:r>
              <a:rPr lang="de-DE" dirty="0"/>
              <a:t>in US-Dollar/Barrel Brent, Veränderung </a:t>
            </a:r>
            <a:r>
              <a:rPr lang="de-DE" dirty="0" err="1"/>
              <a:t>ggü</a:t>
            </a:r>
            <a:r>
              <a:rPr lang="de-DE" dirty="0"/>
              <a:t>. Vorjahr in Prozent</a:t>
            </a:r>
          </a:p>
        </p:txBody>
      </p:sp>
      <p:sp>
        <p:nvSpPr>
          <p:cNvPr id="2" name="Foliennummernplatzhalter 1">
            <a:extLst>
              <a:ext uri="{FF2B5EF4-FFF2-40B4-BE49-F238E27FC236}">
                <a16:creationId xmlns:a16="http://schemas.microsoft.com/office/drawing/2014/main" id="{E436BB77-44C3-4AC2-96DF-D9DB24721DFE}"/>
              </a:ext>
            </a:extLst>
          </p:cNvPr>
          <p:cNvSpPr>
            <a:spLocks noGrp="1"/>
          </p:cNvSpPr>
          <p:nvPr>
            <p:ph type="sldNum" sz="quarter" idx="43"/>
          </p:nvPr>
        </p:nvSpPr>
        <p:spPr/>
        <p:txBody>
          <a:bodyPr/>
          <a:lstStyle/>
          <a:p>
            <a:fld id="{B42D4303-B7FF-7540-9F33-74BBD7018147}" type="slidenum">
              <a:rPr lang="de-DE" smtClean="0"/>
              <a:pPr/>
              <a:t>27</a:t>
            </a:fld>
            <a:endParaRPr lang="de-DE" dirty="0"/>
          </a:p>
        </p:txBody>
      </p:sp>
      <p:sp>
        <p:nvSpPr>
          <p:cNvPr id="9" name="Textplatzhalter 8"/>
          <p:cNvSpPr>
            <a:spLocks noGrp="1"/>
          </p:cNvSpPr>
          <p:nvPr>
            <p:ph type="body" sz="quarter" idx="40"/>
          </p:nvPr>
        </p:nvSpPr>
        <p:spPr/>
        <p:txBody>
          <a:bodyPr/>
          <a:lstStyle/>
          <a:p>
            <a:r>
              <a:rPr lang="de-DE" dirty="0"/>
              <a:t>Quelle: World Bank, </a:t>
            </a:r>
            <a:r>
              <a:rPr lang="de-DE" dirty="0" err="1"/>
              <a:t>Macrobond</a:t>
            </a:r>
            <a:r>
              <a:rPr lang="de-DE" dirty="0"/>
              <a:t>, VCI</a:t>
            </a:r>
          </a:p>
        </p:txBody>
      </p:sp>
      <p:sp>
        <p:nvSpPr>
          <p:cNvPr id="13" name="Inhaltsplatzhalter 12">
            <a:extLst>
              <a:ext uri="{FF2B5EF4-FFF2-40B4-BE49-F238E27FC236}">
                <a16:creationId xmlns:a16="http://schemas.microsoft.com/office/drawing/2014/main" id="{1AEA975F-A06B-866B-F661-2BB625290D49}"/>
              </a:ext>
            </a:extLst>
          </p:cNvPr>
          <p:cNvSpPr>
            <a:spLocks noGrp="1"/>
          </p:cNvSpPr>
          <p:nvPr>
            <p:ph idx="18"/>
          </p:nvPr>
        </p:nvSpPr>
        <p:spPr/>
        <p:txBody>
          <a:bodyPr/>
          <a:lstStyle/>
          <a:p>
            <a:pPr marL="0" indent="0">
              <a:buNone/>
            </a:pPr>
            <a:r>
              <a:rPr lang="de-DE" dirty="0"/>
              <a:t>Gegenläufige Effekte:</a:t>
            </a:r>
          </a:p>
          <a:p>
            <a:r>
              <a:rPr lang="de-DE" dirty="0"/>
              <a:t>schwache weltweite Nachfrage lässt Ölpreis sinken</a:t>
            </a:r>
          </a:p>
          <a:p>
            <a:r>
              <a:rPr lang="de-DE" dirty="0"/>
              <a:t>OPEC-Förderkürzung und Krieg im Nahen Osten lässt Preise steigen</a:t>
            </a:r>
          </a:p>
          <a:p>
            <a:r>
              <a:rPr lang="de-DE" dirty="0"/>
              <a:t>Anfang 2025 starker Preisanstieg auf rund 80 US-Dollar/Barrel: mögliche schärfere Sanktionen gegen Iran/Russland und Zweifel an Ausweitung der US-Ölförderung treiben Preise</a:t>
            </a:r>
          </a:p>
        </p:txBody>
      </p:sp>
      <p:graphicFrame>
        <p:nvGraphicFramePr>
          <p:cNvPr id="10" name="Chart 2">
            <a:extLst>
              <a:ext uri="{FF2B5EF4-FFF2-40B4-BE49-F238E27FC236}">
                <a16:creationId xmlns:a16="http://schemas.microsoft.com/office/drawing/2014/main" id="{4BCC3E86-0761-45D7-B757-82B8F291F5BD}"/>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60433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D0E2E4"/>
          </a:solidFill>
        </p:spPr>
        <p:txBody>
          <a:bodyPr vert="horz"/>
          <a:lstStyle/>
          <a:p>
            <a:r>
              <a:rPr lang="de-DE" dirty="0"/>
              <a:t>Mit dem Rohölpreis verändern sich auch die Preise für Rohbenzin</a:t>
            </a:r>
          </a:p>
        </p:txBody>
      </p:sp>
      <p:sp>
        <p:nvSpPr>
          <p:cNvPr id="12" name="Inhaltsplatzhalter 11">
            <a:extLst>
              <a:ext uri="{FF2B5EF4-FFF2-40B4-BE49-F238E27FC236}">
                <a16:creationId xmlns:a16="http://schemas.microsoft.com/office/drawing/2014/main" id="{8B45FD45-66B6-4DA7-8A08-8213B5EFB49F}"/>
              </a:ext>
            </a:extLst>
          </p:cNvPr>
          <p:cNvSpPr>
            <a:spLocks noGrp="1"/>
          </p:cNvSpPr>
          <p:nvPr>
            <p:ph idx="18"/>
          </p:nvPr>
        </p:nvSpPr>
        <p:spPr/>
        <p:txBody>
          <a:bodyPr/>
          <a:lstStyle/>
          <a:p>
            <a:r>
              <a:rPr lang="de-DE" dirty="0"/>
              <a:t>Die Preise für Naphtha, dem wichtigsten Rohstoff in der Chemie, folgen dem Rohölpreistrend.</a:t>
            </a:r>
          </a:p>
          <a:p>
            <a:r>
              <a:rPr lang="de-DE" dirty="0"/>
              <a:t>Die Einbrüche der Corona-Krise wurden bereits mehr als wettgemacht. </a:t>
            </a:r>
          </a:p>
        </p:txBody>
      </p:sp>
      <p:sp>
        <p:nvSpPr>
          <p:cNvPr id="3" name="Textplatzhalter 2"/>
          <p:cNvSpPr>
            <a:spLocks noGrp="1"/>
          </p:cNvSpPr>
          <p:nvPr>
            <p:ph type="body" sz="quarter" idx="13"/>
          </p:nvPr>
        </p:nvSpPr>
        <p:spPr/>
        <p:txBody>
          <a:bodyPr/>
          <a:lstStyle/>
          <a:p>
            <a:r>
              <a:rPr lang="de-DE" dirty="0" err="1"/>
              <a:t>Naphthapreise</a:t>
            </a:r>
            <a:endParaRPr lang="de-DE" dirty="0"/>
          </a:p>
        </p:txBody>
      </p:sp>
      <p:sp>
        <p:nvSpPr>
          <p:cNvPr id="4" name="Textplatzhalter 3"/>
          <p:cNvSpPr>
            <a:spLocks noGrp="1"/>
          </p:cNvSpPr>
          <p:nvPr>
            <p:ph type="body" sz="quarter" idx="20"/>
          </p:nvPr>
        </p:nvSpPr>
        <p:spPr/>
        <p:txBody>
          <a:bodyPr/>
          <a:lstStyle/>
          <a:p>
            <a:r>
              <a:rPr lang="de-DE" dirty="0"/>
              <a:t>in Euro und Veränderung geg. Vorjahr in Prozent </a:t>
            </a:r>
          </a:p>
        </p:txBody>
      </p:sp>
      <p:sp>
        <p:nvSpPr>
          <p:cNvPr id="5" name="Foliennummernplatzhalter 4">
            <a:extLst>
              <a:ext uri="{FF2B5EF4-FFF2-40B4-BE49-F238E27FC236}">
                <a16:creationId xmlns:a16="http://schemas.microsoft.com/office/drawing/2014/main" id="{5AFB2B3B-AB2E-4CF6-B9CE-81F6B89881EC}"/>
              </a:ext>
            </a:extLst>
          </p:cNvPr>
          <p:cNvSpPr>
            <a:spLocks noGrp="1"/>
          </p:cNvSpPr>
          <p:nvPr>
            <p:ph type="sldNum" sz="quarter" idx="43"/>
          </p:nvPr>
        </p:nvSpPr>
        <p:spPr/>
        <p:txBody>
          <a:bodyPr/>
          <a:lstStyle/>
          <a:p>
            <a:fld id="{B42D4303-B7FF-7540-9F33-74BBD7018147}" type="slidenum">
              <a:rPr lang="de-DE" smtClean="0"/>
              <a:pPr/>
              <a:t>28</a:t>
            </a:fld>
            <a:endParaRPr lang="de-DE" dirty="0"/>
          </a:p>
        </p:txBody>
      </p:sp>
      <p:sp>
        <p:nvSpPr>
          <p:cNvPr id="6" name="Textplatzhalter 5"/>
          <p:cNvSpPr>
            <a:spLocks noGrp="1"/>
          </p:cNvSpPr>
          <p:nvPr>
            <p:ph type="body" sz="quarter" idx="40"/>
          </p:nvPr>
        </p:nvSpPr>
        <p:spPr/>
        <p:txBody>
          <a:bodyPr/>
          <a:lstStyle/>
          <a:p>
            <a:r>
              <a:rPr lang="de-DE"/>
              <a:t>Quellen: eid, VCI</a:t>
            </a:r>
            <a:endParaRPr lang="de-DE" dirty="0"/>
          </a:p>
        </p:txBody>
      </p:sp>
      <p:sp>
        <p:nvSpPr>
          <p:cNvPr id="14" name="Textplatzhalter 13">
            <a:extLst>
              <a:ext uri="{FF2B5EF4-FFF2-40B4-BE49-F238E27FC236}">
                <a16:creationId xmlns:a16="http://schemas.microsoft.com/office/drawing/2014/main" id="{BF730161-1244-48C0-B222-7425EE0AEAF4}"/>
              </a:ext>
            </a:extLst>
          </p:cNvPr>
          <p:cNvSpPr>
            <a:spLocks noGrp="1"/>
          </p:cNvSpPr>
          <p:nvPr>
            <p:ph type="body" sz="quarter" idx="41"/>
          </p:nvPr>
        </p:nvSpPr>
        <p:spPr/>
        <p:txBody>
          <a:bodyPr/>
          <a:lstStyle/>
          <a:p>
            <a:endParaRPr lang="de-DE"/>
          </a:p>
        </p:txBody>
      </p:sp>
      <p:graphicFrame>
        <p:nvGraphicFramePr>
          <p:cNvPr id="11" name="Chart 2">
            <a:extLst>
              <a:ext uri="{FF2B5EF4-FFF2-40B4-BE49-F238E27FC236}">
                <a16:creationId xmlns:a16="http://schemas.microsoft.com/office/drawing/2014/main" id="{97B61182-25CD-47C9-B81E-3A8F7B4DFF42}"/>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61708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B3985A2E-EEC4-B6E6-308C-B8F4ADCD0653}"/>
              </a:ext>
            </a:extLst>
          </p:cNvPr>
          <p:cNvGraphicFramePr>
            <a:graphicFrameLocks noChangeAspect="1"/>
          </p:cNvGraphicFramePr>
          <p:nvPr>
            <p:custDataLst>
              <p:tags r:id="rId1"/>
            </p:custDataLst>
            <p:extLst>
              <p:ext uri="{D42A27DB-BD31-4B8C-83A1-F6EECF244321}">
                <p14:modId xmlns:p14="http://schemas.microsoft.com/office/powerpoint/2010/main" val="32554448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B3985A2E-EEC4-B6E6-308C-B8F4ADCD065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F1D8D52B-6C89-7A29-D81B-3A62BD749BB2}"/>
              </a:ext>
            </a:extLst>
          </p:cNvPr>
          <p:cNvSpPr>
            <a:spLocks noGrp="1"/>
          </p:cNvSpPr>
          <p:nvPr>
            <p:ph type="title"/>
          </p:nvPr>
        </p:nvSpPr>
        <p:spPr>
          <a:solidFill>
            <a:schemeClr val="bg2"/>
          </a:solidFill>
        </p:spPr>
        <p:txBody>
          <a:bodyPr vert="horz"/>
          <a:lstStyle/>
          <a:p>
            <a:r>
              <a:rPr lang="de-DE" dirty="0"/>
              <a:t>Energiekosten: Tendenz steigend</a:t>
            </a:r>
          </a:p>
        </p:txBody>
      </p:sp>
      <p:sp>
        <p:nvSpPr>
          <p:cNvPr id="4" name="Textplatzhalter 3">
            <a:extLst>
              <a:ext uri="{FF2B5EF4-FFF2-40B4-BE49-F238E27FC236}">
                <a16:creationId xmlns:a16="http://schemas.microsoft.com/office/drawing/2014/main" id="{88D081F9-89FD-46E1-E7D8-4D815A431DCD}"/>
              </a:ext>
            </a:extLst>
          </p:cNvPr>
          <p:cNvSpPr>
            <a:spLocks noGrp="1"/>
          </p:cNvSpPr>
          <p:nvPr>
            <p:ph type="body" sz="quarter" idx="13"/>
          </p:nvPr>
        </p:nvSpPr>
        <p:spPr/>
        <p:txBody>
          <a:bodyPr/>
          <a:lstStyle/>
          <a:p>
            <a:r>
              <a:rPr lang="de-DE" dirty="0"/>
              <a:t>Energiepreise für industrielle Kunden in D</a:t>
            </a:r>
          </a:p>
        </p:txBody>
      </p:sp>
      <p:sp>
        <p:nvSpPr>
          <p:cNvPr id="5" name="Textplatzhalter 4">
            <a:extLst>
              <a:ext uri="{FF2B5EF4-FFF2-40B4-BE49-F238E27FC236}">
                <a16:creationId xmlns:a16="http://schemas.microsoft.com/office/drawing/2014/main" id="{D0D0F13D-E527-0399-A368-90754BF9A140}"/>
              </a:ext>
            </a:extLst>
          </p:cNvPr>
          <p:cNvSpPr>
            <a:spLocks noGrp="1"/>
          </p:cNvSpPr>
          <p:nvPr>
            <p:ph type="body" sz="quarter" idx="19"/>
          </p:nvPr>
        </p:nvSpPr>
        <p:spPr/>
        <p:txBody>
          <a:bodyPr/>
          <a:lstStyle/>
          <a:p>
            <a:r>
              <a:rPr lang="de-DE" dirty="0"/>
              <a:t>Index 2021=100</a:t>
            </a:r>
          </a:p>
        </p:txBody>
      </p:sp>
      <p:sp>
        <p:nvSpPr>
          <p:cNvPr id="6" name="Foliennummernplatzhalter 5">
            <a:extLst>
              <a:ext uri="{FF2B5EF4-FFF2-40B4-BE49-F238E27FC236}">
                <a16:creationId xmlns:a16="http://schemas.microsoft.com/office/drawing/2014/main" id="{D1ACDD33-3A59-1812-EE8F-24A7EFCE0059}"/>
              </a:ext>
            </a:extLst>
          </p:cNvPr>
          <p:cNvSpPr>
            <a:spLocks noGrp="1"/>
          </p:cNvSpPr>
          <p:nvPr>
            <p:ph type="sldNum" sz="quarter" idx="43"/>
          </p:nvPr>
        </p:nvSpPr>
        <p:spPr/>
        <p:txBody>
          <a:bodyPr/>
          <a:lstStyle/>
          <a:p>
            <a:fld id="{B42D4303-B7FF-7540-9F33-74BBD7018147}" type="slidenum">
              <a:rPr lang="de-DE" smtClean="0"/>
              <a:pPr/>
              <a:t>29</a:t>
            </a:fld>
            <a:endParaRPr lang="de-DE" dirty="0"/>
          </a:p>
        </p:txBody>
      </p:sp>
      <p:sp>
        <p:nvSpPr>
          <p:cNvPr id="7" name="Textplatzhalter 6">
            <a:extLst>
              <a:ext uri="{FF2B5EF4-FFF2-40B4-BE49-F238E27FC236}">
                <a16:creationId xmlns:a16="http://schemas.microsoft.com/office/drawing/2014/main" id="{73C691F8-96A8-AB59-2BBE-E5785FDF70E5}"/>
              </a:ext>
            </a:extLst>
          </p:cNvPr>
          <p:cNvSpPr>
            <a:spLocks noGrp="1"/>
          </p:cNvSpPr>
          <p:nvPr>
            <p:ph type="body" sz="quarter" idx="40"/>
          </p:nvPr>
        </p:nvSpPr>
        <p:spPr/>
        <p:txBody>
          <a:bodyPr/>
          <a:lstStyle/>
          <a:p>
            <a:r>
              <a:rPr lang="de-DE"/>
              <a:t>Quelle: FERI, Destatis, eigene Berechnungen</a:t>
            </a:r>
            <a:endParaRPr lang="de-DE" dirty="0"/>
          </a:p>
        </p:txBody>
      </p:sp>
      <p:sp>
        <p:nvSpPr>
          <p:cNvPr id="8" name="Textplatzhalter 7">
            <a:extLst>
              <a:ext uri="{FF2B5EF4-FFF2-40B4-BE49-F238E27FC236}">
                <a16:creationId xmlns:a16="http://schemas.microsoft.com/office/drawing/2014/main" id="{9D3A558D-AA92-7C0E-FBF3-84B761D6019C}"/>
              </a:ext>
            </a:extLst>
          </p:cNvPr>
          <p:cNvSpPr>
            <a:spLocks noGrp="1"/>
          </p:cNvSpPr>
          <p:nvPr>
            <p:ph type="body" sz="quarter" idx="41"/>
          </p:nvPr>
        </p:nvSpPr>
        <p:spPr/>
        <p:txBody>
          <a:bodyPr/>
          <a:lstStyle/>
          <a:p>
            <a:r>
              <a:rPr lang="de-DE"/>
              <a:t>Quelle: FERI, Destatis, eigene Berechnungen</a:t>
            </a:r>
            <a:endParaRPr lang="de-DE" dirty="0"/>
          </a:p>
        </p:txBody>
      </p:sp>
      <p:sp>
        <p:nvSpPr>
          <p:cNvPr id="10" name="Textplatzhalter 9">
            <a:extLst>
              <a:ext uri="{FF2B5EF4-FFF2-40B4-BE49-F238E27FC236}">
                <a16:creationId xmlns:a16="http://schemas.microsoft.com/office/drawing/2014/main" id="{81BED852-551F-DBFF-6655-FB9BC09F667C}"/>
              </a:ext>
            </a:extLst>
          </p:cNvPr>
          <p:cNvSpPr>
            <a:spLocks noGrp="1"/>
          </p:cNvSpPr>
          <p:nvPr>
            <p:ph type="body" sz="quarter" idx="45"/>
          </p:nvPr>
        </p:nvSpPr>
        <p:spPr/>
        <p:txBody>
          <a:bodyPr/>
          <a:lstStyle/>
          <a:p>
            <a:r>
              <a:rPr lang="de-DE" dirty="0"/>
              <a:t>Energiekosten der Chemie in D</a:t>
            </a:r>
          </a:p>
        </p:txBody>
      </p:sp>
      <p:sp>
        <p:nvSpPr>
          <p:cNvPr id="11" name="Textplatzhalter 10">
            <a:extLst>
              <a:ext uri="{FF2B5EF4-FFF2-40B4-BE49-F238E27FC236}">
                <a16:creationId xmlns:a16="http://schemas.microsoft.com/office/drawing/2014/main" id="{95D60F7B-D33B-E50C-C396-9D47628B3618}"/>
              </a:ext>
            </a:extLst>
          </p:cNvPr>
          <p:cNvSpPr>
            <a:spLocks noGrp="1"/>
          </p:cNvSpPr>
          <p:nvPr>
            <p:ph type="body" sz="quarter" idx="46"/>
          </p:nvPr>
        </p:nvSpPr>
        <p:spPr/>
        <p:txBody>
          <a:bodyPr/>
          <a:lstStyle/>
          <a:p>
            <a:r>
              <a:rPr lang="de-DE" dirty="0"/>
              <a:t>Index 2021=100</a:t>
            </a:r>
          </a:p>
        </p:txBody>
      </p:sp>
      <p:graphicFrame>
        <p:nvGraphicFramePr>
          <p:cNvPr id="14" name="Diagrammplatzhalter 13">
            <a:extLst>
              <a:ext uri="{FF2B5EF4-FFF2-40B4-BE49-F238E27FC236}">
                <a16:creationId xmlns:a16="http://schemas.microsoft.com/office/drawing/2014/main" id="{C1256C60-2359-715D-67F6-35BB88373065}"/>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Diagrammplatzhalter 16">
            <a:extLst>
              <a:ext uri="{FF2B5EF4-FFF2-40B4-BE49-F238E27FC236}">
                <a16:creationId xmlns:a16="http://schemas.microsoft.com/office/drawing/2014/main" id="{706A0163-C93F-4E7E-8213-2D3D7194B8C1}"/>
              </a:ext>
            </a:extLst>
          </p:cNvPr>
          <p:cNvGraphicFramePr>
            <a:graphicFrameLocks noGrp="1"/>
          </p:cNvGraphicFramePr>
          <p:nvPr>
            <p:ph type="chart" sz="quarter" idx="44"/>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81651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6790DB64-7E77-4085-9678-B967DC2044AE}"/>
              </a:ext>
            </a:extLst>
          </p:cNvPr>
          <p:cNvGraphicFramePr>
            <a:graphicFrameLocks noChangeAspect="1"/>
          </p:cNvGraphicFramePr>
          <p:nvPr>
            <p:custDataLst>
              <p:tags r:id="rId1"/>
            </p:custDataLst>
            <p:extLst>
              <p:ext uri="{D42A27DB-BD31-4B8C-83A1-F6EECF244321}">
                <p14:modId xmlns:p14="http://schemas.microsoft.com/office/powerpoint/2010/main" val="4103502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6790DB64-7E77-4085-9678-B967DC2044A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el 3">
            <a:extLst>
              <a:ext uri="{FF2B5EF4-FFF2-40B4-BE49-F238E27FC236}">
                <a16:creationId xmlns:a16="http://schemas.microsoft.com/office/drawing/2014/main" id="{4E59F935-6927-4BE6-8DFE-656C5DA22657}"/>
              </a:ext>
            </a:extLst>
          </p:cNvPr>
          <p:cNvSpPr>
            <a:spLocks noGrp="1"/>
          </p:cNvSpPr>
          <p:nvPr>
            <p:ph type="title"/>
          </p:nvPr>
        </p:nvSpPr>
        <p:spPr/>
        <p:txBody>
          <a:bodyPr vert="horz"/>
          <a:lstStyle/>
          <a:p>
            <a:r>
              <a:rPr lang="de-DE" dirty="0"/>
              <a:t>Inhaltsübersicht</a:t>
            </a:r>
          </a:p>
        </p:txBody>
      </p:sp>
      <p:sp>
        <p:nvSpPr>
          <p:cNvPr id="3" name="Foliennummernplatzhalter 2">
            <a:extLst>
              <a:ext uri="{FF2B5EF4-FFF2-40B4-BE49-F238E27FC236}">
                <a16:creationId xmlns:a16="http://schemas.microsoft.com/office/drawing/2014/main" id="{5A728A2A-9818-4A83-A3B7-E5B27A832175}"/>
              </a:ext>
            </a:extLst>
          </p:cNvPr>
          <p:cNvSpPr>
            <a:spLocks noGrp="1"/>
          </p:cNvSpPr>
          <p:nvPr>
            <p:ph type="sldNum" sz="quarter" idx="11"/>
          </p:nvPr>
        </p:nvSpPr>
        <p:spPr/>
        <p:txBody>
          <a:bodyPr/>
          <a:lstStyle/>
          <a:p>
            <a:fld id="{B42D4303-B7FF-7540-9F33-74BBD7018147}" type="slidenum">
              <a:rPr lang="de-DE" smtClean="0"/>
              <a:pPr/>
              <a:t>3</a:t>
            </a:fld>
            <a:endParaRPr lang="de-DE" dirty="0"/>
          </a:p>
        </p:txBody>
      </p:sp>
      <p:sp>
        <p:nvSpPr>
          <p:cNvPr id="5" name="Inhaltsplatzhalter 4">
            <a:extLst>
              <a:ext uri="{FF2B5EF4-FFF2-40B4-BE49-F238E27FC236}">
                <a16:creationId xmlns:a16="http://schemas.microsoft.com/office/drawing/2014/main" id="{4A04DA25-57FA-4DF3-A5EE-E7655E303A04}"/>
              </a:ext>
            </a:extLst>
          </p:cNvPr>
          <p:cNvSpPr>
            <a:spLocks noGrp="1"/>
          </p:cNvSpPr>
          <p:nvPr>
            <p:ph sz="half" idx="1"/>
          </p:nvPr>
        </p:nvSpPr>
        <p:spPr/>
        <p:txBody>
          <a:bodyPr/>
          <a:lstStyle/>
          <a:p>
            <a:pPr marL="0" indent="0">
              <a:buNone/>
            </a:pPr>
            <a:r>
              <a:rPr lang="de-DE" b="1" dirty="0">
                <a:hlinkClick r:id="rId6" action="ppaction://hlinksldjump"/>
              </a:rPr>
              <a:t>Preise und Kosten</a:t>
            </a:r>
            <a:endParaRPr lang="de-DE" b="1" dirty="0"/>
          </a:p>
          <a:p>
            <a:r>
              <a:rPr lang="de-DE" dirty="0">
                <a:hlinkClick r:id="rId7" action="ppaction://hlinksldjump"/>
              </a:rPr>
              <a:t>Gaspreise</a:t>
            </a:r>
            <a:r>
              <a:rPr lang="de-DE" dirty="0"/>
              <a:t>: Preise für industrielle Verbraucher nach Verbrauchsmengen, internationaler und europäischer Vergleich</a:t>
            </a:r>
          </a:p>
          <a:p>
            <a:r>
              <a:rPr lang="de-DE" dirty="0">
                <a:hlinkClick r:id="rId8" action="ppaction://hlinksldjump"/>
              </a:rPr>
              <a:t>Strompreise: </a:t>
            </a:r>
            <a:r>
              <a:rPr lang="de-DE" dirty="0"/>
              <a:t>Börsenstrompreis, Zusammensetzung des Industriestrompreises in Deutschland, Industriestrompreise nach Verbrauchsmengen, Industriestrompreise im internationalen und europäischen Vergleich </a:t>
            </a:r>
          </a:p>
          <a:p>
            <a:r>
              <a:rPr lang="de-DE" dirty="0">
                <a:hlinkClick r:id="rId9" action="ppaction://hlinksldjump"/>
              </a:rPr>
              <a:t>Erzeugerpreise</a:t>
            </a:r>
            <a:r>
              <a:rPr lang="de-DE" dirty="0"/>
              <a:t> für Gas und Strom für die Industrie</a:t>
            </a:r>
          </a:p>
          <a:p>
            <a:r>
              <a:rPr lang="de-DE" dirty="0">
                <a:hlinkClick r:id="rId10" action="ppaction://hlinksldjump"/>
              </a:rPr>
              <a:t>CO2-Preis</a:t>
            </a:r>
            <a:endParaRPr lang="de-DE" dirty="0"/>
          </a:p>
          <a:p>
            <a:r>
              <a:rPr lang="de-DE" dirty="0">
                <a:hlinkClick r:id="rId11" action="ppaction://hlinksldjump"/>
              </a:rPr>
              <a:t>Rohölpreis</a:t>
            </a:r>
            <a:r>
              <a:rPr lang="de-DE" dirty="0"/>
              <a:t> und </a:t>
            </a:r>
            <a:r>
              <a:rPr lang="de-DE" dirty="0">
                <a:hlinkClick r:id="rId12" action="ppaction://hlinksldjump"/>
              </a:rPr>
              <a:t>Naphthapreis</a:t>
            </a:r>
            <a:endParaRPr lang="de-DE" dirty="0"/>
          </a:p>
          <a:p>
            <a:r>
              <a:rPr lang="de-DE" dirty="0">
                <a:hlinkClick r:id="rId13" action="ppaction://hlinksldjump"/>
              </a:rPr>
              <a:t>Kosten</a:t>
            </a:r>
            <a:r>
              <a:rPr lang="de-DE" dirty="0"/>
              <a:t> für Energie- und Rohstoffe</a:t>
            </a:r>
          </a:p>
        </p:txBody>
      </p:sp>
    </p:spTree>
    <p:extLst>
      <p:ext uri="{BB962C8B-B14F-4D97-AF65-F5344CB8AC3E}">
        <p14:creationId xmlns:p14="http://schemas.microsoft.com/office/powerpoint/2010/main" val="3534083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Objekt 23" hidden="1">
            <a:extLst>
              <a:ext uri="{FF2B5EF4-FFF2-40B4-BE49-F238E27FC236}">
                <a16:creationId xmlns:a16="http://schemas.microsoft.com/office/drawing/2014/main" id="{2D62B33C-BD23-4DC8-9EF1-7BA77FC53DF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4" name="Objekt 23" hidden="1">
                        <a:extLst>
                          <a:ext uri="{FF2B5EF4-FFF2-40B4-BE49-F238E27FC236}">
                            <a16:creationId xmlns:a16="http://schemas.microsoft.com/office/drawing/2014/main" id="{2D62B33C-BD23-4DC8-9EF1-7BA77FC53D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Titel 13">
            <a:extLst>
              <a:ext uri="{FF2B5EF4-FFF2-40B4-BE49-F238E27FC236}">
                <a16:creationId xmlns:a16="http://schemas.microsoft.com/office/drawing/2014/main" id="{FE5D0480-4C26-4B2F-9D66-985499B4EB5F}"/>
              </a:ext>
            </a:extLst>
          </p:cNvPr>
          <p:cNvSpPr>
            <a:spLocks noGrp="1"/>
          </p:cNvSpPr>
          <p:nvPr>
            <p:ph type="title"/>
          </p:nvPr>
        </p:nvSpPr>
        <p:spPr>
          <a:solidFill>
            <a:srgbClr val="CCDBEA"/>
          </a:solidFill>
        </p:spPr>
        <p:txBody>
          <a:bodyPr vert="horz"/>
          <a:lstStyle/>
          <a:p>
            <a:r>
              <a:rPr lang="de-DE" dirty="0"/>
              <a:t>Hohe Kostenbelastung der Unternehmen</a:t>
            </a:r>
          </a:p>
        </p:txBody>
      </p:sp>
      <p:sp>
        <p:nvSpPr>
          <p:cNvPr id="13" name="Inhaltsplatzhalter 12">
            <a:extLst>
              <a:ext uri="{FF2B5EF4-FFF2-40B4-BE49-F238E27FC236}">
                <a16:creationId xmlns:a16="http://schemas.microsoft.com/office/drawing/2014/main" id="{D4B1472B-5EF8-4B21-9679-3F63C7519614}"/>
              </a:ext>
            </a:extLst>
          </p:cNvPr>
          <p:cNvSpPr>
            <a:spLocks noGrp="1"/>
          </p:cNvSpPr>
          <p:nvPr>
            <p:ph idx="18"/>
          </p:nvPr>
        </p:nvSpPr>
        <p:spPr/>
        <p:txBody>
          <a:bodyPr/>
          <a:lstStyle/>
          <a:p>
            <a:r>
              <a:rPr lang="de-DE" dirty="0"/>
              <a:t>Die angespannte Lage der Unternehmen aufgrund der hohen Energiepreise bleibt auf hohem Niveau.</a:t>
            </a:r>
          </a:p>
          <a:p>
            <a:r>
              <a:rPr lang="de-DE" dirty="0"/>
              <a:t>Von den hohen Energiepreisen sind nahezu alle Unternehmen der Branche betroffen. </a:t>
            </a:r>
          </a:p>
          <a:p>
            <a:r>
              <a:rPr lang="de-DE" dirty="0"/>
              <a:t>Die Hälfte der Chemie- und Pharmaunternehmen sehen ihre Geschäftstätigkeit durch die hohen Energiepreise schwer bzw. sehr schwer belastet. </a:t>
            </a:r>
          </a:p>
          <a:p>
            <a:endParaRPr lang="de-DE" dirty="0"/>
          </a:p>
        </p:txBody>
      </p:sp>
      <p:sp>
        <p:nvSpPr>
          <p:cNvPr id="12" name="Textplatzhalter 11">
            <a:extLst>
              <a:ext uri="{FF2B5EF4-FFF2-40B4-BE49-F238E27FC236}">
                <a16:creationId xmlns:a16="http://schemas.microsoft.com/office/drawing/2014/main" id="{1A648A98-579B-40FF-B44C-C8AAF2C2AF3C}"/>
              </a:ext>
            </a:extLst>
          </p:cNvPr>
          <p:cNvSpPr>
            <a:spLocks noGrp="1"/>
          </p:cNvSpPr>
          <p:nvPr>
            <p:ph type="body" sz="quarter" idx="13"/>
          </p:nvPr>
        </p:nvSpPr>
        <p:spPr/>
        <p:txBody>
          <a:bodyPr/>
          <a:lstStyle/>
          <a:p>
            <a:r>
              <a:rPr lang="de-DE" dirty="0"/>
              <a:t>Belastung der Geschäftstätigkeit durch hohe Energiepreise</a:t>
            </a:r>
          </a:p>
        </p:txBody>
      </p:sp>
      <p:sp>
        <p:nvSpPr>
          <p:cNvPr id="15" name="Textplatzhalter 14">
            <a:extLst>
              <a:ext uri="{FF2B5EF4-FFF2-40B4-BE49-F238E27FC236}">
                <a16:creationId xmlns:a16="http://schemas.microsoft.com/office/drawing/2014/main" id="{4259A589-20C0-41D8-B297-9CCF72865897}"/>
              </a:ext>
            </a:extLst>
          </p:cNvPr>
          <p:cNvSpPr>
            <a:spLocks noGrp="1"/>
          </p:cNvSpPr>
          <p:nvPr>
            <p:ph type="body" sz="quarter" idx="20"/>
          </p:nvPr>
        </p:nvSpPr>
        <p:spPr/>
        <p:txBody>
          <a:bodyPr/>
          <a:lstStyle/>
          <a:p>
            <a:r>
              <a:rPr lang="de-DE" dirty="0"/>
              <a:t>Betroffenheit der Unternehmen, Anteil der befragten Unternehmen in Prozent</a:t>
            </a:r>
          </a:p>
          <a:p>
            <a:r>
              <a:rPr lang="de-DE" dirty="0"/>
              <a:t> </a:t>
            </a:r>
          </a:p>
        </p:txBody>
      </p:sp>
      <p:sp>
        <p:nvSpPr>
          <p:cNvPr id="3" name="Foliennummernplatzhalter 2">
            <a:extLst>
              <a:ext uri="{FF2B5EF4-FFF2-40B4-BE49-F238E27FC236}">
                <a16:creationId xmlns:a16="http://schemas.microsoft.com/office/drawing/2014/main" id="{63483AD3-AD39-41D3-9260-736BC11FE3EF}"/>
              </a:ext>
            </a:extLst>
          </p:cNvPr>
          <p:cNvSpPr>
            <a:spLocks noGrp="1"/>
          </p:cNvSpPr>
          <p:nvPr>
            <p:ph type="sldNum" sz="quarter" idx="43"/>
          </p:nvPr>
        </p:nvSpPr>
        <p:spPr/>
        <p:txBody>
          <a:bodyPr/>
          <a:lstStyle/>
          <a:p>
            <a:fld id="{B42D4303-B7FF-7540-9F33-74BBD7018147}" type="slidenum">
              <a:rPr lang="de-DE" smtClean="0"/>
              <a:pPr/>
              <a:t>30</a:t>
            </a:fld>
            <a:endParaRPr lang="de-DE" dirty="0"/>
          </a:p>
        </p:txBody>
      </p:sp>
      <p:sp>
        <p:nvSpPr>
          <p:cNvPr id="9" name="Textplatzhalter 8">
            <a:extLst>
              <a:ext uri="{FF2B5EF4-FFF2-40B4-BE49-F238E27FC236}">
                <a16:creationId xmlns:a16="http://schemas.microsoft.com/office/drawing/2014/main" id="{BD23042B-2D01-454A-B213-6D6DE4CCF339}"/>
              </a:ext>
            </a:extLst>
          </p:cNvPr>
          <p:cNvSpPr>
            <a:spLocks noGrp="1"/>
          </p:cNvSpPr>
          <p:nvPr>
            <p:ph type="body" sz="quarter" idx="40"/>
          </p:nvPr>
        </p:nvSpPr>
        <p:spPr>
          <a:xfrm>
            <a:off x="540069" y="5961932"/>
            <a:ext cx="7181587" cy="140686"/>
          </a:xfrm>
        </p:spPr>
        <p:txBody>
          <a:bodyPr/>
          <a:lstStyle/>
          <a:p>
            <a:r>
              <a:rPr lang="de-DE" sz="800" dirty="0">
                <a:solidFill>
                  <a:schemeClr val="tx1">
                    <a:lumMod val="60000"/>
                    <a:lumOff val="40000"/>
                  </a:schemeClr>
                </a:solidFill>
              </a:rPr>
              <a:t>Quelle: VCI-Mitgliederbefragung November 2024</a:t>
            </a:r>
            <a:endParaRPr lang="de-DE" dirty="0"/>
          </a:p>
        </p:txBody>
      </p:sp>
      <p:sp>
        <p:nvSpPr>
          <p:cNvPr id="17" name="Textplatzhalter 16">
            <a:extLst>
              <a:ext uri="{FF2B5EF4-FFF2-40B4-BE49-F238E27FC236}">
                <a16:creationId xmlns:a16="http://schemas.microsoft.com/office/drawing/2014/main" id="{B7E843F7-BEC3-485E-A315-6AB44DE781E4}"/>
              </a:ext>
            </a:extLst>
          </p:cNvPr>
          <p:cNvSpPr>
            <a:spLocks noGrp="1"/>
          </p:cNvSpPr>
          <p:nvPr>
            <p:ph type="body" sz="quarter" idx="41"/>
          </p:nvPr>
        </p:nvSpPr>
        <p:spPr/>
        <p:txBody>
          <a:bodyPr/>
          <a:lstStyle/>
          <a:p>
            <a:endParaRPr lang="de-DE" dirty="0"/>
          </a:p>
        </p:txBody>
      </p:sp>
      <p:sp>
        <p:nvSpPr>
          <p:cNvPr id="23" name="Textplatzhalter 8">
            <a:extLst>
              <a:ext uri="{FF2B5EF4-FFF2-40B4-BE49-F238E27FC236}">
                <a16:creationId xmlns:a16="http://schemas.microsoft.com/office/drawing/2014/main" id="{C11690BF-4A22-423E-BBB8-A6ADA5258000}"/>
              </a:ext>
            </a:extLst>
          </p:cNvPr>
          <p:cNvSpPr txBox="1">
            <a:spLocks/>
          </p:cNvSpPr>
          <p:nvPr/>
        </p:nvSpPr>
        <p:spPr>
          <a:xfrm>
            <a:off x="522288" y="5764890"/>
            <a:ext cx="7181587" cy="14068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DE" dirty="0"/>
          </a:p>
        </p:txBody>
      </p:sp>
      <p:graphicFrame>
        <p:nvGraphicFramePr>
          <p:cNvPr id="5" name="Bildplatzhalter 6">
            <a:extLst>
              <a:ext uri="{FF2B5EF4-FFF2-40B4-BE49-F238E27FC236}">
                <a16:creationId xmlns:a16="http://schemas.microsoft.com/office/drawing/2014/main" id="{E862E98D-1F4A-F8DD-B321-E00E452EDBD2}"/>
              </a:ext>
            </a:extLst>
          </p:cNvPr>
          <p:cNvGraphicFramePr>
            <a:graphicFrameLocks noGrp="1"/>
          </p:cNvGraphicFramePr>
          <p:nvPr>
            <p:ph type="chart" sz="quarter" idx="19"/>
            <p:extLst>
              <p:ext uri="{D42A27DB-BD31-4B8C-83A1-F6EECF244321}">
                <p14:modId xmlns:p14="http://schemas.microsoft.com/office/powerpoint/2010/main" val="2785547983"/>
              </p:ext>
            </p:extLst>
          </p:nvPr>
        </p:nvGraphicFramePr>
        <p:xfrm>
          <a:off x="540069" y="1780210"/>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9620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6635FEC6-F4BA-4932-9B3F-CB5BCAEE4E62}"/>
              </a:ext>
            </a:extLst>
          </p:cNvPr>
          <p:cNvGraphicFramePr>
            <a:graphicFrameLocks noChangeAspect="1"/>
          </p:cNvGraphicFramePr>
          <p:nvPr>
            <p:custDataLst>
              <p:tags r:id="rId1"/>
            </p:custDataLst>
            <p:extLst>
              <p:ext uri="{D42A27DB-BD31-4B8C-83A1-F6EECF244321}">
                <p14:modId xmlns:p14="http://schemas.microsoft.com/office/powerpoint/2010/main" val="1384405058"/>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9" name="Objekt 8" hidden="1">
                        <a:extLst>
                          <a:ext uri="{FF2B5EF4-FFF2-40B4-BE49-F238E27FC236}">
                            <a16:creationId xmlns:a16="http://schemas.microsoft.com/office/drawing/2014/main" id="{6635FEC6-F4BA-4932-9B3F-CB5BCAEE4E62}"/>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8F8D78C9-763D-4291-841C-C9A9CE4F4B50}"/>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D0E2E4"/>
          </a:solidFill>
        </p:spPr>
        <p:txBody>
          <a:bodyPr vert="horz">
            <a:normAutofit/>
          </a:bodyPr>
          <a:lstStyle/>
          <a:p>
            <a:r>
              <a:rPr lang="de-DE" dirty="0"/>
              <a:t>Kostenfaktor Energie- und Rohstoffe</a:t>
            </a:r>
          </a:p>
        </p:txBody>
      </p:sp>
      <p:sp>
        <p:nvSpPr>
          <p:cNvPr id="8" name="Inhaltsplatzhalter 7">
            <a:extLst>
              <a:ext uri="{FF2B5EF4-FFF2-40B4-BE49-F238E27FC236}">
                <a16:creationId xmlns:a16="http://schemas.microsoft.com/office/drawing/2014/main" id="{2CE02C36-5A5C-4A46-9810-0B0FFEB4CCED}"/>
              </a:ext>
            </a:extLst>
          </p:cNvPr>
          <p:cNvSpPr>
            <a:spLocks noGrp="1"/>
          </p:cNvSpPr>
          <p:nvPr>
            <p:ph idx="18"/>
          </p:nvPr>
        </p:nvSpPr>
        <p:spPr>
          <a:xfrm>
            <a:off x="8079734" y="1742882"/>
            <a:ext cx="3776906" cy="4170556"/>
          </a:xfrm>
        </p:spPr>
        <p:txBody>
          <a:bodyPr/>
          <a:lstStyle/>
          <a:p>
            <a:r>
              <a:rPr lang="de-DE" dirty="0"/>
              <a:t>Die Kosten für Energie und Rohstoffe liegen deutlich über früheren Niveaus – und das bei schwacher Produktion im Jahr 2023.</a:t>
            </a:r>
          </a:p>
          <a:p>
            <a:endParaRPr lang="de-DE" dirty="0"/>
          </a:p>
        </p:txBody>
      </p:sp>
      <p:sp>
        <p:nvSpPr>
          <p:cNvPr id="3" name="Textplatzhalter 2"/>
          <p:cNvSpPr>
            <a:spLocks noGrp="1"/>
          </p:cNvSpPr>
          <p:nvPr>
            <p:ph type="body" sz="quarter" idx="13"/>
          </p:nvPr>
        </p:nvSpPr>
        <p:spPr/>
        <p:txBody>
          <a:bodyPr>
            <a:noAutofit/>
          </a:bodyPr>
          <a:lstStyle/>
          <a:p>
            <a:r>
              <a:rPr lang="de-DE" dirty="0"/>
              <a:t>Kosten für Energie- und Rohstoffe</a:t>
            </a:r>
          </a:p>
        </p:txBody>
      </p:sp>
      <p:sp>
        <p:nvSpPr>
          <p:cNvPr id="4" name="Textplatzhalter 3"/>
          <p:cNvSpPr>
            <a:spLocks noGrp="1"/>
          </p:cNvSpPr>
          <p:nvPr>
            <p:ph type="body" sz="quarter" idx="20"/>
          </p:nvPr>
        </p:nvSpPr>
        <p:spPr/>
        <p:txBody>
          <a:bodyPr>
            <a:noAutofit/>
          </a:bodyPr>
          <a:lstStyle/>
          <a:p>
            <a:r>
              <a:rPr lang="de-DE" dirty="0"/>
              <a:t>Energetischer und stofflicher Einsatz von Energieträgern in der Branche, in Mio. Euro</a:t>
            </a:r>
          </a:p>
        </p:txBody>
      </p:sp>
      <p:sp>
        <p:nvSpPr>
          <p:cNvPr id="5" name="Foliennummernplatzhalter 4">
            <a:extLst>
              <a:ext uri="{FF2B5EF4-FFF2-40B4-BE49-F238E27FC236}">
                <a16:creationId xmlns:a16="http://schemas.microsoft.com/office/drawing/2014/main" id="{60D740FB-6D5C-4A53-BB95-5DD55BA34CB9}"/>
              </a:ext>
            </a:extLst>
          </p:cNvPr>
          <p:cNvSpPr>
            <a:spLocks noGrp="1"/>
          </p:cNvSpPr>
          <p:nvPr>
            <p:ph type="sldNum" sz="quarter" idx="43"/>
          </p:nvPr>
        </p:nvSpPr>
        <p:spPr/>
        <p:txBody>
          <a:bodyPr/>
          <a:lstStyle/>
          <a:p>
            <a:fld id="{B42D4303-B7FF-7540-9F33-74BBD7018147}" type="slidenum">
              <a:rPr lang="de-DE" smtClean="0"/>
              <a:pPr/>
              <a:t>31</a:t>
            </a:fld>
            <a:endParaRPr lang="de-DE" dirty="0"/>
          </a:p>
        </p:txBody>
      </p:sp>
      <p:sp>
        <p:nvSpPr>
          <p:cNvPr id="6" name="Textplatzhalter 5"/>
          <p:cNvSpPr>
            <a:spLocks noGrp="1"/>
          </p:cNvSpPr>
          <p:nvPr>
            <p:ph type="body" sz="quarter" idx="40"/>
          </p:nvPr>
        </p:nvSpPr>
        <p:spPr/>
        <p:txBody>
          <a:bodyPr/>
          <a:lstStyle/>
          <a:p>
            <a:r>
              <a:rPr lang="de-DE" dirty="0"/>
              <a:t>Quelle: Destatis, BAFA,  Eurostat, VCI</a:t>
            </a:r>
          </a:p>
        </p:txBody>
      </p:sp>
      <p:sp>
        <p:nvSpPr>
          <p:cNvPr id="17" name="Textplatzhalter 16">
            <a:extLst>
              <a:ext uri="{FF2B5EF4-FFF2-40B4-BE49-F238E27FC236}">
                <a16:creationId xmlns:a16="http://schemas.microsoft.com/office/drawing/2014/main" id="{C3E560E7-B160-AF83-B3A2-393101098211}"/>
              </a:ext>
            </a:extLst>
          </p:cNvPr>
          <p:cNvSpPr>
            <a:spLocks noGrp="1"/>
          </p:cNvSpPr>
          <p:nvPr>
            <p:ph type="body" sz="quarter" idx="41"/>
          </p:nvPr>
        </p:nvSpPr>
        <p:spPr>
          <a:xfrm>
            <a:off x="4913600" y="5948727"/>
            <a:ext cx="2808000" cy="125180"/>
          </a:xfrm>
        </p:spPr>
        <p:txBody>
          <a:bodyPr/>
          <a:lstStyle/>
          <a:p>
            <a:endParaRPr lang="de-DE" dirty="0"/>
          </a:p>
        </p:txBody>
      </p:sp>
      <p:graphicFrame>
        <p:nvGraphicFramePr>
          <p:cNvPr id="13" name="Diagrammplatzhalter 9">
            <a:extLst>
              <a:ext uri="{FF2B5EF4-FFF2-40B4-BE49-F238E27FC236}">
                <a16:creationId xmlns:a16="http://schemas.microsoft.com/office/drawing/2014/main" id="{00000000-0008-0000-0900-000004000000}"/>
              </a:ext>
            </a:extLst>
          </p:cNvPr>
          <p:cNvGraphicFramePr>
            <a:graphicFrameLocks noGrp="1"/>
          </p:cNvGraphicFramePr>
          <p:nvPr>
            <p:ph type="chart" sz="quarter" idx="19"/>
            <p:extLst>
              <p:ext uri="{D42A27DB-BD31-4B8C-83A1-F6EECF244321}">
                <p14:modId xmlns:p14="http://schemas.microsoft.com/office/powerpoint/2010/main" val="2843350025"/>
              </p:ext>
            </p:extLst>
          </p:nvPr>
        </p:nvGraphicFramePr>
        <p:xfrm>
          <a:off x="496087" y="1774035"/>
          <a:ext cx="7400113"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5040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D44165-0591-40FA-969C-37B1A8FF24AC}"/>
              </a:ext>
            </a:extLst>
          </p:cNvPr>
          <p:cNvGraphicFramePr>
            <a:graphicFrameLocks noChangeAspect="1"/>
          </p:cNvGraphicFramePr>
          <p:nvPr>
            <p:custDataLst>
              <p:tags r:id="rId1"/>
            </p:custDataLst>
            <p:extLst>
              <p:ext uri="{D42A27DB-BD31-4B8C-83A1-F6EECF244321}">
                <p14:modId xmlns:p14="http://schemas.microsoft.com/office/powerpoint/2010/main" val="35746423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D0E2E4"/>
          </a:solidFill>
        </p:spPr>
        <p:txBody>
          <a:bodyPr vert="horz"/>
          <a:lstStyle/>
          <a:p>
            <a:r>
              <a:rPr lang="de-DE" dirty="0"/>
              <a:t>Chemie zählt zu den energieintensiven Industrien (EID)</a:t>
            </a:r>
          </a:p>
        </p:txBody>
      </p:sp>
      <p:sp>
        <p:nvSpPr>
          <p:cNvPr id="3" name="Textplatzhalter 2"/>
          <p:cNvSpPr>
            <a:spLocks noGrp="1"/>
          </p:cNvSpPr>
          <p:nvPr>
            <p:ph type="body" sz="quarter" idx="13"/>
          </p:nvPr>
        </p:nvSpPr>
        <p:spPr>
          <a:xfrm>
            <a:off x="521659" y="1060079"/>
            <a:ext cx="11154404" cy="288000"/>
          </a:xfrm>
        </p:spPr>
        <p:txBody>
          <a:bodyPr/>
          <a:lstStyle/>
          <a:p>
            <a:r>
              <a:rPr lang="de-DE" dirty="0"/>
              <a:t>Energieintensität im Branchenvergleich</a:t>
            </a:r>
          </a:p>
        </p:txBody>
      </p:sp>
      <p:sp>
        <p:nvSpPr>
          <p:cNvPr id="4" name="Textplatzhalter 3"/>
          <p:cNvSpPr>
            <a:spLocks noGrp="1"/>
          </p:cNvSpPr>
          <p:nvPr>
            <p:ph type="body" sz="quarter" idx="19"/>
          </p:nvPr>
        </p:nvSpPr>
        <p:spPr>
          <a:xfrm>
            <a:off x="521659" y="1348079"/>
            <a:ext cx="11154404" cy="252000"/>
          </a:xfrm>
        </p:spPr>
        <p:txBody>
          <a:bodyPr/>
          <a:lstStyle/>
          <a:p>
            <a:r>
              <a:rPr lang="de-DE" dirty="0"/>
              <a:t>Energiekosten zu Bruttowertschöpfung, 2022, in Prozent</a:t>
            </a:r>
          </a:p>
        </p:txBody>
      </p:sp>
      <p:sp>
        <p:nvSpPr>
          <p:cNvPr id="6" name="Textplatzhalter 5"/>
          <p:cNvSpPr>
            <a:spLocks noGrp="1"/>
          </p:cNvSpPr>
          <p:nvPr>
            <p:ph type="body" sz="quarter" idx="40"/>
          </p:nvPr>
        </p:nvSpPr>
        <p:spPr>
          <a:xfrm>
            <a:off x="540069" y="5977438"/>
            <a:ext cx="7265745" cy="140686"/>
          </a:xfrm>
        </p:spPr>
        <p:txBody>
          <a:bodyPr/>
          <a:lstStyle/>
          <a:p>
            <a:r>
              <a:rPr lang="de-DE" dirty="0"/>
              <a:t>Quellen: Destatis (Kostenstruktur), VCI</a:t>
            </a:r>
          </a:p>
        </p:txBody>
      </p:sp>
      <p:sp>
        <p:nvSpPr>
          <p:cNvPr id="7" name="Textplatzhalter 6"/>
          <p:cNvSpPr>
            <a:spLocks noGrp="1"/>
          </p:cNvSpPr>
          <p:nvPr>
            <p:ph type="body" sz="quarter" idx="41"/>
          </p:nvPr>
        </p:nvSpPr>
        <p:spPr>
          <a:xfrm>
            <a:off x="8230671" y="5977438"/>
            <a:ext cx="2643963" cy="125180"/>
          </a:xfrm>
        </p:spPr>
        <p:txBody>
          <a:bodyPr/>
          <a:lstStyle/>
          <a:p>
            <a:r>
              <a:rPr lang="de-DE" dirty="0"/>
              <a:t>Nur energetischer Einsatz, EID=Energieintensive Industrien</a:t>
            </a:r>
          </a:p>
        </p:txBody>
      </p:sp>
      <p:sp>
        <p:nvSpPr>
          <p:cNvPr id="5" name="Foliennummernplatzhalter 4">
            <a:extLst>
              <a:ext uri="{FF2B5EF4-FFF2-40B4-BE49-F238E27FC236}">
                <a16:creationId xmlns:a16="http://schemas.microsoft.com/office/drawing/2014/main" id="{F04DC34E-A8EF-43F4-B497-B10470FFAB4E}"/>
              </a:ext>
            </a:extLst>
          </p:cNvPr>
          <p:cNvSpPr>
            <a:spLocks noGrp="1"/>
          </p:cNvSpPr>
          <p:nvPr>
            <p:ph type="sldNum" sz="quarter" idx="43"/>
          </p:nvPr>
        </p:nvSpPr>
        <p:spPr/>
        <p:txBody>
          <a:bodyPr/>
          <a:lstStyle/>
          <a:p>
            <a:fld id="{B42D4303-B7FF-7540-9F33-74BBD7018147}" type="slidenum">
              <a:rPr lang="de-DE" smtClean="0"/>
              <a:pPr/>
              <a:t>32</a:t>
            </a:fld>
            <a:endParaRPr lang="de-DE" dirty="0"/>
          </a:p>
        </p:txBody>
      </p:sp>
      <p:graphicFrame>
        <p:nvGraphicFramePr>
          <p:cNvPr id="15" name="Diagrammplatzhalter 9">
            <a:extLst>
              <a:ext uri="{FF2B5EF4-FFF2-40B4-BE49-F238E27FC236}">
                <a16:creationId xmlns:a16="http://schemas.microsoft.com/office/drawing/2014/main" id="{69DFF277-739F-408F-990F-2DBF05E84184}"/>
              </a:ext>
            </a:extLst>
          </p:cNvPr>
          <p:cNvGraphicFramePr>
            <a:graphicFrameLocks noGrp="1"/>
          </p:cNvGraphicFramePr>
          <p:nvPr>
            <p:ph type="chart" sz="quarter" idx="18"/>
            <p:extLst>
              <p:ext uri="{D42A27DB-BD31-4B8C-83A1-F6EECF244321}">
                <p14:modId xmlns:p14="http://schemas.microsoft.com/office/powerpoint/2010/main" val="789949785"/>
              </p:ext>
            </p:extLst>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20519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594C-4909-3865-31D4-651876098DE1}"/>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00DE8CB-5565-C980-D61D-F38197CFA504}"/>
              </a:ext>
            </a:extLst>
          </p:cNvPr>
          <p:cNvGraphicFramePr>
            <a:graphicFrameLocks noChangeAspect="1"/>
          </p:cNvGraphicFramePr>
          <p:nvPr>
            <p:custDataLst>
              <p:tags r:id="rId1"/>
            </p:custDataLst>
            <p:extLst>
              <p:ext uri="{D42A27DB-BD31-4B8C-83A1-F6EECF244321}">
                <p14:modId xmlns:p14="http://schemas.microsoft.com/office/powerpoint/2010/main" val="19129921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9" name="Objekt 8" hidden="1">
                        <a:extLst>
                          <a:ext uri="{FF2B5EF4-FFF2-40B4-BE49-F238E27FC236}">
                            <a16:creationId xmlns:a16="http://schemas.microsoft.com/office/drawing/2014/main" id="{08D44165-0591-40FA-969C-37B1A8FF24A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5DA0805-8984-17F5-43B0-FE10150AFBC9}"/>
              </a:ext>
            </a:extLst>
          </p:cNvPr>
          <p:cNvSpPr>
            <a:spLocks noGrp="1"/>
          </p:cNvSpPr>
          <p:nvPr>
            <p:ph type="title"/>
          </p:nvPr>
        </p:nvSpPr>
        <p:spPr>
          <a:solidFill>
            <a:srgbClr val="D0E2E4"/>
          </a:solidFill>
        </p:spPr>
        <p:txBody>
          <a:bodyPr vert="horz"/>
          <a:lstStyle/>
          <a:p>
            <a:r>
              <a:rPr lang="de-DE" dirty="0"/>
              <a:t>Extremer Anstieg der Energieintensität durch die Explosion der Kosten</a:t>
            </a:r>
          </a:p>
        </p:txBody>
      </p:sp>
      <p:sp>
        <p:nvSpPr>
          <p:cNvPr id="8" name="Inhaltsplatzhalter 7">
            <a:extLst>
              <a:ext uri="{FF2B5EF4-FFF2-40B4-BE49-F238E27FC236}">
                <a16:creationId xmlns:a16="http://schemas.microsoft.com/office/drawing/2014/main" id="{56A27B46-BB8A-EEE4-D9CD-EBDC8B6D763F}"/>
              </a:ext>
            </a:extLst>
          </p:cNvPr>
          <p:cNvSpPr>
            <a:spLocks noGrp="1"/>
          </p:cNvSpPr>
          <p:nvPr>
            <p:ph idx="18"/>
          </p:nvPr>
        </p:nvSpPr>
        <p:spPr/>
        <p:txBody>
          <a:bodyPr/>
          <a:lstStyle/>
          <a:p>
            <a:r>
              <a:rPr lang="de-DE" dirty="0"/>
              <a:t>Am stärksten fiel der Anstieg der Energieintensität bei der Grundstoffchemie aus – mit einem Kostenanteil für Energie an der Bruttowertschöpfung von 50 Prozent wurde hier auch ein Spitzenwert erreicht.</a:t>
            </a:r>
          </a:p>
          <a:p>
            <a:pPr marL="0" indent="0">
              <a:buNone/>
            </a:pPr>
            <a:endParaRPr lang="de-DE" dirty="0"/>
          </a:p>
        </p:txBody>
      </p:sp>
      <p:sp>
        <p:nvSpPr>
          <p:cNvPr id="3" name="Textplatzhalter 2">
            <a:extLst>
              <a:ext uri="{FF2B5EF4-FFF2-40B4-BE49-F238E27FC236}">
                <a16:creationId xmlns:a16="http://schemas.microsoft.com/office/drawing/2014/main" id="{7123BAE3-822C-0B11-7F0F-16D30605B01F}"/>
              </a:ext>
            </a:extLst>
          </p:cNvPr>
          <p:cNvSpPr>
            <a:spLocks noGrp="1"/>
          </p:cNvSpPr>
          <p:nvPr>
            <p:ph type="body" sz="quarter" idx="13"/>
          </p:nvPr>
        </p:nvSpPr>
        <p:spPr/>
        <p:txBody>
          <a:bodyPr/>
          <a:lstStyle/>
          <a:p>
            <a:r>
              <a:rPr lang="de-DE" dirty="0"/>
              <a:t>Anstieg der Energieintensität bei den energieintensiven Industrien (EID)</a:t>
            </a:r>
          </a:p>
        </p:txBody>
      </p:sp>
      <p:sp>
        <p:nvSpPr>
          <p:cNvPr id="4" name="Textplatzhalter 3">
            <a:extLst>
              <a:ext uri="{FF2B5EF4-FFF2-40B4-BE49-F238E27FC236}">
                <a16:creationId xmlns:a16="http://schemas.microsoft.com/office/drawing/2014/main" id="{C9914ABB-12EB-0297-6907-BEA854371AF2}"/>
              </a:ext>
            </a:extLst>
          </p:cNvPr>
          <p:cNvSpPr>
            <a:spLocks noGrp="1"/>
          </p:cNvSpPr>
          <p:nvPr>
            <p:ph type="body" sz="quarter" idx="20"/>
          </p:nvPr>
        </p:nvSpPr>
        <p:spPr/>
        <p:txBody>
          <a:bodyPr/>
          <a:lstStyle/>
          <a:p>
            <a:r>
              <a:rPr lang="de-DE" dirty="0"/>
              <a:t>Energiekosten zu Bruttowertschöpfung 2021 und 2022, in Prozent</a:t>
            </a:r>
          </a:p>
        </p:txBody>
      </p:sp>
      <p:sp>
        <p:nvSpPr>
          <p:cNvPr id="5" name="Foliennummernplatzhalter 4">
            <a:extLst>
              <a:ext uri="{FF2B5EF4-FFF2-40B4-BE49-F238E27FC236}">
                <a16:creationId xmlns:a16="http://schemas.microsoft.com/office/drawing/2014/main" id="{28A9BE2A-9729-5D7B-7878-09DADF4EA79A}"/>
              </a:ext>
            </a:extLst>
          </p:cNvPr>
          <p:cNvSpPr>
            <a:spLocks noGrp="1"/>
          </p:cNvSpPr>
          <p:nvPr>
            <p:ph type="sldNum" sz="quarter" idx="43"/>
          </p:nvPr>
        </p:nvSpPr>
        <p:spPr/>
        <p:txBody>
          <a:bodyPr/>
          <a:lstStyle/>
          <a:p>
            <a:fld id="{B42D4303-B7FF-7540-9F33-74BBD7018147}" type="slidenum">
              <a:rPr lang="de-DE" smtClean="0"/>
              <a:pPr/>
              <a:t>33</a:t>
            </a:fld>
            <a:endParaRPr lang="de-DE" dirty="0"/>
          </a:p>
        </p:txBody>
      </p:sp>
      <p:sp>
        <p:nvSpPr>
          <p:cNvPr id="6" name="Textplatzhalter 5">
            <a:extLst>
              <a:ext uri="{FF2B5EF4-FFF2-40B4-BE49-F238E27FC236}">
                <a16:creationId xmlns:a16="http://schemas.microsoft.com/office/drawing/2014/main" id="{7C7F1318-71AF-49FB-1EEE-956346E02369}"/>
              </a:ext>
            </a:extLst>
          </p:cNvPr>
          <p:cNvSpPr>
            <a:spLocks noGrp="1"/>
          </p:cNvSpPr>
          <p:nvPr>
            <p:ph type="body" sz="quarter" idx="40"/>
          </p:nvPr>
        </p:nvSpPr>
        <p:spPr/>
        <p:txBody>
          <a:bodyPr/>
          <a:lstStyle/>
          <a:p>
            <a:r>
              <a:rPr lang="de-DE" dirty="0"/>
              <a:t>Quellen: Destatis (Kostenstruktur), VCI</a:t>
            </a:r>
          </a:p>
        </p:txBody>
      </p:sp>
      <p:sp>
        <p:nvSpPr>
          <p:cNvPr id="7" name="Textplatzhalter 6">
            <a:extLst>
              <a:ext uri="{FF2B5EF4-FFF2-40B4-BE49-F238E27FC236}">
                <a16:creationId xmlns:a16="http://schemas.microsoft.com/office/drawing/2014/main" id="{938316C0-79FE-6D79-BA53-72058557607B}"/>
              </a:ext>
            </a:extLst>
          </p:cNvPr>
          <p:cNvSpPr>
            <a:spLocks noGrp="1"/>
          </p:cNvSpPr>
          <p:nvPr>
            <p:ph type="body" sz="quarter" idx="41"/>
          </p:nvPr>
        </p:nvSpPr>
        <p:spPr/>
        <p:txBody>
          <a:bodyPr/>
          <a:lstStyle/>
          <a:p>
            <a:r>
              <a:rPr lang="de-DE" dirty="0"/>
              <a:t>Nur energetischer Einsatz, EID=Energieintensive Industrien</a:t>
            </a:r>
          </a:p>
        </p:txBody>
      </p:sp>
      <p:graphicFrame>
        <p:nvGraphicFramePr>
          <p:cNvPr id="12" name="Diagrammplatzhalter 11">
            <a:extLst>
              <a:ext uri="{FF2B5EF4-FFF2-40B4-BE49-F238E27FC236}">
                <a16:creationId xmlns:a16="http://schemas.microsoft.com/office/drawing/2014/main" id="{7357684A-BD70-AEEA-6CEF-F75A6F121FB6}"/>
              </a:ext>
            </a:extLst>
          </p:cNvPr>
          <p:cNvGraphicFramePr>
            <a:graphicFrameLocks noGrp="1"/>
          </p:cNvGraphicFramePr>
          <p:nvPr>
            <p:ph type="chart" sz="quarter" idx="19"/>
            <p:extLst>
              <p:ext uri="{D42A27DB-BD31-4B8C-83A1-F6EECF244321}">
                <p14:modId xmlns:p14="http://schemas.microsoft.com/office/powerpoint/2010/main" val="472260823"/>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766336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0FEA6D06-3BE2-51E0-FEB2-04C11B79AB0D}"/>
              </a:ext>
            </a:extLst>
          </p:cNvPr>
          <p:cNvGraphicFramePr>
            <a:graphicFrameLocks noChangeAspect="1"/>
          </p:cNvGraphicFramePr>
          <p:nvPr>
            <p:custDataLst>
              <p:tags r:id="rId1"/>
            </p:custDataLst>
            <p:extLst>
              <p:ext uri="{D42A27DB-BD31-4B8C-83A1-F6EECF244321}">
                <p14:modId xmlns:p14="http://schemas.microsoft.com/office/powerpoint/2010/main" val="30478463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D68B76D2-24F1-4B13-8720-BE047B6AF289}"/>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a:lstStyle/>
          <a:p>
            <a:r>
              <a:rPr lang="de-DE" dirty="0"/>
              <a:t>Klimaschutz</a:t>
            </a:r>
          </a:p>
        </p:txBody>
      </p:sp>
      <p:sp>
        <p:nvSpPr>
          <p:cNvPr id="6" name="Untertitel 5">
            <a:extLst>
              <a:ext uri="{FF2B5EF4-FFF2-40B4-BE49-F238E27FC236}">
                <a16:creationId xmlns:a16="http://schemas.microsoft.com/office/drawing/2014/main" id="{54022E0A-0F56-43FD-A823-8DF2C531D32C}"/>
              </a:ext>
            </a:extLst>
          </p:cNvPr>
          <p:cNvSpPr>
            <a:spLocks noGrp="1"/>
          </p:cNvSpPr>
          <p:nvPr>
            <p:ph type="subTitle" idx="1"/>
          </p:nvPr>
        </p:nvSpPr>
        <p:spPr/>
        <p:txBody>
          <a:bodyPr/>
          <a:lstStyle/>
          <a:p>
            <a:endParaRPr lang="de-DE" dirty="0"/>
          </a:p>
        </p:txBody>
      </p:sp>
      <p:sp>
        <p:nvSpPr>
          <p:cNvPr id="8" name="Textplatzhalter 7">
            <a:extLst>
              <a:ext uri="{FF2B5EF4-FFF2-40B4-BE49-F238E27FC236}">
                <a16:creationId xmlns:a16="http://schemas.microsoft.com/office/drawing/2014/main" id="{9A38EEC0-97A2-46DD-9D18-94290E9157EF}"/>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184054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Objekt 18" hidden="1">
            <a:extLst>
              <a:ext uri="{FF2B5EF4-FFF2-40B4-BE49-F238E27FC236}">
                <a16:creationId xmlns:a16="http://schemas.microsoft.com/office/drawing/2014/main" id="{55BFC675-54A3-45A7-B8F5-6F3320524197}"/>
              </a:ext>
            </a:extLst>
          </p:cNvPr>
          <p:cNvGraphicFramePr>
            <a:graphicFrameLocks noChangeAspect="1"/>
          </p:cNvGraphicFramePr>
          <p:nvPr>
            <p:custDataLst>
              <p:tags r:id="rId1"/>
            </p:custDataLst>
            <p:extLst>
              <p:ext uri="{D42A27DB-BD31-4B8C-83A1-F6EECF244321}">
                <p14:modId xmlns:p14="http://schemas.microsoft.com/office/powerpoint/2010/main" val="10622712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DCC829D6-4D67-4226-AC1C-D12591C14E44}"/>
              </a:ext>
            </a:extLst>
          </p:cNvPr>
          <p:cNvSpPr>
            <a:spLocks noGrp="1"/>
          </p:cNvSpPr>
          <p:nvPr>
            <p:ph type="title"/>
          </p:nvPr>
        </p:nvSpPr>
        <p:spPr>
          <a:solidFill>
            <a:srgbClr val="F2EAD4"/>
          </a:solidFill>
        </p:spPr>
        <p:txBody>
          <a:bodyPr vert="horz"/>
          <a:lstStyle/>
          <a:p>
            <a:r>
              <a:rPr lang="de-DE" dirty="0"/>
              <a:t>2024 wurden 48 Prozent weniger Treibhausgase emittiert als 1990</a:t>
            </a:r>
          </a:p>
        </p:txBody>
      </p:sp>
      <p:sp>
        <p:nvSpPr>
          <p:cNvPr id="3" name="Inhaltsplatzhalter 2">
            <a:extLst>
              <a:ext uri="{FF2B5EF4-FFF2-40B4-BE49-F238E27FC236}">
                <a16:creationId xmlns:a16="http://schemas.microsoft.com/office/drawing/2014/main" id="{868922A6-C764-4F6D-B821-5CDD95C764F3}"/>
              </a:ext>
            </a:extLst>
          </p:cNvPr>
          <p:cNvSpPr>
            <a:spLocks noGrp="1"/>
          </p:cNvSpPr>
          <p:nvPr>
            <p:ph idx="18"/>
          </p:nvPr>
        </p:nvSpPr>
        <p:spPr/>
        <p:txBody>
          <a:bodyPr/>
          <a:lstStyle/>
          <a:p>
            <a:r>
              <a:rPr lang="de-DE" dirty="0"/>
              <a:t>Insgesamt wurde gegenüber 1990 eine Reduktion der Emissionen von 48 Prozent erreicht. </a:t>
            </a:r>
          </a:p>
          <a:p>
            <a:r>
              <a:rPr lang="de-DE" dirty="0"/>
              <a:t>Beitrag der Sektoren in 2023:</a:t>
            </a:r>
          </a:p>
          <a:p>
            <a:pPr lvl="1"/>
            <a:r>
              <a:rPr lang="de-DE" dirty="0"/>
              <a:t>Energiewirtschaft: -61%</a:t>
            </a:r>
          </a:p>
          <a:p>
            <a:pPr lvl="1"/>
            <a:r>
              <a:rPr lang="de-DE" dirty="0"/>
              <a:t>Industrie: -45%</a:t>
            </a:r>
          </a:p>
          <a:p>
            <a:pPr lvl="1"/>
            <a:r>
              <a:rPr lang="de-DE" dirty="0"/>
              <a:t>Verkehr: -12%</a:t>
            </a:r>
          </a:p>
          <a:p>
            <a:pPr lvl="1"/>
            <a:r>
              <a:rPr lang="de-DE" dirty="0"/>
              <a:t>Gebäude: -52%</a:t>
            </a:r>
          </a:p>
          <a:p>
            <a:pPr lvl="1"/>
            <a:r>
              <a:rPr lang="de-DE" dirty="0"/>
              <a:t>Landwirtschaft: -27%</a:t>
            </a:r>
          </a:p>
        </p:txBody>
      </p:sp>
      <p:sp>
        <p:nvSpPr>
          <p:cNvPr id="5" name="Textplatzhalter 4">
            <a:extLst>
              <a:ext uri="{FF2B5EF4-FFF2-40B4-BE49-F238E27FC236}">
                <a16:creationId xmlns:a16="http://schemas.microsoft.com/office/drawing/2014/main" id="{26AF22C7-58D6-49AC-9A9B-6DB09625CC0B}"/>
              </a:ext>
            </a:extLst>
          </p:cNvPr>
          <p:cNvSpPr>
            <a:spLocks noGrp="1"/>
          </p:cNvSpPr>
          <p:nvPr>
            <p:ph type="body" sz="quarter" idx="13"/>
          </p:nvPr>
        </p:nvSpPr>
        <p:spPr/>
        <p:txBody>
          <a:bodyPr/>
          <a:lstStyle/>
          <a:p>
            <a:r>
              <a:rPr lang="de-DE" dirty="0"/>
              <a:t>Treibhausgase in Deutschland nach Sektoren</a:t>
            </a:r>
          </a:p>
        </p:txBody>
      </p:sp>
      <p:sp>
        <p:nvSpPr>
          <p:cNvPr id="6" name="Textplatzhalter 5">
            <a:extLst>
              <a:ext uri="{FF2B5EF4-FFF2-40B4-BE49-F238E27FC236}">
                <a16:creationId xmlns:a16="http://schemas.microsoft.com/office/drawing/2014/main" id="{8FB255F5-ABF8-4F3D-85EF-C4E0598EDDDA}"/>
              </a:ext>
            </a:extLst>
          </p:cNvPr>
          <p:cNvSpPr>
            <a:spLocks noGrp="1"/>
          </p:cNvSpPr>
          <p:nvPr>
            <p:ph type="body" sz="quarter" idx="20"/>
          </p:nvPr>
        </p:nvSpPr>
        <p:spPr/>
        <p:txBody>
          <a:bodyPr/>
          <a:lstStyle/>
          <a:p>
            <a:r>
              <a:rPr lang="de-DE" dirty="0"/>
              <a:t>in Millionen Tonnen Kohlendioxid-Äquivalente</a:t>
            </a:r>
          </a:p>
        </p:txBody>
      </p:sp>
      <p:sp>
        <p:nvSpPr>
          <p:cNvPr id="7" name="Foliennummernplatzhalter 6">
            <a:extLst>
              <a:ext uri="{FF2B5EF4-FFF2-40B4-BE49-F238E27FC236}">
                <a16:creationId xmlns:a16="http://schemas.microsoft.com/office/drawing/2014/main" id="{8EF9187B-BBE5-4E34-B4A9-945F04FE9E67}"/>
              </a:ext>
            </a:extLst>
          </p:cNvPr>
          <p:cNvSpPr>
            <a:spLocks noGrp="1"/>
          </p:cNvSpPr>
          <p:nvPr>
            <p:ph type="sldNum" sz="quarter" idx="43"/>
          </p:nvPr>
        </p:nvSpPr>
        <p:spPr/>
        <p:txBody>
          <a:bodyPr/>
          <a:lstStyle/>
          <a:p>
            <a:fld id="{B42D4303-B7FF-7540-9F33-74BBD7018147}" type="slidenum">
              <a:rPr lang="de-DE" smtClean="0"/>
              <a:pPr/>
              <a:t>35</a:t>
            </a:fld>
            <a:endParaRPr lang="de-DE" dirty="0"/>
          </a:p>
        </p:txBody>
      </p:sp>
      <p:sp>
        <p:nvSpPr>
          <p:cNvPr id="8" name="Textplatzhalter 7">
            <a:extLst>
              <a:ext uri="{FF2B5EF4-FFF2-40B4-BE49-F238E27FC236}">
                <a16:creationId xmlns:a16="http://schemas.microsoft.com/office/drawing/2014/main" id="{30B9324E-9A57-4CD6-A9A2-48C6A2516044}"/>
              </a:ext>
            </a:extLst>
          </p:cNvPr>
          <p:cNvSpPr>
            <a:spLocks noGrp="1"/>
          </p:cNvSpPr>
          <p:nvPr>
            <p:ph type="body" sz="quarter" idx="40"/>
          </p:nvPr>
        </p:nvSpPr>
        <p:spPr/>
        <p:txBody>
          <a:bodyPr/>
          <a:lstStyle/>
          <a:p>
            <a:r>
              <a:rPr lang="de-DE" dirty="0"/>
              <a:t>Quellen: UBA</a:t>
            </a:r>
          </a:p>
        </p:txBody>
      </p:sp>
      <p:sp>
        <p:nvSpPr>
          <p:cNvPr id="9" name="Textplatzhalter 8">
            <a:extLst>
              <a:ext uri="{FF2B5EF4-FFF2-40B4-BE49-F238E27FC236}">
                <a16:creationId xmlns:a16="http://schemas.microsoft.com/office/drawing/2014/main" id="{8F4B7BA7-F784-4D3C-BF03-421FB12DA04C}"/>
              </a:ext>
            </a:extLst>
          </p:cNvPr>
          <p:cNvSpPr>
            <a:spLocks noGrp="1"/>
          </p:cNvSpPr>
          <p:nvPr>
            <p:ph type="body" sz="quarter" idx="41"/>
          </p:nvPr>
        </p:nvSpPr>
        <p:spPr/>
        <p:txBody>
          <a:bodyPr/>
          <a:lstStyle/>
          <a:p>
            <a:endParaRPr lang="de-DE" dirty="0"/>
          </a:p>
        </p:txBody>
      </p:sp>
      <p:graphicFrame>
        <p:nvGraphicFramePr>
          <p:cNvPr id="14" name="Diagrammplatzhalter 13">
            <a:extLst>
              <a:ext uri="{FF2B5EF4-FFF2-40B4-BE49-F238E27FC236}">
                <a16:creationId xmlns:a16="http://schemas.microsoft.com/office/drawing/2014/main" id="{38DDEE2F-E2D3-43F9-8ABE-340383036DAA}"/>
              </a:ext>
            </a:extLst>
          </p:cNvPr>
          <p:cNvGraphicFramePr>
            <a:graphicFrameLocks noGrp="1"/>
          </p:cNvGraphicFramePr>
          <p:nvPr>
            <p:ph type="chart" sz="quarter" idx="19"/>
            <p:extLst>
              <p:ext uri="{D42A27DB-BD31-4B8C-83A1-F6EECF244321}">
                <p14:modId xmlns:p14="http://schemas.microsoft.com/office/powerpoint/2010/main" val="241386949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594711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CF9FA3B6-2A2C-41DF-9336-0433B5CD7936}"/>
              </a:ext>
            </a:extLst>
          </p:cNvPr>
          <p:cNvGraphicFramePr>
            <a:graphicFrameLocks noChangeAspect="1"/>
          </p:cNvGraphicFramePr>
          <p:nvPr>
            <p:custDataLst>
              <p:tags r:id="rId1"/>
            </p:custDataLst>
            <p:extLst>
              <p:ext uri="{D42A27DB-BD31-4B8C-83A1-F6EECF244321}">
                <p14:modId xmlns:p14="http://schemas.microsoft.com/office/powerpoint/2010/main" val="306624544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CF9FA3B6-2A2C-41DF-9336-0433B5CD793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a:extLst>
              <a:ext uri="{FF2B5EF4-FFF2-40B4-BE49-F238E27FC236}">
                <a16:creationId xmlns:a16="http://schemas.microsoft.com/office/drawing/2014/main" id="{4E99500D-CEA0-491D-96FC-E7BDB954F677}"/>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F2EAD4"/>
          </a:solidFill>
        </p:spPr>
        <p:txBody>
          <a:bodyPr vert="horz"/>
          <a:lstStyle/>
          <a:p>
            <a:r>
              <a:rPr lang="de-DE" dirty="0"/>
              <a:t>Industrie hat CO2-Emissionen reduziert </a:t>
            </a:r>
          </a:p>
        </p:txBody>
      </p:sp>
      <p:sp>
        <p:nvSpPr>
          <p:cNvPr id="10" name="Inhaltsplatzhalter 9">
            <a:extLst>
              <a:ext uri="{FF2B5EF4-FFF2-40B4-BE49-F238E27FC236}">
                <a16:creationId xmlns:a16="http://schemas.microsoft.com/office/drawing/2014/main" id="{27767E39-533F-4DC7-94C3-61D17131DE96}"/>
              </a:ext>
            </a:extLst>
          </p:cNvPr>
          <p:cNvSpPr>
            <a:spLocks noGrp="1"/>
          </p:cNvSpPr>
          <p:nvPr>
            <p:ph idx="18"/>
          </p:nvPr>
        </p:nvSpPr>
        <p:spPr/>
        <p:txBody>
          <a:bodyPr/>
          <a:lstStyle/>
          <a:p>
            <a:r>
              <a:rPr lang="de-DE" dirty="0"/>
              <a:t>Der Lockdown im Coronajahr und die Energiekrise in 2022 ließ Emissionen stark einbrechen. </a:t>
            </a:r>
          </a:p>
          <a:p>
            <a:r>
              <a:rPr lang="de-DE" dirty="0"/>
              <a:t>Bis auf den Verkehr reduzierten auch vor 2020 alle Sektoren ihre CO2 Emissionen.</a:t>
            </a:r>
          </a:p>
          <a:p>
            <a:r>
              <a:rPr lang="de-DE" dirty="0"/>
              <a:t>Die Emissionen der Industrie liegen um 45 Prozent niedriger als in 1990.</a:t>
            </a:r>
          </a:p>
        </p:txBody>
      </p:sp>
      <p:sp>
        <p:nvSpPr>
          <p:cNvPr id="3" name="Textplatzhalter 2"/>
          <p:cNvSpPr>
            <a:spLocks noGrp="1"/>
          </p:cNvSpPr>
          <p:nvPr>
            <p:ph type="body" sz="quarter" idx="13"/>
          </p:nvPr>
        </p:nvSpPr>
        <p:spPr/>
        <p:txBody>
          <a:bodyPr/>
          <a:lstStyle/>
          <a:p>
            <a:r>
              <a:rPr lang="de-DE" dirty="0"/>
              <a:t>Emissionsentwicklung in Deutschland</a:t>
            </a:r>
          </a:p>
        </p:txBody>
      </p:sp>
      <p:sp>
        <p:nvSpPr>
          <p:cNvPr id="4" name="Textplatzhalter 3"/>
          <p:cNvSpPr>
            <a:spLocks noGrp="1"/>
          </p:cNvSpPr>
          <p:nvPr>
            <p:ph type="body" sz="quarter" idx="20"/>
          </p:nvPr>
        </p:nvSpPr>
        <p:spPr/>
        <p:txBody>
          <a:bodyPr/>
          <a:lstStyle/>
          <a:p>
            <a:r>
              <a:rPr lang="de-DE" dirty="0"/>
              <a:t>direkte CO2 Emissionen, 1990=100</a:t>
            </a:r>
          </a:p>
        </p:txBody>
      </p:sp>
      <p:sp>
        <p:nvSpPr>
          <p:cNvPr id="5" name="Foliennummernplatzhalter 4">
            <a:extLst>
              <a:ext uri="{FF2B5EF4-FFF2-40B4-BE49-F238E27FC236}">
                <a16:creationId xmlns:a16="http://schemas.microsoft.com/office/drawing/2014/main" id="{2366CB86-DE58-4941-BBF1-71F28BE5CB70}"/>
              </a:ext>
            </a:extLst>
          </p:cNvPr>
          <p:cNvSpPr>
            <a:spLocks noGrp="1"/>
          </p:cNvSpPr>
          <p:nvPr>
            <p:ph type="sldNum" sz="quarter" idx="43"/>
          </p:nvPr>
        </p:nvSpPr>
        <p:spPr/>
        <p:txBody>
          <a:bodyPr/>
          <a:lstStyle/>
          <a:p>
            <a:fld id="{B42D4303-B7FF-7540-9F33-74BBD7018147}" type="slidenum">
              <a:rPr lang="de-DE" smtClean="0"/>
              <a:pPr/>
              <a:t>36</a:t>
            </a:fld>
            <a:endParaRPr lang="de-DE" dirty="0"/>
          </a:p>
        </p:txBody>
      </p:sp>
      <p:sp>
        <p:nvSpPr>
          <p:cNvPr id="7" name="Inhaltsplatzhalter 6"/>
          <p:cNvSpPr>
            <a:spLocks noGrp="1"/>
          </p:cNvSpPr>
          <p:nvPr>
            <p:ph type="body" sz="quarter" idx="40"/>
          </p:nvPr>
        </p:nvSpPr>
        <p:spPr/>
        <p:txBody>
          <a:bodyPr/>
          <a:lstStyle/>
          <a:p>
            <a:r>
              <a:rPr lang="de-DE" dirty="0"/>
              <a:t>Quellen: UBA, VCI</a:t>
            </a:r>
          </a:p>
        </p:txBody>
      </p:sp>
      <p:sp>
        <p:nvSpPr>
          <p:cNvPr id="16" name="Textplatzhalter 15"/>
          <p:cNvSpPr>
            <a:spLocks noGrp="1"/>
          </p:cNvSpPr>
          <p:nvPr>
            <p:ph type="body" sz="quarter" idx="41"/>
          </p:nvPr>
        </p:nvSpPr>
        <p:spPr>
          <a:xfrm>
            <a:off x="6384032" y="5993651"/>
            <a:ext cx="2808000" cy="125180"/>
          </a:xfrm>
        </p:spPr>
        <p:txBody>
          <a:bodyPr/>
          <a:lstStyle/>
          <a:p>
            <a:endParaRPr lang="de-DE" dirty="0"/>
          </a:p>
        </p:txBody>
      </p:sp>
      <p:graphicFrame>
        <p:nvGraphicFramePr>
          <p:cNvPr id="12" name="Diagrammplatzhalter 12">
            <a:extLst>
              <a:ext uri="{FF2B5EF4-FFF2-40B4-BE49-F238E27FC236}">
                <a16:creationId xmlns:a16="http://schemas.microsoft.com/office/drawing/2014/main" id="{00000000-0008-0000-13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047070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411117104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5" name="Objekt 4"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7" name="Titel 6"/>
          <p:cNvSpPr>
            <a:spLocks noGrp="1"/>
          </p:cNvSpPr>
          <p:nvPr>
            <p:ph type="title"/>
          </p:nvPr>
        </p:nvSpPr>
        <p:spPr>
          <a:solidFill>
            <a:srgbClr val="F2EAD4"/>
          </a:solidFill>
        </p:spPr>
        <p:txBody>
          <a:bodyPr vert="horz"/>
          <a:lstStyle/>
          <a:p>
            <a:r>
              <a:rPr lang="de-DE" dirty="0"/>
              <a:t>34 Prozent der Emissionen (direkte und indirekte) kommen aus der Industrie</a:t>
            </a:r>
          </a:p>
        </p:txBody>
      </p:sp>
      <p:sp>
        <p:nvSpPr>
          <p:cNvPr id="6" name="Inhaltsplatzhalter 5">
            <a:extLst>
              <a:ext uri="{FF2B5EF4-FFF2-40B4-BE49-F238E27FC236}">
                <a16:creationId xmlns:a16="http://schemas.microsoft.com/office/drawing/2014/main" id="{1FE0E269-540E-48FD-BAE6-83E7A018111C}"/>
              </a:ext>
            </a:extLst>
          </p:cNvPr>
          <p:cNvSpPr>
            <a:spLocks noGrp="1"/>
          </p:cNvSpPr>
          <p:nvPr>
            <p:ph idx="18"/>
          </p:nvPr>
        </p:nvSpPr>
        <p:spPr/>
        <p:txBody>
          <a:bodyPr/>
          <a:lstStyle/>
          <a:p>
            <a:r>
              <a:rPr lang="de-DE" dirty="0"/>
              <a:t>Berücksichtigt man neben den direkten auch die indirekten Emissionen (über den Stromverbrauch) entstehen rund 34 Prozent der Emissionen in der Industrie.</a:t>
            </a:r>
          </a:p>
          <a:p>
            <a:r>
              <a:rPr lang="de-DE" dirty="0"/>
              <a:t>Beim Verkehr und in den privaten Haushalten entstehen jeweils etwa ein Fünftel der Emissionen.</a:t>
            </a:r>
          </a:p>
          <a:p>
            <a:r>
              <a:rPr lang="de-DE" dirty="0"/>
              <a:t>15 Prozent entfallen auf das Gewerbe, den Handel und die Dienstleistungen.</a:t>
            </a:r>
          </a:p>
        </p:txBody>
      </p:sp>
      <p:sp>
        <p:nvSpPr>
          <p:cNvPr id="8" name="Textplatzhalter 7"/>
          <p:cNvSpPr>
            <a:spLocks noGrp="1"/>
          </p:cNvSpPr>
          <p:nvPr>
            <p:ph type="body" sz="quarter" idx="13"/>
          </p:nvPr>
        </p:nvSpPr>
        <p:spPr/>
        <p:txBody>
          <a:bodyPr/>
          <a:lstStyle/>
          <a:p>
            <a:r>
              <a:rPr lang="de-DE" dirty="0"/>
              <a:t>Emissionen nach Sektoren</a:t>
            </a:r>
          </a:p>
        </p:txBody>
      </p:sp>
      <p:sp>
        <p:nvSpPr>
          <p:cNvPr id="10" name="Textplatzhalter 9"/>
          <p:cNvSpPr>
            <a:spLocks noGrp="1"/>
          </p:cNvSpPr>
          <p:nvPr>
            <p:ph type="body" sz="quarter" idx="20"/>
          </p:nvPr>
        </p:nvSpPr>
        <p:spPr/>
        <p:txBody>
          <a:bodyPr/>
          <a:lstStyle/>
          <a:p>
            <a:r>
              <a:rPr lang="de-DE" dirty="0"/>
              <a:t>Direkte und indirekte CO2 Emissionen in Deutschland nach Sektoren, 2023</a:t>
            </a:r>
          </a:p>
        </p:txBody>
      </p:sp>
      <p:sp>
        <p:nvSpPr>
          <p:cNvPr id="3" name="Foliennummernplatzhalter 2">
            <a:extLst>
              <a:ext uri="{FF2B5EF4-FFF2-40B4-BE49-F238E27FC236}">
                <a16:creationId xmlns:a16="http://schemas.microsoft.com/office/drawing/2014/main" id="{FF674522-5826-4342-8DF3-D43448D5E91F}"/>
              </a:ext>
            </a:extLst>
          </p:cNvPr>
          <p:cNvSpPr>
            <a:spLocks noGrp="1"/>
          </p:cNvSpPr>
          <p:nvPr>
            <p:ph type="sldNum" sz="quarter" idx="43"/>
          </p:nvPr>
        </p:nvSpPr>
        <p:spPr/>
        <p:txBody>
          <a:bodyPr/>
          <a:lstStyle/>
          <a:p>
            <a:fld id="{B42D4303-B7FF-7540-9F33-74BBD7018147}" type="slidenum">
              <a:rPr lang="de-DE" smtClean="0"/>
              <a:pPr/>
              <a:t>37</a:t>
            </a:fld>
            <a:endParaRPr lang="de-DE" dirty="0"/>
          </a:p>
        </p:txBody>
      </p:sp>
      <p:sp>
        <p:nvSpPr>
          <p:cNvPr id="11" name="Textplatzhalter 10"/>
          <p:cNvSpPr>
            <a:spLocks noGrp="1"/>
          </p:cNvSpPr>
          <p:nvPr>
            <p:ph type="body" sz="quarter" idx="40"/>
          </p:nvPr>
        </p:nvSpPr>
        <p:spPr/>
        <p:txBody>
          <a:bodyPr/>
          <a:lstStyle/>
          <a:p>
            <a:r>
              <a:rPr lang="de-DE" dirty="0"/>
              <a:t>Quelle; UBA, AGEB, </a:t>
            </a:r>
            <a:r>
              <a:rPr lang="de-DE" dirty="0" err="1"/>
              <a:t>Destatis</a:t>
            </a:r>
            <a:r>
              <a:rPr lang="de-DE" dirty="0"/>
              <a:t>, VCI</a:t>
            </a:r>
          </a:p>
        </p:txBody>
      </p:sp>
      <p:sp>
        <p:nvSpPr>
          <p:cNvPr id="9" name="Textplatzhalter 8">
            <a:extLst>
              <a:ext uri="{FF2B5EF4-FFF2-40B4-BE49-F238E27FC236}">
                <a16:creationId xmlns:a16="http://schemas.microsoft.com/office/drawing/2014/main" id="{65F71A2A-3B36-493D-A616-C5F7E133F083}"/>
              </a:ext>
            </a:extLst>
          </p:cNvPr>
          <p:cNvSpPr>
            <a:spLocks noGrp="1"/>
          </p:cNvSpPr>
          <p:nvPr>
            <p:ph type="body" sz="quarter" idx="41"/>
          </p:nvPr>
        </p:nvSpPr>
        <p:spPr/>
        <p:txBody>
          <a:bodyPr/>
          <a:lstStyle/>
          <a:p>
            <a:endParaRPr lang="de-DE" dirty="0"/>
          </a:p>
        </p:txBody>
      </p:sp>
      <p:graphicFrame>
        <p:nvGraphicFramePr>
          <p:cNvPr id="15" name="Diagrammplatzhalter 13">
            <a:extLst>
              <a:ext uri="{FF2B5EF4-FFF2-40B4-BE49-F238E27FC236}">
                <a16:creationId xmlns:a16="http://schemas.microsoft.com/office/drawing/2014/main" id="{00000000-0008-0000-11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64343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extLst>
              <p:ext uri="{D42A27DB-BD31-4B8C-83A1-F6EECF244321}">
                <p14:modId xmlns:p14="http://schemas.microsoft.com/office/powerpoint/2010/main" val="134660904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1506" name="Titel 1"/>
          <p:cNvSpPr>
            <a:spLocks noGrp="1"/>
          </p:cNvSpPr>
          <p:nvPr>
            <p:ph type="title"/>
          </p:nvPr>
        </p:nvSpPr>
        <p:spPr>
          <a:solidFill>
            <a:srgbClr val="F2EAD4"/>
          </a:solidFill>
        </p:spPr>
        <p:txBody>
          <a:bodyPr vert="horz"/>
          <a:lstStyle/>
          <a:p>
            <a:r>
              <a:rPr lang="de-DE" dirty="0"/>
              <a:t>Die 10 größten Emittenten stehen für fast 70 Prozent der weltweiten Emissionen </a:t>
            </a:r>
          </a:p>
        </p:txBody>
      </p:sp>
      <p:sp>
        <p:nvSpPr>
          <p:cNvPr id="6" name="Inhaltsplatzhalter 5">
            <a:extLst>
              <a:ext uri="{FF2B5EF4-FFF2-40B4-BE49-F238E27FC236}">
                <a16:creationId xmlns:a16="http://schemas.microsoft.com/office/drawing/2014/main" id="{BF772D52-9399-4A6E-A39C-175BF90BA424}"/>
              </a:ext>
            </a:extLst>
          </p:cNvPr>
          <p:cNvSpPr>
            <a:spLocks noGrp="1"/>
          </p:cNvSpPr>
          <p:nvPr>
            <p:ph idx="18"/>
          </p:nvPr>
        </p:nvSpPr>
        <p:spPr>
          <a:xfrm>
            <a:off x="8079734" y="1743074"/>
            <a:ext cx="3776906" cy="4170363"/>
          </a:xfrm>
        </p:spPr>
        <p:txBody>
          <a:bodyPr/>
          <a:lstStyle/>
          <a:p>
            <a:r>
              <a:rPr lang="de-DE" dirty="0"/>
              <a:t>Die 10 größten Emittenten stehen für fast 70 Prozent der weltweiten Emissionen. Rund 7 Prozent der weltweiten Emissionen entfallen dabei auf die EU-27.</a:t>
            </a:r>
          </a:p>
          <a:p>
            <a:r>
              <a:rPr lang="de-DE" dirty="0"/>
              <a:t>Neben den großen Industrieländern und den aufstrebenden großen Schwellenländern zählen auch die erdölexportierenden Länder des Mittleren Ostens zu den großen Emittenten.</a:t>
            </a:r>
          </a:p>
          <a:p>
            <a:endParaRPr lang="de-DE" dirty="0"/>
          </a:p>
        </p:txBody>
      </p:sp>
      <p:sp>
        <p:nvSpPr>
          <p:cNvPr id="11" name="Textplatzhalter 10"/>
          <p:cNvSpPr>
            <a:spLocks noGrp="1"/>
          </p:cNvSpPr>
          <p:nvPr>
            <p:ph type="body" sz="quarter" idx="13"/>
          </p:nvPr>
        </p:nvSpPr>
        <p:spPr/>
        <p:txBody>
          <a:bodyPr/>
          <a:lstStyle/>
          <a:p>
            <a:r>
              <a:rPr lang="de-DE" dirty="0"/>
              <a:t>Top 10 Emittenten von Kohlendioxid</a:t>
            </a:r>
          </a:p>
        </p:txBody>
      </p:sp>
      <p:sp>
        <p:nvSpPr>
          <p:cNvPr id="8" name="Textplatzhalter 7"/>
          <p:cNvSpPr>
            <a:spLocks noGrp="1"/>
          </p:cNvSpPr>
          <p:nvPr>
            <p:ph type="body" sz="quarter" idx="20"/>
          </p:nvPr>
        </p:nvSpPr>
        <p:spPr/>
        <p:txBody>
          <a:bodyPr/>
          <a:lstStyle/>
          <a:p>
            <a:r>
              <a:rPr lang="de-DE" dirty="0"/>
              <a:t>Anteile der 10 größten Emittenten nach Ländern in Prozent, 2023</a:t>
            </a:r>
            <a:endParaRPr lang="de-DE" dirty="0">
              <a:solidFill>
                <a:srgbClr val="FF0000"/>
              </a:solidFill>
            </a:endParaRPr>
          </a:p>
          <a:p>
            <a:endParaRPr lang="de-DE" dirty="0"/>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43"/>
          </p:nvPr>
        </p:nvSpPr>
        <p:spPr/>
        <p:txBody>
          <a:bodyPr/>
          <a:lstStyle/>
          <a:p>
            <a:fld id="{B42D4303-B7FF-7540-9F33-74BBD7018147}" type="slidenum">
              <a:rPr lang="de-DE" smtClean="0"/>
              <a:pPr/>
              <a:t>38</a:t>
            </a:fld>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7" name="Textplatzhalter 6">
            <a:extLst>
              <a:ext uri="{FF2B5EF4-FFF2-40B4-BE49-F238E27FC236}">
                <a16:creationId xmlns:a16="http://schemas.microsoft.com/office/drawing/2014/main" id="{6ABB3CD2-7459-4387-B06C-6E4C1DB5BD3C}"/>
              </a:ext>
            </a:extLst>
          </p:cNvPr>
          <p:cNvSpPr>
            <a:spLocks noGrp="1"/>
          </p:cNvSpPr>
          <p:nvPr>
            <p:ph type="body" sz="quarter" idx="41"/>
          </p:nvPr>
        </p:nvSpPr>
        <p:spPr/>
        <p:txBody>
          <a:bodyPr/>
          <a:lstStyle/>
          <a:p>
            <a:endParaRPr lang="de-DE" dirty="0"/>
          </a:p>
        </p:txBody>
      </p:sp>
      <p:graphicFrame>
        <p:nvGraphicFramePr>
          <p:cNvPr id="12" name="Diagrammplatzhalter 12">
            <a:extLst>
              <a:ext uri="{FF2B5EF4-FFF2-40B4-BE49-F238E27FC236}">
                <a16:creationId xmlns:a16="http://schemas.microsoft.com/office/drawing/2014/main" id="{440F0C2E-7255-48DD-9F70-4446E8BC5C3F}"/>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275637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72BB4564-B96E-4381-9996-A53B5756A04A}"/>
              </a:ext>
            </a:extLst>
          </p:cNvPr>
          <p:cNvGraphicFramePr>
            <a:graphicFrameLocks noChangeAspect="1"/>
          </p:cNvGraphicFramePr>
          <p:nvPr>
            <p:custDataLst>
              <p:tags r:id="rId1"/>
            </p:custDataLst>
            <p:extLst>
              <p:ext uri="{D42A27DB-BD31-4B8C-83A1-F6EECF244321}">
                <p14:modId xmlns:p14="http://schemas.microsoft.com/office/powerpoint/2010/main" val="931434764"/>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4" name="Objekt 3" hidden="1">
                        <a:extLst>
                          <a:ext uri="{FF2B5EF4-FFF2-40B4-BE49-F238E27FC236}">
                            <a16:creationId xmlns:a16="http://schemas.microsoft.com/office/drawing/2014/main" id="{72BB4564-B96E-4381-9996-A53B5756A04A}"/>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2" name="Rechteck 1" hidden="1">
            <a:extLst>
              <a:ext uri="{FF2B5EF4-FFF2-40B4-BE49-F238E27FC236}">
                <a16:creationId xmlns:a16="http://schemas.microsoft.com/office/drawing/2014/main" id="{E2071E7F-970F-46D4-9693-E9AE9C89D4F1}"/>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1506" name="Titel 1"/>
          <p:cNvSpPr>
            <a:spLocks noGrp="1"/>
          </p:cNvSpPr>
          <p:nvPr>
            <p:ph type="title"/>
          </p:nvPr>
        </p:nvSpPr>
        <p:spPr>
          <a:solidFill>
            <a:srgbClr val="F2EAD4"/>
          </a:solidFill>
        </p:spPr>
        <p:txBody>
          <a:bodyPr vert="horz"/>
          <a:lstStyle/>
          <a:p>
            <a:r>
              <a:rPr lang="de-DE" dirty="0"/>
              <a:t>Über die Hälfte der Emissionen stammen aus Asien</a:t>
            </a:r>
          </a:p>
        </p:txBody>
      </p:sp>
      <p:sp>
        <p:nvSpPr>
          <p:cNvPr id="6" name="Inhaltsplatzhalter 5">
            <a:extLst>
              <a:ext uri="{FF2B5EF4-FFF2-40B4-BE49-F238E27FC236}">
                <a16:creationId xmlns:a16="http://schemas.microsoft.com/office/drawing/2014/main" id="{BF772D52-9399-4A6E-A39C-175BF90BA424}"/>
              </a:ext>
            </a:extLst>
          </p:cNvPr>
          <p:cNvSpPr>
            <a:spLocks noGrp="1"/>
          </p:cNvSpPr>
          <p:nvPr>
            <p:ph idx="18"/>
          </p:nvPr>
        </p:nvSpPr>
        <p:spPr>
          <a:xfrm>
            <a:off x="8079734" y="1742882"/>
            <a:ext cx="3776906" cy="4170556"/>
          </a:xfrm>
        </p:spPr>
        <p:txBody>
          <a:bodyPr/>
          <a:lstStyle/>
          <a:p>
            <a:r>
              <a:rPr lang="de-DE" dirty="0"/>
              <a:t>Klimaschutz ist eine internationale Aufgabe.</a:t>
            </a:r>
          </a:p>
          <a:p>
            <a:r>
              <a:rPr lang="de-DE" dirty="0"/>
              <a:t>Während Europa gegenüber 1990 seine Emissionen reduziert hat, sind diese in allen anderen Regionen gestiegen – besonders stark in Asien und im Mittleren Osten.</a:t>
            </a:r>
          </a:p>
        </p:txBody>
      </p:sp>
      <p:sp>
        <p:nvSpPr>
          <p:cNvPr id="11" name="Textplatzhalter 10"/>
          <p:cNvSpPr>
            <a:spLocks noGrp="1"/>
          </p:cNvSpPr>
          <p:nvPr>
            <p:ph type="body" sz="quarter" idx="13"/>
          </p:nvPr>
        </p:nvSpPr>
        <p:spPr/>
        <p:txBody>
          <a:bodyPr/>
          <a:lstStyle/>
          <a:p>
            <a:r>
              <a:rPr lang="de-DE" dirty="0"/>
              <a:t>Emittenten von Kohlendioxid nach Regionen</a:t>
            </a:r>
          </a:p>
        </p:txBody>
      </p:sp>
      <p:sp>
        <p:nvSpPr>
          <p:cNvPr id="8" name="Textplatzhalter 7"/>
          <p:cNvSpPr>
            <a:spLocks noGrp="1"/>
          </p:cNvSpPr>
          <p:nvPr>
            <p:ph type="body" sz="quarter" idx="20"/>
          </p:nvPr>
        </p:nvSpPr>
        <p:spPr/>
        <p:txBody>
          <a:bodyPr/>
          <a:lstStyle/>
          <a:p>
            <a:r>
              <a:rPr lang="de-DE" dirty="0"/>
              <a:t>Anteile der Regionen in Prozent, 2023</a:t>
            </a:r>
            <a:endParaRPr lang="de-DE" dirty="0">
              <a:solidFill>
                <a:srgbClr val="FF0000"/>
              </a:solidFill>
            </a:endParaRPr>
          </a:p>
          <a:p>
            <a:endParaRPr lang="de-DE" dirty="0"/>
          </a:p>
        </p:txBody>
      </p:sp>
      <p:sp>
        <p:nvSpPr>
          <p:cNvPr id="3" name="Foliennummernplatzhalter 2">
            <a:extLst>
              <a:ext uri="{FF2B5EF4-FFF2-40B4-BE49-F238E27FC236}">
                <a16:creationId xmlns:a16="http://schemas.microsoft.com/office/drawing/2014/main" id="{B9349956-8073-4B83-B9B4-749478FAC6D4}"/>
              </a:ext>
            </a:extLst>
          </p:cNvPr>
          <p:cNvSpPr>
            <a:spLocks noGrp="1"/>
          </p:cNvSpPr>
          <p:nvPr>
            <p:ph type="sldNum" sz="quarter" idx="43"/>
          </p:nvPr>
        </p:nvSpPr>
        <p:spPr/>
        <p:txBody>
          <a:bodyPr/>
          <a:lstStyle/>
          <a:p>
            <a:fld id="{B42D4303-B7FF-7540-9F33-74BBD7018147}" type="slidenum">
              <a:rPr lang="de-DE" smtClean="0"/>
              <a:pPr/>
              <a:t>39</a:t>
            </a:fld>
            <a:endParaRPr lang="de-DE" dirty="0"/>
          </a:p>
        </p:txBody>
      </p:sp>
      <p:sp>
        <p:nvSpPr>
          <p:cNvPr id="17" name="Textplatzhalter 16"/>
          <p:cNvSpPr>
            <a:spLocks noGrp="1"/>
          </p:cNvSpPr>
          <p:nvPr>
            <p:ph type="body" sz="quarter" idx="40"/>
          </p:nvPr>
        </p:nvSpPr>
        <p:spPr/>
        <p:txBody>
          <a:bodyPr/>
          <a:lstStyle/>
          <a:p>
            <a:r>
              <a:rPr lang="de-DE" dirty="0"/>
              <a:t>Quellen: BP Statistical Review of World Energy, VCI</a:t>
            </a:r>
          </a:p>
        </p:txBody>
      </p:sp>
      <p:sp>
        <p:nvSpPr>
          <p:cNvPr id="7" name="Textplatzhalter 6">
            <a:extLst>
              <a:ext uri="{FF2B5EF4-FFF2-40B4-BE49-F238E27FC236}">
                <a16:creationId xmlns:a16="http://schemas.microsoft.com/office/drawing/2014/main" id="{6ABB3CD2-7459-4387-B06C-6E4C1DB5BD3C}"/>
              </a:ext>
            </a:extLst>
          </p:cNvPr>
          <p:cNvSpPr>
            <a:spLocks noGrp="1"/>
          </p:cNvSpPr>
          <p:nvPr>
            <p:ph type="body" sz="quarter" idx="41"/>
          </p:nvPr>
        </p:nvSpPr>
        <p:spPr/>
        <p:txBody>
          <a:bodyPr/>
          <a:lstStyle/>
          <a:p>
            <a:endParaRPr lang="de-DE" dirty="0"/>
          </a:p>
        </p:txBody>
      </p:sp>
      <p:graphicFrame>
        <p:nvGraphicFramePr>
          <p:cNvPr id="10" name="Diagrammplatzhalter 9">
            <a:extLst>
              <a:ext uri="{FF2B5EF4-FFF2-40B4-BE49-F238E27FC236}">
                <a16:creationId xmlns:a16="http://schemas.microsoft.com/office/drawing/2014/main" id="{7E26002C-DA92-4FCE-986E-8A8107FA9351}"/>
              </a:ext>
            </a:extLst>
          </p:cNvPr>
          <p:cNvGraphicFramePr>
            <a:graphicFrameLocks noGrp="1"/>
          </p:cNvGraphicFramePr>
          <p:nvPr>
            <p:ph type="chart" sz="quarter" idx="19"/>
            <p:extLst>
              <p:ext uri="{D42A27DB-BD31-4B8C-83A1-F6EECF244321}">
                <p14:modId xmlns:p14="http://schemas.microsoft.com/office/powerpoint/2010/main" val="1809734602"/>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940943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B2C0D15B-AF40-4DD7-A258-6671F57B957D}"/>
              </a:ext>
            </a:extLst>
          </p:cNvPr>
          <p:cNvGraphicFramePr>
            <a:graphicFrameLocks noChangeAspect="1"/>
          </p:cNvGraphicFramePr>
          <p:nvPr>
            <p:custDataLst>
              <p:tags r:id="rId1"/>
            </p:custDataLst>
            <p:extLst>
              <p:ext uri="{D42A27DB-BD31-4B8C-83A1-F6EECF244321}">
                <p14:modId xmlns:p14="http://schemas.microsoft.com/office/powerpoint/2010/main" val="6607865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4BA69AE-8A46-4A4C-B573-033F03C82417}"/>
              </a:ext>
            </a:extLst>
          </p:cNvPr>
          <p:cNvSpPr>
            <a:spLocks noGrp="1"/>
          </p:cNvSpPr>
          <p:nvPr>
            <p:ph type="title"/>
          </p:nvPr>
        </p:nvSpPr>
        <p:spPr/>
        <p:txBody>
          <a:bodyPr vert="horz"/>
          <a:lstStyle/>
          <a:p>
            <a:r>
              <a:rPr lang="de-DE" dirty="0"/>
              <a:t>Inhaltsübersicht</a:t>
            </a:r>
          </a:p>
        </p:txBody>
      </p:sp>
      <p:sp>
        <p:nvSpPr>
          <p:cNvPr id="3" name="Foliennummernplatzhalter 2">
            <a:extLst>
              <a:ext uri="{FF2B5EF4-FFF2-40B4-BE49-F238E27FC236}">
                <a16:creationId xmlns:a16="http://schemas.microsoft.com/office/drawing/2014/main" id="{FD9BC751-6E2E-4F4D-AF65-5C2B74319CE7}"/>
              </a:ext>
            </a:extLst>
          </p:cNvPr>
          <p:cNvSpPr>
            <a:spLocks noGrp="1"/>
          </p:cNvSpPr>
          <p:nvPr>
            <p:ph type="sldNum" sz="quarter" idx="11"/>
          </p:nvPr>
        </p:nvSpPr>
        <p:spPr/>
        <p:txBody>
          <a:bodyPr/>
          <a:lstStyle/>
          <a:p>
            <a:fld id="{B42D4303-B7FF-7540-9F33-74BBD7018147}" type="slidenum">
              <a:rPr lang="de-DE" smtClean="0"/>
              <a:pPr/>
              <a:t>4</a:t>
            </a:fld>
            <a:endParaRPr lang="de-DE" dirty="0"/>
          </a:p>
        </p:txBody>
      </p:sp>
      <p:sp>
        <p:nvSpPr>
          <p:cNvPr id="4" name="Inhaltsplatzhalter 3">
            <a:extLst>
              <a:ext uri="{FF2B5EF4-FFF2-40B4-BE49-F238E27FC236}">
                <a16:creationId xmlns:a16="http://schemas.microsoft.com/office/drawing/2014/main" id="{0F4F5C6F-1B34-4656-A43D-386276149297}"/>
              </a:ext>
            </a:extLst>
          </p:cNvPr>
          <p:cNvSpPr>
            <a:spLocks noGrp="1"/>
          </p:cNvSpPr>
          <p:nvPr>
            <p:ph sz="half" idx="1"/>
          </p:nvPr>
        </p:nvSpPr>
        <p:spPr>
          <a:xfrm>
            <a:off x="983432" y="1059575"/>
            <a:ext cx="10698768" cy="4860000"/>
          </a:xfrm>
        </p:spPr>
        <p:txBody>
          <a:bodyPr/>
          <a:lstStyle/>
          <a:p>
            <a:pPr marL="0" indent="0">
              <a:buNone/>
            </a:pPr>
            <a:r>
              <a:rPr lang="de-DE" b="1" dirty="0">
                <a:hlinkClick r:id="rId6" action="ppaction://hlinksldjump"/>
              </a:rPr>
              <a:t>Klimaschutz</a:t>
            </a:r>
            <a:endParaRPr lang="de-DE" b="1" dirty="0"/>
          </a:p>
          <a:p>
            <a:r>
              <a:rPr lang="de-DE" dirty="0">
                <a:hlinkClick r:id="rId7" action="ppaction://hlinksldjump"/>
              </a:rPr>
              <a:t>Emissionen</a:t>
            </a:r>
            <a:r>
              <a:rPr lang="de-DE" dirty="0"/>
              <a:t> nach Sektoren</a:t>
            </a:r>
          </a:p>
          <a:p>
            <a:r>
              <a:rPr lang="de-DE" dirty="0">
                <a:hlinkClick r:id="rId8" action="ppaction://hlinksldjump"/>
              </a:rPr>
              <a:t>Weltweite Emissionen</a:t>
            </a:r>
            <a:endParaRPr lang="de-DE" dirty="0"/>
          </a:p>
          <a:p>
            <a:r>
              <a:rPr lang="de-DE" dirty="0"/>
              <a:t>Sinkende </a:t>
            </a:r>
            <a:r>
              <a:rPr lang="de-DE" dirty="0">
                <a:hlinkClick r:id="rId9" action="ppaction://hlinksldjump"/>
              </a:rPr>
              <a:t>Emissionen der Branche </a:t>
            </a:r>
            <a:r>
              <a:rPr lang="de-DE" dirty="0"/>
              <a:t>bei steigender Produktion</a:t>
            </a:r>
          </a:p>
          <a:p>
            <a:r>
              <a:rPr lang="de-DE" dirty="0">
                <a:hlinkClick r:id="rId10" action="ppaction://hlinksldjump"/>
              </a:rPr>
              <a:t>Spezifischer Energieverbrauch </a:t>
            </a:r>
            <a:r>
              <a:rPr lang="de-DE" dirty="0"/>
              <a:t>und </a:t>
            </a:r>
            <a:r>
              <a:rPr lang="de-DE" dirty="0">
                <a:hlinkClick r:id="rId11" action="ppaction://hlinksldjump"/>
              </a:rPr>
              <a:t>absolute Treibhausgasemissionen </a:t>
            </a:r>
            <a:r>
              <a:rPr lang="de-DE" dirty="0"/>
              <a:t>der Branche</a:t>
            </a:r>
          </a:p>
          <a:p>
            <a:pPr marL="0" indent="0">
              <a:buNone/>
            </a:pPr>
            <a:r>
              <a:rPr lang="de-DE" b="1" dirty="0">
                <a:hlinkClick r:id="rId12" action="ppaction://hlinksldjump"/>
              </a:rPr>
              <a:t>Erneuerbare Energien</a:t>
            </a:r>
            <a:endParaRPr lang="de-DE" b="1" dirty="0"/>
          </a:p>
          <a:p>
            <a:r>
              <a:rPr lang="de-DE" dirty="0">
                <a:hlinkClick r:id="rId13" action="ppaction://hlinksldjump"/>
              </a:rPr>
              <a:t>Zielsetzungen</a:t>
            </a:r>
            <a:r>
              <a:rPr lang="de-DE" dirty="0"/>
              <a:t> beim Ausbau Erneuerbarer Energien</a:t>
            </a:r>
            <a:endParaRPr lang="de-DE" dirty="0">
              <a:solidFill>
                <a:srgbClr val="FF0000"/>
              </a:solidFill>
            </a:endParaRPr>
          </a:p>
          <a:p>
            <a:r>
              <a:rPr lang="de-DE" dirty="0">
                <a:hlinkClick r:id="rId14" action="ppaction://hlinksldjump"/>
              </a:rPr>
              <a:t>Anteil der Erneuerbaren Energien an der Stromerzeugung</a:t>
            </a:r>
            <a:endParaRPr lang="de-DE" dirty="0"/>
          </a:p>
          <a:p>
            <a:r>
              <a:rPr lang="de-DE" dirty="0">
                <a:hlinkClick r:id="rId15" action="ppaction://hlinksldjump"/>
              </a:rPr>
              <a:t>Erneuerbare Energien nach Anlagen </a:t>
            </a:r>
            <a:endParaRPr lang="de-DE" dirty="0"/>
          </a:p>
          <a:p>
            <a:r>
              <a:rPr lang="de-DE" dirty="0">
                <a:hlinkClick r:id="rId16" action="ppaction://hlinksldjump"/>
              </a:rPr>
              <a:t>Investitionen</a:t>
            </a:r>
            <a:r>
              <a:rPr lang="de-DE" dirty="0"/>
              <a:t> in Erneuerbare Energien </a:t>
            </a:r>
          </a:p>
          <a:p>
            <a:pPr marL="0" indent="0">
              <a:buNone/>
            </a:pPr>
            <a:r>
              <a:rPr lang="de-DE" b="1" dirty="0">
                <a:hlinkClick r:id="rId17" action="ppaction://hlinksldjump"/>
              </a:rPr>
              <a:t>Glossar</a:t>
            </a:r>
            <a:endParaRPr lang="de-DE" b="1" dirty="0"/>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2909427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4FED15EE-0A0B-419A-98A7-9EC5F0DF8158}"/>
              </a:ext>
            </a:extLst>
          </p:cNvPr>
          <p:cNvGraphicFramePr>
            <a:graphicFrameLocks noChangeAspect="1"/>
          </p:cNvGraphicFramePr>
          <p:nvPr>
            <p:custDataLst>
              <p:tags r:id="rId1"/>
            </p:custDataLst>
            <p:extLst>
              <p:ext uri="{D42A27DB-BD31-4B8C-83A1-F6EECF244321}">
                <p14:modId xmlns:p14="http://schemas.microsoft.com/office/powerpoint/2010/main" val="3122552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4" name="Titel 33">
            <a:extLst>
              <a:ext uri="{FF2B5EF4-FFF2-40B4-BE49-F238E27FC236}">
                <a16:creationId xmlns:a16="http://schemas.microsoft.com/office/drawing/2014/main" id="{1C585571-8A6F-4613-A545-0CDBCC27610E}"/>
              </a:ext>
            </a:extLst>
          </p:cNvPr>
          <p:cNvSpPr>
            <a:spLocks noGrp="1"/>
          </p:cNvSpPr>
          <p:nvPr>
            <p:ph type="title"/>
          </p:nvPr>
        </p:nvSpPr>
        <p:spPr>
          <a:xfrm>
            <a:off x="0" y="1"/>
            <a:ext cx="12192000" cy="864000"/>
          </a:xfrm>
          <a:solidFill>
            <a:srgbClr val="F2EAD4"/>
          </a:solidFill>
        </p:spPr>
        <p:txBody>
          <a:bodyPr vert="horz"/>
          <a:lstStyle/>
          <a:p>
            <a:r>
              <a:rPr lang="de-DE" dirty="0"/>
              <a:t>Sinkende Emissionen bei steigender Produktion in der Chemie</a:t>
            </a:r>
          </a:p>
        </p:txBody>
      </p:sp>
      <p:sp>
        <p:nvSpPr>
          <p:cNvPr id="4" name="Foliennummernplatzhalter 3">
            <a:extLst>
              <a:ext uri="{FF2B5EF4-FFF2-40B4-BE49-F238E27FC236}">
                <a16:creationId xmlns:a16="http://schemas.microsoft.com/office/drawing/2014/main" id="{49526BEE-B34F-4CAE-BF24-A381324630BD}"/>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40</a:t>
            </a:fld>
            <a:endParaRPr lang="de-DE" dirty="0"/>
          </a:p>
        </p:txBody>
      </p:sp>
      <p:sp>
        <p:nvSpPr>
          <p:cNvPr id="30" name="Textplatzhalter 2">
            <a:extLst>
              <a:ext uri="{FF2B5EF4-FFF2-40B4-BE49-F238E27FC236}">
                <a16:creationId xmlns:a16="http://schemas.microsoft.com/office/drawing/2014/main" id="{05B777B9-7F74-4552-BA0F-C1E8FD3361EE}"/>
              </a:ext>
            </a:extLst>
          </p:cNvPr>
          <p:cNvSpPr txBox="1">
            <a:spLocks/>
          </p:cNvSpPr>
          <p:nvPr/>
        </p:nvSpPr>
        <p:spPr>
          <a:xfrm>
            <a:off x="524626" y="1056635"/>
            <a:ext cx="11151437" cy="288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dirty="0">
                <a:solidFill>
                  <a:schemeClr val="tx2"/>
                </a:solidFill>
              </a:rPr>
              <a:t>Sinkende Emissionen bei steigender Produktion</a:t>
            </a:r>
            <a:endParaRPr lang="de-DE" dirty="0"/>
          </a:p>
        </p:txBody>
      </p:sp>
      <p:sp>
        <p:nvSpPr>
          <p:cNvPr id="31" name="Textplatzhalter 3">
            <a:extLst>
              <a:ext uri="{FF2B5EF4-FFF2-40B4-BE49-F238E27FC236}">
                <a16:creationId xmlns:a16="http://schemas.microsoft.com/office/drawing/2014/main" id="{C53D3B56-2FCC-473D-9918-209154F5083E}"/>
              </a:ext>
            </a:extLst>
          </p:cNvPr>
          <p:cNvSpPr txBox="1">
            <a:spLocks/>
          </p:cNvSpPr>
          <p:nvPr/>
        </p:nvSpPr>
        <p:spPr>
          <a:xfrm>
            <a:off x="524626" y="1353044"/>
            <a:ext cx="11124656" cy="252000"/>
          </a:xfrm>
          <a:prstGeom prst="rect">
            <a:avLst/>
          </a:prstGeom>
        </p:spPr>
        <p:txBody>
          <a:bodyPr lIns="0" tIns="0" rIns="0" bIns="0"/>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Char char=""/>
              <a:defRPr lang="de-DE" sz="2000" kern="1200" noProof="0" dirty="0" smtClean="0">
                <a:solidFill>
                  <a:schemeClr val="tx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de-DE" sz="1600" dirty="0"/>
              <a:t>Entwicklung in der deutschen Chemie/Pharma-Industrie, Veränderung 1990-2023 in %</a:t>
            </a:r>
          </a:p>
        </p:txBody>
      </p:sp>
      <p:sp>
        <p:nvSpPr>
          <p:cNvPr id="37" name="Textplatzhalter 6">
            <a:extLst>
              <a:ext uri="{FF2B5EF4-FFF2-40B4-BE49-F238E27FC236}">
                <a16:creationId xmlns:a16="http://schemas.microsoft.com/office/drawing/2014/main" id="{E2A8FE20-986A-4340-87A8-4E70A5703705}"/>
              </a:ext>
            </a:extLst>
          </p:cNvPr>
          <p:cNvSpPr txBox="1">
            <a:spLocks/>
          </p:cNvSpPr>
          <p:nvPr/>
        </p:nvSpPr>
        <p:spPr>
          <a:xfrm>
            <a:off x="7534439" y="5921579"/>
            <a:ext cx="3600000"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de-DE" dirty="0">
                <a:solidFill>
                  <a:srgbClr val="B22063"/>
                </a:solidFill>
              </a:rPr>
              <a:t>*Treibhausgase: Energiebedingte CO</a:t>
            </a:r>
            <a:r>
              <a:rPr lang="de-DE" baseline="-25000" dirty="0">
                <a:solidFill>
                  <a:srgbClr val="B22063"/>
                </a:solidFill>
              </a:rPr>
              <a:t>2</a:t>
            </a:r>
            <a:r>
              <a:rPr lang="de-DE" dirty="0">
                <a:solidFill>
                  <a:srgbClr val="B22063"/>
                </a:solidFill>
              </a:rPr>
              <a:t>-Emissionen und Lachgasemissionen (N</a:t>
            </a:r>
            <a:r>
              <a:rPr lang="de-DE" baseline="-25000" dirty="0">
                <a:solidFill>
                  <a:srgbClr val="B22063"/>
                </a:solidFill>
              </a:rPr>
              <a:t>2</a:t>
            </a:r>
            <a:r>
              <a:rPr lang="de-DE" dirty="0">
                <a:solidFill>
                  <a:srgbClr val="B22063"/>
                </a:solidFill>
              </a:rPr>
              <a:t>O)</a:t>
            </a:r>
          </a:p>
        </p:txBody>
      </p:sp>
      <p:sp>
        <p:nvSpPr>
          <p:cNvPr id="38" name="Textplatzhalter 6">
            <a:extLst>
              <a:ext uri="{FF2B5EF4-FFF2-40B4-BE49-F238E27FC236}">
                <a16:creationId xmlns:a16="http://schemas.microsoft.com/office/drawing/2014/main" id="{390D52D5-E2DE-48E4-899E-E73CA1DA926B}"/>
              </a:ext>
            </a:extLst>
          </p:cNvPr>
          <p:cNvSpPr txBox="1">
            <a:spLocks/>
          </p:cNvSpPr>
          <p:nvPr/>
        </p:nvSpPr>
        <p:spPr>
          <a:xfrm>
            <a:off x="515938" y="5921579"/>
            <a:ext cx="6813586" cy="135375"/>
          </a:xfrm>
          <a:prstGeom prst="rect">
            <a:avLst/>
          </a:prstGeom>
        </p:spPr>
        <p:txBody>
          <a:bodyPr vert="horz" lIns="0" tIns="0" rIns="0" bIns="0" rtlCol="0">
            <a:noAutofit/>
          </a:bodyPr>
          <a:lstStyle>
            <a:lvl1pPr marL="0" indent="0" algn="l" defTabSz="914217" rtl="0" eaLnBrk="1" latinLnBrk="0" hangingPunct="1">
              <a:lnSpc>
                <a:spcPct val="100000"/>
              </a:lnSpc>
              <a:spcBef>
                <a:spcPts val="0"/>
              </a:spcBef>
              <a:spcAft>
                <a:spcPts val="0"/>
              </a:spcAft>
              <a:buClr>
                <a:schemeClr val="tx2"/>
              </a:buClr>
              <a:buSzPct val="100000"/>
              <a:buFontTx/>
              <a:buNone/>
              <a:defRPr lang="de-DE" sz="800" kern="1200" noProof="0">
                <a:solidFill>
                  <a:schemeClr val="tx1">
                    <a:lumMod val="60000"/>
                    <a:lumOff val="40000"/>
                  </a:schemeClr>
                </a:solidFill>
                <a:latin typeface="+mn-lt"/>
                <a:ea typeface="+mn-ea"/>
                <a:cs typeface="+mn-cs"/>
              </a:defRPr>
            </a:lvl1pPr>
            <a:lvl2pPr marL="719856"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2pPr>
            <a:lvl3pPr marL="1079784"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noProof="0">
                <a:solidFill>
                  <a:schemeClr val="tx1">
                    <a:lumMod val="60000"/>
                    <a:lumOff val="40000"/>
                  </a:schemeClr>
                </a:solidFill>
                <a:latin typeface="+mn-lt"/>
                <a:ea typeface="+mn-ea"/>
                <a:cs typeface="+mn-cs"/>
              </a:defRPr>
            </a:lvl3pPr>
            <a:lvl4pPr marL="1439712" indent="-269946" algn="l" defTabSz="914217"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800" kern="1200" baseline="0" noProof="0">
                <a:solidFill>
                  <a:schemeClr val="tx1">
                    <a:lumMod val="60000"/>
                    <a:lumOff val="40000"/>
                  </a:schemeClr>
                </a:solidFill>
                <a:latin typeface="+mn-lt"/>
                <a:ea typeface="+mn-ea"/>
                <a:cs typeface="+mn-cs"/>
              </a:defRPr>
            </a:lvl4pPr>
            <a:lvl5pPr marL="0" marR="0" indent="0" algn="l" defTabSz="914217" rtl="0" eaLnBrk="1" fontAlgn="auto" latinLnBrk="0" hangingPunct="1">
              <a:lnSpc>
                <a:spcPct val="100000"/>
              </a:lnSpc>
              <a:spcBef>
                <a:spcPts val="0"/>
              </a:spcBef>
              <a:spcAft>
                <a:spcPts val="1000"/>
              </a:spcAft>
              <a:buClrTx/>
              <a:buSzTx/>
              <a:buFontTx/>
              <a:buNone/>
              <a:tabLst/>
              <a:defRPr sz="800" kern="1200" baseline="0">
                <a:solidFill>
                  <a:schemeClr val="tx1">
                    <a:lumMod val="60000"/>
                    <a:lumOff val="40000"/>
                  </a:schemeClr>
                </a:solidFill>
                <a:latin typeface="+mn-lt"/>
                <a:ea typeface="+mn-ea"/>
                <a:cs typeface="+mn-cs"/>
              </a:defRPr>
            </a:lvl5pPr>
            <a:lvl6pPr marL="719856"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79784"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39712" indent="-269946" algn="l" defTabSz="914217"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5423" indent="-228554" algn="l" defTabSz="91421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Quelle: VCI-Berechnungen auf der Grundlage von Daten des Statistischen Bundesamtes, des Umweltbundesamtes und eigener Erhebungen</a:t>
            </a:r>
          </a:p>
        </p:txBody>
      </p:sp>
      <p:grpSp>
        <p:nvGrpSpPr>
          <p:cNvPr id="41" name="Gruppieren 40">
            <a:extLst>
              <a:ext uri="{FF2B5EF4-FFF2-40B4-BE49-F238E27FC236}">
                <a16:creationId xmlns:a16="http://schemas.microsoft.com/office/drawing/2014/main" id="{4C9E4DE9-0DF5-47C8-B3AC-881E56CFB158}"/>
              </a:ext>
            </a:extLst>
          </p:cNvPr>
          <p:cNvGrpSpPr/>
          <p:nvPr/>
        </p:nvGrpSpPr>
        <p:grpSpPr>
          <a:xfrm>
            <a:off x="515906" y="1855052"/>
            <a:ext cx="11160054" cy="3938931"/>
            <a:chOff x="515906" y="1916832"/>
            <a:chExt cx="11160054" cy="4013769"/>
          </a:xfrm>
        </p:grpSpPr>
        <p:sp>
          <p:nvSpPr>
            <p:cNvPr id="6" name="AutoShape 26">
              <a:extLst>
                <a:ext uri="{FF2B5EF4-FFF2-40B4-BE49-F238E27FC236}">
                  <a16:creationId xmlns:a16="http://schemas.microsoft.com/office/drawing/2014/main" id="{D61ABDB5-53C4-442E-B53F-EC1903CB0ECC}"/>
                </a:ext>
              </a:extLst>
            </p:cNvPr>
            <p:cNvSpPr>
              <a:spLocks noChangeArrowheads="1"/>
            </p:cNvSpPr>
            <p:nvPr/>
          </p:nvSpPr>
          <p:spPr bwMode="auto">
            <a:xfrm rot="10800000">
              <a:off x="4872055" y="4138483"/>
              <a:ext cx="2447999" cy="876970"/>
            </a:xfrm>
            <a:prstGeom prst="upArrow">
              <a:avLst>
                <a:gd name="adj1" fmla="val 50000"/>
                <a:gd name="adj2" fmla="val 25000"/>
              </a:avLst>
            </a:prstGeom>
            <a:solidFill>
              <a:srgbClr val="166E79"/>
            </a:solidFill>
            <a:ln w="15875" algn="ctr">
              <a:noFill/>
              <a:miter lim="800000"/>
              <a:headEnd/>
              <a:tailEnd/>
            </a:ln>
            <a:effectLst/>
          </p:spPr>
          <p:txBody>
            <a:bodyPr vert="horz" anchor="t" anchorCtr="1"/>
            <a:lstStyle/>
            <a:p>
              <a:pPr>
                <a:defRPr/>
              </a:pPr>
              <a:endParaRPr lang="de-DE" dirty="0">
                <a:solidFill>
                  <a:schemeClr val="bg1"/>
                </a:solidFill>
              </a:endParaRPr>
            </a:p>
          </p:txBody>
        </p:sp>
        <p:grpSp>
          <p:nvGrpSpPr>
            <p:cNvPr id="7" name="Gruppieren 19">
              <a:extLst>
                <a:ext uri="{FF2B5EF4-FFF2-40B4-BE49-F238E27FC236}">
                  <a16:creationId xmlns:a16="http://schemas.microsoft.com/office/drawing/2014/main" id="{0DAA6A3B-33C4-4530-A6F3-1EBF9ADEF595}"/>
                </a:ext>
              </a:extLst>
            </p:cNvPr>
            <p:cNvGrpSpPr>
              <a:grpSpLocks/>
            </p:cNvGrpSpPr>
            <p:nvPr/>
          </p:nvGrpSpPr>
          <p:grpSpPr bwMode="auto">
            <a:xfrm>
              <a:off x="515906" y="4626248"/>
              <a:ext cx="11160018" cy="1013781"/>
              <a:chOff x="696869" y="1823222"/>
              <a:chExt cx="7349779" cy="1135131"/>
            </a:xfrm>
          </p:grpSpPr>
          <p:sp>
            <p:nvSpPr>
              <p:cNvPr id="25" name="Line 16">
                <a:extLst>
                  <a:ext uri="{FF2B5EF4-FFF2-40B4-BE49-F238E27FC236}">
                    <a16:creationId xmlns:a16="http://schemas.microsoft.com/office/drawing/2014/main" id="{2BF4EC50-6F5E-43E5-A22C-5D7BAFFF68F9}"/>
                  </a:ext>
                </a:extLst>
              </p:cNvPr>
              <p:cNvSpPr>
                <a:spLocks noChangeShapeType="1"/>
              </p:cNvSpPr>
              <p:nvPr/>
            </p:nvSpPr>
            <p:spPr bwMode="auto">
              <a:xfrm>
                <a:off x="696881" y="2958353"/>
                <a:ext cx="7349767"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6" name="Line 16">
                <a:extLst>
                  <a:ext uri="{FF2B5EF4-FFF2-40B4-BE49-F238E27FC236}">
                    <a16:creationId xmlns:a16="http://schemas.microsoft.com/office/drawing/2014/main" id="{84FF2C36-8A48-431F-940F-FA4A5E773920}"/>
                  </a:ext>
                </a:extLst>
              </p:cNvPr>
              <p:cNvSpPr>
                <a:spLocks noChangeShapeType="1"/>
              </p:cNvSpPr>
              <p:nvPr/>
            </p:nvSpPr>
            <p:spPr bwMode="auto">
              <a:xfrm>
                <a:off x="696878" y="2390789"/>
                <a:ext cx="7349767"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7" name="Line 16">
                <a:extLst>
                  <a:ext uri="{FF2B5EF4-FFF2-40B4-BE49-F238E27FC236}">
                    <a16:creationId xmlns:a16="http://schemas.microsoft.com/office/drawing/2014/main" id="{FEC6158B-27A7-41C0-82B9-288878E0B7DA}"/>
                  </a:ext>
                </a:extLst>
              </p:cNvPr>
              <p:cNvSpPr>
                <a:spLocks noChangeShapeType="1"/>
              </p:cNvSpPr>
              <p:nvPr/>
            </p:nvSpPr>
            <p:spPr bwMode="auto">
              <a:xfrm>
                <a:off x="696869" y="1823222"/>
                <a:ext cx="7349767"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grpSp>
          <p:nvGrpSpPr>
            <p:cNvPr id="8" name="Gruppieren 24">
              <a:extLst>
                <a:ext uri="{FF2B5EF4-FFF2-40B4-BE49-F238E27FC236}">
                  <a16:creationId xmlns:a16="http://schemas.microsoft.com/office/drawing/2014/main" id="{4D88DC2E-8915-4ED9-A831-E1A9653D4160}"/>
                </a:ext>
              </a:extLst>
            </p:cNvPr>
            <p:cNvGrpSpPr>
              <a:grpSpLocks/>
            </p:cNvGrpSpPr>
            <p:nvPr/>
          </p:nvGrpSpPr>
          <p:grpSpPr bwMode="auto">
            <a:xfrm>
              <a:off x="515942" y="2091787"/>
              <a:ext cx="11160018" cy="1520675"/>
              <a:chOff x="700043" y="1855133"/>
              <a:chExt cx="7349512" cy="1702702"/>
            </a:xfrm>
          </p:grpSpPr>
          <p:sp>
            <p:nvSpPr>
              <p:cNvPr id="21" name="Line 16">
                <a:extLst>
                  <a:ext uri="{FF2B5EF4-FFF2-40B4-BE49-F238E27FC236}">
                    <a16:creationId xmlns:a16="http://schemas.microsoft.com/office/drawing/2014/main" id="{86143CF8-79DB-43BE-9DBE-ABC4763C6747}"/>
                  </a:ext>
                </a:extLst>
              </p:cNvPr>
              <p:cNvSpPr>
                <a:spLocks noChangeShapeType="1"/>
              </p:cNvSpPr>
              <p:nvPr/>
            </p:nvSpPr>
            <p:spPr bwMode="auto">
              <a:xfrm>
                <a:off x="700054" y="3557835"/>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2" name="Line 16">
                <a:extLst>
                  <a:ext uri="{FF2B5EF4-FFF2-40B4-BE49-F238E27FC236}">
                    <a16:creationId xmlns:a16="http://schemas.microsoft.com/office/drawing/2014/main" id="{0C3D4825-A913-4AA6-808C-B345798ED59E}"/>
                  </a:ext>
                </a:extLst>
              </p:cNvPr>
              <p:cNvSpPr>
                <a:spLocks noChangeShapeType="1"/>
              </p:cNvSpPr>
              <p:nvPr/>
            </p:nvSpPr>
            <p:spPr bwMode="auto">
              <a:xfrm>
                <a:off x="700048" y="2990267"/>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3" name="Line 16">
                <a:extLst>
                  <a:ext uri="{FF2B5EF4-FFF2-40B4-BE49-F238E27FC236}">
                    <a16:creationId xmlns:a16="http://schemas.microsoft.com/office/drawing/2014/main" id="{41362EE7-198F-4652-932F-CAFC0CCDB0A6}"/>
                  </a:ext>
                </a:extLst>
              </p:cNvPr>
              <p:cNvSpPr>
                <a:spLocks noChangeShapeType="1"/>
              </p:cNvSpPr>
              <p:nvPr/>
            </p:nvSpPr>
            <p:spPr bwMode="auto">
              <a:xfrm>
                <a:off x="700043" y="2422700"/>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sp>
            <p:nvSpPr>
              <p:cNvPr id="24" name="Line 16">
                <a:extLst>
                  <a:ext uri="{FF2B5EF4-FFF2-40B4-BE49-F238E27FC236}">
                    <a16:creationId xmlns:a16="http://schemas.microsoft.com/office/drawing/2014/main" id="{89F6DD55-0A9D-4B94-8C9D-4AAB71B6C20B}"/>
                  </a:ext>
                </a:extLst>
              </p:cNvPr>
              <p:cNvSpPr>
                <a:spLocks noChangeShapeType="1"/>
              </p:cNvSpPr>
              <p:nvPr/>
            </p:nvSpPr>
            <p:spPr bwMode="auto">
              <a:xfrm>
                <a:off x="700047" y="1855133"/>
                <a:ext cx="7349501" cy="0"/>
              </a:xfrm>
              <a:prstGeom prst="line">
                <a:avLst/>
              </a:prstGeom>
              <a:noFill/>
              <a:ln w="12700">
                <a:solidFill>
                  <a:srgbClr val="F2EAD4"/>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9" name="Rectangle 23">
              <a:extLst>
                <a:ext uri="{FF2B5EF4-FFF2-40B4-BE49-F238E27FC236}">
                  <a16:creationId xmlns:a16="http://schemas.microsoft.com/office/drawing/2014/main" id="{BF4741F3-6184-42F3-9A84-E3465FE2E1DF}"/>
                </a:ext>
              </a:extLst>
            </p:cNvPr>
            <p:cNvSpPr>
              <a:spLocks noChangeArrowheads="1"/>
            </p:cNvSpPr>
            <p:nvPr/>
          </p:nvSpPr>
          <p:spPr bwMode="auto">
            <a:xfrm>
              <a:off x="1711514" y="4204789"/>
              <a:ext cx="1155701" cy="2822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schemeClr val="tx1">
                      <a:lumMod val="50000"/>
                    </a:schemeClr>
                  </a:solidFill>
                </a:rPr>
                <a:t>Produktion</a:t>
              </a:r>
            </a:p>
          </p:txBody>
        </p:sp>
        <p:sp>
          <p:nvSpPr>
            <p:cNvPr id="10" name="Rectangle 24">
              <a:extLst>
                <a:ext uri="{FF2B5EF4-FFF2-40B4-BE49-F238E27FC236}">
                  <a16:creationId xmlns:a16="http://schemas.microsoft.com/office/drawing/2014/main" id="{81DC24BB-E803-4E55-A459-903025D2FAA5}"/>
                </a:ext>
              </a:extLst>
            </p:cNvPr>
            <p:cNvSpPr>
              <a:spLocks noChangeArrowheads="1"/>
            </p:cNvSpPr>
            <p:nvPr/>
          </p:nvSpPr>
          <p:spPr bwMode="auto">
            <a:xfrm>
              <a:off x="8544143" y="3469577"/>
              <a:ext cx="2717178" cy="56452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tx1">
                      <a:lumMod val="50000"/>
                    </a:schemeClr>
                  </a:solidFill>
                </a:rPr>
                <a:t>Emissionen</a:t>
              </a:r>
            </a:p>
            <a:p>
              <a:pPr algn="ctr" defTabSz="923925"/>
              <a:r>
                <a:rPr lang="de-DE" b="1" dirty="0">
                  <a:solidFill>
                    <a:schemeClr val="tx1">
                      <a:lumMod val="50000"/>
                    </a:schemeClr>
                  </a:solidFill>
                </a:rPr>
                <a:t>Treibhausgase</a:t>
              </a:r>
              <a:r>
                <a:rPr lang="de-DE" b="1" dirty="0">
                  <a:solidFill>
                    <a:srgbClr val="B22063"/>
                  </a:solidFill>
                </a:rPr>
                <a:t>*</a:t>
              </a:r>
              <a:r>
                <a:rPr lang="de-DE" b="1" dirty="0">
                  <a:solidFill>
                    <a:schemeClr val="tx1">
                      <a:lumMod val="50000"/>
                    </a:schemeClr>
                  </a:solidFill>
                </a:rPr>
                <a:t> absolut</a:t>
              </a:r>
            </a:p>
          </p:txBody>
        </p:sp>
        <p:grpSp>
          <p:nvGrpSpPr>
            <p:cNvPr id="11" name="Gruppieren 33">
              <a:extLst>
                <a:ext uri="{FF2B5EF4-FFF2-40B4-BE49-F238E27FC236}">
                  <a16:creationId xmlns:a16="http://schemas.microsoft.com/office/drawing/2014/main" id="{D2875694-13B5-44DE-AF36-DE7759857123}"/>
                </a:ext>
              </a:extLst>
            </p:cNvPr>
            <p:cNvGrpSpPr>
              <a:grpSpLocks/>
            </p:cNvGrpSpPr>
            <p:nvPr/>
          </p:nvGrpSpPr>
          <p:grpSpPr bwMode="auto">
            <a:xfrm>
              <a:off x="515923" y="1916832"/>
              <a:ext cx="11159999" cy="4013769"/>
              <a:chOff x="700078" y="2021115"/>
              <a:chExt cx="7349499" cy="4492440"/>
            </a:xfrm>
          </p:grpSpPr>
          <p:sp>
            <p:nvSpPr>
              <p:cNvPr id="19" name="AutoShape 25">
                <a:extLst>
                  <a:ext uri="{FF2B5EF4-FFF2-40B4-BE49-F238E27FC236}">
                    <a16:creationId xmlns:a16="http://schemas.microsoft.com/office/drawing/2014/main" id="{3ACEF7BB-6C00-48BC-9374-B7EC6AC2DF51}"/>
                  </a:ext>
                </a:extLst>
              </p:cNvPr>
              <p:cNvSpPr>
                <a:spLocks noChangeArrowheads="1"/>
              </p:cNvSpPr>
              <p:nvPr/>
            </p:nvSpPr>
            <p:spPr bwMode="auto">
              <a:xfrm>
                <a:off x="1059528" y="2021115"/>
                <a:ext cx="1612148" cy="2455932"/>
              </a:xfrm>
              <a:prstGeom prst="upArrow">
                <a:avLst>
                  <a:gd name="adj1" fmla="val 50000"/>
                  <a:gd name="adj2" fmla="val 24999"/>
                </a:avLst>
              </a:prstGeom>
              <a:solidFill>
                <a:srgbClr val="004A94"/>
              </a:solidFill>
              <a:ln w="19050" algn="ctr">
                <a:noFill/>
                <a:miter lim="800000"/>
                <a:headEnd/>
                <a:tailEnd/>
              </a:ln>
              <a:effectLst/>
            </p:spPr>
            <p:txBody>
              <a:bodyPr anchor="t" anchorCtr="1"/>
              <a:lstStyle/>
              <a:p>
                <a:endParaRPr lang="de-DE" b="1" dirty="0">
                  <a:solidFill>
                    <a:schemeClr val="bg1"/>
                  </a:solidFill>
                </a:endParaRPr>
              </a:p>
            </p:txBody>
          </p:sp>
          <p:grpSp>
            <p:nvGrpSpPr>
              <p:cNvPr id="15" name="Gruppieren 20">
                <a:extLst>
                  <a:ext uri="{FF2B5EF4-FFF2-40B4-BE49-F238E27FC236}">
                    <a16:creationId xmlns:a16="http://schemas.microsoft.com/office/drawing/2014/main" id="{B12F57A2-6596-4E9A-AA52-B62CC38177CA}"/>
                  </a:ext>
                </a:extLst>
              </p:cNvPr>
              <p:cNvGrpSpPr>
                <a:grpSpLocks/>
              </p:cNvGrpSpPr>
              <p:nvPr/>
            </p:nvGrpSpPr>
            <p:grpSpPr bwMode="auto">
              <a:xfrm>
                <a:off x="6078153" y="4501673"/>
                <a:ext cx="1612149" cy="2011882"/>
                <a:chOff x="6078153" y="4394097"/>
                <a:chExt cx="1612149" cy="2011882"/>
              </a:xfrm>
            </p:grpSpPr>
            <p:sp>
              <p:nvSpPr>
                <p:cNvPr id="17" name="AutoShape 26">
                  <a:extLst>
                    <a:ext uri="{FF2B5EF4-FFF2-40B4-BE49-F238E27FC236}">
                      <a16:creationId xmlns:a16="http://schemas.microsoft.com/office/drawing/2014/main" id="{3A90B3CC-C42F-42AC-AFF9-3BFC1DBD82C4}"/>
                    </a:ext>
                  </a:extLst>
                </p:cNvPr>
                <p:cNvSpPr>
                  <a:spLocks noChangeArrowheads="1"/>
                </p:cNvSpPr>
                <p:nvPr/>
              </p:nvSpPr>
              <p:spPr bwMode="auto">
                <a:xfrm rot="10800000">
                  <a:off x="6078153" y="4394097"/>
                  <a:ext cx="1612149" cy="2011882"/>
                </a:xfrm>
                <a:prstGeom prst="upArrow">
                  <a:avLst>
                    <a:gd name="adj1" fmla="val 50000"/>
                    <a:gd name="adj2" fmla="val 25000"/>
                  </a:avLst>
                </a:prstGeom>
                <a:solidFill>
                  <a:srgbClr val="B22063"/>
                </a:solidFill>
                <a:ln w="15875" algn="ctr">
                  <a:noFill/>
                  <a:miter lim="800000"/>
                  <a:headEnd/>
                  <a:tailEnd/>
                </a:ln>
                <a:effectLst/>
              </p:spPr>
              <p:txBody>
                <a:bodyPr anchor="t" anchorCtr="1"/>
                <a:lstStyle/>
                <a:p>
                  <a:endParaRPr lang="de-DE" dirty="0">
                    <a:solidFill>
                      <a:schemeClr val="bg1"/>
                    </a:solidFill>
                  </a:endParaRPr>
                </a:p>
              </p:txBody>
            </p:sp>
            <p:sp>
              <p:nvSpPr>
                <p:cNvPr id="18" name="Rectangle 22">
                  <a:extLst>
                    <a:ext uri="{FF2B5EF4-FFF2-40B4-BE49-F238E27FC236}">
                      <a16:creationId xmlns:a16="http://schemas.microsoft.com/office/drawing/2014/main" id="{A81A474C-7060-4754-9BFF-84057AFB2D8F}"/>
                    </a:ext>
                  </a:extLst>
                </p:cNvPr>
                <p:cNvSpPr>
                  <a:spLocks noChangeArrowheads="1"/>
                </p:cNvSpPr>
                <p:nvPr/>
              </p:nvSpPr>
              <p:spPr bwMode="auto">
                <a:xfrm>
                  <a:off x="6681255" y="5844948"/>
                  <a:ext cx="401154" cy="31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schemeClr val="bg1"/>
                      </a:solidFill>
                    </a:rPr>
                    <a:t> 61 %</a:t>
                  </a:r>
                </a:p>
              </p:txBody>
            </p:sp>
          </p:grpSp>
          <p:sp>
            <p:nvSpPr>
              <p:cNvPr id="16" name="Line 20">
                <a:extLst>
                  <a:ext uri="{FF2B5EF4-FFF2-40B4-BE49-F238E27FC236}">
                    <a16:creationId xmlns:a16="http://schemas.microsoft.com/office/drawing/2014/main" id="{445D6280-36EE-4D88-9C05-ECD541770C97}"/>
                  </a:ext>
                </a:extLst>
              </p:cNvPr>
              <p:cNvSpPr>
                <a:spLocks noChangeShapeType="1"/>
              </p:cNvSpPr>
              <p:nvPr/>
            </p:nvSpPr>
            <p:spPr bwMode="auto">
              <a:xfrm>
                <a:off x="700078" y="4486306"/>
                <a:ext cx="7349499" cy="0"/>
              </a:xfrm>
              <a:prstGeom prst="line">
                <a:avLst/>
              </a:prstGeom>
              <a:noFill/>
              <a:ln w="38100">
                <a:solidFill>
                  <a:srgbClr val="BE9528"/>
                </a:solidFill>
                <a:round/>
                <a:headEnd/>
                <a:tailEnd/>
              </a:ln>
              <a:extLst>
                <a:ext uri="{909E8E84-426E-40DD-AFC4-6F175D3DCCD1}">
                  <a14:hiddenFill xmlns:a14="http://schemas.microsoft.com/office/drawing/2010/main">
                    <a:noFill/>
                  </a14:hiddenFill>
                </a:ext>
              </a:extLst>
            </p:spPr>
            <p:txBody>
              <a:bodyPr/>
              <a:lstStyle/>
              <a:p>
                <a:endParaRPr lang="de-DE" dirty="0">
                  <a:solidFill>
                    <a:srgbClr val="564A3E"/>
                  </a:solidFill>
                </a:endParaRPr>
              </a:p>
            </p:txBody>
          </p:sp>
        </p:grpSp>
        <p:sp>
          <p:nvSpPr>
            <p:cNvPr id="12" name="Rectangle 24">
              <a:extLst>
                <a:ext uri="{FF2B5EF4-FFF2-40B4-BE49-F238E27FC236}">
                  <a16:creationId xmlns:a16="http://schemas.microsoft.com/office/drawing/2014/main" id="{F5BE0927-FD04-42AF-91C4-7ADC06633189}"/>
                </a:ext>
              </a:extLst>
            </p:cNvPr>
            <p:cNvSpPr>
              <a:spLocks noChangeArrowheads="1"/>
            </p:cNvSpPr>
            <p:nvPr/>
          </p:nvSpPr>
          <p:spPr bwMode="auto">
            <a:xfrm>
              <a:off x="4377205" y="3746577"/>
              <a:ext cx="3445947" cy="28226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923925"/>
              <a:r>
                <a:rPr lang="de-DE" b="1" dirty="0">
                  <a:solidFill>
                    <a:schemeClr val="tx1">
                      <a:lumMod val="50000"/>
                    </a:schemeClr>
                  </a:solidFill>
                </a:rPr>
                <a:t>Energieverbrauch absolut</a:t>
              </a:r>
            </a:p>
          </p:txBody>
        </p:sp>
        <p:sp>
          <p:nvSpPr>
            <p:cNvPr id="39" name="Rectangle 22">
              <a:extLst>
                <a:ext uri="{FF2B5EF4-FFF2-40B4-BE49-F238E27FC236}">
                  <a16:creationId xmlns:a16="http://schemas.microsoft.com/office/drawing/2014/main" id="{E1B1F1DC-B802-4D63-8587-43CB3E74CA80}"/>
                </a:ext>
              </a:extLst>
            </p:cNvPr>
            <p:cNvSpPr>
              <a:spLocks noChangeArrowheads="1"/>
            </p:cNvSpPr>
            <p:nvPr/>
          </p:nvSpPr>
          <p:spPr bwMode="auto">
            <a:xfrm>
              <a:off x="5794740" y="4618657"/>
              <a:ext cx="609142"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buFontTx/>
                <a:buChar char="-"/>
              </a:pPr>
              <a:r>
                <a:rPr lang="de-DE" b="1" dirty="0">
                  <a:solidFill>
                    <a:prstClr val="white"/>
                  </a:solidFill>
                </a:rPr>
                <a:t> 30 %</a:t>
              </a:r>
            </a:p>
          </p:txBody>
        </p:sp>
        <p:sp>
          <p:nvSpPr>
            <p:cNvPr id="40" name="Rectangle 22">
              <a:extLst>
                <a:ext uri="{FF2B5EF4-FFF2-40B4-BE49-F238E27FC236}">
                  <a16:creationId xmlns:a16="http://schemas.microsoft.com/office/drawing/2014/main" id="{EA182B27-9D62-40FB-AC30-C18DA7A92780}"/>
                </a:ext>
              </a:extLst>
            </p:cNvPr>
            <p:cNvSpPr>
              <a:spLocks noChangeArrowheads="1"/>
            </p:cNvSpPr>
            <p:nvPr/>
          </p:nvSpPr>
          <p:spPr bwMode="auto">
            <a:xfrm>
              <a:off x="1983992" y="2205334"/>
              <a:ext cx="610745" cy="28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defTabSz="923925"/>
              <a:r>
                <a:rPr lang="de-DE" b="1" dirty="0">
                  <a:solidFill>
                    <a:prstClr val="white"/>
                  </a:solidFill>
                </a:rPr>
                <a:t>+ 48%</a:t>
              </a:r>
            </a:p>
          </p:txBody>
        </p:sp>
      </p:grpSp>
    </p:spTree>
    <p:extLst>
      <p:ext uri="{BB962C8B-B14F-4D97-AF65-F5344CB8AC3E}">
        <p14:creationId xmlns:p14="http://schemas.microsoft.com/office/powerpoint/2010/main" val="282811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BBAD4C82-CDF9-480A-89D0-673C0C3D77B9}"/>
              </a:ext>
            </a:extLst>
          </p:cNvPr>
          <p:cNvGraphicFramePr>
            <a:graphicFrameLocks noChangeAspect="1"/>
          </p:cNvGraphicFramePr>
          <p:nvPr>
            <p:custDataLst>
              <p:tags r:id="rId1"/>
            </p:custDataLst>
            <p:extLst>
              <p:ext uri="{D42A27DB-BD31-4B8C-83A1-F6EECF244321}">
                <p14:modId xmlns:p14="http://schemas.microsoft.com/office/powerpoint/2010/main" val="2029680874"/>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BBAD4C82-CDF9-480A-89D0-673C0C3D77B9}"/>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2322FA05-4E64-4CC9-A2A8-76346993772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xfrm>
            <a:off x="0" y="1"/>
            <a:ext cx="12192000" cy="864000"/>
          </a:xfrm>
          <a:solidFill>
            <a:srgbClr val="F2EAD4"/>
          </a:solidFill>
        </p:spPr>
        <p:txBody>
          <a:bodyPr vert="horz"/>
          <a:lstStyle/>
          <a:p>
            <a:r>
              <a:rPr lang="de-DE" dirty="0"/>
              <a:t>Spezifischer Energieverbrauch liegt um 53 Prozent unter dem Wert von 1990 </a:t>
            </a:r>
          </a:p>
        </p:txBody>
      </p:sp>
      <p:sp>
        <p:nvSpPr>
          <p:cNvPr id="3" name="Textplatzhalter 2"/>
          <p:cNvSpPr>
            <a:spLocks noGrp="1"/>
          </p:cNvSpPr>
          <p:nvPr>
            <p:ph type="body" sz="quarter" idx="13"/>
          </p:nvPr>
        </p:nvSpPr>
        <p:spPr>
          <a:xfrm>
            <a:off x="521659" y="1060079"/>
            <a:ext cx="11154404" cy="288000"/>
          </a:xfrm>
        </p:spPr>
        <p:txBody>
          <a:bodyPr/>
          <a:lstStyle/>
          <a:p>
            <a:r>
              <a:rPr lang="de-DE" dirty="0"/>
              <a:t>Energieverbrauch und Produktion</a:t>
            </a:r>
          </a:p>
        </p:txBody>
      </p:sp>
      <p:sp>
        <p:nvSpPr>
          <p:cNvPr id="4" name="Textplatzhalter 3"/>
          <p:cNvSpPr>
            <a:spLocks noGrp="1"/>
          </p:cNvSpPr>
          <p:nvPr>
            <p:ph type="body" sz="quarter" idx="19"/>
          </p:nvPr>
        </p:nvSpPr>
        <p:spPr>
          <a:xfrm>
            <a:off x="521659" y="1348079"/>
            <a:ext cx="11154404" cy="252000"/>
          </a:xfrm>
        </p:spPr>
        <p:txBody>
          <a:bodyPr/>
          <a:lstStyle/>
          <a:p>
            <a:r>
              <a:rPr lang="de-DE" dirty="0"/>
              <a:t>Entwicklung des Energieverbrauchs in der Chemieindustrie, Index 1990 = 100</a:t>
            </a:r>
          </a:p>
        </p:txBody>
      </p:sp>
      <p:sp>
        <p:nvSpPr>
          <p:cNvPr id="7" name="Textplatzhalter 6"/>
          <p:cNvSpPr>
            <a:spLocks noGrp="1"/>
          </p:cNvSpPr>
          <p:nvPr>
            <p:ph type="body" sz="quarter" idx="40"/>
          </p:nvPr>
        </p:nvSpPr>
        <p:spPr>
          <a:xfrm>
            <a:off x="540069" y="5977438"/>
            <a:ext cx="7265745" cy="140686"/>
          </a:xfrm>
        </p:spPr>
        <p:txBody>
          <a:bodyPr/>
          <a:lstStyle/>
          <a:p>
            <a:r>
              <a:rPr lang="de-DE" dirty="0"/>
              <a:t>Quelle: VCI-Berechnungen auf der Grundlage von Daten des Statistischen Bundesamtes</a:t>
            </a:r>
          </a:p>
          <a:p>
            <a:endParaRPr lang="de-DE" dirty="0"/>
          </a:p>
        </p:txBody>
      </p:sp>
      <p:sp>
        <p:nvSpPr>
          <p:cNvPr id="9" name="Textplatzhalter 8">
            <a:extLst>
              <a:ext uri="{FF2B5EF4-FFF2-40B4-BE49-F238E27FC236}">
                <a16:creationId xmlns:a16="http://schemas.microsoft.com/office/drawing/2014/main" id="{C57ED548-3AEE-4290-8FD5-5AD1440B4A09}"/>
              </a:ext>
            </a:extLst>
          </p:cNvPr>
          <p:cNvSpPr>
            <a:spLocks noGrp="1"/>
          </p:cNvSpPr>
          <p:nvPr>
            <p:ph type="body" sz="quarter" idx="41"/>
          </p:nvPr>
        </p:nvSpPr>
        <p:spPr>
          <a:xfrm>
            <a:off x="8230671" y="5977438"/>
            <a:ext cx="2643963" cy="125180"/>
          </a:xfrm>
        </p:spPr>
        <p:txBody>
          <a:bodyPr/>
          <a:lstStyle/>
          <a:p>
            <a:r>
              <a:rPr lang="de-DE" dirty="0"/>
              <a:t>Produktion: Chemie- und Pharmaproduktion</a:t>
            </a:r>
          </a:p>
        </p:txBody>
      </p:sp>
      <p:sp>
        <p:nvSpPr>
          <p:cNvPr id="6" name="Foliennummernplatzhalter 5">
            <a:extLst>
              <a:ext uri="{FF2B5EF4-FFF2-40B4-BE49-F238E27FC236}">
                <a16:creationId xmlns:a16="http://schemas.microsoft.com/office/drawing/2014/main" id="{7A9D13CB-40F7-46F4-9D22-8B7B6E542AB4}"/>
              </a:ext>
            </a:extLst>
          </p:cNvPr>
          <p:cNvSpPr>
            <a:spLocks noGrp="1"/>
          </p:cNvSpPr>
          <p:nvPr>
            <p:ph type="sldNum" sz="quarter" idx="43"/>
          </p:nvPr>
        </p:nvSpPr>
        <p:spPr/>
        <p:txBody>
          <a:bodyPr/>
          <a:lstStyle/>
          <a:p>
            <a:fld id="{B42D4303-B7FF-7540-9F33-74BBD7018147}" type="slidenum">
              <a:rPr lang="de-DE" smtClean="0"/>
              <a:pPr/>
              <a:t>41</a:t>
            </a:fld>
            <a:endParaRPr lang="de-DE" dirty="0"/>
          </a:p>
        </p:txBody>
      </p:sp>
      <p:graphicFrame>
        <p:nvGraphicFramePr>
          <p:cNvPr id="13" name="Diagrammplatzhalter 12">
            <a:extLst>
              <a:ext uri="{FF2B5EF4-FFF2-40B4-BE49-F238E27FC236}">
                <a16:creationId xmlns:a16="http://schemas.microsoft.com/office/drawing/2014/main" id="{BBF41F22-9C62-4433-8FA0-76936161EFA3}"/>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054025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D77D79A-8C36-4B26-A131-D2A9992C71E8}"/>
              </a:ext>
            </a:extLst>
          </p:cNvPr>
          <p:cNvGraphicFramePr>
            <a:graphicFrameLocks noChangeAspect="1"/>
          </p:cNvGraphicFramePr>
          <p:nvPr>
            <p:custDataLst>
              <p:tags r:id="rId1"/>
            </p:custDataLst>
            <p:extLst>
              <p:ext uri="{D42A27DB-BD31-4B8C-83A1-F6EECF244321}">
                <p14:modId xmlns:p14="http://schemas.microsoft.com/office/powerpoint/2010/main" val="289371020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12" name="Objekt 11" hidden="1">
                        <a:extLst>
                          <a:ext uri="{FF2B5EF4-FFF2-40B4-BE49-F238E27FC236}">
                            <a16:creationId xmlns:a16="http://schemas.microsoft.com/office/drawing/2014/main" id="{0D77D79A-8C36-4B26-A131-D2A9992C71E8}"/>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3" name="Titel 2">
            <a:extLst>
              <a:ext uri="{FF2B5EF4-FFF2-40B4-BE49-F238E27FC236}">
                <a16:creationId xmlns:a16="http://schemas.microsoft.com/office/drawing/2014/main" id="{0EBFB76A-6265-4A7D-9B8B-1C64CB21D55B}"/>
              </a:ext>
            </a:extLst>
          </p:cNvPr>
          <p:cNvSpPr>
            <a:spLocks noGrp="1"/>
          </p:cNvSpPr>
          <p:nvPr>
            <p:ph type="title"/>
          </p:nvPr>
        </p:nvSpPr>
        <p:spPr>
          <a:solidFill>
            <a:srgbClr val="F2EAD4"/>
          </a:solidFill>
        </p:spPr>
        <p:txBody>
          <a:bodyPr vert="horz"/>
          <a:lstStyle/>
          <a:p>
            <a:r>
              <a:rPr lang="de-DE" dirty="0"/>
              <a:t>Branche reduziert Emissionen</a:t>
            </a:r>
          </a:p>
        </p:txBody>
      </p:sp>
      <p:sp>
        <p:nvSpPr>
          <p:cNvPr id="10" name="Inhaltsplatzhalter 9">
            <a:extLst>
              <a:ext uri="{FF2B5EF4-FFF2-40B4-BE49-F238E27FC236}">
                <a16:creationId xmlns:a16="http://schemas.microsoft.com/office/drawing/2014/main" id="{5B6B0D5C-8F6B-4847-9DD9-34D1BE9E1C1F}"/>
              </a:ext>
            </a:extLst>
          </p:cNvPr>
          <p:cNvSpPr>
            <a:spLocks noGrp="1"/>
          </p:cNvSpPr>
          <p:nvPr>
            <p:ph idx="18"/>
          </p:nvPr>
        </p:nvSpPr>
        <p:spPr/>
        <p:txBody>
          <a:bodyPr/>
          <a:lstStyle/>
          <a:p>
            <a:r>
              <a:rPr lang="de-DE" dirty="0"/>
              <a:t>2023 wurden rund 33 Mio. Tonnen Kohlendioxide von der Branche emittiert – fast 50 Prozent weniger als 1990.</a:t>
            </a:r>
          </a:p>
          <a:p>
            <a:r>
              <a:rPr lang="de-DE" dirty="0"/>
              <a:t>Dies entsprach ca. 5,6 Prozent der gesamten Kohlendioxidemissionen in Deutschland.</a:t>
            </a:r>
          </a:p>
          <a:p>
            <a:r>
              <a:rPr lang="de-DE" dirty="0"/>
              <a:t>Die Treibhausgasemissionen (inkl. N</a:t>
            </a:r>
            <a:r>
              <a:rPr lang="de-DE" baseline="-25000" dirty="0"/>
              <a:t>2</a:t>
            </a:r>
            <a:r>
              <a:rPr lang="de-DE" dirty="0"/>
              <a:t>O) insgesamt gingen seit 1990 um 61 Prozent zurück. Seit 2010 gibt es kaum mehr Lachgasemissionen (N</a:t>
            </a:r>
            <a:r>
              <a:rPr lang="de-DE" baseline="-25000" dirty="0"/>
              <a:t>2</a:t>
            </a:r>
            <a:r>
              <a:rPr lang="de-DE" dirty="0"/>
              <a:t>O).</a:t>
            </a:r>
          </a:p>
          <a:p>
            <a:endParaRPr lang="de-DE" dirty="0"/>
          </a:p>
          <a:p>
            <a:endParaRPr lang="de-DE" dirty="0"/>
          </a:p>
        </p:txBody>
      </p:sp>
      <p:sp>
        <p:nvSpPr>
          <p:cNvPr id="7" name="Textplatzhalter 6">
            <a:extLst>
              <a:ext uri="{FF2B5EF4-FFF2-40B4-BE49-F238E27FC236}">
                <a16:creationId xmlns:a16="http://schemas.microsoft.com/office/drawing/2014/main" id="{5BA96DF2-4953-4BF9-8C51-605CF221269B}"/>
              </a:ext>
            </a:extLst>
          </p:cNvPr>
          <p:cNvSpPr>
            <a:spLocks noGrp="1"/>
          </p:cNvSpPr>
          <p:nvPr>
            <p:ph type="body" sz="quarter" idx="13"/>
          </p:nvPr>
        </p:nvSpPr>
        <p:spPr/>
        <p:txBody>
          <a:bodyPr/>
          <a:lstStyle/>
          <a:p>
            <a:r>
              <a:rPr lang="de-DE" dirty="0"/>
              <a:t>Absolute Treibhausgasemissionen der Chemieindustrie</a:t>
            </a:r>
          </a:p>
        </p:txBody>
      </p:sp>
      <p:sp>
        <p:nvSpPr>
          <p:cNvPr id="8" name="Textplatzhalter 7">
            <a:extLst>
              <a:ext uri="{FF2B5EF4-FFF2-40B4-BE49-F238E27FC236}">
                <a16:creationId xmlns:a16="http://schemas.microsoft.com/office/drawing/2014/main" id="{3ED33F87-C2C6-403A-9A40-A68F2A09820D}"/>
              </a:ext>
            </a:extLst>
          </p:cNvPr>
          <p:cNvSpPr>
            <a:spLocks noGrp="1"/>
          </p:cNvSpPr>
          <p:nvPr>
            <p:ph type="body" sz="quarter" idx="20"/>
          </p:nvPr>
        </p:nvSpPr>
        <p:spPr/>
        <p:txBody>
          <a:bodyPr/>
          <a:lstStyle/>
          <a:p>
            <a:r>
              <a:rPr lang="de-DE" dirty="0"/>
              <a:t>Energiebedingte CO</a:t>
            </a:r>
            <a:r>
              <a:rPr lang="de-DE" baseline="-25000" dirty="0"/>
              <a:t>2</a:t>
            </a:r>
            <a:r>
              <a:rPr lang="de-DE" dirty="0"/>
              <a:t>-Emissionen und prozessbedingte N</a:t>
            </a:r>
            <a:r>
              <a:rPr lang="de-DE" baseline="-25000" dirty="0"/>
              <a:t>2</a:t>
            </a:r>
            <a:r>
              <a:rPr lang="de-DE" dirty="0"/>
              <a:t>O-Emissionen, in Mio. t CO</a:t>
            </a:r>
            <a:r>
              <a:rPr lang="de-DE" baseline="-25000" dirty="0"/>
              <a:t>2</a:t>
            </a:r>
            <a:r>
              <a:rPr lang="de-DE" dirty="0"/>
              <a:t>-eq</a:t>
            </a:r>
          </a:p>
        </p:txBody>
      </p:sp>
      <p:sp>
        <p:nvSpPr>
          <p:cNvPr id="2" name="Foliennummernplatzhalter 1">
            <a:extLst>
              <a:ext uri="{FF2B5EF4-FFF2-40B4-BE49-F238E27FC236}">
                <a16:creationId xmlns:a16="http://schemas.microsoft.com/office/drawing/2014/main" id="{98801114-484E-4F3A-9DF8-77753FCAFFCB}"/>
              </a:ext>
            </a:extLst>
          </p:cNvPr>
          <p:cNvSpPr>
            <a:spLocks noGrp="1"/>
          </p:cNvSpPr>
          <p:nvPr>
            <p:ph type="sldNum" sz="quarter" idx="43"/>
          </p:nvPr>
        </p:nvSpPr>
        <p:spPr/>
        <p:txBody>
          <a:bodyPr/>
          <a:lstStyle/>
          <a:p>
            <a:fld id="{B42D4303-B7FF-7540-9F33-74BBD7018147}" type="slidenum">
              <a:rPr lang="de-DE" smtClean="0"/>
              <a:pPr/>
              <a:t>42</a:t>
            </a:fld>
            <a:endParaRPr lang="de-DE" dirty="0"/>
          </a:p>
        </p:txBody>
      </p:sp>
      <p:sp>
        <p:nvSpPr>
          <p:cNvPr id="9" name="Textplatzhalter 8">
            <a:extLst>
              <a:ext uri="{FF2B5EF4-FFF2-40B4-BE49-F238E27FC236}">
                <a16:creationId xmlns:a16="http://schemas.microsoft.com/office/drawing/2014/main" id="{0F954F1C-CA86-4B90-B433-662D0DB77286}"/>
              </a:ext>
            </a:extLst>
          </p:cNvPr>
          <p:cNvSpPr>
            <a:spLocks noGrp="1"/>
          </p:cNvSpPr>
          <p:nvPr>
            <p:ph type="body" sz="quarter" idx="40"/>
          </p:nvPr>
        </p:nvSpPr>
        <p:spPr/>
        <p:txBody>
          <a:bodyPr/>
          <a:lstStyle/>
          <a:p>
            <a:r>
              <a:rPr lang="de-DE" dirty="0"/>
              <a:t>Quelle: VCI-Berechnungen auf der Grundlage von Daten des Statistischen Bundesamtes, des Umweltbundesamtes und eigener Erhebungen</a:t>
            </a:r>
          </a:p>
        </p:txBody>
      </p:sp>
      <p:sp>
        <p:nvSpPr>
          <p:cNvPr id="14" name="Textplatzhalter 13">
            <a:extLst>
              <a:ext uri="{FF2B5EF4-FFF2-40B4-BE49-F238E27FC236}">
                <a16:creationId xmlns:a16="http://schemas.microsoft.com/office/drawing/2014/main" id="{51EDFE83-F5D7-40A0-9022-D7A625574A05}"/>
              </a:ext>
            </a:extLst>
          </p:cNvPr>
          <p:cNvSpPr>
            <a:spLocks noGrp="1"/>
          </p:cNvSpPr>
          <p:nvPr>
            <p:ph type="body" sz="quarter" idx="41"/>
          </p:nvPr>
        </p:nvSpPr>
        <p:spPr/>
        <p:txBody>
          <a:bodyPr/>
          <a:lstStyle/>
          <a:p>
            <a:endParaRPr lang="de-DE" dirty="0"/>
          </a:p>
        </p:txBody>
      </p:sp>
      <p:graphicFrame>
        <p:nvGraphicFramePr>
          <p:cNvPr id="11" name="Diagrammplatzhalter 10">
            <a:extLst>
              <a:ext uri="{FF2B5EF4-FFF2-40B4-BE49-F238E27FC236}">
                <a16:creationId xmlns:a16="http://schemas.microsoft.com/office/drawing/2014/main" id="{00000000-0008-0000-17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003348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A2030645-8E02-4BE8-A29B-A07036927ECD}"/>
              </a:ext>
            </a:extLst>
          </p:cNvPr>
          <p:cNvGraphicFramePr>
            <a:graphicFrameLocks noChangeAspect="1"/>
          </p:cNvGraphicFramePr>
          <p:nvPr>
            <p:custDataLst>
              <p:tags r:id="rId1"/>
            </p:custDataLst>
            <p:extLst>
              <p:ext uri="{D42A27DB-BD31-4B8C-83A1-F6EECF244321}">
                <p14:modId xmlns:p14="http://schemas.microsoft.com/office/powerpoint/2010/main" val="175108143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8" name="Objekt 7" hidden="1">
                        <a:extLst>
                          <a:ext uri="{FF2B5EF4-FFF2-40B4-BE49-F238E27FC236}">
                            <a16:creationId xmlns:a16="http://schemas.microsoft.com/office/drawing/2014/main" id="{A2030645-8E02-4BE8-A29B-A07036927EC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E64E3234-DCFB-4325-993F-03C76B75C55E}"/>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xfrm>
            <a:off x="0" y="1"/>
            <a:ext cx="12192000" cy="864000"/>
          </a:xfrm>
          <a:solidFill>
            <a:srgbClr val="F2EAD4"/>
          </a:solidFill>
        </p:spPr>
        <p:txBody>
          <a:bodyPr vert="horz"/>
          <a:lstStyle/>
          <a:p>
            <a:r>
              <a:rPr lang="de-DE" dirty="0"/>
              <a:t>Absolute Treibhausgasemissionen um 54 Prozent unter dem Wert von 1990</a:t>
            </a:r>
          </a:p>
        </p:txBody>
      </p:sp>
      <p:sp>
        <p:nvSpPr>
          <p:cNvPr id="7" name="Textplatzhalter 6"/>
          <p:cNvSpPr>
            <a:spLocks noGrp="1"/>
          </p:cNvSpPr>
          <p:nvPr>
            <p:ph type="body" sz="quarter" idx="13"/>
          </p:nvPr>
        </p:nvSpPr>
        <p:spPr>
          <a:xfrm>
            <a:off x="521659" y="1060079"/>
            <a:ext cx="11154404" cy="288000"/>
          </a:xfrm>
        </p:spPr>
        <p:txBody>
          <a:bodyPr/>
          <a:lstStyle/>
          <a:p>
            <a:r>
              <a:rPr lang="de-DE" dirty="0"/>
              <a:t>Treibhausgasemissionen und Produktion</a:t>
            </a:r>
          </a:p>
          <a:p>
            <a:endParaRPr lang="de-DE" dirty="0"/>
          </a:p>
        </p:txBody>
      </p:sp>
      <p:sp>
        <p:nvSpPr>
          <p:cNvPr id="4" name="Textplatzhalter 3"/>
          <p:cNvSpPr>
            <a:spLocks noGrp="1"/>
          </p:cNvSpPr>
          <p:nvPr>
            <p:ph type="body" sz="quarter" idx="19"/>
          </p:nvPr>
        </p:nvSpPr>
        <p:spPr>
          <a:xfrm>
            <a:off x="521659" y="1348079"/>
            <a:ext cx="11154404" cy="252000"/>
          </a:xfrm>
        </p:spPr>
        <p:txBody>
          <a:bodyPr/>
          <a:lstStyle/>
          <a:p>
            <a:r>
              <a:rPr lang="de-DE" dirty="0"/>
              <a:t>Index 1990=100, energiebedingte CO</a:t>
            </a:r>
            <a:r>
              <a:rPr lang="de-DE" baseline="-25000" dirty="0"/>
              <a:t>2</a:t>
            </a:r>
            <a:r>
              <a:rPr lang="de-DE" dirty="0"/>
              <a:t>-Emissionen und N</a:t>
            </a:r>
            <a:r>
              <a:rPr lang="de-DE" baseline="-25000" dirty="0"/>
              <a:t>2</a:t>
            </a:r>
            <a:r>
              <a:rPr lang="de-DE" dirty="0"/>
              <a:t>O-Emissionen in der Chemie</a:t>
            </a:r>
          </a:p>
        </p:txBody>
      </p:sp>
      <p:sp>
        <p:nvSpPr>
          <p:cNvPr id="5" name="Foliennummernplatzhalter 4">
            <a:extLst>
              <a:ext uri="{FF2B5EF4-FFF2-40B4-BE49-F238E27FC236}">
                <a16:creationId xmlns:a16="http://schemas.microsoft.com/office/drawing/2014/main" id="{8DC77ED0-82C4-4BDD-9296-282218DF6C39}"/>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43</a:t>
            </a:fld>
            <a:endParaRPr lang="de-DE" dirty="0"/>
          </a:p>
        </p:txBody>
      </p:sp>
      <p:sp>
        <p:nvSpPr>
          <p:cNvPr id="15" name="Textplatzhalter 14"/>
          <p:cNvSpPr>
            <a:spLocks noGrp="1"/>
          </p:cNvSpPr>
          <p:nvPr>
            <p:ph type="body" sz="quarter" idx="40"/>
          </p:nvPr>
        </p:nvSpPr>
        <p:spPr>
          <a:xfrm>
            <a:off x="540069" y="5977438"/>
            <a:ext cx="6120000" cy="140686"/>
          </a:xfrm>
        </p:spPr>
        <p:txBody>
          <a:bodyPr/>
          <a:lstStyle/>
          <a:p>
            <a:r>
              <a:rPr lang="de-DE" dirty="0"/>
              <a:t>Quelle: VCI-Berechnungen auf der Grundlage von Daten des Statistischen Bundesamtes, des Umweltbundesamtes und eigener Erhebungen</a:t>
            </a:r>
          </a:p>
          <a:p>
            <a:endParaRPr lang="de-DE" dirty="0"/>
          </a:p>
        </p:txBody>
      </p:sp>
      <p:sp>
        <p:nvSpPr>
          <p:cNvPr id="6" name="Textplatzhalter 5">
            <a:extLst>
              <a:ext uri="{FF2B5EF4-FFF2-40B4-BE49-F238E27FC236}">
                <a16:creationId xmlns:a16="http://schemas.microsoft.com/office/drawing/2014/main" id="{441948F7-5331-4E2A-8C38-E3837C73B69F}"/>
              </a:ext>
            </a:extLst>
          </p:cNvPr>
          <p:cNvSpPr>
            <a:spLocks noGrp="1"/>
          </p:cNvSpPr>
          <p:nvPr>
            <p:ph type="body" sz="quarter" idx="41"/>
          </p:nvPr>
        </p:nvSpPr>
        <p:spPr>
          <a:xfrm>
            <a:off x="6816080" y="5977438"/>
            <a:ext cx="4166314" cy="140686"/>
          </a:xfrm>
        </p:spPr>
        <p:txBody>
          <a:bodyPr/>
          <a:lstStyle/>
          <a:p>
            <a:r>
              <a:rPr lang="de-DE" dirty="0"/>
              <a:t>Produktion: Chemie- und Pharmaproduktion</a:t>
            </a:r>
          </a:p>
        </p:txBody>
      </p:sp>
      <p:graphicFrame>
        <p:nvGraphicFramePr>
          <p:cNvPr id="12" name="Diagrammplatzhalter 13">
            <a:extLst>
              <a:ext uri="{FF2B5EF4-FFF2-40B4-BE49-F238E27FC236}">
                <a16:creationId xmlns:a16="http://schemas.microsoft.com/office/drawing/2014/main" id="{07649671-458A-4C88-81A3-5F40DC088FF4}"/>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397706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35A85A8B-0838-9027-F043-CA8183B73067}"/>
              </a:ext>
            </a:extLst>
          </p:cNvPr>
          <p:cNvGraphicFramePr>
            <a:graphicFrameLocks noChangeAspect="1"/>
          </p:cNvGraphicFramePr>
          <p:nvPr>
            <p:custDataLst>
              <p:tags r:id="rId1"/>
            </p:custDataLst>
            <p:extLst>
              <p:ext uri="{D42A27DB-BD31-4B8C-83A1-F6EECF244321}">
                <p14:modId xmlns:p14="http://schemas.microsoft.com/office/powerpoint/2010/main" val="37166670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7B11A265-4FE7-48EB-9147-B556A7CB614E}"/>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a:lstStyle/>
          <a:p>
            <a:r>
              <a:rPr lang="de-DE" dirty="0"/>
              <a:t>Erneuerbare Energien</a:t>
            </a:r>
          </a:p>
        </p:txBody>
      </p:sp>
      <p:sp>
        <p:nvSpPr>
          <p:cNvPr id="6" name="Untertitel 5">
            <a:extLst>
              <a:ext uri="{FF2B5EF4-FFF2-40B4-BE49-F238E27FC236}">
                <a16:creationId xmlns:a16="http://schemas.microsoft.com/office/drawing/2014/main" id="{8FB4D1C0-E2AF-4BFA-BCFB-E4B3676C7479}"/>
              </a:ext>
            </a:extLst>
          </p:cNvPr>
          <p:cNvSpPr>
            <a:spLocks noGrp="1"/>
          </p:cNvSpPr>
          <p:nvPr>
            <p:ph type="subTitle" idx="1"/>
          </p:nvPr>
        </p:nvSpPr>
        <p:spPr/>
        <p:txBody>
          <a:bodyPr/>
          <a:lstStyle/>
          <a:p>
            <a:endParaRPr lang="de-DE" dirty="0"/>
          </a:p>
        </p:txBody>
      </p:sp>
      <p:sp>
        <p:nvSpPr>
          <p:cNvPr id="8" name="Textplatzhalter 7">
            <a:extLst>
              <a:ext uri="{FF2B5EF4-FFF2-40B4-BE49-F238E27FC236}">
                <a16:creationId xmlns:a16="http://schemas.microsoft.com/office/drawing/2014/main" id="{A8E4EE7C-B529-4007-9323-4D40C26970F2}"/>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1842086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FF9EB3-250D-4659-86F5-A8453600DF85}"/>
              </a:ext>
            </a:extLst>
          </p:cNvPr>
          <p:cNvGraphicFramePr>
            <a:graphicFrameLocks noChangeAspect="1"/>
          </p:cNvGraphicFramePr>
          <p:nvPr>
            <p:custDataLst>
              <p:tags r:id="rId1"/>
            </p:custDataLst>
            <p:extLst>
              <p:ext uri="{D42A27DB-BD31-4B8C-83A1-F6EECF244321}">
                <p14:modId xmlns:p14="http://schemas.microsoft.com/office/powerpoint/2010/main" val="23618133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7" name="Objekt 6" hidden="1">
                        <a:extLst>
                          <a:ext uri="{FF2B5EF4-FFF2-40B4-BE49-F238E27FC236}">
                            <a16:creationId xmlns:a16="http://schemas.microsoft.com/office/drawing/2014/main" id="{FCFF9EB3-250D-4659-86F5-A8453600DF85}"/>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1262694-4B62-4E74-9593-6A8BBCC896F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E0D8E3"/>
          </a:solidFill>
        </p:spPr>
        <p:txBody>
          <a:bodyPr vert="horz"/>
          <a:lstStyle/>
          <a:p>
            <a:r>
              <a:rPr lang="de-DE" dirty="0"/>
              <a:t>Ehrgeizige Zielsetzungen für Erneuerbare Energien</a:t>
            </a:r>
            <a:endParaRPr lang="de-DE" dirty="0">
              <a:solidFill>
                <a:srgbClr val="FF0000"/>
              </a:solidFill>
            </a:endParaRPr>
          </a:p>
        </p:txBody>
      </p:sp>
      <p:sp>
        <p:nvSpPr>
          <p:cNvPr id="3" name="Textplatzhalter 2"/>
          <p:cNvSpPr>
            <a:spLocks noGrp="1"/>
          </p:cNvSpPr>
          <p:nvPr>
            <p:ph type="body" sz="quarter" idx="13"/>
          </p:nvPr>
        </p:nvSpPr>
        <p:spPr/>
        <p:txBody>
          <a:bodyPr/>
          <a:lstStyle/>
          <a:p>
            <a:r>
              <a:rPr lang="de-DE" dirty="0"/>
              <a:t>Entwicklung und Ziel der Erneuerbaren Energien</a:t>
            </a:r>
          </a:p>
        </p:txBody>
      </p:sp>
      <p:sp>
        <p:nvSpPr>
          <p:cNvPr id="4" name="Textplatzhalter 3"/>
          <p:cNvSpPr>
            <a:spLocks noGrp="1"/>
          </p:cNvSpPr>
          <p:nvPr>
            <p:ph type="body" sz="quarter" idx="20"/>
          </p:nvPr>
        </p:nvSpPr>
        <p:spPr/>
        <p:txBody>
          <a:bodyPr/>
          <a:lstStyle/>
          <a:p>
            <a:r>
              <a:rPr lang="de-DE" dirty="0"/>
              <a:t>Anteil der Erneuerbaren Energien am </a:t>
            </a:r>
            <a:r>
              <a:rPr lang="de-DE" b="1" dirty="0"/>
              <a:t>Stromverbrauch</a:t>
            </a:r>
            <a:r>
              <a:rPr lang="de-DE" dirty="0"/>
              <a:t> in %</a:t>
            </a:r>
          </a:p>
        </p:txBody>
      </p:sp>
      <p:sp>
        <p:nvSpPr>
          <p:cNvPr id="8" name="Foliennummernplatzhalter 7">
            <a:extLst>
              <a:ext uri="{FF2B5EF4-FFF2-40B4-BE49-F238E27FC236}">
                <a16:creationId xmlns:a16="http://schemas.microsoft.com/office/drawing/2014/main" id="{11908021-15A5-4132-A4BB-A89012A66CA5}"/>
              </a:ext>
            </a:extLst>
          </p:cNvPr>
          <p:cNvSpPr>
            <a:spLocks noGrp="1"/>
          </p:cNvSpPr>
          <p:nvPr>
            <p:ph type="sldNum" sz="quarter" idx="43"/>
          </p:nvPr>
        </p:nvSpPr>
        <p:spPr/>
        <p:txBody>
          <a:bodyPr/>
          <a:lstStyle/>
          <a:p>
            <a:fld id="{B42D4303-B7FF-7540-9F33-74BBD7018147}" type="slidenum">
              <a:rPr lang="de-DE" smtClean="0"/>
              <a:pPr/>
              <a:t>45</a:t>
            </a:fld>
            <a:endParaRPr lang="de-DE" dirty="0"/>
          </a:p>
        </p:txBody>
      </p:sp>
      <p:sp>
        <p:nvSpPr>
          <p:cNvPr id="6" name="Textplatzhalter 5"/>
          <p:cNvSpPr>
            <a:spLocks noGrp="1"/>
          </p:cNvSpPr>
          <p:nvPr>
            <p:ph type="body" sz="quarter" idx="40"/>
          </p:nvPr>
        </p:nvSpPr>
        <p:spPr/>
        <p:txBody>
          <a:bodyPr/>
          <a:lstStyle/>
          <a:p>
            <a:r>
              <a:rPr lang="de-DE" dirty="0"/>
              <a:t>Quelle: BMWK, BNetzA, VCI</a:t>
            </a:r>
          </a:p>
        </p:txBody>
      </p:sp>
      <p:sp>
        <p:nvSpPr>
          <p:cNvPr id="10" name="Textplatzhalter 9">
            <a:extLst>
              <a:ext uri="{FF2B5EF4-FFF2-40B4-BE49-F238E27FC236}">
                <a16:creationId xmlns:a16="http://schemas.microsoft.com/office/drawing/2014/main" id="{59B43274-D90F-4FDA-B86D-68D6AE06A7D2}"/>
              </a:ext>
            </a:extLst>
          </p:cNvPr>
          <p:cNvSpPr>
            <a:spLocks noGrp="1"/>
          </p:cNvSpPr>
          <p:nvPr>
            <p:ph type="body" sz="quarter" idx="41"/>
          </p:nvPr>
        </p:nvSpPr>
        <p:spPr>
          <a:xfrm>
            <a:off x="8040216" y="5966941"/>
            <a:ext cx="2808000" cy="125180"/>
          </a:xfrm>
        </p:spPr>
        <p:txBody>
          <a:bodyPr/>
          <a:lstStyle/>
          <a:p>
            <a:r>
              <a:rPr lang="de-DE" dirty="0"/>
              <a:t>© Angelika Becker VCI</a:t>
            </a:r>
          </a:p>
        </p:txBody>
      </p:sp>
      <p:pic>
        <p:nvPicPr>
          <p:cNvPr id="17" name="Inhaltsplatzhalter 9">
            <a:extLst>
              <a:ext uri="{FF2B5EF4-FFF2-40B4-BE49-F238E27FC236}">
                <a16:creationId xmlns:a16="http://schemas.microsoft.com/office/drawing/2014/main" id="{BBBF63A5-A435-3A77-B592-92C7BF3F9BCD}"/>
              </a:ext>
            </a:extLst>
          </p:cNvPr>
          <p:cNvPicPr>
            <a:picLocks noGrp="1" noChangeAspect="1"/>
          </p:cNvPicPr>
          <p:nvPr>
            <p:ph idx="18"/>
          </p:nvPr>
        </p:nvPicPr>
        <p:blipFill>
          <a:blip r:embed="rId7">
            <a:extLst>
              <a:ext uri="{28A0092B-C50C-407E-A947-70E740481C1C}">
                <a14:useLocalDpi xmlns:a14="http://schemas.microsoft.com/office/drawing/2010/main" val="0"/>
              </a:ext>
            </a:extLst>
          </a:blip>
          <a:stretch>
            <a:fillRect/>
          </a:stretch>
        </p:blipFill>
        <p:spPr>
          <a:xfrm>
            <a:off x="7968208" y="1743075"/>
            <a:ext cx="3475484" cy="4170363"/>
          </a:xfrm>
          <a:solidFill>
            <a:schemeClr val="tx2"/>
          </a:solidFill>
        </p:spPr>
      </p:pic>
      <p:graphicFrame>
        <p:nvGraphicFramePr>
          <p:cNvPr id="12" name="Diagrammplatzhalter 12">
            <a:extLst>
              <a:ext uri="{FF2B5EF4-FFF2-40B4-BE49-F238E27FC236}">
                <a16:creationId xmlns:a16="http://schemas.microsoft.com/office/drawing/2014/main" id="{EDFEC00E-F986-41E3-8975-040FB9CDF484}"/>
              </a:ext>
            </a:extLst>
          </p:cNvPr>
          <p:cNvGraphicFramePr>
            <a:graphicFrameLocks noGrp="1"/>
          </p:cNvGraphicFramePr>
          <p:nvPr>
            <p:ph type="chart" sz="quarter" idx="19"/>
            <p:extLst>
              <p:ext uri="{D42A27DB-BD31-4B8C-83A1-F6EECF244321}">
                <p14:modId xmlns:p14="http://schemas.microsoft.com/office/powerpoint/2010/main" val="271001776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129040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p:cNvGraphicFramePr>
            <a:graphicFrameLocks noChangeAspect="1"/>
          </p:cNvGraphicFramePr>
          <p:nvPr>
            <p:custDataLst>
              <p:tags r:id="rId1"/>
            </p:custDataLst>
            <p:extLst>
              <p:ext uri="{D42A27DB-BD31-4B8C-83A1-F6EECF244321}">
                <p14:modId xmlns:p14="http://schemas.microsoft.com/office/powerpoint/2010/main" val="364890533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E0D8E3"/>
          </a:solidFill>
        </p:spPr>
        <p:txBody>
          <a:bodyPr vert="horz"/>
          <a:lstStyle/>
          <a:p>
            <a:r>
              <a:rPr lang="de-DE" dirty="0"/>
              <a:t>Anteil der Erneuerbaren Energien lag 2024 bei fast 58 Prozent</a:t>
            </a:r>
          </a:p>
        </p:txBody>
      </p:sp>
      <p:sp>
        <p:nvSpPr>
          <p:cNvPr id="10" name="Inhaltsplatzhalter 9">
            <a:extLst>
              <a:ext uri="{FF2B5EF4-FFF2-40B4-BE49-F238E27FC236}">
                <a16:creationId xmlns:a16="http://schemas.microsoft.com/office/drawing/2014/main" id="{93F92578-673E-43B6-831E-58FF62E6B138}"/>
              </a:ext>
            </a:extLst>
          </p:cNvPr>
          <p:cNvSpPr>
            <a:spLocks noGrp="1"/>
          </p:cNvSpPr>
          <p:nvPr>
            <p:ph idx="18"/>
          </p:nvPr>
        </p:nvSpPr>
        <p:spPr/>
        <p:txBody>
          <a:bodyPr/>
          <a:lstStyle/>
          <a:p>
            <a:pPr>
              <a:buClr>
                <a:srgbClr val="623C72"/>
              </a:buClr>
            </a:pPr>
            <a:r>
              <a:rPr lang="de-DE" dirty="0"/>
              <a:t>Der Anteil der erneuerbaren bei der Stromerzeugung nimmt langfristig zu. </a:t>
            </a:r>
          </a:p>
          <a:p>
            <a:pPr>
              <a:buClr>
                <a:srgbClr val="623C72"/>
              </a:buClr>
            </a:pPr>
            <a:r>
              <a:rPr lang="de-DE" dirty="0"/>
              <a:t>Seit 2017 nimmt allerdings die Stromerzeugung insgesamt nahezu stetig ab – dafür steigen die Stromimporte bei gleichzeitig rückläufigen Stromexporten. </a:t>
            </a:r>
          </a:p>
        </p:txBody>
      </p:sp>
      <p:sp>
        <p:nvSpPr>
          <p:cNvPr id="3" name="Textplatzhalter 2"/>
          <p:cNvSpPr>
            <a:spLocks noGrp="1"/>
          </p:cNvSpPr>
          <p:nvPr>
            <p:ph type="body" sz="quarter" idx="13"/>
          </p:nvPr>
        </p:nvSpPr>
        <p:spPr/>
        <p:txBody>
          <a:bodyPr/>
          <a:lstStyle/>
          <a:p>
            <a:r>
              <a:rPr lang="de-DE" b="1" dirty="0"/>
              <a:t>Brutto-Stromerzeugung</a:t>
            </a:r>
            <a:r>
              <a:rPr lang="de-DE" dirty="0"/>
              <a:t> in Deutschland nach Energieträgern</a:t>
            </a:r>
          </a:p>
        </p:txBody>
      </p:sp>
      <p:sp>
        <p:nvSpPr>
          <p:cNvPr id="4" name="Textplatzhalter 3"/>
          <p:cNvSpPr>
            <a:spLocks noGrp="1"/>
          </p:cNvSpPr>
          <p:nvPr>
            <p:ph type="body" sz="quarter" idx="20"/>
          </p:nvPr>
        </p:nvSpPr>
        <p:spPr/>
        <p:txBody>
          <a:bodyPr/>
          <a:lstStyle/>
          <a:p>
            <a:r>
              <a:rPr lang="de-DE" dirty="0"/>
              <a:t>in Prozent, 2024</a:t>
            </a:r>
          </a:p>
        </p:txBody>
      </p:sp>
      <p:sp>
        <p:nvSpPr>
          <p:cNvPr id="5" name="Foliennummernplatzhalter 4">
            <a:extLst>
              <a:ext uri="{FF2B5EF4-FFF2-40B4-BE49-F238E27FC236}">
                <a16:creationId xmlns:a16="http://schemas.microsoft.com/office/drawing/2014/main" id="{350F3100-4D36-46BE-81DE-0DF4A882C8F9}"/>
              </a:ext>
            </a:extLst>
          </p:cNvPr>
          <p:cNvSpPr>
            <a:spLocks noGrp="1"/>
          </p:cNvSpPr>
          <p:nvPr>
            <p:ph type="sldNum" sz="quarter" idx="43"/>
          </p:nvPr>
        </p:nvSpPr>
        <p:spPr/>
        <p:txBody>
          <a:bodyPr/>
          <a:lstStyle/>
          <a:p>
            <a:fld id="{B42D4303-B7FF-7540-9F33-74BBD7018147}" type="slidenum">
              <a:rPr lang="de-DE" smtClean="0"/>
              <a:pPr/>
              <a:t>46</a:t>
            </a:fld>
            <a:endParaRPr lang="de-DE" dirty="0"/>
          </a:p>
        </p:txBody>
      </p:sp>
      <p:sp>
        <p:nvSpPr>
          <p:cNvPr id="6" name="Textplatzhalter 5"/>
          <p:cNvSpPr>
            <a:spLocks noGrp="1"/>
          </p:cNvSpPr>
          <p:nvPr>
            <p:ph type="body" sz="quarter" idx="40"/>
          </p:nvPr>
        </p:nvSpPr>
        <p:spPr/>
        <p:txBody>
          <a:bodyPr/>
          <a:lstStyle/>
          <a:p>
            <a:r>
              <a:rPr lang="de-DE" dirty="0"/>
              <a:t>Quelle: AG Energiebilanz, VCI</a:t>
            </a:r>
          </a:p>
        </p:txBody>
      </p:sp>
      <p:sp>
        <p:nvSpPr>
          <p:cNvPr id="7" name="Textplatzhalter 6"/>
          <p:cNvSpPr>
            <a:spLocks noGrp="1"/>
          </p:cNvSpPr>
          <p:nvPr>
            <p:ph type="body" sz="quarter" idx="41"/>
          </p:nvPr>
        </p:nvSpPr>
        <p:spPr>
          <a:xfrm>
            <a:off x="5447928" y="5977438"/>
            <a:ext cx="2808000" cy="125180"/>
          </a:xfrm>
        </p:spPr>
        <p:txBody>
          <a:bodyPr/>
          <a:lstStyle/>
          <a:p>
            <a:r>
              <a:rPr lang="de-DE" dirty="0"/>
              <a:t>Bruttostromerzeugung: Inkl. Pumpstromerzeugung</a:t>
            </a:r>
          </a:p>
        </p:txBody>
      </p:sp>
      <p:graphicFrame>
        <p:nvGraphicFramePr>
          <p:cNvPr id="13" name="Diagrammplatzhalter 13">
            <a:extLst>
              <a:ext uri="{FF2B5EF4-FFF2-40B4-BE49-F238E27FC236}">
                <a16:creationId xmlns:a16="http://schemas.microsoft.com/office/drawing/2014/main" id="{00000000-0008-0000-0C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277944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5648F-09F2-1AF9-5C22-F0B95B1B0941}"/>
            </a:ext>
          </a:extLst>
        </p:cNvPr>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6225F610-E8F7-2332-0ED8-50D2A2C15FC8}"/>
              </a:ext>
            </a:extLst>
          </p:cNvPr>
          <p:cNvGraphicFramePr>
            <a:graphicFrameLocks noChangeAspect="1"/>
          </p:cNvGraphicFramePr>
          <p:nvPr>
            <p:custDataLst>
              <p:tags r:id="rId1"/>
            </p:custDataLst>
            <p:extLst>
              <p:ext uri="{D42A27DB-BD31-4B8C-83A1-F6EECF244321}">
                <p14:modId xmlns:p14="http://schemas.microsoft.com/office/powerpoint/2010/main" val="184725462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12" name="Objekt 11"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BF961525-9BF2-FF85-476C-38EE9918AF2C}"/>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a:extLst>
              <a:ext uri="{FF2B5EF4-FFF2-40B4-BE49-F238E27FC236}">
                <a16:creationId xmlns:a16="http://schemas.microsoft.com/office/drawing/2014/main" id="{1E726160-EF8A-5121-9A03-77EECE801FF2}"/>
              </a:ext>
            </a:extLst>
          </p:cNvPr>
          <p:cNvSpPr>
            <a:spLocks noGrp="1"/>
          </p:cNvSpPr>
          <p:nvPr>
            <p:ph type="title"/>
          </p:nvPr>
        </p:nvSpPr>
        <p:spPr>
          <a:solidFill>
            <a:srgbClr val="E0D8E3"/>
          </a:solidFill>
        </p:spPr>
        <p:txBody>
          <a:bodyPr vert="horz"/>
          <a:lstStyle/>
          <a:p>
            <a:r>
              <a:rPr lang="de-DE" dirty="0"/>
              <a:t>Deutschland importiert inzwischen wieder deutlich mehr Strom als es exportiert</a:t>
            </a:r>
          </a:p>
        </p:txBody>
      </p:sp>
      <p:sp>
        <p:nvSpPr>
          <p:cNvPr id="10" name="Inhaltsplatzhalter 9">
            <a:extLst>
              <a:ext uri="{FF2B5EF4-FFF2-40B4-BE49-F238E27FC236}">
                <a16:creationId xmlns:a16="http://schemas.microsoft.com/office/drawing/2014/main" id="{6A2264B0-7157-3C67-24E2-1A4C567049C6}"/>
              </a:ext>
            </a:extLst>
          </p:cNvPr>
          <p:cNvSpPr>
            <a:spLocks noGrp="1"/>
          </p:cNvSpPr>
          <p:nvPr>
            <p:ph idx="18"/>
          </p:nvPr>
        </p:nvSpPr>
        <p:spPr/>
        <p:txBody>
          <a:bodyPr/>
          <a:lstStyle/>
          <a:p>
            <a:pPr>
              <a:buClr>
                <a:srgbClr val="623C72"/>
              </a:buClr>
            </a:pPr>
            <a:r>
              <a:rPr lang="de-DE" dirty="0"/>
              <a:t>Seit 2017 nimmt die Stromerzeugung nahezu stetig ab – dafür steigen die Stromimporte bei gleichzeitig rückläufigen Stromexporten. 2023 war erstmals seit 2002 der Importsaldo mit Strom wieder positiv.</a:t>
            </a:r>
          </a:p>
        </p:txBody>
      </p:sp>
      <p:sp>
        <p:nvSpPr>
          <p:cNvPr id="3" name="Textplatzhalter 2">
            <a:extLst>
              <a:ext uri="{FF2B5EF4-FFF2-40B4-BE49-F238E27FC236}">
                <a16:creationId xmlns:a16="http://schemas.microsoft.com/office/drawing/2014/main" id="{A5D4F3BE-0915-5669-73A3-B34BB1BCBDA8}"/>
              </a:ext>
            </a:extLst>
          </p:cNvPr>
          <p:cNvSpPr>
            <a:spLocks noGrp="1"/>
          </p:cNvSpPr>
          <p:nvPr>
            <p:ph type="body" sz="quarter" idx="13"/>
          </p:nvPr>
        </p:nvSpPr>
        <p:spPr/>
        <p:txBody>
          <a:bodyPr/>
          <a:lstStyle/>
          <a:p>
            <a:r>
              <a:rPr lang="de-DE" dirty="0"/>
              <a:t>Bruttostromerzeugung und Stromimportsaldo</a:t>
            </a:r>
          </a:p>
        </p:txBody>
      </p:sp>
      <p:sp>
        <p:nvSpPr>
          <p:cNvPr id="4" name="Textplatzhalter 3">
            <a:extLst>
              <a:ext uri="{FF2B5EF4-FFF2-40B4-BE49-F238E27FC236}">
                <a16:creationId xmlns:a16="http://schemas.microsoft.com/office/drawing/2014/main" id="{DFBFD34E-EB46-952C-0B03-9538D40975BE}"/>
              </a:ext>
            </a:extLst>
          </p:cNvPr>
          <p:cNvSpPr>
            <a:spLocks noGrp="1"/>
          </p:cNvSpPr>
          <p:nvPr>
            <p:ph type="body" sz="quarter" idx="20"/>
          </p:nvPr>
        </p:nvSpPr>
        <p:spPr/>
        <p:txBody>
          <a:bodyPr/>
          <a:lstStyle/>
          <a:p>
            <a:r>
              <a:rPr lang="de-DE" dirty="0"/>
              <a:t>In TWh, (Stromimportsaldo = Importe minus Exporte)</a:t>
            </a:r>
          </a:p>
        </p:txBody>
      </p:sp>
      <p:sp>
        <p:nvSpPr>
          <p:cNvPr id="5" name="Foliennummernplatzhalter 4">
            <a:extLst>
              <a:ext uri="{FF2B5EF4-FFF2-40B4-BE49-F238E27FC236}">
                <a16:creationId xmlns:a16="http://schemas.microsoft.com/office/drawing/2014/main" id="{E03BBB33-744A-D1C1-29BD-40C40A6BC861}"/>
              </a:ext>
            </a:extLst>
          </p:cNvPr>
          <p:cNvSpPr>
            <a:spLocks noGrp="1"/>
          </p:cNvSpPr>
          <p:nvPr>
            <p:ph type="sldNum" sz="quarter" idx="43"/>
          </p:nvPr>
        </p:nvSpPr>
        <p:spPr/>
        <p:txBody>
          <a:bodyPr/>
          <a:lstStyle/>
          <a:p>
            <a:fld id="{B42D4303-B7FF-7540-9F33-74BBD7018147}" type="slidenum">
              <a:rPr lang="de-DE" smtClean="0"/>
              <a:pPr/>
              <a:t>47</a:t>
            </a:fld>
            <a:endParaRPr lang="de-DE" dirty="0"/>
          </a:p>
        </p:txBody>
      </p:sp>
      <p:sp>
        <p:nvSpPr>
          <p:cNvPr id="6" name="Textplatzhalter 5">
            <a:extLst>
              <a:ext uri="{FF2B5EF4-FFF2-40B4-BE49-F238E27FC236}">
                <a16:creationId xmlns:a16="http://schemas.microsoft.com/office/drawing/2014/main" id="{2E061E76-F8E3-39E8-CCFC-6EF454643564}"/>
              </a:ext>
            </a:extLst>
          </p:cNvPr>
          <p:cNvSpPr>
            <a:spLocks noGrp="1"/>
          </p:cNvSpPr>
          <p:nvPr>
            <p:ph type="body" sz="quarter" idx="40"/>
          </p:nvPr>
        </p:nvSpPr>
        <p:spPr/>
        <p:txBody>
          <a:bodyPr/>
          <a:lstStyle/>
          <a:p>
            <a:r>
              <a:rPr lang="de-DE" dirty="0"/>
              <a:t>Quelle: </a:t>
            </a:r>
            <a:r>
              <a:rPr lang="de-DE" dirty="0" err="1"/>
              <a:t>Frauenhofer</a:t>
            </a:r>
            <a:r>
              <a:rPr lang="de-DE" dirty="0"/>
              <a:t>, VCI</a:t>
            </a:r>
          </a:p>
        </p:txBody>
      </p:sp>
      <p:sp>
        <p:nvSpPr>
          <p:cNvPr id="7" name="Textplatzhalter 6">
            <a:extLst>
              <a:ext uri="{FF2B5EF4-FFF2-40B4-BE49-F238E27FC236}">
                <a16:creationId xmlns:a16="http://schemas.microsoft.com/office/drawing/2014/main" id="{46144229-AB39-57BA-D385-7A9D2A55C9DB}"/>
              </a:ext>
            </a:extLst>
          </p:cNvPr>
          <p:cNvSpPr>
            <a:spLocks noGrp="1"/>
          </p:cNvSpPr>
          <p:nvPr>
            <p:ph type="body" sz="quarter" idx="41"/>
          </p:nvPr>
        </p:nvSpPr>
        <p:spPr>
          <a:xfrm>
            <a:off x="5447928" y="5977438"/>
            <a:ext cx="2808000" cy="125180"/>
          </a:xfrm>
        </p:spPr>
        <p:txBody>
          <a:bodyPr/>
          <a:lstStyle/>
          <a:p>
            <a:r>
              <a:rPr lang="de-DE" dirty="0"/>
              <a:t>Positive Werte = Importe, negative Werte = Exporte</a:t>
            </a:r>
          </a:p>
        </p:txBody>
      </p:sp>
      <p:graphicFrame>
        <p:nvGraphicFramePr>
          <p:cNvPr id="17" name="Diagrammplatzhalter 16">
            <a:extLst>
              <a:ext uri="{FF2B5EF4-FFF2-40B4-BE49-F238E27FC236}">
                <a16:creationId xmlns:a16="http://schemas.microsoft.com/office/drawing/2014/main" id="{580E9FA0-30A8-527E-A7B1-1C795A45B47F}"/>
              </a:ext>
            </a:extLst>
          </p:cNvPr>
          <p:cNvGraphicFramePr>
            <a:graphicFrameLocks noGrp="1"/>
          </p:cNvGraphicFramePr>
          <p:nvPr>
            <p:ph type="chart" sz="quarter" idx="19"/>
            <p:extLst>
              <p:ext uri="{D42A27DB-BD31-4B8C-83A1-F6EECF244321}">
                <p14:modId xmlns:p14="http://schemas.microsoft.com/office/powerpoint/2010/main" val="2891718321"/>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42920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p:cNvGraphicFramePr>
            <a:graphicFrameLocks noChangeAspect="1"/>
          </p:cNvGraphicFramePr>
          <p:nvPr>
            <p:custDataLst>
              <p:tags r:id="rId1"/>
            </p:custDataLst>
            <p:extLst>
              <p:ext uri="{D42A27DB-BD31-4B8C-83A1-F6EECF244321}">
                <p14:modId xmlns:p14="http://schemas.microsoft.com/office/powerpoint/2010/main" val="147566609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E0D8E3"/>
          </a:solidFill>
        </p:spPr>
        <p:txBody>
          <a:bodyPr vert="horz"/>
          <a:lstStyle/>
          <a:p>
            <a:r>
              <a:rPr lang="de-DE" dirty="0"/>
              <a:t>Anteil von Windkraft und Photovoltaik an den Erneuerbaren Energien steigt </a:t>
            </a:r>
          </a:p>
        </p:txBody>
      </p:sp>
      <p:sp>
        <p:nvSpPr>
          <p:cNvPr id="10" name="Inhaltsplatzhalter 9">
            <a:extLst>
              <a:ext uri="{FF2B5EF4-FFF2-40B4-BE49-F238E27FC236}">
                <a16:creationId xmlns:a16="http://schemas.microsoft.com/office/drawing/2014/main" id="{A9681B8D-A85C-4C0B-B2BA-495589EB5F72}"/>
              </a:ext>
            </a:extLst>
          </p:cNvPr>
          <p:cNvSpPr>
            <a:spLocks noGrp="1"/>
          </p:cNvSpPr>
          <p:nvPr>
            <p:ph idx="18"/>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3" name="Textplatzhalter 2"/>
          <p:cNvSpPr>
            <a:spLocks noGrp="1"/>
          </p:cNvSpPr>
          <p:nvPr>
            <p:ph type="body" sz="quarter" idx="13"/>
          </p:nvPr>
        </p:nvSpPr>
        <p:spPr/>
        <p:txBody>
          <a:bodyPr/>
          <a:lstStyle/>
          <a:p>
            <a:r>
              <a:rPr lang="de-DE" dirty="0"/>
              <a:t>Starker Anstieg der Windkraft</a:t>
            </a:r>
          </a:p>
        </p:txBody>
      </p:sp>
      <p:sp>
        <p:nvSpPr>
          <p:cNvPr id="4" name="Textplatzhalter 3"/>
          <p:cNvSpPr>
            <a:spLocks noGrp="1"/>
          </p:cNvSpPr>
          <p:nvPr>
            <p:ph type="body" sz="quarter" idx="20"/>
          </p:nvPr>
        </p:nvSpPr>
        <p:spPr/>
        <p:txBody>
          <a:bodyPr/>
          <a:lstStyle/>
          <a:p>
            <a:r>
              <a:rPr lang="de-DE" dirty="0"/>
              <a:t>Entwicklung der Bruttostromerzeugung aus erneuerbaren Energien, in TWh</a:t>
            </a:r>
          </a:p>
        </p:txBody>
      </p:sp>
      <p:sp>
        <p:nvSpPr>
          <p:cNvPr id="5" name="Foliennummernplatzhalter 4">
            <a:extLst>
              <a:ext uri="{FF2B5EF4-FFF2-40B4-BE49-F238E27FC236}">
                <a16:creationId xmlns:a16="http://schemas.microsoft.com/office/drawing/2014/main" id="{218A5A63-41DE-4213-976B-B275D5A9A361}"/>
              </a:ext>
            </a:extLst>
          </p:cNvPr>
          <p:cNvSpPr>
            <a:spLocks noGrp="1"/>
          </p:cNvSpPr>
          <p:nvPr>
            <p:ph type="sldNum" sz="quarter" idx="43"/>
          </p:nvPr>
        </p:nvSpPr>
        <p:spPr/>
        <p:txBody>
          <a:bodyPr/>
          <a:lstStyle/>
          <a:p>
            <a:fld id="{B42D4303-B7FF-7540-9F33-74BBD7018147}" type="slidenum">
              <a:rPr lang="de-DE" smtClean="0"/>
              <a:pPr/>
              <a:t>48</a:t>
            </a:fld>
            <a:endParaRPr lang="de-DE" dirty="0"/>
          </a:p>
        </p:txBody>
      </p:sp>
      <p:sp>
        <p:nvSpPr>
          <p:cNvPr id="7" name="Inhaltsplatzhalter 6"/>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11" name="Textplatzhalter 10">
            <a:extLst>
              <a:ext uri="{FF2B5EF4-FFF2-40B4-BE49-F238E27FC236}">
                <a16:creationId xmlns:a16="http://schemas.microsoft.com/office/drawing/2014/main" id="{0A0D6C6F-99F1-4082-9C11-7B6866763990}"/>
              </a:ext>
            </a:extLst>
          </p:cNvPr>
          <p:cNvSpPr>
            <a:spLocks noGrp="1"/>
          </p:cNvSpPr>
          <p:nvPr>
            <p:ph type="body" sz="quarter" idx="41"/>
          </p:nvPr>
        </p:nvSpPr>
        <p:spPr>
          <a:xfrm>
            <a:off x="6528048" y="5963641"/>
            <a:ext cx="2808000" cy="125180"/>
          </a:xfrm>
        </p:spPr>
        <p:txBody>
          <a:bodyPr/>
          <a:lstStyle/>
          <a:p>
            <a:endParaRPr lang="de-DE" dirty="0"/>
          </a:p>
        </p:txBody>
      </p:sp>
      <p:graphicFrame>
        <p:nvGraphicFramePr>
          <p:cNvPr id="13" name="Diagrammplatzhalter 12">
            <a:extLst>
              <a:ext uri="{FF2B5EF4-FFF2-40B4-BE49-F238E27FC236}">
                <a16:creationId xmlns:a16="http://schemas.microsoft.com/office/drawing/2014/main" id="{00000000-0008-0000-0D00-000003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140483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BE80CB-FDC8-3329-619A-566EE8236FF8}"/>
            </a:ext>
          </a:extLst>
        </p:cNvPr>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DA81A316-F2AF-C0A9-20B9-B6EB2C2E8AC4}"/>
              </a:ext>
            </a:extLst>
          </p:cNvPr>
          <p:cNvGraphicFramePr>
            <a:graphicFrameLocks noChangeAspect="1"/>
          </p:cNvGraphicFramePr>
          <p:nvPr>
            <p:custDataLst>
              <p:tags r:id="rId1"/>
            </p:custDataLst>
            <p:extLst>
              <p:ext uri="{D42A27DB-BD31-4B8C-83A1-F6EECF244321}">
                <p14:modId xmlns:p14="http://schemas.microsoft.com/office/powerpoint/2010/main" val="1135457070"/>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9" name="Objekt 8"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5FDF10A0-538A-F5D9-FF04-509794711C1A}"/>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a:extLst>
              <a:ext uri="{FF2B5EF4-FFF2-40B4-BE49-F238E27FC236}">
                <a16:creationId xmlns:a16="http://schemas.microsoft.com/office/drawing/2014/main" id="{03F10EC4-2B0C-B5F7-8955-4C18D942913A}"/>
              </a:ext>
            </a:extLst>
          </p:cNvPr>
          <p:cNvSpPr>
            <a:spLocks noGrp="1"/>
          </p:cNvSpPr>
          <p:nvPr>
            <p:ph type="title"/>
          </p:nvPr>
        </p:nvSpPr>
        <p:spPr>
          <a:solidFill>
            <a:srgbClr val="E0D8E3"/>
          </a:solidFill>
        </p:spPr>
        <p:txBody>
          <a:bodyPr vert="horz"/>
          <a:lstStyle/>
          <a:p>
            <a:r>
              <a:rPr lang="de-DE" dirty="0"/>
              <a:t>Anteil von Windkraft und Photovoltaik steigt</a:t>
            </a:r>
          </a:p>
        </p:txBody>
      </p:sp>
      <p:sp>
        <p:nvSpPr>
          <p:cNvPr id="10" name="Inhaltsplatzhalter 9">
            <a:extLst>
              <a:ext uri="{FF2B5EF4-FFF2-40B4-BE49-F238E27FC236}">
                <a16:creationId xmlns:a16="http://schemas.microsoft.com/office/drawing/2014/main" id="{189E4972-BF2B-BEE9-3AE5-204A2A93A5BA}"/>
              </a:ext>
            </a:extLst>
          </p:cNvPr>
          <p:cNvSpPr>
            <a:spLocks noGrp="1"/>
          </p:cNvSpPr>
          <p:nvPr>
            <p:ph idx="18"/>
          </p:nvPr>
        </p:nvSpPr>
        <p:spPr/>
        <p:txBody>
          <a:bodyPr/>
          <a:lstStyle/>
          <a:p>
            <a:pPr>
              <a:buClr>
                <a:srgbClr val="623C72"/>
              </a:buClr>
            </a:pPr>
            <a:r>
              <a:rPr lang="de-DE" dirty="0"/>
              <a:t>Der Anteil der Windkraft (an Land und auf See) steigt langfristig. 2024 lag der Anteil bei 49 Prozent – ein Großteil davon sind Anlagen an Land. </a:t>
            </a:r>
          </a:p>
          <a:p>
            <a:pPr>
              <a:buClr>
                <a:srgbClr val="623C72"/>
              </a:buClr>
            </a:pPr>
            <a:r>
              <a:rPr lang="de-DE" dirty="0"/>
              <a:t>In den letzten Jahren nahm der Anteil der Photovoltaikanlagen besonders stark zu.</a:t>
            </a:r>
          </a:p>
        </p:txBody>
      </p:sp>
      <p:sp>
        <p:nvSpPr>
          <p:cNvPr id="3" name="Textplatzhalter 2">
            <a:extLst>
              <a:ext uri="{FF2B5EF4-FFF2-40B4-BE49-F238E27FC236}">
                <a16:creationId xmlns:a16="http://schemas.microsoft.com/office/drawing/2014/main" id="{73A9BF1E-1A0A-1010-FDA0-30E8FA0321E4}"/>
              </a:ext>
            </a:extLst>
          </p:cNvPr>
          <p:cNvSpPr>
            <a:spLocks noGrp="1"/>
          </p:cNvSpPr>
          <p:nvPr>
            <p:ph type="body" sz="quarter" idx="13"/>
          </p:nvPr>
        </p:nvSpPr>
        <p:spPr/>
        <p:txBody>
          <a:bodyPr/>
          <a:lstStyle/>
          <a:p>
            <a:r>
              <a:rPr lang="de-DE" dirty="0"/>
              <a:t>Anteile der Erneuerbaren Energien am gesamten Einsatz für die Stromerzeugung</a:t>
            </a:r>
          </a:p>
        </p:txBody>
      </p:sp>
      <p:sp>
        <p:nvSpPr>
          <p:cNvPr id="4" name="Textplatzhalter 3">
            <a:extLst>
              <a:ext uri="{FF2B5EF4-FFF2-40B4-BE49-F238E27FC236}">
                <a16:creationId xmlns:a16="http://schemas.microsoft.com/office/drawing/2014/main" id="{92E72890-D98C-A0AD-60A1-113D64475606}"/>
              </a:ext>
            </a:extLst>
          </p:cNvPr>
          <p:cNvSpPr>
            <a:spLocks noGrp="1"/>
          </p:cNvSpPr>
          <p:nvPr>
            <p:ph type="body" sz="quarter" idx="20"/>
          </p:nvPr>
        </p:nvSpPr>
        <p:spPr/>
        <p:txBody>
          <a:bodyPr/>
          <a:lstStyle/>
          <a:p>
            <a:r>
              <a:rPr lang="de-DE" dirty="0"/>
              <a:t>In Prozent</a:t>
            </a:r>
          </a:p>
        </p:txBody>
      </p:sp>
      <p:sp>
        <p:nvSpPr>
          <p:cNvPr id="5" name="Foliennummernplatzhalter 4">
            <a:extLst>
              <a:ext uri="{FF2B5EF4-FFF2-40B4-BE49-F238E27FC236}">
                <a16:creationId xmlns:a16="http://schemas.microsoft.com/office/drawing/2014/main" id="{829C00E0-F113-9AE7-B6D6-7B2C676D9322}"/>
              </a:ext>
            </a:extLst>
          </p:cNvPr>
          <p:cNvSpPr>
            <a:spLocks noGrp="1"/>
          </p:cNvSpPr>
          <p:nvPr>
            <p:ph type="sldNum" sz="quarter" idx="43"/>
          </p:nvPr>
        </p:nvSpPr>
        <p:spPr/>
        <p:txBody>
          <a:bodyPr/>
          <a:lstStyle/>
          <a:p>
            <a:fld id="{B42D4303-B7FF-7540-9F33-74BBD7018147}" type="slidenum">
              <a:rPr lang="de-DE" smtClean="0"/>
              <a:pPr/>
              <a:t>49</a:t>
            </a:fld>
            <a:endParaRPr lang="de-DE" dirty="0"/>
          </a:p>
        </p:txBody>
      </p:sp>
      <p:sp>
        <p:nvSpPr>
          <p:cNvPr id="7" name="Inhaltsplatzhalter 6">
            <a:extLst>
              <a:ext uri="{FF2B5EF4-FFF2-40B4-BE49-F238E27FC236}">
                <a16:creationId xmlns:a16="http://schemas.microsoft.com/office/drawing/2014/main" id="{280C13FA-A8FE-F441-7424-A32C8F25A071}"/>
              </a:ext>
            </a:extLst>
          </p:cNvPr>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11" name="Textplatzhalter 10">
            <a:extLst>
              <a:ext uri="{FF2B5EF4-FFF2-40B4-BE49-F238E27FC236}">
                <a16:creationId xmlns:a16="http://schemas.microsoft.com/office/drawing/2014/main" id="{A894719C-1501-A4AE-97D8-6FFFBE18F92C}"/>
              </a:ext>
            </a:extLst>
          </p:cNvPr>
          <p:cNvSpPr>
            <a:spLocks noGrp="1"/>
          </p:cNvSpPr>
          <p:nvPr>
            <p:ph type="body" sz="quarter" idx="41"/>
          </p:nvPr>
        </p:nvSpPr>
        <p:spPr>
          <a:xfrm>
            <a:off x="6528048" y="5963641"/>
            <a:ext cx="2808000" cy="125180"/>
          </a:xfrm>
        </p:spPr>
        <p:txBody>
          <a:bodyPr/>
          <a:lstStyle/>
          <a:p>
            <a:endParaRPr lang="de-DE" dirty="0"/>
          </a:p>
        </p:txBody>
      </p:sp>
      <p:graphicFrame>
        <p:nvGraphicFramePr>
          <p:cNvPr id="14" name="Diagrammplatzhalter 12">
            <a:extLst>
              <a:ext uri="{FF2B5EF4-FFF2-40B4-BE49-F238E27FC236}">
                <a16:creationId xmlns:a16="http://schemas.microsoft.com/office/drawing/2014/main" id="{B4400C69-0205-440E-8A87-D6ED8572E0C7}"/>
              </a:ext>
            </a:extLst>
          </p:cNvPr>
          <p:cNvGraphicFramePr>
            <a:graphicFrameLocks noGrp="1"/>
          </p:cNvGraphicFramePr>
          <p:nvPr>
            <p:ph type="chart" sz="quarter" idx="19"/>
            <p:extLst>
              <p:ext uri="{D42A27DB-BD31-4B8C-83A1-F6EECF244321}">
                <p14:modId xmlns:p14="http://schemas.microsoft.com/office/powerpoint/2010/main" val="2698479861"/>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99158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152B869-9722-D94F-F0FE-3DB394FFD377}"/>
              </a:ext>
            </a:extLst>
          </p:cNvPr>
          <p:cNvGraphicFramePr>
            <a:graphicFrameLocks noChangeAspect="1"/>
          </p:cNvGraphicFramePr>
          <p:nvPr>
            <p:custDataLst>
              <p:tags r:id="rId1"/>
            </p:custDataLst>
            <p:extLst>
              <p:ext uri="{D42A27DB-BD31-4B8C-83A1-F6EECF244321}">
                <p14:modId xmlns:p14="http://schemas.microsoft.com/office/powerpoint/2010/main" val="41679231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212DA41D-FF5A-4C39-9FBA-FD93CC59F928}"/>
              </a:ext>
            </a:extLst>
          </p:cNvPr>
          <p:cNvSpPr>
            <a:spLocks noGrp="1" noChangeAspect="1"/>
          </p:cNvSpPr>
          <p:nvPr>
            <p:ph type="body" sz="quarter" idx="17"/>
          </p:nvPr>
        </p:nvSpPr>
        <p:spPr>
          <a:xfrm rot="18932162">
            <a:off x="975363" y="585909"/>
            <a:ext cx="6522064" cy="5688000"/>
          </a:xfrm>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a:xfrm>
            <a:off x="1965618" y="3328768"/>
            <a:ext cx="5066486" cy="826167"/>
          </a:xfrm>
        </p:spPr>
        <p:txBody>
          <a:bodyPr vert="horz"/>
          <a:lstStyle/>
          <a:p>
            <a:r>
              <a:rPr lang="de-DE" dirty="0"/>
              <a:t>Energieverbrauch und Rohstoffe</a:t>
            </a:r>
          </a:p>
        </p:txBody>
      </p:sp>
      <p:sp>
        <p:nvSpPr>
          <p:cNvPr id="2" name="Untertitel 1">
            <a:extLst>
              <a:ext uri="{FF2B5EF4-FFF2-40B4-BE49-F238E27FC236}">
                <a16:creationId xmlns:a16="http://schemas.microsoft.com/office/drawing/2014/main" id="{D6B93E36-47B4-408F-ABC2-290C8EE08B7C}"/>
              </a:ext>
            </a:extLst>
          </p:cNvPr>
          <p:cNvSpPr>
            <a:spLocks noGrp="1"/>
          </p:cNvSpPr>
          <p:nvPr>
            <p:ph type="subTitle" idx="1"/>
          </p:nvPr>
        </p:nvSpPr>
        <p:spPr/>
        <p:txBody>
          <a:bodyPr/>
          <a:lstStyle/>
          <a:p>
            <a:endParaRPr lang="de-DE" dirty="0"/>
          </a:p>
        </p:txBody>
      </p:sp>
      <p:sp>
        <p:nvSpPr>
          <p:cNvPr id="5" name="Textplatzhalter 4">
            <a:extLst>
              <a:ext uri="{FF2B5EF4-FFF2-40B4-BE49-F238E27FC236}">
                <a16:creationId xmlns:a16="http://schemas.microsoft.com/office/drawing/2014/main" id="{8C02C42B-3CB6-41F5-B9FB-E8CBECE9452B}"/>
              </a:ext>
            </a:extLst>
          </p:cNvPr>
          <p:cNvSpPr>
            <a:spLocks noGrp="1"/>
          </p:cNvSpPr>
          <p:nvPr>
            <p:ph type="body" sz="quarter" idx="21"/>
          </p:nvPr>
        </p:nvSpPr>
        <p:spPr>
          <a:xfrm>
            <a:off x="1522592" y="2880949"/>
            <a:ext cx="224367" cy="1628171"/>
          </a:xfrm>
        </p:spPr>
        <p:txBody>
          <a:bodyPr/>
          <a:lstStyle/>
          <a:p>
            <a:endParaRPr lang="de-DE" dirty="0"/>
          </a:p>
        </p:txBody>
      </p:sp>
    </p:spTree>
    <p:extLst>
      <p:ext uri="{BB962C8B-B14F-4D97-AF65-F5344CB8AC3E}">
        <p14:creationId xmlns:p14="http://schemas.microsoft.com/office/powerpoint/2010/main" val="66044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p:cNvGraphicFramePr>
            <a:graphicFrameLocks noChangeAspect="1"/>
          </p:cNvGraphicFramePr>
          <p:nvPr>
            <p:custDataLst>
              <p:tags r:id="rId1"/>
            </p:custDataLst>
            <p:extLst>
              <p:ext uri="{D42A27DB-BD31-4B8C-83A1-F6EECF244321}">
                <p14:modId xmlns:p14="http://schemas.microsoft.com/office/powerpoint/2010/main" val="253638340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96" imgH="396" progId="TCLayout.ActiveDocument.1">
                  <p:embed/>
                </p:oleObj>
              </mc:Choice>
              <mc:Fallback>
                <p:oleObj name="think-cell Folie" r:id="rId5" imgW="396" imgH="396" progId="TCLayout.ActiveDocument.1">
                  <p:embed/>
                  <p:pic>
                    <p:nvPicPr>
                      <p:cNvPr id="8" name="Objekt 7"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E0D8E3"/>
          </a:solidFill>
        </p:spPr>
        <p:txBody>
          <a:bodyPr vert="horz"/>
          <a:lstStyle/>
          <a:p>
            <a:r>
              <a:rPr lang="de-DE" dirty="0"/>
              <a:t>Deutlicher Anstieg bei den Investitionen in neue Anlagen</a:t>
            </a:r>
          </a:p>
        </p:txBody>
      </p:sp>
      <p:sp>
        <p:nvSpPr>
          <p:cNvPr id="10" name="Inhaltsplatzhalter 9">
            <a:extLst>
              <a:ext uri="{FF2B5EF4-FFF2-40B4-BE49-F238E27FC236}">
                <a16:creationId xmlns:a16="http://schemas.microsoft.com/office/drawing/2014/main" id="{AB99EB70-A94D-4FE4-9E4C-E9F833723844}"/>
              </a:ext>
            </a:extLst>
          </p:cNvPr>
          <p:cNvSpPr>
            <a:spLocks noGrp="1"/>
          </p:cNvSpPr>
          <p:nvPr>
            <p:ph idx="18"/>
          </p:nvPr>
        </p:nvSpPr>
        <p:spPr/>
        <p:txBody>
          <a:bodyPr/>
          <a:lstStyle/>
          <a:p>
            <a:pPr>
              <a:buClr>
                <a:srgbClr val="623C72"/>
              </a:buClr>
            </a:pPr>
            <a:r>
              <a:rPr lang="de-DE" dirty="0"/>
              <a:t>Von 2012 bis 2020 gab es kaum Zuwachs bei den Investitionen in neue Anlagen. Regulierungen, lange Genehmigungsverfahren, begrenzte Flächen etc. bremsten den Ausbau. Für die Transformation  werden aber mehr Kapazitäten benötigt.</a:t>
            </a:r>
          </a:p>
          <a:p>
            <a:pPr>
              <a:buClr>
                <a:srgbClr val="623C72"/>
              </a:buClr>
            </a:pPr>
            <a:r>
              <a:rPr lang="de-DE" dirty="0"/>
              <a:t>Seit 2021 ist ein spürbarer Investitionszuwachs zu sehen. Die Energiekrise gab insbesondere den Photovoltaikanlagen einen Schub.</a:t>
            </a:r>
          </a:p>
          <a:p>
            <a:endParaRPr lang="de-DE" dirty="0"/>
          </a:p>
        </p:txBody>
      </p:sp>
      <p:sp>
        <p:nvSpPr>
          <p:cNvPr id="3" name="Textplatzhalter 2"/>
          <p:cNvSpPr>
            <a:spLocks noGrp="1"/>
          </p:cNvSpPr>
          <p:nvPr>
            <p:ph type="body" sz="quarter" idx="13"/>
          </p:nvPr>
        </p:nvSpPr>
        <p:spPr/>
        <p:txBody>
          <a:bodyPr/>
          <a:lstStyle/>
          <a:p>
            <a:r>
              <a:rPr lang="de-DE" dirty="0"/>
              <a:t>Investitionen in die Anlagenerrichtung zur Nutzung Erneuerbarer Energien</a:t>
            </a:r>
          </a:p>
        </p:txBody>
      </p:sp>
      <p:sp>
        <p:nvSpPr>
          <p:cNvPr id="4" name="Textplatzhalter 3"/>
          <p:cNvSpPr>
            <a:spLocks noGrp="1"/>
          </p:cNvSpPr>
          <p:nvPr>
            <p:ph type="body" sz="quarter" idx="20"/>
          </p:nvPr>
        </p:nvSpPr>
        <p:spPr/>
        <p:txBody>
          <a:bodyPr/>
          <a:lstStyle/>
          <a:p>
            <a:r>
              <a:rPr lang="de-DE" dirty="0"/>
              <a:t>in Mrd. Euro</a:t>
            </a:r>
            <a:endParaRPr lang="de-DE" dirty="0">
              <a:solidFill>
                <a:srgbClr val="FF0000"/>
              </a:solidFill>
            </a:endParaRPr>
          </a:p>
        </p:txBody>
      </p:sp>
      <p:sp>
        <p:nvSpPr>
          <p:cNvPr id="5" name="Foliennummernplatzhalter 4">
            <a:extLst>
              <a:ext uri="{FF2B5EF4-FFF2-40B4-BE49-F238E27FC236}">
                <a16:creationId xmlns:a16="http://schemas.microsoft.com/office/drawing/2014/main" id="{2A2A4E76-D1D1-406C-A497-052BC282C08A}"/>
              </a:ext>
            </a:extLst>
          </p:cNvPr>
          <p:cNvSpPr>
            <a:spLocks noGrp="1"/>
          </p:cNvSpPr>
          <p:nvPr>
            <p:ph type="sldNum" sz="quarter" idx="43"/>
          </p:nvPr>
        </p:nvSpPr>
        <p:spPr/>
        <p:txBody>
          <a:bodyPr/>
          <a:lstStyle/>
          <a:p>
            <a:fld id="{B42D4303-B7FF-7540-9F33-74BBD7018147}" type="slidenum">
              <a:rPr lang="de-DE" smtClean="0"/>
              <a:pPr/>
              <a:t>50</a:t>
            </a:fld>
            <a:endParaRPr lang="de-DE" dirty="0"/>
          </a:p>
        </p:txBody>
      </p:sp>
      <p:sp>
        <p:nvSpPr>
          <p:cNvPr id="6" name="Textplatzhalter 5"/>
          <p:cNvSpPr>
            <a:spLocks noGrp="1"/>
          </p:cNvSpPr>
          <p:nvPr>
            <p:ph type="body" sz="quarter" idx="40"/>
          </p:nvPr>
        </p:nvSpPr>
        <p:spPr/>
        <p:txBody>
          <a:bodyPr/>
          <a:lstStyle/>
          <a:p>
            <a:r>
              <a:rPr lang="de-DE" dirty="0"/>
              <a:t>Quelle: BMU, AGEE-</a:t>
            </a:r>
            <a:r>
              <a:rPr lang="de-DE" dirty="0" err="1"/>
              <a:t>Stat</a:t>
            </a:r>
            <a:endParaRPr lang="de-DE" dirty="0"/>
          </a:p>
          <a:p>
            <a:endParaRPr lang="de-DE" dirty="0"/>
          </a:p>
        </p:txBody>
      </p:sp>
      <p:sp>
        <p:nvSpPr>
          <p:cNvPr id="11" name="Textplatzhalter 10">
            <a:extLst>
              <a:ext uri="{FF2B5EF4-FFF2-40B4-BE49-F238E27FC236}">
                <a16:creationId xmlns:a16="http://schemas.microsoft.com/office/drawing/2014/main" id="{6E0C4D3A-52C2-47D0-8909-50AC89F64CF5}"/>
              </a:ext>
            </a:extLst>
          </p:cNvPr>
          <p:cNvSpPr>
            <a:spLocks noGrp="1"/>
          </p:cNvSpPr>
          <p:nvPr>
            <p:ph type="body" sz="quarter" idx="41"/>
          </p:nvPr>
        </p:nvSpPr>
        <p:spPr>
          <a:xfrm>
            <a:off x="4913656" y="6000803"/>
            <a:ext cx="2808000" cy="125180"/>
          </a:xfrm>
        </p:spPr>
        <p:txBody>
          <a:bodyPr/>
          <a:lstStyle/>
          <a:p>
            <a:endParaRPr lang="de-DE" dirty="0"/>
          </a:p>
        </p:txBody>
      </p:sp>
      <p:graphicFrame>
        <p:nvGraphicFramePr>
          <p:cNvPr id="13" name="Diagrammplatzhalter 13">
            <a:extLst>
              <a:ext uri="{FF2B5EF4-FFF2-40B4-BE49-F238E27FC236}">
                <a16:creationId xmlns:a16="http://schemas.microsoft.com/office/drawing/2014/main" id="{00000000-0008-0000-0E00-000004000000}"/>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578429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7BBF625-ABE0-EEEA-30C1-FB498AFC068A}"/>
              </a:ext>
            </a:extLst>
          </p:cNvPr>
          <p:cNvGraphicFramePr>
            <a:graphicFrameLocks noChangeAspect="1"/>
          </p:cNvGraphicFramePr>
          <p:nvPr>
            <p:custDataLst>
              <p:tags r:id="rId1"/>
            </p:custDataLst>
            <p:extLst>
              <p:ext uri="{D42A27DB-BD31-4B8C-83A1-F6EECF244321}">
                <p14:modId xmlns:p14="http://schemas.microsoft.com/office/powerpoint/2010/main" val="12290368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852C53F0-B848-417A-A75E-8B5D1E0988FE}"/>
              </a:ext>
            </a:extLst>
          </p:cNvPr>
          <p:cNvSpPr>
            <a:spLocks noGrp="1"/>
          </p:cNvSpPr>
          <p:nvPr>
            <p:ph type="body" sz="quarter" idx="17"/>
          </p:nvPr>
        </p:nvSpPr>
        <p:spPr/>
        <p:txBody>
          <a:bodyPr/>
          <a:lstStyle/>
          <a:p>
            <a:endParaRPr lang="de-DE" dirty="0"/>
          </a:p>
        </p:txBody>
      </p:sp>
      <p:sp>
        <p:nvSpPr>
          <p:cNvPr id="3" name="Titel 2">
            <a:extLst>
              <a:ext uri="{FF2B5EF4-FFF2-40B4-BE49-F238E27FC236}">
                <a16:creationId xmlns:a16="http://schemas.microsoft.com/office/drawing/2014/main" id="{CC355352-CE9E-400F-BD2A-11EE65EE3D43}"/>
              </a:ext>
            </a:extLst>
          </p:cNvPr>
          <p:cNvSpPr>
            <a:spLocks noGrp="1"/>
          </p:cNvSpPr>
          <p:nvPr>
            <p:ph type="ctrTitle"/>
          </p:nvPr>
        </p:nvSpPr>
        <p:spPr/>
        <p:txBody>
          <a:bodyPr vert="horz"/>
          <a:lstStyle/>
          <a:p>
            <a:r>
              <a:rPr lang="de-DE" dirty="0"/>
              <a:t>Glossar</a:t>
            </a:r>
          </a:p>
        </p:txBody>
      </p:sp>
      <p:sp>
        <p:nvSpPr>
          <p:cNvPr id="2" name="Untertitel 1">
            <a:extLst>
              <a:ext uri="{FF2B5EF4-FFF2-40B4-BE49-F238E27FC236}">
                <a16:creationId xmlns:a16="http://schemas.microsoft.com/office/drawing/2014/main" id="{652513F0-AC26-4D6B-B6C4-D2817790BA9C}"/>
              </a:ext>
            </a:extLst>
          </p:cNvPr>
          <p:cNvSpPr>
            <a:spLocks noGrp="1"/>
          </p:cNvSpPr>
          <p:nvPr>
            <p:ph type="subTitle" idx="1"/>
          </p:nvPr>
        </p:nvSpPr>
        <p:spPr/>
        <p:txBody>
          <a:bodyPr/>
          <a:lstStyle/>
          <a:p>
            <a:endParaRPr lang="de-DE" dirty="0"/>
          </a:p>
        </p:txBody>
      </p:sp>
      <p:sp>
        <p:nvSpPr>
          <p:cNvPr id="5" name="Textplatzhalter 4">
            <a:extLst>
              <a:ext uri="{FF2B5EF4-FFF2-40B4-BE49-F238E27FC236}">
                <a16:creationId xmlns:a16="http://schemas.microsoft.com/office/drawing/2014/main" id="{6CBD0D41-7E20-44F3-974D-4EA66A92C27C}"/>
              </a:ext>
            </a:extLst>
          </p:cNvPr>
          <p:cNvSpPr>
            <a:spLocks noGrp="1"/>
          </p:cNvSpPr>
          <p:nvPr>
            <p:ph type="body" sz="quarter" idx="21"/>
          </p:nvPr>
        </p:nvSpPr>
        <p:spPr/>
        <p:txBody>
          <a:bodyPr/>
          <a:lstStyle/>
          <a:p>
            <a:endParaRPr lang="de-DE" dirty="0"/>
          </a:p>
        </p:txBody>
      </p:sp>
    </p:spTree>
    <p:extLst>
      <p:ext uri="{BB962C8B-B14F-4D97-AF65-F5344CB8AC3E}">
        <p14:creationId xmlns:p14="http://schemas.microsoft.com/office/powerpoint/2010/main" val="265221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15545345-7C4C-2B11-0FCD-EAA7F4DDF5AE}"/>
              </a:ext>
            </a:extLst>
          </p:cNvPr>
          <p:cNvGraphicFramePr>
            <a:graphicFrameLocks noChangeAspect="1"/>
          </p:cNvGraphicFramePr>
          <p:nvPr>
            <p:custDataLst>
              <p:tags r:id="rId1"/>
            </p:custDataLst>
            <p:extLst>
              <p:ext uri="{D42A27DB-BD31-4B8C-83A1-F6EECF244321}">
                <p14:modId xmlns:p14="http://schemas.microsoft.com/office/powerpoint/2010/main" val="16200492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el 9"/>
          <p:cNvSpPr>
            <a:spLocks noGrp="1"/>
          </p:cNvSpPr>
          <p:nvPr>
            <p:ph type="title"/>
          </p:nvPr>
        </p:nvSpPr>
        <p:spPr>
          <a:xfrm>
            <a:off x="0" y="1"/>
            <a:ext cx="12192000" cy="864000"/>
          </a:xfrm>
          <a:solidFill>
            <a:srgbClr val="CCD6DF"/>
          </a:solidFill>
        </p:spPr>
        <p:txBody>
          <a:bodyPr vert="horz"/>
          <a:lstStyle/>
          <a:p>
            <a:r>
              <a:rPr lang="de-DE" dirty="0"/>
              <a:t>Glossar I</a:t>
            </a:r>
          </a:p>
        </p:txBody>
      </p:sp>
      <p:graphicFrame>
        <p:nvGraphicFramePr>
          <p:cNvPr id="6" name="Inhaltsplatzhalter 5"/>
          <p:cNvGraphicFramePr>
            <a:graphicFrameLocks noGrp="1"/>
          </p:cNvGraphicFramePr>
          <p:nvPr>
            <p:ph idx="1"/>
            <p:extLst>
              <p:ext uri="{D42A27DB-BD31-4B8C-83A1-F6EECF244321}">
                <p14:modId xmlns:p14="http://schemas.microsoft.com/office/powerpoint/2010/main" val="2805447687"/>
              </p:ext>
            </p:extLst>
          </p:nvPr>
        </p:nvGraphicFramePr>
        <p:xfrm>
          <a:off x="519114" y="1058863"/>
          <a:ext cx="11160000" cy="4867844"/>
        </p:xfrm>
        <a:graphic>
          <a:graphicData uri="http://schemas.openxmlformats.org/drawingml/2006/table">
            <a:tbl>
              <a:tblPr bandCol="1">
                <a:tableStyleId>{0817EA92-75D0-4044-A80A-286907CE0D03}</a:tableStyleId>
              </a:tblPr>
              <a:tblGrid>
                <a:gridCol w="3600000">
                  <a:extLst>
                    <a:ext uri="{9D8B030D-6E8A-4147-A177-3AD203B41FA5}">
                      <a16:colId xmlns:a16="http://schemas.microsoft.com/office/drawing/2014/main" val="20000"/>
                    </a:ext>
                  </a:extLst>
                </a:gridCol>
                <a:gridCol w="7560000">
                  <a:extLst>
                    <a:ext uri="{9D8B030D-6E8A-4147-A177-3AD203B41FA5}">
                      <a16:colId xmlns:a16="http://schemas.microsoft.com/office/drawing/2014/main" val="20001"/>
                    </a:ext>
                  </a:extLst>
                </a:gridCol>
              </a:tblGrid>
              <a:tr h="1177196">
                <a:tc>
                  <a:txBody>
                    <a:bodyPr/>
                    <a:lstStyle/>
                    <a:p>
                      <a:pPr algn="l" rtl="0" fontAlgn="ctr"/>
                      <a:r>
                        <a:rPr lang="de-DE" sz="2000" b="1" u="none" strike="noStrike" dirty="0">
                          <a:solidFill>
                            <a:srgbClr val="003061"/>
                          </a:solidFill>
                          <a:effectLst/>
                        </a:rPr>
                        <a:t>Treibhausgase</a:t>
                      </a:r>
                      <a:r>
                        <a:rPr lang="de-DE" sz="2000" b="1" u="none" strike="noStrike" baseline="0" dirty="0">
                          <a:solidFill>
                            <a:srgbClr val="003061"/>
                          </a:solidFill>
                          <a:effectLst/>
                        </a:rPr>
                        <a:t>missionen </a:t>
                      </a:r>
                    </a:p>
                    <a:p>
                      <a:pPr algn="l" rtl="0" fontAlgn="ctr"/>
                      <a:r>
                        <a:rPr lang="de-DE" sz="1800" u="none" strike="noStrike" baseline="0" dirty="0">
                          <a:solidFill>
                            <a:srgbClr val="003061"/>
                          </a:solidFill>
                          <a:effectLst/>
                        </a:rPr>
                        <a:t>(nach dem Kyoto-Protokoll)</a:t>
                      </a:r>
                      <a:endParaRPr lang="de-DE" sz="1800" b="0"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Die im Kyoto-Protokoll reglementierten Gase sind: Kohlendioxid (CO2), Methan (CH4), </a:t>
                      </a:r>
                      <a:r>
                        <a:rPr lang="de-DE" sz="1600" u="none" strike="noStrike" dirty="0" err="1">
                          <a:solidFill>
                            <a:schemeClr val="tx1"/>
                          </a:solidFill>
                          <a:effectLst/>
                        </a:rPr>
                        <a:t>Distickstoffoxid</a:t>
                      </a:r>
                      <a:r>
                        <a:rPr lang="de-DE" sz="1600" u="none" strike="noStrike" dirty="0">
                          <a:solidFill>
                            <a:schemeClr val="tx1"/>
                          </a:solidFill>
                          <a:effectLst/>
                        </a:rPr>
                        <a:t> (N2O), teilhalogenierte Fluorkohlenwasserstoffe (H-FKW/HFC), </a:t>
                      </a:r>
                      <a:r>
                        <a:rPr lang="de-DE" sz="1600" u="none" strike="noStrike" dirty="0" err="1">
                          <a:solidFill>
                            <a:schemeClr val="tx1"/>
                          </a:solidFill>
                          <a:effectLst/>
                        </a:rPr>
                        <a:t>perfluorierte</a:t>
                      </a:r>
                      <a:r>
                        <a:rPr lang="de-DE" sz="1600" u="none" strike="noStrike" dirty="0">
                          <a:solidFill>
                            <a:schemeClr val="tx1"/>
                          </a:solidFill>
                          <a:effectLst/>
                        </a:rPr>
                        <a:t> Kohlenwasserstoffe (FKW/PFC), </a:t>
                      </a:r>
                      <a:r>
                        <a:rPr lang="de-DE" sz="1600" u="none" strike="noStrike" dirty="0" err="1">
                          <a:solidFill>
                            <a:schemeClr val="tx1"/>
                          </a:solidFill>
                          <a:effectLst/>
                        </a:rPr>
                        <a:t>Schwefelhexafluorid</a:t>
                      </a:r>
                      <a:r>
                        <a:rPr lang="de-DE" sz="1600" u="none" strike="noStrike" dirty="0">
                          <a:solidFill>
                            <a:schemeClr val="tx1"/>
                          </a:solidFill>
                          <a:effectLst/>
                        </a:rPr>
                        <a:t> (SF6). Seit 2012 wird auch </a:t>
                      </a:r>
                      <a:r>
                        <a:rPr lang="de-DE" sz="1600" u="none" strike="noStrike" dirty="0" err="1">
                          <a:solidFill>
                            <a:schemeClr val="tx1"/>
                          </a:solidFill>
                          <a:effectLst/>
                        </a:rPr>
                        <a:t>Stickstofftrifluorid</a:t>
                      </a:r>
                      <a:r>
                        <a:rPr lang="de-DE" sz="1600" u="none" strike="noStrike" dirty="0">
                          <a:solidFill>
                            <a:schemeClr val="tx1"/>
                          </a:solidFill>
                          <a:effectLst/>
                        </a:rPr>
                        <a:t> (NF3) als zusätzliches Treibhausgas reglementiert</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0"/>
                  </a:ext>
                </a:extLst>
              </a:tr>
              <a:tr h="1116000">
                <a:tc>
                  <a:txBody>
                    <a:bodyPr/>
                    <a:lstStyle/>
                    <a:p>
                      <a:pPr marL="0" algn="l" defTabSz="914400" rtl="0" eaLnBrk="1" fontAlgn="ctr" latinLnBrk="0" hangingPunct="1"/>
                      <a:r>
                        <a:rPr lang="de-DE" sz="2000" b="1" u="none" strike="noStrike" kern="1200" dirty="0">
                          <a:solidFill>
                            <a:srgbClr val="003061"/>
                          </a:solidFill>
                          <a:effectLst/>
                        </a:rPr>
                        <a:t>Treibhausgasemissionen</a:t>
                      </a:r>
                      <a:r>
                        <a:rPr lang="de-DE" sz="2000" b="1" u="none" strike="noStrike" kern="1200" baseline="0" dirty="0">
                          <a:solidFill>
                            <a:srgbClr val="003061"/>
                          </a:solidFill>
                          <a:effectLst/>
                        </a:rPr>
                        <a:t> der chemisch-pharmazeutischen Industrie (VCI-Definition)</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Energiebedingte Emissionen</a:t>
                      </a:r>
                      <a:r>
                        <a:rPr lang="de-DE" sz="1600" u="none" strike="noStrike" kern="1200" baseline="0" dirty="0">
                          <a:solidFill>
                            <a:schemeClr val="tx1"/>
                          </a:solidFill>
                          <a:effectLst/>
                        </a:rPr>
                        <a:t> (direkt und indirekt aus Strombezug) sowie die </a:t>
                      </a:r>
                      <a:r>
                        <a:rPr lang="de-DE" sz="1600" u="none" strike="noStrike" dirty="0">
                          <a:solidFill>
                            <a:schemeClr val="tx1"/>
                          </a:solidFill>
                          <a:effectLst/>
                        </a:rPr>
                        <a:t>N2O-</a:t>
                      </a:r>
                      <a:r>
                        <a:rPr lang="de-DE" sz="1600" u="none" strike="noStrike" kern="1200" baseline="0" dirty="0">
                          <a:solidFill>
                            <a:schemeClr val="tx1"/>
                          </a:solidFill>
                          <a:effectLst/>
                        </a:rPr>
                        <a:t>Prozessemissionen als wesentliche Quellen der Treibhausgasemissionen der chemisch-pharmazeutischen Industrie</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1"/>
                  </a:ext>
                </a:extLst>
              </a:tr>
              <a:tr h="642107">
                <a:tc>
                  <a:txBody>
                    <a:bodyPr/>
                    <a:lstStyle/>
                    <a:p>
                      <a:pPr marL="0" algn="l" defTabSz="914400" rtl="0" eaLnBrk="1" fontAlgn="ctr" latinLnBrk="0" hangingPunct="1"/>
                      <a:r>
                        <a:rPr lang="de-DE" sz="2000" b="1" u="none" strike="noStrike" kern="1200" dirty="0">
                          <a:solidFill>
                            <a:srgbClr val="003061"/>
                          </a:solidFill>
                          <a:effectLst/>
                        </a:rPr>
                        <a:t>Energiebedingte</a:t>
                      </a:r>
                      <a:r>
                        <a:rPr lang="de-DE" sz="2000" b="1" u="none" strike="noStrike" kern="1200" baseline="0" dirty="0">
                          <a:solidFill>
                            <a:srgbClr val="003061"/>
                          </a:solidFill>
                          <a:effectLst/>
                        </a:rPr>
                        <a:t> Emissionen</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CO2-Emissionen, die bei der Verbrennung</a:t>
                      </a:r>
                      <a:r>
                        <a:rPr lang="de-DE" sz="1600" u="none" strike="noStrike" kern="1200" baseline="0" dirty="0">
                          <a:solidFill>
                            <a:schemeClr val="tx1"/>
                          </a:solidFill>
                          <a:effectLst/>
                        </a:rPr>
                        <a:t> </a:t>
                      </a:r>
                      <a:r>
                        <a:rPr lang="de-DE" sz="1600" u="none" strike="noStrike" kern="1200" dirty="0">
                          <a:solidFill>
                            <a:schemeClr val="tx1"/>
                          </a:solidFill>
                          <a:effectLst/>
                        </a:rPr>
                        <a:t>von Energieträgern </a:t>
                      </a:r>
                      <a:r>
                        <a:rPr lang="de-DE" sz="1600" u="none" strike="noStrike" kern="1200" baseline="0" dirty="0">
                          <a:solidFill>
                            <a:schemeClr val="tx1"/>
                          </a:solidFill>
                          <a:effectLst/>
                        </a:rPr>
                        <a:t>zur </a:t>
                      </a:r>
                      <a:r>
                        <a:rPr lang="de-DE" sz="1600" u="none" strike="noStrike" kern="1200" dirty="0">
                          <a:solidFill>
                            <a:schemeClr val="tx1"/>
                          </a:solidFill>
                          <a:effectLst/>
                        </a:rPr>
                        <a:t>Umwandlung in Wärme und/oder Strom entstehen</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2"/>
                  </a:ext>
                </a:extLst>
              </a:tr>
              <a:tr h="535089">
                <a:tc>
                  <a:txBody>
                    <a:bodyPr/>
                    <a:lstStyle/>
                    <a:p>
                      <a:pPr marL="0" algn="l" defTabSz="914400" rtl="0" eaLnBrk="1" fontAlgn="ctr" latinLnBrk="0" hangingPunct="1"/>
                      <a:r>
                        <a:rPr lang="de-DE" sz="2000" b="1" u="none" strike="noStrike" kern="1200" dirty="0">
                          <a:solidFill>
                            <a:srgbClr val="003061"/>
                          </a:solidFill>
                          <a:effectLst/>
                        </a:rPr>
                        <a:t>Prozessemissionen</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Treibhausgasemissionen, die </a:t>
                      </a:r>
                      <a:r>
                        <a:rPr lang="de-DE" sz="1600" u="none" strike="noStrike" baseline="0" dirty="0">
                          <a:solidFill>
                            <a:schemeClr val="tx1"/>
                          </a:solidFill>
                          <a:effectLst/>
                        </a:rPr>
                        <a:t>prozessbedingt bei Produktionsprozessen entstehen</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713452">
                <a:tc>
                  <a:txBody>
                    <a:bodyPr/>
                    <a:lstStyle/>
                    <a:p>
                      <a:pPr algn="l" rtl="0" fontAlgn="ctr"/>
                      <a:r>
                        <a:rPr lang="de-DE" sz="2000" b="1" u="none" strike="noStrike" dirty="0">
                          <a:solidFill>
                            <a:srgbClr val="003061"/>
                          </a:solidFill>
                          <a:effectLst/>
                        </a:rPr>
                        <a:t>Direkte</a:t>
                      </a:r>
                      <a:r>
                        <a:rPr lang="de-DE" sz="2000" b="1" u="none" strike="noStrike" baseline="0" dirty="0">
                          <a:solidFill>
                            <a:srgbClr val="003061"/>
                          </a:solidFill>
                          <a:effectLst/>
                        </a:rPr>
                        <a:t> Emissionen</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Entstehen bei der Verbrennung von Energieträgern (energiebedingte</a:t>
                      </a:r>
                      <a:r>
                        <a:rPr lang="de-DE" sz="1600" u="none" strike="noStrike" baseline="0" dirty="0">
                          <a:solidFill>
                            <a:schemeClr val="tx1"/>
                          </a:solidFill>
                          <a:effectLst/>
                        </a:rPr>
                        <a:t> Emissionen) oder prozessbedingt bei Produktionsprozessen (Prozessemissionen)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4"/>
                  </a:ext>
                </a:extLst>
              </a:tr>
              <a:tr h="684000">
                <a:tc>
                  <a:txBody>
                    <a:bodyPr/>
                    <a:lstStyle/>
                    <a:p>
                      <a:pPr algn="l" rtl="0" fontAlgn="ctr"/>
                      <a:r>
                        <a:rPr lang="de-DE" sz="2000" b="1" u="none" strike="noStrike" dirty="0">
                          <a:solidFill>
                            <a:srgbClr val="003061"/>
                          </a:solidFill>
                          <a:effectLst/>
                        </a:rPr>
                        <a:t>Indirekte Emissionen</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baseline="0" dirty="0">
                          <a:solidFill>
                            <a:schemeClr val="tx1"/>
                          </a:solidFill>
                          <a:effectLst/>
                        </a:rPr>
                        <a:t>Energiebedingten CO2-Emissionen der Stromerzeugung, die sich die Branche, die den Strom bezieht, zurechnet (obwohl sie in der Energiewirtschaft entstehen)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3" name="Foliennummernplatzhalter 2">
            <a:extLst>
              <a:ext uri="{FF2B5EF4-FFF2-40B4-BE49-F238E27FC236}">
                <a16:creationId xmlns:a16="http://schemas.microsoft.com/office/drawing/2014/main" id="{3A6A22BC-1DF5-447B-BC91-5646737A464A}"/>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52</a:t>
            </a:fld>
            <a:endParaRPr lang="de-DE" dirty="0"/>
          </a:p>
        </p:txBody>
      </p:sp>
    </p:spTree>
    <p:extLst>
      <p:ext uri="{BB962C8B-B14F-4D97-AF65-F5344CB8AC3E}">
        <p14:creationId xmlns:p14="http://schemas.microsoft.com/office/powerpoint/2010/main" val="1300637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B9233162-7D3F-93FD-03FD-873E735101D5}"/>
              </a:ext>
            </a:extLst>
          </p:cNvPr>
          <p:cNvGraphicFramePr>
            <a:graphicFrameLocks noChangeAspect="1"/>
          </p:cNvGraphicFramePr>
          <p:nvPr>
            <p:custDataLst>
              <p:tags r:id="rId1"/>
            </p:custDataLst>
            <p:extLst>
              <p:ext uri="{D42A27DB-BD31-4B8C-83A1-F6EECF244321}">
                <p14:modId xmlns:p14="http://schemas.microsoft.com/office/powerpoint/2010/main" val="13630210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el 9"/>
          <p:cNvSpPr>
            <a:spLocks noGrp="1"/>
          </p:cNvSpPr>
          <p:nvPr>
            <p:ph type="title"/>
          </p:nvPr>
        </p:nvSpPr>
        <p:spPr>
          <a:xfrm>
            <a:off x="0" y="1"/>
            <a:ext cx="12192000" cy="864000"/>
          </a:xfrm>
          <a:solidFill>
            <a:srgbClr val="CCD6DF"/>
          </a:solidFill>
        </p:spPr>
        <p:txBody>
          <a:bodyPr vert="horz"/>
          <a:lstStyle/>
          <a:p>
            <a:r>
              <a:rPr lang="de-DE" dirty="0"/>
              <a:t>Glossar II</a:t>
            </a:r>
          </a:p>
        </p:txBody>
      </p:sp>
      <p:sp>
        <p:nvSpPr>
          <p:cNvPr id="3" name="Foliennummernplatzhalter 2">
            <a:extLst>
              <a:ext uri="{FF2B5EF4-FFF2-40B4-BE49-F238E27FC236}">
                <a16:creationId xmlns:a16="http://schemas.microsoft.com/office/drawing/2014/main" id="{A28AB115-D773-4A45-AD50-504E0A736727}"/>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pPr/>
              <a:t>53</a:t>
            </a:fld>
            <a:endParaRPr lang="de-DE" dirty="0"/>
          </a:p>
        </p:txBody>
      </p:sp>
      <p:graphicFrame>
        <p:nvGraphicFramePr>
          <p:cNvPr id="6" name="Inhaltsplatzhalter 5"/>
          <p:cNvGraphicFramePr>
            <a:graphicFrameLocks noGrp="1"/>
          </p:cNvGraphicFramePr>
          <p:nvPr>
            <p:ph sz="half" idx="1"/>
            <p:extLst>
              <p:ext uri="{D42A27DB-BD31-4B8C-83A1-F6EECF244321}">
                <p14:modId xmlns:p14="http://schemas.microsoft.com/office/powerpoint/2010/main" val="2575508579"/>
              </p:ext>
            </p:extLst>
          </p:nvPr>
        </p:nvGraphicFramePr>
        <p:xfrm>
          <a:off x="522288" y="1058863"/>
          <a:ext cx="11160000" cy="4860000"/>
        </p:xfrm>
        <a:graphic>
          <a:graphicData uri="http://schemas.openxmlformats.org/drawingml/2006/table">
            <a:tbl>
              <a:tblPr bandCol="1">
                <a:tableStyleId>{0817EA92-75D0-4044-A80A-286907CE0D03}</a:tableStyleId>
              </a:tblPr>
              <a:tblGrid>
                <a:gridCol w="3600000">
                  <a:extLst>
                    <a:ext uri="{9D8B030D-6E8A-4147-A177-3AD203B41FA5}">
                      <a16:colId xmlns:a16="http://schemas.microsoft.com/office/drawing/2014/main" val="20000"/>
                    </a:ext>
                  </a:extLst>
                </a:gridCol>
                <a:gridCol w="7560000">
                  <a:extLst>
                    <a:ext uri="{9D8B030D-6E8A-4147-A177-3AD203B41FA5}">
                      <a16:colId xmlns:a16="http://schemas.microsoft.com/office/drawing/2014/main" val="20001"/>
                    </a:ext>
                  </a:extLst>
                </a:gridCol>
              </a:tblGrid>
              <a:tr h="1980000">
                <a:tc>
                  <a:txBody>
                    <a:bodyPr/>
                    <a:lstStyle/>
                    <a:p>
                      <a:pPr marL="0" algn="l" defTabSz="914400" rtl="0" eaLnBrk="1" fontAlgn="ctr" latinLnBrk="0" hangingPunct="1"/>
                      <a:r>
                        <a:rPr lang="de-DE" sz="2000" b="1" u="none" strike="noStrike" kern="1200" dirty="0">
                          <a:solidFill>
                            <a:srgbClr val="003061"/>
                          </a:solidFill>
                          <a:effectLst/>
                        </a:rPr>
                        <a:t>Emissionshandel (ET)/</a:t>
                      </a:r>
                    </a:p>
                    <a:p>
                      <a:pPr marL="0" algn="l" defTabSz="914400" rtl="0" eaLnBrk="1" fontAlgn="ctr" latinLnBrk="0" hangingPunct="1"/>
                      <a:r>
                        <a:rPr lang="de-DE" sz="2000" b="1" u="none" strike="noStrike" kern="1200" dirty="0">
                          <a:solidFill>
                            <a:srgbClr val="003061"/>
                          </a:solidFill>
                          <a:effectLst/>
                        </a:rPr>
                        <a:t>Emissionshandelssystem</a:t>
                      </a:r>
                      <a:r>
                        <a:rPr lang="de-DE" sz="2000" b="1" u="none" strike="noStrike" kern="1200" baseline="0" dirty="0">
                          <a:solidFill>
                            <a:srgbClr val="003061"/>
                          </a:solidFill>
                          <a:effectLst/>
                        </a:rPr>
                        <a:t> (ETS)</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effectLst/>
                        </a:rPr>
                        <a:t>Ein Instrument der EU-Klimapolitik mit dem Ziel, die Treibhausgasemissionen unter möglichst geringen volkswirtschaftlichen Kosten zu senken.</a:t>
                      </a:r>
                      <a:r>
                        <a:rPr lang="de-DE" sz="1600" u="none" strike="noStrike" kern="1200" baseline="0" dirty="0">
                          <a:effectLst/>
                        </a:rPr>
                        <a:t> Di</a:t>
                      </a:r>
                      <a:r>
                        <a:rPr lang="de-DE" sz="1600" u="none" strike="noStrike" kern="1200" dirty="0">
                          <a:effectLst/>
                        </a:rPr>
                        <a:t>e Höhe der Emissionsminderung wird</a:t>
                      </a:r>
                      <a:r>
                        <a:rPr lang="de-DE" sz="1600" u="none" strike="noStrike" kern="1200" baseline="0" dirty="0">
                          <a:effectLst/>
                        </a:rPr>
                        <a:t> politisch festgelegt (</a:t>
                      </a:r>
                      <a:r>
                        <a:rPr lang="de-DE" sz="1600" u="none" strike="noStrike" kern="1200" baseline="0" dirty="0" err="1">
                          <a:effectLst/>
                        </a:rPr>
                        <a:t>cap</a:t>
                      </a:r>
                      <a:r>
                        <a:rPr lang="de-DE" sz="1600" u="none" strike="noStrike" kern="1200" baseline="0" dirty="0">
                          <a:effectLst/>
                        </a:rPr>
                        <a:t>). Die Teilnehmer des Emissionshandels müssen ein Zertifikat für jede Tonne emittiertes Treibhausgas vorhalten und können die Zertifikate untereinander handeln. Dadurch</a:t>
                      </a:r>
                      <a:r>
                        <a:rPr lang="de-DE" sz="1600" u="none" strike="noStrike" kern="1200" dirty="0">
                          <a:effectLst/>
                        </a:rPr>
                        <a:t> bleibt  es dem Markt überlassen, auf welche Weise er diese Verminderung erzielt. Das europäische ETS ist der erste grenzüberschreitende und weltweit größte Emissionsrechtehandel.</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0"/>
                  </a:ext>
                </a:extLst>
              </a:tr>
              <a:tr h="1188000">
                <a:tc>
                  <a:txBody>
                    <a:bodyPr/>
                    <a:lstStyle/>
                    <a:p>
                      <a:pPr algn="l" rtl="0" fontAlgn="ctr"/>
                      <a:r>
                        <a:rPr lang="de-DE" sz="2000" b="1" u="none" strike="noStrike" dirty="0">
                          <a:solidFill>
                            <a:srgbClr val="003061"/>
                          </a:solidFill>
                          <a:effectLst/>
                        </a:rPr>
                        <a:t>Marktstabilitätsreserve (MSR)</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effectLst/>
                        </a:rPr>
                        <a:t>Instrument</a:t>
                      </a:r>
                      <a:r>
                        <a:rPr lang="de-DE" sz="1600" u="none" strike="noStrike" baseline="0" dirty="0">
                          <a:effectLst/>
                        </a:rPr>
                        <a:t> des europäischen Emissionshandels. </a:t>
                      </a:r>
                    </a:p>
                    <a:p>
                      <a:pPr algn="l" rtl="0" fontAlgn="ctr"/>
                      <a:r>
                        <a:rPr lang="de-DE" sz="1600" u="none" strike="noStrike" dirty="0">
                          <a:effectLst/>
                        </a:rPr>
                        <a:t>Die Marktstabilitätsreserve sieht vor, anhand der jährlich ermittelten Überschusssituation im Emissionshandelsmarkt eine Anpassung des Angebots an Zertifikaten vorzunehmen.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1"/>
                  </a:ext>
                </a:extLst>
              </a:tr>
              <a:tr h="1692000">
                <a:tc>
                  <a:txBody>
                    <a:bodyPr/>
                    <a:lstStyle/>
                    <a:p>
                      <a:pPr algn="l" rtl="0" fontAlgn="ctr"/>
                      <a:r>
                        <a:rPr lang="de-DE" sz="2000" b="1" u="none" strike="noStrike" dirty="0">
                          <a:solidFill>
                            <a:srgbClr val="003061"/>
                          </a:solidFill>
                          <a:effectLst/>
                        </a:rPr>
                        <a:t>Stromsteuer</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effectLst/>
                        </a:rPr>
                        <a:t>Indirekte Verbrauchssteuer, die sowohl</a:t>
                      </a:r>
                      <a:r>
                        <a:rPr lang="de-DE" sz="1600" u="none" strike="noStrike" baseline="0" dirty="0">
                          <a:effectLst/>
                        </a:rPr>
                        <a:t> </a:t>
                      </a:r>
                      <a:r>
                        <a:rPr lang="de-DE" sz="1600" u="none" strike="noStrike" dirty="0">
                          <a:effectLst/>
                        </a:rPr>
                        <a:t>beim Stromversorger anfällt, wenn Strom von einem Letztverbraucher aus dem Versorgungsnetz entnommen wird</a:t>
                      </a:r>
                      <a:r>
                        <a:rPr lang="de-DE" sz="1600" u="none" strike="noStrike" baseline="0" dirty="0">
                          <a:effectLst/>
                        </a:rPr>
                        <a:t> als auch</a:t>
                      </a:r>
                      <a:r>
                        <a:rPr lang="de-DE" sz="1600" u="none" strike="noStrike" dirty="0">
                          <a:effectLst/>
                        </a:rPr>
                        <a:t> bei Eigenerzeugern, die Strom zum Selbstverbrauch entnehmen.</a:t>
                      </a:r>
                    </a:p>
                    <a:p>
                      <a:pPr algn="l" rtl="0" fontAlgn="ctr"/>
                      <a:r>
                        <a:rPr lang="de-DE" sz="1600" u="none" strike="noStrike" dirty="0">
                          <a:effectLst/>
                        </a:rPr>
                        <a:t>Unternehmen des produzierenden Gewerbes und</a:t>
                      </a:r>
                      <a:r>
                        <a:rPr lang="de-DE" sz="1600" u="none" strike="noStrike" baseline="0" dirty="0">
                          <a:effectLst/>
                        </a:rPr>
                        <a:t> </a:t>
                      </a:r>
                      <a:r>
                        <a:rPr lang="de-DE" sz="1600" u="none" strike="noStrike" dirty="0">
                          <a:effectLst/>
                        </a:rPr>
                        <a:t>der Land- und Forstwirtschaft wird für betrieblich verwendeten Strom </a:t>
                      </a:r>
                      <a:r>
                        <a:rPr lang="de-DE" sz="1600" u="none" strike="noStrike" baseline="0" dirty="0">
                          <a:effectLst/>
                        </a:rPr>
                        <a:t> </a:t>
                      </a:r>
                      <a:r>
                        <a:rPr lang="de-DE" sz="1600" u="none" strike="noStrike" dirty="0">
                          <a:effectLst/>
                        </a:rPr>
                        <a:t>eine teilweise Entlastung </a:t>
                      </a:r>
                      <a:r>
                        <a:rPr lang="de-DE" sz="1600" u="none" strike="noStrike" baseline="0" dirty="0">
                          <a:effectLst/>
                        </a:rPr>
                        <a:t>gewährt</a:t>
                      </a:r>
                      <a:r>
                        <a:rPr lang="de-DE" sz="1600" u="none" strike="noStrike" dirty="0">
                          <a:effectLst/>
                        </a:rPr>
                        <a:t>.</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04993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4E2FD295-549E-618E-FD66-6A70491BBB24}"/>
              </a:ext>
            </a:extLst>
          </p:cNvPr>
          <p:cNvGraphicFramePr>
            <a:graphicFrameLocks noChangeAspect="1"/>
          </p:cNvGraphicFramePr>
          <p:nvPr>
            <p:custDataLst>
              <p:tags r:id="rId1"/>
            </p:custDataLst>
            <p:extLst>
              <p:ext uri="{D42A27DB-BD31-4B8C-83A1-F6EECF244321}">
                <p14:modId xmlns:p14="http://schemas.microsoft.com/office/powerpoint/2010/main" val="3129540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0" name="Titel 9"/>
          <p:cNvSpPr>
            <a:spLocks noGrp="1"/>
          </p:cNvSpPr>
          <p:nvPr>
            <p:ph type="title"/>
          </p:nvPr>
        </p:nvSpPr>
        <p:spPr>
          <a:xfrm>
            <a:off x="0" y="1"/>
            <a:ext cx="12192000" cy="864000"/>
          </a:xfrm>
          <a:solidFill>
            <a:srgbClr val="CCD6DF"/>
          </a:solidFill>
        </p:spPr>
        <p:txBody>
          <a:bodyPr vert="horz"/>
          <a:lstStyle/>
          <a:p>
            <a:r>
              <a:rPr lang="de-DE" dirty="0"/>
              <a:t>Glossar III</a:t>
            </a:r>
          </a:p>
        </p:txBody>
      </p:sp>
      <p:graphicFrame>
        <p:nvGraphicFramePr>
          <p:cNvPr id="6" name="Inhaltsplatzhalter 5"/>
          <p:cNvGraphicFramePr>
            <a:graphicFrameLocks noGrp="1"/>
          </p:cNvGraphicFramePr>
          <p:nvPr>
            <p:ph sz="half" idx="1"/>
            <p:extLst>
              <p:ext uri="{D42A27DB-BD31-4B8C-83A1-F6EECF244321}">
                <p14:modId xmlns:p14="http://schemas.microsoft.com/office/powerpoint/2010/main" val="1242888815"/>
              </p:ext>
            </p:extLst>
          </p:nvPr>
        </p:nvGraphicFramePr>
        <p:xfrm>
          <a:off x="515938" y="1052513"/>
          <a:ext cx="11160000" cy="4860000"/>
        </p:xfrm>
        <a:graphic>
          <a:graphicData uri="http://schemas.openxmlformats.org/drawingml/2006/table">
            <a:tbl>
              <a:tblPr bandCol="1">
                <a:tableStyleId>{0817EA92-75D0-4044-A80A-286907CE0D03}</a:tableStyleId>
              </a:tblPr>
              <a:tblGrid>
                <a:gridCol w="3600000">
                  <a:extLst>
                    <a:ext uri="{9D8B030D-6E8A-4147-A177-3AD203B41FA5}">
                      <a16:colId xmlns:a16="http://schemas.microsoft.com/office/drawing/2014/main" val="20000"/>
                    </a:ext>
                  </a:extLst>
                </a:gridCol>
                <a:gridCol w="7560000">
                  <a:extLst>
                    <a:ext uri="{9D8B030D-6E8A-4147-A177-3AD203B41FA5}">
                      <a16:colId xmlns:a16="http://schemas.microsoft.com/office/drawing/2014/main" val="20001"/>
                    </a:ext>
                  </a:extLst>
                </a:gridCol>
              </a:tblGrid>
              <a:tr h="691729">
                <a:tc>
                  <a:txBody>
                    <a:bodyPr/>
                    <a:lstStyle/>
                    <a:p>
                      <a:pPr algn="l" rtl="0" fontAlgn="ctr"/>
                      <a:r>
                        <a:rPr lang="de-DE" sz="2000" b="1" u="none" strike="noStrike" dirty="0">
                          <a:solidFill>
                            <a:srgbClr val="003061"/>
                          </a:solidFill>
                          <a:effectLst/>
                        </a:rPr>
                        <a:t>Primärenergie</a:t>
                      </a:r>
                      <a:br>
                        <a:rPr lang="de-DE" sz="2000" b="1" u="none" strike="noStrike" dirty="0">
                          <a:solidFill>
                            <a:srgbClr val="003061"/>
                          </a:solidFill>
                          <a:effectLst/>
                        </a:rPr>
                      </a:br>
                      <a:r>
                        <a:rPr lang="de-DE" sz="1800" b="0" u="none" strike="noStrike" dirty="0">
                          <a:solidFill>
                            <a:srgbClr val="003061"/>
                          </a:solidFill>
                          <a:effectLst/>
                        </a:rPr>
                        <a:t>(Primärenergieverbrauch: PEV)</a:t>
                      </a:r>
                      <a:endParaRPr lang="de-DE" sz="2000" b="0"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Energie, die mit den natürlich vorkommenden Energieformen oder Energiequellen zur Verfügung steht, etwa als Kohle, Gas oder Wind.</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83936521"/>
                  </a:ext>
                </a:extLst>
              </a:tr>
              <a:tr h="691729">
                <a:tc>
                  <a:txBody>
                    <a:bodyPr/>
                    <a:lstStyle/>
                    <a:p>
                      <a:pPr algn="l" rtl="0" fontAlgn="ctr"/>
                      <a:r>
                        <a:rPr lang="de-DE" sz="2000" b="1" u="none" strike="noStrike" dirty="0">
                          <a:solidFill>
                            <a:srgbClr val="003061"/>
                          </a:solidFill>
                          <a:effectLst/>
                        </a:rPr>
                        <a:t>Endenergie </a:t>
                      </a:r>
                      <a:br>
                        <a:rPr lang="de-DE" sz="2000" b="1" u="none" strike="noStrike" dirty="0">
                          <a:solidFill>
                            <a:srgbClr val="003061"/>
                          </a:solidFill>
                          <a:effectLst/>
                        </a:rPr>
                      </a:br>
                      <a:r>
                        <a:rPr lang="de-DE" sz="1800" b="0" u="none" strike="noStrike" dirty="0">
                          <a:solidFill>
                            <a:srgbClr val="003061"/>
                          </a:solidFill>
                          <a:effectLst/>
                        </a:rPr>
                        <a:t>(Endenergieverbrauch: EEV) </a:t>
                      </a:r>
                      <a:endParaRPr lang="de-DE" sz="2000" b="0"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Teil der Primärenergie, welcher dem Verbraucher, nach Abzug von Transport- und Umwandlungsverlusten, zur Verfügung steht.</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637277427"/>
                  </a:ext>
                </a:extLst>
              </a:tr>
              <a:tr h="466971">
                <a:tc>
                  <a:txBody>
                    <a:bodyPr/>
                    <a:lstStyle/>
                    <a:p>
                      <a:pPr algn="l" rtl="0" fontAlgn="ctr"/>
                      <a:r>
                        <a:rPr lang="de-DE" sz="2000" b="1" u="none" strike="noStrike" dirty="0">
                          <a:solidFill>
                            <a:srgbClr val="003061"/>
                          </a:solidFill>
                          <a:effectLst/>
                        </a:rPr>
                        <a:t>Energetischer Einsatz</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Verwendung von Energieträgern zur Energieerzeugung.</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1"/>
                  </a:ext>
                </a:extLst>
              </a:tr>
              <a:tr h="466971">
                <a:tc>
                  <a:txBody>
                    <a:bodyPr/>
                    <a:lstStyle/>
                    <a:p>
                      <a:pPr algn="l" rtl="0" fontAlgn="ctr"/>
                      <a:r>
                        <a:rPr lang="de-DE" sz="2000" b="1" u="none" strike="noStrike" dirty="0">
                          <a:solidFill>
                            <a:srgbClr val="003061"/>
                          </a:solidFill>
                          <a:effectLst/>
                        </a:rPr>
                        <a:t>Stofflicher Einsatz</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Verwendung von Energieträgern als Rohstoffbasis in der Produktion.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2"/>
                  </a:ext>
                </a:extLst>
              </a:tr>
              <a:tr h="923681">
                <a:tc>
                  <a:txBody>
                    <a:bodyPr/>
                    <a:lstStyle/>
                    <a:p>
                      <a:pPr marL="0" algn="l" defTabSz="914400" rtl="0" eaLnBrk="1" fontAlgn="ctr" latinLnBrk="0" hangingPunct="1"/>
                      <a:r>
                        <a:rPr lang="de-DE" sz="2000" b="1" u="none" strike="noStrike" kern="1200" dirty="0">
                          <a:solidFill>
                            <a:srgbClr val="003061"/>
                          </a:solidFill>
                          <a:effectLst/>
                        </a:rPr>
                        <a:t>Spezifischer </a:t>
                      </a:r>
                    </a:p>
                    <a:p>
                      <a:pPr marL="0" algn="l" defTabSz="914400" rtl="0" eaLnBrk="1" fontAlgn="ctr" latinLnBrk="0" hangingPunct="1"/>
                      <a:r>
                        <a:rPr lang="de-DE" sz="2000" b="1" u="none" strike="noStrike" kern="1200" dirty="0">
                          <a:solidFill>
                            <a:srgbClr val="003061"/>
                          </a:solidFill>
                          <a:effectLst/>
                        </a:rPr>
                        <a:t>Energieverbrauch</a:t>
                      </a:r>
                      <a:endParaRPr lang="de-DE" sz="2000" b="1" i="0" u="none" strike="noStrike" kern="1200" dirty="0">
                        <a:solidFill>
                          <a:srgbClr val="003061"/>
                        </a:solidFill>
                        <a:effectLst/>
                        <a:latin typeface="+mn-lt"/>
                        <a:ea typeface="+mn-ea"/>
                        <a:cs typeface="+mn-cs"/>
                      </a:endParaRPr>
                    </a:p>
                  </a:txBody>
                  <a:tcPr marL="36000" marR="36000" marT="36000" marB="36000"/>
                </a:tc>
                <a:tc>
                  <a:txBody>
                    <a:bodyPr/>
                    <a:lstStyle/>
                    <a:p>
                      <a:pPr marL="0" algn="l" defTabSz="914400" rtl="0" eaLnBrk="1" fontAlgn="ctr" latinLnBrk="0" hangingPunct="1"/>
                      <a:r>
                        <a:rPr lang="de-DE" sz="1600" u="none" strike="noStrike" kern="1200" dirty="0">
                          <a:solidFill>
                            <a:schemeClr val="tx1"/>
                          </a:solidFill>
                          <a:effectLst/>
                        </a:rPr>
                        <a:t>Energieverbrauch pro Einheit (hier: bezogen</a:t>
                      </a:r>
                      <a:r>
                        <a:rPr lang="de-DE" sz="1600" u="none" strike="noStrike" kern="1200" baseline="0" dirty="0">
                          <a:solidFill>
                            <a:schemeClr val="tx1"/>
                          </a:solidFill>
                          <a:effectLst/>
                        </a:rPr>
                        <a:t> auf den Produktionsindex der chemisch-pharmazeutischen Industrie)</a:t>
                      </a:r>
                      <a:r>
                        <a:rPr lang="de-DE" sz="1600" u="none" strike="noStrike" kern="1200" dirty="0">
                          <a:solidFill>
                            <a:schemeClr val="tx1"/>
                          </a:solidFill>
                          <a:effectLst/>
                        </a:rPr>
                        <a:t>. Ein sinkender spezifischer Energieverbrauch ist Ausdruck einer höheren Energieeffizienz.</a:t>
                      </a:r>
                      <a:endParaRPr lang="de-DE" sz="1600" b="0" i="0" u="none" strike="noStrike" kern="1200" dirty="0">
                        <a:solidFill>
                          <a:schemeClr val="tx1"/>
                        </a:solidFill>
                        <a:effectLst/>
                        <a:latin typeface="+mn-lt"/>
                        <a:ea typeface="+mn-ea"/>
                        <a:cs typeface="+mn-cs"/>
                      </a:endParaRPr>
                    </a:p>
                  </a:txBody>
                  <a:tcPr marL="36000" marR="36000" marT="36000" marB="36000"/>
                </a:tc>
                <a:extLst>
                  <a:ext uri="{0D108BD9-81ED-4DB2-BD59-A6C34878D82A}">
                    <a16:rowId xmlns:a16="http://schemas.microsoft.com/office/drawing/2014/main" val="10003"/>
                  </a:ext>
                </a:extLst>
              </a:tr>
              <a:tr h="969864">
                <a:tc>
                  <a:txBody>
                    <a:bodyPr/>
                    <a:lstStyle/>
                    <a:p>
                      <a:pPr algn="l" rtl="0" fontAlgn="ctr"/>
                      <a:r>
                        <a:rPr lang="de-DE" sz="2000" b="1" u="none" strike="noStrike" dirty="0">
                          <a:solidFill>
                            <a:srgbClr val="003061"/>
                          </a:solidFill>
                          <a:effectLst/>
                        </a:rPr>
                        <a:t>Nachwachsende Rohstoffe </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Nachwachsende Rohstoffe sind land- und forstwirtschaftlich erzeugte Produkte, die nicht als Nahrungs- oder Futtermittel Verwendung finden, sondern als Rohstoff für die Produktion oder zur Erzeugung von Wärme, Strom oder Kraftstoffen genutzt werden.</a:t>
                      </a:r>
                      <a:endParaRPr lang="de-DE" sz="1600" b="0" i="0" u="none" strike="noStrike" dirty="0">
                        <a:solidFill>
                          <a:schemeClr val="tx1"/>
                        </a:solidFill>
                        <a:effectLst/>
                        <a:latin typeface="+mn-lt"/>
                      </a:endParaRPr>
                    </a:p>
                  </a:txBody>
                  <a:tcPr marL="36000" marR="36000" marT="36000" marB="36000"/>
                </a:tc>
                <a:extLst>
                  <a:ext uri="{0D108BD9-81ED-4DB2-BD59-A6C34878D82A}">
                    <a16:rowId xmlns:a16="http://schemas.microsoft.com/office/drawing/2014/main" val="10004"/>
                  </a:ext>
                </a:extLst>
              </a:tr>
              <a:tr h="649055">
                <a:tc>
                  <a:txBody>
                    <a:bodyPr/>
                    <a:lstStyle/>
                    <a:p>
                      <a:pPr algn="l" rtl="0" fontAlgn="ctr"/>
                      <a:r>
                        <a:rPr lang="de-DE" sz="2000" b="1" u="none" strike="noStrike" dirty="0">
                          <a:solidFill>
                            <a:srgbClr val="003061"/>
                          </a:solidFill>
                          <a:effectLst/>
                        </a:rPr>
                        <a:t>Fossile</a:t>
                      </a:r>
                      <a:r>
                        <a:rPr lang="de-DE" sz="2000" b="1" u="none" strike="noStrike" baseline="0" dirty="0">
                          <a:solidFill>
                            <a:srgbClr val="003061"/>
                          </a:solidFill>
                          <a:effectLst/>
                        </a:rPr>
                        <a:t> Energieträger</a:t>
                      </a:r>
                      <a:endParaRPr lang="de-DE" sz="2000" b="1" i="0" u="none" strike="noStrike" dirty="0">
                        <a:solidFill>
                          <a:srgbClr val="003061"/>
                        </a:solidFill>
                        <a:effectLst/>
                        <a:latin typeface="+mn-lt"/>
                      </a:endParaRPr>
                    </a:p>
                  </a:txBody>
                  <a:tcPr marL="36000" marR="36000" marT="36000" marB="36000"/>
                </a:tc>
                <a:tc>
                  <a:txBody>
                    <a:bodyPr/>
                    <a:lstStyle/>
                    <a:p>
                      <a:pPr algn="l" rtl="0" fontAlgn="ctr"/>
                      <a:r>
                        <a:rPr lang="de-DE" sz="1600" u="none" strike="noStrike" dirty="0">
                          <a:solidFill>
                            <a:schemeClr val="tx1"/>
                          </a:solidFill>
                          <a:effectLst/>
                        </a:rPr>
                        <a:t>Kohlenwasserstoffe wie</a:t>
                      </a:r>
                      <a:r>
                        <a:rPr lang="de-DE" sz="1600" u="none" strike="noStrike" baseline="0" dirty="0">
                          <a:solidFill>
                            <a:schemeClr val="tx1"/>
                          </a:solidFill>
                          <a:effectLst/>
                        </a:rPr>
                        <a:t> Kohle, </a:t>
                      </a:r>
                      <a:r>
                        <a:rPr lang="de-DE" sz="1600" u="none" strike="noStrike" dirty="0">
                          <a:solidFill>
                            <a:schemeClr val="tx1"/>
                          </a:solidFill>
                          <a:effectLst/>
                        </a:rPr>
                        <a:t>Erdgas,</a:t>
                      </a:r>
                      <a:r>
                        <a:rPr lang="de-DE" sz="1600" u="none" strike="noStrike" baseline="0" dirty="0">
                          <a:solidFill>
                            <a:schemeClr val="tx1"/>
                          </a:solidFill>
                          <a:effectLst/>
                        </a:rPr>
                        <a:t> oder </a:t>
                      </a:r>
                      <a:r>
                        <a:rPr lang="de-DE" sz="1600" u="none" strike="noStrike" dirty="0">
                          <a:solidFill>
                            <a:schemeClr val="tx1"/>
                          </a:solidFill>
                          <a:effectLst/>
                        </a:rPr>
                        <a:t>Erdöl</a:t>
                      </a:r>
                      <a:r>
                        <a:rPr lang="de-DE" sz="1600" u="none" strike="noStrike" baseline="0" dirty="0">
                          <a:solidFill>
                            <a:schemeClr val="tx1"/>
                          </a:solidFill>
                          <a:effectLst/>
                        </a:rPr>
                        <a:t>, die </a:t>
                      </a:r>
                      <a:r>
                        <a:rPr lang="de-DE" sz="1600" dirty="0">
                          <a:solidFill>
                            <a:schemeClr val="tx1"/>
                          </a:solidFill>
                          <a:effectLst/>
                        </a:rPr>
                        <a:t>Abbauprodukten von toten Pflanzen und Tieren </a:t>
                      </a:r>
                      <a:r>
                        <a:rPr lang="de-DE" sz="1600" u="none" strike="noStrike" baseline="0" dirty="0">
                          <a:solidFill>
                            <a:schemeClr val="tx1"/>
                          </a:solidFill>
                          <a:effectLst/>
                        </a:rPr>
                        <a:t>aus </a:t>
                      </a:r>
                      <a:r>
                        <a:rPr lang="de-DE" sz="1600" dirty="0">
                          <a:solidFill>
                            <a:schemeClr val="tx1"/>
                          </a:solidFill>
                          <a:effectLst/>
                        </a:rPr>
                        <a:t>geologischer Vorzeit </a:t>
                      </a:r>
                      <a:r>
                        <a:rPr lang="de-DE" sz="1600" u="none" strike="noStrike" baseline="0" dirty="0">
                          <a:solidFill>
                            <a:schemeClr val="tx1"/>
                          </a:solidFill>
                          <a:effectLst/>
                        </a:rPr>
                        <a:t>sind.</a:t>
                      </a:r>
                      <a:endParaRPr lang="de-DE" sz="1600" b="0" i="0" u="none" strike="dblStrike" baseline="0" dirty="0">
                        <a:solidFill>
                          <a:schemeClr val="tx1"/>
                        </a:solidFill>
                        <a:effectLst/>
                        <a:latin typeface="+mn-lt"/>
                      </a:endParaRPr>
                    </a:p>
                  </a:txBody>
                  <a:tcPr marL="36000" marR="36000" marT="36000" marB="36000"/>
                </a:tc>
                <a:extLst>
                  <a:ext uri="{0D108BD9-81ED-4DB2-BD59-A6C34878D82A}">
                    <a16:rowId xmlns:a16="http://schemas.microsoft.com/office/drawing/2014/main" val="10005"/>
                  </a:ext>
                </a:extLst>
              </a:tr>
            </a:tbl>
          </a:graphicData>
        </a:graphic>
      </p:graphicFrame>
      <p:sp>
        <p:nvSpPr>
          <p:cNvPr id="3" name="Foliennummernplatzhalter 2">
            <a:extLst>
              <a:ext uri="{FF2B5EF4-FFF2-40B4-BE49-F238E27FC236}">
                <a16:creationId xmlns:a16="http://schemas.microsoft.com/office/drawing/2014/main" id="{D074E455-CF45-476A-B17E-AF483F991FA0}"/>
              </a:ext>
            </a:extLst>
          </p:cNvPr>
          <p:cNvSpPr>
            <a:spLocks noGrp="1"/>
          </p:cNvSpPr>
          <p:nvPr>
            <p:ph type="sldNum" sz="quarter" idx="11"/>
          </p:nvPr>
        </p:nvSpPr>
        <p:spPr/>
        <p:txBody>
          <a:bodyPr/>
          <a:lstStyle/>
          <a:p>
            <a:fld id="{B42D4303-B7FF-7540-9F33-74BBD7018147}" type="slidenum">
              <a:rPr lang="de-DE" smtClean="0"/>
              <a:pPr/>
              <a:t>54</a:t>
            </a:fld>
            <a:endParaRPr lang="de-DE" dirty="0"/>
          </a:p>
        </p:txBody>
      </p:sp>
    </p:spTree>
    <p:extLst>
      <p:ext uri="{BB962C8B-B14F-4D97-AF65-F5344CB8AC3E}">
        <p14:creationId xmlns:p14="http://schemas.microsoft.com/office/powerpoint/2010/main" val="2102748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F68C54B9-1C4D-E2D4-8D4E-F8056A39CD7B}"/>
              </a:ext>
            </a:extLst>
          </p:cNvPr>
          <p:cNvGraphicFramePr>
            <a:graphicFrameLocks noChangeAspect="1"/>
          </p:cNvGraphicFramePr>
          <p:nvPr>
            <p:custDataLst>
              <p:tags r:id="rId1"/>
            </p:custDataLst>
            <p:extLst>
              <p:ext uri="{D42A27DB-BD31-4B8C-83A1-F6EECF244321}">
                <p14:modId xmlns:p14="http://schemas.microsoft.com/office/powerpoint/2010/main" val="37356052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Umrechnungsfaktoren</a:t>
            </a:r>
          </a:p>
        </p:txBody>
      </p:sp>
      <p:graphicFrame>
        <p:nvGraphicFramePr>
          <p:cNvPr id="5" name="Tabelle 4"/>
          <p:cNvGraphicFramePr>
            <a:graphicFrameLocks noGrp="1"/>
          </p:cNvGraphicFramePr>
          <p:nvPr>
            <p:extLst>
              <p:ext uri="{D42A27DB-BD31-4B8C-83A1-F6EECF244321}">
                <p14:modId xmlns:p14="http://schemas.microsoft.com/office/powerpoint/2010/main" val="3403602396"/>
              </p:ext>
            </p:extLst>
          </p:nvPr>
        </p:nvGraphicFramePr>
        <p:xfrm>
          <a:off x="522116" y="2492896"/>
          <a:ext cx="11153946" cy="1966904"/>
        </p:xfrm>
        <a:graphic>
          <a:graphicData uri="http://schemas.openxmlformats.org/drawingml/2006/table">
            <a:tbl>
              <a:tblPr firstRow="1">
                <a:tableStyleId>{0817EA92-75D0-4044-A80A-286907CE0DDB}</a:tableStyleId>
              </a:tblPr>
              <a:tblGrid>
                <a:gridCol w="3047658">
                  <a:extLst>
                    <a:ext uri="{9D8B030D-6E8A-4147-A177-3AD203B41FA5}">
                      <a16:colId xmlns:a16="http://schemas.microsoft.com/office/drawing/2014/main" val="20000"/>
                    </a:ext>
                  </a:extLst>
                </a:gridCol>
                <a:gridCol w="1816004">
                  <a:extLst>
                    <a:ext uri="{9D8B030D-6E8A-4147-A177-3AD203B41FA5}">
                      <a16:colId xmlns:a16="http://schemas.microsoft.com/office/drawing/2014/main" val="20001"/>
                    </a:ext>
                  </a:extLst>
                </a:gridCol>
                <a:gridCol w="1572571">
                  <a:extLst>
                    <a:ext uri="{9D8B030D-6E8A-4147-A177-3AD203B41FA5}">
                      <a16:colId xmlns:a16="http://schemas.microsoft.com/office/drawing/2014/main" val="20002"/>
                    </a:ext>
                  </a:extLst>
                </a:gridCol>
                <a:gridCol w="1572571">
                  <a:extLst>
                    <a:ext uri="{9D8B030D-6E8A-4147-A177-3AD203B41FA5}">
                      <a16:colId xmlns:a16="http://schemas.microsoft.com/office/drawing/2014/main" val="20003"/>
                    </a:ext>
                  </a:extLst>
                </a:gridCol>
                <a:gridCol w="1572571">
                  <a:extLst>
                    <a:ext uri="{9D8B030D-6E8A-4147-A177-3AD203B41FA5}">
                      <a16:colId xmlns:a16="http://schemas.microsoft.com/office/drawing/2014/main" val="20004"/>
                    </a:ext>
                  </a:extLst>
                </a:gridCol>
                <a:gridCol w="1572571">
                  <a:extLst>
                    <a:ext uri="{9D8B030D-6E8A-4147-A177-3AD203B41FA5}">
                      <a16:colId xmlns:a16="http://schemas.microsoft.com/office/drawing/2014/main" val="20005"/>
                    </a:ext>
                  </a:extLst>
                </a:gridCol>
              </a:tblGrid>
              <a:tr h="399262">
                <a:tc gridSpan="2">
                  <a:txBody>
                    <a:bodyPr/>
                    <a:lstStyle/>
                    <a:p>
                      <a:pPr algn="l" rtl="0" fontAlgn="ctr"/>
                      <a:r>
                        <a:rPr lang="de-DE" sz="1800" b="1" u="none" strike="noStrike" dirty="0">
                          <a:solidFill>
                            <a:schemeClr val="bg1"/>
                          </a:solidFill>
                          <a:effectLst/>
                        </a:rPr>
                        <a:t>bezogen auf den Heizwert</a:t>
                      </a:r>
                      <a:endParaRPr lang="de-DE" sz="1800" b="1" i="1" u="none" strike="noStrike" dirty="0">
                        <a:solidFill>
                          <a:schemeClr val="bg1"/>
                        </a:solidFill>
                        <a:effectLst/>
                        <a:latin typeface="BundesSans Office"/>
                      </a:endParaRPr>
                    </a:p>
                  </a:txBody>
                  <a:tcPr marL="36000" marR="36000" marT="36000" marB="36000" anchor="ctr"/>
                </a:tc>
                <a:tc hMerge="1">
                  <a:txBody>
                    <a:bodyPr/>
                    <a:lstStyle/>
                    <a:p>
                      <a:pPr algn="l" fontAlgn="ctr"/>
                      <a:endParaRPr lang="de-DE" sz="1600" b="0" i="0" u="none" strike="noStrike" dirty="0">
                        <a:effectLst/>
                        <a:latin typeface="BundesSans Office"/>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fontAlgn="ctr"/>
                      <a:r>
                        <a:rPr lang="de-DE" sz="1800" b="1" u="none" strike="noStrike" dirty="0">
                          <a:solidFill>
                            <a:schemeClr val="bg1"/>
                          </a:solidFill>
                          <a:effectLst/>
                        </a:rPr>
                        <a:t>PJ</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err="1">
                          <a:solidFill>
                            <a:schemeClr val="bg1"/>
                          </a:solidFill>
                          <a:effectLst/>
                        </a:rPr>
                        <a:t>TWh</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SKE</a:t>
                      </a:r>
                      <a:endParaRPr lang="de-DE" sz="1800" b="1" i="0" u="none" strike="noStrike" dirty="0">
                        <a:solidFill>
                          <a:schemeClr val="bg1"/>
                        </a:solidFill>
                        <a:effectLst/>
                        <a:latin typeface="BundesSans Office"/>
                      </a:endParaRPr>
                    </a:p>
                  </a:txBody>
                  <a:tcPr marL="36000" marR="36000" marT="36000" marB="36000" anchor="ctr"/>
                </a:tc>
                <a:tc>
                  <a:txBody>
                    <a:bodyPr/>
                    <a:lstStyle/>
                    <a:p>
                      <a:pPr algn="ctr" rtl="0" fontAlgn="ctr"/>
                      <a:r>
                        <a:rPr lang="de-DE" sz="1800" b="1" u="none" strike="noStrike" dirty="0">
                          <a:solidFill>
                            <a:schemeClr val="bg1"/>
                          </a:solidFill>
                          <a:effectLst/>
                        </a:rPr>
                        <a:t>Mio. t RÖE</a:t>
                      </a:r>
                      <a:endParaRPr lang="de-DE" sz="1800" b="1" i="0" u="none" strike="noStrike" dirty="0">
                        <a:solidFill>
                          <a:schemeClr val="bg1"/>
                        </a:solidFill>
                        <a:effectLst/>
                        <a:latin typeface="BundesSans Office"/>
                      </a:endParaRPr>
                    </a:p>
                  </a:txBody>
                  <a:tcPr marL="36000" marR="36000" marT="36000" marB="36000" anchor="ctr"/>
                </a:tc>
                <a:extLst>
                  <a:ext uri="{0D108BD9-81ED-4DB2-BD59-A6C34878D82A}">
                    <a16:rowId xmlns:a16="http://schemas.microsoft.com/office/drawing/2014/main" val="10000"/>
                  </a:ext>
                </a:extLst>
              </a:tr>
              <a:tr h="360892">
                <a:tc>
                  <a:txBody>
                    <a:bodyPr/>
                    <a:lstStyle/>
                    <a:p>
                      <a:pPr algn="l" rtl="0" fontAlgn="ctr"/>
                      <a:r>
                        <a:rPr lang="de-DE" sz="2000" b="1" u="none" strike="noStrike" dirty="0">
                          <a:solidFill>
                            <a:schemeClr val="tx1"/>
                          </a:solidFill>
                          <a:effectLst/>
                        </a:rPr>
                        <a:t>1 Petajoule</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1"/>
                          </a:solidFill>
                          <a:effectLst/>
                        </a:rPr>
                        <a:t>PJ</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0,2778</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0,0341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0,0239</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1"/>
                  </a:ext>
                </a:extLst>
              </a:tr>
              <a:tr h="360892">
                <a:tc>
                  <a:txBody>
                    <a:bodyPr/>
                    <a:lstStyle/>
                    <a:p>
                      <a:pPr algn="l" rtl="0" fontAlgn="ctr"/>
                      <a:r>
                        <a:rPr lang="de-DE" sz="2000" b="1" u="none" strike="noStrike" dirty="0">
                          <a:solidFill>
                            <a:schemeClr val="tx1"/>
                          </a:solidFill>
                          <a:effectLst/>
                        </a:rPr>
                        <a:t>1 </a:t>
                      </a:r>
                      <a:r>
                        <a:rPr lang="de-DE" sz="2000" b="1" u="none" strike="noStrike" dirty="0" err="1">
                          <a:solidFill>
                            <a:schemeClr val="tx1"/>
                          </a:solidFill>
                          <a:effectLst/>
                        </a:rPr>
                        <a:t>Terawattstunde</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err="1">
                          <a:solidFill>
                            <a:schemeClr val="tx1"/>
                          </a:solidFill>
                          <a:effectLst/>
                        </a:rPr>
                        <a:t>TWh</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3,6</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0,123</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0,0861</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2"/>
                  </a:ext>
                </a:extLst>
              </a:tr>
              <a:tr h="414780">
                <a:tc>
                  <a:txBody>
                    <a:bodyPr/>
                    <a:lstStyle/>
                    <a:p>
                      <a:pPr algn="l" rtl="0" fontAlgn="ctr"/>
                      <a:r>
                        <a:rPr lang="de-DE" sz="2000" b="1" u="none" strike="noStrike" dirty="0">
                          <a:solidFill>
                            <a:schemeClr val="tx1"/>
                          </a:solidFill>
                          <a:effectLst/>
                        </a:rPr>
                        <a:t>1 Mio. t Steinkohleeinheit</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1"/>
                          </a:solidFill>
                          <a:effectLst/>
                        </a:rPr>
                        <a:t>Mio. t SKE</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29,308</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8,14</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0,7</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3"/>
                  </a:ext>
                </a:extLst>
              </a:tr>
              <a:tr h="399262">
                <a:tc>
                  <a:txBody>
                    <a:bodyPr/>
                    <a:lstStyle/>
                    <a:p>
                      <a:pPr algn="l" rtl="0" fontAlgn="ctr"/>
                      <a:r>
                        <a:rPr lang="de-DE" sz="2000" b="1" u="none" strike="noStrike" dirty="0">
                          <a:solidFill>
                            <a:schemeClr val="tx1"/>
                          </a:solidFill>
                          <a:effectLst/>
                        </a:rPr>
                        <a:t>1 Mio. t Rohöleinheit</a:t>
                      </a:r>
                      <a:endParaRPr lang="de-DE" sz="2000" b="1" i="0" u="none" strike="noStrike" dirty="0">
                        <a:solidFill>
                          <a:schemeClr val="tx1"/>
                        </a:solidFill>
                        <a:effectLst/>
                        <a:latin typeface="BundesSans Office"/>
                      </a:endParaRPr>
                    </a:p>
                  </a:txBody>
                  <a:tcPr marL="36000" marR="36000" marT="36000" marB="36000" anchor="ctr"/>
                </a:tc>
                <a:tc>
                  <a:txBody>
                    <a:bodyPr/>
                    <a:lstStyle/>
                    <a:p>
                      <a:pPr algn="l" rtl="0" fontAlgn="ctr"/>
                      <a:r>
                        <a:rPr lang="de-DE" sz="1800" b="1" u="none" strike="noStrike" dirty="0">
                          <a:solidFill>
                            <a:schemeClr val="tx1"/>
                          </a:solidFill>
                          <a:effectLst/>
                        </a:rPr>
                        <a:t>Mio. t RÖE</a:t>
                      </a:r>
                      <a:endParaRPr lang="de-DE" sz="1800" b="1"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41,869</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11,63</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1,429</a:t>
                      </a:r>
                      <a:endParaRPr lang="de-DE" sz="2000" b="0" i="0" u="none" strike="noStrike" dirty="0">
                        <a:solidFill>
                          <a:schemeClr val="tx1"/>
                        </a:solidFill>
                        <a:effectLst/>
                        <a:latin typeface="BundesSans Office"/>
                      </a:endParaRPr>
                    </a:p>
                  </a:txBody>
                  <a:tcPr marL="36000" marR="36000" marT="36000" marB="36000" anchor="ctr"/>
                </a:tc>
                <a:tc>
                  <a:txBody>
                    <a:bodyPr/>
                    <a:lstStyle/>
                    <a:p>
                      <a:pPr algn="ctr" rtl="0" fontAlgn="ctr"/>
                      <a:r>
                        <a:rPr lang="de-DE" sz="2000" b="0" u="none" strike="noStrike" dirty="0">
                          <a:solidFill>
                            <a:schemeClr val="tx1"/>
                          </a:solidFill>
                          <a:effectLst/>
                        </a:rPr>
                        <a:t>1</a:t>
                      </a:r>
                      <a:endParaRPr lang="de-DE" sz="2000" b="0" i="0" u="none" strike="noStrike" dirty="0">
                        <a:solidFill>
                          <a:schemeClr val="tx1"/>
                        </a:solidFill>
                        <a:effectLst/>
                        <a:latin typeface="BundesSans Office"/>
                      </a:endParaRPr>
                    </a:p>
                  </a:txBody>
                  <a:tcPr marL="36000" marR="36000" marT="36000" marB="36000" anchor="ctr"/>
                </a:tc>
                <a:extLst>
                  <a:ext uri="{0D108BD9-81ED-4DB2-BD59-A6C34878D82A}">
                    <a16:rowId xmlns:a16="http://schemas.microsoft.com/office/drawing/2014/main" val="10004"/>
                  </a:ext>
                </a:extLst>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3565757734"/>
              </p:ext>
            </p:extLst>
          </p:nvPr>
        </p:nvGraphicFramePr>
        <p:xfrm>
          <a:off x="522116" y="4835624"/>
          <a:ext cx="2628000" cy="1082766"/>
        </p:xfrm>
        <a:graphic>
          <a:graphicData uri="http://schemas.openxmlformats.org/drawingml/2006/table">
            <a:tbl>
              <a:tblPr>
                <a:tableStyleId>{0817EA92-75D0-4044-A80A-286907CE0D11}</a:tableStyleId>
              </a:tblPr>
              <a:tblGrid>
                <a:gridCol w="972000">
                  <a:extLst>
                    <a:ext uri="{9D8B030D-6E8A-4147-A177-3AD203B41FA5}">
                      <a16:colId xmlns:a16="http://schemas.microsoft.com/office/drawing/2014/main" val="20000"/>
                    </a:ext>
                  </a:extLst>
                </a:gridCol>
                <a:gridCol w="1656000">
                  <a:extLst>
                    <a:ext uri="{9D8B030D-6E8A-4147-A177-3AD203B41FA5}">
                      <a16:colId xmlns:a16="http://schemas.microsoft.com/office/drawing/2014/main" val="20001"/>
                    </a:ext>
                  </a:extLst>
                </a:gridCol>
              </a:tblGrid>
              <a:tr h="360922">
                <a:tc>
                  <a:txBody>
                    <a:bodyPr/>
                    <a:lstStyle/>
                    <a:p>
                      <a:pPr algn="l" rtl="0" fontAlgn="ctr"/>
                      <a:r>
                        <a:rPr lang="de-DE" sz="1800" b="1" u="none" strike="noStrike" dirty="0">
                          <a:solidFill>
                            <a:schemeClr val="tx1"/>
                          </a:solidFill>
                          <a:effectLst/>
                        </a:rPr>
                        <a:t>1 </a:t>
                      </a:r>
                      <a:r>
                        <a:rPr lang="de-DE" sz="1800" b="1" u="none" strike="noStrike" dirty="0" err="1">
                          <a:solidFill>
                            <a:schemeClr val="tx1"/>
                          </a:solidFill>
                          <a:effectLst/>
                        </a:rPr>
                        <a:t>TWh</a:t>
                      </a:r>
                      <a:endParaRPr lang="de-DE" sz="18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1"/>
                          </a:solidFill>
                          <a:effectLst/>
                        </a:rPr>
                        <a:t>= 1 Mrd. kWh</a:t>
                      </a:r>
                      <a:endParaRPr lang="de-DE" sz="1800" b="1"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0"/>
                  </a:ext>
                </a:extLst>
              </a:tr>
              <a:tr h="360922">
                <a:tc>
                  <a:txBody>
                    <a:bodyPr/>
                    <a:lstStyle/>
                    <a:p>
                      <a:pPr algn="l" rtl="0" fontAlgn="ctr"/>
                      <a:r>
                        <a:rPr lang="de-DE" sz="1800" b="1" u="none" strike="noStrike">
                          <a:solidFill>
                            <a:schemeClr val="tx1"/>
                          </a:solidFill>
                          <a:effectLst/>
                        </a:rPr>
                        <a:t>1 GWh</a:t>
                      </a:r>
                      <a:endParaRPr lang="de-DE" sz="18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a:solidFill>
                            <a:schemeClr val="tx1"/>
                          </a:solidFill>
                          <a:effectLst/>
                        </a:rPr>
                        <a:t>= 1 Mio. kWh</a:t>
                      </a:r>
                      <a:endParaRPr lang="de-DE" sz="1800" b="1"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1"/>
                  </a:ext>
                </a:extLst>
              </a:tr>
              <a:tr h="360922">
                <a:tc>
                  <a:txBody>
                    <a:bodyPr/>
                    <a:lstStyle/>
                    <a:p>
                      <a:pPr algn="l" rtl="0" fontAlgn="ctr"/>
                      <a:r>
                        <a:rPr lang="de-DE" sz="1800" b="1" u="none" strike="noStrike" dirty="0">
                          <a:solidFill>
                            <a:schemeClr val="tx1"/>
                          </a:solidFill>
                          <a:effectLst/>
                        </a:rPr>
                        <a:t>1 MWh</a:t>
                      </a:r>
                      <a:endParaRPr lang="de-DE" sz="18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marL="0" marR="0" indent="0" algn="l" defTabSz="914217" rtl="0" eaLnBrk="1" fontAlgn="ctr" latinLnBrk="0" hangingPunct="1">
                        <a:lnSpc>
                          <a:spcPct val="100000"/>
                        </a:lnSpc>
                        <a:spcBef>
                          <a:spcPts val="0"/>
                        </a:spcBef>
                        <a:spcAft>
                          <a:spcPts val="0"/>
                        </a:spcAft>
                        <a:buClrTx/>
                        <a:buSzTx/>
                        <a:buFontTx/>
                        <a:buNone/>
                        <a:tabLst/>
                        <a:defRPr/>
                      </a:pPr>
                      <a:r>
                        <a:rPr lang="de-DE" sz="1800" u="none" strike="noStrike" dirty="0">
                          <a:solidFill>
                            <a:schemeClr val="tx1"/>
                          </a:solidFill>
                          <a:effectLst/>
                        </a:rPr>
                        <a:t>= 1.000 kWh</a:t>
                      </a:r>
                      <a:endParaRPr lang="de-DE" sz="1800" b="1"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420435328"/>
              </p:ext>
            </p:extLst>
          </p:nvPr>
        </p:nvGraphicFramePr>
        <p:xfrm>
          <a:off x="522116" y="1055971"/>
          <a:ext cx="5567006" cy="1152000"/>
        </p:xfrm>
        <a:graphic>
          <a:graphicData uri="http://schemas.openxmlformats.org/drawingml/2006/table">
            <a:tbl>
              <a:tblPr>
                <a:tableStyleId>{0817EA92-75D0-4044-A80A-286907CE0D11}</a:tableStyleId>
              </a:tblPr>
              <a:tblGrid>
                <a:gridCol w="724173">
                  <a:extLst>
                    <a:ext uri="{9D8B030D-6E8A-4147-A177-3AD203B41FA5}">
                      <a16:colId xmlns:a16="http://schemas.microsoft.com/office/drawing/2014/main" val="20000"/>
                    </a:ext>
                  </a:extLst>
                </a:gridCol>
                <a:gridCol w="517267">
                  <a:extLst>
                    <a:ext uri="{9D8B030D-6E8A-4147-A177-3AD203B41FA5}">
                      <a16:colId xmlns:a16="http://schemas.microsoft.com/office/drawing/2014/main" val="20001"/>
                    </a:ext>
                  </a:extLst>
                </a:gridCol>
                <a:gridCol w="4325566">
                  <a:extLst>
                    <a:ext uri="{9D8B030D-6E8A-4147-A177-3AD203B41FA5}">
                      <a16:colId xmlns:a16="http://schemas.microsoft.com/office/drawing/2014/main" val="20002"/>
                    </a:ext>
                  </a:extLst>
                </a:gridCol>
              </a:tblGrid>
              <a:tr h="396000">
                <a:tc>
                  <a:txBody>
                    <a:bodyPr/>
                    <a:lstStyle/>
                    <a:p>
                      <a:pPr algn="l" rtl="0" fontAlgn="ctr"/>
                      <a:r>
                        <a:rPr lang="de-DE" sz="2000" b="1" u="none" strike="noStrike" dirty="0">
                          <a:solidFill>
                            <a:schemeClr val="tx1"/>
                          </a:solidFill>
                          <a:effectLst/>
                        </a:rPr>
                        <a:t>Joule</a:t>
                      </a:r>
                      <a:endParaRPr lang="de-DE" sz="20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algn="l" rtl="0" fontAlgn="ctr"/>
                      <a:r>
                        <a:rPr lang="de-DE" sz="1800" b="1" u="none" strike="noStrike" kern="1200" dirty="0">
                          <a:solidFill>
                            <a:schemeClr val="tx1"/>
                          </a:solidFill>
                          <a:effectLst/>
                        </a:rPr>
                        <a:t>J</a:t>
                      </a:r>
                      <a:endParaRPr lang="de-DE" sz="1800" b="1" u="none" strike="noStrike" kern="1200" dirty="0">
                        <a:solidFill>
                          <a:schemeClr val="tx1"/>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1"/>
                          </a:solidFill>
                          <a:effectLst/>
                        </a:rPr>
                        <a:t>für Energie, Arbeit, Wärmemenge</a:t>
                      </a:r>
                      <a:endParaRPr lang="de-DE" sz="1800" b="0"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0"/>
                  </a:ext>
                </a:extLst>
              </a:tr>
              <a:tr h="396000">
                <a:tc>
                  <a:txBody>
                    <a:bodyPr/>
                    <a:lstStyle/>
                    <a:p>
                      <a:pPr algn="l" rtl="0" fontAlgn="ctr"/>
                      <a:r>
                        <a:rPr lang="de-DE" sz="2000" b="1" u="none" strike="noStrike" dirty="0">
                          <a:solidFill>
                            <a:schemeClr val="tx1"/>
                          </a:solidFill>
                          <a:effectLst/>
                        </a:rPr>
                        <a:t>Watt</a:t>
                      </a:r>
                      <a:endParaRPr lang="de-DE" sz="2000" b="1" i="0" u="none" strike="noStrike" dirty="0">
                        <a:solidFill>
                          <a:schemeClr val="tx1"/>
                        </a:solidFill>
                        <a:effectLst/>
                        <a:latin typeface="BundesSans Office"/>
                      </a:endParaRPr>
                    </a:p>
                  </a:txBody>
                  <a:tcPr marL="36000" marR="36000" marT="36000" marB="36000" anchor="ctr">
                    <a:lnL w="6350" cap="flat" cmpd="sng" algn="ctr">
                      <a:noFill/>
                      <a:prstDash val="solid"/>
                      <a:round/>
                      <a:headEnd type="none" w="med" len="med"/>
                      <a:tailEnd type="none" w="med" len="med"/>
                    </a:lnL>
                  </a:tcPr>
                </a:tc>
                <a:tc>
                  <a:txBody>
                    <a:bodyPr/>
                    <a:lstStyle/>
                    <a:p>
                      <a:pPr algn="l" rtl="0" fontAlgn="ctr"/>
                      <a:r>
                        <a:rPr lang="de-DE" sz="1800" b="1" u="none" strike="noStrike" kern="1200" dirty="0">
                          <a:solidFill>
                            <a:schemeClr val="tx1"/>
                          </a:solidFill>
                          <a:effectLst/>
                        </a:rPr>
                        <a:t>W</a:t>
                      </a:r>
                      <a:endParaRPr lang="de-DE" sz="1800" b="1" u="none" strike="noStrike" kern="1200" dirty="0">
                        <a:solidFill>
                          <a:schemeClr val="tx1"/>
                        </a:solidFill>
                        <a:effectLst/>
                        <a:latin typeface="+mn-lt"/>
                        <a:ea typeface="+mn-ea"/>
                        <a:cs typeface="+mn-cs"/>
                      </a:endParaRPr>
                    </a:p>
                  </a:txBody>
                  <a:tcPr marL="36000" marR="36000" marT="36000" marB="36000" anchor="ctr"/>
                </a:tc>
                <a:tc>
                  <a:txBody>
                    <a:bodyPr/>
                    <a:lstStyle/>
                    <a:p>
                      <a:pPr algn="l" rtl="0" fontAlgn="ctr"/>
                      <a:r>
                        <a:rPr lang="de-DE" sz="1800" u="none" strike="noStrike" dirty="0">
                          <a:solidFill>
                            <a:schemeClr val="tx1"/>
                          </a:solidFill>
                          <a:effectLst/>
                        </a:rPr>
                        <a:t>für Leistung, Energiestrom, Wärmestrom</a:t>
                      </a:r>
                      <a:endParaRPr lang="de-DE" sz="1800" b="0" i="0" u="none" strike="noStrike" dirty="0">
                        <a:solidFill>
                          <a:schemeClr val="tx1"/>
                        </a:solidFill>
                        <a:effectLst/>
                        <a:latin typeface="BundesSans Office"/>
                      </a:endParaRPr>
                    </a:p>
                  </a:txBody>
                  <a:tcPr marL="36000" marR="36000" marT="36000" marB="36000" anchor="ctr">
                    <a:lnR w="6350" cap="flat" cmpd="sng" algn="ctr">
                      <a:noFill/>
                      <a:prstDash val="solid"/>
                      <a:round/>
                      <a:headEnd type="none" w="med" len="med"/>
                      <a:tailEnd type="none" w="med" len="med"/>
                    </a:lnR>
                  </a:tcPr>
                </a:tc>
                <a:extLst>
                  <a:ext uri="{0D108BD9-81ED-4DB2-BD59-A6C34878D82A}">
                    <a16:rowId xmlns:a16="http://schemas.microsoft.com/office/drawing/2014/main" val="10001"/>
                  </a:ext>
                </a:extLst>
              </a:tr>
              <a:tr h="360000">
                <a:tc gridSpan="3">
                  <a:txBody>
                    <a:bodyPr/>
                    <a:lstStyle/>
                    <a:p>
                      <a:pPr algn="l" rtl="0" fontAlgn="ctr"/>
                      <a:r>
                        <a:rPr lang="de-DE" sz="1400" u="none" strike="noStrike" dirty="0">
                          <a:solidFill>
                            <a:schemeClr val="tx1"/>
                          </a:solidFill>
                          <a:effectLst/>
                        </a:rPr>
                        <a:t>1 Joule (J) = 1 Newtonmeter (</a:t>
                      </a:r>
                      <a:r>
                        <a:rPr lang="de-DE" sz="1400" u="none" strike="noStrike" dirty="0" err="1">
                          <a:solidFill>
                            <a:schemeClr val="tx1"/>
                          </a:solidFill>
                          <a:effectLst/>
                        </a:rPr>
                        <a:t>Nm</a:t>
                      </a:r>
                      <a:r>
                        <a:rPr lang="de-DE" sz="1400" u="none" strike="noStrike" dirty="0">
                          <a:solidFill>
                            <a:schemeClr val="tx1"/>
                          </a:solidFill>
                          <a:effectLst/>
                        </a:rPr>
                        <a:t>) = 1 Wattsekunde (</a:t>
                      </a:r>
                      <a:r>
                        <a:rPr lang="de-DE" sz="1400" u="none" strike="noStrike" dirty="0" err="1">
                          <a:solidFill>
                            <a:schemeClr val="tx1"/>
                          </a:solidFill>
                          <a:effectLst/>
                        </a:rPr>
                        <a:t>Ws</a:t>
                      </a:r>
                      <a:r>
                        <a:rPr lang="de-DE" sz="1400" u="none" strike="noStrike" dirty="0">
                          <a:solidFill>
                            <a:schemeClr val="tx1"/>
                          </a:solidFill>
                          <a:effectLst/>
                        </a:rPr>
                        <a:t>) </a:t>
                      </a:r>
                      <a:endParaRPr lang="de-DE" sz="1400" b="0" i="0" u="none" strike="noStrike" dirty="0">
                        <a:solidFill>
                          <a:schemeClr val="tx1"/>
                        </a:solidFill>
                        <a:effectLst/>
                        <a:latin typeface="BundesSans Office"/>
                      </a:endParaRPr>
                    </a:p>
                  </a:txBody>
                  <a:tcPr marL="36000" marR="36000" marT="0" marB="36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B w="6350" cap="flat" cmpd="sng" algn="ctr">
                      <a:noFill/>
                      <a:prstDash val="solid"/>
                      <a:round/>
                      <a:headEnd type="none" w="med" len="med"/>
                      <a:tailEnd type="none" w="med" len="med"/>
                    </a:lnB>
                  </a:tcPr>
                </a:tc>
                <a:tc hMerge="1">
                  <a:txBody>
                    <a:bodyPr/>
                    <a:lstStyle/>
                    <a:p>
                      <a:pPr algn="l" fontAlgn="ctr"/>
                      <a:endParaRPr lang="de-DE" sz="1200" b="0" i="0" u="none" strike="noStrike" dirty="0">
                        <a:effectLst/>
                        <a:latin typeface="BundesSans Office"/>
                      </a:endParaRPr>
                    </a:p>
                  </a:txBody>
                  <a:tcPr marL="9525" marR="9525" marT="9525" marB="0" anchor="ctr"/>
                </a:tc>
                <a:tc hMerge="1">
                  <a:txBody>
                    <a:bodyPr/>
                    <a:lstStyle/>
                    <a:p>
                      <a:pPr algn="l" fontAlgn="ctr"/>
                      <a:endParaRPr lang="de-DE" sz="1200" b="0" i="0" u="none" strike="noStrike" dirty="0">
                        <a:effectLst/>
                        <a:latin typeface="BundesSans Office"/>
                      </a:endParaRPr>
                    </a:p>
                  </a:txBody>
                  <a:tcPr marL="9525" marR="9525" marT="9525" marB="0" anchor="ctr"/>
                </a:tc>
                <a:extLst>
                  <a:ext uri="{0D108BD9-81ED-4DB2-BD59-A6C34878D82A}">
                    <a16:rowId xmlns:a16="http://schemas.microsoft.com/office/drawing/2014/main" val="10002"/>
                  </a:ext>
                </a:extLst>
              </a:tr>
            </a:tbl>
          </a:graphicData>
        </a:graphic>
      </p:graphicFrame>
      <p:sp>
        <p:nvSpPr>
          <p:cNvPr id="4" name="Foliennummernplatzhalter 3">
            <a:extLst>
              <a:ext uri="{FF2B5EF4-FFF2-40B4-BE49-F238E27FC236}">
                <a16:creationId xmlns:a16="http://schemas.microsoft.com/office/drawing/2014/main" id="{580F4B81-BD4F-4CED-81A6-67925B3EFB2B}"/>
              </a:ext>
            </a:extLst>
          </p:cNvPr>
          <p:cNvSpPr>
            <a:spLocks noGrp="1"/>
          </p:cNvSpPr>
          <p:nvPr>
            <p:ph type="sldNum" sz="quarter" idx="11"/>
          </p:nvPr>
        </p:nvSpPr>
        <p:spPr/>
        <p:txBody>
          <a:bodyPr/>
          <a:lstStyle/>
          <a:p>
            <a:fld id="{B42D4303-B7FF-7540-9F33-74BBD7018147}" type="slidenum">
              <a:rPr lang="de-DE" smtClean="0"/>
              <a:pPr/>
              <a:t>55</a:t>
            </a:fld>
            <a:endParaRPr lang="de-DE" dirty="0"/>
          </a:p>
        </p:txBody>
      </p:sp>
    </p:spTree>
    <p:extLst>
      <p:ext uri="{BB962C8B-B14F-4D97-AF65-F5344CB8AC3E}">
        <p14:creationId xmlns:p14="http://schemas.microsoft.com/office/powerpoint/2010/main" val="54459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extLst>
              <p:ext uri="{D42A27DB-BD31-4B8C-83A1-F6EECF244321}">
                <p14:modId xmlns:p14="http://schemas.microsoft.com/office/powerpoint/2010/main" val="31693694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p:txBody>
          <a:bodyPr vert="horz"/>
          <a:lstStyle/>
          <a:p>
            <a:r>
              <a:rPr lang="de-DE" dirty="0"/>
              <a:t>VCI-Ansprechpartnerin</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pPr/>
              <a:t>56</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Senior-Managerin</a:t>
            </a:r>
          </a:p>
          <a:p>
            <a:pPr marL="176213" indent="0">
              <a:buNone/>
            </a:pPr>
            <a:r>
              <a:rPr lang="de-DE" dirty="0"/>
              <a:t>Abteilung Volkswirtschaft</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4E0E9-21D8-F812-AB72-3016C6E5FFC1}"/>
            </a:ext>
          </a:extLst>
        </p:cNvPr>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DFA3734D-0F58-3098-D713-902E2B077FAF}"/>
              </a:ext>
            </a:extLst>
          </p:cNvPr>
          <p:cNvGraphicFramePr>
            <a:graphicFrameLocks noChangeAspect="1"/>
          </p:cNvGraphicFramePr>
          <p:nvPr>
            <p:custDataLst>
              <p:tags r:id="rId1"/>
            </p:custData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7" name="Objekt 6" hidden="1">
                        <a:extLst>
                          <a:ext uri="{FF2B5EF4-FFF2-40B4-BE49-F238E27FC236}">
                            <a16:creationId xmlns:a16="http://schemas.microsoft.com/office/drawing/2014/main" id="{267B63A9-9797-46B3-B11E-BE4D1733A714}"/>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5" name="Rechteck 4" hidden="1">
            <a:extLst>
              <a:ext uri="{FF2B5EF4-FFF2-40B4-BE49-F238E27FC236}">
                <a16:creationId xmlns:a16="http://schemas.microsoft.com/office/drawing/2014/main" id="{A2562A0B-A624-9406-AF1B-DF375443B236}"/>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1" name="Titel 10">
            <a:extLst>
              <a:ext uri="{FF2B5EF4-FFF2-40B4-BE49-F238E27FC236}">
                <a16:creationId xmlns:a16="http://schemas.microsoft.com/office/drawing/2014/main" id="{946990CD-7875-21F8-9ADC-7FD47FF69948}"/>
              </a:ext>
            </a:extLst>
          </p:cNvPr>
          <p:cNvSpPr>
            <a:spLocks noGrp="1"/>
          </p:cNvSpPr>
          <p:nvPr>
            <p:ph type="title"/>
          </p:nvPr>
        </p:nvSpPr>
        <p:spPr>
          <a:solidFill>
            <a:srgbClr val="CCDBEA"/>
          </a:solidFill>
        </p:spPr>
        <p:txBody>
          <a:bodyPr vert="horz"/>
          <a:lstStyle/>
          <a:p>
            <a:r>
              <a:rPr lang="de-DE" dirty="0"/>
              <a:t>Corona und Energiekrise ließen den Energieverbrauch sinken</a:t>
            </a:r>
          </a:p>
        </p:txBody>
      </p:sp>
      <p:sp>
        <p:nvSpPr>
          <p:cNvPr id="3" name="Textplatzhalter 2">
            <a:extLst>
              <a:ext uri="{FF2B5EF4-FFF2-40B4-BE49-F238E27FC236}">
                <a16:creationId xmlns:a16="http://schemas.microsoft.com/office/drawing/2014/main" id="{62FF9D0B-48DC-5296-D1BA-CB0B25FF7644}"/>
              </a:ext>
            </a:extLst>
          </p:cNvPr>
          <p:cNvSpPr>
            <a:spLocks noGrp="1"/>
          </p:cNvSpPr>
          <p:nvPr>
            <p:ph type="body" sz="quarter" idx="13"/>
          </p:nvPr>
        </p:nvSpPr>
        <p:spPr/>
        <p:txBody>
          <a:bodyPr/>
          <a:lstStyle/>
          <a:p>
            <a:r>
              <a:rPr lang="de-DE" dirty="0"/>
              <a:t>Endenergieverbrauch nach Sektoren</a:t>
            </a:r>
          </a:p>
        </p:txBody>
      </p:sp>
      <p:sp>
        <p:nvSpPr>
          <p:cNvPr id="4" name="Textplatzhalter 3">
            <a:extLst>
              <a:ext uri="{FF2B5EF4-FFF2-40B4-BE49-F238E27FC236}">
                <a16:creationId xmlns:a16="http://schemas.microsoft.com/office/drawing/2014/main" id="{37C12DC1-9AB6-F393-4A1B-13D90B29471E}"/>
              </a:ext>
            </a:extLst>
          </p:cNvPr>
          <p:cNvSpPr>
            <a:spLocks noGrp="1"/>
          </p:cNvSpPr>
          <p:nvPr>
            <p:ph type="body" sz="quarter" idx="19"/>
          </p:nvPr>
        </p:nvSpPr>
        <p:spPr/>
        <p:txBody>
          <a:bodyPr/>
          <a:lstStyle/>
          <a:p>
            <a:r>
              <a:rPr lang="de-DE" dirty="0"/>
              <a:t>in Prozent, 2023</a:t>
            </a:r>
          </a:p>
          <a:p>
            <a:endParaRPr lang="de-DE" dirty="0"/>
          </a:p>
        </p:txBody>
      </p:sp>
      <p:sp>
        <p:nvSpPr>
          <p:cNvPr id="2" name="Foliennummernplatzhalter 1">
            <a:extLst>
              <a:ext uri="{FF2B5EF4-FFF2-40B4-BE49-F238E27FC236}">
                <a16:creationId xmlns:a16="http://schemas.microsoft.com/office/drawing/2014/main" id="{1840BB0B-916F-A3E5-B26F-F1244C125F95}"/>
              </a:ext>
            </a:extLst>
          </p:cNvPr>
          <p:cNvSpPr>
            <a:spLocks noGrp="1"/>
          </p:cNvSpPr>
          <p:nvPr>
            <p:ph type="sldNum" sz="quarter" idx="43"/>
          </p:nvPr>
        </p:nvSpPr>
        <p:spPr/>
        <p:txBody>
          <a:bodyPr/>
          <a:lstStyle/>
          <a:p>
            <a:fld id="{B42D4303-B7FF-7540-9F33-74BBD7018147}" type="slidenum">
              <a:rPr lang="de-DE" smtClean="0"/>
              <a:pPr/>
              <a:t>6</a:t>
            </a:fld>
            <a:endParaRPr lang="de-DE" dirty="0"/>
          </a:p>
        </p:txBody>
      </p:sp>
      <p:sp>
        <p:nvSpPr>
          <p:cNvPr id="6" name="Textplatzhalter 5">
            <a:extLst>
              <a:ext uri="{FF2B5EF4-FFF2-40B4-BE49-F238E27FC236}">
                <a16:creationId xmlns:a16="http://schemas.microsoft.com/office/drawing/2014/main" id="{50078123-5297-E983-98CF-113B62174A4F}"/>
              </a:ext>
            </a:extLst>
          </p:cNvPr>
          <p:cNvSpPr>
            <a:spLocks noGrp="1"/>
          </p:cNvSpPr>
          <p:nvPr>
            <p:ph type="body" sz="quarter" idx="40"/>
          </p:nvPr>
        </p:nvSpPr>
        <p:spPr/>
        <p:txBody>
          <a:bodyPr/>
          <a:lstStyle/>
          <a:p>
            <a:r>
              <a:rPr lang="de-DE" dirty="0"/>
              <a:t>Quelle: AG Energiebilanz, VCI</a:t>
            </a:r>
          </a:p>
        </p:txBody>
      </p:sp>
      <p:sp>
        <p:nvSpPr>
          <p:cNvPr id="10" name="Textplatzhalter 9">
            <a:extLst>
              <a:ext uri="{FF2B5EF4-FFF2-40B4-BE49-F238E27FC236}">
                <a16:creationId xmlns:a16="http://schemas.microsoft.com/office/drawing/2014/main" id="{3AB1D853-A786-CD6E-A1FD-28226C4C4949}"/>
              </a:ext>
            </a:extLst>
          </p:cNvPr>
          <p:cNvSpPr>
            <a:spLocks noGrp="1"/>
          </p:cNvSpPr>
          <p:nvPr>
            <p:ph type="body" sz="quarter" idx="41"/>
          </p:nvPr>
        </p:nvSpPr>
        <p:spPr/>
        <p:txBody>
          <a:bodyPr/>
          <a:lstStyle/>
          <a:p>
            <a:r>
              <a:rPr lang="de-DE" dirty="0"/>
              <a:t>Quelle: AG Energiebilanz, VCI</a:t>
            </a:r>
          </a:p>
          <a:p>
            <a:endParaRPr lang="de-DE" dirty="0"/>
          </a:p>
        </p:txBody>
      </p:sp>
      <p:sp>
        <p:nvSpPr>
          <p:cNvPr id="8" name="Inhaltsplatzhalter 7">
            <a:extLst>
              <a:ext uri="{FF2B5EF4-FFF2-40B4-BE49-F238E27FC236}">
                <a16:creationId xmlns:a16="http://schemas.microsoft.com/office/drawing/2014/main" id="{BF0CFA17-9518-9DCD-DC5C-E2E452E4BB6D}"/>
              </a:ext>
            </a:extLst>
          </p:cNvPr>
          <p:cNvSpPr>
            <a:spLocks noGrp="1"/>
          </p:cNvSpPr>
          <p:nvPr>
            <p:ph type="body" sz="quarter" idx="45"/>
          </p:nvPr>
        </p:nvSpPr>
        <p:spPr/>
        <p:txBody>
          <a:bodyPr/>
          <a:lstStyle/>
          <a:p>
            <a:r>
              <a:rPr lang="de-DE" dirty="0"/>
              <a:t>Entwicklung des Verbrauchs nach Sektoren</a:t>
            </a:r>
          </a:p>
        </p:txBody>
      </p:sp>
      <p:sp>
        <p:nvSpPr>
          <p:cNvPr id="13" name="Textplatzhalter 12">
            <a:extLst>
              <a:ext uri="{FF2B5EF4-FFF2-40B4-BE49-F238E27FC236}">
                <a16:creationId xmlns:a16="http://schemas.microsoft.com/office/drawing/2014/main" id="{1E3C6A15-E37F-AEE5-6462-06F6415AE22B}"/>
              </a:ext>
            </a:extLst>
          </p:cNvPr>
          <p:cNvSpPr>
            <a:spLocks noGrp="1"/>
          </p:cNvSpPr>
          <p:nvPr>
            <p:ph type="body" sz="quarter" idx="46"/>
          </p:nvPr>
        </p:nvSpPr>
        <p:spPr/>
        <p:txBody>
          <a:bodyPr/>
          <a:lstStyle/>
          <a:p>
            <a:r>
              <a:rPr lang="de-DE" dirty="0"/>
              <a:t>In Petajoule</a:t>
            </a:r>
          </a:p>
        </p:txBody>
      </p:sp>
      <p:graphicFrame>
        <p:nvGraphicFramePr>
          <p:cNvPr id="18" name="Diagrammplatzhalter 17">
            <a:extLst>
              <a:ext uri="{FF2B5EF4-FFF2-40B4-BE49-F238E27FC236}">
                <a16:creationId xmlns:a16="http://schemas.microsoft.com/office/drawing/2014/main" id="{369E0AD6-84E7-0421-ACB6-7E55A72A141C}"/>
              </a:ext>
            </a:extLst>
          </p:cNvPr>
          <p:cNvGraphicFramePr>
            <a:graphicFrameLocks noGrp="1"/>
          </p:cNvGraphicFramePr>
          <p:nvPr>
            <p:ph type="chart" sz="quarter" idx="44"/>
            <p:extLst>
              <p:ext uri="{D42A27DB-BD31-4B8C-83A1-F6EECF244321}">
                <p14:modId xmlns:p14="http://schemas.microsoft.com/office/powerpoint/2010/main" val="1634404849"/>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1" name="Diagrammplatzhalter 12">
            <a:extLst>
              <a:ext uri="{FF2B5EF4-FFF2-40B4-BE49-F238E27FC236}">
                <a16:creationId xmlns:a16="http://schemas.microsoft.com/office/drawing/2014/main" id="{00000000-0008-0000-0000-000004000000}"/>
              </a:ext>
            </a:extLst>
          </p:cNvPr>
          <p:cNvGraphicFramePr>
            <a:graphicFrameLocks noGrp="1"/>
          </p:cNvGraphicFramePr>
          <p:nvPr>
            <p:ph type="chart" sz="quarter" idx="18"/>
            <p:extLst>
              <p:ext uri="{D42A27DB-BD31-4B8C-83A1-F6EECF244321}">
                <p14:modId xmlns:p14="http://schemas.microsoft.com/office/powerpoint/2010/main" val="96022366"/>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3869849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87EA0B1-37ED-2BE5-E988-EFF9A6C70CBE}"/>
              </a:ext>
            </a:extLst>
          </p:cNvPr>
          <p:cNvGraphicFramePr>
            <a:graphicFrameLocks noChangeAspect="1"/>
          </p:cNvGraphicFramePr>
          <p:nvPr>
            <p:custDataLst>
              <p:tags r:id="rId1"/>
            </p:custDataLst>
            <p:extLst>
              <p:ext uri="{D42A27DB-BD31-4B8C-83A1-F6EECF244321}">
                <p14:modId xmlns:p14="http://schemas.microsoft.com/office/powerpoint/2010/main" val="32132276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Industrie ist der größte Verbraucher von Strom</a:t>
            </a:r>
          </a:p>
        </p:txBody>
      </p:sp>
      <p:pic>
        <p:nvPicPr>
          <p:cNvPr id="23" name="Inhaltsplatzhalter 9">
            <a:extLst>
              <a:ext uri="{FF2B5EF4-FFF2-40B4-BE49-F238E27FC236}">
                <a16:creationId xmlns:a16="http://schemas.microsoft.com/office/drawing/2014/main" id="{1EAB4B8A-F647-466F-8F27-1F78DF7231CE}"/>
              </a:ext>
            </a:extLst>
          </p:cNvPr>
          <p:cNvPicPr>
            <a:picLocks noGrp="1" noChangeAspect="1"/>
          </p:cNvPicPr>
          <p:nvPr>
            <p:ph idx="18"/>
          </p:nvPr>
        </p:nvPicPr>
        <p:blipFill>
          <a:blip r:embed="rId6">
            <a:extLst>
              <a:ext uri="{28A0092B-C50C-407E-A947-70E740481C1C}">
                <a14:useLocalDpi xmlns:a14="http://schemas.microsoft.com/office/drawing/2010/main" val="0"/>
              </a:ext>
            </a:extLst>
          </a:blip>
          <a:stretch>
            <a:fillRect/>
          </a:stretch>
        </p:blipFill>
        <p:spPr>
          <a:xfrm>
            <a:off x="8080375" y="1743075"/>
            <a:ext cx="3363317" cy="4170363"/>
          </a:xfrm>
          <a:solidFill>
            <a:schemeClr val="tx2"/>
          </a:solidFill>
        </p:spPr>
      </p:pic>
      <p:sp>
        <p:nvSpPr>
          <p:cNvPr id="3" name="Textplatzhalter 2"/>
          <p:cNvSpPr>
            <a:spLocks noGrp="1"/>
          </p:cNvSpPr>
          <p:nvPr>
            <p:ph type="body" sz="quarter" idx="13"/>
          </p:nvPr>
        </p:nvSpPr>
        <p:spPr>
          <a:xfrm>
            <a:off x="521659" y="1060079"/>
            <a:ext cx="11154404" cy="288000"/>
          </a:xfrm>
        </p:spPr>
        <p:txBody>
          <a:bodyPr/>
          <a:lstStyle/>
          <a:p>
            <a:r>
              <a:rPr lang="de-DE" dirty="0"/>
              <a:t>Anteil der Sektoren am Stromverbrauch in Deutschland</a:t>
            </a:r>
          </a:p>
        </p:txBody>
      </p:sp>
      <p:sp>
        <p:nvSpPr>
          <p:cNvPr id="4" name="Textplatzhalter 3"/>
          <p:cNvSpPr>
            <a:spLocks noGrp="1"/>
          </p:cNvSpPr>
          <p:nvPr>
            <p:ph type="body" sz="quarter" idx="20"/>
          </p:nvPr>
        </p:nvSpPr>
        <p:spPr>
          <a:xfrm>
            <a:off x="521659" y="1348079"/>
            <a:ext cx="11154404" cy="252000"/>
          </a:xfrm>
        </p:spPr>
        <p:txBody>
          <a:bodyPr/>
          <a:lstStyle/>
          <a:p>
            <a:r>
              <a:rPr lang="de-DE" dirty="0"/>
              <a:t>in TWh und in Prozent, 2023</a:t>
            </a:r>
          </a:p>
        </p:txBody>
      </p:sp>
      <p:sp>
        <p:nvSpPr>
          <p:cNvPr id="20" name="Foliennummernplatzhalter 19">
            <a:extLst>
              <a:ext uri="{FF2B5EF4-FFF2-40B4-BE49-F238E27FC236}">
                <a16:creationId xmlns:a16="http://schemas.microsoft.com/office/drawing/2014/main" id="{06FEE88C-7815-47BD-9E3A-890E1FFD9502}"/>
              </a:ext>
            </a:extLst>
          </p:cNvPr>
          <p:cNvSpPr>
            <a:spLocks noGrp="1"/>
          </p:cNvSpPr>
          <p:nvPr>
            <p:ph type="sldNum" sz="quarter" idx="43"/>
          </p:nvPr>
        </p:nvSpPr>
        <p:spPr>
          <a:xfrm>
            <a:off x="238125" y="6294426"/>
            <a:ext cx="561975" cy="252000"/>
          </a:xfrm>
        </p:spPr>
        <p:txBody>
          <a:bodyPr/>
          <a:lstStyle/>
          <a:p>
            <a:fld id="{B42D4303-B7FF-7540-9F33-74BBD7018147}" type="slidenum">
              <a:rPr lang="de-DE" smtClean="0"/>
              <a:pPr/>
              <a:t>7</a:t>
            </a:fld>
            <a:endParaRPr lang="de-DE" dirty="0"/>
          </a:p>
        </p:txBody>
      </p:sp>
      <p:sp>
        <p:nvSpPr>
          <p:cNvPr id="7" name="Inhaltsplatzhalter 6"/>
          <p:cNvSpPr>
            <a:spLocks noGrp="1"/>
          </p:cNvSpPr>
          <p:nvPr>
            <p:ph type="body" sz="quarter" idx="40"/>
          </p:nvPr>
        </p:nvSpPr>
        <p:spPr>
          <a:xfrm>
            <a:off x="540069" y="5977438"/>
            <a:ext cx="7181587" cy="140686"/>
          </a:xfrm>
        </p:spPr>
        <p:txBody>
          <a:bodyPr/>
          <a:lstStyle/>
          <a:p>
            <a:r>
              <a:rPr lang="de-DE" dirty="0"/>
              <a:t>Quellen: Destatis, AG Energiebilanz, VCI</a:t>
            </a:r>
          </a:p>
        </p:txBody>
      </p:sp>
      <p:sp>
        <p:nvSpPr>
          <p:cNvPr id="8" name="Textplatzhalter 7"/>
          <p:cNvSpPr>
            <a:spLocks noGrp="1"/>
          </p:cNvSpPr>
          <p:nvPr>
            <p:ph type="body" sz="quarter" idx="41"/>
          </p:nvPr>
        </p:nvSpPr>
        <p:spPr>
          <a:xfrm>
            <a:off x="8079734" y="5977438"/>
            <a:ext cx="2808000" cy="125180"/>
          </a:xfrm>
        </p:spPr>
        <p:txBody>
          <a:bodyPr/>
          <a:lstStyle/>
          <a:p>
            <a:r>
              <a:rPr lang="de-DE" dirty="0"/>
              <a:t>© VCI Angelika Becker</a:t>
            </a:r>
          </a:p>
        </p:txBody>
      </p:sp>
      <p:graphicFrame>
        <p:nvGraphicFramePr>
          <p:cNvPr id="10" name="Diagrammplatzhalter 10">
            <a:extLst>
              <a:ext uri="{FF2B5EF4-FFF2-40B4-BE49-F238E27FC236}">
                <a16:creationId xmlns:a16="http://schemas.microsoft.com/office/drawing/2014/main" id="{00000000-0008-0000-0100-000003000000}"/>
              </a:ext>
            </a:extLst>
          </p:cNvPr>
          <p:cNvGraphicFramePr>
            <a:graphicFrameLocks noGrp="1"/>
          </p:cNvGraphicFramePr>
          <p:nvPr>
            <p:ph type="chart" sz="quarter" idx="19"/>
            <p:extLst>
              <p:ext uri="{D42A27DB-BD31-4B8C-83A1-F6EECF244321}">
                <p14:modId xmlns:p14="http://schemas.microsoft.com/office/powerpoint/2010/main" val="215379949"/>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90789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7DBB2-278F-85AD-10AF-EA9C86DFF0CE}"/>
            </a:ext>
          </a:extLst>
        </p:cNvPr>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820D7AFD-2739-EADC-80AE-B9E421348098}"/>
              </a:ext>
            </a:extLst>
          </p:cNvPr>
          <p:cNvGraphicFramePr>
            <a:graphicFrameLocks noChangeAspect="1"/>
          </p:cNvGraphicFramePr>
          <p:nvPr>
            <p:custDataLst>
              <p:tags r:id="rId1"/>
            </p:custDataLst>
            <p:extLst>
              <p:ext uri="{D42A27DB-BD31-4B8C-83A1-F6EECF244321}">
                <p14:modId xmlns:p14="http://schemas.microsoft.com/office/powerpoint/2010/main" val="1636672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6" name="Objekt 5" hidden="1">
                        <a:extLst>
                          <a:ext uri="{FF2B5EF4-FFF2-40B4-BE49-F238E27FC236}">
                            <a16:creationId xmlns:a16="http://schemas.microsoft.com/office/drawing/2014/main" id="{587EA0B1-37ED-2BE5-E988-EFF9A6C70CB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7F100DAB-6188-BB85-0302-0A4E1976F892}"/>
              </a:ext>
            </a:extLst>
          </p:cNvPr>
          <p:cNvSpPr>
            <a:spLocks noGrp="1"/>
          </p:cNvSpPr>
          <p:nvPr>
            <p:ph type="title"/>
          </p:nvPr>
        </p:nvSpPr>
        <p:spPr>
          <a:solidFill>
            <a:srgbClr val="CCDBEA"/>
          </a:solidFill>
        </p:spPr>
        <p:txBody>
          <a:bodyPr vert="horz"/>
          <a:lstStyle/>
          <a:p>
            <a:r>
              <a:rPr lang="de-DE" dirty="0"/>
              <a:t>Industrie ist der größte Verbraucher von Strom – bei deutlich sinkender Menge</a:t>
            </a:r>
          </a:p>
        </p:txBody>
      </p:sp>
      <p:sp>
        <p:nvSpPr>
          <p:cNvPr id="3" name="Textplatzhalter 2">
            <a:extLst>
              <a:ext uri="{FF2B5EF4-FFF2-40B4-BE49-F238E27FC236}">
                <a16:creationId xmlns:a16="http://schemas.microsoft.com/office/drawing/2014/main" id="{729EE629-6EB4-75FA-AFC9-D63134E19151}"/>
              </a:ext>
            </a:extLst>
          </p:cNvPr>
          <p:cNvSpPr>
            <a:spLocks noGrp="1"/>
          </p:cNvSpPr>
          <p:nvPr>
            <p:ph type="body" sz="quarter" idx="13"/>
          </p:nvPr>
        </p:nvSpPr>
        <p:spPr/>
        <p:txBody>
          <a:bodyPr/>
          <a:lstStyle/>
          <a:p>
            <a:r>
              <a:rPr lang="de-DE" dirty="0"/>
              <a:t>Anteile der Sektoren am Stromverbrauch</a:t>
            </a:r>
          </a:p>
        </p:txBody>
      </p:sp>
      <p:sp>
        <p:nvSpPr>
          <p:cNvPr id="4" name="Textplatzhalter 3">
            <a:extLst>
              <a:ext uri="{FF2B5EF4-FFF2-40B4-BE49-F238E27FC236}">
                <a16:creationId xmlns:a16="http://schemas.microsoft.com/office/drawing/2014/main" id="{D45DD3E8-B048-A4D3-FC29-20D60426E23D}"/>
              </a:ext>
            </a:extLst>
          </p:cNvPr>
          <p:cNvSpPr>
            <a:spLocks noGrp="1"/>
          </p:cNvSpPr>
          <p:nvPr>
            <p:ph type="body" sz="quarter" idx="19"/>
          </p:nvPr>
        </p:nvSpPr>
        <p:spPr/>
        <p:txBody>
          <a:bodyPr/>
          <a:lstStyle/>
          <a:p>
            <a:r>
              <a:rPr lang="de-DE" dirty="0"/>
              <a:t>in Prozent</a:t>
            </a:r>
          </a:p>
        </p:txBody>
      </p:sp>
      <p:sp>
        <p:nvSpPr>
          <p:cNvPr id="20" name="Foliennummernplatzhalter 19">
            <a:extLst>
              <a:ext uri="{FF2B5EF4-FFF2-40B4-BE49-F238E27FC236}">
                <a16:creationId xmlns:a16="http://schemas.microsoft.com/office/drawing/2014/main" id="{39A68A21-4442-8323-D599-1E0EF502D978}"/>
              </a:ext>
            </a:extLst>
          </p:cNvPr>
          <p:cNvSpPr>
            <a:spLocks noGrp="1"/>
          </p:cNvSpPr>
          <p:nvPr>
            <p:ph type="sldNum" sz="quarter" idx="43"/>
          </p:nvPr>
        </p:nvSpPr>
        <p:spPr/>
        <p:txBody>
          <a:bodyPr/>
          <a:lstStyle/>
          <a:p>
            <a:fld id="{B42D4303-B7FF-7540-9F33-74BBD7018147}" type="slidenum">
              <a:rPr lang="de-DE" smtClean="0"/>
              <a:pPr/>
              <a:t>8</a:t>
            </a:fld>
            <a:endParaRPr lang="de-DE" dirty="0"/>
          </a:p>
        </p:txBody>
      </p:sp>
      <p:sp>
        <p:nvSpPr>
          <p:cNvPr id="7" name="Inhaltsplatzhalter 6">
            <a:extLst>
              <a:ext uri="{FF2B5EF4-FFF2-40B4-BE49-F238E27FC236}">
                <a16:creationId xmlns:a16="http://schemas.microsoft.com/office/drawing/2014/main" id="{4631D914-498E-49E5-EB32-984684B0F5E4}"/>
              </a:ext>
            </a:extLst>
          </p:cNvPr>
          <p:cNvSpPr>
            <a:spLocks noGrp="1"/>
          </p:cNvSpPr>
          <p:nvPr>
            <p:ph type="body" sz="quarter" idx="40"/>
          </p:nvPr>
        </p:nvSpPr>
        <p:spPr/>
        <p:txBody>
          <a:bodyPr/>
          <a:lstStyle/>
          <a:p>
            <a:r>
              <a:rPr lang="de-DE" dirty="0"/>
              <a:t>Quellen: Destatis, AG Energiebilanz, VCI</a:t>
            </a:r>
          </a:p>
        </p:txBody>
      </p:sp>
      <p:sp>
        <p:nvSpPr>
          <p:cNvPr id="8" name="Textplatzhalter 7">
            <a:extLst>
              <a:ext uri="{FF2B5EF4-FFF2-40B4-BE49-F238E27FC236}">
                <a16:creationId xmlns:a16="http://schemas.microsoft.com/office/drawing/2014/main" id="{7BB71C67-2043-C1BA-0FF6-48DF3D6C64F4}"/>
              </a:ext>
            </a:extLst>
          </p:cNvPr>
          <p:cNvSpPr>
            <a:spLocks noGrp="1"/>
          </p:cNvSpPr>
          <p:nvPr>
            <p:ph type="body" sz="quarter" idx="41"/>
          </p:nvPr>
        </p:nvSpPr>
        <p:spPr/>
        <p:txBody>
          <a:bodyPr/>
          <a:lstStyle/>
          <a:p>
            <a:endParaRPr lang="de-DE" dirty="0"/>
          </a:p>
        </p:txBody>
      </p:sp>
      <p:sp>
        <p:nvSpPr>
          <p:cNvPr id="5" name="Textplatzhalter 4">
            <a:extLst>
              <a:ext uri="{FF2B5EF4-FFF2-40B4-BE49-F238E27FC236}">
                <a16:creationId xmlns:a16="http://schemas.microsoft.com/office/drawing/2014/main" id="{5B707994-88AA-36EC-FD26-A1AD9D16CA1F}"/>
              </a:ext>
            </a:extLst>
          </p:cNvPr>
          <p:cNvSpPr>
            <a:spLocks noGrp="1"/>
          </p:cNvSpPr>
          <p:nvPr>
            <p:ph type="body" sz="quarter" idx="45"/>
          </p:nvPr>
        </p:nvSpPr>
        <p:spPr/>
        <p:txBody>
          <a:bodyPr/>
          <a:lstStyle/>
          <a:p>
            <a:r>
              <a:rPr lang="de-DE" dirty="0"/>
              <a:t>Stromverbrauch der Sektoren im Zeitablauf</a:t>
            </a:r>
          </a:p>
        </p:txBody>
      </p:sp>
      <p:sp>
        <p:nvSpPr>
          <p:cNvPr id="9" name="Textplatzhalter 8">
            <a:extLst>
              <a:ext uri="{FF2B5EF4-FFF2-40B4-BE49-F238E27FC236}">
                <a16:creationId xmlns:a16="http://schemas.microsoft.com/office/drawing/2014/main" id="{93C36D30-C72F-B4B4-7904-553C91917ABA}"/>
              </a:ext>
            </a:extLst>
          </p:cNvPr>
          <p:cNvSpPr>
            <a:spLocks noGrp="1"/>
          </p:cNvSpPr>
          <p:nvPr>
            <p:ph type="body" sz="quarter" idx="46"/>
          </p:nvPr>
        </p:nvSpPr>
        <p:spPr/>
        <p:txBody>
          <a:bodyPr/>
          <a:lstStyle/>
          <a:p>
            <a:r>
              <a:rPr lang="de-DE" dirty="0"/>
              <a:t>In TWh</a:t>
            </a:r>
          </a:p>
        </p:txBody>
      </p:sp>
      <p:graphicFrame>
        <p:nvGraphicFramePr>
          <p:cNvPr id="15" name="Diagrammplatzhalter 14">
            <a:extLst>
              <a:ext uri="{FF2B5EF4-FFF2-40B4-BE49-F238E27FC236}">
                <a16:creationId xmlns:a16="http://schemas.microsoft.com/office/drawing/2014/main" id="{DF3AB6F7-02F6-6C26-D1F6-611DC7D9240E}"/>
              </a:ext>
            </a:extLst>
          </p:cNvPr>
          <p:cNvGraphicFramePr>
            <a:graphicFrameLocks noGrp="1"/>
          </p:cNvGraphicFramePr>
          <p:nvPr>
            <p:ph type="chart" sz="quarter" idx="18"/>
            <p:extLst>
              <p:ext uri="{D42A27DB-BD31-4B8C-83A1-F6EECF244321}">
                <p14:modId xmlns:p14="http://schemas.microsoft.com/office/powerpoint/2010/main" val="2920814791"/>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6" name="Diagrammplatzhalter 15">
            <a:extLst>
              <a:ext uri="{FF2B5EF4-FFF2-40B4-BE49-F238E27FC236}">
                <a16:creationId xmlns:a16="http://schemas.microsoft.com/office/drawing/2014/main" id="{A4D798C0-7B94-4689-B77C-7F3559C54895}"/>
              </a:ext>
            </a:extLst>
          </p:cNvPr>
          <p:cNvGraphicFramePr>
            <a:graphicFrameLocks noGrp="1"/>
          </p:cNvGraphicFramePr>
          <p:nvPr>
            <p:ph type="chart" sz="quarter" idx="44"/>
            <p:extLst>
              <p:ext uri="{D42A27DB-BD31-4B8C-83A1-F6EECF244321}">
                <p14:modId xmlns:p14="http://schemas.microsoft.com/office/powerpoint/2010/main" val="3698082855"/>
              </p:ext>
            </p:extLst>
          </p:nvPr>
        </p:nvGraphicFramePr>
        <p:xfrm>
          <a:off x="6270625" y="1743075"/>
          <a:ext cx="5405438"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576621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1E21A72A-B9EB-485F-AC4A-15F1A35FC0D4}"/>
              </a:ext>
            </a:extLst>
          </p:cNvPr>
          <p:cNvGraphicFramePr>
            <a:graphicFrameLocks noChangeAspect="1"/>
          </p:cNvGraphicFramePr>
          <p:nvPr>
            <p:custDataLst>
              <p:tags r:id="rId1"/>
            </p:custDataLst>
            <p:extLst>
              <p:ext uri="{D42A27DB-BD31-4B8C-83A1-F6EECF244321}">
                <p14:modId xmlns:p14="http://schemas.microsoft.com/office/powerpoint/2010/main" val="26685014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Erdgas und Strom sind wichtigste Energieträger in der Chemie- und Pharmaindustrie</a:t>
            </a:r>
          </a:p>
        </p:txBody>
      </p:sp>
      <p:sp>
        <p:nvSpPr>
          <p:cNvPr id="7" name="Inhaltsplatzhalter 6">
            <a:extLst>
              <a:ext uri="{FF2B5EF4-FFF2-40B4-BE49-F238E27FC236}">
                <a16:creationId xmlns:a16="http://schemas.microsoft.com/office/drawing/2014/main" id="{E970E031-E481-457F-8ED0-09E7B22597B2}"/>
              </a:ext>
            </a:extLst>
          </p:cNvPr>
          <p:cNvSpPr>
            <a:spLocks noGrp="1"/>
          </p:cNvSpPr>
          <p:nvPr>
            <p:ph idx="18"/>
          </p:nvPr>
        </p:nvSpPr>
        <p:spPr/>
        <p:txBody>
          <a:bodyPr/>
          <a:lstStyle/>
          <a:p>
            <a:r>
              <a:rPr lang="de-DE" dirty="0"/>
              <a:t>Erdgas ist aktuell noch mit Abstand der wichtigste Energieträger für die Branche – zumindest was den energetischen Verbrauch angeht.</a:t>
            </a:r>
          </a:p>
          <a:p>
            <a:r>
              <a:rPr lang="de-DE" dirty="0"/>
              <a:t>2023 ist der Energieverbrauch der Branche im Vergleich zum Vorjahr um 10 Prozent gesunken. Bereits 2022 lag er um fast 11 Prozent niedriger als im Vorjahr. </a:t>
            </a:r>
          </a:p>
        </p:txBody>
      </p:sp>
      <p:sp>
        <p:nvSpPr>
          <p:cNvPr id="3" name="Textplatzhalter 2"/>
          <p:cNvSpPr>
            <a:spLocks noGrp="1"/>
          </p:cNvSpPr>
          <p:nvPr>
            <p:ph type="body" sz="quarter" idx="13"/>
          </p:nvPr>
        </p:nvSpPr>
        <p:spPr/>
        <p:txBody>
          <a:bodyPr/>
          <a:lstStyle/>
          <a:p>
            <a:r>
              <a:rPr lang="de-DE" dirty="0"/>
              <a:t>Energetischer Verbrauch nach Energieträgern in der Chemie- und Pharmaindustrie</a:t>
            </a:r>
          </a:p>
        </p:txBody>
      </p:sp>
      <p:sp>
        <p:nvSpPr>
          <p:cNvPr id="4" name="Textplatzhalter 3"/>
          <p:cNvSpPr>
            <a:spLocks noGrp="1"/>
          </p:cNvSpPr>
          <p:nvPr>
            <p:ph type="body" sz="quarter" idx="20"/>
          </p:nvPr>
        </p:nvSpPr>
        <p:spPr/>
        <p:txBody>
          <a:bodyPr/>
          <a:lstStyle/>
          <a:p>
            <a:r>
              <a:rPr lang="de-DE" dirty="0"/>
              <a:t>in Prozent, 2023</a:t>
            </a:r>
          </a:p>
        </p:txBody>
      </p:sp>
      <p:sp>
        <p:nvSpPr>
          <p:cNvPr id="5" name="Foliennummernplatzhalter 4">
            <a:extLst>
              <a:ext uri="{FF2B5EF4-FFF2-40B4-BE49-F238E27FC236}">
                <a16:creationId xmlns:a16="http://schemas.microsoft.com/office/drawing/2014/main" id="{5F5C88B8-82D6-41A8-81C5-6C9A08E1D906}"/>
              </a:ext>
            </a:extLst>
          </p:cNvPr>
          <p:cNvSpPr>
            <a:spLocks noGrp="1"/>
          </p:cNvSpPr>
          <p:nvPr>
            <p:ph type="sldNum" sz="quarter" idx="43"/>
          </p:nvPr>
        </p:nvSpPr>
        <p:spPr/>
        <p:txBody>
          <a:bodyPr/>
          <a:lstStyle/>
          <a:p>
            <a:fld id="{B42D4303-B7FF-7540-9F33-74BBD7018147}" type="slidenum">
              <a:rPr lang="de-DE" smtClean="0"/>
              <a:pPr/>
              <a:t>9</a:t>
            </a:fld>
            <a:endParaRPr lang="de-DE" dirty="0"/>
          </a:p>
        </p:txBody>
      </p:sp>
      <p:sp>
        <p:nvSpPr>
          <p:cNvPr id="6" name="Textplatzhalter 5"/>
          <p:cNvSpPr>
            <a:spLocks noGrp="1"/>
          </p:cNvSpPr>
          <p:nvPr>
            <p:ph type="body" sz="quarter" idx="40"/>
          </p:nvPr>
        </p:nvSpPr>
        <p:spPr/>
        <p:txBody>
          <a:bodyPr/>
          <a:lstStyle/>
          <a:p>
            <a:r>
              <a:rPr lang="de-DE" dirty="0"/>
              <a:t>Quellen: </a:t>
            </a:r>
            <a:r>
              <a:rPr lang="de-DE" dirty="0" err="1"/>
              <a:t>Destatis</a:t>
            </a:r>
            <a:r>
              <a:rPr lang="de-DE" dirty="0"/>
              <a:t>, VCI</a:t>
            </a:r>
          </a:p>
        </p:txBody>
      </p:sp>
      <p:sp>
        <p:nvSpPr>
          <p:cNvPr id="8" name="Textplatzhalter 7">
            <a:extLst>
              <a:ext uri="{FF2B5EF4-FFF2-40B4-BE49-F238E27FC236}">
                <a16:creationId xmlns:a16="http://schemas.microsoft.com/office/drawing/2014/main" id="{E7EF6D04-8568-493C-A5AB-6CB5A77BBB78}"/>
              </a:ext>
            </a:extLst>
          </p:cNvPr>
          <p:cNvSpPr>
            <a:spLocks noGrp="1"/>
          </p:cNvSpPr>
          <p:nvPr>
            <p:ph type="body" sz="quarter" idx="41"/>
          </p:nvPr>
        </p:nvSpPr>
        <p:spPr>
          <a:xfrm>
            <a:off x="3431704" y="6027329"/>
            <a:ext cx="6807958" cy="140686"/>
          </a:xfrm>
        </p:spPr>
        <p:txBody>
          <a:bodyPr/>
          <a:lstStyle/>
          <a:p>
            <a:r>
              <a:rPr lang="de-DE" dirty="0">
                <a:solidFill>
                  <a:srgbClr val="666666"/>
                </a:solidFill>
              </a:rPr>
              <a:t>Oh</a:t>
            </a:r>
            <a:r>
              <a:rPr lang="de-DE" sz="800" dirty="0">
                <a:solidFill>
                  <a:srgbClr val="666666"/>
                </a:solidFill>
              </a:rPr>
              <a:t>ne </a:t>
            </a:r>
            <a:r>
              <a:rPr lang="de-DE" dirty="0">
                <a:solidFill>
                  <a:srgbClr val="666666"/>
                </a:solidFill>
              </a:rPr>
              <a:t>stofflicher Einsatz; teilweise Doppelzählungen von Strom enthalten;</a:t>
            </a:r>
          </a:p>
          <a:p>
            <a:r>
              <a:rPr lang="de-DE" dirty="0">
                <a:solidFill>
                  <a:srgbClr val="666666"/>
                </a:solidFill>
              </a:rPr>
              <a:t>Sonstige Energieträger: sonstige Gase, Wasserstoff, Biogas, Industrieabfälle</a:t>
            </a:r>
          </a:p>
          <a:p>
            <a:r>
              <a:rPr lang="de-DE" dirty="0">
                <a:solidFill>
                  <a:srgbClr val="666666"/>
                </a:solidFill>
              </a:rPr>
              <a:t>Wärme: Bezug von Fernwärme, Heizwasser, Dampf</a:t>
            </a:r>
          </a:p>
          <a:p>
            <a:endParaRPr lang="de-DE" dirty="0">
              <a:solidFill>
                <a:srgbClr val="666666"/>
              </a:solidFill>
            </a:endParaRPr>
          </a:p>
        </p:txBody>
      </p:sp>
      <p:graphicFrame>
        <p:nvGraphicFramePr>
          <p:cNvPr id="12" name="Diagrammplatzhalter 10">
            <a:extLst>
              <a:ext uri="{FF2B5EF4-FFF2-40B4-BE49-F238E27FC236}">
                <a16:creationId xmlns:a16="http://schemas.microsoft.com/office/drawing/2014/main" id="{E04582F9-BB77-4E91-B91C-F04D29A12536}"/>
              </a:ext>
            </a:extLst>
          </p:cNvPr>
          <p:cNvGraphicFramePr>
            <a:graphicFrameLocks noGrp="1"/>
          </p:cNvGraphicFramePr>
          <p:nvPr>
            <p:ph type="chart" sz="quarter" idx="19"/>
            <p:extLst>
              <p:ext uri="{D42A27DB-BD31-4B8C-83A1-F6EECF244321}">
                <p14:modId xmlns:p14="http://schemas.microsoft.com/office/powerpoint/2010/main" val="3131707616"/>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4196301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61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yearfmt&gt;&lt;begin val=&quot;0&quot;/&gt;&lt;end val=&quot;4&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aUK9BLLgEP4tGosnFYGq0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PM0Dblj2fi05OV5Z2P_kJ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EBxpSTZqB2Rt8WbBOVW6uA"/>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OH4nFX1zSGqbesmzQKbOwA"/>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zUbf12aqTgKX9QB_Iiz4L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EbGWK58Bft7nxEWi7_s5a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grGHtbOpWUCF.2Mt9qoWl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aP009nsqT6K0jbyJK19ru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mY0tyqCYlsupj2tBtnPrQQ"/>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zUjOy445oxtEPStjm6XG2w"/>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3Dp448hSmYKL7mn8MV4BA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jZ3zPa8DHUduIzoz0LHpg"/>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1TRDGOn2RS.xA4f9ghomP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IGCozKIjTI6crEqhsweqpw"/>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rilgYvrnTTqrDh7mKY.71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une0ZFzyaEH9ZDA9dYwAx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JPHOwdKWCS1B8ShtR6.1M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___UpdateShM-20210428.potx" id="{FE1012EC-9AA2-4BC0-BD4C-0308A3F4E32A}" vid="{6C30CA9F-6304-48F3-9A8A-C48C44A25C56}"/>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VCI: Designfarben">
    <a:dk1>
      <a:srgbClr val="2C4999"/>
    </a:dk1>
    <a:lt1>
      <a:sysClr val="window" lastClr="FFFFFF"/>
    </a:lt1>
    <a:dk2>
      <a:srgbClr val="000000"/>
    </a:dk2>
    <a:lt2>
      <a:srgbClr val="83898E"/>
    </a:lt2>
    <a:accent1>
      <a:srgbClr val="2C4999"/>
    </a:accent1>
    <a:accent2>
      <a:srgbClr val="EF8214"/>
    </a:accent2>
    <a:accent3>
      <a:srgbClr val="6E0A78"/>
    </a:accent3>
    <a:accent4>
      <a:srgbClr val="259570"/>
    </a:accent4>
    <a:accent5>
      <a:srgbClr val="B41400"/>
    </a:accent5>
    <a:accent6>
      <a:srgbClr val="FFE614"/>
    </a:accent6>
    <a:hlink>
      <a:srgbClr val="2C4999"/>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VCI: Designfarben">
    <a:dk1>
      <a:srgbClr val="2C4999"/>
    </a:dk1>
    <a:lt1>
      <a:sysClr val="window" lastClr="FFFFFF"/>
    </a:lt1>
    <a:dk2>
      <a:srgbClr val="000000"/>
    </a:dk2>
    <a:lt2>
      <a:srgbClr val="83898E"/>
    </a:lt2>
    <a:accent1>
      <a:srgbClr val="2C4999"/>
    </a:accent1>
    <a:accent2>
      <a:srgbClr val="EF8214"/>
    </a:accent2>
    <a:accent3>
      <a:srgbClr val="6E0A78"/>
    </a:accent3>
    <a:accent4>
      <a:srgbClr val="259570"/>
    </a:accent4>
    <a:accent5>
      <a:srgbClr val="B41400"/>
    </a:accent5>
    <a:accent6>
      <a:srgbClr val="FFE614"/>
    </a:accent6>
    <a:hlink>
      <a:srgbClr val="2C4999"/>
    </a:hlink>
    <a:folHlink>
      <a:srgbClr val="800080"/>
    </a:folHlink>
  </a:clrScheme>
  <a:fontScheme name="Larissa">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VCI-PP-Vorlage-2021</Template>
  <TotalTime>0</TotalTime>
  <Words>4019</Words>
  <Application>Microsoft Office PowerPoint</Application>
  <PresentationFormat>Breitbild</PresentationFormat>
  <Paragraphs>604</Paragraphs>
  <Slides>56</Slides>
  <Notes>53</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56</vt:i4>
      </vt:variant>
    </vt:vector>
  </HeadingPairs>
  <TitlesOfParts>
    <vt:vector size="67" baseType="lpstr">
      <vt:lpstr>Arial</vt:lpstr>
      <vt:lpstr>Bahnschrift SemiBold</vt:lpstr>
      <vt:lpstr>Bookman Old Style</vt:lpstr>
      <vt:lpstr>BundesSans Office</vt:lpstr>
      <vt:lpstr>Calibri</vt:lpstr>
      <vt:lpstr>Georgia</vt:lpstr>
      <vt:lpstr>Source Sans Pro</vt:lpstr>
      <vt:lpstr>STIXGeneral-Regular</vt:lpstr>
      <vt:lpstr>Wingdings 2</vt:lpstr>
      <vt:lpstr>VCI-Design</vt:lpstr>
      <vt:lpstr>think-cell Folie</vt:lpstr>
      <vt:lpstr>Energie, Rohstoffe, Preise</vt:lpstr>
      <vt:lpstr>Inhaltsübersicht</vt:lpstr>
      <vt:lpstr>Inhaltsübersicht</vt:lpstr>
      <vt:lpstr>Inhaltsübersicht</vt:lpstr>
      <vt:lpstr>Energieverbrauch und Rohstoffe</vt:lpstr>
      <vt:lpstr>Corona und Energiekrise ließen den Energieverbrauch sinken</vt:lpstr>
      <vt:lpstr>Industrie ist der größte Verbraucher von Strom</vt:lpstr>
      <vt:lpstr>Industrie ist der größte Verbraucher von Strom – bei deutlich sinkender Menge</vt:lpstr>
      <vt:lpstr>Erdgas und Strom sind wichtigste Energieträger in der Chemie- und Pharmaindustrie</vt:lpstr>
      <vt:lpstr>Erdgas und Strom sind wichtigste Energieträger in der Chemie- und Pharmaindustrie</vt:lpstr>
      <vt:lpstr>Chemie ist energieintensiv – Energiekrise lässt Anteile sinken</vt:lpstr>
      <vt:lpstr>Chemie verbraucht über ein Fünftel der Energie in der Industrie</vt:lpstr>
      <vt:lpstr>Chemie setzt Energieträger auch stofflich ein</vt:lpstr>
      <vt:lpstr>Abgrenzung der Rohstoffbasis</vt:lpstr>
      <vt:lpstr>Rohstoffmix der Branche: Naphtha ist wichtigster Rohstoff der organischen Chemie</vt:lpstr>
      <vt:lpstr>Einsatz von Rohstoffen ist rückläufig</vt:lpstr>
      <vt:lpstr>Preise und Kosten</vt:lpstr>
      <vt:lpstr>Hohe Preisanstiege – besonders in den großen Mengenbändern</vt:lpstr>
      <vt:lpstr>Gaspreis in Deutschland höher als in wichtigen Wettbewerbsländern</vt:lpstr>
      <vt:lpstr>Gaspreise in Europa steigen wieder – Nachteile gegenüber Wettbewerbern</vt:lpstr>
      <vt:lpstr>Börsenstrompreise im Aufwärtstrend</vt:lpstr>
      <vt:lpstr>Beschaffung und Netzentgelte treiben inzwischen die Industriestrompreise</vt:lpstr>
      <vt:lpstr>Hohe Preisanstiege – besonders in den großen Mengenbändern</vt:lpstr>
      <vt:lpstr>Strompreis in Deutschland höher als in wichtigen Wettbewerbsländern</vt:lpstr>
      <vt:lpstr>Deutlich höheres Preisniveau für Strom und Gas als in der Vergangenheit</vt:lpstr>
      <vt:lpstr>Preistreiber Zertifikate-Handel</vt:lpstr>
      <vt:lpstr>Rohölpreis auf hohem Niveau – bei hohen Unsicherheiten</vt:lpstr>
      <vt:lpstr>Mit dem Rohölpreis verändern sich auch die Preise für Rohbenzin</vt:lpstr>
      <vt:lpstr>Energiekosten: Tendenz steigend</vt:lpstr>
      <vt:lpstr>Hohe Kostenbelastung der Unternehmen</vt:lpstr>
      <vt:lpstr>Kostenfaktor Energie- und Rohstoffe</vt:lpstr>
      <vt:lpstr>Chemie zählt zu den energieintensiven Industrien (EID)</vt:lpstr>
      <vt:lpstr>Extremer Anstieg der Energieintensität durch die Explosion der Kosten</vt:lpstr>
      <vt:lpstr>Klimaschutz</vt:lpstr>
      <vt:lpstr>2024 wurden 48 Prozent weniger Treibhausgase emittiert als 1990</vt:lpstr>
      <vt:lpstr>Industrie hat CO2-Emissionen reduziert </vt:lpstr>
      <vt:lpstr>34 Prozent der Emissionen (direkte und indirekte) kommen aus der Industrie</vt:lpstr>
      <vt:lpstr>Die 10 größten Emittenten stehen für fast 70 Prozent der weltweiten Emissionen </vt:lpstr>
      <vt:lpstr>Über die Hälfte der Emissionen stammen aus Asien</vt:lpstr>
      <vt:lpstr>Sinkende Emissionen bei steigender Produktion in der Chemie</vt:lpstr>
      <vt:lpstr>Spezifischer Energieverbrauch liegt um 53 Prozent unter dem Wert von 1990 </vt:lpstr>
      <vt:lpstr>Branche reduziert Emissionen</vt:lpstr>
      <vt:lpstr>Absolute Treibhausgasemissionen um 54 Prozent unter dem Wert von 1990</vt:lpstr>
      <vt:lpstr>Erneuerbare Energien</vt:lpstr>
      <vt:lpstr>Ehrgeizige Zielsetzungen für Erneuerbare Energien</vt:lpstr>
      <vt:lpstr>Anteil der Erneuerbaren Energien lag 2024 bei fast 58 Prozent</vt:lpstr>
      <vt:lpstr>Deutschland importiert inzwischen wieder deutlich mehr Strom als es exportiert</vt:lpstr>
      <vt:lpstr>Anteil von Windkraft und Photovoltaik an den Erneuerbaren Energien steigt </vt:lpstr>
      <vt:lpstr>Anteil von Windkraft und Photovoltaik steigt</vt:lpstr>
      <vt:lpstr>Deutlicher Anstieg bei den Investitionen in neue Anlagen</vt:lpstr>
      <vt:lpstr>Glossar</vt:lpstr>
      <vt:lpstr>Glossar I</vt:lpstr>
      <vt:lpstr>Glossar II</vt:lpstr>
      <vt:lpstr>Glossar III</vt:lpstr>
      <vt:lpstr>Umrechnungsfaktoren</vt:lpstr>
      <vt:lpstr>VCI-Ansprechpartnerin</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Energiestatistik in Daten und Fakten</dc:title>
  <dc:creator>VCI;Christiane Kellermann</dc:creator>
  <cp:lastModifiedBy>Kellermann, Christiane</cp:lastModifiedBy>
  <cp:revision>263</cp:revision>
  <cp:lastPrinted>2022-03-17T07:32:24Z</cp:lastPrinted>
  <dcterms:created xsi:type="dcterms:W3CDTF">2021-04-28T13:12:16Z</dcterms:created>
  <dcterms:modified xsi:type="dcterms:W3CDTF">2025-03-17T13:27:56Z</dcterms:modified>
</cp:coreProperties>
</file>