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ags/tag4.xml" ContentType="application/vnd.openxmlformats-officedocument.presentationml.tag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862" r:id="rId5"/>
    <p:sldId id="962" r:id="rId6"/>
    <p:sldId id="963" r:id="rId7"/>
    <p:sldId id="976" r:id="rId8"/>
    <p:sldId id="977" r:id="rId9"/>
    <p:sldId id="845" r:id="rId10"/>
    <p:sldId id="972" r:id="rId11"/>
    <p:sldId id="846" r:id="rId12"/>
    <p:sldId id="689" r:id="rId13"/>
    <p:sldId id="969" r:id="rId14"/>
    <p:sldId id="292" r:id="rId15"/>
    <p:sldId id="980" r:id="rId16"/>
    <p:sldId id="841" r:id="rId17"/>
    <p:sldId id="975" r:id="rId18"/>
    <p:sldId id="868" r:id="rId19"/>
    <p:sldId id="979" r:id="rId20"/>
    <p:sldId id="971" r:id="rId21"/>
    <p:sldId id="968" r:id="rId22"/>
    <p:sldId id="866" r:id="rId23"/>
    <p:sldId id="443" r:id="rId24"/>
  </p:sldIdLst>
  <p:sldSz cx="12192000" cy="6858000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69F"/>
    <a:srgbClr val="0E0C5A"/>
    <a:srgbClr val="0E065A"/>
    <a:srgbClr val="F0F3F7"/>
    <a:srgbClr val="10065A"/>
    <a:srgbClr val="6C61F9"/>
    <a:srgbClr val="000000"/>
    <a:srgbClr val="E7E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3827A-E15D-4C62-9E0E-FBE71C1A5573}" v="37" dt="2026-08-13T07:11:45.054"/>
  </p1510:revLst>
</p1510:revInfo>
</file>

<file path=ppt/tableStyles.xml><?xml version="1.0" encoding="utf-8"?>
<a:tblStyleLst xmlns:a="http://schemas.openxmlformats.org/drawingml/2006/main" def="{0817EA92-75D0-4044-A80A-286907CE0D05}">
  <a:tblStyle styleId="{0817EA92-75D0-4044-A80A-286907CE0D03}" styleName="2. VCI-Dunkelblau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5A"/>
              </a:solidFill>
            </a:ln>
          </a:bottom>
          <a:insideH>
            <a:ln w="7500">
              <a:solidFill>
                <a:srgbClr val="10065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065A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065A"/>
        </a:fillRef>
      </a:tcStyle>
    </a:firstRow>
  </a:tblStyle>
  <a:tblStyle styleId="{0817EA92-75D0-4044-A80A-286907CE0D04}" styleName="2. VCI-Dunkelblau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5A"/>
              </a:solidFill>
            </a:ln>
          </a:bottom>
          <a:insideH>
            <a:ln w="7500">
              <a:solidFill>
                <a:srgbClr val="10065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E6EF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065A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065A"/>
      </a:tcTxStyle>
      <a:tcStyle>
        <a:tcBdr>
          <a:bottom>
            <a:ln w="15000">
              <a:solidFill>
                <a:srgbClr val="10065A"/>
              </a:solidFill>
            </a:ln>
          </a:bottom>
        </a:tcBdr>
        <a:fill>
          <a:noFill/>
        </a:fill>
      </a:tcStyle>
    </a:firstRow>
  </a:tblStyle>
  <a:tblStyle styleId="{0817EA92-75D0-4044-A80A-286907CE0DDB}" styleName="1. VCI-Blau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9F"/>
              </a:solidFill>
            </a:ln>
          </a:bottom>
          <a:insideH>
            <a:ln w="7500">
              <a:solidFill>
                <a:srgbClr val="1006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069F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069F"/>
        </a:fillRef>
      </a:tcStyle>
    </a:firstRow>
  </a:tblStyle>
  <a:tblStyle styleId="{0817EA92-75D0-4044-A80A-286907CE0D02}" styleName="1. VCI-Blau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9F"/>
              </a:solidFill>
            </a:ln>
          </a:bottom>
          <a:insideH>
            <a:ln w="7500">
              <a:solidFill>
                <a:srgbClr val="1006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E6F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069F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069F"/>
      </a:tcTxStyle>
      <a:tcStyle>
        <a:tcBdr>
          <a:bottom>
            <a:ln w="15000">
              <a:solidFill>
                <a:srgbClr val="10069F"/>
              </a:solidFill>
            </a:ln>
          </a:bottom>
        </a:tcBdr>
        <a:fill>
          <a:noFill/>
        </a:fill>
      </a:tcStyle>
    </a:firstRow>
  </a:tblStyle>
  <a:tblStyle styleId="{0817EA92-75D0-4044-A80A-286907CE0D05}" styleName="3. VCI-Pink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3EB5"/>
              </a:solidFill>
            </a:ln>
          </a:bottom>
          <a:insideH>
            <a:ln w="7500">
              <a:solidFill>
                <a:srgbClr val="FF3EB5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3EB5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3EB5"/>
        </a:fillRef>
      </a:tcStyle>
    </a:firstRow>
  </a:tblStyle>
  <a:tblStyle styleId="{0817EA92-75D0-4044-A80A-286907CE0D06}" styleName="3. VCI-Pink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3EB5"/>
              </a:solidFill>
            </a:ln>
          </a:bottom>
          <a:insideH>
            <a:ln w="7500">
              <a:solidFill>
                <a:srgbClr val="FF3EB5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ECF8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3EB5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3EB5"/>
      </a:tcTxStyle>
      <a:tcStyle>
        <a:tcBdr>
          <a:bottom>
            <a:ln w="15000">
              <a:solidFill>
                <a:srgbClr val="FF3EB5"/>
              </a:solidFill>
            </a:ln>
          </a:bottom>
        </a:tcBdr>
        <a:fill>
          <a:noFill/>
        </a:fill>
      </a:tcStyle>
    </a:firstRow>
  </a:tblStyle>
  <a:tblStyle styleId="{0817EA92-75D0-4044-A80A-286907CE0D07}" styleName="4. VCI-Tuerkis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AA"/>
              </a:solidFill>
            </a:ln>
          </a:bottom>
          <a:insideH>
            <a:ln w="7500">
              <a:solidFill>
                <a:srgbClr val="10ADA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ADAA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ADAA"/>
        </a:fillRef>
      </a:tcStyle>
    </a:firstRow>
  </a:tblStyle>
  <a:tblStyle styleId="{0817EA92-75D0-4044-A80A-286907CE0D08}" styleName="4. VCI-Tuerkis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AA"/>
              </a:solidFill>
            </a:ln>
          </a:bottom>
          <a:insideH>
            <a:ln w="7500">
              <a:solidFill>
                <a:srgbClr val="10ADA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F6F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ADAA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ADAA"/>
      </a:tcTxStyle>
      <a:tcStyle>
        <a:tcBdr>
          <a:bottom>
            <a:ln w="15000">
              <a:solidFill>
                <a:srgbClr val="10ADAA"/>
              </a:solidFill>
            </a:ln>
          </a:bottom>
        </a:tcBdr>
        <a:fill>
          <a:noFill/>
        </a:fill>
      </a:tcStyle>
    </a:firstRow>
  </a:tblStyle>
  <a:tblStyle styleId="{0817EA92-75D0-4044-A80A-286907CE0D09}" styleName="5. VCI-Violett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8C3E9F"/>
              </a:solidFill>
            </a:ln>
          </a:bottom>
          <a:insideH>
            <a:ln w="7500">
              <a:solidFill>
                <a:srgbClr val="8C3E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8C3E9F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8C3E9F"/>
        </a:fillRef>
      </a:tcStyle>
    </a:firstRow>
  </a:tblStyle>
  <a:tblStyle styleId="{0817EA92-75D0-4044-A80A-286907CE0D10}" styleName="5. VCI-Violett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8C3E9F"/>
              </a:solidFill>
            </a:ln>
          </a:bottom>
          <a:insideH>
            <a:ln w="7500">
              <a:solidFill>
                <a:srgbClr val="8C3E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3EBF5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8C3E9F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8C3E9F"/>
      </a:tcTxStyle>
      <a:tcStyle>
        <a:tcBdr>
          <a:bottom>
            <a:ln w="15000">
              <a:solidFill>
                <a:srgbClr val="8C3E9F"/>
              </a:solidFill>
            </a:ln>
          </a:bottom>
        </a:tcBdr>
        <a:fill>
          <a:noFill/>
        </a:fill>
      </a:tcStyle>
    </a:firstRow>
  </a:tblStyle>
  <a:tblStyle styleId="{0817EA92-75D0-4044-A80A-286907CE0D11}" styleName="6. VCI-Orange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4414"/>
              </a:solidFill>
            </a:ln>
          </a:bottom>
          <a:insideH>
            <a:ln w="7500">
              <a:solidFill>
                <a:srgbClr val="FF441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4414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4414"/>
        </a:fillRef>
      </a:tcStyle>
    </a:firstRow>
  </a:tblStyle>
  <a:tblStyle styleId="{0817EA92-75D0-4044-A80A-286907CE0D12}" styleName="6. VCI-Orange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4414"/>
              </a:solidFill>
            </a:ln>
          </a:bottom>
          <a:insideH>
            <a:ln w="7500">
              <a:solidFill>
                <a:srgbClr val="FF441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EDE8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4414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4414"/>
      </a:tcTxStyle>
      <a:tcStyle>
        <a:tcBdr>
          <a:bottom>
            <a:ln w="15000">
              <a:solidFill>
                <a:srgbClr val="FF4414"/>
              </a:solidFill>
            </a:ln>
          </a:bottom>
        </a:tcBdr>
        <a:fill>
          <a:noFill/>
        </a:fill>
      </a:tcStyle>
    </a:firstRow>
  </a:tblStyle>
  <a:tblStyle styleId="{0817EA92-75D0-4044-A80A-286907CE0D13}" styleName="7. VCI-Gold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AD00"/>
              </a:solidFill>
            </a:ln>
          </a:bottom>
          <a:insideH>
            <a:ln w="7500">
              <a:solidFill>
                <a:srgbClr val="FF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AD00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AD00"/>
        </a:fillRef>
      </a:tcStyle>
    </a:firstRow>
  </a:tblStyle>
  <a:tblStyle styleId="{0817EA92-75D0-4044-A80A-286907CE0D14}" styleName="7. VCI-Gold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AD00"/>
              </a:solidFill>
            </a:ln>
          </a:bottom>
          <a:insideH>
            <a:ln w="7500">
              <a:solidFill>
                <a:srgbClr val="FF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F6E5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AD00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AD00"/>
      </a:tcTxStyle>
      <a:tcStyle>
        <a:tcBdr>
          <a:bottom>
            <a:ln w="15000">
              <a:solidFill>
                <a:srgbClr val="FFAD00"/>
              </a:solidFill>
            </a:ln>
          </a:bottom>
        </a:tcBdr>
        <a:fill>
          <a:noFill/>
        </a:fill>
      </a:tcStyle>
    </a:firstRow>
  </a:tblStyle>
  <a:tblStyle styleId="{0817EA92-75D0-4044-A80A-286907CE0D15}" styleName="8. VCI-Gruen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00"/>
              </a:solidFill>
            </a:ln>
          </a:bottom>
          <a:insideH>
            <a:ln w="7500">
              <a:solidFill>
                <a:srgbClr val="10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AD00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AD00"/>
        </a:fillRef>
      </a:tcStyle>
    </a:firstRow>
  </a:tblStyle>
  <a:tblStyle styleId="{0817EA92-75D0-4044-A80A-286907CE0D16}" styleName="8. VCI-Gruen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00"/>
              </a:solidFill>
            </a:ln>
          </a:bottom>
          <a:insideH>
            <a:ln w="7500">
              <a:solidFill>
                <a:srgbClr val="10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F7E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AD00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AD00"/>
      </a:tcTxStyle>
      <a:tcStyle>
        <a:tcBdr>
          <a:bottom>
            <a:ln w="15000">
              <a:solidFill>
                <a:srgbClr val="10AD00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527" autoAdjust="0"/>
  </p:normalViewPr>
  <p:slideViewPr>
    <p:cSldViewPr>
      <p:cViewPr varScale="1">
        <p:scale>
          <a:sx n="99" d="100"/>
          <a:sy n="99" d="100"/>
        </p:scale>
        <p:origin x="1032" y="78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1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1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3.xml"/><Relationship Id="rId4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https://vciev.sharepoint.com/teams/TeamVolkswirtschaft785/Shared%20Documents/Abteilungsb&#252;ro/02%20regelm&#228;&#223;ige%20Publikationen/Mittelstandsportr&#228;t/Daten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vciev.sharepoint.com/teams/TeamVolkswirtschaft785/Shared%20Documents/Abteilungsb&#252;ro/02%20regelm&#228;&#223;ige%20Publikationen/Chemiem&#228;rkte%20weltweit/Arbeitsdokumente/Grafiken%20Teil%20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vciev.sharepoint.com/teams/TeamVolkswirtschaft785/Shared%20Documents/Abteilungsb&#252;ro/02%20regelm&#228;&#223;ige%20Publikationen/Chemiem&#228;rkte%20weltweit/Arbeitsdokumente/Grafiken%20Teil%202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Relationship Id="rId4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67683521271318E-2"/>
          <c:y val="8.4504887743895238E-2"/>
          <c:w val="0.88839782649268839"/>
          <c:h val="0.805841728335350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'Umsatzanteile_ProdWR '!$A$11</c:f>
              <c:strCache>
                <c:ptCount val="1"/>
                <c:pt idx="0">
                  <c:v>Umsatz (in Mrd. Euro)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FA-40A8-A437-A462647720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FA-40A8-A437-A462647720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FA-40A8-A437-A4626477202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FA-40A8-A437-A462647720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0FA-40A8-A437-A462647720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Source Sans Pro" panose="020B0503030403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'Umsatzanteile_ProdWR '!$B$10:$F$10</c:f>
              <c:strCache>
                <c:ptCount val="5"/>
                <c:pt idx="0">
                  <c:v>Fahrzeugbau</c:v>
                </c:pt>
                <c:pt idx="1">
                  <c:v>Maschinenbau</c:v>
                </c:pt>
                <c:pt idx="2">
                  <c:v>Chemie/Pharma</c:v>
                </c:pt>
                <c:pt idx="3">
                  <c:v>Elektrotechnik</c:v>
                </c:pt>
                <c:pt idx="4">
                  <c:v>Nahrungsmittel</c:v>
                </c:pt>
              </c:strCache>
              <c:extLst/>
            </c:strRef>
          </c:cat>
          <c:val>
            <c:numRef>
              <c:f>'Umsatzanteile_ProdWR '!$B$13:$F$13</c:f>
              <c:numCache>
                <c:formatCode>0%</c:formatCode>
                <c:ptCount val="5"/>
                <c:pt idx="0">
                  <c:v>0.23905870384089123</c:v>
                </c:pt>
                <c:pt idx="1">
                  <c:v>0.12362787167797865</c:v>
                </c:pt>
                <c:pt idx="2">
                  <c:v>9.818803393070806E-2</c:v>
                </c:pt>
                <c:pt idx="3">
                  <c:v>9.6363955763505774E-2</c:v>
                </c:pt>
                <c:pt idx="4">
                  <c:v>9.4445287056119015E-2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0FA-40A8-A437-A462647720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98123919"/>
        <c:axId val="759791280"/>
      </c:barChart>
      <c:catAx>
        <c:axId val="8981239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pPr>
            <a:endParaRPr lang="de-DE"/>
          </a:p>
        </c:txPr>
        <c:crossAx val="759791280"/>
        <c:crosses val="autoZero"/>
        <c:auto val="1"/>
        <c:lblAlgn val="ctr"/>
        <c:lblOffset val="100"/>
        <c:noMultiLvlLbl val="0"/>
      </c:catAx>
      <c:valAx>
        <c:axId val="7597912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9812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600" b="0">
          <a:solidFill>
            <a:schemeClr val="tx2"/>
          </a:solidFill>
          <a:latin typeface="Source Sans Pro" panose="020B0503030403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7160677995416613E-2"/>
          <c:w val="0.98327759197324416"/>
          <c:h val="0.800808682698446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'Vergleich zu VG'!$A$35</c:f>
              <c:strCache>
                <c:ptCount val="1"/>
                <c:pt idx="0">
                  <c:v>Anteil der chemischen Industrie am Verarbeitenden Gewerbe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3B5-490F-B63E-55F4C29DEAC7}"/>
              </c:ext>
            </c:extLst>
          </c:dPt>
          <c:dLbls>
            <c:dLbl>
              <c:idx val="2"/>
              <c:layout>
                <c:manualLayout>
                  <c:x val="-1.6711874226424039E-3"/>
                  <c:y val="9.4494727569162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B5-490F-B63E-55F4C29DEA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('Vergleich zu VG'!$B$34:$F$34,'Vergleich zu VG'!$H$34)</c:f>
              <c:strCache>
                <c:ptCount val="6"/>
                <c:pt idx="0">
                  <c:v>Umsatz</c:v>
                </c:pt>
                <c:pt idx="1">
                  <c:v>Beschäf-
tigte</c:v>
                </c:pt>
                <c:pt idx="2">
                  <c:v>Entgelt-
summe</c:v>
                </c:pt>
                <c:pt idx="3">
                  <c:v>Investi-
tionen
(2024)</c:v>
                </c:pt>
                <c:pt idx="4">
                  <c:v>FuE-
Aufwen-
dungen (2024)</c:v>
                </c:pt>
                <c:pt idx="5">
                  <c:v>Exporte</c:v>
                </c:pt>
              </c:strCache>
              <c:extLst/>
            </c:strRef>
          </c:cat>
          <c:val>
            <c:numRef>
              <c:f>('Vergleich zu VG'!$B$35:$F$35,'Vergleich zu VG'!$H$35)</c:f>
              <c:numCache>
                <c:formatCode>0.0</c:formatCode>
                <c:ptCount val="6"/>
                <c:pt idx="0">
                  <c:v>9.8188033930708052</c:v>
                </c:pt>
                <c:pt idx="1">
                  <c:v>7.8243887917582704</c:v>
                </c:pt>
                <c:pt idx="2">
                  <c:v>9.5982143338768164</c:v>
                </c:pt>
                <c:pt idx="3">
                  <c:v>13.941752183553572</c:v>
                </c:pt>
                <c:pt idx="4">
                  <c:v>15.259606681477825</c:v>
                </c:pt>
                <c:pt idx="5">
                  <c:v>16.183946922312742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3B5-490F-B63E-55F4C29DEA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5"/>
        <c:axId val="394969648"/>
        <c:axId val="394965336"/>
      </c:barChart>
      <c:valAx>
        <c:axId val="394965336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one"/>
        <c:crossAx val="394969648"/>
        <c:crosses val="max"/>
        <c:crossBetween val="between"/>
      </c:valAx>
      <c:catAx>
        <c:axId val="39496964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 rot="0"/>
          <a:lstStyle/>
          <a:p>
            <a:pPr>
              <a:defRPr/>
            </a:pPr>
            <a:endParaRPr lang="de-DE"/>
          </a:p>
        </c:txPr>
        <c:crossAx val="394965336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069591658654844E-2"/>
          <c:y val="4.1873795010637579E-2"/>
          <c:w val="0.96740587136564404"/>
          <c:h val="0.8097117957342711"/>
        </c:manualLayout>
      </c:layout>
      <c:lineChart>
        <c:grouping val="standard"/>
        <c:varyColors val="0"/>
        <c:ser>
          <c:idx val="0"/>
          <c:order val="0"/>
          <c:tx>
            <c:strRef>
              <c:f>Beschäftigte!$B$1</c:f>
              <c:strCache>
                <c:ptCount val="1"/>
                <c:pt idx="0">
                  <c:v> Chemie &amp; Pharma </c:v>
                </c:pt>
              </c:strCache>
            </c:strRef>
          </c:tx>
          <c:spPr>
            <a:ln w="41275" cap="rnd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8451091699334943E-2"/>
                  <c:y val="-3.5214761036172541E-2"/>
                </c:manualLayout>
              </c:layout>
              <c:tx>
                <c:rich>
                  <a:bodyPr/>
                  <a:lstStyle/>
                  <a:p>
                    <a:fld id="{B203BA20-4ABA-4AB9-B0C3-44CE9D3F6A43}" type="VALUE">
                      <a:rPr lang="en-US" sz="1200"/>
                      <a:pPr/>
                      <a:t>[WERT]</a:t>
                    </a:fld>
                    <a:endParaRPr lang="de-D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FAF-4A3A-B8C2-0B8B0947D521}"/>
                </c:ext>
              </c:extLst>
            </c:dLbl>
            <c:dLbl>
              <c:idx val="10"/>
              <c:layout>
                <c:manualLayout>
                  <c:x val="-0.14183762934064481"/>
                  <c:y val="3.5588553028615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67327245959092"/>
                      <c:h val="0.1047364682374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AF-4A3A-B8C2-0B8B0947D521}"/>
                </c:ext>
              </c:extLst>
            </c:dLbl>
            <c:dLbl>
              <c:idx val="25"/>
              <c:layout>
                <c:manualLayout>
                  <c:x val="-9.449764767005655E-8"/>
                  <c:y val="-0.101232321687944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2"/>
                      </a:solidFill>
                      <a:latin typeface="Source Sans Pro" panose="020B050303040302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80843342366677"/>
                      <c:h val="0.117866880717580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FAF-4A3A-B8C2-0B8B0947D5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Beschäftigte!$A$15:$A$40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Beschäftigte!$B$15:$B$40</c:f>
              <c:numCache>
                <c:formatCode>_-* #,##0\ _€_-;\-* #,##0\ _€_-;_-* "-"??\ _€_-;_-@_-</c:formatCode>
                <c:ptCount val="26"/>
                <c:pt idx="0">
                  <c:v>470308</c:v>
                </c:pt>
                <c:pt idx="1">
                  <c:v>467029</c:v>
                </c:pt>
                <c:pt idx="2">
                  <c:v>461713</c:v>
                </c:pt>
                <c:pt idx="3">
                  <c:v>464314</c:v>
                </c:pt>
                <c:pt idx="4">
                  <c:v>445138</c:v>
                </c:pt>
                <c:pt idx="5">
                  <c:v>440812</c:v>
                </c:pt>
                <c:pt idx="6">
                  <c:v>436004</c:v>
                </c:pt>
                <c:pt idx="7">
                  <c:v>440661</c:v>
                </c:pt>
                <c:pt idx="8">
                  <c:v>428728</c:v>
                </c:pt>
                <c:pt idx="9">
                  <c:v>416250</c:v>
                </c:pt>
                <c:pt idx="10">
                  <c:v>414766</c:v>
                </c:pt>
                <c:pt idx="11">
                  <c:v>428650</c:v>
                </c:pt>
                <c:pt idx="12">
                  <c:v>434312</c:v>
                </c:pt>
                <c:pt idx="13">
                  <c:v>437952</c:v>
                </c:pt>
                <c:pt idx="14">
                  <c:v>444808</c:v>
                </c:pt>
                <c:pt idx="15">
                  <c:v>446282</c:v>
                </c:pt>
                <c:pt idx="16">
                  <c:v>447064</c:v>
                </c:pt>
                <c:pt idx="17">
                  <c:v>452950</c:v>
                </c:pt>
                <c:pt idx="18">
                  <c:v>462553</c:v>
                </c:pt>
                <c:pt idx="19">
                  <c:v>463918</c:v>
                </c:pt>
                <c:pt idx="20">
                  <c:v>464437</c:v>
                </c:pt>
                <c:pt idx="21">
                  <c:v>473194.00000000006</c:v>
                </c:pt>
                <c:pt idx="22">
                  <c:v>476987.00000000006</c:v>
                </c:pt>
                <c:pt idx="23">
                  <c:v>479541.99999999994</c:v>
                </c:pt>
                <c:pt idx="24">
                  <c:v>480061</c:v>
                </c:pt>
                <c:pt idx="25">
                  <c:v>476260.99999999994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AF-4A3A-B8C2-0B8B0947D5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6944432"/>
        <c:axId val="1309091952"/>
      </c:lineChart>
      <c:valAx>
        <c:axId val="1309091952"/>
        <c:scaling>
          <c:orientation val="minMax"/>
        </c:scaling>
        <c:delete val="1"/>
        <c:axPos val="r"/>
        <c:numFmt formatCode="_-* #,##0\ _€_-;\-* #,##0\ _€_-;_-* &quot;-&quot;??\ _€_-;_-@_-" sourceLinked="1"/>
        <c:majorTickMark val="out"/>
        <c:minorTickMark val="none"/>
        <c:tickLblPos val="nextTo"/>
        <c:crossAx val="1436944432"/>
        <c:crosses val="max"/>
        <c:crossBetween val="between"/>
      </c:valAx>
      <c:catAx>
        <c:axId val="143694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130909195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25400" cap="flat" cmpd="sng" algn="ctr">
      <a:noFill/>
      <a:prstDash val="solid"/>
      <a:round/>
    </a:ln>
    <a:effectLst/>
  </c:spPr>
  <c:txPr>
    <a:bodyPr/>
    <a:lstStyle/>
    <a:p>
      <a:pPr>
        <a:defRPr sz="1200" b="0" i="0" u="none" strike="noStrike" baseline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6601307189542485E-2"/>
          <c:y val="2.9956811181339069E-2"/>
          <c:w val="0.95434640522875813"/>
          <c:h val="0.80447526280533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'Größenklasse Betriebe'!$B$17</c:f>
              <c:strCache>
                <c:ptCount val="1"/>
                <c:pt idx="0">
                  <c:v>Mittelstand (bis 1000 Beschäftigte)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10065A"/>
                    </a:solidFill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'Größenklasse Betriebe'!$K$16:$M$16</c:f>
              <c:strCache>
                <c:ptCount val="3"/>
                <c:pt idx="0">
                  <c:v>Betriebe</c:v>
                </c:pt>
                <c:pt idx="1">
                  <c:v>Beschäftigte</c:v>
                </c:pt>
                <c:pt idx="2">
                  <c:v>Umsatz</c:v>
                </c:pt>
              </c:strCache>
            </c:strRef>
          </c:cat>
          <c:val>
            <c:numRef>
              <c:f>'Größenklasse Betriebe'!$K$17:$M$17</c:f>
              <c:numCache>
                <c:formatCode>0%</c:formatCode>
                <c:ptCount val="3"/>
                <c:pt idx="0">
                  <c:v>0.96452540747842763</c:v>
                </c:pt>
                <c:pt idx="1">
                  <c:v>0.57893256008785099</c:v>
                </c:pt>
                <c:pt idx="2">
                  <c:v>0.54836386437161433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7-4DB0-B579-DAF73D7E762D}"/>
            </c:ext>
          </c:extLst>
        </c:ser>
        <c:ser>
          <c:idx val="1"/>
          <c:order val="1"/>
          <c:tx>
            <c:strRef>
              <c:f>'Größenklasse Betriebe'!$B$18</c:f>
              <c:strCache>
                <c:ptCount val="1"/>
                <c:pt idx="0">
                  <c:v>Großunternehmen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'Größenklasse Betriebe'!$K$16:$M$16</c:f>
              <c:strCache>
                <c:ptCount val="3"/>
                <c:pt idx="0">
                  <c:v>Betriebe</c:v>
                </c:pt>
                <c:pt idx="1">
                  <c:v>Beschäftigte</c:v>
                </c:pt>
                <c:pt idx="2">
                  <c:v>Umsatz</c:v>
                </c:pt>
              </c:strCache>
            </c:strRef>
          </c:cat>
          <c:val>
            <c:numRef>
              <c:f>'Größenklasse Betriebe'!$K$18:$M$18</c:f>
              <c:numCache>
                <c:formatCode>0%</c:formatCode>
                <c:ptCount val="3"/>
                <c:pt idx="0">
                  <c:v>3.5474592521572389E-2</c:v>
                </c:pt>
                <c:pt idx="1">
                  <c:v>0.42106743991214901</c:v>
                </c:pt>
                <c:pt idx="2">
                  <c:v>0.45163612655334279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57-4DB0-B579-DAF73D7E76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8"/>
        <c:axId val="398808816"/>
        <c:axId val="398806856"/>
      </c:barChart>
      <c:catAx>
        <c:axId val="3988088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>
                <a:solidFill>
                  <a:srgbClr val="10065A"/>
                </a:solidFill>
              </a:defRPr>
            </a:pPr>
            <a:endParaRPr lang="de-DE"/>
          </a:p>
        </c:txPr>
        <c:crossAx val="398806856"/>
        <c:crosses val="autoZero"/>
        <c:auto val="1"/>
        <c:lblAlgn val="ctr"/>
        <c:lblOffset val="100"/>
        <c:tickMarkSkip val="10"/>
        <c:noMultiLvlLbl val="0"/>
      </c:catAx>
      <c:valAx>
        <c:axId val="3988068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988088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overlay val="0"/>
      <c:spPr>
        <a:noFill/>
      </c:spPr>
      <c:txPr>
        <a:bodyPr/>
        <a:lstStyle/>
        <a:p>
          <a:pPr>
            <a:defRPr>
              <a:solidFill>
                <a:srgbClr val="10065A"/>
              </a:solidFill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0">
          <a:solidFill>
            <a:sysClr val="windowText" lastClr="000000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778474104058942E-2"/>
          <c:y val="0.12702323514763583"/>
          <c:w val="0.93496228855253039"/>
          <c:h val="0.7605088573824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'Ex und Im'!$C$13</c:f>
              <c:strCache>
                <c:ptCount val="1"/>
                <c:pt idx="0">
                  <c:v> Außenhandelssaldo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Im'!$E$13:$AM$13</c:f>
              <c:numCache>
                <c:formatCode>_-* #,##0.0\ _D_M_-;\-* #,##0.0\ _D_M_-;_-* "-"??\ _D_M_-;_-@_-</c:formatCode>
                <c:ptCount val="35"/>
                <c:pt idx="0">
                  <c:v>15.261859999999999</c:v>
                </c:pt>
                <c:pt idx="1">
                  <c:v>15.389714</c:v>
                </c:pt>
                <c:pt idx="2">
                  <c:v>17.277003999999998</c:v>
                </c:pt>
                <c:pt idx="3">
                  <c:v>19.490451999999998</c:v>
                </c:pt>
                <c:pt idx="4">
                  <c:v>19.536193999999998</c:v>
                </c:pt>
                <c:pt idx="5">
                  <c:v>21.144545999999998</c:v>
                </c:pt>
                <c:pt idx="6">
                  <c:v>25.325139999999998</c:v>
                </c:pt>
                <c:pt idx="7">
                  <c:v>21.834671999999998</c:v>
                </c:pt>
                <c:pt idx="8">
                  <c:v>21.155739999999998</c:v>
                </c:pt>
                <c:pt idx="9">
                  <c:v>23.893044</c:v>
                </c:pt>
                <c:pt idx="10">
                  <c:v>24.062808</c:v>
                </c:pt>
                <c:pt idx="11">
                  <c:v>23.440975999999999</c:v>
                </c:pt>
                <c:pt idx="12">
                  <c:v>27.456699999999998</c:v>
                </c:pt>
                <c:pt idx="13">
                  <c:v>29.957795999999998</c:v>
                </c:pt>
                <c:pt idx="14">
                  <c:v>31.494647999999998</c:v>
                </c:pt>
                <c:pt idx="15">
                  <c:v>35.383780000000002</c:v>
                </c:pt>
                <c:pt idx="16">
                  <c:v>36.512620999999996</c:v>
                </c:pt>
                <c:pt idx="17">
                  <c:v>41.777868999999995</c:v>
                </c:pt>
                <c:pt idx="18">
                  <c:v>36.384962000000002</c:v>
                </c:pt>
                <c:pt idx="19">
                  <c:v>40.764233999999995</c:v>
                </c:pt>
                <c:pt idx="20">
                  <c:v>41.919564000000001</c:v>
                </c:pt>
                <c:pt idx="21">
                  <c:v>50.708244000000001</c:v>
                </c:pt>
                <c:pt idx="22">
                  <c:v>53.361438</c:v>
                </c:pt>
                <c:pt idx="23">
                  <c:v>53.651713000000001</c:v>
                </c:pt>
                <c:pt idx="24">
                  <c:v>55.204158999999997</c:v>
                </c:pt>
                <c:pt idx="25">
                  <c:v>54.665659999999995</c:v>
                </c:pt>
                <c:pt idx="26">
                  <c:v>58.130852999999995</c:v>
                </c:pt>
                <c:pt idx="27">
                  <c:v>55.646687999999997</c:v>
                </c:pt>
                <c:pt idx="28">
                  <c:v>56.385358999999994</c:v>
                </c:pt>
                <c:pt idx="29">
                  <c:v>55.736554999999996</c:v>
                </c:pt>
                <c:pt idx="30">
                  <c:v>72.580140999999998</c:v>
                </c:pt>
                <c:pt idx="31">
                  <c:v>62.941776999999995</c:v>
                </c:pt>
                <c:pt idx="32">
                  <c:v>75.941839000000002</c:v>
                </c:pt>
                <c:pt idx="33">
                  <c:v>76.360934999999998</c:v>
                </c:pt>
                <c:pt idx="34">
                  <c:v>71.375870934717085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36-41D4-B3AC-7C0FD39A25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77769368"/>
        <c:axId val="577767016"/>
      </c:barChart>
      <c:lineChart>
        <c:grouping val="standard"/>
        <c:varyColors val="0"/>
        <c:ser>
          <c:idx val="1"/>
          <c:order val="1"/>
          <c:tx>
            <c:strRef>
              <c:f>'Ex und Im'!$C$14</c:f>
              <c:strCache>
                <c:ptCount val="1"/>
                <c:pt idx="0">
                  <c:v> Exporte</c:v>
                </c:pt>
              </c:strCache>
            </c:strRef>
          </c:tx>
          <c:spPr>
            <a:ln w="28575" cap="rnd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36-41D4-B3AC-7C0FD39A25F4}"/>
                </c:ext>
              </c:extLst>
            </c:dLbl>
            <c:dLbl>
              <c:idx val="3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36-41D4-B3AC-7C0FD39A2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Im'!$E$14:$AM$14</c:f>
              <c:numCache>
                <c:formatCode>_-* #,##0.0\ _D_M_-;\-* #,##0.0\ _D_M_-;_-* "-"??\ _D_M_-;_-@_-</c:formatCode>
                <c:ptCount val="35"/>
                <c:pt idx="0">
                  <c:v>44.594144</c:v>
                </c:pt>
                <c:pt idx="1">
                  <c:v>44.559883999999997</c:v>
                </c:pt>
                <c:pt idx="2">
                  <c:v>42.401952000000001</c:v>
                </c:pt>
                <c:pt idx="3">
                  <c:v>48.846379999999996</c:v>
                </c:pt>
                <c:pt idx="4">
                  <c:v>51.838359999999994</c:v>
                </c:pt>
                <c:pt idx="5">
                  <c:v>53.436803999999995</c:v>
                </c:pt>
                <c:pt idx="6">
                  <c:v>61.199244</c:v>
                </c:pt>
                <c:pt idx="7">
                  <c:v>63.794263999999998</c:v>
                </c:pt>
                <c:pt idx="8">
                  <c:v>65.774171999999993</c:v>
                </c:pt>
                <c:pt idx="9">
                  <c:v>76.564328000000003</c:v>
                </c:pt>
                <c:pt idx="10">
                  <c:v>82.631503999999993</c:v>
                </c:pt>
                <c:pt idx="11">
                  <c:v>81.43140799999999</c:v>
                </c:pt>
                <c:pt idx="12">
                  <c:v>86.363903999999991</c:v>
                </c:pt>
                <c:pt idx="13">
                  <c:v>96.465856000000002</c:v>
                </c:pt>
                <c:pt idx="14">
                  <c:v>104.84605599999999</c:v>
                </c:pt>
                <c:pt idx="15">
                  <c:v>119.30052499999999</c:v>
                </c:pt>
                <c:pt idx="16">
                  <c:v>129.52801499999998</c:v>
                </c:pt>
                <c:pt idx="17">
                  <c:v>139.195269</c:v>
                </c:pt>
                <c:pt idx="18">
                  <c:v>123.225375</c:v>
                </c:pt>
                <c:pt idx="19">
                  <c:v>142.357214</c:v>
                </c:pt>
                <c:pt idx="20">
                  <c:v>153.178605</c:v>
                </c:pt>
                <c:pt idx="21">
                  <c:v>162.07902799999999</c:v>
                </c:pt>
                <c:pt idx="22">
                  <c:v>163.56915899999998</c:v>
                </c:pt>
                <c:pt idx="23">
                  <c:v>169.003219</c:v>
                </c:pt>
                <c:pt idx="24">
                  <c:v>178.154067</c:v>
                </c:pt>
                <c:pt idx="25">
                  <c:v>177.816968</c:v>
                </c:pt>
                <c:pt idx="26">
                  <c:v>191.73143199999998</c:v>
                </c:pt>
                <c:pt idx="27">
                  <c:v>202.21289099999998</c:v>
                </c:pt>
                <c:pt idx="28">
                  <c:v>201.97295399999999</c:v>
                </c:pt>
                <c:pt idx="29">
                  <c:v>200.801962</c:v>
                </c:pt>
                <c:pt idx="30">
                  <c:v>240.89965899999999</c:v>
                </c:pt>
                <c:pt idx="31">
                  <c:v>286.30091699999997</c:v>
                </c:pt>
                <c:pt idx="32">
                  <c:v>255.138859</c:v>
                </c:pt>
                <c:pt idx="33">
                  <c:v>255.10661899999999</c:v>
                </c:pt>
                <c:pt idx="34">
                  <c:v>253.14105900000001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36-41D4-B3AC-7C0FD39A25F4}"/>
            </c:ext>
          </c:extLst>
        </c:ser>
        <c:ser>
          <c:idx val="2"/>
          <c:order val="2"/>
          <c:tx>
            <c:strRef>
              <c:f>'Ex und Im'!$C$15</c:f>
              <c:strCache>
                <c:ptCount val="1"/>
                <c:pt idx="0">
                  <c:v> Importe</c:v>
                </c:pt>
              </c:strCache>
            </c:strRef>
          </c:tx>
          <c:spPr>
            <a:ln w="28575" cap="rnd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36-41D4-B3AC-7C0FD39A25F4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36-41D4-B3AC-7C0FD39A25F4}"/>
                </c:ext>
              </c:extLst>
            </c:dLbl>
            <c:dLbl>
              <c:idx val="3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36-41D4-B3AC-7C0FD39A2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Im'!$E$15:$AM$15</c:f>
              <c:numCache>
                <c:formatCode>_-* #,##0.0\ _D_M_-;\-* #,##0.0\ _D_M_-;_-* "-"??\ _D_M_-;_-@_-</c:formatCode>
                <c:ptCount val="35"/>
                <c:pt idx="0">
                  <c:v>29.332283999999998</c:v>
                </c:pt>
                <c:pt idx="1">
                  <c:v>29.170169999999999</c:v>
                </c:pt>
                <c:pt idx="2">
                  <c:v>25.124948</c:v>
                </c:pt>
                <c:pt idx="3">
                  <c:v>29.355927999999999</c:v>
                </c:pt>
                <c:pt idx="4">
                  <c:v>32.302166</c:v>
                </c:pt>
                <c:pt idx="5">
                  <c:v>32.292257999999997</c:v>
                </c:pt>
                <c:pt idx="6">
                  <c:v>35.874103999999996</c:v>
                </c:pt>
                <c:pt idx="7">
                  <c:v>41.959592000000001</c:v>
                </c:pt>
                <c:pt idx="8">
                  <c:v>44.618431999999999</c:v>
                </c:pt>
                <c:pt idx="9">
                  <c:v>52.671284</c:v>
                </c:pt>
                <c:pt idx="10">
                  <c:v>58.568695999999996</c:v>
                </c:pt>
                <c:pt idx="11">
                  <c:v>57.990431999999998</c:v>
                </c:pt>
                <c:pt idx="12">
                  <c:v>58.907204</c:v>
                </c:pt>
                <c:pt idx="13">
                  <c:v>66.50806</c:v>
                </c:pt>
                <c:pt idx="14">
                  <c:v>73.351407999999992</c:v>
                </c:pt>
                <c:pt idx="15">
                  <c:v>83.916744999999992</c:v>
                </c:pt>
                <c:pt idx="16">
                  <c:v>93.015394000000001</c:v>
                </c:pt>
                <c:pt idx="17">
                  <c:v>97.417400000000001</c:v>
                </c:pt>
                <c:pt idx="18">
                  <c:v>86.840412999999998</c:v>
                </c:pt>
                <c:pt idx="19">
                  <c:v>101.59298</c:v>
                </c:pt>
                <c:pt idx="20">
                  <c:v>111.259041</c:v>
                </c:pt>
                <c:pt idx="21">
                  <c:v>111.370784</c:v>
                </c:pt>
                <c:pt idx="22">
                  <c:v>110.20772099999999</c:v>
                </c:pt>
                <c:pt idx="23">
                  <c:v>115.351506</c:v>
                </c:pt>
                <c:pt idx="24">
                  <c:v>122.94990799999999</c:v>
                </c:pt>
                <c:pt idx="25">
                  <c:v>123.151308</c:v>
                </c:pt>
                <c:pt idx="26">
                  <c:v>133.60057899999998</c:v>
                </c:pt>
                <c:pt idx="27">
                  <c:v>146.566203</c:v>
                </c:pt>
                <c:pt idx="28">
                  <c:v>145.58759499999999</c:v>
                </c:pt>
                <c:pt idx="29">
                  <c:v>145.06540699999999</c:v>
                </c:pt>
                <c:pt idx="30">
                  <c:v>168.31951799999999</c:v>
                </c:pt>
                <c:pt idx="31">
                  <c:v>223.35914</c:v>
                </c:pt>
                <c:pt idx="32">
                  <c:v>179.19701999999998</c:v>
                </c:pt>
                <c:pt idx="33">
                  <c:v>178.74568399999998</c:v>
                </c:pt>
                <c:pt idx="34">
                  <c:v>181.76518798310724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836-41D4-B3AC-7C0FD39A25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7769368"/>
        <c:axId val="577767016"/>
      </c:lineChart>
      <c:catAx>
        <c:axId val="577769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AAAAAA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577767016"/>
        <c:crosses val="autoZero"/>
        <c:auto val="1"/>
        <c:lblAlgn val="ctr"/>
        <c:lblOffset val="100"/>
        <c:tickLblSkip val="3"/>
        <c:noMultiLvlLbl val="0"/>
      </c:catAx>
      <c:valAx>
        <c:axId val="57776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AAAAAA"/>
              </a:solidFill>
              <a:prstDash val="solid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AAAAAA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577769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4.5891609154556388E-2"/>
          <c:y val="6.0905969096694936E-3"/>
          <c:w val="0.87812981215827834"/>
          <c:h val="0.113129588900706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Source Sans Pro" panose="020B0503030403020204" pitchFamily="34" charset="0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400" b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'FDI insgesamt'!$A$22:$A$29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'FDI insgesamt'!$B$22:$B$29</c:f>
              <c:numCache>
                <c:formatCode>_-* #,##0.0\ _D_M_-;\-* #,##0.0\ _D_M_-;_-* "-"??\ _D_M_-;_-@_-</c:formatCode>
                <c:ptCount val="8"/>
                <c:pt idx="0">
                  <c:v>89.177999999999997</c:v>
                </c:pt>
                <c:pt idx="1">
                  <c:v>115.90300000000001</c:v>
                </c:pt>
                <c:pt idx="2">
                  <c:v>110.926</c:v>
                </c:pt>
                <c:pt idx="3">
                  <c:v>103.821</c:v>
                </c:pt>
                <c:pt idx="4">
                  <c:v>132.81900000000002</c:v>
                </c:pt>
                <c:pt idx="5">
                  <c:v>143.00200000000001</c:v>
                </c:pt>
                <c:pt idx="6">
                  <c:v>140.761</c:v>
                </c:pt>
                <c:pt idx="7">
                  <c:v>146.59800000000001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D-42CA-831B-AA0EA72C0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527434704"/>
        <c:axId val="1533664400"/>
      </c:barChart>
      <c:catAx>
        <c:axId val="152743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pPr>
            <a:endParaRPr lang="de-DE"/>
          </a:p>
        </c:txPr>
        <c:crossAx val="1533664400"/>
        <c:crosses val="autoZero"/>
        <c:auto val="1"/>
        <c:lblAlgn val="ctr"/>
        <c:lblOffset val="100"/>
        <c:noMultiLvlLbl val="0"/>
      </c:catAx>
      <c:valAx>
        <c:axId val="1533664400"/>
        <c:scaling>
          <c:orientation val="minMax"/>
        </c:scaling>
        <c:delete val="1"/>
        <c:axPos val="l"/>
        <c:numFmt formatCode="_-* #,##0.0\ _D_M_-;\-* #,##0.0\ _D_M_-;_-* &quot;-&quot;??\ _D_M_-;_-@_-" sourceLinked="1"/>
        <c:majorTickMark val="none"/>
        <c:minorTickMark val="none"/>
        <c:tickLblPos val="nextTo"/>
        <c:crossAx val="1527434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2"/>
          </a:solidFill>
          <a:latin typeface="Source Sans Pro" panose="020B0503030403020204" pitchFamily="34" charset="0"/>
        </a:defRPr>
      </a:pPr>
      <a:endParaRPr lang="de-DE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Spartenstruktur!$V$12:$AM$12</cx:f>
        <cx:lvl ptCount="18">
          <cx:pt idx="0">Indu-strie-gase</cx:pt>
          <cx:pt idx="1">Farbstoffe und Pigmente</cx:pt>
          <cx:pt idx="2">Sonstige anorganische Grundstoffe</cx:pt>
          <cx:pt idx="3">Sonstige organische Grundstoffe</cx:pt>
          <cx:pt idx="4">Düngemittel und Stickstoffver-bindungen</cx:pt>
          <cx:pt idx="5">Kunststoffe in Primärformen</cx:pt>
          <cx:pt idx="6">Kaut-schuk</cx:pt>
          <cx:pt idx="7">Schädlingsbe-kämpfungs- und Pflanzen-schutzmittel</cx:pt>
          <cx:pt idx="8">Anstrichmittel, Druckfarben und Kitte</cx:pt>
          <cx:pt idx="9">Seifen, Wasch-, Reinigungs-mittel</cx:pt>
          <cx:pt idx="10">Körper-pflege und Duftstoffe</cx:pt>
          <cx:pt idx="11">Pyrotechnik</cx:pt>
          <cx:pt idx="12">Kleb-stoffe</cx:pt>
          <cx:pt idx="13">Etherische Öle</cx:pt>
          <cx:pt idx="14">Sonstige chemische Erzeugnisse, a.n.g.</cx:pt>
          <cx:pt idx="15">Chemie-fasern</cx:pt>
          <cx:pt idx="16">Pharmaz. Grundstoffe</cx:pt>
          <cx:pt idx="17">Pharmazeutische Spezialitäten</cx:pt>
        </cx:lvl>
      </cx:strDim>
      <cx:numDim type="size">
        <cx:f dir="row">Spartenstruktur!$V$13:$AM$13</cx:f>
        <cx:lvl ptCount="18" formatCode="0,0%">
          <cx:pt idx="0">0.010897404850642918</cx:pt>
          <cx:pt idx="1">0.02240342743244823</cx:pt>
          <cx:pt idx="2">0.060177287631488822</cx:pt>
          <cx:pt idx="3">0.14148292951837629</cx:pt>
          <cx:pt idx="4">0.026447118295455194</cx:pt>
          <cx:pt idx="5">0.15811875146059715</cx:pt>
          <cx:pt idx="6">0.0075299833343596472</cx:pt>
          <cx:pt idx="7">0.018007722143539621</cx:pt>
          <cx:pt idx="8">0.061275833997925806</cx:pt>
          <cx:pt idx="9">0.038991037206628422</cx:pt>
          <cx:pt idx="10">0.035975643106188344</cx:pt>
          <cx:pt idx="11">0.001419047194152817</cx:pt>
          <cx:pt idx="12">0.012452203428901612</cx:pt>
          <cx:pt idx="13">0.018320312096855137</cx:pt>
          <cx:pt idx="14">0.12633191634937491</cx:pt>
          <cx:pt idx="15">0.0085604883869890135</cx:pt>
          <cx:pt idx="16">0.023521127467691891</cx:pt>
          <cx:pt idx="17">0.22232832478641729</cx:pt>
        </cx:lvl>
      </cx:numDim>
    </cx:data>
  </cx:chartData>
  <cx:chart>
    <cx:plotArea>
      <cx:plotAreaRegion>
        <cx:series layoutId="treemap" uniqueId="{00000000-D303-461B-A725-F689CC871CD6}">
          <cx:tx>
            <cx:txData>
              <cx:f>Spartenstruktur!$A$13</cx:f>
              <cx:v>Produktionswert in Milliarden</cx:v>
            </cx:txData>
          </cx:tx>
          <cx:dataLabels>
            <cx:txPr>
              <a:bodyPr vertOverflow="overflow" horzOverflow="overflow" wrap="square" lIns="0" tIns="0" rIns="0" bIns="0"/>
              <a:lstStyle/>
              <a:p>
                <a:pPr algn="ctr" rtl="0">
                  <a:defRPr sz="1200" b="0" i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defRPr>
                </a:pPr>
                <a:endParaRPr lang="de-DE" sz="1200">
                  <a:solidFill>
                    <a:schemeClr val="bg1"/>
                  </a:solidFill>
                  <a:latin typeface="Source Sans Pro" panose="020B0503030403020204" pitchFamily="34" charset="0"/>
                </a:endParaRPr>
              </a:p>
            </cx:txPr>
            <cx:visibility seriesName="0" categoryName="1" value="1"/>
            <cx:separator>, </cx:separator>
            <cx:dataLabel idx="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de-DE" sz="12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Indu-strie-gase, 1,1%</a:t>
                  </a:r>
                </a:p>
              </cx:txPr>
              <cx:visibility seriesName="0" categoryName="1" value="1"/>
              <cx:separator>, </cx:separator>
            </cx:dataLabel>
            <cx:dataLabel idx="2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600"/>
                  </a:pPr>
                  <a:r>
                    <a:rPr lang="de-DE" sz="1600">
                      <a:latin typeface="Source Sans Pro" panose="020B0503030403020204" pitchFamily="34" charset="0"/>
                    </a:rPr>
                    <a:t>Sonstige anorganische Grundstoffe, 6,0%</a:t>
                  </a:r>
                </a:p>
              </cx:txPr>
              <cx:visibility seriesName="0" categoryName="1" value="1"/>
              <cx:separator>, </cx:separator>
            </cx:dataLabel>
            <cx:dataLabel idx="3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Sonstige organische Grundstoffe, 14,1%</a:t>
                  </a:r>
                </a:p>
              </cx:txPr>
              <cx:visibility seriesName="0" categoryName="1" value="1"/>
              <cx:separator>, </cx:separator>
            </cx:dataLabel>
            <cx:dataLabel idx="5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Kunststoffe in Primärformen, 15,8%</a:t>
                  </a:r>
                </a:p>
              </cx:txPr>
              <cx:visibility seriesName="0" categoryName="1" value="1"/>
              <cx:separator>, </cx:separator>
            </cx:dataLabel>
            <cx:dataLabel idx="6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000">
                      <a:solidFill>
                        <a:schemeClr val="bg1"/>
                      </a:solidFill>
                    </a:defRPr>
                  </a:pPr>
                  <a:r>
                    <a:rPr lang="de-DE" sz="10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Kaut-schuk, 0,8%</a:t>
                  </a:r>
                </a:p>
              </cx:txPr>
              <cx:visibility seriesName="0" categoryName="1" value="1"/>
              <cx:separator>, </cx:separator>
            </cx:dataLabel>
            <cx:dataLabel idx="7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900"/>
                  </a:pPr>
                  <a:r>
                    <a:rPr lang="de-DE" sz="900">
                      <a:latin typeface="Source Sans Pro" panose="020B0503030403020204" pitchFamily="34" charset="0"/>
                    </a:rPr>
                    <a:t>Schädlingsbe-kämpfungs- und Pflanzen-schutzmittel, 1,8%</a:t>
                  </a:r>
                </a:p>
              </cx:txPr>
              <cx:visibility seriesName="0" categoryName="1" value="1"/>
              <cx:separator>, </cx:separator>
            </cx:dataLabel>
            <cx:dataLabel idx="8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Anstrichmittel, Druckfarben und Kitte, 6,1%</a:t>
                  </a:r>
                </a:p>
              </cx:txPr>
              <cx:visibility seriesName="0" categoryName="1" value="1"/>
              <cx:separator>, </cx:separator>
            </cx:dataLabel>
            <cx:dataLabel idx="9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/>
                  </a:pPr>
                  <a:r>
                    <a:rPr lang="de-DE" sz="1400">
                      <a:latin typeface="Source Sans Pro" panose="020B0503030403020204" pitchFamily="34" charset="0"/>
                    </a:rPr>
                    <a:t>Seifen, Wasch-, Reinigungs-mittel, 3,9%</a:t>
                  </a:r>
                </a:p>
              </cx:txPr>
              <cx:visibility seriesName="0" categoryName="1" value="1"/>
              <cx:separator>, </cx:separator>
            </cx:dataLabel>
            <cx:dataLabel idx="1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>
                      <a:solidFill>
                        <a:schemeClr val="bg1"/>
                      </a:solidFill>
                    </a:defRPr>
                  </a:pPr>
                  <a:r>
                    <a:rPr lang="de-DE" sz="14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Körper-pflege und Duftstoffe, 3,6%</a:t>
                  </a:r>
                </a:p>
              </cx:txPr>
              <cx:visibility seriesName="0" categoryName="1" value="1"/>
              <cx:separator>, </cx:separator>
            </cx:dataLabel>
            <cx:dataLabel idx="13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/>
                  </a:pPr>
                  <a:r>
                    <a:rPr lang="de-DE" sz="1400">
                      <a:latin typeface="Source Sans Pro" panose="020B0503030403020204" pitchFamily="34" charset="0"/>
                    </a:rPr>
                    <a:t>Etherische Öle, 1,8%</a:t>
                  </a:r>
                </a:p>
              </cx:txPr>
              <cx:visibility seriesName="0" categoryName="1" value="1"/>
              <cx:separator>, </cx:separator>
            </cx:dataLabel>
            <cx:dataLabel idx="14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Sonstige chemische Erzeugnisse, a.n.g., 12,6%</a:t>
                  </a:r>
                </a:p>
              </cx:txPr>
              <cx:visibility seriesName="0" categoryName="1" value="1"/>
              <cx:separator>, </cx:separator>
            </cx:dataLabel>
            <cx:dataLabel idx="15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000"/>
                  </a:pPr>
                  <a:r>
                    <a:rPr lang="de-DE" sz="1000">
                      <a:latin typeface="Source Sans Pro" panose="020B0503030403020204" pitchFamily="34" charset="0"/>
                    </a:rPr>
                    <a:t>Chemie-fasern, 0,9%</a:t>
                  </a:r>
                </a:p>
              </cx:txPr>
              <cx:visibility seriesName="0" categoryName="1" value="1"/>
              <cx:separator>, </cx:separator>
            </cx:dataLabel>
            <cx:dataLabel idx="17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Pharmazeutische Spezialitäten, 22,2%</a:t>
                  </a:r>
                </a:p>
              </cx:txPr>
              <cx:visibility seriesName="0" categoryName="1" value="1"/>
              <cx:separator>, </cx:separator>
            </cx:dataLabel>
            <cx:dataLabelHidden idx="11"/>
          </cx:dataLabels>
          <cx:dataId val="0"/>
          <cx:layoutPr/>
        </cx:series>
      </cx:plotAreaRegion>
    </cx:plotArea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image" Target="../media/image52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image" Target="../media/image9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image" Target="../media/image52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image" Target="../media/image9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0A7EAC-7D01-4842-B88C-6610BCECE8B0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E1C53B1A-4393-498E-8A0C-ADA80F506626}">
      <dgm:prSet phldrT="[Text]" custT="1"/>
      <dgm:spPr/>
      <dgm:t>
        <a:bodyPr anchor="ctr"/>
        <a:lstStyle/>
        <a:p>
          <a:pPr algn="l"/>
          <a:r>
            <a:rPr lang="de-DE" sz="3200" cap="all" baseline="0" dirty="0">
              <a:latin typeface="Montserrat Black" panose="00000A00000000000000" pitchFamily="50" charset="0"/>
            </a:rPr>
            <a:t>Große Industriebranche</a:t>
          </a:r>
          <a:br>
            <a:rPr lang="de-DE" sz="4000" dirty="0"/>
          </a:br>
          <a:r>
            <a:rPr lang="de-DE" sz="2000" dirty="0"/>
            <a:t> Motor der Industrie, hochwertige Arbeitsplätze, starker Mittelstand</a:t>
          </a:r>
        </a:p>
      </dgm:t>
    </dgm:pt>
    <dgm:pt modelId="{7A38D3CF-7DF8-49EB-AE3C-725B258D0B2C}" type="parTrans" cxnId="{3AFD1940-AFD7-499E-B064-443F33649C97}">
      <dgm:prSet/>
      <dgm:spPr/>
      <dgm:t>
        <a:bodyPr/>
        <a:lstStyle/>
        <a:p>
          <a:endParaRPr lang="de-DE"/>
        </a:p>
      </dgm:t>
    </dgm:pt>
    <dgm:pt modelId="{6B702897-1615-4041-890F-6A7DA5477062}" type="sibTrans" cxnId="{3AFD1940-AFD7-499E-B064-443F33649C97}">
      <dgm:prSet/>
      <dgm:spPr/>
      <dgm:t>
        <a:bodyPr/>
        <a:lstStyle/>
        <a:p>
          <a:endParaRPr lang="de-DE"/>
        </a:p>
      </dgm:t>
    </dgm:pt>
    <dgm:pt modelId="{7B734AD4-CC6D-41E6-B7C1-5C8E865079E3}">
      <dgm:prSet phldrT="[Text]" phldr="0" custT="1"/>
      <dgm:spPr/>
      <dgm:t>
        <a:bodyPr/>
        <a:lstStyle/>
        <a:p>
          <a:r>
            <a:rPr lang="de-DE" sz="2800" cap="all" baseline="0" dirty="0">
              <a:latin typeface="Montserrat Black" panose="00000A00000000000000" pitchFamily="50" charset="0"/>
            </a:rPr>
            <a:t>Schlüssel für Transformation</a:t>
          </a:r>
          <a:br>
            <a:rPr lang="de-DE" sz="4000" dirty="0"/>
          </a:br>
          <a:r>
            <a:rPr lang="de-DE" sz="2000" dirty="0"/>
            <a:t>Klimaneutralität, Kreislaufwirtschaft und neue Rohstoffbasis brauchen Chemie</a:t>
          </a:r>
        </a:p>
      </dgm:t>
    </dgm:pt>
    <dgm:pt modelId="{5F09EA64-84C1-413C-BBBF-70E6BDEA364A}" type="parTrans" cxnId="{15FB893C-2787-4C45-A20C-F50F071245C3}">
      <dgm:prSet/>
      <dgm:spPr/>
      <dgm:t>
        <a:bodyPr/>
        <a:lstStyle/>
        <a:p>
          <a:endParaRPr lang="de-DE"/>
        </a:p>
      </dgm:t>
    </dgm:pt>
    <dgm:pt modelId="{667BE46A-626C-4449-8D96-A6D16B9747D8}" type="sibTrans" cxnId="{15FB893C-2787-4C45-A20C-F50F071245C3}">
      <dgm:prSet/>
      <dgm:spPr/>
      <dgm:t>
        <a:bodyPr/>
        <a:lstStyle/>
        <a:p>
          <a:endParaRPr lang="de-DE"/>
        </a:p>
      </dgm:t>
    </dgm:pt>
    <dgm:pt modelId="{D2C30D3F-0CD6-4389-905B-CF2E85001D45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Am Anfang vieler Wertschöpfungsketten</a:t>
          </a:r>
          <a:br>
            <a:rPr lang="de-DE" sz="4000" dirty="0"/>
          </a:br>
          <a:r>
            <a:rPr lang="de-DE" sz="2000" dirty="0"/>
            <a:t>Breite Produktpalette, Chemieprodukte gehen in nahezu alle Industriebranchen</a:t>
          </a:r>
        </a:p>
      </dgm:t>
    </dgm:pt>
    <dgm:pt modelId="{2478A5BF-E7A1-462F-A749-E4FE569C5018}" type="parTrans" cxnId="{A8B8FF33-B21D-468C-9BEB-6A25AD50AE6E}">
      <dgm:prSet/>
      <dgm:spPr/>
      <dgm:t>
        <a:bodyPr/>
        <a:lstStyle/>
        <a:p>
          <a:endParaRPr lang="de-DE"/>
        </a:p>
      </dgm:t>
    </dgm:pt>
    <dgm:pt modelId="{180BA1F6-F421-4253-8B99-723F8ADB630A}" type="sibTrans" cxnId="{A8B8FF33-B21D-468C-9BEB-6A25AD50AE6E}">
      <dgm:prSet/>
      <dgm:spPr/>
      <dgm:t>
        <a:bodyPr/>
        <a:lstStyle/>
        <a:p>
          <a:endParaRPr lang="de-DE"/>
        </a:p>
      </dgm:t>
    </dgm:pt>
    <dgm:pt modelId="{58461551-5556-4563-BB9C-1DCAD16BCF80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Forschungs- und exportstark, globalisiert</a:t>
          </a:r>
          <a:br>
            <a:rPr lang="de-DE" sz="4000" dirty="0"/>
          </a:br>
          <a:r>
            <a:rPr lang="de-DE" sz="2000" dirty="0"/>
            <a:t>Hohe Innovationsorientierung und starke internationale Position</a:t>
          </a:r>
        </a:p>
      </dgm:t>
    </dgm:pt>
    <dgm:pt modelId="{211D1096-86F3-4013-8735-3B2877395A14}" type="parTrans" cxnId="{439EA0ED-0FD8-404C-8041-370DE0D9F8C3}">
      <dgm:prSet/>
      <dgm:spPr/>
      <dgm:t>
        <a:bodyPr/>
        <a:lstStyle/>
        <a:p>
          <a:endParaRPr lang="de-DE"/>
        </a:p>
      </dgm:t>
    </dgm:pt>
    <dgm:pt modelId="{71D1113B-DE23-456D-878A-B8C7AEEB4F08}" type="sibTrans" cxnId="{439EA0ED-0FD8-404C-8041-370DE0D9F8C3}">
      <dgm:prSet/>
      <dgm:spPr/>
      <dgm:t>
        <a:bodyPr/>
        <a:lstStyle/>
        <a:p>
          <a:endParaRPr lang="de-DE"/>
        </a:p>
      </dgm:t>
    </dgm:pt>
    <dgm:pt modelId="{190D3AA3-5D8E-4905-A0A5-C095C036EE1B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Zukunftsagenda für einen starken Standort</a:t>
          </a:r>
        </a:p>
      </dgm:t>
    </dgm:pt>
    <dgm:pt modelId="{04B83128-9CB2-44A4-A23A-4833E64E44FB}" type="parTrans" cxnId="{D54F5312-E1FF-4B84-AA61-145345F02E16}">
      <dgm:prSet/>
      <dgm:spPr/>
      <dgm:t>
        <a:bodyPr/>
        <a:lstStyle/>
        <a:p>
          <a:endParaRPr lang="de-DE"/>
        </a:p>
      </dgm:t>
    </dgm:pt>
    <dgm:pt modelId="{28467EFB-6218-4FCA-9994-B029BCFA96C8}" type="sibTrans" cxnId="{D54F5312-E1FF-4B84-AA61-145345F02E16}">
      <dgm:prSet/>
      <dgm:spPr/>
      <dgm:t>
        <a:bodyPr/>
        <a:lstStyle/>
        <a:p>
          <a:endParaRPr lang="de-DE"/>
        </a:p>
      </dgm:t>
    </dgm:pt>
    <dgm:pt modelId="{E8E8845E-0B13-471E-B191-7944B04916DF}" type="pres">
      <dgm:prSet presAssocID="{EF0A7EAC-7D01-4842-B88C-6610BCECE8B0}" presName="linear" presStyleCnt="0">
        <dgm:presLayoutVars>
          <dgm:dir/>
          <dgm:resizeHandles val="exact"/>
        </dgm:presLayoutVars>
      </dgm:prSet>
      <dgm:spPr/>
    </dgm:pt>
    <dgm:pt modelId="{920AA5F9-B876-4278-8769-3483587C1FBC}" type="pres">
      <dgm:prSet presAssocID="{E1C53B1A-4393-498E-8A0C-ADA80F506626}" presName="comp" presStyleCnt="0"/>
      <dgm:spPr/>
    </dgm:pt>
    <dgm:pt modelId="{E3751E3F-A6C9-4DFB-B0AA-F8ADDA828BC9}" type="pres">
      <dgm:prSet presAssocID="{E1C53B1A-4393-498E-8A0C-ADA80F506626}" presName="box" presStyleLbl="node1" presStyleIdx="0" presStyleCnt="5" custLinFactNeighborX="-97" custLinFactNeighborY="-79"/>
      <dgm:spPr>
        <a:prstGeom prst="snip1Rect">
          <a:avLst/>
        </a:prstGeom>
      </dgm:spPr>
    </dgm:pt>
    <dgm:pt modelId="{B048D7A4-6D3A-4862-A784-7E1535DA22B6}" type="pres">
      <dgm:prSet presAssocID="{E1C53B1A-4393-498E-8A0C-ADA80F506626}" presName="img" presStyleLbl="fgImgPlace1" presStyleIdx="0" presStyleCnt="5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2535" t="-12532" r="-2535" b="-99200"/>
          </a:stretch>
        </a:blipFill>
      </dgm:spPr>
    </dgm:pt>
    <dgm:pt modelId="{B709BD27-7E7E-4976-8837-2B5FD32850FA}" type="pres">
      <dgm:prSet presAssocID="{E1C53B1A-4393-498E-8A0C-ADA80F506626}" presName="text" presStyleLbl="node1" presStyleIdx="0" presStyleCnt="5">
        <dgm:presLayoutVars>
          <dgm:bulletEnabled val="1"/>
        </dgm:presLayoutVars>
      </dgm:prSet>
      <dgm:spPr/>
    </dgm:pt>
    <dgm:pt modelId="{4F7481DE-3CA3-4BA5-A9C2-EBED1B26F1D6}" type="pres">
      <dgm:prSet presAssocID="{6B702897-1615-4041-890F-6A7DA5477062}" presName="spacer" presStyleCnt="0"/>
      <dgm:spPr/>
    </dgm:pt>
    <dgm:pt modelId="{5CC94B11-EB09-4B5E-B984-965E4EF6EBC9}" type="pres">
      <dgm:prSet presAssocID="{D2C30D3F-0CD6-4389-905B-CF2E85001D45}" presName="comp" presStyleCnt="0"/>
      <dgm:spPr/>
    </dgm:pt>
    <dgm:pt modelId="{D6EA8D06-A87A-447F-BCB3-7ED9FD13483F}" type="pres">
      <dgm:prSet presAssocID="{D2C30D3F-0CD6-4389-905B-CF2E85001D45}" presName="box" presStyleLbl="node1" presStyleIdx="1" presStyleCnt="5"/>
      <dgm:spPr>
        <a:prstGeom prst="snip1Rect">
          <a:avLst/>
        </a:prstGeom>
      </dgm:spPr>
    </dgm:pt>
    <dgm:pt modelId="{78998372-BDC7-4E78-9368-2D2C5FC61A10}" type="pres">
      <dgm:prSet presAssocID="{D2C30D3F-0CD6-4389-905B-CF2E85001D45}" presName="img" presStyleLbl="fgImgPlace1" presStyleIdx="1" presStyleCnt="5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</dgm:spPr>
    </dgm:pt>
    <dgm:pt modelId="{B21B7484-18BD-41B0-8ED6-C7ECEFFE3A2E}" type="pres">
      <dgm:prSet presAssocID="{D2C30D3F-0CD6-4389-905B-CF2E85001D45}" presName="text" presStyleLbl="node1" presStyleIdx="1" presStyleCnt="5">
        <dgm:presLayoutVars>
          <dgm:bulletEnabled val="1"/>
        </dgm:presLayoutVars>
      </dgm:prSet>
      <dgm:spPr/>
    </dgm:pt>
    <dgm:pt modelId="{EDC0F055-1AB8-4ED4-BDC4-CD2703A3D670}" type="pres">
      <dgm:prSet presAssocID="{180BA1F6-F421-4253-8B99-723F8ADB630A}" presName="spacer" presStyleCnt="0"/>
      <dgm:spPr/>
    </dgm:pt>
    <dgm:pt modelId="{582A27C1-C132-4583-978D-3500BC1A7B07}" type="pres">
      <dgm:prSet presAssocID="{58461551-5556-4563-BB9C-1DCAD16BCF80}" presName="comp" presStyleCnt="0"/>
      <dgm:spPr/>
    </dgm:pt>
    <dgm:pt modelId="{7D2DF46A-3AAF-4961-AEB7-01D152088C7D}" type="pres">
      <dgm:prSet presAssocID="{58461551-5556-4563-BB9C-1DCAD16BCF80}" presName="box" presStyleLbl="node1" presStyleIdx="2" presStyleCnt="5"/>
      <dgm:spPr>
        <a:prstGeom prst="snip1Rect">
          <a:avLst/>
        </a:prstGeom>
      </dgm:spPr>
    </dgm:pt>
    <dgm:pt modelId="{370708F8-753C-4EBC-B677-0A4A9AF7885A}" type="pres">
      <dgm:prSet presAssocID="{58461551-5556-4563-BB9C-1DCAD16BCF80}" presName="img" presStyleLbl="fgImgPlace1" presStyleIdx="2" presStyleCnt="5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46000" b="-46000"/>
          </a:stretch>
        </a:blipFill>
      </dgm:spPr>
    </dgm:pt>
    <dgm:pt modelId="{ABCC69F3-9610-4842-8CD1-2517CB95DFAA}" type="pres">
      <dgm:prSet presAssocID="{58461551-5556-4563-BB9C-1DCAD16BCF80}" presName="text" presStyleLbl="node1" presStyleIdx="2" presStyleCnt="5">
        <dgm:presLayoutVars>
          <dgm:bulletEnabled val="1"/>
        </dgm:presLayoutVars>
      </dgm:prSet>
      <dgm:spPr/>
    </dgm:pt>
    <dgm:pt modelId="{BB98FE90-71EA-48F8-989D-CDBC1CC993AB}" type="pres">
      <dgm:prSet presAssocID="{71D1113B-DE23-456D-878A-B8C7AEEB4F08}" presName="spacer" presStyleCnt="0"/>
      <dgm:spPr/>
    </dgm:pt>
    <dgm:pt modelId="{2111E980-286C-4BC5-904D-BDEB2E0BD55B}" type="pres">
      <dgm:prSet presAssocID="{7B734AD4-CC6D-41E6-B7C1-5C8E865079E3}" presName="comp" presStyleCnt="0"/>
      <dgm:spPr/>
    </dgm:pt>
    <dgm:pt modelId="{C06093A0-0983-4823-93E5-D697D2FC1DC8}" type="pres">
      <dgm:prSet presAssocID="{7B734AD4-CC6D-41E6-B7C1-5C8E865079E3}" presName="box" presStyleLbl="node1" presStyleIdx="3" presStyleCnt="5"/>
      <dgm:spPr>
        <a:prstGeom prst="snip1Rect">
          <a:avLst/>
        </a:prstGeom>
      </dgm:spPr>
    </dgm:pt>
    <dgm:pt modelId="{656F8068-E278-4C01-B1D2-8FBFC98A3C7D}" type="pres">
      <dgm:prSet presAssocID="{7B734AD4-CC6D-41E6-B7C1-5C8E865079E3}" presName="img" presStyleLbl="fgImgPlace1" presStyleIdx="3" presStyleCnt="5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56000" b="-56000"/>
          </a:stretch>
        </a:blipFill>
      </dgm:spPr>
    </dgm:pt>
    <dgm:pt modelId="{ABD2A196-1B91-4CE7-82CB-5DE637DD295D}" type="pres">
      <dgm:prSet presAssocID="{7B734AD4-CC6D-41E6-B7C1-5C8E865079E3}" presName="text" presStyleLbl="node1" presStyleIdx="3" presStyleCnt="5">
        <dgm:presLayoutVars>
          <dgm:bulletEnabled val="1"/>
        </dgm:presLayoutVars>
      </dgm:prSet>
      <dgm:spPr/>
    </dgm:pt>
    <dgm:pt modelId="{F2FD0E56-23AF-4E29-853C-E5A1B7E0EC01}" type="pres">
      <dgm:prSet presAssocID="{667BE46A-626C-4449-8D96-A6D16B9747D8}" presName="spacer" presStyleCnt="0"/>
      <dgm:spPr/>
    </dgm:pt>
    <dgm:pt modelId="{86D40CCF-E16C-4B54-9D3E-4E61171F103C}" type="pres">
      <dgm:prSet presAssocID="{190D3AA3-5D8E-4905-A0A5-C095C036EE1B}" presName="comp" presStyleCnt="0"/>
      <dgm:spPr/>
    </dgm:pt>
    <dgm:pt modelId="{D1F78A1A-3E7A-46F1-9B1B-50D3D68ACEB1}" type="pres">
      <dgm:prSet presAssocID="{190D3AA3-5D8E-4905-A0A5-C095C036EE1B}" presName="box" presStyleLbl="node1" presStyleIdx="4" presStyleCnt="5"/>
      <dgm:spPr>
        <a:prstGeom prst="snip1Rect">
          <a:avLst/>
        </a:prstGeom>
      </dgm:spPr>
    </dgm:pt>
    <dgm:pt modelId="{D7D8E07C-90E8-4322-BE40-8B4DF7F7C4BB}" type="pres">
      <dgm:prSet presAssocID="{190D3AA3-5D8E-4905-A0A5-C095C036EE1B}" presName="img" presStyleLbl="fgImgPlace1" presStyleIdx="4" presStyleCnt="5"/>
      <dgm:spPr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t="-13000" b="-13000"/>
          </a:stretch>
        </a:blipFill>
      </dgm:spPr>
    </dgm:pt>
    <dgm:pt modelId="{1A7094C5-1F05-41C8-813B-A7C6B9A5BBCB}" type="pres">
      <dgm:prSet presAssocID="{190D3AA3-5D8E-4905-A0A5-C095C036EE1B}" presName="text" presStyleLbl="node1" presStyleIdx="4" presStyleCnt="5">
        <dgm:presLayoutVars>
          <dgm:bulletEnabled val="1"/>
        </dgm:presLayoutVars>
      </dgm:prSet>
      <dgm:spPr/>
    </dgm:pt>
  </dgm:ptLst>
  <dgm:cxnLst>
    <dgm:cxn modelId="{D54F5312-E1FF-4B84-AA61-145345F02E16}" srcId="{EF0A7EAC-7D01-4842-B88C-6610BCECE8B0}" destId="{190D3AA3-5D8E-4905-A0A5-C095C036EE1B}" srcOrd="4" destOrd="0" parTransId="{04B83128-9CB2-44A4-A23A-4833E64E44FB}" sibTransId="{28467EFB-6218-4FCA-9994-B029BCFA96C8}"/>
    <dgm:cxn modelId="{F42F5013-2FA5-4D17-BEB4-260DC0A349C1}" type="presOf" srcId="{EF0A7EAC-7D01-4842-B88C-6610BCECE8B0}" destId="{E8E8845E-0B13-471E-B191-7944B04916DF}" srcOrd="0" destOrd="0" presId="urn:microsoft.com/office/officeart/2005/8/layout/vList4"/>
    <dgm:cxn modelId="{6FEAE425-518E-49E1-A7C2-A193559D28D9}" type="presOf" srcId="{190D3AA3-5D8E-4905-A0A5-C095C036EE1B}" destId="{1A7094C5-1F05-41C8-813B-A7C6B9A5BBCB}" srcOrd="1" destOrd="0" presId="urn:microsoft.com/office/officeart/2005/8/layout/vList4"/>
    <dgm:cxn modelId="{A8B8FF33-B21D-468C-9BEB-6A25AD50AE6E}" srcId="{EF0A7EAC-7D01-4842-B88C-6610BCECE8B0}" destId="{D2C30D3F-0CD6-4389-905B-CF2E85001D45}" srcOrd="1" destOrd="0" parTransId="{2478A5BF-E7A1-462F-A749-E4FE569C5018}" sibTransId="{180BA1F6-F421-4253-8B99-723F8ADB630A}"/>
    <dgm:cxn modelId="{15FB893C-2787-4C45-A20C-F50F071245C3}" srcId="{EF0A7EAC-7D01-4842-B88C-6610BCECE8B0}" destId="{7B734AD4-CC6D-41E6-B7C1-5C8E865079E3}" srcOrd="3" destOrd="0" parTransId="{5F09EA64-84C1-413C-BBBF-70E6BDEA364A}" sibTransId="{667BE46A-626C-4449-8D96-A6D16B9747D8}"/>
    <dgm:cxn modelId="{3AFD1940-AFD7-499E-B064-443F33649C97}" srcId="{EF0A7EAC-7D01-4842-B88C-6610BCECE8B0}" destId="{E1C53B1A-4393-498E-8A0C-ADA80F506626}" srcOrd="0" destOrd="0" parTransId="{7A38D3CF-7DF8-49EB-AE3C-725B258D0B2C}" sibTransId="{6B702897-1615-4041-890F-6A7DA5477062}"/>
    <dgm:cxn modelId="{6B58385F-3C53-4468-9063-D2E3B4BA57A5}" type="presOf" srcId="{E1C53B1A-4393-498E-8A0C-ADA80F506626}" destId="{B709BD27-7E7E-4976-8837-2B5FD32850FA}" srcOrd="1" destOrd="0" presId="urn:microsoft.com/office/officeart/2005/8/layout/vList4"/>
    <dgm:cxn modelId="{E6FF0B4D-08F8-4381-A323-891AC50B03A5}" type="presOf" srcId="{58461551-5556-4563-BB9C-1DCAD16BCF80}" destId="{7D2DF46A-3AAF-4961-AEB7-01D152088C7D}" srcOrd="0" destOrd="0" presId="urn:microsoft.com/office/officeart/2005/8/layout/vList4"/>
    <dgm:cxn modelId="{BEE8884D-8FA4-47C8-9BA0-67FCEC9D2528}" type="presOf" srcId="{D2C30D3F-0CD6-4389-905B-CF2E85001D45}" destId="{B21B7484-18BD-41B0-8ED6-C7ECEFFE3A2E}" srcOrd="1" destOrd="0" presId="urn:microsoft.com/office/officeart/2005/8/layout/vList4"/>
    <dgm:cxn modelId="{DA8E28A1-9B9B-412A-9020-7F30422B1311}" type="presOf" srcId="{D2C30D3F-0CD6-4389-905B-CF2E85001D45}" destId="{D6EA8D06-A87A-447F-BCB3-7ED9FD13483F}" srcOrd="0" destOrd="0" presId="urn:microsoft.com/office/officeart/2005/8/layout/vList4"/>
    <dgm:cxn modelId="{CF3CDDA2-FCD3-4258-90B6-FDAC55844473}" type="presOf" srcId="{7B734AD4-CC6D-41E6-B7C1-5C8E865079E3}" destId="{C06093A0-0983-4823-93E5-D697D2FC1DC8}" srcOrd="0" destOrd="0" presId="urn:microsoft.com/office/officeart/2005/8/layout/vList4"/>
    <dgm:cxn modelId="{AFADE3C5-FA49-4268-B85E-9C5D8359205D}" type="presOf" srcId="{E1C53B1A-4393-498E-8A0C-ADA80F506626}" destId="{E3751E3F-A6C9-4DFB-B0AA-F8ADDA828BC9}" srcOrd="0" destOrd="0" presId="urn:microsoft.com/office/officeart/2005/8/layout/vList4"/>
    <dgm:cxn modelId="{25B2C1CD-3990-498F-8DE7-2E2A3792D0AD}" type="presOf" srcId="{7B734AD4-CC6D-41E6-B7C1-5C8E865079E3}" destId="{ABD2A196-1B91-4CE7-82CB-5DE637DD295D}" srcOrd="1" destOrd="0" presId="urn:microsoft.com/office/officeart/2005/8/layout/vList4"/>
    <dgm:cxn modelId="{98B9E5D2-F5F7-4B95-8DC3-FDE5A93A8315}" type="presOf" srcId="{58461551-5556-4563-BB9C-1DCAD16BCF80}" destId="{ABCC69F3-9610-4842-8CD1-2517CB95DFAA}" srcOrd="1" destOrd="0" presId="urn:microsoft.com/office/officeart/2005/8/layout/vList4"/>
    <dgm:cxn modelId="{439EA0ED-0FD8-404C-8041-370DE0D9F8C3}" srcId="{EF0A7EAC-7D01-4842-B88C-6610BCECE8B0}" destId="{58461551-5556-4563-BB9C-1DCAD16BCF80}" srcOrd="2" destOrd="0" parTransId="{211D1096-86F3-4013-8735-3B2877395A14}" sibTransId="{71D1113B-DE23-456D-878A-B8C7AEEB4F08}"/>
    <dgm:cxn modelId="{12B431F8-F7EC-4A1A-8FC6-E44508E5EFB4}" type="presOf" srcId="{190D3AA3-5D8E-4905-A0A5-C095C036EE1B}" destId="{D1F78A1A-3E7A-46F1-9B1B-50D3D68ACEB1}" srcOrd="0" destOrd="0" presId="urn:microsoft.com/office/officeart/2005/8/layout/vList4"/>
    <dgm:cxn modelId="{04800A93-DEA5-4337-971E-3B66CF7D36E9}" type="presParOf" srcId="{E8E8845E-0B13-471E-B191-7944B04916DF}" destId="{920AA5F9-B876-4278-8769-3483587C1FBC}" srcOrd="0" destOrd="0" presId="urn:microsoft.com/office/officeart/2005/8/layout/vList4"/>
    <dgm:cxn modelId="{FB83CABC-4FCA-40A3-A0E6-CAF53A716108}" type="presParOf" srcId="{920AA5F9-B876-4278-8769-3483587C1FBC}" destId="{E3751E3F-A6C9-4DFB-B0AA-F8ADDA828BC9}" srcOrd="0" destOrd="0" presId="urn:microsoft.com/office/officeart/2005/8/layout/vList4"/>
    <dgm:cxn modelId="{E6376A28-9704-4F8D-AAD5-78BEF6EABED3}" type="presParOf" srcId="{920AA5F9-B876-4278-8769-3483587C1FBC}" destId="{B048D7A4-6D3A-4862-A784-7E1535DA22B6}" srcOrd="1" destOrd="0" presId="urn:microsoft.com/office/officeart/2005/8/layout/vList4"/>
    <dgm:cxn modelId="{9D5ACFB8-B3BC-45D3-BF70-9F365470857F}" type="presParOf" srcId="{920AA5F9-B876-4278-8769-3483587C1FBC}" destId="{B709BD27-7E7E-4976-8837-2B5FD32850FA}" srcOrd="2" destOrd="0" presId="urn:microsoft.com/office/officeart/2005/8/layout/vList4"/>
    <dgm:cxn modelId="{EBADC5B5-F526-45BF-89B9-7A738117F50B}" type="presParOf" srcId="{E8E8845E-0B13-471E-B191-7944B04916DF}" destId="{4F7481DE-3CA3-4BA5-A9C2-EBED1B26F1D6}" srcOrd="1" destOrd="0" presId="urn:microsoft.com/office/officeart/2005/8/layout/vList4"/>
    <dgm:cxn modelId="{9B86F9FF-67DA-4EFB-821C-1024F825190A}" type="presParOf" srcId="{E8E8845E-0B13-471E-B191-7944B04916DF}" destId="{5CC94B11-EB09-4B5E-B984-965E4EF6EBC9}" srcOrd="2" destOrd="0" presId="urn:microsoft.com/office/officeart/2005/8/layout/vList4"/>
    <dgm:cxn modelId="{67BD6966-CE7F-4F6A-A8DD-36C31C97C62A}" type="presParOf" srcId="{5CC94B11-EB09-4B5E-B984-965E4EF6EBC9}" destId="{D6EA8D06-A87A-447F-BCB3-7ED9FD13483F}" srcOrd="0" destOrd="0" presId="urn:microsoft.com/office/officeart/2005/8/layout/vList4"/>
    <dgm:cxn modelId="{DD65416E-2A95-4B75-AF12-700022CD43E4}" type="presParOf" srcId="{5CC94B11-EB09-4B5E-B984-965E4EF6EBC9}" destId="{78998372-BDC7-4E78-9368-2D2C5FC61A10}" srcOrd="1" destOrd="0" presId="urn:microsoft.com/office/officeart/2005/8/layout/vList4"/>
    <dgm:cxn modelId="{A8C89B58-59ED-42C0-BE05-438C36039098}" type="presParOf" srcId="{5CC94B11-EB09-4B5E-B984-965E4EF6EBC9}" destId="{B21B7484-18BD-41B0-8ED6-C7ECEFFE3A2E}" srcOrd="2" destOrd="0" presId="urn:microsoft.com/office/officeart/2005/8/layout/vList4"/>
    <dgm:cxn modelId="{685E4745-EB61-4E6D-BD35-E3DA54CA244F}" type="presParOf" srcId="{E8E8845E-0B13-471E-B191-7944B04916DF}" destId="{EDC0F055-1AB8-4ED4-BDC4-CD2703A3D670}" srcOrd="3" destOrd="0" presId="urn:microsoft.com/office/officeart/2005/8/layout/vList4"/>
    <dgm:cxn modelId="{ABF211E8-8DAD-4944-862C-B379C20DB858}" type="presParOf" srcId="{E8E8845E-0B13-471E-B191-7944B04916DF}" destId="{582A27C1-C132-4583-978D-3500BC1A7B07}" srcOrd="4" destOrd="0" presId="urn:microsoft.com/office/officeart/2005/8/layout/vList4"/>
    <dgm:cxn modelId="{075A6644-9345-4EE3-B1CD-BC181A2BB008}" type="presParOf" srcId="{582A27C1-C132-4583-978D-3500BC1A7B07}" destId="{7D2DF46A-3AAF-4961-AEB7-01D152088C7D}" srcOrd="0" destOrd="0" presId="urn:microsoft.com/office/officeart/2005/8/layout/vList4"/>
    <dgm:cxn modelId="{0CFB9A67-C078-40C1-80FC-D5F242FC5671}" type="presParOf" srcId="{582A27C1-C132-4583-978D-3500BC1A7B07}" destId="{370708F8-753C-4EBC-B677-0A4A9AF7885A}" srcOrd="1" destOrd="0" presId="urn:microsoft.com/office/officeart/2005/8/layout/vList4"/>
    <dgm:cxn modelId="{E1639E2D-3A47-4CD5-8AF7-3C2E2ED040F6}" type="presParOf" srcId="{582A27C1-C132-4583-978D-3500BC1A7B07}" destId="{ABCC69F3-9610-4842-8CD1-2517CB95DFAA}" srcOrd="2" destOrd="0" presId="urn:microsoft.com/office/officeart/2005/8/layout/vList4"/>
    <dgm:cxn modelId="{5B88C0D3-1FBA-43F3-854A-40B046865969}" type="presParOf" srcId="{E8E8845E-0B13-471E-B191-7944B04916DF}" destId="{BB98FE90-71EA-48F8-989D-CDBC1CC993AB}" srcOrd="5" destOrd="0" presId="urn:microsoft.com/office/officeart/2005/8/layout/vList4"/>
    <dgm:cxn modelId="{017D2509-00A7-4D42-9AEA-9560FA46341E}" type="presParOf" srcId="{E8E8845E-0B13-471E-B191-7944B04916DF}" destId="{2111E980-286C-4BC5-904D-BDEB2E0BD55B}" srcOrd="6" destOrd="0" presId="urn:microsoft.com/office/officeart/2005/8/layout/vList4"/>
    <dgm:cxn modelId="{DB83F1B2-B912-4192-9D94-D4BA7B5756D6}" type="presParOf" srcId="{2111E980-286C-4BC5-904D-BDEB2E0BD55B}" destId="{C06093A0-0983-4823-93E5-D697D2FC1DC8}" srcOrd="0" destOrd="0" presId="urn:microsoft.com/office/officeart/2005/8/layout/vList4"/>
    <dgm:cxn modelId="{05BF7978-E195-4BE2-8DE3-76867938E4A6}" type="presParOf" srcId="{2111E980-286C-4BC5-904D-BDEB2E0BD55B}" destId="{656F8068-E278-4C01-B1D2-8FBFC98A3C7D}" srcOrd="1" destOrd="0" presId="urn:microsoft.com/office/officeart/2005/8/layout/vList4"/>
    <dgm:cxn modelId="{BD068425-A561-4F66-8FA2-83DB86306503}" type="presParOf" srcId="{2111E980-286C-4BC5-904D-BDEB2E0BD55B}" destId="{ABD2A196-1B91-4CE7-82CB-5DE637DD295D}" srcOrd="2" destOrd="0" presId="urn:microsoft.com/office/officeart/2005/8/layout/vList4"/>
    <dgm:cxn modelId="{06C644A3-A976-461E-A9D0-F4681A4E1112}" type="presParOf" srcId="{E8E8845E-0B13-471E-B191-7944B04916DF}" destId="{F2FD0E56-23AF-4E29-853C-E5A1B7E0EC01}" srcOrd="7" destOrd="0" presId="urn:microsoft.com/office/officeart/2005/8/layout/vList4"/>
    <dgm:cxn modelId="{EC08B999-BAD3-4A54-87A2-A60E7F535E99}" type="presParOf" srcId="{E8E8845E-0B13-471E-B191-7944B04916DF}" destId="{86D40CCF-E16C-4B54-9D3E-4E61171F103C}" srcOrd="8" destOrd="0" presId="urn:microsoft.com/office/officeart/2005/8/layout/vList4"/>
    <dgm:cxn modelId="{0164E07B-2A00-4AD2-BD7B-87FDC9825C39}" type="presParOf" srcId="{86D40CCF-E16C-4B54-9D3E-4E61171F103C}" destId="{D1F78A1A-3E7A-46F1-9B1B-50D3D68ACEB1}" srcOrd="0" destOrd="0" presId="urn:microsoft.com/office/officeart/2005/8/layout/vList4"/>
    <dgm:cxn modelId="{F06D674E-E980-478A-8622-64CBBDC90CC0}" type="presParOf" srcId="{86D40CCF-E16C-4B54-9D3E-4E61171F103C}" destId="{D7D8E07C-90E8-4322-BE40-8B4DF7F7C4BB}" srcOrd="1" destOrd="0" presId="urn:microsoft.com/office/officeart/2005/8/layout/vList4"/>
    <dgm:cxn modelId="{8B96FB16-150A-4203-B4EA-D9D294708E67}" type="presParOf" srcId="{86D40CCF-E16C-4B54-9D3E-4E61171F103C}" destId="{1A7094C5-1F05-41C8-813B-A7C6B9A5BB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0C58EB-2887-446D-80B3-DFCFBB8FDD6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D3A4C8-B478-46E9-81D4-2E60F9026CCB}">
      <dgm:prSet phldrT="[Text]" phldr="0"/>
      <dgm:spPr>
        <a:ln>
          <a:solidFill>
            <a:srgbClr val="10069F"/>
          </a:solidFill>
        </a:ln>
      </dgm:spPr>
      <dgm:t>
        <a:bodyPr/>
        <a:lstStyle/>
        <a:p>
          <a:r>
            <a:rPr lang="de-DE" dirty="0">
              <a:solidFill>
                <a:srgbClr val="10065A"/>
              </a:solidFill>
            </a:rPr>
            <a:t>ca. </a:t>
          </a:r>
          <a:r>
            <a:rPr lang="de-DE" b="1" dirty="0">
              <a:solidFill>
                <a:srgbClr val="10065A"/>
              </a:solidFill>
            </a:rPr>
            <a:t>2.000</a:t>
          </a:r>
          <a:r>
            <a:rPr lang="de-DE" dirty="0">
              <a:solidFill>
                <a:srgbClr val="10065A"/>
              </a:solidFill>
            </a:rPr>
            <a:t> Betriebe </a:t>
          </a:r>
        </a:p>
        <a:p>
          <a:r>
            <a:rPr lang="de-DE" b="1" dirty="0">
              <a:solidFill>
                <a:srgbClr val="10065A"/>
              </a:solidFill>
            </a:rPr>
            <a:t>276.000</a:t>
          </a:r>
          <a:r>
            <a:rPr lang="de-DE" dirty="0">
              <a:solidFill>
                <a:srgbClr val="10065A"/>
              </a:solidFill>
            </a:rPr>
            <a:t> Beschäftigte </a:t>
          </a:r>
        </a:p>
        <a:p>
          <a:r>
            <a:rPr lang="de-DE" b="1" dirty="0">
              <a:solidFill>
                <a:srgbClr val="10065A"/>
              </a:solidFill>
            </a:rPr>
            <a:t>121 Mrd. </a:t>
          </a:r>
          <a:r>
            <a:rPr lang="de-DE" dirty="0">
              <a:solidFill>
                <a:srgbClr val="10065A"/>
              </a:solidFill>
            </a:rPr>
            <a:t>Umsatz</a:t>
          </a:r>
        </a:p>
      </dgm:t>
    </dgm:pt>
    <dgm:pt modelId="{70605CA9-A95A-4680-AEFC-C7BFFEA59149}" type="parTrans" cxnId="{421828EC-6597-4C26-B161-132491AD33B3}">
      <dgm:prSet/>
      <dgm:spPr/>
      <dgm:t>
        <a:bodyPr/>
        <a:lstStyle/>
        <a:p>
          <a:endParaRPr lang="de-DE"/>
        </a:p>
      </dgm:t>
    </dgm:pt>
    <dgm:pt modelId="{222D4EAC-E6A1-464A-AC2B-D89DEE34988C}" type="sibTrans" cxnId="{421828EC-6597-4C26-B161-132491AD33B3}">
      <dgm:prSet/>
      <dgm:spPr/>
      <dgm:t>
        <a:bodyPr/>
        <a:lstStyle/>
        <a:p>
          <a:endParaRPr lang="de-DE"/>
        </a:p>
      </dgm:t>
    </dgm:pt>
    <dgm:pt modelId="{AC87DE28-1A47-42B0-A89A-24059DFBAB29}">
      <dgm:prSet phldrT="[Text]"/>
      <dgm:spPr>
        <a:ln>
          <a:solidFill>
            <a:srgbClr val="10069F"/>
          </a:solidFill>
        </a:ln>
      </dgm:spPr>
      <dgm:t>
        <a:bodyPr/>
        <a:lstStyle/>
        <a:p>
          <a:r>
            <a:rPr lang="de-DE" dirty="0">
              <a:solidFill>
                <a:srgbClr val="10065A"/>
              </a:solidFill>
            </a:rPr>
            <a:t>Der Mittelstand verarbeitet Grundchemikalien anwendungsorientiert zu Fein- und Spezialchemikalien, zu Polymeren und Konsumchemikalien</a:t>
          </a:r>
        </a:p>
      </dgm:t>
    </dgm:pt>
    <dgm:pt modelId="{75F56A63-64FE-4453-8350-0EAAF3066CB3}" type="parTrans" cxnId="{AC2F11DB-C1F2-476B-90E0-2880E7078CAE}">
      <dgm:prSet/>
      <dgm:spPr/>
      <dgm:t>
        <a:bodyPr/>
        <a:lstStyle/>
        <a:p>
          <a:endParaRPr lang="de-DE"/>
        </a:p>
      </dgm:t>
    </dgm:pt>
    <dgm:pt modelId="{A1217B8A-0ABB-4EEF-84F1-2C5F0137EC2B}" type="sibTrans" cxnId="{AC2F11DB-C1F2-476B-90E0-2880E7078CAE}">
      <dgm:prSet/>
      <dgm:spPr/>
      <dgm:t>
        <a:bodyPr/>
        <a:lstStyle/>
        <a:p>
          <a:endParaRPr lang="de-DE"/>
        </a:p>
      </dgm:t>
    </dgm:pt>
    <dgm:pt modelId="{436F51E2-0A71-4EF6-AEBF-140E24B817D9}" type="pres">
      <dgm:prSet presAssocID="{000C58EB-2887-446D-80B3-DFCFBB8FDD6E}" presName="Name0" presStyleCnt="0">
        <dgm:presLayoutVars>
          <dgm:dir/>
          <dgm:resizeHandles val="exact"/>
        </dgm:presLayoutVars>
      </dgm:prSet>
      <dgm:spPr/>
    </dgm:pt>
    <dgm:pt modelId="{AE97A485-590D-4253-A29B-30DF2F43F6B3}" type="pres">
      <dgm:prSet presAssocID="{D3D3A4C8-B478-46E9-81D4-2E60F9026CCB}" presName="composite" presStyleCnt="0"/>
      <dgm:spPr/>
    </dgm:pt>
    <dgm:pt modelId="{D731B09E-F8B5-4D75-A8EE-383EE6890499}" type="pres">
      <dgm:prSet presAssocID="{D3D3A4C8-B478-46E9-81D4-2E60F9026CCB}" presName="rect1" presStyleLbl="trAlignAcc1" presStyleIdx="0" presStyleCnt="2">
        <dgm:presLayoutVars>
          <dgm:bulletEnabled val="1"/>
        </dgm:presLayoutVars>
      </dgm:prSet>
      <dgm:spPr/>
    </dgm:pt>
    <dgm:pt modelId="{B76EEE6C-E724-47F4-8838-228CA7903920}" type="pres">
      <dgm:prSet presAssocID="{D3D3A4C8-B478-46E9-81D4-2E60F9026CCB}" presName="rect2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9BECCA08-E0CD-4FA9-BEA5-398D7BE373CD}" type="pres">
      <dgm:prSet presAssocID="{222D4EAC-E6A1-464A-AC2B-D89DEE34988C}" presName="sibTrans" presStyleCnt="0"/>
      <dgm:spPr/>
    </dgm:pt>
    <dgm:pt modelId="{9C27596B-429F-43C5-B0AE-CBD976979AC1}" type="pres">
      <dgm:prSet presAssocID="{AC87DE28-1A47-42B0-A89A-24059DFBAB29}" presName="composite" presStyleCnt="0"/>
      <dgm:spPr/>
    </dgm:pt>
    <dgm:pt modelId="{AC11C140-E435-483B-AC96-B7D13B4B98DE}" type="pres">
      <dgm:prSet presAssocID="{AC87DE28-1A47-42B0-A89A-24059DFBAB29}" presName="rect1" presStyleLbl="trAlignAcc1" presStyleIdx="1" presStyleCnt="2">
        <dgm:presLayoutVars>
          <dgm:bulletEnabled val="1"/>
        </dgm:presLayoutVars>
      </dgm:prSet>
      <dgm:spPr/>
    </dgm:pt>
    <dgm:pt modelId="{D9E92749-5A7E-477D-8604-6211BD65F733}" type="pres">
      <dgm:prSet presAssocID="{AC87DE28-1A47-42B0-A89A-24059DFBAB29}" presName="rect2" presStyleLbl="fgImgPlace1" presStyleIdx="1" presStyleCnt="2"/>
      <dgm:spPr>
        <a:blipFill dpi="0" rotWithShape="1">
          <a:blip xmlns:r="http://schemas.openxmlformats.org/officeDocument/2006/relationships" r:embed="rId2"/>
          <a:srcRect/>
          <a:stretch>
            <a:fillRect l="-56073" t="-1009" r="-91413" b="1009"/>
          </a:stretch>
        </a:blipFill>
      </dgm:spPr>
    </dgm:pt>
  </dgm:ptLst>
  <dgm:cxnLst>
    <dgm:cxn modelId="{8CA9D329-5897-4B89-AF11-B6FD25BEB2A1}" type="presOf" srcId="{000C58EB-2887-446D-80B3-DFCFBB8FDD6E}" destId="{436F51E2-0A71-4EF6-AEBF-140E24B817D9}" srcOrd="0" destOrd="0" presId="urn:microsoft.com/office/officeart/2008/layout/PictureStrips"/>
    <dgm:cxn modelId="{3CCFDD4B-8011-4150-8711-FFA53499DD17}" type="presOf" srcId="{D3D3A4C8-B478-46E9-81D4-2E60F9026CCB}" destId="{D731B09E-F8B5-4D75-A8EE-383EE6890499}" srcOrd="0" destOrd="0" presId="urn:microsoft.com/office/officeart/2008/layout/PictureStrips"/>
    <dgm:cxn modelId="{5E804492-7271-4958-9C7A-23E297703290}" type="presOf" srcId="{AC87DE28-1A47-42B0-A89A-24059DFBAB29}" destId="{AC11C140-E435-483B-AC96-B7D13B4B98DE}" srcOrd="0" destOrd="0" presId="urn:microsoft.com/office/officeart/2008/layout/PictureStrips"/>
    <dgm:cxn modelId="{AC2F11DB-C1F2-476B-90E0-2880E7078CAE}" srcId="{000C58EB-2887-446D-80B3-DFCFBB8FDD6E}" destId="{AC87DE28-1A47-42B0-A89A-24059DFBAB29}" srcOrd="1" destOrd="0" parTransId="{75F56A63-64FE-4453-8350-0EAAF3066CB3}" sibTransId="{A1217B8A-0ABB-4EEF-84F1-2C5F0137EC2B}"/>
    <dgm:cxn modelId="{421828EC-6597-4C26-B161-132491AD33B3}" srcId="{000C58EB-2887-446D-80B3-DFCFBB8FDD6E}" destId="{D3D3A4C8-B478-46E9-81D4-2E60F9026CCB}" srcOrd="0" destOrd="0" parTransId="{70605CA9-A95A-4680-AEFC-C7BFFEA59149}" sibTransId="{222D4EAC-E6A1-464A-AC2B-D89DEE34988C}"/>
    <dgm:cxn modelId="{7281D441-DF86-41B9-8289-3C296CA83CEC}" type="presParOf" srcId="{436F51E2-0A71-4EF6-AEBF-140E24B817D9}" destId="{AE97A485-590D-4253-A29B-30DF2F43F6B3}" srcOrd="0" destOrd="0" presId="urn:microsoft.com/office/officeart/2008/layout/PictureStrips"/>
    <dgm:cxn modelId="{199A6F32-E148-40F2-A0E0-C844005DE0CF}" type="presParOf" srcId="{AE97A485-590D-4253-A29B-30DF2F43F6B3}" destId="{D731B09E-F8B5-4D75-A8EE-383EE6890499}" srcOrd="0" destOrd="0" presId="urn:microsoft.com/office/officeart/2008/layout/PictureStrips"/>
    <dgm:cxn modelId="{D425B7CE-3ADF-46E3-938D-B59BFA49B888}" type="presParOf" srcId="{AE97A485-590D-4253-A29B-30DF2F43F6B3}" destId="{B76EEE6C-E724-47F4-8838-228CA7903920}" srcOrd="1" destOrd="0" presId="urn:microsoft.com/office/officeart/2008/layout/PictureStrips"/>
    <dgm:cxn modelId="{7B4ACD8E-E2FF-4C32-922B-527432B6BFDE}" type="presParOf" srcId="{436F51E2-0A71-4EF6-AEBF-140E24B817D9}" destId="{9BECCA08-E0CD-4FA9-BEA5-398D7BE373CD}" srcOrd="1" destOrd="0" presId="urn:microsoft.com/office/officeart/2008/layout/PictureStrips"/>
    <dgm:cxn modelId="{65AEC7B1-9EDB-412C-83F0-1B4CAF076163}" type="presParOf" srcId="{436F51E2-0A71-4EF6-AEBF-140E24B817D9}" destId="{9C27596B-429F-43C5-B0AE-CBD976979AC1}" srcOrd="2" destOrd="0" presId="urn:microsoft.com/office/officeart/2008/layout/PictureStrips"/>
    <dgm:cxn modelId="{9942A001-8663-471A-9A41-4ED80D294E6E}" type="presParOf" srcId="{9C27596B-429F-43C5-B0AE-CBD976979AC1}" destId="{AC11C140-E435-483B-AC96-B7D13B4B98DE}" srcOrd="0" destOrd="0" presId="urn:microsoft.com/office/officeart/2008/layout/PictureStrips"/>
    <dgm:cxn modelId="{88072A80-E1DB-4E9D-ABDB-BD6C7ACEE8BD}" type="presParOf" srcId="{9C27596B-429F-43C5-B0AE-CBD976979AC1}" destId="{D9E92749-5A7E-477D-8604-6211BD65F73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51E3F-A6C9-4DFB-B0AA-F8ADDA828BC9}">
      <dsp:nvSpPr>
        <dsp:cNvPr id="0" name=""/>
        <dsp:cNvSpPr/>
      </dsp:nvSpPr>
      <dsp:spPr>
        <a:xfrm>
          <a:off x="0" y="0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cap="all" baseline="0" dirty="0">
              <a:latin typeface="Montserrat Black" panose="00000A00000000000000" pitchFamily="50" charset="0"/>
            </a:rPr>
            <a:t>Große Industriebranche</a:t>
          </a:r>
          <a:br>
            <a:rPr lang="de-DE" sz="4000" kern="1200" dirty="0"/>
          </a:br>
          <a:r>
            <a:rPr lang="de-DE" sz="2000" kern="1200" dirty="0"/>
            <a:t> Motor der Industrie, hochwertige Arbeitsplätze, starker Mittelstand</a:t>
          </a:r>
        </a:p>
      </dsp:txBody>
      <dsp:txXfrm>
        <a:off x="2320300" y="0"/>
        <a:ext cx="8841411" cy="879578"/>
      </dsp:txXfrm>
    </dsp:sp>
    <dsp:sp modelId="{B048D7A4-6D3A-4862-A784-7E1535DA22B6}">
      <dsp:nvSpPr>
        <dsp:cNvPr id="0" name=""/>
        <dsp:cNvSpPr/>
      </dsp:nvSpPr>
      <dsp:spPr>
        <a:xfrm>
          <a:off x="87957" y="87957"/>
          <a:ext cx="2232342" cy="703663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2535" t="-12532" r="-2535" b="-992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A8D06-A87A-447F-BCB3-7ED9FD13483F}">
      <dsp:nvSpPr>
        <dsp:cNvPr id="0" name=""/>
        <dsp:cNvSpPr/>
      </dsp:nvSpPr>
      <dsp:spPr>
        <a:xfrm>
          <a:off x="0" y="967536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Am Anfang vieler Wertschöpfungsketten</a:t>
          </a:r>
          <a:br>
            <a:rPr lang="de-DE" sz="4000" kern="1200" dirty="0"/>
          </a:br>
          <a:r>
            <a:rPr lang="de-DE" sz="2000" kern="1200" dirty="0"/>
            <a:t>Breite Produktpalette, Chemieprodukte gehen in nahezu alle Industriebranchen</a:t>
          </a:r>
        </a:p>
      </dsp:txBody>
      <dsp:txXfrm>
        <a:off x="2320300" y="967536"/>
        <a:ext cx="8841411" cy="879578"/>
      </dsp:txXfrm>
    </dsp:sp>
    <dsp:sp modelId="{78998372-BDC7-4E78-9368-2D2C5FC61A10}">
      <dsp:nvSpPr>
        <dsp:cNvPr id="0" name=""/>
        <dsp:cNvSpPr/>
      </dsp:nvSpPr>
      <dsp:spPr>
        <a:xfrm>
          <a:off x="87957" y="1055494"/>
          <a:ext cx="2232342" cy="703663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DF46A-3AAF-4961-AEB7-01D152088C7D}">
      <dsp:nvSpPr>
        <dsp:cNvPr id="0" name=""/>
        <dsp:cNvSpPr/>
      </dsp:nvSpPr>
      <dsp:spPr>
        <a:xfrm>
          <a:off x="0" y="1935073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Forschungs- und exportstark, globalisiert</a:t>
          </a:r>
          <a:br>
            <a:rPr lang="de-DE" sz="4000" kern="1200" dirty="0"/>
          </a:br>
          <a:r>
            <a:rPr lang="de-DE" sz="2000" kern="1200" dirty="0"/>
            <a:t>Hohe Innovationsorientierung und starke internationale Position</a:t>
          </a:r>
        </a:p>
      </dsp:txBody>
      <dsp:txXfrm>
        <a:off x="2320300" y="1935073"/>
        <a:ext cx="8841411" cy="879578"/>
      </dsp:txXfrm>
    </dsp:sp>
    <dsp:sp modelId="{370708F8-753C-4EBC-B677-0A4A9AF7885A}">
      <dsp:nvSpPr>
        <dsp:cNvPr id="0" name=""/>
        <dsp:cNvSpPr/>
      </dsp:nvSpPr>
      <dsp:spPr>
        <a:xfrm>
          <a:off x="87957" y="2023031"/>
          <a:ext cx="2232342" cy="703663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46000" b="-4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093A0-0983-4823-93E5-D697D2FC1DC8}">
      <dsp:nvSpPr>
        <dsp:cNvPr id="0" name=""/>
        <dsp:cNvSpPr/>
      </dsp:nvSpPr>
      <dsp:spPr>
        <a:xfrm>
          <a:off x="0" y="2902610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cap="all" baseline="0" dirty="0">
              <a:latin typeface="Montserrat Black" panose="00000A00000000000000" pitchFamily="50" charset="0"/>
            </a:rPr>
            <a:t>Schlüssel für Transformation</a:t>
          </a:r>
          <a:br>
            <a:rPr lang="de-DE" sz="4000" kern="1200" dirty="0"/>
          </a:br>
          <a:r>
            <a:rPr lang="de-DE" sz="2000" kern="1200" dirty="0"/>
            <a:t>Klimaneutralität, Kreislaufwirtschaft und neue Rohstoffbasis brauchen Chemie</a:t>
          </a:r>
        </a:p>
      </dsp:txBody>
      <dsp:txXfrm>
        <a:off x="2320300" y="2902610"/>
        <a:ext cx="8841411" cy="879578"/>
      </dsp:txXfrm>
    </dsp:sp>
    <dsp:sp modelId="{656F8068-E278-4C01-B1D2-8FBFC98A3C7D}">
      <dsp:nvSpPr>
        <dsp:cNvPr id="0" name=""/>
        <dsp:cNvSpPr/>
      </dsp:nvSpPr>
      <dsp:spPr>
        <a:xfrm>
          <a:off x="87957" y="2990568"/>
          <a:ext cx="2232342" cy="703663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56000" b="-5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A1A-3E7A-46F1-9B1B-50D3D68ACEB1}">
      <dsp:nvSpPr>
        <dsp:cNvPr id="0" name=""/>
        <dsp:cNvSpPr/>
      </dsp:nvSpPr>
      <dsp:spPr>
        <a:xfrm>
          <a:off x="0" y="3870147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Zukunftsagenda für einen starken Standort</a:t>
          </a:r>
        </a:p>
      </dsp:txBody>
      <dsp:txXfrm>
        <a:off x="2320300" y="3870147"/>
        <a:ext cx="8841411" cy="879578"/>
      </dsp:txXfrm>
    </dsp:sp>
    <dsp:sp modelId="{D7D8E07C-90E8-4322-BE40-8B4DF7F7C4BB}">
      <dsp:nvSpPr>
        <dsp:cNvPr id="0" name=""/>
        <dsp:cNvSpPr/>
      </dsp:nvSpPr>
      <dsp:spPr>
        <a:xfrm>
          <a:off x="87957" y="3958104"/>
          <a:ext cx="2232342" cy="703663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1B09E-F8B5-4D75-A8EE-383EE6890499}">
      <dsp:nvSpPr>
        <dsp:cNvPr id="0" name=""/>
        <dsp:cNvSpPr/>
      </dsp:nvSpPr>
      <dsp:spPr>
        <a:xfrm>
          <a:off x="259085" y="337277"/>
          <a:ext cx="5081533" cy="15879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10069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9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>
              <a:solidFill>
                <a:srgbClr val="10065A"/>
              </a:solidFill>
            </a:rPr>
            <a:t>ca. </a:t>
          </a:r>
          <a:r>
            <a:rPr lang="de-DE" sz="1900" b="1" kern="1200" dirty="0">
              <a:solidFill>
                <a:srgbClr val="10065A"/>
              </a:solidFill>
            </a:rPr>
            <a:t>2.000</a:t>
          </a:r>
          <a:r>
            <a:rPr lang="de-DE" sz="1900" kern="1200" dirty="0">
              <a:solidFill>
                <a:srgbClr val="10065A"/>
              </a:solidFill>
            </a:rPr>
            <a:t> Betriebe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>
              <a:solidFill>
                <a:srgbClr val="10065A"/>
              </a:solidFill>
            </a:rPr>
            <a:t>276.000</a:t>
          </a:r>
          <a:r>
            <a:rPr lang="de-DE" sz="1900" kern="1200" dirty="0">
              <a:solidFill>
                <a:srgbClr val="10065A"/>
              </a:solidFill>
            </a:rPr>
            <a:t> Beschäftigte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>
              <a:solidFill>
                <a:srgbClr val="10065A"/>
              </a:solidFill>
            </a:rPr>
            <a:t>121 Mrd. </a:t>
          </a:r>
          <a:r>
            <a:rPr lang="de-DE" sz="1900" kern="1200" dirty="0">
              <a:solidFill>
                <a:srgbClr val="10065A"/>
              </a:solidFill>
            </a:rPr>
            <a:t>Umsatz</a:t>
          </a:r>
        </a:p>
      </dsp:txBody>
      <dsp:txXfrm>
        <a:off x="259085" y="337277"/>
        <a:ext cx="5081533" cy="1587979"/>
      </dsp:txXfrm>
    </dsp:sp>
    <dsp:sp modelId="{B76EEE6C-E724-47F4-8838-228CA7903920}">
      <dsp:nvSpPr>
        <dsp:cNvPr id="0" name=""/>
        <dsp:cNvSpPr/>
      </dsp:nvSpPr>
      <dsp:spPr>
        <a:xfrm>
          <a:off x="47355" y="107903"/>
          <a:ext cx="1111585" cy="166737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1C140-E435-483B-AC96-B7D13B4B98DE}">
      <dsp:nvSpPr>
        <dsp:cNvPr id="0" name=""/>
        <dsp:cNvSpPr/>
      </dsp:nvSpPr>
      <dsp:spPr>
        <a:xfrm>
          <a:off x="259085" y="2336367"/>
          <a:ext cx="5081533" cy="15879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10069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9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>
              <a:solidFill>
                <a:srgbClr val="10065A"/>
              </a:solidFill>
            </a:rPr>
            <a:t>Der Mittelstand verarbeitet Grundchemikalien anwendungsorientiert zu Fein- und Spezialchemikalien, zu Polymeren und Konsumchemikalien</a:t>
          </a:r>
        </a:p>
      </dsp:txBody>
      <dsp:txXfrm>
        <a:off x="259085" y="2336367"/>
        <a:ext cx="5081533" cy="1587979"/>
      </dsp:txXfrm>
    </dsp:sp>
    <dsp:sp modelId="{D9E92749-5A7E-477D-8604-6211BD65F733}">
      <dsp:nvSpPr>
        <dsp:cNvPr id="0" name=""/>
        <dsp:cNvSpPr/>
      </dsp:nvSpPr>
      <dsp:spPr>
        <a:xfrm>
          <a:off x="47355" y="2106992"/>
          <a:ext cx="1111585" cy="1667378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56073" t="-1009" r="-91413" b="100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svg"/><Relationship Id="rId1" Type="http://schemas.openxmlformats.org/officeDocument/2006/relationships/image" Target="../media/image82.svg"/><Relationship Id="rId5" Type="http://schemas.openxmlformats.org/officeDocument/2006/relationships/image" Target="../media/image86.svg"/><Relationship Id="rId4" Type="http://schemas.openxmlformats.org/officeDocument/2006/relationships/image" Target="../media/image85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0.0922</cdr:x>
      <cdr:y>0.10256</cdr:y>
    </cdr:from>
    <cdr:to>
      <cdr:x>0.18479</cdr:x>
      <cdr:y>0.26995</cdr:y>
    </cdr:to>
    <cdr:pic>
      <cdr:nvPicPr>
        <cdr:cNvPr id="3" name="Grafik 2" descr="Cabriole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2DF4CD94-B380-B6C9-21F7-632FADC5A09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1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10478" y="560294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0.44965</cdr:x>
      <cdr:y>0.44615</cdr:y>
    </cdr:from>
    <cdr:to>
      <cdr:x>0.54224</cdr:x>
      <cdr:y>0.61354</cdr:y>
    </cdr:to>
    <cdr:pic>
      <cdr:nvPicPr>
        <cdr:cNvPr id="5" name="Grafik 4" descr="Reagenzgläser mit einfarbiger Füllung">
          <a:extLst xmlns:a="http://schemas.openxmlformats.org/drawingml/2006/main">
            <a:ext uri="{FF2B5EF4-FFF2-40B4-BE49-F238E27FC236}">
              <a16:creationId xmlns:a16="http://schemas.microsoft.com/office/drawing/2014/main" id="{C87332C9-DF93-F7B4-68C0-D3499773ED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440331" y="2437279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0.61135</cdr:x>
      <cdr:y>0.45897</cdr:y>
    </cdr:from>
    <cdr:to>
      <cdr:x>0.70394</cdr:x>
      <cdr:y>0.62636</cdr:y>
    </cdr:to>
    <cdr:pic>
      <cdr:nvPicPr>
        <cdr:cNvPr id="7" name="Grafik 6" descr="eingesteckt ausgesteck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A0E92141-E7E7-3489-944A-8CA1F826AC1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3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037169" y="2507316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0.80426</cdr:x>
      <cdr:y>0.44359</cdr:y>
    </cdr:from>
    <cdr:to>
      <cdr:x>0.89685</cdr:x>
      <cdr:y>0.61097</cdr:y>
    </cdr:to>
    <cdr:pic>
      <cdr:nvPicPr>
        <cdr:cNvPr id="9" name="Grafik 8" descr="Restauran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DC2109BC-812D-CEA7-1147-F9B60E09607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942169" y="2423272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0.27181</cdr:x>
      <cdr:y>0.37084</cdr:y>
    </cdr:from>
    <cdr:to>
      <cdr:x>0.36441</cdr:x>
      <cdr:y>0.53822</cdr:y>
    </cdr:to>
    <cdr:pic>
      <cdr:nvPicPr>
        <cdr:cNvPr id="10" name="Grafik 9" descr="Zahnräder mit einfarbiger Füllung">
          <a:extLst xmlns:a="http://schemas.openxmlformats.org/drawingml/2006/main">
            <a:ext uri="{FF2B5EF4-FFF2-40B4-BE49-F238E27FC236}">
              <a16:creationId xmlns:a16="http://schemas.microsoft.com/office/drawing/2014/main" id="{9A272370-3866-A7F5-00FE-47EF77B99D5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5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684182" y="2025837"/>
          <a:ext cx="914400" cy="9144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0.03421</cdr:x>
      <cdr:y>0.09307</cdr:y>
    </cdr:from>
    <cdr:to>
      <cdr:x>0.35567</cdr:x>
      <cdr:y>0.20468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259785" y="407080"/>
          <a:ext cx="2441360" cy="48815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/>
        </a:solidFill>
        <a:ln xmlns:a="http://schemas.openxmlformats.org/drawingml/2006/main" w="15875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/>
        <a:p xmlns:a="http://schemas.openxmlformats.org/drawingml/2006/main">
          <a:pPr algn="ctr"/>
          <a:r>
            <a:rPr lang="de-DE" sz="1400" b="0" dirty="0">
              <a:solidFill>
                <a:schemeClr val="bg1"/>
              </a:solidFill>
              <a:latin typeface="Source Sans Pro" panose="020B0503030403020204" pitchFamily="34" charset="0"/>
              <a:cs typeface="Arial" pitchFamily="34" charset="0"/>
            </a:rPr>
            <a:t>Umsatzanteil</a:t>
          </a:r>
        </a:p>
      </cdr:txBody>
    </cdr:sp>
  </cdr:relSizeAnchor>
  <cdr:relSizeAnchor xmlns:cdr="http://schemas.openxmlformats.org/drawingml/2006/chartDrawing">
    <cdr:from>
      <cdr:x>0.02193</cdr:x>
      <cdr:y>0.3879</cdr:y>
    </cdr:from>
    <cdr:to>
      <cdr:x>0.9844</cdr:x>
      <cdr:y>0.39251</cdr:y>
    </cdr:to>
    <cdr:sp macro="" textlink="">
      <cdr:nvSpPr>
        <cdr:cNvPr id="5" name="Gerade Verbindung 6">
          <a:extLst xmlns:a="http://schemas.openxmlformats.org/drawingml/2006/main">
            <a:ext uri="{FF2B5EF4-FFF2-40B4-BE49-F238E27FC236}">
              <a16:creationId xmlns:a16="http://schemas.microsoft.com/office/drawing/2014/main" id="{6B0D53B3-3E98-4ABB-A7E4-F0835B058B60}"/>
            </a:ext>
          </a:extLst>
        </cdr:cNvPr>
        <cdr:cNvSpPr/>
      </cdr:nvSpPr>
      <cdr:spPr>
        <a:xfrm xmlns:a="http://schemas.openxmlformats.org/drawingml/2006/main">
          <a:off x="159448" y="1522236"/>
          <a:ext cx="6997878" cy="18091"/>
        </a:xfrm>
        <a:prstGeom xmlns:a="http://schemas.openxmlformats.org/drawingml/2006/main" prst="line">
          <a:avLst/>
        </a:prstGeom>
        <a:ln xmlns:a="http://schemas.openxmlformats.org/drawingml/2006/main" w="57150" cmpd="sng">
          <a:solidFill>
            <a:schemeClr val="accent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0.1936</cdr:x>
      <cdr:y>0.20726</cdr:y>
    </cdr:from>
    <cdr:to>
      <cdr:x>0.1936</cdr:x>
      <cdr:y>0.3785</cdr:y>
    </cdr:to>
    <cdr:cxnSp macro="">
      <cdr:nvCxnSpPr>
        <cdr:cNvPr id="3" name="Gerade Verbindung mit Pfeil 2">
          <a:extLst xmlns:a="http://schemas.openxmlformats.org/drawingml/2006/main">
            <a:ext uri="{FF2B5EF4-FFF2-40B4-BE49-F238E27FC236}">
              <a16:creationId xmlns:a16="http://schemas.microsoft.com/office/drawing/2014/main" id="{907B0D32-ED5E-B424-6168-F6633140DD93}"/>
            </a:ext>
          </a:extLst>
        </cdr:cNvPr>
        <cdr:cNvCxnSpPr/>
      </cdr:nvCxnSpPr>
      <cdr:spPr>
        <a:xfrm xmlns:a="http://schemas.openxmlformats.org/drawingml/2006/main">
          <a:off x="1407617" y="813350"/>
          <a:ext cx="0" cy="67197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0.01896</cdr:x>
      <cdr:y>0.0469</cdr:y>
    </cdr:from>
    <cdr:to>
      <cdr:x>0.98694</cdr:x>
      <cdr:y>0.21527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11919" y="185737"/>
          <a:ext cx="5715000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69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A55BCC1D-6FFB-D1C7-B74F-F704CA51FE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09089FA-E38E-4AA0-8B9A-7DAA950DFCA7}" type="slidenum">
              <a:rPr lang="de-DE" altLang="de-DE">
                <a:solidFill>
                  <a:schemeClr val="tx1"/>
                </a:solidFill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8287016-2B53-B963-3112-F0910E8116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114F02D9-9561-36AB-DB9B-32693C511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rgbClr val="10065A"/>
                </a:solidFill>
                <a:latin typeface="Source Sans Pro"/>
              </a:rPr>
              <a:t>Fünf Zielbilder – ein gemeinsamer Gestaltungsauftrag für Verfahren, Stoffströme und Rohstoffbasis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767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">
            <a:extLst>
              <a:ext uri="{FF2B5EF4-FFF2-40B4-BE49-F238E27FC236}">
                <a16:creationId xmlns:a16="http://schemas.microsoft.com/office/drawing/2014/main" id="{CF041FB5-54CF-D245-DA00-9545C69954CF}"/>
              </a:ext>
            </a:extLst>
          </p:cNvPr>
          <p:cNvSpPr txBox="1"/>
          <p:nvPr userDrawn="1"/>
        </p:nvSpPr>
        <p:spPr>
          <a:xfrm>
            <a:off x="47328" y="725696"/>
            <a:ext cx="12097344" cy="54066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Titel</a:t>
            </a:r>
          </a:p>
          <a:p>
            <a:pPr algn="ctr">
              <a:lnSpc>
                <a:spcPts val="10000"/>
              </a:lnSpc>
            </a:pPr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+</a:t>
            </a:r>
          </a:p>
          <a:p>
            <a:pPr algn="ctr"/>
            <a:r>
              <a:rPr lang="de-DE" sz="9600" cap="all" baseline="0" dirty="0">
                <a:solidFill>
                  <a:srgbClr val="FF3EB5"/>
                </a:solidFill>
                <a:latin typeface="Montserrat Black" pitchFamily="2" charset="0"/>
              </a:rPr>
              <a:t>Zwischentitel</a:t>
            </a:r>
            <a:endParaRPr lang="de-DE" sz="9600" cap="all" dirty="0">
              <a:solidFill>
                <a:srgbClr val="FF3EB5"/>
              </a:solidFill>
              <a:latin typeface="Montserrat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41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Orange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4414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766487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Weiß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613"/>
            <a:ext cx="1925303" cy="1466407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80800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3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465857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Weiß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839102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84193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10940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0"/>
          </a:xfrm>
          <a:prstGeom prst="rect">
            <a:avLst/>
          </a:prstGeom>
        </p:spPr>
      </p:pic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44721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603084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1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05870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0"/>
          </a:xfrm>
          <a:prstGeom prst="rect">
            <a:avLst/>
          </a:prstGeom>
        </p:spPr>
      </p:pic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361098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Pink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3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029907E-F787-6280-39C1-4425B92C3A4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442D7171-567E-2BA7-CB48-CF0C636E0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448798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Orange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4414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705454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Türkis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2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029907E-F787-6280-39C1-4425B92C3A4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442D7171-567E-2BA7-CB48-CF0C636E0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3881727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Violett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1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08375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Orange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0" cy="1467341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chemeClr val="accent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08369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Grün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chemeClr val="accent6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191766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Pink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422519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Türkis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1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47874" y="457200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08644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Violett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439679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Orange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673046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Grün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5A5E508-A369-AA38-14C9-7C4849020C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140826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235236C6-07B9-31FB-3EDF-D8F7214F46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30957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Grün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00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056484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Weiß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48FF6A88-6DC7-C17F-B19E-6A7E2575D0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678349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9E734E99-727E-2CE5-16DE-9361B8A49A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38823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6425408-B549-BF40-F169-E632A5F550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107370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1A18D66-EDF9-EE2E-AE5F-817D099ADB0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506411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84C9274-9C0B-C63E-F91F-231AC740AF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40675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1C4C67B1-22E4-79E7-FBA7-66517479DC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93238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1941BA2B-113A-F87A-378B-71397691C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33277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706B1B88-A648-B2A2-6D31-2B65FF7297E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758225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861F1C72-159E-A521-C3AC-9588E8ED4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26277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F6B4AD8-E740-B402-4F71-F0F5698DD1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23765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Grün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00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234345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Weiß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E7B539BE-8C3D-3442-81B2-6AB9DBD5F49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04032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4DDA2E8F-1F66-BAF3-4C8D-7437716931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3474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615396FE-A044-4CFB-EDBF-134ABEC0F7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885111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138706CD-455F-874A-BDC9-C5D1926D31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10744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E28FF1CF-BF0E-FB35-F69D-E0BA4364BCC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07870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5912642B-CB2A-C415-8E77-DC9DC33E725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672436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654247CA-259E-740D-1BFF-6E9CA1327D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13515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197EC7CF-8BFE-C7A7-F1DE-145448862C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0990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BD6BE55E-B7EB-42D7-F798-06B56CA973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82296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 Pink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5627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26694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Pink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3EB5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773769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Pink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5627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258218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Türkis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9020"/>
            <a:ext cx="1440000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27009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Türkis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9020"/>
            <a:ext cx="1440000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10149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Violett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537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Violett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06420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Orange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561002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Orange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65804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Grün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3531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77335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Grün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3531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921571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Pink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844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810798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Pink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3EB5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4661612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Pink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50485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Weiß/Türkis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845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940620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Weiß/Türkis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08273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Violett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897052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08839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Violett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897052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41041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Orange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895"/>
            <a:ext cx="1439997" cy="10967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18840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Orange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545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946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Grün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894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908673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Grün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54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68360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">
            <a:extLst>
              <a:ext uri="{FF2B5EF4-FFF2-40B4-BE49-F238E27FC236}">
                <a16:creationId xmlns:a16="http://schemas.microsoft.com/office/drawing/2014/main" id="{2106A18C-398D-2D93-6E65-1B58E2AFDB25}"/>
              </a:ext>
            </a:extLst>
          </p:cNvPr>
          <p:cNvSpPr txBox="1"/>
          <p:nvPr userDrawn="1"/>
        </p:nvSpPr>
        <p:spPr>
          <a:xfrm>
            <a:off x="0" y="1927858"/>
            <a:ext cx="12192000" cy="3002285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96003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Türkis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A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3979292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039341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Weiß-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10065A"/>
                </a:solidFill>
              </a:defRPr>
            </a:lvl1pPr>
            <a:lvl2pPr marL="539750" indent="536575">
              <a:buClr>
                <a:srgbClr val="10065A"/>
              </a:buClr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3744097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077814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10069F"/>
                </a:solidFill>
              </a:defRPr>
            </a:lvl1pPr>
            <a:lvl2pPr marL="539750" indent="536575">
              <a:buClr>
                <a:srgbClr val="10069F"/>
              </a:buClr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923817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599772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069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35260775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196975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26217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8000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AD00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412441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196975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713543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8C3E9F"/>
              </a:buClr>
              <a:defRPr sz="2400" b="1">
                <a:solidFill>
                  <a:schemeClr val="bg1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chemeClr val="bg1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856827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Türkis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A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876860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065A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2448926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">
            <a:extLst>
              <a:ext uri="{FF2B5EF4-FFF2-40B4-BE49-F238E27FC236}">
                <a16:creationId xmlns:a16="http://schemas.microsoft.com/office/drawing/2014/main" id="{3486F674-77C6-A4E9-51BC-5B1B1B266511}"/>
              </a:ext>
            </a:extLst>
          </p:cNvPr>
          <p:cNvSpPr txBox="1"/>
          <p:nvPr userDrawn="1"/>
        </p:nvSpPr>
        <p:spPr>
          <a:xfrm>
            <a:off x="0" y="1927858"/>
            <a:ext cx="12192000" cy="3002285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Redner</a:t>
            </a:r>
          </a:p>
        </p:txBody>
      </p:sp>
    </p:spTree>
    <p:extLst>
      <p:ext uri="{BB962C8B-B14F-4D97-AF65-F5344CB8AC3E}">
        <p14:creationId xmlns:p14="http://schemas.microsoft.com/office/powerpoint/2010/main" val="1740320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32431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021760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261223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70608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912260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22518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945383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646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Blau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chemeClr val="bg1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3931957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572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46379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722786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902051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 userDrawn="1">
          <p15:clr>
            <a:srgbClr val="FBAE40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552105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17954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952963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836534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FDDCD3F4-AF65-EC61-2BA2-768B28D9283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6380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F5D667C7-5AC6-A338-B80B-91D9ACBD800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5562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Dunkelblau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5555"/>
            <a:ext cx="2765856" cy="2106615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chemeClr val="bg1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197978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-Platzhalter">
            <a:extLst>
              <a:ext uri="{FF2B5EF4-FFF2-40B4-BE49-F238E27FC236}">
                <a16:creationId xmlns:a16="http://schemas.microsoft.com/office/drawing/2014/main" id="{DBCE9A65-0CE1-5FB2-C766-891EE6C0D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7B7D999F-0A04-BE38-BE73-D067F00B4B8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9733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7704C251-4C2A-F523-4A1E-EAA5B73C9EF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874192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06F6069B-C599-8929-38BC-82D68B651CD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9574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 userDrawn="1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C6F78590-277F-1F3B-D142-0B558378C7B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44828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8DC76236-9FE1-FC14-CADE-AEFB2FDA895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53423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BF71DF67-9A57-3781-9F86-5B47C4DA5D5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11877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42809510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870711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61545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1799491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Pink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3EB5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2512835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Violett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8C3E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472335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70325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72101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193379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756390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3476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549577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688513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421759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655599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56663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Violett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8C3E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574576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0432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26634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430417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20704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old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980753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58221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52228"/>
            <a:ext cx="12192000" cy="275354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Inhalt</a:t>
            </a:r>
          </a:p>
        </p:txBody>
      </p:sp>
    </p:spTree>
    <p:extLst>
      <p:ext uri="{BB962C8B-B14F-4D97-AF65-F5344CB8AC3E}">
        <p14:creationId xmlns:p14="http://schemas.microsoft.com/office/powerpoint/2010/main" val="4094170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1er 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196975"/>
            <a:ext cx="11161712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8345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1er  /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196975"/>
            <a:ext cx="11161712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63872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09901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Orange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4414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220416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98879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74748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95378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42577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37593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61893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Dunkelblau/Pi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70240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Dunkelbl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39501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/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150700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44542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Orange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4414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42506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Pink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32295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Pink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03982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Türkis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92034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Türkis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05423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Violett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10AD00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71518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Orange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07545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Orange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740481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Grün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2228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Grün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8934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08575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Grün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69" y="2384884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00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3292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899636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8C3E9F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36586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4414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43089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AD00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88980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93438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33882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gr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 marL="263525" indent="-263525">
              <a:buClr>
                <a:srgbClr val="10ADAA"/>
              </a:buClr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</a:lstStyle>
          <a:p>
            <a:pPr marL="263525" lvl="0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ADAA"/>
              </a:buClr>
              <a:buFont typeface="VCI_Symbole" panose="02000503000000000000" pitchFamily="2" charset="2"/>
              <a:buChar char=""/>
            </a:pPr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7334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FF3EB5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85200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grau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 marL="263525" indent="-263525">
              <a:buClr>
                <a:srgbClr val="10ADAA"/>
              </a:buClr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</a:lstStyle>
          <a:p>
            <a:pPr marL="263525" lvl="0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ADAA"/>
              </a:buClr>
              <a:buFont typeface="VCI_Symbole" panose="02000503000000000000" pitchFamily="2" charset="2"/>
              <a:buChar char=""/>
            </a:pPr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48837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62061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Grün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69" y="2384884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00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542186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88250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00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9720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363250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020944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2er 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14099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2er  /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9972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85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069F"/>
              </a:buClr>
              <a:defRPr/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809069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41008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98145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691"/>
            <a:ext cx="2735993" cy="1076178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35847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26835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16254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18754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3811A218-E43E-12EA-D140-A87C5FDF63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065A"/>
          </a:solidFill>
        </p:spPr>
        <p:txBody>
          <a:bodyPr lIns="108000" tIns="108000" rIns="72000" bIns="72000"/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26403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gr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A7A7A0E-2DF6-3A87-6C4C-51E01F109E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chemeClr val="bg2"/>
          </a:solidFill>
        </p:spPr>
        <p:txBody>
          <a:bodyPr lIns="108000" tIns="108000" rIns="72000" bIns="72000"/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593699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3247E0E0-6307-0F54-03DE-6CB5BD2D31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069F"/>
          </a:solidFill>
        </p:spPr>
        <p:txBody>
          <a:bodyPr lIns="108000" tIns="108000" rIns="72000" bIns="72000"/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16665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grau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C33CCE12-9533-A4A5-CB2A-6D8C7A0D43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chemeClr val="bg2"/>
          </a:solidFill>
        </p:spPr>
        <p:txBody>
          <a:bodyPr lIns="108000" tIns="108000" rIns="72000" bIns="72000"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15407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8D359DE-4629-634E-DBE9-D9E9E002AE5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FF3EB5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494204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1BEDDC17-19F6-563A-524C-88BDE6E8DC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ADAA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22072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F27145E-26D5-3797-4C57-696418405B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8C3E9F"/>
          </a:solidFill>
        </p:spPr>
        <p:txBody>
          <a:bodyPr lIns="108000" tIns="108000" rIns="72000" bIns="72000"/>
          <a:lstStyle>
            <a:lvl1pPr>
              <a:buClr>
                <a:srgbClr val="10AD00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22307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Dunkelblau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691"/>
            <a:ext cx="2735993" cy="1076178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211022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89A7369-10F6-700D-EE1E-65513123B4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FF4414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68830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1CEFA435-4DB2-6254-5C50-2C9C897531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AD00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13579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ADA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486964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FF3EB5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45901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chemeClr val="accent1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1006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1006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1006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490060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10025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10AD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10AD00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10AD00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AD00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4210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8C3E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8C3E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8C3E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5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07228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8C3E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8C3E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8C3E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8C3E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0123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441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4414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4414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5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86340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Pink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0" y="5781691"/>
            <a:ext cx="2736000" cy="1076181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17387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70230"/>
            <a:ext cx="12192000" cy="2717540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3800" cap="all" baseline="0" dirty="0">
                <a:solidFill>
                  <a:srgbClr val="FF3EB5"/>
                </a:solidFill>
                <a:latin typeface="Montserrat Black" pitchFamily="2" charset="0"/>
              </a:rPr>
              <a:t>Diagramm</a:t>
            </a:r>
          </a:p>
        </p:txBody>
      </p:sp>
    </p:spTree>
    <p:extLst>
      <p:ext uri="{BB962C8B-B14F-4D97-AF65-F5344CB8AC3E}">
        <p14:creationId xmlns:p14="http://schemas.microsoft.com/office/powerpoint/2010/main" val="3875543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1er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agramm-Hintergrund">
            <a:extLst>
              <a:ext uri="{FF2B5EF4-FFF2-40B4-BE49-F238E27FC236}">
                <a16:creationId xmlns:a16="http://schemas.microsoft.com/office/drawing/2014/main" id="{EBC91B48-ED15-DCD2-4357-86E4B21B4334}"/>
              </a:ext>
            </a:extLst>
          </p:cNvPr>
          <p:cNvSpPr/>
          <p:nvPr userDrawn="1"/>
        </p:nvSpPr>
        <p:spPr>
          <a:xfrm>
            <a:off x="540000" y="1762183"/>
            <a:ext cx="11161240" cy="4176000"/>
          </a:xfrm>
          <a:custGeom>
            <a:avLst/>
            <a:gdLst>
              <a:gd name="connsiteX0" fmla="*/ 11161239 w 11161240"/>
              <a:gd name="connsiteY0" fmla="*/ 3635999 h 4176000"/>
              <a:gd name="connsiteX1" fmla="*/ 10261239 w 11161240"/>
              <a:gd name="connsiteY1" fmla="*/ 4158965 h 4176000"/>
              <a:gd name="connsiteX2" fmla="*/ 10261239 w 11161240"/>
              <a:gd name="connsiteY2" fmla="*/ 4175999 h 4176000"/>
              <a:gd name="connsiteX3" fmla="*/ 11161239 w 11161240"/>
              <a:gd name="connsiteY3" fmla="*/ 4175999 h 4176000"/>
              <a:gd name="connsiteX4" fmla="*/ 0 w 11161240"/>
              <a:gd name="connsiteY4" fmla="*/ 0 h 4176000"/>
              <a:gd name="connsiteX5" fmla="*/ 11161240 w 11161240"/>
              <a:gd name="connsiteY5" fmla="*/ 0 h 4176000"/>
              <a:gd name="connsiteX6" fmla="*/ 11161240 w 11161240"/>
              <a:gd name="connsiteY6" fmla="*/ 4176000 h 4176000"/>
              <a:gd name="connsiteX7" fmla="*/ 0 w 11161240"/>
              <a:gd name="connsiteY7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61240" h="4176000">
                <a:moveTo>
                  <a:pt x="11161239" y="3635999"/>
                </a:moveTo>
                <a:lnTo>
                  <a:pt x="10261239" y="4158965"/>
                </a:lnTo>
                <a:lnTo>
                  <a:pt x="10261239" y="4175999"/>
                </a:lnTo>
                <a:lnTo>
                  <a:pt x="11161239" y="4175999"/>
                </a:lnTo>
                <a:close/>
                <a:moveTo>
                  <a:pt x="0" y="0"/>
                </a:moveTo>
                <a:lnTo>
                  <a:pt x="11161240" y="0"/>
                </a:lnTo>
                <a:lnTo>
                  <a:pt x="1116124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10836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20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582749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1er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">
            <a:extLst>
              <a:ext uri="{FF2B5EF4-FFF2-40B4-BE49-F238E27FC236}">
                <a16:creationId xmlns:a16="http://schemas.microsoft.com/office/drawing/2014/main" id="{60E8DE59-30C6-918C-B248-262CD30BF6DC}"/>
              </a:ext>
            </a:extLst>
          </p:cNvPr>
          <p:cNvSpPr/>
          <p:nvPr userDrawn="1"/>
        </p:nvSpPr>
        <p:spPr>
          <a:xfrm>
            <a:off x="540000" y="1762183"/>
            <a:ext cx="11161240" cy="4176000"/>
          </a:xfrm>
          <a:custGeom>
            <a:avLst/>
            <a:gdLst>
              <a:gd name="connsiteX0" fmla="*/ 11161239 w 11161240"/>
              <a:gd name="connsiteY0" fmla="*/ 3635999 h 4176000"/>
              <a:gd name="connsiteX1" fmla="*/ 10261239 w 11161240"/>
              <a:gd name="connsiteY1" fmla="*/ 4158965 h 4176000"/>
              <a:gd name="connsiteX2" fmla="*/ 10261239 w 11161240"/>
              <a:gd name="connsiteY2" fmla="*/ 4175999 h 4176000"/>
              <a:gd name="connsiteX3" fmla="*/ 11161239 w 11161240"/>
              <a:gd name="connsiteY3" fmla="*/ 4175999 h 4176000"/>
              <a:gd name="connsiteX4" fmla="*/ 0 w 11161240"/>
              <a:gd name="connsiteY4" fmla="*/ 0 h 4176000"/>
              <a:gd name="connsiteX5" fmla="*/ 11161240 w 11161240"/>
              <a:gd name="connsiteY5" fmla="*/ 0 h 4176000"/>
              <a:gd name="connsiteX6" fmla="*/ 11161240 w 11161240"/>
              <a:gd name="connsiteY6" fmla="*/ 4176000 h 4176000"/>
              <a:gd name="connsiteX7" fmla="*/ 0 w 11161240"/>
              <a:gd name="connsiteY7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61240" h="4176000">
                <a:moveTo>
                  <a:pt x="11161239" y="3635999"/>
                </a:moveTo>
                <a:lnTo>
                  <a:pt x="10261239" y="4158965"/>
                </a:lnTo>
                <a:lnTo>
                  <a:pt x="10261239" y="4175999"/>
                </a:lnTo>
                <a:lnTo>
                  <a:pt x="11161239" y="4175999"/>
                </a:lnTo>
                <a:close/>
                <a:moveTo>
                  <a:pt x="0" y="0"/>
                </a:moveTo>
                <a:lnTo>
                  <a:pt x="11161240" y="0"/>
                </a:lnTo>
                <a:lnTo>
                  <a:pt x="1116124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540000" y="1872000"/>
            <a:ext cx="11160000" cy="4032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20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4022622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 | 2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-Platzhalter">
            <a:extLst>
              <a:ext uri="{FF2B5EF4-FFF2-40B4-BE49-F238E27FC236}">
                <a16:creationId xmlns:a16="http://schemas.microsoft.com/office/drawing/2014/main" id="{9C3A5A95-3264-844E-33E3-92060F1D0D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244013" y="1762183"/>
            <a:ext cx="3455987" cy="4032000"/>
          </a:xfrm>
        </p:spPr>
        <p:txBody>
          <a:bodyPr/>
          <a:lstStyle>
            <a:lvl1pPr>
              <a:buClr>
                <a:srgbClr val="10065A"/>
              </a:buCl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3322468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 | 2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-Platzhalter">
            <a:extLst>
              <a:ext uri="{FF2B5EF4-FFF2-40B4-BE49-F238E27FC236}">
                <a16:creationId xmlns:a16="http://schemas.microsoft.com/office/drawing/2014/main" id="{9C3A5A95-3264-844E-33E3-92060F1D0D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244013" y="1762183"/>
            <a:ext cx="3455987" cy="4032000"/>
          </a:xfrm>
        </p:spPr>
        <p:txBody>
          <a:bodyPr/>
          <a:lstStyle>
            <a:lvl1pPr>
              <a:buClr>
                <a:srgbClr val="10065A"/>
              </a:buCl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694353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Bild | 2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5F4BA78C-4EF0-14FB-183B-A653567EE23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142041" y="1762182"/>
            <a:ext cx="3570534" cy="3636000"/>
          </a:xfrm>
          <a:solidFill>
            <a:srgbClr val="F0F3F7"/>
          </a:solidFill>
        </p:spPr>
        <p:txBody>
          <a:bodyPr tIns="0" bIns="540000" anchor="ctr" anchorCtr="1"/>
          <a:lstStyle>
            <a:lvl1pPr marL="0" indent="0">
              <a:buNone/>
              <a:defRPr/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84A978D3-4BE4-1091-75C3-ED5681B0C8E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2041" y="5403110"/>
            <a:ext cx="360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410206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 userDrawn="1">
          <p15:clr>
            <a:srgbClr val="FBAE40"/>
          </p15:clr>
        </p15:guide>
        <p15:guide id="2" pos="7378" userDrawn="1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Bild | 2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5F4BA78C-4EF0-14FB-183B-A653567EE23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142041" y="1762182"/>
            <a:ext cx="3570534" cy="3636000"/>
          </a:xfrm>
          <a:solidFill>
            <a:srgbClr val="F0F3F7"/>
          </a:solidFill>
        </p:spPr>
        <p:txBody>
          <a:bodyPr tIns="0" bIns="540000" anchor="ctr" anchorCtr="1"/>
          <a:lstStyle>
            <a:lvl1pPr marL="0" indent="0">
              <a:buNone/>
              <a:defRPr/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66CB1421-04CF-4245-C1C3-6045DA9C57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2041" y="5403110"/>
            <a:ext cx="360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581763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2er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2">
            <a:extLst>
              <a:ext uri="{FF2B5EF4-FFF2-40B4-BE49-F238E27FC236}">
                <a16:creationId xmlns:a16="http://schemas.microsoft.com/office/drawing/2014/main" id="{4F3649A3-7EE8-5342-A011-4DFB307DE948}"/>
              </a:ext>
            </a:extLst>
          </p:cNvPr>
          <p:cNvSpPr/>
          <p:nvPr userDrawn="1"/>
        </p:nvSpPr>
        <p:spPr>
          <a:xfrm>
            <a:off x="6197825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14" name="Diagramm-Hintergrund1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Diagramm-Quelle2">
            <a:extLst>
              <a:ext uri="{FF2B5EF4-FFF2-40B4-BE49-F238E27FC236}">
                <a16:creationId xmlns:a16="http://schemas.microsoft.com/office/drawing/2014/main" id="{E57BB12F-CFB3-9722-EE8F-50F8DCA0A7E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97825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9" name="Diagramm-Platzhalter2">
            <a:extLst>
              <a:ext uri="{FF2B5EF4-FFF2-40B4-BE49-F238E27FC236}">
                <a16:creationId xmlns:a16="http://schemas.microsoft.com/office/drawing/2014/main" id="{F5634D1F-F163-B778-37D9-6348A662720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281217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11" name="Diagramm-Untertitel2">
            <a:extLst>
              <a:ext uri="{FF2B5EF4-FFF2-40B4-BE49-F238E27FC236}">
                <a16:creationId xmlns:a16="http://schemas.microsoft.com/office/drawing/2014/main" id="{B8BC0DBA-415B-3834-EBBA-9EC131AC1FF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97825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2-Untertitel</a:t>
            </a:r>
          </a:p>
        </p:txBody>
      </p:sp>
      <p:sp>
        <p:nvSpPr>
          <p:cNvPr id="12" name="Diagramm-Titel2">
            <a:extLst>
              <a:ext uri="{FF2B5EF4-FFF2-40B4-BE49-F238E27FC236}">
                <a16:creationId xmlns:a16="http://schemas.microsoft.com/office/drawing/2014/main" id="{CA3C2690-22CD-29D8-89E0-669E219C720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197825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 2-Titel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1-Untertitel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 1-Titel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35545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2er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2">
            <a:extLst>
              <a:ext uri="{FF2B5EF4-FFF2-40B4-BE49-F238E27FC236}">
                <a16:creationId xmlns:a16="http://schemas.microsoft.com/office/drawing/2014/main" id="{4F3649A3-7EE8-5342-A011-4DFB307DE948}"/>
              </a:ext>
            </a:extLst>
          </p:cNvPr>
          <p:cNvSpPr/>
          <p:nvPr userDrawn="1"/>
        </p:nvSpPr>
        <p:spPr>
          <a:xfrm>
            <a:off x="6197825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14" name="Diagramm-Hintergrund1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Diagramm-Quelle2">
            <a:extLst>
              <a:ext uri="{FF2B5EF4-FFF2-40B4-BE49-F238E27FC236}">
                <a16:creationId xmlns:a16="http://schemas.microsoft.com/office/drawing/2014/main" id="{E57BB12F-CFB3-9722-EE8F-50F8DCA0A7E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97825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9" name="Diagramm-Platzhalter2">
            <a:extLst>
              <a:ext uri="{FF2B5EF4-FFF2-40B4-BE49-F238E27FC236}">
                <a16:creationId xmlns:a16="http://schemas.microsoft.com/office/drawing/2014/main" id="{F5634D1F-F163-B778-37D9-6348A662720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281217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11" name="Diagramm-Untertitel2">
            <a:extLst>
              <a:ext uri="{FF2B5EF4-FFF2-40B4-BE49-F238E27FC236}">
                <a16:creationId xmlns:a16="http://schemas.microsoft.com/office/drawing/2014/main" id="{B8BC0DBA-415B-3834-EBBA-9EC131AC1FF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97825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2-Untertitel</a:t>
            </a:r>
          </a:p>
        </p:txBody>
      </p:sp>
      <p:sp>
        <p:nvSpPr>
          <p:cNvPr id="12" name="Diagramm-Titel2">
            <a:extLst>
              <a:ext uri="{FF2B5EF4-FFF2-40B4-BE49-F238E27FC236}">
                <a16:creationId xmlns:a16="http://schemas.microsoft.com/office/drawing/2014/main" id="{CA3C2690-22CD-29D8-89E0-669E219C720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197825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 2-Titel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1-Untertitel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 1-Titel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067799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Inhalt | 1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">
            <a:extLst>
              <a:ext uri="{FF2B5EF4-FFF2-40B4-BE49-F238E27FC236}">
                <a16:creationId xmlns:a16="http://schemas.microsoft.com/office/drawing/2014/main" id="{71AA669D-592A-6CA6-40EE-453AF035B00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312024" y="1762183"/>
            <a:ext cx="5387977" cy="4032250"/>
          </a:xfrm>
        </p:spPr>
        <p:txBody>
          <a:bodyPr/>
          <a:lstStyle>
            <a:lvl1pPr>
              <a:buClr>
                <a:srgbClr val="10065A"/>
              </a:buClr>
              <a:defRPr sz="2200"/>
            </a:lvl1pPr>
            <a:lvl2pPr marL="714375" indent="-427038"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688914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Pink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6" y="5781691"/>
            <a:ext cx="2735347" cy="1076181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36425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Inhalt | 1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">
            <a:extLst>
              <a:ext uri="{FF2B5EF4-FFF2-40B4-BE49-F238E27FC236}">
                <a16:creationId xmlns:a16="http://schemas.microsoft.com/office/drawing/2014/main" id="{71AA669D-592A-6CA6-40EE-453AF035B00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312024" y="1762183"/>
            <a:ext cx="5387977" cy="4032250"/>
          </a:xfrm>
        </p:spPr>
        <p:txBody>
          <a:bodyPr/>
          <a:lstStyle>
            <a:lvl1pPr>
              <a:buClr>
                <a:srgbClr val="10065A"/>
              </a:buClr>
              <a:defRPr sz="2200"/>
            </a:lvl1pPr>
            <a:lvl2pPr marL="714375" indent="-427038"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425840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1962218"/>
            <a:ext cx="12192000" cy="293356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Bilder</a:t>
            </a:r>
          </a:p>
        </p:txBody>
      </p:sp>
    </p:spTree>
    <p:extLst>
      <p:ext uri="{BB962C8B-B14F-4D97-AF65-F5344CB8AC3E}">
        <p14:creationId xmlns:p14="http://schemas.microsoft.com/office/powerpoint/2010/main" val="3291883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3">
            <a:extLst>
              <a:ext uri="{FF2B5EF4-FFF2-40B4-BE49-F238E27FC236}">
                <a16:creationId xmlns:a16="http://schemas.microsoft.com/office/drawing/2014/main" id="{34E45F81-C0C5-4D95-1370-A091E09893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FF97603-ADD3-D78D-DB5D-0323791CC87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569AC685-F0FE-97BE-5367-1CBED2453CD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16971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D4D5A360-DAF3-0446-0146-B93D25E9816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816DD4E9-455A-32D0-3205-F970091748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B4050525-3F01-2404-09DE-FCC0A36D668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73368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2ABC3379-3803-76D2-3DC5-89AA141A53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92AD0BC2-FF36-AE5D-E32E-4C7E300B54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2A836A2D-F6EE-60C9-54A6-AE614FE938D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05892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CFFAE5F-6CE7-0E2E-865B-2E8567B47F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C427993-E582-740C-486C-D230F863F3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B181DD17-A3DE-4986-1A3B-EA449A0D5D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91552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26FF1DFB-3DBB-03E3-684B-344CD35CC3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B072180-4E59-889F-6C52-1366496FA0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A6D80625-A87B-2A16-C209-DE13A5F735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502380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Orange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85A7A99E-97E5-66CB-D1E0-1782F29A97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B88297AD-CE04-5BCF-5ED5-01BEE05DDF7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C6EC6F4C-A843-4111-C127-34BA0CFCE4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31330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45AD345E-F36C-9F14-4900-61DCA53E64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0C42F5A4-7F1E-6EE8-785F-31D114D14E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F3025F97-3B6F-226F-CFD7-0D1C5F32EF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67684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Grün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8860271-D332-74E7-49F9-2812B80EF8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81BEFB27-C218-1692-3448-9AEF4246864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E5C38E5D-4D69-CFAC-0E6D-4DC0B1F78B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5998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Pink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3EB5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2565610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Türkis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1" y="5781691"/>
            <a:ext cx="2735998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26782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CEB86C9A-A14D-9880-F263-D939FBF52A2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E4E3CFF2-347C-7871-D5C3-2FCC122988C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0DB70611-80CC-1564-6CE4-666FCBF68C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13711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79CD4E94-92B6-A0E5-EFF7-565E1F4084F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A63A873-F729-E888-8669-BD26D7FC2D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0A39311-D0F3-4519-C7DB-C6CBEF632B2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6215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52EE3D2D-6E12-0D56-D091-4D8A0AD9E12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AA96CD56-05BD-975C-571E-927CFAC0454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993DE71E-46E0-F71E-11F0-C15E1BF84A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45693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D4E2C428-E139-A071-2A6A-B8C10F3A7A4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D742EF8-165D-3479-7597-457A9C4449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55A655C5-7CE0-103B-8939-DE444400DCB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46947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2838877E-4900-5A49-7D03-5BC1B18792F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103D6B38-3CCA-5EC5-AF99-83B3E914FB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6EFFEC2-566D-1E7E-9E48-B2D8CDE86B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88429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67DA5352-DBAE-CB5F-A5B8-9480EBCB72D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EBC678C-701E-1538-E639-72CC8CB742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C82891C5-C31D-E25B-1E1F-9679CE94E6F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1162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DCF028EF-69D8-7450-1248-90F9367E58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22971BA-34B1-860E-F7C3-D1A31DB62FC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0CFAFA01-F21A-926C-F54D-BEC5FD26B2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01993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778DA444-5771-A314-40DC-25CA893BE1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2D6970EF-713F-11F3-B558-AC73CBF7197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7CE13D4-F452-B22D-1036-289ED3072E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15473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1916A2CE-DEA2-DEE1-8F87-AB7FCE0F19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98CDBFB-D08A-AFD6-0D56-580EDA94E41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81F82F41-99DC-E824-703D-90F7D822F3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314383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42436CA-F3C1-79F4-4FA7-B2BEEBBFB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0A402302-59BA-6868-9A6E-6EDC862B711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936FEFAA-9608-064C-16A1-3B70F9C533A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87414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Türkis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7" y="5781691"/>
            <a:ext cx="2735345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89864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1027296-80F3-541D-059B-464B4F464B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B8AC1537-E772-96C3-BDF9-3AF5E32B4C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0DDE1C70-1FD1-0C4D-F55E-968D938E2B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1599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961D6735-A676-6370-C7EB-FF384DE74B5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CC92D2A-DFE9-A66D-E0D8-3235E55A204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7B3F6B5F-1B2D-1F29-E1BE-E4CC5A8C694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431154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CA7BE3A-1768-AECE-37A8-37657E53896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DC1386F-A67A-EA16-8BE6-C519761BAE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033E4015-4F65-EC26-1998-5F2B91DA28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211700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Orange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012BA3F4-C214-4627-BD8E-A2B4A063C58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9333DAF7-163D-EC91-7F1C-6BE2C2D707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13328970-F468-017A-7AF6-00C40858A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26603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F2FB311-F281-582C-9042-83140718E49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ADEA4627-AF5D-9055-A580-47623793934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721BFE16-9F66-B154-DFA5-764F33B465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63201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Grü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483B554E-67EA-17CD-F200-5A63996BF2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C705DCFB-B1A4-D39F-10E1-BEDE851E64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A038BAED-B0B7-6C61-1040-CDC1B9FEB2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150149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98E30D0F-3E54-2CBD-E871-CAC7A7742E2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9CC3A524-322F-01E1-40EF-180ADCC072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FDC4EC3-8A09-9689-478F-5BC19C848D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3923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329F9E49-7C35-0887-9091-61ECA3C8968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DDDAA333-872E-9B3A-570E-1291C5C1823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E22D8D7-7596-6CCD-4A86-09E5C443EC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31505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987C7A81-BB9E-D2F2-EFD0-6E1213079A0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BF8843BD-1602-55E7-A7E3-9660BDF7EA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0722211-5F83-9DFE-7B94-ECF32DC0B9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80188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9177039-D8E2-4B5B-1FC2-F3E07C6C9B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2D78348-810D-CDDA-3954-C45761CCA6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2E18334-D1F1-0DFB-E846-BCD7F3231C3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41871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Violett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2" y="5781691"/>
            <a:ext cx="2735995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84708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B64182FD-B0B3-EBD9-24C7-1A23369BA3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D8BDCE4-B30B-40E6-A909-8EAF40505F8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78C1924-8542-6C6B-0572-1BBEC5DA7C7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66749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EB2A45A-7F42-49DC-75E4-3AB2C578BF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05063BC3-9345-5C32-7466-15DD799422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8B2EE8B-7900-333B-88AE-6AE32C96356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68689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108DDA7-0663-858D-8E91-A02B0CB27A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D66B2992-B92D-521A-7B19-6657EDDE33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273934DB-E2A1-1891-2EB1-3B7BC66206D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28969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52FBEBAA-F26F-52F5-3793-E46286B58F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AB95A67B-4D6C-6058-3A18-19763B9C04B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910995B-9DE5-5F99-F7C3-BCA8970E008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207942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4">
            <a:extLst>
              <a:ext uri="{FF2B5EF4-FFF2-40B4-BE49-F238E27FC236}">
                <a16:creationId xmlns:a16="http://schemas.microsoft.com/office/drawing/2014/main" id="{6254EB68-2EF5-C104-5C96-826062B04F3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3">
            <a:extLst>
              <a:ext uri="{FF2B5EF4-FFF2-40B4-BE49-F238E27FC236}">
                <a16:creationId xmlns:a16="http://schemas.microsoft.com/office/drawing/2014/main" id="{91A1A541-64F5-0AD7-78A1-FFAD96C04BB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2">
            <a:extLst>
              <a:ext uri="{FF2B5EF4-FFF2-40B4-BE49-F238E27FC236}">
                <a16:creationId xmlns:a16="http://schemas.microsoft.com/office/drawing/2014/main" id="{8E60B21B-C10A-A232-334D-E99419F07B8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0698454F-DA15-65CA-EEEF-EAFD5B789EE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519421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A817D4B6-3A2E-6867-5968-59575A759A4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ACC4623E-E8F1-9F17-C1CA-FE7AA6981C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CD66BE9E-1D45-749D-7164-3A775FE0B86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E8627FB6-AE6F-A82D-F2C7-F134C23D10E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596016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7" y="5814207"/>
            <a:ext cx="1367995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458BCE9D-F60E-C100-56B6-6DDCB9F1304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C56ECFFA-4CED-916C-ABDA-6D8F05CCEC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583FDE61-EF1A-AE92-0A70-1F438ECD458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AF0743E9-0231-B8BD-6DEC-3AD474F1284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4020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7" y="5814207"/>
            <a:ext cx="1367995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0BBAD35A-E588-F943-8B5A-BA743928E2A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F9DC6F95-86C5-DD7E-555B-D8534F0DB7C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69E34A26-6DC2-5860-83CB-547AD63722B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A270B5C5-6F61-D915-FF30-8CAB1B331BF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69481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A463AD5E-EAB1-5A6E-113C-1A78BB3D71B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39874BA6-FC85-7DB9-BC96-747DFFA1C95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374B776B-1DFE-CB91-A4C0-0D7C98B3BC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1F97D899-D37B-BBEE-D663-BFD5C4C0F66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2401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Orange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2D740E10-5786-F280-5EE1-3B6DB57ED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8FA7EF75-EE6B-F57D-1CBC-3FE82F50C12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1B1EF81-3243-6803-656E-9F7BA11699B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F95A211E-0FFB-7BF7-9CD2-901C01DB723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95900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Violett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691"/>
            <a:ext cx="2735342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64354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EADAD34A-41C9-C3B6-654D-92F602EB7EB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DB1B6DCB-1E47-3DF4-86EC-2A1E5BF4069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C7C7B0E-392D-49F4-5EE3-A6E985A3BB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13CD3E4A-45D5-BCF8-317F-3EF6CC8C46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12929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Grün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346E82BF-850E-7EA5-E386-59C2354E7E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64855118-B418-A2A2-102F-EFE1D3AD881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740FC06-1C0E-AB2E-6955-DEC160A1537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7FC3256F-2716-AE31-584C-47F93ACDE1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83307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1D430901-E75D-729A-0E13-9466923B1FA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8611E80F-A2BD-D39C-0BDF-89791E055C9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841AD11-8FCD-82A2-DB0C-115E083BB68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9BACB740-C69A-B4B2-C51C-11999DD954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51255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1CD704FF-7C94-0180-40CD-FD134381771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66E4FC47-87EB-4A44-2C3C-4341D576B0D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05735C9A-2F6E-04E0-CCA6-AF3533B3B2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2AA66B06-DEE6-A023-A65E-2C7F4241C2D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88609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40EECFF5-6C0D-5888-4D99-0DC42DC7024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8F0312B3-8E8C-CD2D-3485-63A15B9E8D1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066E8A94-7983-B728-3071-E797947F34B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99A0F4FE-701A-4DA0-5E10-BC050D3DBA7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98331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03AEA0C2-7243-95BB-3A61-B7B00882DB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4D86DA62-B466-0D52-295A-B1FBA507AD8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6AB30D32-A3ED-573B-749E-9402BE1C522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8A36C649-A07D-EFD2-85CB-A6C9B2B1037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66548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C8FA021B-D6DE-F14D-C2FB-933D89187C6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CC8555B3-5AA7-66F5-BC2C-253944D26DC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9EF3C29-456D-7061-B9FF-A2EDA401C0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B3E53854-6E4B-6ECD-A79F-8EAB2607DF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73916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C7BEA762-81FF-1ABA-CD0D-B6B72FB254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078B6475-D0E9-D92E-2433-AC04F7BA892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60ECAFA-6746-C440-F4D1-C9FD0CBD280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FA954DC1-87C5-2F20-AC8C-1908DD125DF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31059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5DD5AB65-C927-18A0-129D-B9180B742AC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B4E5E028-3466-ACEB-8572-19C1D6AF342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359F206-55D3-1A7B-E55C-CFE1129879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D32E82AF-A8D4-93FE-076E-72CBCF6081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55752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8856BCF3-E66E-B483-98AE-C527598B8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6816887A-C74F-E63F-E071-6A76393CDE9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8D1F6D2E-3389-5934-1303-F464BAC99D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FAF6130B-F0C8-0592-4514-CE41587DAA9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95715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Orange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1" y="5781691"/>
            <a:ext cx="2735998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80766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52228"/>
            <a:ext cx="12192000" cy="275354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1500" cap="all" baseline="0" dirty="0">
                <a:solidFill>
                  <a:srgbClr val="FF3EB5"/>
                </a:solidFill>
                <a:latin typeface="Montserrat Black" pitchFamily="2" charset="0"/>
              </a:rPr>
              <a:t>Zeitstrahl</a:t>
            </a:r>
            <a:endParaRPr lang="de-DE" sz="16600" cap="all" baseline="0" dirty="0">
              <a:solidFill>
                <a:srgbClr val="FF3EB5"/>
              </a:solidFill>
              <a:latin typeface="Montserr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84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4er, 1 Rei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440828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ild-Nachweis4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4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1" name="Bild-Platzhalter4">
            <a:extLst>
              <a:ext uri="{FF2B5EF4-FFF2-40B4-BE49-F238E27FC236}">
                <a16:creationId xmlns:a16="http://schemas.microsoft.com/office/drawing/2014/main" id="{AC98F108-CDD8-7DAF-086D-0B2106B4D43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9792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29" name="Bild-Überschrift4">
            <a:extLst>
              <a:ext uri="{FF2B5EF4-FFF2-40B4-BE49-F238E27FC236}">
                <a16:creationId xmlns:a16="http://schemas.microsoft.com/office/drawing/2014/main" id="{4FA59D71-DA69-82D7-F360-D5A10DEB841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24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2" name="Punkt4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422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Gerader Verbinder4">
            <a:extLst>
              <a:ext uri="{FF2B5EF4-FFF2-40B4-BE49-F238E27FC236}">
                <a16:creationId xmlns:a16="http://schemas.microsoft.com/office/drawing/2014/main" id="{726F830F-CCAB-8F0A-A41D-A3C97E6B06FE}"/>
              </a:ext>
            </a:extLst>
          </p:cNvPr>
          <p:cNvCxnSpPr>
            <a:cxnSpLocks/>
            <a:stCxn id="33" idx="1"/>
            <a:endCxn id="32" idx="2"/>
          </p:cNvCxnSpPr>
          <p:nvPr userDrawn="1"/>
        </p:nvCxnSpPr>
        <p:spPr>
          <a:xfrm>
            <a:off x="10512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-Platzhalter4">
            <a:extLst>
              <a:ext uri="{FF2B5EF4-FFF2-40B4-BE49-F238E27FC236}">
                <a16:creationId xmlns:a16="http://schemas.microsoft.com/office/drawing/2014/main" id="{9E8F8C8A-996A-6567-BA48-11FF8C1EFC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324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0" name="Bild-Nachweis3">
            <a:extLst>
              <a:ext uri="{FF2B5EF4-FFF2-40B4-BE49-F238E27FC236}">
                <a16:creationId xmlns:a16="http://schemas.microsoft.com/office/drawing/2014/main" id="{12289A0E-F617-6533-CF2C-954FDB997A0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372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1" name="Bild-Platzhalter3">
            <a:extLst>
              <a:ext uri="{FF2B5EF4-FFF2-40B4-BE49-F238E27FC236}">
                <a16:creationId xmlns:a16="http://schemas.microsoft.com/office/drawing/2014/main" id="{2BC7EBAF-6A5A-1947-BA8B-E7E141D29CEA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864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9" name="Bild-Überschrift3">
            <a:extLst>
              <a:ext uri="{FF2B5EF4-FFF2-40B4-BE49-F238E27FC236}">
                <a16:creationId xmlns:a16="http://schemas.microsoft.com/office/drawing/2014/main" id="{1CC1ED4E-175A-EC3A-C2F5-4E7D0BDAE00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72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42" name="Punkt3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7494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r Verbinder3">
            <a:extLst>
              <a:ext uri="{FF2B5EF4-FFF2-40B4-BE49-F238E27FC236}">
                <a16:creationId xmlns:a16="http://schemas.microsoft.com/office/drawing/2014/main" id="{5BE896F3-531F-33D4-9E58-E853F389A67B}"/>
              </a:ext>
            </a:extLst>
          </p:cNvPr>
          <p:cNvCxnSpPr>
            <a:cxnSpLocks/>
            <a:stCxn id="43" idx="1"/>
            <a:endCxn id="42" idx="2"/>
          </p:cNvCxnSpPr>
          <p:nvPr userDrawn="1"/>
        </p:nvCxnSpPr>
        <p:spPr>
          <a:xfrm>
            <a:off x="7584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-Platzhalter3">
            <a:extLst>
              <a:ext uri="{FF2B5EF4-FFF2-40B4-BE49-F238E27FC236}">
                <a16:creationId xmlns:a16="http://schemas.microsoft.com/office/drawing/2014/main" id="{1F9EC69D-C134-9853-BF71-87891021998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6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35" name="Bild-Nachweis2">
            <a:extLst>
              <a:ext uri="{FF2B5EF4-FFF2-40B4-BE49-F238E27FC236}">
                <a16:creationId xmlns:a16="http://schemas.microsoft.com/office/drawing/2014/main" id="{BD4C840C-7754-78F0-5D76-DF1B889AFFF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56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6" name="Bild-Platzhalter2">
            <a:extLst>
              <a:ext uri="{FF2B5EF4-FFF2-40B4-BE49-F238E27FC236}">
                <a16:creationId xmlns:a16="http://schemas.microsoft.com/office/drawing/2014/main" id="{9170F306-5910-BBEE-4895-4B2551E48E89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3936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4" name="Bild-Überschrift2">
            <a:extLst>
              <a:ext uri="{FF2B5EF4-FFF2-40B4-BE49-F238E27FC236}">
                <a16:creationId xmlns:a16="http://schemas.microsoft.com/office/drawing/2014/main" id="{70B38984-435C-BB59-ABF0-8003028C3C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56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7" name="Punkt2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566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2">
            <a:extLst>
              <a:ext uri="{FF2B5EF4-FFF2-40B4-BE49-F238E27FC236}">
                <a16:creationId xmlns:a16="http://schemas.microsoft.com/office/drawing/2014/main" id="{5247EB30-A3A1-9F2E-9796-57630493A345}"/>
              </a:ext>
            </a:extLst>
          </p:cNvPr>
          <p:cNvCxnSpPr>
            <a:cxnSpLocks/>
            <a:stCxn id="38" idx="1"/>
            <a:endCxn id="37" idx="2"/>
          </p:cNvCxnSpPr>
          <p:nvPr userDrawn="1"/>
        </p:nvCxnSpPr>
        <p:spPr>
          <a:xfrm>
            <a:off x="4656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-Platzhalter2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68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7" name="Bild-Nachweis1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1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08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8" name="Bild-Überschrift1">
            <a:extLst>
              <a:ext uri="{FF2B5EF4-FFF2-40B4-BE49-F238E27FC236}">
                <a16:creationId xmlns:a16="http://schemas.microsoft.com/office/drawing/2014/main" id="{CCAE5E21-45E2-E69A-B86F-E28EFEC002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0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47031355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4er, 2 Rei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440828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ild-Nachweis4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4000" y="3176988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1" name="Bild-Platzhalter4">
            <a:extLst>
              <a:ext uri="{FF2B5EF4-FFF2-40B4-BE49-F238E27FC236}">
                <a16:creationId xmlns:a16="http://schemas.microsoft.com/office/drawing/2014/main" id="{AC98F108-CDD8-7DAF-086D-0B2106B4D43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9792000" y="1902569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29" name="Bild-Überschrift4">
            <a:extLst>
              <a:ext uri="{FF2B5EF4-FFF2-40B4-BE49-F238E27FC236}">
                <a16:creationId xmlns:a16="http://schemas.microsoft.com/office/drawing/2014/main" id="{4FA59D71-DA69-82D7-F360-D5A10DEB841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24000" y="130011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2" name="Punkt4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422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Gerader Verbinder4">
            <a:extLst>
              <a:ext uri="{FF2B5EF4-FFF2-40B4-BE49-F238E27FC236}">
                <a16:creationId xmlns:a16="http://schemas.microsoft.com/office/drawing/2014/main" id="{726F830F-CCAB-8F0A-A41D-A3C97E6B06FE}"/>
              </a:ext>
            </a:extLst>
          </p:cNvPr>
          <p:cNvCxnSpPr>
            <a:cxnSpLocks/>
            <a:stCxn id="33" idx="3"/>
            <a:endCxn id="32" idx="6"/>
          </p:cNvCxnSpPr>
          <p:nvPr userDrawn="1"/>
        </p:nvCxnSpPr>
        <p:spPr>
          <a:xfrm flipV="1">
            <a:off x="10512000" y="3530828"/>
            <a:ext cx="0" cy="251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-Platzhalter4">
            <a:extLst>
              <a:ext uri="{FF2B5EF4-FFF2-40B4-BE49-F238E27FC236}">
                <a16:creationId xmlns:a16="http://schemas.microsoft.com/office/drawing/2014/main" id="{9E8F8C8A-996A-6567-BA48-11FF8C1EFC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324000" y="3782484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0" name="Bild-Nachweis3">
            <a:extLst>
              <a:ext uri="{FF2B5EF4-FFF2-40B4-BE49-F238E27FC236}">
                <a16:creationId xmlns:a16="http://schemas.microsoft.com/office/drawing/2014/main" id="{12289A0E-F617-6533-CF2C-954FDB997A0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372000" y="571422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1" name="Bild-Platzhalter3">
            <a:extLst>
              <a:ext uri="{FF2B5EF4-FFF2-40B4-BE49-F238E27FC236}">
                <a16:creationId xmlns:a16="http://schemas.microsoft.com/office/drawing/2014/main" id="{2BC7EBAF-6A5A-1947-BA8B-E7E141D29CEA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840000" y="443269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9" name="Bild-Überschrift3">
            <a:extLst>
              <a:ext uri="{FF2B5EF4-FFF2-40B4-BE49-F238E27FC236}">
                <a16:creationId xmlns:a16="http://schemas.microsoft.com/office/drawing/2014/main" id="{1CC1ED4E-175A-EC3A-C2F5-4E7D0BDAE00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72000" y="382039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42" name="Punkt3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7494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r Verbinder3">
            <a:extLst>
              <a:ext uri="{FF2B5EF4-FFF2-40B4-BE49-F238E27FC236}">
                <a16:creationId xmlns:a16="http://schemas.microsoft.com/office/drawing/2014/main" id="{5BE896F3-531F-33D4-9E58-E853F389A67B}"/>
              </a:ext>
            </a:extLst>
          </p:cNvPr>
          <p:cNvCxnSpPr>
            <a:cxnSpLocks/>
            <a:stCxn id="43" idx="1"/>
            <a:endCxn id="42" idx="2"/>
          </p:cNvCxnSpPr>
          <p:nvPr userDrawn="1"/>
        </p:nvCxnSpPr>
        <p:spPr>
          <a:xfrm>
            <a:off x="7584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-Platzhalter3">
            <a:extLst>
              <a:ext uri="{FF2B5EF4-FFF2-40B4-BE49-F238E27FC236}">
                <a16:creationId xmlns:a16="http://schemas.microsoft.com/office/drawing/2014/main" id="{1F9EC69D-C134-9853-BF71-87891021998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6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35" name="Bild-Nachweis2">
            <a:extLst>
              <a:ext uri="{FF2B5EF4-FFF2-40B4-BE49-F238E27FC236}">
                <a16:creationId xmlns:a16="http://schemas.microsoft.com/office/drawing/2014/main" id="{BD4C840C-7754-78F0-5D76-DF1B889AFFF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56000" y="3176988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6" name="Bild-Platzhalter2">
            <a:extLst>
              <a:ext uri="{FF2B5EF4-FFF2-40B4-BE49-F238E27FC236}">
                <a16:creationId xmlns:a16="http://schemas.microsoft.com/office/drawing/2014/main" id="{9170F306-5910-BBEE-4895-4B2551E48E89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3924000" y="1902569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4" name="Bild-Überschrift2">
            <a:extLst>
              <a:ext uri="{FF2B5EF4-FFF2-40B4-BE49-F238E27FC236}">
                <a16:creationId xmlns:a16="http://schemas.microsoft.com/office/drawing/2014/main" id="{70B38984-435C-BB59-ABF0-8003028C3C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56000" y="130011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7" name="Punkt2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566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2">
            <a:extLst>
              <a:ext uri="{FF2B5EF4-FFF2-40B4-BE49-F238E27FC236}">
                <a16:creationId xmlns:a16="http://schemas.microsoft.com/office/drawing/2014/main" id="{5247EB30-A3A1-9F2E-9796-57630493A345}"/>
              </a:ext>
            </a:extLst>
          </p:cNvPr>
          <p:cNvCxnSpPr>
            <a:cxnSpLocks/>
            <a:stCxn id="38" idx="3"/>
            <a:endCxn id="37" idx="6"/>
          </p:cNvCxnSpPr>
          <p:nvPr userDrawn="1"/>
        </p:nvCxnSpPr>
        <p:spPr>
          <a:xfrm flipV="1">
            <a:off x="4656000" y="3530828"/>
            <a:ext cx="0" cy="251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-Platzhalter2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68000" y="3782484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7" name="Bild-Nachweis1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571422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1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08000" y="443269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8" name="Bild-Überschrift1">
            <a:extLst>
              <a:ext uri="{FF2B5EF4-FFF2-40B4-BE49-F238E27FC236}">
                <a16:creationId xmlns:a16="http://schemas.microsoft.com/office/drawing/2014/main" id="{CCAE5E21-45E2-E69A-B86F-E28EFEC002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382039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0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73743981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8er, 2 Rei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573110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4" name="Sprechblase8">
            <a:extLst>
              <a:ext uri="{FF2B5EF4-FFF2-40B4-BE49-F238E27FC236}">
                <a16:creationId xmlns:a16="http://schemas.microsoft.com/office/drawing/2014/main" id="{54A0B910-7499-1548-BC94-150DBC0FD122}"/>
              </a:ext>
            </a:extLst>
          </p:cNvPr>
          <p:cNvSpPr>
            <a:spLocks noChangeAspect="1"/>
          </p:cNvSpPr>
          <p:nvPr userDrawn="1"/>
        </p:nvSpPr>
        <p:spPr>
          <a:xfrm>
            <a:off x="10193631" y="4331409"/>
            <a:ext cx="1506369" cy="1297421"/>
          </a:xfrm>
          <a:prstGeom prst="wedgeRoundRectCallout">
            <a:avLst>
              <a:gd name="adj1" fmla="val 1823"/>
              <a:gd name="adj2" fmla="val -87155"/>
              <a:gd name="adj3" fmla="val 16667"/>
            </a:avLst>
          </a:prstGeom>
          <a:noFill/>
          <a:ln w="762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11500" b="1" dirty="0">
                <a:solidFill>
                  <a:srgbClr val="FF4414"/>
                </a:solidFill>
                <a:latin typeface="Source Sans Pro" panose="020B0503030403020204" pitchFamily="34" charset="0"/>
              </a:rPr>
              <a:t>8</a:t>
            </a:r>
          </a:p>
        </p:txBody>
      </p:sp>
      <p:sp>
        <p:nvSpPr>
          <p:cNvPr id="32" name="Punkt8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760997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Bild-Nachweis7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59710" y="3280624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1" name="Bild-Platzhalter7">
            <a:extLst>
              <a:ext uri="{FF2B5EF4-FFF2-40B4-BE49-F238E27FC236}">
                <a16:creationId xmlns:a16="http://schemas.microsoft.com/office/drawing/2014/main" id="{25D9DF0E-AE9B-A58A-6C7F-7211485626F7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8611710" y="1636736"/>
            <a:ext cx="1872000" cy="1622400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0" name="Punkt7">
            <a:extLst>
              <a:ext uri="{FF2B5EF4-FFF2-40B4-BE49-F238E27FC236}">
                <a16:creationId xmlns:a16="http://schemas.microsoft.com/office/drawing/2014/main" id="{27944516-363E-776D-74F3-BB786CB3BB04}"/>
              </a:ext>
            </a:extLst>
          </p:cNvPr>
          <p:cNvSpPr/>
          <p:nvPr userDrawn="1"/>
        </p:nvSpPr>
        <p:spPr>
          <a:xfrm rot="5400000">
            <a:off x="945771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-Platzhalter6">
            <a:extLst>
              <a:ext uri="{FF2B5EF4-FFF2-40B4-BE49-F238E27FC236}">
                <a16:creationId xmlns:a16="http://schemas.microsoft.com/office/drawing/2014/main" id="{9806C51F-69DA-33BA-6205-E853FF0F34DD}"/>
              </a:ext>
            </a:extLst>
          </p:cNvPr>
          <p:cNvSpPr>
            <a:spLocks noGrp="1" noChangeAspect="1"/>
          </p:cNvSpPr>
          <p:nvPr>
            <p:ph type="body" sz="quarter" idx="57" hasCustomPrompt="1"/>
          </p:nvPr>
        </p:nvSpPr>
        <p:spPr>
          <a:xfrm>
            <a:off x="7491194" y="3756119"/>
            <a:ext cx="1506462" cy="1224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9F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SzPct val="25000"/>
              <a:buFontTx/>
              <a:buNone/>
              <a:defRPr sz="16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 | zweite Ebene  ggf. mit TAB! Ebene</a:t>
            </a:r>
          </a:p>
        </p:txBody>
      </p:sp>
      <p:sp>
        <p:nvSpPr>
          <p:cNvPr id="8" name="Punkt6">
            <a:extLst>
              <a:ext uri="{FF2B5EF4-FFF2-40B4-BE49-F238E27FC236}">
                <a16:creationId xmlns:a16="http://schemas.microsoft.com/office/drawing/2014/main" id="{34609750-AA6D-D00C-2DCD-ED8DC3790A7C}"/>
              </a:ext>
            </a:extLst>
          </p:cNvPr>
          <p:cNvSpPr/>
          <p:nvPr userDrawn="1"/>
        </p:nvSpPr>
        <p:spPr>
          <a:xfrm rot="5400000">
            <a:off x="815442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prechblase5">
            <a:extLst>
              <a:ext uri="{FF2B5EF4-FFF2-40B4-BE49-F238E27FC236}">
                <a16:creationId xmlns:a16="http://schemas.microsoft.com/office/drawing/2014/main" id="{A9848C61-46EB-894A-59CD-E144D2BBD9D1}"/>
              </a:ext>
            </a:extLst>
          </p:cNvPr>
          <p:cNvSpPr>
            <a:spLocks noChangeAspect="1"/>
          </p:cNvSpPr>
          <p:nvPr userDrawn="1"/>
        </p:nvSpPr>
        <p:spPr>
          <a:xfrm>
            <a:off x="6162310" y="1319566"/>
            <a:ext cx="1590373" cy="1520627"/>
          </a:xfrm>
          <a:prstGeom prst="wedgeRoundRectCallout">
            <a:avLst>
              <a:gd name="adj1" fmla="val -5796"/>
              <a:gd name="adj2" fmla="val 81639"/>
              <a:gd name="adj3" fmla="val 16667"/>
            </a:avLst>
          </a:prstGeom>
          <a:noFill/>
          <a:ln w="82550" cap="sq">
            <a:solidFill>
              <a:srgbClr val="FF3EB5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11500" b="1" dirty="0">
                <a:solidFill>
                  <a:srgbClr val="FF3EB5"/>
                </a:solidFill>
                <a:latin typeface="Source Sans Pro" panose="020B0503030403020204" pitchFamily="34" charset="0"/>
              </a:rPr>
              <a:t>5</a:t>
            </a:r>
          </a:p>
        </p:txBody>
      </p:sp>
      <p:sp>
        <p:nvSpPr>
          <p:cNvPr id="42" name="Punkt5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685114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Bild-Nachweis4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59855" y="5736655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ADA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4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4557855" y="3832167"/>
            <a:ext cx="2160000" cy="1872000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7" name="Punkt4">
            <a:extLst>
              <a:ext uri="{FF2B5EF4-FFF2-40B4-BE49-F238E27FC236}">
                <a16:creationId xmlns:a16="http://schemas.microsoft.com/office/drawing/2014/main" id="{410E2F12-5828-C9A9-F3F0-051918E22614}"/>
              </a:ext>
            </a:extLst>
          </p:cNvPr>
          <p:cNvSpPr/>
          <p:nvPr userDrawn="1"/>
        </p:nvSpPr>
        <p:spPr>
          <a:xfrm rot="5400000">
            <a:off x="554785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-Platzhalter3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 noChangeAspect="1"/>
          </p:cNvSpPr>
          <p:nvPr>
            <p:ph type="body" sz="quarter" idx="51" hasCustomPrompt="1"/>
          </p:nvPr>
        </p:nvSpPr>
        <p:spPr>
          <a:xfrm>
            <a:off x="3580291" y="2202812"/>
            <a:ext cx="1506462" cy="1224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ADA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SzPct val="25000"/>
              <a:buFontTx/>
              <a:buNone/>
              <a:defRPr sz="16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 | zweite Ebene  ggf. mit TAB! Ebene</a:t>
            </a:r>
          </a:p>
        </p:txBody>
      </p:sp>
      <p:sp>
        <p:nvSpPr>
          <p:cNvPr id="37" name="Punkt3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24457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Sprechblase2">
            <a:extLst>
              <a:ext uri="{FF2B5EF4-FFF2-40B4-BE49-F238E27FC236}">
                <a16:creationId xmlns:a16="http://schemas.microsoft.com/office/drawing/2014/main" id="{E34DB4C6-334E-DB17-59C3-095A82B1EDDE}"/>
              </a:ext>
            </a:extLst>
          </p:cNvPr>
          <p:cNvSpPr>
            <a:spLocks noChangeAspect="1"/>
          </p:cNvSpPr>
          <p:nvPr userDrawn="1"/>
        </p:nvSpPr>
        <p:spPr>
          <a:xfrm>
            <a:off x="1838784" y="4340446"/>
            <a:ext cx="1440000" cy="1153261"/>
          </a:xfrm>
          <a:prstGeom prst="wedgeRoundRectCallout">
            <a:avLst>
              <a:gd name="adj1" fmla="val 31356"/>
              <a:gd name="adj2" fmla="val -97340"/>
              <a:gd name="adj3" fmla="val 16667"/>
            </a:avLst>
          </a:prstGeom>
          <a:noFill/>
          <a:ln w="6985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9600" b="1" dirty="0">
                <a:solidFill>
                  <a:srgbClr val="8C3E9F"/>
                </a:solidFill>
                <a:latin typeface="Source Sans Pro" panose="020B0503030403020204" pitchFamily="34" charset="0"/>
              </a:rPr>
              <a:t>2</a:t>
            </a:r>
          </a:p>
        </p:txBody>
      </p:sp>
      <p:sp>
        <p:nvSpPr>
          <p:cNvPr id="5" name="Punkt2">
            <a:extLst>
              <a:ext uri="{FF2B5EF4-FFF2-40B4-BE49-F238E27FC236}">
                <a16:creationId xmlns:a16="http://schemas.microsoft.com/office/drawing/2014/main" id="{C4854558-8CA8-C487-4249-F4A972A6CDE3}"/>
              </a:ext>
            </a:extLst>
          </p:cNvPr>
          <p:cNvSpPr/>
          <p:nvPr userDrawn="1"/>
        </p:nvSpPr>
        <p:spPr>
          <a:xfrm rot="5400000">
            <a:off x="294128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255128"/>
            <a:ext cx="0" cy="227982"/>
          </a:xfrm>
          <a:prstGeom prst="line">
            <a:avLst/>
          </a:prstGeom>
          <a:ln>
            <a:solidFill>
              <a:srgbClr val="10069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540000" y="1383128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9F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52073041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-Folien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1930524"/>
            <a:ext cx="12192000" cy="2996952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ENDE</a:t>
            </a:r>
          </a:p>
        </p:txBody>
      </p:sp>
    </p:spTree>
    <p:extLst>
      <p:ext uri="{BB962C8B-B14F-4D97-AF65-F5344CB8AC3E}">
        <p14:creationId xmlns:p14="http://schemas.microsoft.com/office/powerpoint/2010/main" val="1130511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Orange-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53156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Orange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70524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35355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52461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4414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35477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Orange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7" y="5781691"/>
            <a:ext cx="2735345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34640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4414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33146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07668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62533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Violett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8C3E9F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4392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Violett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8C3E9F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219096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6CF24D7-8630-9B95-4F6A-3B8370F3916D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0528F933-E585-BB6F-598A-F0984D920F6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4FA59276-1670-CEB3-C16C-993BFBF301A5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3EB5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676D8394-D749-F15C-3082-AD6C937964B7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597492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6CF24D7-8630-9B95-4F6A-3B8370F3916D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0528F933-E585-BB6F-598A-F0984D920F6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4FA59276-1670-CEB3-C16C-993BFBF301A5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3EB5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676D8394-D749-F15C-3082-AD6C937964B7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2255623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10ADAA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77535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Türkis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10ADAA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2980984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4414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5" y="5373217"/>
            <a:ext cx="1799998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3243969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Grün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2" y="5781691"/>
            <a:ext cx="2735995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12102" y="4799592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39935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4414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5" y="5373217"/>
            <a:ext cx="1799998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000854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3EB5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556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A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3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Violett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8C3E9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0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4414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22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281555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47566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46965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868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Pink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3EB5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3EB5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3EB5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60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Türkis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10ADAA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10ADAA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A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67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Violett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8C3E9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8C3E9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8C3E9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39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Orange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4414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4414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4414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3" y="96988"/>
            <a:ext cx="3635997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8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Grün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691"/>
            <a:ext cx="2735342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12102" y="4799592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469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Grün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10AD00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10AD00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3" y="96988"/>
            <a:ext cx="3635997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62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38" y="5340054"/>
            <a:ext cx="3833986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805729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38" y="5340054"/>
            <a:ext cx="3833986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54409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11018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811400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C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AD00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049538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4102882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8C3E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chemeClr val="bg1"/>
                </a:solidFill>
              </a:rPr>
              <a:t>T</a:t>
            </a:r>
            <a:r>
              <a:rPr lang="de-DE" sz="2000" dirty="0">
                <a:solidFill>
                  <a:schemeClr val="bg1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chemeClr val="bg1"/>
                </a:solidFill>
              </a:rPr>
              <a:t>E</a:t>
            </a:r>
            <a:r>
              <a:rPr lang="de-DE" sz="2000" dirty="0">
                <a:solidFill>
                  <a:schemeClr val="bg1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793133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FFF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90465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grau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594" y="5340412"/>
            <a:ext cx="3833073" cy="150770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0065A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5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5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710" r="33753" b="253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5A"/>
                </a:solidFill>
              </a:rPr>
              <a:t>T </a:t>
            </a:r>
            <a:r>
              <a:rPr lang="de-DE" sz="2000" dirty="0">
                <a:solidFill>
                  <a:srgbClr val="10065A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5A"/>
                </a:solidFill>
              </a:rPr>
              <a:t>E</a:t>
            </a:r>
            <a:r>
              <a:rPr lang="de-DE" sz="2000" dirty="0">
                <a:solidFill>
                  <a:srgbClr val="10065A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517424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grau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819"/>
            <a:ext cx="2735342" cy="1075923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88684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grau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1049" y="5340412"/>
            <a:ext cx="3832162" cy="150770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0065A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9F"/>
                </a:solidFill>
              </a:rPr>
              <a:t>T </a:t>
            </a:r>
            <a:r>
              <a:rPr lang="de-DE" sz="2000" dirty="0">
                <a:solidFill>
                  <a:srgbClr val="10069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9F"/>
                </a:solidFill>
              </a:rPr>
              <a:t>E</a:t>
            </a:r>
            <a:r>
              <a:rPr lang="de-DE" sz="2000" dirty="0">
                <a:solidFill>
                  <a:srgbClr val="10069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4264533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e F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065A"/>
          </a:solidFill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Leer</a:t>
            </a:r>
          </a:p>
        </p:txBody>
      </p:sp>
    </p:spTree>
    <p:extLst>
      <p:ext uri="{BB962C8B-B14F-4D97-AF65-F5344CB8AC3E}">
        <p14:creationId xmlns:p14="http://schemas.microsoft.com/office/powerpoint/2010/main" val="220701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-Platzhalter">
            <a:extLst>
              <a:ext uri="{FF2B5EF4-FFF2-40B4-BE49-F238E27FC236}">
                <a16:creationId xmlns:a16="http://schemas.microsoft.com/office/drawing/2014/main" id="{38E0543A-AF4D-F247-9026-B182A82D52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2188" y="0"/>
            <a:ext cx="12192000" cy="6858000"/>
          </a:xfrm>
          <a:solidFill>
            <a:srgbClr val="F0F3F7"/>
          </a:solidFill>
        </p:spPr>
        <p:txBody>
          <a:bodyPr bIns="1476000" anchor="ctr" anchorCtr="0"/>
          <a:lstStyle>
            <a:lvl1pPr marL="0" indent="0" algn="ctr">
              <a:buNone/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durch Klicken auf Symbol hinzufügen!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D9291CCF-3DCC-7FCA-C3A5-097DB79955A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9028" y="6612972"/>
            <a:ext cx="43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85512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 | mit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">
            <a:extLst>
              <a:ext uri="{FF2B5EF4-FFF2-40B4-BE49-F238E27FC236}">
                <a16:creationId xmlns:a16="http://schemas.microsoft.com/office/drawing/2014/main" id="{F3BE353D-C093-FBCF-8A2F-73D463CF07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1738FA93-643E-4715-070B-47FAD19C8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8DA576E7-D5ED-1D28-7F8C-FACBAF6F20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5132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 | mit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">
            <a:extLst>
              <a:ext uri="{FF2B5EF4-FFF2-40B4-BE49-F238E27FC236}">
                <a16:creationId xmlns:a16="http://schemas.microsoft.com/office/drawing/2014/main" id="{F3BE353D-C093-FBCF-8A2F-73D463CF07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1738FA93-643E-4715-070B-47FAD19C8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474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10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| 1er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Folien-Titel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652882-A86A-4CBD-89C0-44DE92F10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840FFA9-9F48-4B1C-8D7A-8B1A677E10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Content 1">
            <a:extLst>
              <a:ext uri="{FF2B5EF4-FFF2-40B4-BE49-F238E27FC236}">
                <a16:creationId xmlns:a16="http://schemas.microsoft.com/office/drawing/2014/main" id="{F37D6CF9-5CCA-46E8-B490-2F46DAFCAEF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5937" y="1058649"/>
            <a:ext cx="11160126" cy="48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-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513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| 2 Sp. + 1 Text / Hel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1"/>
          <p:cNvSpPr>
            <a:spLocks noGrp="1"/>
          </p:cNvSpPr>
          <p:nvPr>
            <p:ph sz="half" idx="1" hasCustomPrompt="1"/>
          </p:nvPr>
        </p:nvSpPr>
        <p:spPr>
          <a:xfrm>
            <a:off x="522075" y="1063106"/>
            <a:ext cx="5400674" cy="33018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rgbClr val="3080B2"/>
              </a:buClr>
              <a:defRPr lang="de-DE" dirty="0" smtClean="0"/>
            </a:lvl1pPr>
            <a:lvl2pPr>
              <a:buClr>
                <a:srgbClr val="D6E6F0"/>
              </a:buClr>
              <a:defRPr lang="de-DE" dirty="0" smtClean="0"/>
            </a:lvl2pPr>
            <a:lvl3pPr>
              <a:buClr>
                <a:srgbClr val="D6E6F0"/>
              </a:buClr>
              <a:defRPr lang="de-DE" dirty="0" smtClean="0"/>
            </a:lvl3pPr>
            <a:lvl4pPr>
              <a:buClr>
                <a:srgbClr val="D6E6F0"/>
              </a:buCl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Content 2"/>
          <p:cNvSpPr>
            <a:spLocks noGrp="1"/>
          </p:cNvSpPr>
          <p:nvPr>
            <p:ph sz="half" idx="2" hasCustomPrompt="1"/>
          </p:nvPr>
        </p:nvSpPr>
        <p:spPr>
          <a:xfrm>
            <a:off x="6275388" y="1063106"/>
            <a:ext cx="5400674" cy="33117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dirty="0" smtClean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</a:lstStyle>
          <a:p>
            <a:pPr lvl="0">
              <a:buClr>
                <a:srgbClr val="3080B2"/>
              </a:buClr>
            </a:pPr>
            <a:r>
              <a:rPr lang="de-DE" dirty="0"/>
              <a:t>Text – erste Ebene</a:t>
            </a:r>
          </a:p>
          <a:p>
            <a:pPr lvl="1">
              <a:buClr>
                <a:srgbClr val="D6E6F0"/>
              </a:buClr>
            </a:pPr>
            <a:r>
              <a:rPr lang="de-DE" dirty="0"/>
              <a:t>Zweite Ebene</a:t>
            </a:r>
          </a:p>
          <a:p>
            <a:pPr lvl="2">
              <a:buClr>
                <a:srgbClr val="D6E6F0"/>
              </a:buClr>
            </a:pPr>
            <a:r>
              <a:rPr lang="de-DE" dirty="0"/>
              <a:t>Dritte Ebene</a:t>
            </a:r>
          </a:p>
          <a:p>
            <a:pPr lvl="3">
              <a:buClr>
                <a:srgbClr val="D6E6F0"/>
              </a:buClr>
            </a:pPr>
            <a:r>
              <a:rPr lang="de-DE" dirty="0"/>
              <a:t>Vierte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solidFill>
            <a:srgbClr val="D6E6F0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Folien-Titel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860FFA-8A5D-4F55-83AF-B7463E762E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4587640"/>
            <a:ext cx="12179300" cy="1330325"/>
          </a:xfrm>
          <a:solidFill>
            <a:srgbClr val="3080B2"/>
          </a:solidFill>
        </p:spPr>
        <p:txBody>
          <a:bodyPr lIns="540000" tIns="72000" rIns="540000" bIns="72000">
            <a:noAutofit/>
          </a:bodyPr>
          <a:lstStyle>
            <a:lvl1pPr marL="0" indent="0" algn="l">
              <a:buFontTx/>
              <a:buNone/>
              <a:defRPr sz="2000">
                <a:solidFill>
                  <a:schemeClr val="bg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TEXT= Zusatz-Erläuterung</a:t>
            </a:r>
          </a:p>
        </p:txBody>
      </p:sp>
    </p:spTree>
    <p:extLst>
      <p:ext uri="{BB962C8B-B14F-4D97-AF65-F5344CB8AC3E}">
        <p14:creationId xmlns:p14="http://schemas.microsoft.com/office/powerpoint/2010/main" val="7800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Folien-Titel |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3E9B81D-82AC-410D-BFF0-0AF4997BD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F358DA-A256-4CE3-902E-BFCDF6124E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04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M | 2 Sp. , Inhalt rechts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idx="18" hasCustomPrompt="1"/>
          </p:nvPr>
        </p:nvSpPr>
        <p:spPr>
          <a:xfrm>
            <a:off x="8079734" y="1742882"/>
            <a:ext cx="3600000" cy="41705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Bef>
                <a:spcPts val="800"/>
              </a:spcBef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-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5" name="Diagrammplatzhalt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521656" y="1742882"/>
            <a:ext cx="7200000" cy="4170556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z="1800" dirty="0">
                <a:solidFill>
                  <a:srgbClr val="FF0000"/>
                </a:solidFill>
              </a:defRPr>
            </a:lvl1pPr>
          </a:lstStyle>
          <a:p>
            <a:pPr marL="324000" lvl="0" indent="-324000"/>
            <a:r>
              <a:rPr lang="de-DE" noProof="0" dirty="0"/>
              <a:t>Diagramm</a:t>
            </a:r>
            <a:r>
              <a:rPr lang="de-DE" dirty="0"/>
              <a:t> durch Klicken auf Symbol erstellen!</a:t>
            </a:r>
          </a:p>
        </p:txBody>
      </p:sp>
      <p:sp>
        <p:nvSpPr>
          <p:cNvPr id="57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521659" y="1060079"/>
            <a:ext cx="11154404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85" name="Subline"/>
          <p:cNvSpPr>
            <a:spLocks noGrp="1"/>
          </p:cNvSpPr>
          <p:nvPr>
            <p:ph type="body" sz="quarter" idx="20" hasCustomPrompt="1"/>
          </p:nvPr>
        </p:nvSpPr>
        <p:spPr>
          <a:xfrm>
            <a:off x="521659" y="1348079"/>
            <a:ext cx="11154404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86D5EC-1679-476F-A130-5411EB6C42BD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BFC5F7-9EEE-4EB3-A4A5-A0591D746D09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E23B225-9CDA-4890-BD4F-51906AE9A37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69" y="5977438"/>
            <a:ext cx="7181587" cy="140686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20A0B31-48BA-4AF7-8A60-C4DCC3CD763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79734" y="5977438"/>
            <a:ext cx="2808000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Autor/Zusatzinfo hier angeben</a:t>
            </a:r>
          </a:p>
        </p:txBody>
      </p:sp>
    </p:spTree>
    <p:extLst>
      <p:ext uri="{BB962C8B-B14F-4D97-AF65-F5344CB8AC3E}">
        <p14:creationId xmlns:p14="http://schemas.microsoft.com/office/powerpoint/2010/main" val="9060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grau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563"/>
            <a:ext cx="2735993" cy="1076435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943645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| 3 Sp. + Text kurz / 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rgbClr val="F2EAD4"/>
          </a:solidFill>
        </p:spPr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A2F30B8-87AE-4293-80FC-B59FC7BE01C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B6040C1-72E9-470E-8114-5420F54E1DD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C9AD8E97-6F89-41BF-AC4F-1BD3E76481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2075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610967AB-8B6D-46C9-AD06-09F549301A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89913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5484B038-1E5E-4B82-8C8E-8C0936DC7A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57752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CEA7F50-E6CC-4964-9299-AF6A8BDC2D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57752" y="5005556"/>
            <a:ext cx="3420000" cy="900020"/>
          </a:xfrm>
        </p:spPr>
        <p:txBody>
          <a:bodyPr/>
          <a:lstStyle>
            <a:lvl1pPr>
              <a:buClr>
                <a:srgbClr val="BE9528"/>
              </a:buClr>
              <a:defRPr b="1"/>
            </a:lvl1pPr>
            <a:lvl2pPr>
              <a:buClr>
                <a:srgbClr val="F2EAD4"/>
              </a:buClr>
              <a:defRPr/>
            </a:lvl2pPr>
          </a:lstStyle>
          <a:p>
            <a:pPr lvl="0"/>
            <a:r>
              <a:rPr lang="de-DE" dirty="0"/>
              <a:t>Bild-Text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F6F0A52C-5656-4E11-96BC-A2DF874022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83776" y="5005556"/>
            <a:ext cx="3420000" cy="900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>
              <a:buClr>
                <a:schemeClr val="bg1"/>
              </a:buClr>
              <a:buSzPct val="25000"/>
              <a:buNone/>
              <a:defRPr/>
            </a:lvl2pPr>
          </a:lstStyle>
          <a:p>
            <a:pPr lvl="0"/>
            <a:r>
              <a:rPr lang="de-DE" dirty="0"/>
              <a:t>Bild-Text  | zweite Ebene ggf. mit TAB!</a:t>
            </a:r>
          </a:p>
          <a:p>
            <a:pPr marL="0" marR="0" lvl="1" indent="0" algn="l" defTabSz="914400" rtl="0" eaLnBrk="1" fontAlgn="auto" latinLnBrk="0" hangingPunct="1">
              <a:lnSpc>
                <a:spcPts val="24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STIXGeneral-Regular" pitchFamily="2" charset="2"/>
              <a:buChar char="⬢"/>
              <a:tabLst/>
              <a:defRPr/>
            </a:pPr>
            <a:r>
              <a:rPr lang="de-DE" dirty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C8400D85-E112-4DB9-8CE9-50B791549EE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5938" y="5005556"/>
            <a:ext cx="3420000" cy="900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>
              <a:buClr>
                <a:schemeClr val="bg1"/>
              </a:buClr>
              <a:buSzPct val="25000"/>
              <a:buNone/>
              <a:defRPr/>
            </a:lvl2pPr>
          </a:lstStyle>
          <a:p>
            <a:pPr lvl="0"/>
            <a:r>
              <a:rPr lang="de-DE" dirty="0"/>
              <a:t>Bild-Text  | zweite Ebene ggf. mit TAB!</a:t>
            </a:r>
          </a:p>
          <a:p>
            <a:pPr marL="0" marR="0" lvl="1" indent="0" algn="l" defTabSz="914400" rtl="0" eaLnBrk="1" fontAlgn="auto" latinLnBrk="0" hangingPunct="1">
              <a:lnSpc>
                <a:spcPts val="24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STIXGeneral-Regular" pitchFamily="2" charset="2"/>
              <a:buChar char="⬢"/>
              <a:tabLst/>
              <a:defRPr/>
            </a:pPr>
            <a:r>
              <a:rPr lang="de-DE" dirty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E8A131C-D35F-469C-BE13-DB1A6BF9BB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2075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BED5258D-213A-44EA-B601-04C89B7C279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86043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16C98BAF-7D50-4457-994F-4192058319B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0011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</p:spTree>
    <p:extLst>
      <p:ext uri="{BB962C8B-B14F-4D97-AF65-F5344CB8AC3E}">
        <p14:creationId xmlns:p14="http://schemas.microsoft.com/office/powerpoint/2010/main" val="20360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M | 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14" name="Diagrammplatzhalter 7"/>
          <p:cNvSpPr>
            <a:spLocks noGrp="1"/>
          </p:cNvSpPr>
          <p:nvPr>
            <p:ph type="chart" sz="quarter" idx="18" hasCustomPrompt="1"/>
          </p:nvPr>
        </p:nvSpPr>
        <p:spPr>
          <a:xfrm>
            <a:off x="521658" y="1742882"/>
            <a:ext cx="5400000" cy="4170556"/>
          </a:xfrm>
        </p:spPr>
        <p:txBody>
          <a:bodyPr vert="horz" lIns="0" tIns="0" rIns="0" bIns="0" rtlCol="0">
            <a:noAutofit/>
          </a:bodyPr>
          <a:lstStyle>
            <a:lvl1pPr marL="270000" indent="-270000">
              <a:buFont typeface="Arial" panose="020B0604020202020204" pitchFamily="34" charset="0"/>
              <a:buChar char="•"/>
              <a:defRPr lang="de-DE" sz="1800" dirty="0">
                <a:solidFill>
                  <a:srgbClr val="FF0000"/>
                </a:solidFill>
              </a:defRPr>
            </a:lvl1pPr>
          </a:lstStyle>
          <a:p>
            <a:pPr marL="0" lvl="0" indent="0">
              <a:buNone/>
            </a:pPr>
            <a:r>
              <a:rPr lang="de-DE" dirty="0"/>
              <a:t>Diagramm durch Klicken auf Symbol erstellen!</a:t>
            </a:r>
          </a:p>
        </p:txBody>
      </p:sp>
      <p:sp>
        <p:nvSpPr>
          <p:cNvPr id="57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521659" y="1060079"/>
            <a:ext cx="5399999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82" name="Subline"/>
          <p:cNvSpPr>
            <a:spLocks noGrp="1"/>
          </p:cNvSpPr>
          <p:nvPr>
            <p:ph type="body" sz="quarter" idx="19" hasCustomPrompt="1"/>
          </p:nvPr>
        </p:nvSpPr>
        <p:spPr>
          <a:xfrm>
            <a:off x="521659" y="1348079"/>
            <a:ext cx="53999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E348F2-5B7D-4E35-82D4-CDCBB6392B01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2D1E6A-49F9-41F3-90C1-455D91B1492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E5489CBA-2DB8-4FEA-9364-9527E70248B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69" y="5977438"/>
            <a:ext cx="5376543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5F567A05-ADEF-4769-9D8F-E85857B325C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73736" y="5977438"/>
            <a:ext cx="4824000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3B2CDC68-C302-4E2E-B07D-C429EA42E673}"/>
              </a:ext>
            </a:extLst>
          </p:cNvPr>
          <p:cNvSpPr>
            <a:spLocks noGrp="1"/>
          </p:cNvSpPr>
          <p:nvPr>
            <p:ph type="chart" sz="quarter" idx="44" hasCustomPrompt="1"/>
          </p:nvPr>
        </p:nvSpPr>
        <p:spPr>
          <a:xfrm>
            <a:off x="6270625" y="1742882"/>
            <a:ext cx="5405438" cy="4170363"/>
          </a:xfrm>
        </p:spPr>
        <p:txBody>
          <a:bodyPr vert="horz" lIns="0" tIns="0" rIns="0" bIns="0" rtlCol="0">
            <a:noAutofit/>
          </a:bodyPr>
          <a:lstStyle>
            <a:lvl1pPr>
              <a:defRPr lang="de-DE" sz="1800" dirty="0" smtClean="0">
                <a:solidFill>
                  <a:srgbClr val="FF0000"/>
                </a:solidFill>
              </a:defRPr>
            </a:lvl1pPr>
          </a:lstStyle>
          <a:p>
            <a:pPr marL="0" lvl="0" indent="0">
              <a:buFont typeface="Arial" panose="020B0604020202020204" pitchFamily="34" charset="0"/>
              <a:buNone/>
            </a:pPr>
            <a:r>
              <a:rPr lang="de-DE" dirty="0"/>
              <a:t>Diagramm durch Klicken auf Symbol erstellen!</a:t>
            </a:r>
          </a:p>
        </p:txBody>
      </p:sp>
      <p:sp>
        <p:nvSpPr>
          <p:cNvPr id="17" name="Subline">
            <a:extLst>
              <a:ext uri="{FF2B5EF4-FFF2-40B4-BE49-F238E27FC236}">
                <a16:creationId xmlns:a16="http://schemas.microsoft.com/office/drawing/2014/main" id="{0EC713D1-1041-4598-872D-9273A624AB4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270342" y="1060079"/>
            <a:ext cx="5399999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18" name="Subline">
            <a:extLst>
              <a:ext uri="{FF2B5EF4-FFF2-40B4-BE49-F238E27FC236}">
                <a16:creationId xmlns:a16="http://schemas.microsoft.com/office/drawing/2014/main" id="{9ED2058D-C52B-4E75-A0A5-504F677E6ED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70342" y="1348079"/>
            <a:ext cx="53999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</p:spTree>
    <p:extLst>
      <p:ext uri="{BB962C8B-B14F-4D97-AF65-F5344CB8AC3E}">
        <p14:creationId xmlns:p14="http://schemas.microsoft.com/office/powerpoint/2010/main" val="268681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Türkis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77" y="966418"/>
            <a:ext cx="2767623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A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48206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55804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30282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Blau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60543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Dunkelblau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9684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Gold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29696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Gold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>
                <a:solidFill>
                  <a:srgbClr val="10069F"/>
                </a:solidFill>
              </a:endParaRPr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110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old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69353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old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99168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rün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37709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rün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40063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Türkis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77" y="966418"/>
            <a:ext cx="2767623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A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128732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Gold-Grün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9936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Gold-Grün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40133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934930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40918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 -Violett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71845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 -Violett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73469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Türki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774902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Türkis-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943549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Go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01457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Gold-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3444624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 Weiß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chemeClr val="bg1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4993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Orange-Türki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53300B-B2D8-DA00-CAF5-FD4CE1BC52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46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Orange-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880D7EF-8922-9AEC-D957-C74FCEF6C6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83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Grün/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F0C52DE-6BA6-C373-0ABE-790F6B09E3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52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Grü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953516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Blau-Türkis-Pink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2375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 Blau-Weiß-Türkis 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4" y="5144492"/>
            <a:ext cx="2231631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915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Weiß-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2398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Türkis-Weiß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482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Grün-Weiß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725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Weiß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718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Blau/Dunkel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7090"/>
            <a:ext cx="2765857" cy="2106617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chemeClr val="bg1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040519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5161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5387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161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7693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Violett-Grün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81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Violett-Grün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4855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Grün-Pink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533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Grün-Orange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4998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Bl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23254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Pink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59437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Violett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8C3E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176317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Pink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682967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Türkis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79352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Türkis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66558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Violett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2302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Violett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511279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Orange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78639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Orange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738566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Grün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730845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Grün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50318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037608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Violett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8C3E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82451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Weiß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1124"/>
            <a:ext cx="1925301" cy="1466406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93861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2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25382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Weiß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11931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36540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1124"/>
            <a:ext cx="1925301" cy="1466406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1260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0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092893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50184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0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51274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88472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3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592755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99" Type="http://schemas.openxmlformats.org/officeDocument/2006/relationships/slideLayout" Target="../slideLayouts/slideLayout299.xml"/><Relationship Id="rId21" Type="http://schemas.openxmlformats.org/officeDocument/2006/relationships/slideLayout" Target="../slideLayouts/slideLayout21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324" Type="http://schemas.openxmlformats.org/officeDocument/2006/relationships/slideLayout" Target="../slideLayouts/slideLayout324.xml"/><Relationship Id="rId366" Type="http://schemas.openxmlformats.org/officeDocument/2006/relationships/slideLayout" Target="../slideLayouts/slideLayout366.xml"/><Relationship Id="rId170" Type="http://schemas.openxmlformats.org/officeDocument/2006/relationships/slideLayout" Target="../slideLayouts/slideLayout170.xml"/><Relationship Id="rId226" Type="http://schemas.openxmlformats.org/officeDocument/2006/relationships/slideLayout" Target="../slideLayouts/slideLayout226.xml"/><Relationship Id="rId268" Type="http://schemas.openxmlformats.org/officeDocument/2006/relationships/slideLayout" Target="../slideLayouts/slideLayout268.xml"/><Relationship Id="rId32" Type="http://schemas.openxmlformats.org/officeDocument/2006/relationships/slideLayout" Target="../slideLayouts/slideLayout32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335" Type="http://schemas.openxmlformats.org/officeDocument/2006/relationships/slideLayout" Target="../slideLayouts/slideLayout335.xml"/><Relationship Id="rId377" Type="http://schemas.openxmlformats.org/officeDocument/2006/relationships/slideLayout" Target="../slideLayouts/slideLayout377.xml"/><Relationship Id="rId5" Type="http://schemas.openxmlformats.org/officeDocument/2006/relationships/slideLayout" Target="../slideLayouts/slideLayout5.xml"/><Relationship Id="rId181" Type="http://schemas.openxmlformats.org/officeDocument/2006/relationships/slideLayout" Target="../slideLayouts/slideLayout181.xml"/><Relationship Id="rId237" Type="http://schemas.openxmlformats.org/officeDocument/2006/relationships/slideLayout" Target="../slideLayouts/slideLayout237.xml"/><Relationship Id="rId279" Type="http://schemas.openxmlformats.org/officeDocument/2006/relationships/slideLayout" Target="../slideLayouts/slideLayout279.xml"/><Relationship Id="rId43" Type="http://schemas.openxmlformats.org/officeDocument/2006/relationships/slideLayout" Target="../slideLayouts/slideLayout43.xml"/><Relationship Id="rId139" Type="http://schemas.openxmlformats.org/officeDocument/2006/relationships/slideLayout" Target="../slideLayouts/slideLayout139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46" Type="http://schemas.openxmlformats.org/officeDocument/2006/relationships/slideLayout" Target="../slideLayouts/slideLayout346.xml"/><Relationship Id="rId388" Type="http://schemas.openxmlformats.org/officeDocument/2006/relationships/slideLayout" Target="../slideLayouts/slideLayout388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48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12.xml"/><Relationship Id="rId108" Type="http://schemas.openxmlformats.org/officeDocument/2006/relationships/slideLayout" Target="../slideLayouts/slideLayout108.xml"/><Relationship Id="rId315" Type="http://schemas.openxmlformats.org/officeDocument/2006/relationships/slideLayout" Target="../slideLayouts/slideLayout315.xml"/><Relationship Id="rId357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54.xml"/><Relationship Id="rId96" Type="http://schemas.openxmlformats.org/officeDocument/2006/relationships/slideLayout" Target="../slideLayouts/slideLayout96.xml"/><Relationship Id="rId161" Type="http://schemas.openxmlformats.org/officeDocument/2006/relationships/slideLayout" Target="../slideLayouts/slideLayout161.xml"/><Relationship Id="rId217" Type="http://schemas.openxmlformats.org/officeDocument/2006/relationships/slideLayout" Target="../slideLayouts/slideLayout217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270" Type="http://schemas.openxmlformats.org/officeDocument/2006/relationships/slideLayout" Target="../slideLayouts/slideLayout270.xml"/><Relationship Id="rId326" Type="http://schemas.openxmlformats.org/officeDocument/2006/relationships/slideLayout" Target="../slideLayouts/slideLayout326.xml"/><Relationship Id="rId65" Type="http://schemas.openxmlformats.org/officeDocument/2006/relationships/slideLayout" Target="../slideLayouts/slideLayout65.xml"/><Relationship Id="rId130" Type="http://schemas.openxmlformats.org/officeDocument/2006/relationships/slideLayout" Target="../slideLayouts/slideLayout130.xml"/><Relationship Id="rId368" Type="http://schemas.openxmlformats.org/officeDocument/2006/relationships/slideLayout" Target="../slideLayouts/slideLayout368.xml"/><Relationship Id="rId172" Type="http://schemas.openxmlformats.org/officeDocument/2006/relationships/slideLayout" Target="../slideLayouts/slideLayout172.xml"/><Relationship Id="rId228" Type="http://schemas.openxmlformats.org/officeDocument/2006/relationships/slideLayout" Target="../slideLayouts/slideLayout228.xml"/><Relationship Id="rId281" Type="http://schemas.openxmlformats.org/officeDocument/2006/relationships/slideLayout" Target="../slideLayouts/slideLayout281.xml"/><Relationship Id="rId337" Type="http://schemas.openxmlformats.org/officeDocument/2006/relationships/slideLayout" Target="../slideLayouts/slideLayout337.xml"/><Relationship Id="rId34" Type="http://schemas.openxmlformats.org/officeDocument/2006/relationships/slideLayout" Target="../slideLayouts/slideLayout34.xml"/><Relationship Id="rId76" Type="http://schemas.openxmlformats.org/officeDocument/2006/relationships/slideLayout" Target="../slideLayouts/slideLayout76.xml"/><Relationship Id="rId141" Type="http://schemas.openxmlformats.org/officeDocument/2006/relationships/slideLayout" Target="../slideLayouts/slideLayout141.xml"/><Relationship Id="rId379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7.xml"/><Relationship Id="rId183" Type="http://schemas.openxmlformats.org/officeDocument/2006/relationships/slideLayout" Target="../slideLayouts/slideLayout183.xml"/><Relationship Id="rId239" Type="http://schemas.openxmlformats.org/officeDocument/2006/relationships/slideLayout" Target="../slideLayouts/slideLayout239.xml"/><Relationship Id="rId390" Type="http://schemas.openxmlformats.org/officeDocument/2006/relationships/slideLayout" Target="../slideLayouts/slideLayout390.xml"/><Relationship Id="rId250" Type="http://schemas.openxmlformats.org/officeDocument/2006/relationships/slideLayout" Target="../slideLayouts/slideLayout250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45" Type="http://schemas.openxmlformats.org/officeDocument/2006/relationships/slideLayout" Target="../slideLayouts/slideLayout45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348" Type="http://schemas.openxmlformats.org/officeDocument/2006/relationships/slideLayout" Target="../slideLayouts/slideLayout348.xml"/><Relationship Id="rId152" Type="http://schemas.openxmlformats.org/officeDocument/2006/relationships/slideLayout" Target="../slideLayouts/slideLayout152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61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14.xml"/><Relationship Id="rId56" Type="http://schemas.openxmlformats.org/officeDocument/2006/relationships/slideLayout" Target="../slideLayouts/slideLayout56.xml"/><Relationship Id="rId317" Type="http://schemas.openxmlformats.org/officeDocument/2006/relationships/slideLayout" Target="../slideLayouts/slideLayout317.xml"/><Relationship Id="rId359" Type="http://schemas.openxmlformats.org/officeDocument/2006/relationships/slideLayout" Target="../slideLayouts/slideLayout359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63" Type="http://schemas.openxmlformats.org/officeDocument/2006/relationships/slideLayout" Target="../slideLayouts/slideLayout163.xml"/><Relationship Id="rId219" Type="http://schemas.openxmlformats.org/officeDocument/2006/relationships/slideLayout" Target="../slideLayouts/slideLayout219.xml"/><Relationship Id="rId370" Type="http://schemas.openxmlformats.org/officeDocument/2006/relationships/slideLayout" Target="../slideLayouts/slideLayout370.xml"/><Relationship Id="rId230" Type="http://schemas.openxmlformats.org/officeDocument/2006/relationships/slideLayout" Target="../slideLayouts/slideLayout230.xml"/><Relationship Id="rId25" Type="http://schemas.openxmlformats.org/officeDocument/2006/relationships/slideLayout" Target="../slideLayouts/slideLayout25.xml"/><Relationship Id="rId67" Type="http://schemas.openxmlformats.org/officeDocument/2006/relationships/slideLayout" Target="../slideLayouts/slideLayout67.xml"/><Relationship Id="rId272" Type="http://schemas.openxmlformats.org/officeDocument/2006/relationships/slideLayout" Target="../slideLayouts/slideLayout272.xml"/><Relationship Id="rId328" Type="http://schemas.openxmlformats.org/officeDocument/2006/relationships/slideLayout" Target="../slideLayouts/slideLayout328.xml"/><Relationship Id="rId132" Type="http://schemas.openxmlformats.org/officeDocument/2006/relationships/slideLayout" Target="../slideLayouts/slideLayout132.xml"/><Relationship Id="rId174" Type="http://schemas.openxmlformats.org/officeDocument/2006/relationships/slideLayout" Target="../slideLayouts/slideLayout174.xml"/><Relationship Id="rId381" Type="http://schemas.openxmlformats.org/officeDocument/2006/relationships/slideLayout" Target="../slideLayouts/slideLayout381.xml"/><Relationship Id="rId241" Type="http://schemas.openxmlformats.org/officeDocument/2006/relationships/slideLayout" Target="../slideLayouts/slideLayout241.xml"/><Relationship Id="rId36" Type="http://schemas.openxmlformats.org/officeDocument/2006/relationships/slideLayout" Target="../slideLayouts/slideLayout36.xml"/><Relationship Id="rId283" Type="http://schemas.openxmlformats.org/officeDocument/2006/relationships/slideLayout" Target="../slideLayouts/slideLayout283.xml"/><Relationship Id="rId339" Type="http://schemas.openxmlformats.org/officeDocument/2006/relationships/slideLayout" Target="../slideLayouts/slideLayout339.xml"/><Relationship Id="rId78" Type="http://schemas.openxmlformats.org/officeDocument/2006/relationships/slideLayout" Target="../slideLayouts/slideLayout78.xml"/><Relationship Id="rId101" Type="http://schemas.openxmlformats.org/officeDocument/2006/relationships/slideLayout" Target="../slideLayouts/slideLayout101.xml"/><Relationship Id="rId143" Type="http://schemas.openxmlformats.org/officeDocument/2006/relationships/slideLayout" Target="../slideLayouts/slideLayout143.xml"/><Relationship Id="rId185" Type="http://schemas.openxmlformats.org/officeDocument/2006/relationships/slideLayout" Target="../slideLayouts/slideLayout185.xml"/><Relationship Id="rId350" Type="http://schemas.openxmlformats.org/officeDocument/2006/relationships/slideLayout" Target="../slideLayouts/slideLayout350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392" Type="http://schemas.openxmlformats.org/officeDocument/2006/relationships/theme" Target="../theme/theme1.xml"/><Relationship Id="rId252" Type="http://schemas.openxmlformats.org/officeDocument/2006/relationships/slideLayout" Target="../slideLayouts/slideLayout252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47" Type="http://schemas.openxmlformats.org/officeDocument/2006/relationships/slideLayout" Target="../slideLayouts/slideLayout47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54" Type="http://schemas.openxmlformats.org/officeDocument/2006/relationships/slideLayout" Target="../slideLayouts/slideLayout154.xml"/><Relationship Id="rId361" Type="http://schemas.openxmlformats.org/officeDocument/2006/relationships/slideLayout" Target="../slideLayouts/slideLayout361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284" Type="http://schemas.openxmlformats.org/officeDocument/2006/relationships/slideLayout" Target="../slideLayouts/slideLayout284.xml"/><Relationship Id="rId319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330" Type="http://schemas.openxmlformats.org/officeDocument/2006/relationships/slideLayout" Target="../slideLayouts/slideLayout330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351" Type="http://schemas.openxmlformats.org/officeDocument/2006/relationships/slideLayout" Target="../slideLayouts/slideLayout351.xml"/><Relationship Id="rId372" Type="http://schemas.openxmlformats.org/officeDocument/2006/relationships/slideLayout" Target="../slideLayouts/slideLayout372.xml"/><Relationship Id="rId393" Type="http://schemas.openxmlformats.org/officeDocument/2006/relationships/tags" Target="../tags/tag1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4" Type="http://schemas.openxmlformats.org/officeDocument/2006/relationships/slideLayout" Target="../slideLayouts/slideLayout274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320" Type="http://schemas.openxmlformats.org/officeDocument/2006/relationships/slideLayout" Target="../slideLayouts/slideLayout320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341" Type="http://schemas.openxmlformats.org/officeDocument/2006/relationships/slideLayout" Target="../slideLayouts/slideLayout341.xml"/><Relationship Id="rId362" Type="http://schemas.openxmlformats.org/officeDocument/2006/relationships/slideLayout" Target="../slideLayouts/slideLayout362.xml"/><Relationship Id="rId383" Type="http://schemas.openxmlformats.org/officeDocument/2006/relationships/slideLayout" Target="../slideLayouts/slideLayout383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285" Type="http://schemas.openxmlformats.org/officeDocument/2006/relationships/slideLayout" Target="../slideLayouts/slideLayout285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310" Type="http://schemas.openxmlformats.org/officeDocument/2006/relationships/slideLayout" Target="../slideLayouts/slideLayout310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331" Type="http://schemas.openxmlformats.org/officeDocument/2006/relationships/slideLayout" Target="../slideLayouts/slideLayout331.xml"/><Relationship Id="rId352" Type="http://schemas.openxmlformats.org/officeDocument/2006/relationships/slideLayout" Target="../slideLayouts/slideLayout352.xml"/><Relationship Id="rId373" Type="http://schemas.openxmlformats.org/officeDocument/2006/relationships/slideLayout" Target="../slideLayouts/slideLayout373.xml"/><Relationship Id="rId39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75" Type="http://schemas.openxmlformats.org/officeDocument/2006/relationships/slideLayout" Target="../slideLayouts/slideLayout275.xml"/><Relationship Id="rId296" Type="http://schemas.openxmlformats.org/officeDocument/2006/relationships/slideLayout" Target="../slideLayouts/slideLayout296.xml"/><Relationship Id="rId300" Type="http://schemas.openxmlformats.org/officeDocument/2006/relationships/slideLayout" Target="../slideLayouts/slideLayout300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42" Type="http://schemas.openxmlformats.org/officeDocument/2006/relationships/slideLayout" Target="../slideLayouts/slideLayout342.xml"/><Relationship Id="rId363" Type="http://schemas.openxmlformats.org/officeDocument/2006/relationships/slideLayout" Target="../slideLayouts/slideLayout363.xml"/><Relationship Id="rId384" Type="http://schemas.openxmlformats.org/officeDocument/2006/relationships/slideLayout" Target="../slideLayouts/slideLayout384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286" Type="http://schemas.openxmlformats.org/officeDocument/2006/relationships/slideLayout" Target="../slideLayouts/slideLayout286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32" Type="http://schemas.openxmlformats.org/officeDocument/2006/relationships/slideLayout" Target="../slideLayouts/slideLayout332.xml"/><Relationship Id="rId353" Type="http://schemas.openxmlformats.org/officeDocument/2006/relationships/slideLayout" Target="../slideLayouts/slideLayout353.xml"/><Relationship Id="rId374" Type="http://schemas.openxmlformats.org/officeDocument/2006/relationships/slideLayout" Target="../slideLayouts/slideLayout374.xml"/><Relationship Id="rId395" Type="http://schemas.openxmlformats.org/officeDocument/2006/relationships/image" Target="../media/image1.emf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276" Type="http://schemas.openxmlformats.org/officeDocument/2006/relationships/slideLayout" Target="../slideLayouts/slideLayout276.xml"/><Relationship Id="rId297" Type="http://schemas.openxmlformats.org/officeDocument/2006/relationships/slideLayout" Target="../slideLayouts/slideLayout297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22" Type="http://schemas.openxmlformats.org/officeDocument/2006/relationships/slideLayout" Target="../slideLayouts/slideLayout322.xml"/><Relationship Id="rId343" Type="http://schemas.openxmlformats.org/officeDocument/2006/relationships/slideLayout" Target="../slideLayouts/slideLayout343.xml"/><Relationship Id="rId364" Type="http://schemas.openxmlformats.org/officeDocument/2006/relationships/slideLayout" Target="../slideLayouts/slideLayout364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385" Type="http://schemas.openxmlformats.org/officeDocument/2006/relationships/slideLayout" Target="../slideLayouts/slideLayout385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287" Type="http://schemas.openxmlformats.org/officeDocument/2006/relationships/slideLayout" Target="../slideLayouts/slideLayout287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312" Type="http://schemas.openxmlformats.org/officeDocument/2006/relationships/slideLayout" Target="../slideLayouts/slideLayout312.xml"/><Relationship Id="rId333" Type="http://schemas.openxmlformats.org/officeDocument/2006/relationships/slideLayout" Target="../slideLayouts/slideLayout333.xml"/><Relationship Id="rId354" Type="http://schemas.openxmlformats.org/officeDocument/2006/relationships/slideLayout" Target="../slideLayouts/slideLayout354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75" Type="http://schemas.openxmlformats.org/officeDocument/2006/relationships/slideLayout" Target="../slideLayouts/slideLayout375.xml"/><Relationship Id="rId39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277" Type="http://schemas.openxmlformats.org/officeDocument/2006/relationships/slideLayout" Target="../slideLayouts/slideLayout277.xml"/><Relationship Id="rId298" Type="http://schemas.openxmlformats.org/officeDocument/2006/relationships/slideLayout" Target="../slideLayouts/slideLayout298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302" Type="http://schemas.openxmlformats.org/officeDocument/2006/relationships/slideLayout" Target="../slideLayouts/slideLayout302.xml"/><Relationship Id="rId323" Type="http://schemas.openxmlformats.org/officeDocument/2006/relationships/slideLayout" Target="../slideLayouts/slideLayout323.xml"/><Relationship Id="rId344" Type="http://schemas.openxmlformats.org/officeDocument/2006/relationships/slideLayout" Target="../slideLayouts/slideLayout34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365" Type="http://schemas.openxmlformats.org/officeDocument/2006/relationships/slideLayout" Target="../slideLayouts/slideLayout365.xml"/><Relationship Id="rId386" Type="http://schemas.openxmlformats.org/officeDocument/2006/relationships/slideLayout" Target="../slideLayouts/slideLayout386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5" Type="http://schemas.openxmlformats.org/officeDocument/2006/relationships/slideLayout" Target="../slideLayouts/slideLayout225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288" Type="http://schemas.openxmlformats.org/officeDocument/2006/relationships/slideLayout" Target="../slideLayouts/slideLayout288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313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169" Type="http://schemas.openxmlformats.org/officeDocument/2006/relationships/slideLayout" Target="../slideLayouts/slideLayout169.xml"/><Relationship Id="rId334" Type="http://schemas.openxmlformats.org/officeDocument/2006/relationships/slideLayout" Target="../slideLayouts/slideLayout334.xml"/><Relationship Id="rId355" Type="http://schemas.openxmlformats.org/officeDocument/2006/relationships/slideLayout" Target="../slideLayouts/slideLayout355.xml"/><Relationship Id="rId376" Type="http://schemas.openxmlformats.org/officeDocument/2006/relationships/slideLayout" Target="../slideLayouts/slideLayout376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278" Type="http://schemas.openxmlformats.org/officeDocument/2006/relationships/slideLayout" Target="../slideLayouts/slideLayout278.xml"/><Relationship Id="rId303" Type="http://schemas.openxmlformats.org/officeDocument/2006/relationships/slideLayout" Target="../slideLayouts/slideLayout303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345" Type="http://schemas.openxmlformats.org/officeDocument/2006/relationships/slideLayout" Target="../slideLayouts/slideLayout345.xml"/><Relationship Id="rId387" Type="http://schemas.openxmlformats.org/officeDocument/2006/relationships/slideLayout" Target="../slideLayouts/slideLayout387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Relationship Id="rId289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11.xml"/><Relationship Id="rId53" Type="http://schemas.openxmlformats.org/officeDocument/2006/relationships/slideLayout" Target="../slideLayouts/slideLayout53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56" Type="http://schemas.openxmlformats.org/officeDocument/2006/relationships/slideLayout" Target="../slideLayouts/slideLayout356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16" Type="http://schemas.openxmlformats.org/officeDocument/2006/relationships/slideLayout" Target="../slideLayouts/slideLayout216.xml"/><Relationship Id="rId258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2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325" Type="http://schemas.openxmlformats.org/officeDocument/2006/relationships/slideLayout" Target="../slideLayouts/slideLayout325.xml"/><Relationship Id="rId367" Type="http://schemas.openxmlformats.org/officeDocument/2006/relationships/slideLayout" Target="../slideLayouts/slideLayout367.xml"/><Relationship Id="rId171" Type="http://schemas.openxmlformats.org/officeDocument/2006/relationships/slideLayout" Target="../slideLayouts/slideLayout171.xml"/><Relationship Id="rId227" Type="http://schemas.openxmlformats.org/officeDocument/2006/relationships/slideLayout" Target="../slideLayouts/slideLayout227.xml"/><Relationship Id="rId269" Type="http://schemas.openxmlformats.org/officeDocument/2006/relationships/slideLayout" Target="../slideLayouts/slideLayout269.xml"/><Relationship Id="rId33" Type="http://schemas.openxmlformats.org/officeDocument/2006/relationships/slideLayout" Target="../slideLayouts/slideLayout33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36" Type="http://schemas.openxmlformats.org/officeDocument/2006/relationships/slideLayout" Target="../slideLayouts/slideLayout336.xml"/><Relationship Id="rId75" Type="http://schemas.openxmlformats.org/officeDocument/2006/relationships/slideLayout" Target="../slideLayouts/slideLayout75.xml"/><Relationship Id="rId140" Type="http://schemas.openxmlformats.org/officeDocument/2006/relationships/slideLayout" Target="../slideLayouts/slideLayout140.xml"/><Relationship Id="rId182" Type="http://schemas.openxmlformats.org/officeDocument/2006/relationships/slideLayout" Target="../slideLayouts/slideLayout182.xml"/><Relationship Id="rId378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47" Type="http://schemas.openxmlformats.org/officeDocument/2006/relationships/slideLayout" Target="../slideLayouts/slideLayout347.xml"/><Relationship Id="rId44" Type="http://schemas.openxmlformats.org/officeDocument/2006/relationships/slideLayout" Target="../slideLayouts/slideLayout44.xml"/><Relationship Id="rId86" Type="http://schemas.openxmlformats.org/officeDocument/2006/relationships/slideLayout" Target="../slideLayouts/slideLayout86.xml"/><Relationship Id="rId151" Type="http://schemas.openxmlformats.org/officeDocument/2006/relationships/slideLayout" Target="../slideLayouts/slideLayout151.xml"/><Relationship Id="rId389" Type="http://schemas.openxmlformats.org/officeDocument/2006/relationships/slideLayout" Target="../slideLayouts/slideLayout389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16" Type="http://schemas.openxmlformats.org/officeDocument/2006/relationships/slideLayout" Target="../slideLayouts/slideLayout316.xml"/><Relationship Id="rId55" Type="http://schemas.openxmlformats.org/officeDocument/2006/relationships/slideLayout" Target="../slideLayouts/slideLayout55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358" Type="http://schemas.openxmlformats.org/officeDocument/2006/relationships/slideLayout" Target="../slideLayouts/slideLayout358.xml"/><Relationship Id="rId162" Type="http://schemas.openxmlformats.org/officeDocument/2006/relationships/slideLayout" Target="../slideLayouts/slideLayout162.xml"/><Relationship Id="rId218" Type="http://schemas.openxmlformats.org/officeDocument/2006/relationships/slideLayout" Target="../slideLayouts/slideLayout218.xml"/><Relationship Id="rId27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4.xml"/><Relationship Id="rId66" Type="http://schemas.openxmlformats.org/officeDocument/2006/relationships/slideLayout" Target="../slideLayouts/slideLayout66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369" Type="http://schemas.openxmlformats.org/officeDocument/2006/relationships/slideLayout" Target="../slideLayouts/slideLayout369.xml"/><Relationship Id="rId173" Type="http://schemas.openxmlformats.org/officeDocument/2006/relationships/slideLayout" Target="../slideLayouts/slideLayout173.xml"/><Relationship Id="rId229" Type="http://schemas.openxmlformats.org/officeDocument/2006/relationships/slideLayout" Target="../slideLayouts/slideLayout229.xml"/><Relationship Id="rId380" Type="http://schemas.openxmlformats.org/officeDocument/2006/relationships/slideLayout" Target="../slideLayouts/slideLayout380.xml"/><Relationship Id="rId240" Type="http://schemas.openxmlformats.org/officeDocument/2006/relationships/slideLayout" Target="../slideLayouts/slideLayout240.xml"/><Relationship Id="rId35" Type="http://schemas.openxmlformats.org/officeDocument/2006/relationships/slideLayout" Target="../slideLayouts/slideLayout35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38" Type="http://schemas.openxmlformats.org/officeDocument/2006/relationships/slideLayout" Target="../slideLayouts/slideLayout338.xml"/><Relationship Id="rId8" Type="http://schemas.openxmlformats.org/officeDocument/2006/relationships/slideLayout" Target="../slideLayouts/slideLayout8.xml"/><Relationship Id="rId142" Type="http://schemas.openxmlformats.org/officeDocument/2006/relationships/slideLayout" Target="../slideLayouts/slideLayout142.xml"/><Relationship Id="rId184" Type="http://schemas.openxmlformats.org/officeDocument/2006/relationships/slideLayout" Target="../slideLayouts/slideLayout184.xml"/><Relationship Id="rId391" Type="http://schemas.openxmlformats.org/officeDocument/2006/relationships/slideLayout" Target="../slideLayouts/slideLayout391.xml"/><Relationship Id="rId251" Type="http://schemas.openxmlformats.org/officeDocument/2006/relationships/slideLayout" Target="../slideLayouts/slideLayout251.xml"/><Relationship Id="rId46" Type="http://schemas.openxmlformats.org/officeDocument/2006/relationships/slideLayout" Target="../slideLayouts/slideLayout46.xml"/><Relationship Id="rId293" Type="http://schemas.openxmlformats.org/officeDocument/2006/relationships/slideLayout" Target="../slideLayouts/slideLayout293.xml"/><Relationship Id="rId307" Type="http://schemas.openxmlformats.org/officeDocument/2006/relationships/slideLayout" Target="../slideLayouts/slideLayout307.xml"/><Relationship Id="rId349" Type="http://schemas.openxmlformats.org/officeDocument/2006/relationships/slideLayout" Target="../slideLayouts/slideLayout349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3" Type="http://schemas.openxmlformats.org/officeDocument/2006/relationships/slideLayout" Target="../slideLayouts/slideLayout153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360" Type="http://schemas.openxmlformats.org/officeDocument/2006/relationships/slideLayout" Target="../slideLayouts/slideLayout360.xml"/><Relationship Id="rId220" Type="http://schemas.openxmlformats.org/officeDocument/2006/relationships/slideLayout" Target="../slideLayouts/slideLayout220.xml"/><Relationship Id="rId15" Type="http://schemas.openxmlformats.org/officeDocument/2006/relationships/slideLayout" Target="../slideLayouts/slideLayout15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318" Type="http://schemas.openxmlformats.org/officeDocument/2006/relationships/slideLayout" Target="../slideLayouts/slideLayout318.xml"/><Relationship Id="rId99" Type="http://schemas.openxmlformats.org/officeDocument/2006/relationships/slideLayout" Target="../slideLayouts/slideLayout99.xml"/><Relationship Id="rId122" Type="http://schemas.openxmlformats.org/officeDocument/2006/relationships/slideLayout" Target="../slideLayouts/slideLayout122.xml"/><Relationship Id="rId164" Type="http://schemas.openxmlformats.org/officeDocument/2006/relationships/slideLayout" Target="../slideLayouts/slideLayout164.xml"/><Relationship Id="rId371" Type="http://schemas.openxmlformats.org/officeDocument/2006/relationships/slideLayout" Target="../slideLayouts/slideLayout371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73" Type="http://schemas.openxmlformats.org/officeDocument/2006/relationships/slideLayout" Target="../slideLayouts/slideLayout273.xml"/><Relationship Id="rId329" Type="http://schemas.openxmlformats.org/officeDocument/2006/relationships/slideLayout" Target="../slideLayouts/slideLayout329.xml"/><Relationship Id="rId68" Type="http://schemas.openxmlformats.org/officeDocument/2006/relationships/slideLayout" Target="../slideLayouts/slideLayout68.xml"/><Relationship Id="rId133" Type="http://schemas.openxmlformats.org/officeDocument/2006/relationships/slideLayout" Target="../slideLayouts/slideLayout133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200" Type="http://schemas.openxmlformats.org/officeDocument/2006/relationships/slideLayout" Target="../slideLayouts/slideLayout200.xml"/><Relationship Id="rId382" Type="http://schemas.openxmlformats.org/officeDocument/2006/relationships/slideLayout" Target="../slideLayouts/slideLayout3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E35B3E14-F56C-D37E-ACE7-1763CDF289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93"/>
            </p:custDataLst>
            <p:extLst>
              <p:ext uri="{D42A27DB-BD31-4B8C-83A1-F6EECF244321}">
                <p14:modId xmlns:p14="http://schemas.microsoft.com/office/powerpoint/2010/main" val="2921402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94" imgW="345" imgH="343" progId="TCLayout.ActiveDocument.1">
                  <p:embed/>
                </p:oleObj>
              </mc:Choice>
              <mc:Fallback>
                <p:oleObj name="think-cell Folie" r:id="rId394" imgW="345" imgH="34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5B3E14-F56C-D37E-ACE7-1763CDF289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Logo">
            <a:extLst>
              <a:ext uri="{FF2B5EF4-FFF2-40B4-BE49-F238E27FC236}">
                <a16:creationId xmlns:a16="http://schemas.microsoft.com/office/drawing/2014/main" id="{B6229E85-D44A-F17D-0438-79252CC07BBB}"/>
              </a:ext>
            </a:extLst>
          </p:cNvPr>
          <p:cNvPicPr>
            <a:picLocks noChangeAspect="1"/>
          </p:cNvPicPr>
          <p:nvPr userDrawn="1"/>
        </p:nvPicPr>
        <p:blipFill>
          <a:blip r:embed="rId3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1321" y="5814333"/>
            <a:ext cx="1369834" cy="1043334"/>
          </a:xfrm>
          <a:prstGeom prst="rect">
            <a:avLst/>
          </a:prstGeom>
        </p:spPr>
      </p:pic>
      <p:sp>
        <p:nvSpPr>
          <p:cNvPr id="19" name="Foliennummer">
            <a:extLst>
              <a:ext uri="{FF2B5EF4-FFF2-40B4-BE49-F238E27FC236}">
                <a16:creationId xmlns:a16="http://schemas.microsoft.com/office/drawing/2014/main" id="{8E176C43-5B30-EA06-C375-F51774346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6000" y="6290675"/>
            <a:ext cx="540000" cy="252000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ctr">
              <a:defRPr lang="de-DE" sz="1100" b="1" smtClean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Datum">
            <a:extLst>
              <a:ext uri="{FF2B5EF4-FFF2-40B4-BE49-F238E27FC236}">
                <a16:creationId xmlns:a16="http://schemas.microsoft.com/office/drawing/2014/main" id="{5E46C341-41CE-C4D4-DE6F-044546EAB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000" y="6290675"/>
            <a:ext cx="1800000" cy="252000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l">
              <a:defRPr lang="de-DE" sz="1100" smtClean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Inhalt">
            <a:extLst>
              <a:ext uri="{FF2B5EF4-FFF2-40B4-BE49-F238E27FC236}">
                <a16:creationId xmlns:a16="http://schemas.microsoft.com/office/drawing/2014/main" id="{BF95CF52-85E7-61B8-06DF-6A8711541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206000"/>
            <a:ext cx="11160000" cy="4752000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Text – zweite Ebene</a:t>
            </a:r>
          </a:p>
          <a:p>
            <a:pPr lvl="2"/>
            <a:r>
              <a:rPr lang="de-DE" dirty="0"/>
              <a:t>Text – dritte Ebene</a:t>
            </a:r>
          </a:p>
          <a:p>
            <a:pPr lvl="3"/>
            <a:r>
              <a:rPr lang="de-DE" dirty="0"/>
              <a:t>Text – vierte Ebene</a:t>
            </a:r>
          </a:p>
          <a:p>
            <a:pPr lvl="4"/>
            <a:r>
              <a:rPr lang="de-DE" dirty="0"/>
              <a:t>Text – fünfte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F625BCA2-ADA8-5693-3BC1-A1C032A2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39663"/>
            <a:ext cx="11160000" cy="900000"/>
          </a:xfrm>
          <a:prstGeom prst="rect">
            <a:avLst/>
          </a:prstGeom>
        </p:spPr>
        <p:txBody>
          <a:bodyPr vert="horz" lIns="0" tIns="36000" rIns="0" bIns="36000" rtlCol="0" anchor="ctr" anchorCtr="0">
            <a:noAutofit/>
          </a:bodyPr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28831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3916" r:id="rId2"/>
    <p:sldLayoutId id="2147484074" r:id="rId3"/>
    <p:sldLayoutId id="2147483910" r:id="rId4"/>
    <p:sldLayoutId id="2147484075" r:id="rId5"/>
    <p:sldLayoutId id="2147484039" r:id="rId6"/>
    <p:sldLayoutId id="2147484076" r:id="rId7"/>
    <p:sldLayoutId id="2147483917" r:id="rId8"/>
    <p:sldLayoutId id="2147484077" r:id="rId9"/>
    <p:sldLayoutId id="2147483918" r:id="rId10"/>
    <p:sldLayoutId id="2147484078" r:id="rId11"/>
    <p:sldLayoutId id="2147483919" r:id="rId12"/>
    <p:sldLayoutId id="2147484079" r:id="rId13"/>
    <p:sldLayoutId id="2147483927" r:id="rId14"/>
    <p:sldLayoutId id="2147484096" r:id="rId15"/>
    <p:sldLayoutId id="2147483926" r:id="rId16"/>
    <p:sldLayoutId id="2147484097" r:id="rId17"/>
    <p:sldLayoutId id="2147484040" r:id="rId18"/>
    <p:sldLayoutId id="2147484098" r:id="rId19"/>
    <p:sldLayoutId id="2147483925" r:id="rId20"/>
    <p:sldLayoutId id="2147484099" r:id="rId21"/>
    <p:sldLayoutId id="2147483924" r:id="rId22"/>
    <p:sldLayoutId id="2147484100" r:id="rId23"/>
    <p:sldLayoutId id="2147483912" r:id="rId24"/>
    <p:sldLayoutId id="2147484101" r:id="rId25"/>
    <p:sldLayoutId id="2147483789" r:id="rId26"/>
    <p:sldLayoutId id="2147484102" r:id="rId27"/>
    <p:sldLayoutId id="2147483666" r:id="rId28"/>
    <p:sldLayoutId id="2147484103" r:id="rId29"/>
    <p:sldLayoutId id="2147483784" r:id="rId30"/>
    <p:sldLayoutId id="2147484104" r:id="rId31"/>
    <p:sldLayoutId id="2147483786" r:id="rId32"/>
    <p:sldLayoutId id="2147484105" r:id="rId33"/>
    <p:sldLayoutId id="2147483785" r:id="rId34"/>
    <p:sldLayoutId id="2147484106" r:id="rId35"/>
    <p:sldLayoutId id="2147483788" r:id="rId36"/>
    <p:sldLayoutId id="2147484107" r:id="rId37"/>
    <p:sldLayoutId id="2147483824" r:id="rId38"/>
    <p:sldLayoutId id="2147483823" r:id="rId39"/>
    <p:sldLayoutId id="2147483675" r:id="rId40"/>
    <p:sldLayoutId id="2147483794" r:id="rId41"/>
    <p:sldLayoutId id="2147484108" r:id="rId42"/>
    <p:sldLayoutId id="2147483897" r:id="rId43"/>
    <p:sldLayoutId id="2147484041" r:id="rId44"/>
    <p:sldLayoutId id="2147484109" r:id="rId45"/>
    <p:sldLayoutId id="2147483792" r:id="rId46"/>
    <p:sldLayoutId id="2147484110" r:id="rId47"/>
    <p:sldLayoutId id="2147483793" r:id="rId48"/>
    <p:sldLayoutId id="2147484111" r:id="rId49"/>
    <p:sldLayoutId id="2147483810" r:id="rId50"/>
    <p:sldLayoutId id="2147484112" r:id="rId51"/>
    <p:sldLayoutId id="2147483790" r:id="rId52"/>
    <p:sldLayoutId id="2147484113" r:id="rId53"/>
    <p:sldLayoutId id="2147483791" r:id="rId54"/>
    <p:sldLayoutId id="2147484114" r:id="rId55"/>
    <p:sldLayoutId id="2147483709" r:id="rId56"/>
    <p:sldLayoutId id="2147483848" r:id="rId57"/>
    <p:sldLayoutId id="2147483846" r:id="rId58"/>
    <p:sldLayoutId id="2147483710" r:id="rId59"/>
    <p:sldLayoutId id="2147483898" r:id="rId60"/>
    <p:sldLayoutId id="2147483899" r:id="rId61"/>
    <p:sldLayoutId id="2147483895" r:id="rId62"/>
    <p:sldLayoutId id="2147483847" r:id="rId63"/>
    <p:sldLayoutId id="2147483768" r:id="rId64"/>
    <p:sldLayoutId id="2147483769" r:id="rId65"/>
    <p:sldLayoutId id="2147483845" r:id="rId66"/>
    <p:sldLayoutId id="2147484080" r:id="rId67"/>
    <p:sldLayoutId id="2147483844" r:id="rId68"/>
    <p:sldLayoutId id="2147484081" r:id="rId69"/>
    <p:sldLayoutId id="2147483770" r:id="rId70"/>
    <p:sldLayoutId id="2147484082" r:id="rId71"/>
    <p:sldLayoutId id="2147483896" r:id="rId72"/>
    <p:sldLayoutId id="2147484089" r:id="rId73"/>
    <p:sldLayoutId id="2147483685" r:id="rId74"/>
    <p:sldLayoutId id="2147484090" r:id="rId75"/>
    <p:sldLayoutId id="2147483711" r:id="rId76"/>
    <p:sldLayoutId id="2147484091" r:id="rId77"/>
    <p:sldLayoutId id="2147483881" r:id="rId78"/>
    <p:sldLayoutId id="2147483883" r:id="rId79"/>
    <p:sldLayoutId id="2147483882" r:id="rId80"/>
    <p:sldLayoutId id="2147483884" r:id="rId81"/>
    <p:sldLayoutId id="2147484092" r:id="rId82"/>
    <p:sldLayoutId id="2147483885" r:id="rId83"/>
    <p:sldLayoutId id="2147484093" r:id="rId84"/>
    <p:sldLayoutId id="2147483886" r:id="rId85"/>
    <p:sldLayoutId id="2147484094" r:id="rId86"/>
    <p:sldLayoutId id="2147483887" r:id="rId87"/>
    <p:sldLayoutId id="2147484095" r:id="rId88"/>
    <p:sldLayoutId id="2147483796" r:id="rId89"/>
    <p:sldLayoutId id="2147484043" r:id="rId90"/>
    <p:sldLayoutId id="2147483698" r:id="rId91"/>
    <p:sldLayoutId id="2147484048" r:id="rId92"/>
    <p:sldLayoutId id="2147483774" r:id="rId93"/>
    <p:sldLayoutId id="2147483772" r:id="rId94"/>
    <p:sldLayoutId id="2147483718" r:id="rId95"/>
    <p:sldLayoutId id="2147483773" r:id="rId96"/>
    <p:sldLayoutId id="2147483776" r:id="rId97"/>
    <p:sldLayoutId id="2147483775" r:id="rId98"/>
    <p:sldLayoutId id="2147483777" r:id="rId99"/>
    <p:sldLayoutId id="2147484045" r:id="rId100"/>
    <p:sldLayoutId id="2147483700" r:id="rId101"/>
    <p:sldLayoutId id="2147484044" r:id="rId102"/>
    <p:sldLayoutId id="2147483778" r:id="rId103"/>
    <p:sldLayoutId id="2147483720" r:id="rId104"/>
    <p:sldLayoutId id="2147483781" r:id="rId105"/>
    <p:sldLayoutId id="2147483780" r:id="rId106"/>
    <p:sldLayoutId id="2147483779" r:id="rId107"/>
    <p:sldLayoutId id="2147483782" r:id="rId108"/>
    <p:sldLayoutId id="2147483676" r:id="rId109"/>
    <p:sldLayoutId id="2147483783" r:id="rId110"/>
    <p:sldLayoutId id="2147483830" r:id="rId111"/>
    <p:sldLayoutId id="2147483831" r:id="rId112"/>
    <p:sldLayoutId id="2147483716" r:id="rId113"/>
    <p:sldLayoutId id="2147483705" r:id="rId114"/>
    <p:sldLayoutId id="2147483833" r:id="rId115"/>
    <p:sldLayoutId id="2147483834" r:id="rId116"/>
    <p:sldLayoutId id="2147483832" r:id="rId117"/>
    <p:sldLayoutId id="2147483717" r:id="rId118"/>
    <p:sldLayoutId id="2147483721" r:id="rId119"/>
    <p:sldLayoutId id="2147484042" r:id="rId120"/>
    <p:sldLayoutId id="2147483849" r:id="rId121"/>
    <p:sldLayoutId id="2147484046" r:id="rId122"/>
    <p:sldLayoutId id="2147483850" r:id="rId123"/>
    <p:sldLayoutId id="2147483853" r:id="rId124"/>
    <p:sldLayoutId id="2147483851" r:id="rId125"/>
    <p:sldLayoutId id="2147483854" r:id="rId126"/>
    <p:sldLayoutId id="2147483723" r:id="rId127"/>
    <p:sldLayoutId id="2147483852" r:id="rId128"/>
    <p:sldLayoutId id="2147483724" r:id="rId129"/>
    <p:sldLayoutId id="2147483726" r:id="rId130"/>
    <p:sldLayoutId id="2147483855" r:id="rId131"/>
    <p:sldLayoutId id="2147484047" r:id="rId132"/>
    <p:sldLayoutId id="2147483856" r:id="rId133"/>
    <p:sldLayoutId id="2147483857" r:id="rId134"/>
    <p:sldLayoutId id="2147483725" r:id="rId135"/>
    <p:sldLayoutId id="2147483860" r:id="rId136"/>
    <p:sldLayoutId id="2147483858" r:id="rId137"/>
    <p:sldLayoutId id="2147483859" r:id="rId138"/>
    <p:sldLayoutId id="2147483928" r:id="rId139"/>
    <p:sldLayoutId id="2147484083" r:id="rId140"/>
    <p:sldLayoutId id="2147483906" r:id="rId141"/>
    <p:sldLayoutId id="2147484084" r:id="rId142"/>
    <p:sldLayoutId id="2147483929" r:id="rId143"/>
    <p:sldLayoutId id="2147484115" r:id="rId144"/>
    <p:sldLayoutId id="2147484116" r:id="rId145"/>
    <p:sldLayoutId id="2147483930" r:id="rId146"/>
    <p:sldLayoutId id="2147483931" r:id="rId147"/>
    <p:sldLayoutId id="2147484117" r:id="rId148"/>
    <p:sldLayoutId id="2147483933" r:id="rId149"/>
    <p:sldLayoutId id="2147484049" r:id="rId150"/>
    <p:sldLayoutId id="2147483907" r:id="rId151"/>
    <p:sldLayoutId id="2147484050" r:id="rId152"/>
    <p:sldLayoutId id="2147483934" r:id="rId153"/>
    <p:sldLayoutId id="2147484051" r:id="rId154"/>
    <p:sldLayoutId id="2147483935" r:id="rId155"/>
    <p:sldLayoutId id="2147484052" r:id="rId156"/>
    <p:sldLayoutId id="2147483932" r:id="rId157"/>
    <p:sldLayoutId id="2147484053" r:id="rId158"/>
    <p:sldLayoutId id="2147483937" r:id="rId159"/>
    <p:sldLayoutId id="2147484054" r:id="rId160"/>
    <p:sldLayoutId id="2147483820" r:id="rId161"/>
    <p:sldLayoutId id="2147483819" r:id="rId162"/>
    <p:sldLayoutId id="2147484055" r:id="rId163"/>
    <p:sldLayoutId id="2147483818" r:id="rId164"/>
    <p:sldLayoutId id="2147484136" r:id="rId165"/>
    <p:sldLayoutId id="2147483729" r:id="rId166"/>
    <p:sldLayoutId id="2147483728" r:id="rId167"/>
    <p:sldLayoutId id="2147483817" r:id="rId168"/>
    <p:sldLayoutId id="2147483822" r:id="rId169"/>
    <p:sldLayoutId id="2147483821" r:id="rId170"/>
    <p:sldLayoutId id="2147483938" r:id="rId171"/>
    <p:sldLayoutId id="2147483913" r:id="rId172"/>
    <p:sldLayoutId id="2147484018" r:id="rId173"/>
    <p:sldLayoutId id="2147484019" r:id="rId174"/>
    <p:sldLayoutId id="2147484020" r:id="rId175"/>
    <p:sldLayoutId id="2147484021" r:id="rId176"/>
    <p:sldLayoutId id="2147484022" r:id="rId177"/>
    <p:sldLayoutId id="2147484024" r:id="rId178"/>
    <p:sldLayoutId id="2147484023" r:id="rId179"/>
    <p:sldLayoutId id="2147484025" r:id="rId180"/>
    <p:sldLayoutId id="2147484026" r:id="rId181"/>
    <p:sldLayoutId id="2147484027" r:id="rId182"/>
    <p:sldLayoutId id="2147483914" r:id="rId183"/>
    <p:sldLayoutId id="2147484028" r:id="rId184"/>
    <p:sldLayoutId id="2147484029" r:id="rId185"/>
    <p:sldLayoutId id="2147484030" r:id="rId186"/>
    <p:sldLayoutId id="2147484031" r:id="rId187"/>
    <p:sldLayoutId id="2147484032" r:id="rId188"/>
    <p:sldLayoutId id="2147484034" r:id="rId189"/>
    <p:sldLayoutId id="2147484033" r:id="rId190"/>
    <p:sldLayoutId id="2147484035" r:id="rId191"/>
    <p:sldLayoutId id="2147483915" r:id="rId192"/>
    <p:sldLayoutId id="2147484036" r:id="rId193"/>
    <p:sldLayoutId id="2147484037" r:id="rId194"/>
    <p:sldLayoutId id="2147484038" r:id="rId195"/>
    <p:sldLayoutId id="2147483939" r:id="rId196"/>
    <p:sldLayoutId id="2147484085" r:id="rId197"/>
    <p:sldLayoutId id="2147483909" r:id="rId198"/>
    <p:sldLayoutId id="2147484086" r:id="rId199"/>
    <p:sldLayoutId id="2147483940" r:id="rId200"/>
    <p:sldLayoutId id="2147484118" r:id="rId201"/>
    <p:sldLayoutId id="2147483941" r:id="rId202"/>
    <p:sldLayoutId id="2147484119" r:id="rId203"/>
    <p:sldLayoutId id="2147483944" r:id="rId204"/>
    <p:sldLayoutId id="2147484120" r:id="rId205"/>
    <p:sldLayoutId id="2147483947" r:id="rId206"/>
    <p:sldLayoutId id="2147484087" r:id="rId207"/>
    <p:sldLayoutId id="2147483908" r:id="rId208"/>
    <p:sldLayoutId id="2147484088" r:id="rId209"/>
    <p:sldLayoutId id="2147483942" r:id="rId210"/>
    <p:sldLayoutId id="2147484121" r:id="rId211"/>
    <p:sldLayoutId id="2147483943" r:id="rId212"/>
    <p:sldLayoutId id="2147484122" r:id="rId213"/>
    <p:sldLayoutId id="2147483946" r:id="rId214"/>
    <p:sldLayoutId id="2147483945" r:id="rId215"/>
    <p:sldLayoutId id="2147483948" r:id="rId216"/>
    <p:sldLayoutId id="2147483759" r:id="rId217"/>
    <p:sldLayoutId id="2147484056" r:id="rId218"/>
    <p:sldLayoutId id="2147483865" r:id="rId219"/>
    <p:sldLayoutId id="2147483867" r:id="rId220"/>
    <p:sldLayoutId id="2147483868" r:id="rId221"/>
    <p:sldLayoutId id="2147483869" r:id="rId222"/>
    <p:sldLayoutId id="2147483870" r:id="rId223"/>
    <p:sldLayoutId id="2147483871" r:id="rId224"/>
    <p:sldLayoutId id="2147483872" r:id="rId225"/>
    <p:sldLayoutId id="2147483889" r:id="rId226"/>
    <p:sldLayoutId id="2147483737" r:id="rId227"/>
    <p:sldLayoutId id="2147483890" r:id="rId228"/>
    <p:sldLayoutId id="2147483842" r:id="rId229"/>
    <p:sldLayoutId id="2147483862" r:id="rId230"/>
    <p:sldLayoutId id="2147483891" r:id="rId231"/>
    <p:sldLayoutId id="2147483863" r:id="rId232"/>
    <p:sldLayoutId id="2147483900" r:id="rId233"/>
    <p:sldLayoutId id="2147483960" r:id="rId234"/>
    <p:sldLayoutId id="2147483864" r:id="rId235"/>
    <p:sldLayoutId id="2147483950" r:id="rId236"/>
    <p:sldLayoutId id="2147483953" r:id="rId237"/>
    <p:sldLayoutId id="2147483954" r:id="rId238"/>
    <p:sldLayoutId id="2147483892" r:id="rId239"/>
    <p:sldLayoutId id="2147483843" r:id="rId240"/>
    <p:sldLayoutId id="2147483955" r:id="rId241"/>
    <p:sldLayoutId id="2147483956" r:id="rId242"/>
    <p:sldLayoutId id="2147483957" r:id="rId243"/>
    <p:sldLayoutId id="2147483958" r:id="rId244"/>
    <p:sldLayoutId id="2147483965" r:id="rId245"/>
    <p:sldLayoutId id="2147484058" r:id="rId246"/>
    <p:sldLayoutId id="2147483964" r:id="rId247"/>
    <p:sldLayoutId id="2147484059" r:id="rId248"/>
    <p:sldLayoutId id="2147483959" r:id="rId249"/>
    <p:sldLayoutId id="2147483962" r:id="rId250"/>
    <p:sldLayoutId id="2147483738" r:id="rId251"/>
    <p:sldLayoutId id="2147483963" r:id="rId252"/>
    <p:sldLayoutId id="2147483967" r:id="rId253"/>
    <p:sldLayoutId id="2147483758" r:id="rId254"/>
    <p:sldLayoutId id="2147484057" r:id="rId255"/>
    <p:sldLayoutId id="2147483866" r:id="rId256"/>
    <p:sldLayoutId id="2147483874" r:id="rId257"/>
    <p:sldLayoutId id="2147483875" r:id="rId258"/>
    <p:sldLayoutId id="2147483876" r:id="rId259"/>
    <p:sldLayoutId id="2147483877" r:id="rId260"/>
    <p:sldLayoutId id="2147483878" r:id="rId261"/>
    <p:sldLayoutId id="2147483880" r:id="rId262"/>
    <p:sldLayoutId id="2147483740" r:id="rId263"/>
    <p:sldLayoutId id="2147484060" r:id="rId264"/>
    <p:sldLayoutId id="2147483968" r:id="rId265"/>
    <p:sldLayoutId id="2147484061" r:id="rId266"/>
    <p:sldLayoutId id="2147483969" r:id="rId267"/>
    <p:sldLayoutId id="2147483970" r:id="rId268"/>
    <p:sldLayoutId id="2147483971" r:id="rId269"/>
    <p:sldLayoutId id="2147483973" r:id="rId270"/>
    <p:sldLayoutId id="2147483974" r:id="rId271"/>
    <p:sldLayoutId id="2147483893" r:id="rId272"/>
    <p:sldLayoutId id="2147483975" r:id="rId273"/>
    <p:sldLayoutId id="2147483894" r:id="rId274"/>
    <p:sldLayoutId id="2147483976" r:id="rId275"/>
    <p:sldLayoutId id="2147483977" r:id="rId276"/>
    <p:sldLayoutId id="2147483979" r:id="rId277"/>
    <p:sldLayoutId id="2147483978" r:id="rId278"/>
    <p:sldLayoutId id="2147483980" r:id="rId279"/>
    <p:sldLayoutId id="2147483949" r:id="rId280"/>
    <p:sldLayoutId id="2147483733" r:id="rId281"/>
    <p:sldLayoutId id="2147483732" r:id="rId282"/>
    <p:sldLayoutId id="2147483734" r:id="rId283"/>
    <p:sldLayoutId id="2147483797" r:id="rId284"/>
    <p:sldLayoutId id="2147483736" r:id="rId285"/>
    <p:sldLayoutId id="2147483798" r:id="rId286"/>
    <p:sldLayoutId id="2147483802" r:id="rId287"/>
    <p:sldLayoutId id="2147483800" r:id="rId288"/>
    <p:sldLayoutId id="2147483735" r:id="rId289"/>
    <p:sldLayoutId id="2147483799" r:id="rId290"/>
    <p:sldLayoutId id="2147483981" r:id="rId291"/>
    <p:sldLayoutId id="2147483749" r:id="rId292"/>
    <p:sldLayoutId id="2147484062" r:id="rId293"/>
    <p:sldLayoutId id="2147483982" r:id="rId294"/>
    <p:sldLayoutId id="2147484063" r:id="rId295"/>
    <p:sldLayoutId id="2147483985" r:id="rId296"/>
    <p:sldLayoutId id="2147484064" r:id="rId297"/>
    <p:sldLayoutId id="2147483987" r:id="rId298"/>
    <p:sldLayoutId id="2147484065" r:id="rId299"/>
    <p:sldLayoutId id="2147483984" r:id="rId300"/>
    <p:sldLayoutId id="2147484137" r:id="rId301"/>
    <p:sldLayoutId id="2147483750" r:id="rId302"/>
    <p:sldLayoutId id="2147483983" r:id="rId303"/>
    <p:sldLayoutId id="2147483989" r:id="rId304"/>
    <p:sldLayoutId id="2147483986" r:id="rId305"/>
    <p:sldLayoutId id="2147483990" r:id="rId306"/>
    <p:sldLayoutId id="2147483988" r:id="rId307"/>
    <p:sldLayoutId id="2147483991" r:id="rId308"/>
    <p:sldLayoutId id="2147484066" r:id="rId309"/>
    <p:sldLayoutId id="2147483751" r:id="rId310"/>
    <p:sldLayoutId id="2147484067" r:id="rId311"/>
    <p:sldLayoutId id="2147483993" r:id="rId312"/>
    <p:sldLayoutId id="2147484068" r:id="rId313"/>
    <p:sldLayoutId id="2147483995" r:id="rId314"/>
    <p:sldLayoutId id="2147484069" r:id="rId315"/>
    <p:sldLayoutId id="2147483997" r:id="rId316"/>
    <p:sldLayoutId id="2147484138" r:id="rId317"/>
    <p:sldLayoutId id="2147483992" r:id="rId318"/>
    <p:sldLayoutId id="2147483752" r:id="rId319"/>
    <p:sldLayoutId id="2147483998" r:id="rId320"/>
    <p:sldLayoutId id="2147483994" r:id="rId321"/>
    <p:sldLayoutId id="2147483999" r:id="rId322"/>
    <p:sldLayoutId id="2147483996" r:id="rId323"/>
    <p:sldLayoutId id="2147484000" r:id="rId324"/>
    <p:sldLayoutId id="2147484070" r:id="rId325"/>
    <p:sldLayoutId id="2147484003" r:id="rId326"/>
    <p:sldLayoutId id="2147484071" r:id="rId327"/>
    <p:sldLayoutId id="2147484002" r:id="rId328"/>
    <p:sldLayoutId id="2147484072" r:id="rId329"/>
    <p:sldLayoutId id="2147483754" r:id="rId330"/>
    <p:sldLayoutId id="2147484073" r:id="rId331"/>
    <p:sldLayoutId id="2147484005" r:id="rId332"/>
    <p:sldLayoutId id="2147484139" r:id="rId333"/>
    <p:sldLayoutId id="2147484001" r:id="rId334"/>
    <p:sldLayoutId id="2147484004" r:id="rId335"/>
    <p:sldLayoutId id="2147484006" r:id="rId336"/>
    <p:sldLayoutId id="2147483753" r:id="rId337"/>
    <p:sldLayoutId id="2147484007" r:id="rId338"/>
    <p:sldLayoutId id="2147484008" r:id="rId339"/>
    <p:sldLayoutId id="2147484141" r:id="rId340"/>
    <p:sldLayoutId id="2147484143" r:id="rId341"/>
    <p:sldLayoutId id="2147484144" r:id="rId342"/>
    <p:sldLayoutId id="2147484145" r:id="rId343"/>
    <p:sldLayoutId id="2147484009" r:id="rId344"/>
    <p:sldLayoutId id="2147483730" r:id="rId345"/>
    <p:sldLayoutId id="2147484123" r:id="rId346"/>
    <p:sldLayoutId id="2147483901" r:id="rId347"/>
    <p:sldLayoutId id="2147484124" r:id="rId348"/>
    <p:sldLayoutId id="2147483902" r:id="rId349"/>
    <p:sldLayoutId id="2147484125" r:id="rId350"/>
    <p:sldLayoutId id="2147483904" r:id="rId351"/>
    <p:sldLayoutId id="2147484126" r:id="rId352"/>
    <p:sldLayoutId id="2147483905" r:id="rId353"/>
    <p:sldLayoutId id="2147484127" r:id="rId354"/>
    <p:sldLayoutId id="2147483731" r:id="rId355"/>
    <p:sldLayoutId id="2147484128" r:id="rId356"/>
    <p:sldLayoutId id="2147483803" r:id="rId357"/>
    <p:sldLayoutId id="2147484129" r:id="rId358"/>
    <p:sldLayoutId id="2147484010" r:id="rId359"/>
    <p:sldLayoutId id="2147484130" r:id="rId360"/>
    <p:sldLayoutId id="2147483811" r:id="rId361"/>
    <p:sldLayoutId id="2147483812" r:id="rId362"/>
    <p:sldLayoutId id="2147483807" r:id="rId363"/>
    <p:sldLayoutId id="2147483813" r:id="rId364"/>
    <p:sldLayoutId id="2147483814" r:id="rId365"/>
    <p:sldLayoutId id="2147483815" r:id="rId366"/>
    <p:sldLayoutId id="2147484011" r:id="rId367"/>
    <p:sldLayoutId id="2147484012" r:id="rId368"/>
    <p:sldLayoutId id="2147484013" r:id="rId369"/>
    <p:sldLayoutId id="2147484014" r:id="rId370"/>
    <p:sldLayoutId id="2147483809" r:id="rId371"/>
    <p:sldLayoutId id="2147483861" r:id="rId372"/>
    <p:sldLayoutId id="2147484131" r:id="rId373"/>
    <p:sldLayoutId id="2147484132" r:id="rId374"/>
    <p:sldLayoutId id="2147484015" r:id="rId375"/>
    <p:sldLayoutId id="2147484133" r:id="rId376"/>
    <p:sldLayoutId id="2147484135" r:id="rId377"/>
    <p:sldLayoutId id="2147484134" r:id="rId378"/>
    <p:sldLayoutId id="2147483816" r:id="rId379"/>
    <p:sldLayoutId id="2147484140" r:id="rId380"/>
    <p:sldLayoutId id="2147484016" r:id="rId381"/>
    <p:sldLayoutId id="2147483743" r:id="rId382"/>
    <p:sldLayoutId id="2147483756" r:id="rId383"/>
    <p:sldLayoutId id="2147483742" r:id="rId384"/>
    <p:sldLayoutId id="2147483888" r:id="rId385"/>
    <p:sldLayoutId id="2147484147" r:id="rId386"/>
    <p:sldLayoutId id="2147484149" r:id="rId387"/>
    <p:sldLayoutId id="2147484150" r:id="rId388"/>
    <p:sldLayoutId id="2147484151" r:id="rId389"/>
    <p:sldLayoutId id="2147484152" r:id="rId390"/>
    <p:sldLayoutId id="2147484153" r:id="rId39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 cap="all" spc="30" baseline="0">
          <a:solidFill>
            <a:srgbClr val="10065A"/>
          </a:solidFill>
          <a:latin typeface="Montserrat Black" pitchFamily="2" charset="0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rgbClr val="10065A"/>
        </a:buClr>
        <a:buFont typeface="VCI_Symbole" panose="02000503000000000000" pitchFamily="2" charset="2"/>
        <a:buChar char=""/>
        <a:defRPr sz="2400" kern="120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1pPr>
      <a:lvl2pPr marL="719138" indent="-431800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2pPr>
      <a:lvl3pPr marL="1160463" indent="-441325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3pPr>
      <a:lvl4pPr marL="1612900" indent="-452438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446088" algn="l" defTabSz="914400" rtl="0" eaLnBrk="1" latinLnBrk="0" hangingPunct="1">
        <a:lnSpc>
          <a:spcPct val="9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2.xml"/><Relationship Id="rId7" Type="http://schemas.openxmlformats.org/officeDocument/2006/relationships/image" Target="../media/image86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14/relationships/chartEx" Target="../charts/chartEx1.xml"/><Relationship Id="rId5" Type="http://schemas.openxmlformats.org/officeDocument/2006/relationships/image" Target="../media/image93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95.jpg"/><Relationship Id="rId2" Type="http://schemas.openxmlformats.org/officeDocument/2006/relationships/slideLayout" Target="../slideLayouts/slideLayout241.xml"/><Relationship Id="rId1" Type="http://schemas.openxmlformats.org/officeDocument/2006/relationships/tags" Target="../tags/tag9.xml"/><Relationship Id="rId6" Type="http://schemas.openxmlformats.org/officeDocument/2006/relationships/image" Target="../media/image94.jpg"/><Relationship Id="rId5" Type="http://schemas.openxmlformats.org/officeDocument/2006/relationships/image" Target="../media/image53.jpg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58.svg"/><Relationship Id="rId7" Type="http://schemas.openxmlformats.org/officeDocument/2006/relationships/image" Target="../media/image61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225.xml"/><Relationship Id="rId6" Type="http://schemas.openxmlformats.org/officeDocument/2006/relationships/hyperlink" Target="https://svgsilh.com/ko/image/2718284.html" TargetMode="External"/><Relationship Id="rId5" Type="http://schemas.openxmlformats.org/officeDocument/2006/relationships/image" Target="../media/image63.svg"/><Relationship Id="rId4" Type="http://schemas.openxmlformats.org/officeDocument/2006/relationships/image" Target="../media/image5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88.xml"/><Relationship Id="rId1" Type="http://schemas.openxmlformats.org/officeDocument/2006/relationships/tags" Target="../tags/tag10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8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ci.de/die-branche/zahlen-berichte/vci-statistik-grafiken-energie-klima-rohstoffe-chemie.jsp" TargetMode="External"/><Relationship Id="rId3" Type="http://schemas.openxmlformats.org/officeDocument/2006/relationships/oleObject" Target="../embeddings/oleObject9.bin"/><Relationship Id="rId7" Type="http://schemas.openxmlformats.org/officeDocument/2006/relationships/hyperlink" Target="https://www.vci.de/die-branche/zahlen-berichte/daten-fakten-forschung-entwicklung-bildung-innovationsstandort-deutschland-im-nationalen-und-internationalen-vergleich.jsp" TargetMode="External"/><Relationship Id="rId2" Type="http://schemas.openxmlformats.org/officeDocument/2006/relationships/slideLayout" Target="../slideLayouts/slideLayout161.xml"/><Relationship Id="rId1" Type="http://schemas.openxmlformats.org/officeDocument/2006/relationships/tags" Target="../tags/tag11.xml"/><Relationship Id="rId6" Type="http://schemas.openxmlformats.org/officeDocument/2006/relationships/hyperlink" Target="https://www.vci.de/die-branche/zahlen-berichte/vci-statistik-grafiken-bericht-investitionen-chemische-industrie-gesamtwirtschaft.jsp" TargetMode="External"/><Relationship Id="rId11" Type="http://schemas.openxmlformats.org/officeDocument/2006/relationships/hyperlink" Target="https://www.vci.de/die-branche/zahlen-berichte/chemiewirtschaft-wichtiger-laender-laenderberichte-und-laenderkurzberichte.jsp" TargetMode="External"/><Relationship Id="rId5" Type="http://schemas.openxmlformats.org/officeDocument/2006/relationships/image" Target="../media/image97.jpg"/><Relationship Id="rId10" Type="http://schemas.openxmlformats.org/officeDocument/2006/relationships/hyperlink" Target="https://www.vci.de/die-branche/berichte-zahlen/chemie-mittelstand.jsp" TargetMode="External"/><Relationship Id="rId4" Type="http://schemas.openxmlformats.org/officeDocument/2006/relationships/image" Target="../media/image1.emf"/><Relationship Id="rId9" Type="http://schemas.openxmlformats.org/officeDocument/2006/relationships/hyperlink" Target="https://www.vci.de/die-branche/zahlen-berichte/chemiemaerkte-weltweit-deutsche-chemie-weltweit-vci-analyse.js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61.xml"/><Relationship Id="rId1" Type="http://schemas.openxmlformats.org/officeDocument/2006/relationships/tags" Target="../tags/tag12.xml"/><Relationship Id="rId4" Type="http://schemas.openxmlformats.org/officeDocument/2006/relationships/image" Target="../media/image8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221.xml"/><Relationship Id="rId6" Type="http://schemas.openxmlformats.org/officeDocument/2006/relationships/image" Target="../media/image61.svg"/><Relationship Id="rId5" Type="http://schemas.openxmlformats.org/officeDocument/2006/relationships/image" Target="../media/image60.svg"/><Relationship Id="rId10" Type="http://schemas.openxmlformats.org/officeDocument/2006/relationships/image" Target="../media/image64.svg"/><Relationship Id="rId4" Type="http://schemas.openxmlformats.org/officeDocument/2006/relationships/image" Target="../media/image59.svg"/><Relationship Id="rId9" Type="http://schemas.openxmlformats.org/officeDocument/2006/relationships/hyperlink" Target="https://svgsilh.com/ko/image/2718284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svg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10" Type="http://schemas.openxmlformats.org/officeDocument/2006/relationships/image" Target="../media/image72.svg"/><Relationship Id="rId4" Type="http://schemas.openxmlformats.org/officeDocument/2006/relationships/image" Target="../media/image67.svg"/><Relationship Id="rId9" Type="http://schemas.openxmlformats.org/officeDocument/2006/relationships/hyperlink" Target="https://svgsilh.com/ko/image/2718284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svg"/><Relationship Id="rId1" Type="http://schemas.openxmlformats.org/officeDocument/2006/relationships/slideLayout" Target="../slideLayouts/slideLayout224.xml"/><Relationship Id="rId6" Type="http://schemas.openxmlformats.org/officeDocument/2006/relationships/image" Target="../media/image77.svg"/><Relationship Id="rId5" Type="http://schemas.openxmlformats.org/officeDocument/2006/relationships/image" Target="../media/image76.svg"/><Relationship Id="rId10" Type="http://schemas.openxmlformats.org/officeDocument/2006/relationships/image" Target="../media/image80.svg"/><Relationship Id="rId4" Type="http://schemas.openxmlformats.org/officeDocument/2006/relationships/image" Target="../media/image75.svg"/><Relationship Id="rId9" Type="http://schemas.openxmlformats.org/officeDocument/2006/relationships/hyperlink" Target="https://svgsilh.com/ko/image/2718284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17.xml"/><Relationship Id="rId1" Type="http://schemas.openxmlformats.org/officeDocument/2006/relationships/tags" Target="../tags/tag3.xml"/><Relationship Id="rId4" Type="http://schemas.openxmlformats.org/officeDocument/2006/relationships/image" Target="../media/image8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84.xml"/><Relationship Id="rId1" Type="http://schemas.openxmlformats.org/officeDocument/2006/relationships/tags" Target="../tags/tag4.xml"/><Relationship Id="rId5" Type="http://schemas.openxmlformats.org/officeDocument/2006/relationships/chart" Target="../charts/chart2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slideLayout" Target="../slideLayouts/slideLayout290.xml"/><Relationship Id="rId7" Type="http://schemas.openxmlformats.org/officeDocument/2006/relationships/image" Target="../media/image89.jp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8.jpg"/><Relationship Id="rId5" Type="http://schemas.openxmlformats.org/officeDocument/2006/relationships/image" Target="../media/image87.emf"/><Relationship Id="rId4" Type="http://schemas.openxmlformats.org/officeDocument/2006/relationships/oleObject" Target="../embeddings/oleObject5.bin"/><Relationship Id="rId9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2D8DC701-3CBD-3B08-BAD1-68BFF1D01DB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48326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8DC701-3CBD-3B08-BAD1-68BFF1D01D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78B2BBEC-725B-B93E-860B-9AB9382A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1591256"/>
            <a:ext cx="8928000" cy="2097343"/>
          </a:xfrm>
        </p:spPr>
        <p:txBody>
          <a:bodyPr vert="horz"/>
          <a:lstStyle/>
          <a:p>
            <a:r>
              <a:rPr lang="de-DE" dirty="0"/>
              <a:t>Chemie &amp; </a:t>
            </a:r>
            <a:r>
              <a:rPr lang="de-DE" dirty="0" err="1"/>
              <a:t>Pharma</a:t>
            </a:r>
            <a:r>
              <a:rPr lang="de-DE" dirty="0"/>
              <a:t> – Schlüsselbranche für Industrie, Innovation und Transformation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4BB9E6B8-83D6-CEBD-B003-C144878EE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Branchenporträt Juli 2026</a:t>
            </a:r>
          </a:p>
        </p:txBody>
      </p:sp>
    </p:spTree>
    <p:extLst>
      <p:ext uri="{BB962C8B-B14F-4D97-AF65-F5344CB8AC3E}">
        <p14:creationId xmlns:p14="http://schemas.microsoft.com/office/powerpoint/2010/main" val="409491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43D2B5-EB22-579D-BF9E-83086A190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10</a:t>
            </a:fld>
            <a:endParaRPr lang="de-DE" dirty="0"/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32EB1A5E-1FF6-1950-0E4F-19D93DCEC64A}"/>
              </a:ext>
            </a:extLst>
          </p:cNvPr>
          <p:cNvGraphicFramePr>
            <a:graphicFrameLocks noGrp="1"/>
          </p:cNvGraphicFramePr>
          <p:nvPr>
            <p:ph sz="quarter" idx="42"/>
            <p:extLst>
              <p:ext uri="{D42A27DB-BD31-4B8C-83A1-F6EECF244321}">
                <p14:modId xmlns:p14="http://schemas.microsoft.com/office/powerpoint/2010/main" val="1236032989"/>
              </p:ext>
            </p:extLst>
          </p:nvPr>
        </p:nvGraphicFramePr>
        <p:xfrm>
          <a:off x="6311900" y="1762125"/>
          <a:ext cx="5387975" cy="403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11350B-C41A-453A-44F6-D001F9BE3A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Quellen: Destatis,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0E234CC-AD92-AD27-2E6A-46BED59DFD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1399449"/>
            <a:ext cx="5483992" cy="252000"/>
          </a:xfrm>
        </p:spPr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2025, Anteile in Prozent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3D56F01-2832-72F1-6DA5-55CFA3EB1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1090901"/>
            <a:ext cx="5556000" cy="288000"/>
          </a:xfrm>
        </p:spPr>
        <p:txBody>
          <a:bodyPr/>
          <a:lstStyle/>
          <a:p>
            <a:r>
              <a:rPr lang="de-DE" dirty="0"/>
              <a:t>Größenstruktur der Branche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51494EC-B340-E75E-1647-67A745200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Starker Mittelstand</a:t>
            </a:r>
          </a:p>
        </p:txBody>
      </p:sp>
      <p:graphicFrame>
        <p:nvGraphicFramePr>
          <p:cNvPr id="10" name="Diagrammplatzhalter 9">
            <a:extLst>
              <a:ext uri="{FF2B5EF4-FFF2-40B4-BE49-F238E27FC236}">
                <a16:creationId xmlns:a16="http://schemas.microsoft.com/office/drawing/2014/main" id="{AB8B08F4-C8AE-4349-9DE1-FDCC79248C33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051046542"/>
              </p:ext>
            </p:extLst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C0D8E392-F545-BD20-08CA-9FFB4907E496}"/>
              </a:ext>
            </a:extLst>
          </p:cNvPr>
          <p:cNvSpPr txBox="1">
            <a:spLocks/>
          </p:cNvSpPr>
          <p:nvPr/>
        </p:nvSpPr>
        <p:spPr>
          <a:xfrm>
            <a:off x="6529214" y="5736446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</a:t>
            </a:r>
            <a:r>
              <a:rPr lang="de-DE" dirty="0" err="1">
                <a:solidFill>
                  <a:srgbClr val="10065A"/>
                </a:solidFill>
              </a:rPr>
              <a:t>qualitystockarts</a:t>
            </a:r>
            <a:r>
              <a:rPr lang="de-DE" dirty="0">
                <a:solidFill>
                  <a:srgbClr val="10065A"/>
                </a:solidFill>
              </a:rPr>
              <a:t>/stock.adobe.com; </a:t>
            </a:r>
            <a:r>
              <a:rPr lang="de-DE" dirty="0" err="1">
                <a:solidFill>
                  <a:srgbClr val="10065A"/>
                </a:solidFill>
              </a:rPr>
              <a:t>Gyro</a:t>
            </a:r>
            <a:r>
              <a:rPr lang="de-DE" dirty="0">
                <a:solidFill>
                  <a:srgbClr val="10065A"/>
                </a:solidFill>
              </a:rPr>
              <a:t> Photography/stock.adobe.com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970764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7037955"/>
              </p:ext>
            </p:ext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24" imgH="324" progId="TCLayout.ActiveDocument.1">
                  <p:embed/>
                </p:oleObj>
              </mc:Choice>
              <mc:Fallback>
                <p:oleObj name="think-cell Folie" r:id="rId4" imgW="324" imgH="324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2200" b="1" dirty="0" err="1">
              <a:solidFill>
                <a:schemeClr val="tx1"/>
              </a:solidFill>
              <a:latin typeface="Bahnschrift SemiBold" panose="020B0502040204020203" pitchFamily="34" charset="0"/>
              <a:ea typeface="+mj-ea"/>
              <a:cs typeface="+mj-cs"/>
              <a:sym typeface="Bahnschrift SemiBold" panose="020B0502040204020203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DDB9D-7441-498E-B0A4-DF53F6EEAD47}" type="slidenum">
              <a:rPr lang="de-DE" smtClean="0"/>
              <a:t>11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B2953-7E7E-1D50-845E-160E2CB611D6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sz="800" dirty="0">
                <a:solidFill>
                  <a:srgbClr val="10065A"/>
                </a:solidFill>
              </a:rPr>
              <a:t>Quellen: Statistisches Bundesamt, VCI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D299D1C-3668-64AE-2FAC-D2599EE422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Anteile der Sparten am Produktionswert der Branche, 2025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D37572B-66E5-451D-B613-52F8D1D54C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Produktpalette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Breite Produktpalette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6" name="Diagrammplatzhalter 15">
                <a:extLst>
                  <a:ext uri="{FF2B5EF4-FFF2-40B4-BE49-F238E27FC236}">
                    <a16:creationId xmlns:a16="http://schemas.microsoft.com/office/drawing/2014/main" id="{4DCB7350-CF93-485C-AEF2-47188EE137B7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8"/>
                <p:extLst>
                  <p:ext uri="{D42A27DB-BD31-4B8C-83A1-F6EECF244321}">
                    <p14:modId xmlns:p14="http://schemas.microsoft.com/office/powerpoint/2010/main" val="589455173"/>
                  </p:ext>
                </p:extLst>
              </p:nvPr>
            </p:nvGraphicFramePr>
            <p:xfrm>
              <a:off x="539750" y="1871663"/>
              <a:ext cx="11160125" cy="40322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6" name="Diagrammplatzhalter 15">
                <a:extLst>
                  <a:ext uri="{FF2B5EF4-FFF2-40B4-BE49-F238E27FC236}">
                    <a16:creationId xmlns:a16="http://schemas.microsoft.com/office/drawing/2014/main" id="{4DCB7350-CF93-485C-AEF2-47188EE137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750" y="1871663"/>
                <a:ext cx="11160125" cy="40322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2979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wrap="square">
            <a:noAutofit/>
          </a:bodyPr>
          <a:lstStyle/>
          <a:p>
            <a:pPr algn="l"/>
            <a:r>
              <a:rPr sz="2600" dirty="0"/>
              <a:t>CHEMIE </a:t>
            </a:r>
            <a:r>
              <a:rPr lang="de-DE" sz="2600" dirty="0"/>
              <a:t>&amp; </a:t>
            </a:r>
            <a:r>
              <a:rPr lang="de-DE" sz="2600" dirty="0" err="1"/>
              <a:t>Pharma</a:t>
            </a:r>
            <a:r>
              <a:rPr lang="de-DE" sz="2600" dirty="0"/>
              <a:t> </a:t>
            </a:r>
            <a:r>
              <a:rPr sz="2600" dirty="0"/>
              <a:t>VERBINDET DEUTSCHLANDS WERTSCHÖPFUNGSKETTEN MIT DER WELT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30936" y="5998717"/>
            <a:ext cx="9875838" cy="146050"/>
          </a:xfrm>
        </p:spPr>
        <p:txBody>
          <a:bodyPr wrap="square">
            <a:noAutofit/>
          </a:bodyPr>
          <a:lstStyle/>
          <a:p>
            <a:pPr marL="0" indent="0" algn="l">
              <a:buNone/>
            </a:pPr>
            <a:r>
              <a:rPr sz="800" b="0" dirty="0">
                <a:latin typeface="Source Sans Pro"/>
              </a:rPr>
              <a:t>Quelle: </a:t>
            </a:r>
            <a:r>
              <a:rPr sz="800" b="0" dirty="0" err="1">
                <a:latin typeface="Source Sans Pro"/>
              </a:rPr>
              <a:t>Destatis</a:t>
            </a:r>
            <a:r>
              <a:rPr sz="800" b="0" dirty="0">
                <a:latin typeface="Source Sans Pro"/>
              </a:rPr>
              <a:t>, VCI</a:t>
            </a:r>
            <a:r>
              <a:rPr lang="de-DE" sz="800" b="0" dirty="0">
                <a:latin typeface="Source Sans Pro"/>
              </a:rPr>
              <a:t>		Datenstand: 2023</a:t>
            </a:r>
            <a:r>
              <a:rPr sz="800" b="0" dirty="0">
                <a:latin typeface="Source Sans Pro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50036" y="1591056"/>
            <a:ext cx="13716" cy="3255264"/>
          </a:xfrm>
          <a:prstGeom prst="rect">
            <a:avLst/>
          </a:prstGeom>
          <a:solidFill>
            <a:srgbClr val="D8DE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450436" y="1591056"/>
            <a:ext cx="13716" cy="3255264"/>
          </a:xfrm>
          <a:prstGeom prst="rect">
            <a:avLst/>
          </a:prstGeom>
          <a:solidFill>
            <a:srgbClr val="D8DE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0000" y="1536192"/>
            <a:ext cx="3062736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INTERNATIONAL VERNETZT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2011680"/>
            <a:ext cx="160020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100" b="1" dirty="0">
                <a:solidFill>
                  <a:srgbClr val="10065A"/>
                </a:solidFill>
                <a:latin typeface="Montserrat"/>
              </a:rPr>
              <a:t>50 %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75520" y="2066543"/>
            <a:ext cx="14173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dirty="0">
                <a:solidFill>
                  <a:schemeClr val="tx2"/>
                </a:solidFill>
                <a:latin typeface="Source Sans Pro"/>
              </a:rPr>
              <a:t>Ausland</a:t>
            </a:r>
            <a:r>
              <a:rPr lang="de-DE" sz="1400" b="0" dirty="0" err="1">
                <a:solidFill>
                  <a:schemeClr val="tx2"/>
                </a:solidFill>
                <a:latin typeface="Source Sans Pro"/>
              </a:rPr>
              <a:t>sabsatz</a:t>
            </a:r>
            <a:endParaRPr sz="1400" b="0" dirty="0">
              <a:solidFill>
                <a:schemeClr val="tx2"/>
              </a:solidFill>
              <a:latin typeface="Source Sans Pro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3143673" y="2139696"/>
            <a:ext cx="256032" cy="274320"/>
          </a:xfrm>
          <a:prstGeom prst="chevron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" y="2926080"/>
            <a:ext cx="160020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100" b="1" dirty="0">
                <a:solidFill>
                  <a:srgbClr val="10ADAA"/>
                </a:solidFill>
                <a:latin typeface="Montserrat"/>
              </a:rPr>
              <a:t>2</a:t>
            </a:r>
            <a:r>
              <a:rPr lang="de-DE" sz="3100" b="1" dirty="0">
                <a:solidFill>
                  <a:srgbClr val="10ADAA"/>
                </a:solidFill>
                <a:latin typeface="Montserrat"/>
              </a:rPr>
              <a:t>4</a:t>
            </a:r>
            <a:r>
              <a:rPr sz="3100" b="1" dirty="0">
                <a:solidFill>
                  <a:srgbClr val="10ADAA"/>
                </a:solidFill>
                <a:latin typeface="Montserrat"/>
              </a:rPr>
              <a:t>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75520" y="2980944"/>
            <a:ext cx="14173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dirty="0">
                <a:solidFill>
                  <a:schemeClr val="tx2"/>
                </a:solidFill>
                <a:latin typeface="Source Sans Pro"/>
              </a:rPr>
              <a:t>i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mportiert</a:t>
            </a:r>
            <a:r>
              <a:rPr lang="de-DE" sz="1400" b="0" dirty="0">
                <a:solidFill>
                  <a:schemeClr val="tx2"/>
                </a:solidFill>
                <a:latin typeface="Source Sans Pro"/>
              </a:rPr>
              <a:t>e Vorleistungen</a:t>
            </a:r>
            <a:endParaRPr sz="1400" b="0" dirty="0">
              <a:solidFill>
                <a:schemeClr val="tx2"/>
              </a:solidFill>
              <a:latin typeface="Source Sans Pro"/>
            </a:endParaRPr>
          </a:p>
        </p:txBody>
      </p:sp>
      <p:sp>
        <p:nvSpPr>
          <p:cNvPr id="18" name="Chevron 17"/>
          <p:cNvSpPr/>
          <p:nvPr/>
        </p:nvSpPr>
        <p:spPr>
          <a:xfrm rot="10800000">
            <a:off x="3143673" y="3054096"/>
            <a:ext cx="256032" cy="274320"/>
          </a:xfrm>
          <a:prstGeom prst="chevron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8368" y="3922776"/>
            <a:ext cx="2944368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 err="1">
                <a:solidFill>
                  <a:srgbClr val="10065A"/>
                </a:solidFill>
                <a:latin typeface="Source Sans Pro"/>
              </a:rPr>
              <a:t>Globale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10065A"/>
                </a:solidFill>
                <a:latin typeface="Source Sans Pro"/>
              </a:rPr>
              <a:t>Beschaffung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 und </a:t>
            </a:r>
            <a:r>
              <a:rPr sz="1400" b="1" dirty="0" err="1">
                <a:solidFill>
                  <a:srgbClr val="10065A"/>
                </a:solidFill>
                <a:latin typeface="Source Sans Pro"/>
              </a:rPr>
              <a:t>Absatz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
</a:t>
            </a:r>
            <a:r>
              <a:rPr sz="1400" b="1" dirty="0" err="1">
                <a:solidFill>
                  <a:srgbClr val="10065A"/>
                </a:solidFill>
                <a:latin typeface="Source Sans Pro"/>
              </a:rPr>
              <a:t>verbinden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 </a:t>
            </a:r>
            <a:r>
              <a:rPr lang="de-DE" sz="1400" b="1" dirty="0">
                <a:solidFill>
                  <a:srgbClr val="10065A"/>
                </a:solidFill>
                <a:latin typeface="Source Sans Pro"/>
              </a:rPr>
              <a:t>die deutsche Chemie- und Pharmaindustrie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 mit der Welt.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01083" y="1536192"/>
            <a:ext cx="2628901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HOHE FERTIGUNGSTIEFE</a:t>
            </a:r>
          </a:p>
        </p:txBody>
      </p:sp>
      <p:sp>
        <p:nvSpPr>
          <p:cNvPr id="22" name="Oval 21"/>
          <p:cNvSpPr/>
          <p:nvPr/>
        </p:nvSpPr>
        <p:spPr>
          <a:xfrm>
            <a:off x="4160520" y="2121408"/>
            <a:ext cx="1207008" cy="1207008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3" name="Oval 22"/>
          <p:cNvSpPr/>
          <p:nvPr/>
        </p:nvSpPr>
        <p:spPr>
          <a:xfrm>
            <a:off x="4389120" y="2350008"/>
            <a:ext cx="749808" cy="7498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noAutofit/>
          </a:bodyPr>
          <a:lstStyle/>
          <a:p>
            <a:pPr algn="ctr"/>
            <a:r>
              <a:rPr lang="de-DE" sz="2200" b="1" dirty="0">
                <a:solidFill>
                  <a:srgbClr val="10065A"/>
                </a:solidFill>
                <a:latin typeface="Montserrat"/>
              </a:rPr>
              <a:t>52</a:t>
            </a:r>
            <a:r>
              <a:rPr sz="2200" b="1" dirty="0">
                <a:solidFill>
                  <a:srgbClr val="10065A"/>
                </a:solidFill>
                <a:latin typeface="Montserrat"/>
              </a:rPr>
              <a:t> 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68111" y="2139696"/>
            <a:ext cx="1455405" cy="8412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b="0" dirty="0">
                <a:solidFill>
                  <a:schemeClr val="tx2"/>
                </a:solidFill>
                <a:latin typeface="Source Sans Pro"/>
              </a:rPr>
              <a:t>d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er</a:t>
            </a:r>
            <a:r>
              <a:rPr lang="de-DE" sz="1400" dirty="0">
                <a:solidFill>
                  <a:schemeClr val="tx2"/>
                </a:solidFill>
                <a:latin typeface="Source Sans Pro"/>
              </a:rPr>
              <a:t> inländischen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 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Vorleistungen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
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stammen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 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aus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 </a:t>
            </a:r>
            <a:r>
              <a:rPr lang="de-DE" sz="1400" b="0" dirty="0">
                <a:solidFill>
                  <a:schemeClr val="tx2"/>
                </a:solidFill>
                <a:latin typeface="Source Sans Pro"/>
              </a:rPr>
              <a:t>Chemie &amp; </a:t>
            </a:r>
            <a:r>
              <a:rPr lang="de-DE" sz="1400" b="0" dirty="0" err="1">
                <a:solidFill>
                  <a:schemeClr val="tx2"/>
                </a:solidFill>
                <a:latin typeface="Source Sans Pro"/>
              </a:rPr>
              <a:t>Pharma</a:t>
            </a:r>
            <a:endParaRPr sz="1400" b="0" dirty="0">
              <a:solidFill>
                <a:schemeClr val="tx2"/>
              </a:solidFill>
              <a:latin typeface="Source Sans Pro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01083" y="3703320"/>
            <a:ext cx="162763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2800" b="1" dirty="0">
                <a:solidFill>
                  <a:srgbClr val="10ADAA"/>
                </a:solidFill>
                <a:latin typeface="Montserrat"/>
              </a:rPr>
              <a:t>&gt;50</a:t>
            </a:r>
            <a:r>
              <a:rPr sz="2800" b="1" dirty="0">
                <a:solidFill>
                  <a:srgbClr val="10ADAA"/>
                </a:solidFill>
                <a:latin typeface="Montserrat"/>
              </a:rPr>
              <a:t> 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02469" y="3726180"/>
            <a:ext cx="1814795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>
            <a:defPPr>
              <a:defRPr lang="de-DE"/>
            </a:defPPr>
            <a:lvl1pPr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564A3E"/>
                </a:solidFill>
                <a:latin typeface="Source Sans Pro"/>
              </a:defRPr>
            </a:lvl1pPr>
          </a:lstStyle>
          <a:p>
            <a:r>
              <a:rPr lang="de-DE" dirty="0">
                <a:solidFill>
                  <a:schemeClr val="tx2"/>
                </a:solidFill>
              </a:rPr>
              <a:t>d</a:t>
            </a:r>
            <a:r>
              <a:rPr dirty="0">
                <a:solidFill>
                  <a:schemeClr val="tx2"/>
                </a:solidFill>
              </a:rPr>
              <a:t>e</a:t>
            </a:r>
            <a:r>
              <a:rPr lang="de-DE" dirty="0">
                <a:solidFill>
                  <a:schemeClr val="tx2"/>
                </a:solidFill>
              </a:rPr>
              <a:t>s Inlandsabsatzes</a:t>
            </a:r>
            <a:r>
              <a:rPr dirty="0">
                <a:solidFill>
                  <a:schemeClr val="tx2"/>
                </a:solidFill>
              </a:rPr>
              <a:t> </a:t>
            </a:r>
            <a:r>
              <a:rPr lang="de-DE" dirty="0">
                <a:solidFill>
                  <a:schemeClr val="tx2"/>
                </a:solidFill>
              </a:rPr>
              <a:t>gehen a</a:t>
            </a:r>
            <a:r>
              <a:rPr dirty="0">
                <a:solidFill>
                  <a:schemeClr val="tx2"/>
                </a:solidFill>
              </a:rPr>
              <a:t>n Chemie </a:t>
            </a:r>
            <a:r>
              <a:rPr lang="de-DE" dirty="0">
                <a:solidFill>
                  <a:schemeClr val="tx2"/>
                </a:solidFill>
              </a:rPr>
              <a:t>&amp;</a:t>
            </a:r>
            <a:r>
              <a:rPr dirty="0">
                <a:solidFill>
                  <a:schemeClr val="tx2"/>
                </a:solidFill>
              </a:rPr>
              <a:t> Pharma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16692" y="1536192"/>
            <a:ext cx="4283964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UNVERZICHTBARER ZULIEFERER</a:t>
            </a:r>
            <a:r>
              <a:rPr lang="de-DE" sz="1500" b="1" dirty="0">
                <a:solidFill>
                  <a:srgbClr val="10065A"/>
                </a:solidFill>
                <a:latin typeface="Montserrat"/>
              </a:rPr>
              <a:t> für Industrie und Gesellschaft</a:t>
            </a:r>
            <a:endParaRPr sz="1500" b="1" dirty="0">
              <a:solidFill>
                <a:srgbClr val="10065A"/>
              </a:solidFill>
              <a:latin typeface="Montserrat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697324" y="2596895"/>
            <a:ext cx="1102932" cy="1042413"/>
          </a:xfrm>
          <a:prstGeom prst="rect">
            <a:avLst/>
          </a:prstGeom>
          <a:solidFill>
            <a:srgbClr val="100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noAutofit/>
          </a:bodyPr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ontserrat Black" panose="00000A00000000000000" pitchFamily="50" charset="0"/>
              </a:rPr>
              <a:t>CHEMIE</a:t>
            </a:r>
            <a:r>
              <a:rPr lang="de-DE" sz="1100" b="1" dirty="0">
                <a:solidFill>
                  <a:srgbClr val="FFFFFF"/>
                </a:solidFill>
                <a:latin typeface="Montserrat Black" panose="00000A00000000000000" pitchFamily="50" charset="0"/>
              </a:rPr>
              <a:t> &amp; PHARMA</a:t>
            </a:r>
            <a:endParaRPr sz="1100" b="1" dirty="0">
              <a:solidFill>
                <a:srgbClr val="FFFFFF"/>
              </a:solidFill>
              <a:latin typeface="Montserrat Black" panose="00000A00000000000000" pitchFamily="50" charset="0"/>
            </a:endParaRPr>
          </a:p>
        </p:txBody>
      </p:sp>
      <p:cxnSp>
        <p:nvCxnSpPr>
          <p:cNvPr id="31" name="Connector 30"/>
          <p:cNvCxnSpPr/>
          <p:nvPr/>
        </p:nvCxnSpPr>
        <p:spPr>
          <a:xfrm>
            <a:off x="8800256" y="3099816"/>
            <a:ext cx="365760" cy="0"/>
          </a:xfrm>
          <a:prstGeom prst="line">
            <a:avLst/>
          </a:prstGeom>
          <a:ln w="38100">
            <a:solidFill>
              <a:srgbClr val="FF3E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9166016" y="2395728"/>
            <a:ext cx="0" cy="1536192"/>
          </a:xfrm>
          <a:prstGeom prst="line">
            <a:avLst/>
          </a:prstGeom>
          <a:ln w="25400">
            <a:solidFill>
              <a:srgbClr val="FF3E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9166016" y="2414016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568352" y="2276856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0065A"/>
                </a:solidFill>
                <a:latin typeface="Source Sans Pro"/>
              </a:rPr>
              <a:t>Kunststoffverarbeitung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9166016" y="2926080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568352" y="2788920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0065A"/>
                </a:solidFill>
                <a:latin typeface="Source Sans Pro"/>
              </a:rPr>
              <a:t>Bauwirtschaft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9166016" y="3438144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9568352" y="3300984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 err="1">
                <a:solidFill>
                  <a:srgbClr val="10065A"/>
                </a:solidFill>
                <a:latin typeface="Source Sans Pro"/>
              </a:rPr>
              <a:t>Fahrzeugbau</a:t>
            </a:r>
            <a:endParaRPr sz="1400" b="1" dirty="0">
              <a:solidFill>
                <a:srgbClr val="10065A"/>
              </a:solidFill>
              <a:latin typeface="Source Sans Pro"/>
            </a:endParaRPr>
          </a:p>
        </p:txBody>
      </p:sp>
      <p:cxnSp>
        <p:nvCxnSpPr>
          <p:cNvPr id="39" name="Connector 38"/>
          <p:cNvCxnSpPr/>
          <p:nvPr/>
        </p:nvCxnSpPr>
        <p:spPr>
          <a:xfrm>
            <a:off x="9166016" y="3950208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9568352" y="3813048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b="1" dirty="0">
                <a:solidFill>
                  <a:srgbClr val="10065A"/>
                </a:solidFill>
                <a:latin typeface="Source Sans Pro"/>
              </a:rPr>
              <a:t>Gesundheitswesen…</a:t>
            </a:r>
            <a:endParaRPr sz="1400" b="1" dirty="0">
              <a:solidFill>
                <a:srgbClr val="10065A"/>
              </a:solidFill>
              <a:latin typeface="Source Sans Pro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39552" y="4315968"/>
            <a:ext cx="416052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3EB5"/>
                </a:solidFill>
                <a:latin typeface="Source Sans Pro"/>
              </a:rPr>
              <a:t>Die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Bedeutung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reicht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weit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über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direkte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
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Lieferbeziehungen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hinaus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0" y="4992624"/>
            <a:ext cx="12191695" cy="932688"/>
          </a:xfrm>
          <a:prstGeom prst="rect">
            <a:avLst/>
          </a:prstGeom>
          <a:solidFill>
            <a:srgbClr val="100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30936" y="5129784"/>
            <a:ext cx="11561064" cy="6675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0"/>
              </a:spcAft>
            </a:pPr>
            <a:r>
              <a:rPr sz="1900" b="1" dirty="0" err="1">
                <a:solidFill>
                  <a:srgbClr val="FF3EB5"/>
                </a:solidFill>
                <a:latin typeface="Montserrat"/>
              </a:rPr>
              <a:t>Jeder</a:t>
            </a:r>
            <a:r>
              <a:rPr sz="1900" b="1" dirty="0">
                <a:solidFill>
                  <a:srgbClr val="FF3EB5"/>
                </a:solidFill>
                <a:latin typeface="Montserrat"/>
              </a:rPr>
              <a:t> </a:t>
            </a:r>
            <a:r>
              <a:rPr sz="1900" b="1" dirty="0" err="1">
                <a:solidFill>
                  <a:srgbClr val="FF3EB5"/>
                </a:solidFill>
                <a:latin typeface="Montserrat"/>
              </a:rPr>
              <a:t>zweite</a:t>
            </a:r>
            <a:r>
              <a:rPr sz="1900" b="1" dirty="0">
                <a:solidFill>
                  <a:srgbClr val="FF3EB5"/>
                </a:solidFill>
                <a:latin typeface="Montserrat"/>
              </a:rPr>
              <a:t> Euro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chemischer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Produktion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wird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exportiert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.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 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Die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andere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Hälfte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bildet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das Fundament 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von </a:t>
            </a:r>
            <a:r>
              <a:rPr sz="1900" b="1" dirty="0" err="1">
                <a:solidFill>
                  <a:schemeClr val="accent1"/>
                </a:solidFill>
                <a:latin typeface="Montserrat"/>
              </a:rPr>
              <a:t>Wertschöpfung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 und </a:t>
            </a:r>
            <a:r>
              <a:rPr lang="de-DE" sz="1900" b="1" dirty="0">
                <a:solidFill>
                  <a:schemeClr val="accent1"/>
                </a:solidFill>
                <a:latin typeface="Montserrat"/>
              </a:rPr>
              <a:t>Gesundheit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 in D</a:t>
            </a:r>
            <a:r>
              <a:rPr lang="de-DE" sz="1900" b="1" dirty="0" err="1">
                <a:solidFill>
                  <a:srgbClr val="FFFFFF"/>
                </a:solidFill>
                <a:latin typeface="Montserrat"/>
              </a:rPr>
              <a:t>eutschland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.</a:t>
            </a:r>
            <a:endParaRPr sz="1900" b="1" dirty="0">
              <a:solidFill>
                <a:srgbClr val="FFFFFF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DA1ECC-1B23-9BFA-37DA-2353495433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97782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DA1ECC-1B23-9BFA-37DA-2353495433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A22D39F-FCA8-47FB-B94F-2D507F14C5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B46E3B55-CB86-45D6-9F67-1F68FD4AA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sz="2600" dirty="0">
                <a:solidFill>
                  <a:srgbClr val="10065A"/>
                </a:solidFill>
              </a:rPr>
              <a:t>Chemie macht Zukunft möglich</a:t>
            </a:r>
          </a:p>
        </p:txBody>
      </p:sp>
      <p:sp>
        <p:nvSpPr>
          <p:cNvPr id="18" name="Inhaltsplatzhalter 25">
            <a:extLst>
              <a:ext uri="{FF2B5EF4-FFF2-40B4-BE49-F238E27FC236}">
                <a16:creationId xmlns:a16="http://schemas.microsoft.com/office/drawing/2014/main" id="{17F858AB-0C3D-4688-BBC5-3A8914106B9D}"/>
              </a:ext>
            </a:extLst>
          </p:cNvPr>
          <p:cNvSpPr txBox="1">
            <a:spLocks/>
          </p:cNvSpPr>
          <p:nvPr/>
        </p:nvSpPr>
        <p:spPr bwMode="gray">
          <a:xfrm>
            <a:off x="527144" y="3328147"/>
            <a:ext cx="3607200" cy="2585291"/>
          </a:xfrm>
          <a:prstGeom prst="rect">
            <a:avLst/>
          </a:prstGeom>
          <a:solidFill>
            <a:srgbClr val="10069F"/>
          </a:solidFill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>
                <a:solidFill>
                  <a:schemeClr val="bg1"/>
                </a:solidFill>
              </a:rPr>
              <a:t>Chemie: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Wachstums- und Innovationsmotor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Am Anfang globaler Wertschöpfungsketten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Produkte gehen in nahezu alle Branchen ein</a:t>
            </a:r>
          </a:p>
        </p:txBody>
      </p:sp>
      <p:sp>
        <p:nvSpPr>
          <p:cNvPr id="19" name="Inhaltsplatzhalter 28">
            <a:extLst>
              <a:ext uri="{FF2B5EF4-FFF2-40B4-BE49-F238E27FC236}">
                <a16:creationId xmlns:a16="http://schemas.microsoft.com/office/drawing/2014/main" id="{461874A5-3C98-4E2A-B88A-48B5F14BBC1B}"/>
              </a:ext>
            </a:extLst>
          </p:cNvPr>
          <p:cNvSpPr txBox="1">
            <a:spLocks/>
          </p:cNvSpPr>
          <p:nvPr/>
        </p:nvSpPr>
        <p:spPr bwMode="gray">
          <a:xfrm>
            <a:off x="4284975" y="3328147"/>
            <a:ext cx="3607200" cy="2585291"/>
          </a:xfrm>
          <a:prstGeom prst="rect">
            <a:avLst/>
          </a:prstGeom>
          <a:solidFill>
            <a:srgbClr val="FF3EB5"/>
          </a:solidFill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bg1"/>
                </a:solidFill>
              </a:rPr>
              <a:t>Chemie:</a:t>
            </a:r>
          </a:p>
          <a:p>
            <a:r>
              <a:rPr lang="de-DE" sz="1800" dirty="0" err="1">
                <a:solidFill>
                  <a:schemeClr val="bg1"/>
                </a:solidFill>
              </a:rPr>
              <a:t>Enabler</a:t>
            </a:r>
            <a:r>
              <a:rPr lang="de-DE" sz="1800" dirty="0">
                <a:solidFill>
                  <a:schemeClr val="bg1"/>
                </a:solidFill>
              </a:rPr>
              <a:t> der zirkulären Wirtschaft</a:t>
            </a:r>
          </a:p>
          <a:p>
            <a:r>
              <a:rPr lang="de-DE" sz="1800" dirty="0">
                <a:solidFill>
                  <a:schemeClr val="bg1"/>
                </a:solidFill>
              </a:rPr>
              <a:t>Effiziente und klimaschonende Produktion</a:t>
            </a:r>
          </a:p>
          <a:p>
            <a:r>
              <a:rPr lang="de-DE" sz="1800" dirty="0">
                <a:solidFill>
                  <a:schemeClr val="bg1"/>
                </a:solidFill>
              </a:rPr>
              <a:t>Essenzieller Teil von globalen Wertschöpfungskreisläufen</a:t>
            </a:r>
          </a:p>
        </p:txBody>
      </p: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DFC46386-679C-4293-90D7-864E025FEECD}"/>
              </a:ext>
            </a:extLst>
          </p:cNvPr>
          <p:cNvSpPr txBox="1">
            <a:spLocks/>
          </p:cNvSpPr>
          <p:nvPr/>
        </p:nvSpPr>
        <p:spPr bwMode="gray">
          <a:xfrm>
            <a:off x="8072460" y="3328147"/>
            <a:ext cx="3607200" cy="2585291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>
                <a:solidFill>
                  <a:schemeClr val="bg1"/>
                </a:solidFill>
              </a:rPr>
              <a:t>Chemie: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nutzt Chancen der Digitalisierung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entwickelt neue Geschäftsmodelle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neue Rollenverteilung in globalen Wertschöpfungsnetzwerken</a:t>
            </a:r>
            <a:br>
              <a:rPr lang="de-DE" sz="1800" dirty="0">
                <a:solidFill>
                  <a:schemeClr val="bg1"/>
                </a:solidFill>
              </a:rPr>
            </a:br>
            <a:endParaRPr lang="de-DE" sz="1800" dirty="0">
              <a:solidFill>
                <a:schemeClr val="bg1"/>
              </a:solidFill>
            </a:endParaRPr>
          </a:p>
        </p:txBody>
      </p:sp>
      <p:sp>
        <p:nvSpPr>
          <p:cNvPr id="27" name="Inhaltsplatzhalter 25">
            <a:extLst>
              <a:ext uri="{FF2B5EF4-FFF2-40B4-BE49-F238E27FC236}">
                <a16:creationId xmlns:a16="http://schemas.microsoft.com/office/drawing/2014/main" id="{A38E1EA6-9B4A-4844-9E80-2DFEACC06F31}"/>
              </a:ext>
            </a:extLst>
          </p:cNvPr>
          <p:cNvSpPr txBox="1">
            <a:spLocks/>
          </p:cNvSpPr>
          <p:nvPr/>
        </p:nvSpPr>
        <p:spPr bwMode="gray">
          <a:xfrm>
            <a:off x="527144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400" b="1" cap="all" dirty="0">
                <a:solidFill>
                  <a:srgbClr val="10069F"/>
                </a:solidFill>
                <a:latin typeface="Montserrat Black" panose="00000A00000000000000" pitchFamily="50" charset="0"/>
              </a:rPr>
              <a:t>Globale Wertschöpfungsketten</a:t>
            </a:r>
          </a:p>
        </p:txBody>
      </p:sp>
      <p:sp>
        <p:nvSpPr>
          <p:cNvPr id="28" name="Inhaltsplatzhalter 25">
            <a:extLst>
              <a:ext uri="{FF2B5EF4-FFF2-40B4-BE49-F238E27FC236}">
                <a16:creationId xmlns:a16="http://schemas.microsoft.com/office/drawing/2014/main" id="{A560A67B-DE2B-4287-943C-33380A572D39}"/>
              </a:ext>
            </a:extLst>
          </p:cNvPr>
          <p:cNvSpPr txBox="1">
            <a:spLocks/>
          </p:cNvSpPr>
          <p:nvPr/>
        </p:nvSpPr>
        <p:spPr bwMode="gray">
          <a:xfrm>
            <a:off x="4284975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800" b="1" cap="all" dirty="0">
                <a:solidFill>
                  <a:schemeClr val="accent1"/>
                </a:solidFill>
                <a:latin typeface="Montserrat Black" panose="00000A00000000000000" pitchFamily="50" charset="0"/>
              </a:rPr>
              <a:t>Zirkuläre Wirtschaft</a:t>
            </a:r>
          </a:p>
        </p:txBody>
      </p:sp>
      <p:sp>
        <p:nvSpPr>
          <p:cNvPr id="29" name="Inhaltsplatzhalter 25">
            <a:extLst>
              <a:ext uri="{FF2B5EF4-FFF2-40B4-BE49-F238E27FC236}">
                <a16:creationId xmlns:a16="http://schemas.microsoft.com/office/drawing/2014/main" id="{13BF3971-CC0D-48E7-BB8F-AFBB5B609B24}"/>
              </a:ext>
            </a:extLst>
          </p:cNvPr>
          <p:cNvSpPr txBox="1">
            <a:spLocks/>
          </p:cNvSpPr>
          <p:nvPr/>
        </p:nvSpPr>
        <p:spPr bwMode="gray">
          <a:xfrm>
            <a:off x="8072460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400" b="1" cap="all" dirty="0">
                <a:solidFill>
                  <a:schemeClr val="accent2"/>
                </a:solidFill>
                <a:latin typeface="Montserrat Black" panose="00000A00000000000000" pitchFamily="50" charset="0"/>
              </a:rPr>
              <a:t>Digitalisierung und Vernetzung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A56F1D2-24A8-3231-B163-FD5807BC2824}"/>
              </a:ext>
            </a:extLst>
          </p:cNvPr>
          <p:cNvSpPr/>
          <p:nvPr/>
        </p:nvSpPr>
        <p:spPr>
          <a:xfrm>
            <a:off x="540000" y="1124744"/>
            <a:ext cx="3594344" cy="1789253"/>
          </a:xfrm>
          <a:prstGeom prst="rect">
            <a:avLst/>
          </a:prstGeom>
          <a:blipFill>
            <a:blip r:embed="rId5"/>
            <a:srcRect/>
            <a:stretch>
              <a:fillRect l="-12774" r="-12774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360715EF-6E4B-BC1B-01A5-5FFBDBBFFC1D}"/>
              </a:ext>
            </a:extLst>
          </p:cNvPr>
          <p:cNvSpPr/>
          <p:nvPr/>
        </p:nvSpPr>
        <p:spPr>
          <a:xfrm>
            <a:off x="4298828" y="1124743"/>
            <a:ext cx="3594344" cy="1789253"/>
          </a:xfrm>
          <a:prstGeom prst="rect">
            <a:avLst/>
          </a:prstGeom>
          <a:blipFill>
            <a:blip r:embed="rId6"/>
            <a:srcRect/>
            <a:stretch>
              <a:fillRect l="-528" t="-55055" r="528" b="-4583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C1E78BA7-9AD5-2318-FB89-4295623392F4}"/>
              </a:ext>
            </a:extLst>
          </p:cNvPr>
          <p:cNvSpPr/>
          <p:nvPr/>
        </p:nvSpPr>
        <p:spPr>
          <a:xfrm>
            <a:off x="8088007" y="1114533"/>
            <a:ext cx="3594344" cy="1789253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00AA4AB5-1BD1-9839-FE88-B746D919C56E}"/>
              </a:ext>
            </a:extLst>
          </p:cNvPr>
          <p:cNvSpPr txBox="1">
            <a:spLocks/>
          </p:cNvSpPr>
          <p:nvPr/>
        </p:nvSpPr>
        <p:spPr>
          <a:xfrm>
            <a:off x="623392" y="5980588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</a:t>
            </a:r>
            <a:r>
              <a:rPr lang="de-DE" dirty="0" err="1">
                <a:solidFill>
                  <a:srgbClr val="10065A"/>
                </a:solidFill>
              </a:rPr>
              <a:t>djem</a:t>
            </a:r>
            <a:r>
              <a:rPr lang="de-DE" dirty="0">
                <a:solidFill>
                  <a:srgbClr val="10065A"/>
                </a:solidFill>
              </a:rPr>
              <a:t>/fotolia.com; </a:t>
            </a:r>
            <a:r>
              <a:rPr lang="de-DE" dirty="0" err="1">
                <a:solidFill>
                  <a:srgbClr val="10065A"/>
                </a:solidFill>
              </a:rPr>
              <a:t>narawit</a:t>
            </a:r>
            <a:r>
              <a:rPr lang="de-DE" dirty="0">
                <a:solidFill>
                  <a:srgbClr val="10065A"/>
                </a:solidFill>
              </a:rPr>
              <a:t>/stock.adobe.com; metamoreworks/stock.adobe.com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4264341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A1282C-0314-D198-B32C-226DA7249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70C9431-1FD1-0585-3796-204E38E4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Forschungsstark</a:t>
            </a:r>
            <a:endParaRPr lang="de-DE" dirty="0">
              <a:latin typeface="+mn-lt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A8D20026-E551-95A4-7180-D8D3D796325F}"/>
              </a:ext>
            </a:extLst>
          </p:cNvPr>
          <p:cNvGrpSpPr/>
          <p:nvPr/>
        </p:nvGrpSpPr>
        <p:grpSpPr>
          <a:xfrm>
            <a:off x="539999" y="1340768"/>
            <a:ext cx="2668411" cy="2102982"/>
            <a:chOff x="540000" y="1326018"/>
            <a:chExt cx="2668411" cy="2102982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3B2E6B25-1C79-2C9E-E8EB-47C05AEDE79B}"/>
                </a:ext>
              </a:extLst>
            </p:cNvPr>
            <p:cNvSpPr/>
            <p:nvPr/>
          </p:nvSpPr>
          <p:spPr>
            <a:xfrm>
              <a:off x="540000" y="1326018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kern="1200" dirty="0"/>
                <a:t>16 Mrd. €</a:t>
              </a:r>
              <a:br>
                <a:rPr lang="de-DE" sz="3200" b="1" kern="1200" dirty="0"/>
              </a:br>
              <a:r>
                <a:rPr lang="de-DE" sz="2000" kern="1200" dirty="0"/>
                <a:t>Ausgaben für Forschung und Entwicklung </a:t>
              </a:r>
              <a:br>
                <a:rPr lang="de-DE" sz="2000" kern="1200" dirty="0"/>
              </a:br>
              <a:r>
                <a:rPr lang="de-DE" sz="2000" kern="1200" dirty="0"/>
                <a:t>(FuE) 2025</a:t>
              </a:r>
            </a:p>
          </p:txBody>
        </p:sp>
        <p:pic>
          <p:nvPicPr>
            <p:cNvPr id="19" name="Grafik 18" descr="Euro mit einfarbiger Füllung">
              <a:extLst>
                <a:ext uri="{FF2B5EF4-FFF2-40B4-BE49-F238E27FC236}">
                  <a16:creationId xmlns:a16="http://schemas.microsoft.com/office/drawing/2014/main" id="{3327E409-D835-9AF0-C5E0-6EE2689B80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50598" y="246758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305FBEA-F826-F616-9B24-A245604C4264}"/>
              </a:ext>
            </a:extLst>
          </p:cNvPr>
          <p:cNvGrpSpPr/>
          <p:nvPr/>
        </p:nvGrpSpPr>
        <p:grpSpPr>
          <a:xfrm>
            <a:off x="6459022" y="3715355"/>
            <a:ext cx="2668411" cy="2102982"/>
            <a:chOff x="532045" y="3717032"/>
            <a:chExt cx="2668411" cy="2102982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1FDB0E2A-653C-7154-8EDF-5A8B62B1F56E}"/>
                </a:ext>
              </a:extLst>
            </p:cNvPr>
            <p:cNvSpPr/>
            <p:nvPr/>
          </p:nvSpPr>
          <p:spPr>
            <a:xfrm>
              <a:off x="532045" y="3717032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Nr. 5</a:t>
              </a:r>
              <a:br>
                <a:rPr lang="de-DE" sz="3200" kern="1200" dirty="0"/>
              </a:br>
              <a:r>
                <a:rPr lang="de-DE" sz="2000" dirty="0"/>
                <a:t>der weltweiten Innovations-</a:t>
              </a:r>
              <a:r>
                <a:rPr lang="de-DE" sz="2000" dirty="0" err="1"/>
                <a:t>standorte</a:t>
              </a:r>
              <a:r>
                <a:rPr lang="de-DE" sz="2000" dirty="0"/>
                <a:t> 2025</a:t>
              </a:r>
              <a:endParaRPr lang="de-DE" sz="2000" kern="1200" dirty="0"/>
            </a:p>
          </p:txBody>
        </p:sp>
        <p:pic>
          <p:nvPicPr>
            <p:cNvPr id="23" name="Grafik 22" descr="Erdkugel: Amerika mit einfarbiger Füllung">
              <a:extLst>
                <a:ext uri="{FF2B5EF4-FFF2-40B4-BE49-F238E27FC236}">
                  <a16:creationId xmlns:a16="http://schemas.microsoft.com/office/drawing/2014/main" id="{12D1AA46-2A22-086E-3515-01953169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50599" y="4858599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4DE3A3C-B267-D424-EA89-E35FB09D0BAB}"/>
              </a:ext>
            </a:extLst>
          </p:cNvPr>
          <p:cNvGrpSpPr/>
          <p:nvPr/>
        </p:nvGrpSpPr>
        <p:grpSpPr>
          <a:xfrm>
            <a:off x="539999" y="3710751"/>
            <a:ext cx="2668411" cy="2107586"/>
            <a:chOff x="9320905" y="1416094"/>
            <a:chExt cx="2668411" cy="2107586"/>
          </a:xfrm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114382D2-DA2E-E075-7C99-76C11F268D45}"/>
                </a:ext>
              </a:extLst>
            </p:cNvPr>
            <p:cNvSpPr/>
            <p:nvPr/>
          </p:nvSpPr>
          <p:spPr>
            <a:xfrm>
              <a:off x="9320905" y="1416094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47.100</a:t>
              </a:r>
              <a:br>
                <a:rPr lang="de-DE" sz="3200" kern="1200" dirty="0"/>
              </a:br>
              <a:r>
                <a:rPr lang="de-DE" sz="2000" kern="1200" dirty="0"/>
                <a:t>FuE-Beschäftigte 2024</a:t>
              </a:r>
              <a:endParaRPr lang="de-DE" sz="3200" kern="1200" dirty="0"/>
            </a:p>
          </p:txBody>
        </p:sp>
        <p:pic>
          <p:nvPicPr>
            <p:cNvPr id="26" name="Grafik 25" descr="Benutzer mit einfarbiger Füllung">
              <a:extLst>
                <a:ext uri="{FF2B5EF4-FFF2-40B4-BE49-F238E27FC236}">
                  <a16:creationId xmlns:a16="http://schemas.microsoft.com/office/drawing/2014/main" id="{4B1FAACE-2D72-52D5-EDA4-256CDD5D3F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87838" y="2609280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3B99B605-E1ED-4AD0-3989-11CFCBF99247}"/>
              </a:ext>
            </a:extLst>
          </p:cNvPr>
          <p:cNvGrpSpPr/>
          <p:nvPr/>
        </p:nvGrpSpPr>
        <p:grpSpPr>
          <a:xfrm>
            <a:off x="3499510" y="3715355"/>
            <a:ext cx="2668411" cy="2102982"/>
            <a:chOff x="383624" y="3717032"/>
            <a:chExt cx="2668411" cy="2102982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12678109-9627-AB0A-28F6-E2A2AB3C2877}"/>
                </a:ext>
              </a:extLst>
            </p:cNvPr>
            <p:cNvSpPr/>
            <p:nvPr/>
          </p:nvSpPr>
          <p:spPr>
            <a:xfrm>
              <a:off x="383624" y="3717032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15,3 %</a:t>
              </a:r>
              <a:br>
                <a:rPr lang="de-DE" sz="3200" b="1" dirty="0"/>
              </a:br>
              <a:r>
                <a:rPr lang="de-DE" sz="2000" kern="1200" dirty="0"/>
                <a:t>FuE-Anteil am Verarbeitenden </a:t>
              </a:r>
              <a:r>
                <a:rPr lang="de-DE" sz="2000" dirty="0"/>
                <a:t>Gewerbe 2024</a:t>
              </a:r>
              <a:endParaRPr lang="de-DE" sz="2000" kern="1200" dirty="0"/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kern="1200" dirty="0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74E893D-8F49-5A7A-CE95-DE0E5503D9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984891" y="4745529"/>
              <a:ext cx="1016693" cy="1016693"/>
            </a:xfrm>
            <a:prstGeom prst="snip1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0C4F6615-28D9-8D79-F2BB-A37BFAC5334F}"/>
              </a:ext>
            </a:extLst>
          </p:cNvPr>
          <p:cNvGrpSpPr/>
          <p:nvPr/>
        </p:nvGrpSpPr>
        <p:grpSpPr>
          <a:xfrm>
            <a:off x="6459022" y="1326018"/>
            <a:ext cx="2668411" cy="2102982"/>
            <a:chOff x="6236504" y="1355726"/>
            <a:chExt cx="2668411" cy="2102982"/>
          </a:xfrm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7737B6F1-3B66-6928-8228-325C2BC40F09}"/>
                </a:ext>
              </a:extLst>
            </p:cNvPr>
            <p:cNvSpPr/>
            <p:nvPr/>
          </p:nvSpPr>
          <p:spPr>
            <a:xfrm>
              <a:off x="6236504" y="1355726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7,3 %</a:t>
              </a:r>
              <a:br>
                <a:rPr lang="de-DE" sz="3200" kern="1200" dirty="0"/>
              </a:br>
              <a:r>
                <a:rPr lang="de-DE" sz="2000" kern="1200" dirty="0"/>
                <a:t>FuE-Quote 2025</a:t>
              </a:r>
              <a:br>
                <a:rPr lang="de-DE" sz="2000" kern="1200" dirty="0"/>
              </a:br>
              <a:r>
                <a:rPr lang="de-DE" sz="2000" kern="1200" dirty="0"/>
                <a:t>(Anteil am</a:t>
              </a:r>
              <a:br>
                <a:rPr lang="de-DE" sz="2000" kern="1200" dirty="0"/>
              </a:br>
              <a:r>
                <a:rPr lang="de-DE" sz="2000" kern="1200" dirty="0"/>
                <a:t>Umsatz)</a:t>
              </a:r>
              <a:endParaRPr lang="de-DE" sz="3200" kern="1200" dirty="0"/>
            </a:p>
          </p:txBody>
        </p:sp>
        <p:pic>
          <p:nvPicPr>
            <p:cNvPr id="18" name="Grafik 17" descr="Kolben mit einfarbiger Füllung">
              <a:extLst>
                <a:ext uri="{FF2B5EF4-FFF2-40B4-BE49-F238E27FC236}">
                  <a16:creationId xmlns:a16="http://schemas.microsoft.com/office/drawing/2014/main" id="{4896E159-4899-BD3F-76DD-AC6D452C63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970213" y="246758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E6278555-CC82-4E0C-9ABE-001B85B47149}"/>
              </a:ext>
            </a:extLst>
          </p:cNvPr>
          <p:cNvGrpSpPr/>
          <p:nvPr/>
        </p:nvGrpSpPr>
        <p:grpSpPr>
          <a:xfrm>
            <a:off x="3499511" y="1321414"/>
            <a:ext cx="2668411" cy="2126490"/>
            <a:chOff x="3451589" y="597248"/>
            <a:chExt cx="2668411" cy="2126490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56D3109A-C4AF-326E-CE35-2C0AE23C725A}"/>
                </a:ext>
              </a:extLst>
            </p:cNvPr>
            <p:cNvSpPr/>
            <p:nvPr/>
          </p:nvSpPr>
          <p:spPr>
            <a:xfrm>
              <a:off x="3451589" y="597248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lvl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200" b="1" dirty="0"/>
                <a:t>74 %</a:t>
              </a:r>
              <a:br>
                <a:rPr lang="de-DE" sz="3200" kern="1200" dirty="0"/>
              </a:br>
              <a:r>
                <a:rPr lang="de-DE" sz="2000" dirty="0"/>
                <a:t>Anteil forschender Unternehmen 2024</a:t>
              </a:r>
              <a:endParaRPr lang="de-DE" sz="3200" kern="1200" dirty="0"/>
            </a:p>
          </p:txBody>
        </p:sp>
        <p:pic>
          <p:nvPicPr>
            <p:cNvPr id="30" name="Grafik 29" descr="Fabrik Silhouette">
              <a:extLst>
                <a:ext uri="{FF2B5EF4-FFF2-40B4-BE49-F238E27FC236}">
                  <a16:creationId xmlns:a16="http://schemas.microsoft.com/office/drawing/2014/main" id="{58C1D865-94C2-F5F5-BFA8-4911F0015F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162187" y="1809338"/>
              <a:ext cx="914400" cy="914400"/>
            </a:xfrm>
            <a:prstGeom prst="snip1Rect">
              <a:avLst/>
            </a:prstGeom>
          </p:spPr>
        </p:pic>
      </p:grpSp>
      <p:sp>
        <p:nvSpPr>
          <p:cNvPr id="36" name="Textplatzhalter 8">
            <a:extLst>
              <a:ext uri="{FF2B5EF4-FFF2-40B4-BE49-F238E27FC236}">
                <a16:creationId xmlns:a16="http://schemas.microsoft.com/office/drawing/2014/main" id="{15F18AF1-1FDF-E555-5631-77C41B0DD07D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800" dirty="0"/>
              <a:t>Quelle: Stifterverband, ZEW, VCI	</a:t>
            </a:r>
          </a:p>
        </p:txBody>
      </p:sp>
    </p:spTree>
    <p:extLst>
      <p:ext uri="{BB962C8B-B14F-4D97-AF65-F5344CB8AC3E}">
        <p14:creationId xmlns:p14="http://schemas.microsoft.com/office/powerpoint/2010/main" val="244790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18D2C0A-0D19-833F-0657-40DB39CFF08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214044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8D2C0A-0D19-833F-0657-40DB39CFF0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0C769-A3B6-4C2C-9EB6-BFBC1AFD31B3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2D80A73-2B9A-2DD6-B613-54F0E0F2CA7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Quelle: Deutsche Bundesbank, VCI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4B30468-9722-33DC-1A57-C2B76062D8F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de-DE" dirty="0"/>
              <a:t>Bestände in Mrd. Euro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4734847-4CE8-997D-9682-DF86DB5CDDD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197824" y="1090901"/>
            <a:ext cx="5586807" cy="288000"/>
          </a:xfrm>
        </p:spPr>
        <p:txBody>
          <a:bodyPr/>
          <a:lstStyle/>
          <a:p>
            <a:r>
              <a:rPr lang="de-DE" dirty="0"/>
              <a:t>Direktinvestitionen Chemie &amp; </a:t>
            </a:r>
            <a:r>
              <a:rPr lang="de-DE" dirty="0" err="1"/>
              <a:t>Pharma</a:t>
            </a:r>
            <a:r>
              <a:rPr lang="de-DE" dirty="0"/>
              <a:t> im Ausland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Quellen: Destatis, VCI		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Exporte, Importe und Außenhandelssaldo in Mrd. Euro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Außenhandel mit Chemie &amp; Pharma-Produkten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globalisiert</a:t>
            </a:r>
          </a:p>
        </p:txBody>
      </p:sp>
      <p:graphicFrame>
        <p:nvGraphicFramePr>
          <p:cNvPr id="15" name="Diagrammplatzhalter 11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Diagrammplatzhalter 18">
            <a:extLst>
              <a:ext uri="{FF2B5EF4-FFF2-40B4-BE49-F238E27FC236}">
                <a16:creationId xmlns:a16="http://schemas.microsoft.com/office/drawing/2014/main" id="{95AA14CF-C5F7-DE1D-A658-9C44F4E115F5}"/>
              </a:ext>
            </a:extLst>
          </p:cNvPr>
          <p:cNvGraphicFramePr>
            <a:graphicFrameLocks noGrp="1"/>
          </p:cNvGraphicFramePr>
          <p:nvPr>
            <p:ph type="chart" sz="quarter" idx="41"/>
          </p:nvPr>
        </p:nvGraphicFramePr>
        <p:xfrm>
          <a:off x="628173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19450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7" name="Belize">
            <a:extLst>
              <a:ext uri="{FF2B5EF4-FFF2-40B4-BE49-F238E27FC236}">
                <a16:creationId xmlns:a16="http://schemas.microsoft.com/office/drawing/2014/main" id="{79333873-224F-4643-B360-D45D9EF58361}"/>
              </a:ext>
            </a:extLst>
          </p:cNvPr>
          <p:cNvSpPr>
            <a:spLocks/>
          </p:cNvSpPr>
          <p:nvPr/>
        </p:nvSpPr>
        <p:spPr bwMode="gray">
          <a:xfrm>
            <a:off x="3211513" y="3774525"/>
            <a:ext cx="44450" cy="84137"/>
          </a:xfrm>
          <a:custGeom>
            <a:avLst/>
            <a:gdLst>
              <a:gd name="T0" fmla="*/ 2147483647 w 108"/>
              <a:gd name="T1" fmla="*/ 2147483647 h 210"/>
              <a:gd name="T2" fmla="*/ 2147483647 w 108"/>
              <a:gd name="T3" fmla="*/ 2147483647 h 210"/>
              <a:gd name="T4" fmla="*/ 2147483647 w 108"/>
              <a:gd name="T5" fmla="*/ 2147483647 h 210"/>
              <a:gd name="T6" fmla="*/ 2147483647 w 108"/>
              <a:gd name="T7" fmla="*/ 2147483647 h 210"/>
              <a:gd name="T8" fmla="*/ 2147483647 w 108"/>
              <a:gd name="T9" fmla="*/ 2147483647 h 210"/>
              <a:gd name="T10" fmla="*/ 2147483647 w 108"/>
              <a:gd name="T11" fmla="*/ 0 h 210"/>
              <a:gd name="T12" fmla="*/ 2147483647 w 108"/>
              <a:gd name="T13" fmla="*/ 2147483647 h 210"/>
              <a:gd name="T14" fmla="*/ 2147483647 w 108"/>
              <a:gd name="T15" fmla="*/ 2147483647 h 210"/>
              <a:gd name="T16" fmla="*/ 2147483647 w 108"/>
              <a:gd name="T17" fmla="*/ 2147483647 h 210"/>
              <a:gd name="T18" fmla="*/ 2147483647 w 108"/>
              <a:gd name="T19" fmla="*/ 2147483647 h 210"/>
              <a:gd name="T20" fmla="*/ 2147483647 w 108"/>
              <a:gd name="T21" fmla="*/ 2147483647 h 210"/>
              <a:gd name="T22" fmla="*/ 2147483647 w 108"/>
              <a:gd name="T23" fmla="*/ 2147483647 h 210"/>
              <a:gd name="T24" fmla="*/ 2147483647 w 108"/>
              <a:gd name="T25" fmla="*/ 2147483647 h 210"/>
              <a:gd name="T26" fmla="*/ 2147483647 w 108"/>
              <a:gd name="T27" fmla="*/ 2147483647 h 210"/>
              <a:gd name="T28" fmla="*/ 2147483647 w 108"/>
              <a:gd name="T29" fmla="*/ 2147483647 h 210"/>
              <a:gd name="T30" fmla="*/ 2147483647 w 108"/>
              <a:gd name="T31" fmla="*/ 2147483647 h 210"/>
              <a:gd name="T32" fmla="*/ 2147483647 w 108"/>
              <a:gd name="T33" fmla="*/ 2147483647 h 210"/>
              <a:gd name="T34" fmla="*/ 2147483647 w 108"/>
              <a:gd name="T35" fmla="*/ 2147483647 h 210"/>
              <a:gd name="T36" fmla="*/ 0 w 108"/>
              <a:gd name="T37" fmla="*/ 2147483647 h 210"/>
              <a:gd name="T38" fmla="*/ 2147483647 w 108"/>
              <a:gd name="T39" fmla="*/ 2147483647 h 210"/>
              <a:gd name="T40" fmla="*/ 2147483647 w 108"/>
              <a:gd name="T41" fmla="*/ 2147483647 h 210"/>
              <a:gd name="T42" fmla="*/ 2147483647 w 108"/>
              <a:gd name="T43" fmla="*/ 2147483647 h 210"/>
              <a:gd name="T44" fmla="*/ 2147483647 w 108"/>
              <a:gd name="T45" fmla="*/ 2147483647 h 210"/>
              <a:gd name="T46" fmla="*/ 2147483647 w 108"/>
              <a:gd name="T47" fmla="*/ 2147483647 h 210"/>
              <a:gd name="T48" fmla="*/ 2147483647 w 108"/>
              <a:gd name="T49" fmla="*/ 2147483647 h 210"/>
              <a:gd name="T50" fmla="*/ 2147483647 w 108"/>
              <a:gd name="T51" fmla="*/ 2147483647 h 210"/>
              <a:gd name="T52" fmla="*/ 2147483647 w 108"/>
              <a:gd name="T53" fmla="*/ 2147483647 h 210"/>
              <a:gd name="T54" fmla="*/ 2147483647 w 108"/>
              <a:gd name="T55" fmla="*/ 2147483647 h 21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8"/>
              <a:gd name="T85" fmla="*/ 0 h 210"/>
              <a:gd name="T86" fmla="*/ 108 w 108"/>
              <a:gd name="T87" fmla="*/ 210 h 21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8" h="210">
                <a:moveTo>
                  <a:pt x="108" y="30"/>
                </a:moveTo>
                <a:lnTo>
                  <a:pt x="108" y="24"/>
                </a:lnTo>
                <a:lnTo>
                  <a:pt x="102" y="24"/>
                </a:lnTo>
                <a:lnTo>
                  <a:pt x="90" y="18"/>
                </a:lnTo>
                <a:lnTo>
                  <a:pt x="84" y="12"/>
                </a:lnTo>
                <a:lnTo>
                  <a:pt x="78" y="0"/>
                </a:lnTo>
                <a:lnTo>
                  <a:pt x="78" y="6"/>
                </a:lnTo>
                <a:lnTo>
                  <a:pt x="72" y="12"/>
                </a:lnTo>
                <a:lnTo>
                  <a:pt x="72" y="24"/>
                </a:lnTo>
                <a:lnTo>
                  <a:pt x="66" y="36"/>
                </a:lnTo>
                <a:lnTo>
                  <a:pt x="54" y="42"/>
                </a:lnTo>
                <a:lnTo>
                  <a:pt x="48" y="48"/>
                </a:lnTo>
                <a:lnTo>
                  <a:pt x="42" y="48"/>
                </a:lnTo>
                <a:lnTo>
                  <a:pt x="42" y="42"/>
                </a:lnTo>
                <a:lnTo>
                  <a:pt x="36" y="36"/>
                </a:lnTo>
                <a:lnTo>
                  <a:pt x="30" y="36"/>
                </a:lnTo>
                <a:lnTo>
                  <a:pt x="30" y="42"/>
                </a:lnTo>
                <a:lnTo>
                  <a:pt x="24" y="54"/>
                </a:lnTo>
                <a:lnTo>
                  <a:pt x="0" y="210"/>
                </a:lnTo>
                <a:lnTo>
                  <a:pt x="30" y="210"/>
                </a:lnTo>
                <a:lnTo>
                  <a:pt x="42" y="168"/>
                </a:lnTo>
                <a:lnTo>
                  <a:pt x="60" y="174"/>
                </a:lnTo>
                <a:lnTo>
                  <a:pt x="84" y="150"/>
                </a:lnTo>
                <a:lnTo>
                  <a:pt x="84" y="90"/>
                </a:lnTo>
                <a:lnTo>
                  <a:pt x="90" y="78"/>
                </a:lnTo>
                <a:lnTo>
                  <a:pt x="96" y="60"/>
                </a:lnTo>
                <a:lnTo>
                  <a:pt x="108" y="36"/>
                </a:lnTo>
                <a:lnTo>
                  <a:pt x="108" y="30"/>
                </a:lnTo>
                <a:close/>
              </a:path>
            </a:pathLst>
          </a:custGeom>
          <a:solidFill>
            <a:srgbClr val="C0C0C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1708" name="Group 204">
            <a:extLst>
              <a:ext uri="{FF2B5EF4-FFF2-40B4-BE49-F238E27FC236}">
                <a16:creationId xmlns:a16="http://schemas.microsoft.com/office/drawing/2014/main" id="{C4B76984-4379-3DD1-ABCC-4B43E4A31BBE}"/>
              </a:ext>
            </a:extLst>
          </p:cNvPr>
          <p:cNvGrpSpPr>
            <a:grpSpLocks/>
          </p:cNvGrpSpPr>
          <p:nvPr/>
        </p:nvGrpSpPr>
        <p:grpSpPr bwMode="auto">
          <a:xfrm>
            <a:off x="1666875" y="1842538"/>
            <a:ext cx="8856680" cy="4322766"/>
            <a:chOff x="90" y="974"/>
            <a:chExt cx="5579" cy="2723"/>
          </a:xfrm>
        </p:grpSpPr>
        <p:sp>
          <p:nvSpPr>
            <p:cNvPr id="21509" name="Zimbabwe">
              <a:extLst>
                <a:ext uri="{FF2B5EF4-FFF2-40B4-BE49-F238E27FC236}">
                  <a16:creationId xmlns:a16="http://schemas.microsoft.com/office/drawing/2014/main" id="{2A814A5B-B51C-C600-531C-EFD91104D198}"/>
                </a:ext>
              </a:extLst>
            </p:cNvPr>
            <p:cNvSpPr>
              <a:spLocks/>
            </p:cNvSpPr>
            <p:nvPr/>
          </p:nvSpPr>
          <p:spPr bwMode="gray">
            <a:xfrm>
              <a:off x="3107" y="2888"/>
              <a:ext cx="139" cy="140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0" name="Zambia">
              <a:extLst>
                <a:ext uri="{FF2B5EF4-FFF2-40B4-BE49-F238E27FC236}">
                  <a16:creationId xmlns:a16="http://schemas.microsoft.com/office/drawing/2014/main" id="{C9C4C62F-6F72-90F3-BCE3-FFD2F8C30A4E}"/>
                </a:ext>
              </a:extLst>
            </p:cNvPr>
            <p:cNvSpPr>
              <a:spLocks/>
            </p:cNvSpPr>
            <p:nvPr/>
          </p:nvSpPr>
          <p:spPr bwMode="gray">
            <a:xfrm>
              <a:off x="3050" y="2735"/>
              <a:ext cx="211" cy="202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1" name="Yemen">
              <a:extLst>
                <a:ext uri="{FF2B5EF4-FFF2-40B4-BE49-F238E27FC236}">
                  <a16:creationId xmlns:a16="http://schemas.microsoft.com/office/drawing/2014/main" id="{0E2D8B6C-A64B-0474-9E81-ED4677C9B917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8" y="2180"/>
              <a:ext cx="185" cy="127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2" name="Western Sahara">
              <a:extLst>
                <a:ext uri="{FF2B5EF4-FFF2-40B4-BE49-F238E27FC236}">
                  <a16:creationId xmlns:a16="http://schemas.microsoft.com/office/drawing/2014/main" id="{5B27FEC8-25DC-0DF7-CDE1-B45254EBFA0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8" y="2003"/>
              <a:ext cx="152" cy="130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3" name="West Bank">
              <a:extLst>
                <a:ext uri="{FF2B5EF4-FFF2-40B4-BE49-F238E27FC236}">
                  <a16:creationId xmlns:a16="http://schemas.microsoft.com/office/drawing/2014/main" id="{C401B8CC-014E-D201-F3F1-3E1B1BE5ADEC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6" y="1905"/>
              <a:ext cx="11" cy="24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4" name="Uzbekistan">
              <a:extLst>
                <a:ext uri="{FF2B5EF4-FFF2-40B4-BE49-F238E27FC236}">
                  <a16:creationId xmlns:a16="http://schemas.microsoft.com/office/drawing/2014/main" id="{1748B977-42E8-38C1-E249-99E3B83CEEB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80" y="1640"/>
              <a:ext cx="301" cy="169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5" name="Vietnam">
              <a:extLst>
                <a:ext uri="{FF2B5EF4-FFF2-40B4-BE49-F238E27FC236}">
                  <a16:creationId xmlns:a16="http://schemas.microsoft.com/office/drawing/2014/main" id="{780F3629-411A-8D25-90B6-741869EC2D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5" y="2091"/>
              <a:ext cx="153" cy="302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6" name="Venezuela">
              <a:extLst>
                <a:ext uri="{FF2B5EF4-FFF2-40B4-BE49-F238E27FC236}">
                  <a16:creationId xmlns:a16="http://schemas.microsoft.com/office/drawing/2014/main" id="{5535628C-6362-92D0-58D5-D312B148D9B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337" y="2320"/>
              <a:ext cx="242" cy="236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7" name="USA (Alaska)">
              <a:extLst>
                <a:ext uri="{FF2B5EF4-FFF2-40B4-BE49-F238E27FC236}">
                  <a16:creationId xmlns:a16="http://schemas.microsoft.com/office/drawing/2014/main" id="{F8EF5035-6C64-4780-D024-7D6DA5CF78B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0" y="1156"/>
              <a:ext cx="779" cy="338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8" name="USA">
              <a:extLst>
                <a:ext uri="{FF2B5EF4-FFF2-40B4-BE49-F238E27FC236}">
                  <a16:creationId xmlns:a16="http://schemas.microsoft.com/office/drawing/2014/main" id="{BA0B41FF-AAC4-A793-71D7-739E644DAB5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0" y="1562"/>
              <a:ext cx="993" cy="493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9" name="Uruguay">
              <a:extLst>
                <a:ext uri="{FF2B5EF4-FFF2-40B4-BE49-F238E27FC236}">
                  <a16:creationId xmlns:a16="http://schemas.microsoft.com/office/drawing/2014/main" id="{568AA178-3045-501C-2C98-B40B8FD535AD}"/>
                </a:ext>
              </a:extLst>
            </p:cNvPr>
            <p:cNvSpPr>
              <a:spLocks/>
            </p:cNvSpPr>
            <p:nvPr/>
          </p:nvSpPr>
          <p:spPr bwMode="gray">
            <a:xfrm>
              <a:off x="1659" y="3184"/>
              <a:ext cx="93" cy="98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0" name="United Kingdom">
              <a:extLst>
                <a:ext uri="{FF2B5EF4-FFF2-40B4-BE49-F238E27FC236}">
                  <a16:creationId xmlns:a16="http://schemas.microsoft.com/office/drawing/2014/main" id="{F23E9CAC-5E20-E35E-E1D8-09B170EA43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61" y="1343"/>
              <a:ext cx="147" cy="209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1" name="United Arab Emirates">
              <a:extLst>
                <a:ext uri="{FF2B5EF4-FFF2-40B4-BE49-F238E27FC236}">
                  <a16:creationId xmlns:a16="http://schemas.microsoft.com/office/drawing/2014/main" id="{60A8F4DF-7EF0-24E3-9386-A29CA1A229CC}"/>
                </a:ext>
              </a:extLst>
            </p:cNvPr>
            <p:cNvSpPr>
              <a:spLocks/>
            </p:cNvSpPr>
            <p:nvPr/>
          </p:nvSpPr>
          <p:spPr bwMode="gray">
            <a:xfrm>
              <a:off x="3567" y="2026"/>
              <a:ext cx="86" cy="81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2" name="Ukraine">
              <a:extLst>
                <a:ext uri="{FF2B5EF4-FFF2-40B4-BE49-F238E27FC236}">
                  <a16:creationId xmlns:a16="http://schemas.microsoft.com/office/drawing/2014/main" id="{92740C1D-61C4-D2C6-E483-30149677032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28" y="1505"/>
              <a:ext cx="284" cy="158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3" name="Uganda">
              <a:extLst>
                <a:ext uri="{FF2B5EF4-FFF2-40B4-BE49-F238E27FC236}">
                  <a16:creationId xmlns:a16="http://schemas.microsoft.com/office/drawing/2014/main" id="{77D0BD49-AAE4-92CA-3370-DAB429BF98B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190" y="2483"/>
              <a:ext cx="99" cy="117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4" name="Turkmenistan">
              <a:extLst>
                <a:ext uri="{FF2B5EF4-FFF2-40B4-BE49-F238E27FC236}">
                  <a16:creationId xmlns:a16="http://schemas.microsoft.com/office/drawing/2014/main" id="{D7DBB8A6-7B52-5690-B0FA-28D76B70D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5" y="1695"/>
              <a:ext cx="255" cy="154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5" name="Turkey">
              <a:extLst>
                <a:ext uri="{FF2B5EF4-FFF2-40B4-BE49-F238E27FC236}">
                  <a16:creationId xmlns:a16="http://schemas.microsoft.com/office/drawing/2014/main" id="{366465FA-48AB-34E4-8D3B-C6DD2D9B535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87" y="1707"/>
              <a:ext cx="337" cy="129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6" name="Tunisia">
              <a:extLst>
                <a:ext uri="{FF2B5EF4-FFF2-40B4-BE49-F238E27FC236}">
                  <a16:creationId xmlns:a16="http://schemas.microsoft.com/office/drawing/2014/main" id="{CAD56B51-AAE7-5352-6103-2E10CC8A64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793" y="1806"/>
              <a:ext cx="70" cy="145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7" name="Togo">
              <a:extLst>
                <a:ext uri="{FF2B5EF4-FFF2-40B4-BE49-F238E27FC236}">
                  <a16:creationId xmlns:a16="http://schemas.microsoft.com/office/drawing/2014/main" id="{9F8EE214-0496-95A4-EBD4-5A2904BC46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52" y="2342"/>
              <a:ext cx="36" cy="103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8" name="Thailand">
              <a:extLst>
                <a:ext uri="{FF2B5EF4-FFF2-40B4-BE49-F238E27FC236}">
                  <a16:creationId xmlns:a16="http://schemas.microsoft.com/office/drawing/2014/main" id="{20E4CEF5-49DC-2D01-BD15-F047582280A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0" y="2151"/>
              <a:ext cx="157" cy="302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9" name="Tanzania">
              <a:extLst>
                <a:ext uri="{FF2B5EF4-FFF2-40B4-BE49-F238E27FC236}">
                  <a16:creationId xmlns:a16="http://schemas.microsoft.com/office/drawing/2014/main" id="{82C886CE-013B-2DF0-A125-C76B64D95A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189" y="2589"/>
              <a:ext cx="194" cy="220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0" name="Tajikistan">
              <a:extLst>
                <a:ext uri="{FF2B5EF4-FFF2-40B4-BE49-F238E27FC236}">
                  <a16:creationId xmlns:a16="http://schemas.microsoft.com/office/drawing/2014/main" id="{AF0DE407-7A01-2E31-1ECB-801BF730A1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3" y="1732"/>
              <a:ext cx="140" cy="88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1" name="Taiwan">
              <a:extLst>
                <a:ext uri="{FF2B5EF4-FFF2-40B4-BE49-F238E27FC236}">
                  <a16:creationId xmlns:a16="http://schemas.microsoft.com/office/drawing/2014/main" id="{D68E5BDD-2237-04DE-CDF6-7A66CE67FA7D}"/>
                </a:ext>
              </a:extLst>
            </p:cNvPr>
            <p:cNvSpPr>
              <a:spLocks/>
            </p:cNvSpPr>
            <p:nvPr/>
          </p:nvSpPr>
          <p:spPr bwMode="gray">
            <a:xfrm>
              <a:off x="4773" y="2051"/>
              <a:ext cx="31" cy="68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2" name="Syria">
              <a:extLst>
                <a:ext uri="{FF2B5EF4-FFF2-40B4-BE49-F238E27FC236}">
                  <a16:creationId xmlns:a16="http://schemas.microsoft.com/office/drawing/2014/main" id="{0F1F6C12-ADE4-4325-3EBC-B6CC81996C8E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1804"/>
              <a:ext cx="114" cy="105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3" name="Switzerland">
              <a:extLst>
                <a:ext uri="{FF2B5EF4-FFF2-40B4-BE49-F238E27FC236}">
                  <a16:creationId xmlns:a16="http://schemas.microsoft.com/office/drawing/2014/main" id="{09D1BE14-1C2E-55B7-8FBA-95B53ED2D752}"/>
                </a:ext>
              </a:extLst>
            </p:cNvPr>
            <p:cNvSpPr>
              <a:spLocks/>
            </p:cNvSpPr>
            <p:nvPr/>
          </p:nvSpPr>
          <p:spPr bwMode="gray">
            <a:xfrm>
              <a:off x="2771" y="1593"/>
              <a:ext cx="74" cy="40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4" name="Sweden">
              <a:extLst>
                <a:ext uri="{FF2B5EF4-FFF2-40B4-BE49-F238E27FC236}">
                  <a16:creationId xmlns:a16="http://schemas.microsoft.com/office/drawing/2014/main" id="{1ADA15A9-E4C1-65D7-C4BB-EF62B7374B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55" y="1194"/>
              <a:ext cx="175" cy="251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5" name="Swaziland">
              <a:extLst>
                <a:ext uri="{FF2B5EF4-FFF2-40B4-BE49-F238E27FC236}">
                  <a16:creationId xmlns:a16="http://schemas.microsoft.com/office/drawing/2014/main" id="{D5CF2161-3832-F064-DE5C-E3962A88DC5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01" y="3094"/>
              <a:ext cx="25" cy="34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6" name="Suriname">
              <a:extLst>
                <a:ext uri="{FF2B5EF4-FFF2-40B4-BE49-F238E27FC236}">
                  <a16:creationId xmlns:a16="http://schemas.microsoft.com/office/drawing/2014/main" id="{2E7FF21D-1744-DA7E-B3CA-87F7DAE73438}"/>
                </a:ext>
              </a:extLst>
            </p:cNvPr>
            <p:cNvSpPr>
              <a:spLocks/>
            </p:cNvSpPr>
            <p:nvPr/>
          </p:nvSpPr>
          <p:spPr bwMode="gray">
            <a:xfrm>
              <a:off x="1608" y="2447"/>
              <a:ext cx="74" cy="85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7" name="Sudan">
              <a:extLst>
                <a:ext uri="{FF2B5EF4-FFF2-40B4-BE49-F238E27FC236}">
                  <a16:creationId xmlns:a16="http://schemas.microsoft.com/office/drawing/2014/main" id="{A957F6BB-80AC-7449-275B-3B8A3A4EA8E0}"/>
                </a:ext>
              </a:extLst>
            </p:cNvPr>
            <p:cNvSpPr>
              <a:spLocks/>
            </p:cNvSpPr>
            <p:nvPr/>
          </p:nvSpPr>
          <p:spPr bwMode="gray">
            <a:xfrm>
              <a:off x="3048" y="2097"/>
              <a:ext cx="295" cy="401"/>
            </a:xfrm>
            <a:custGeom>
              <a:avLst/>
              <a:gdLst>
                <a:gd name="T0" fmla="*/ 2147483647 w 1164"/>
                <a:gd name="T1" fmla="*/ 2147483647 h 1584"/>
                <a:gd name="T2" fmla="*/ 2147483647 w 1164"/>
                <a:gd name="T3" fmla="*/ 2147483647 h 1584"/>
                <a:gd name="T4" fmla="*/ 2147483647 w 1164"/>
                <a:gd name="T5" fmla="*/ 2147483647 h 1584"/>
                <a:gd name="T6" fmla="*/ 2147483647 w 1164"/>
                <a:gd name="T7" fmla="*/ 2147483647 h 1584"/>
                <a:gd name="T8" fmla="*/ 2147483647 w 1164"/>
                <a:gd name="T9" fmla="*/ 2147483647 h 1584"/>
                <a:gd name="T10" fmla="*/ 2147483647 w 1164"/>
                <a:gd name="T11" fmla="*/ 2147483647 h 1584"/>
                <a:gd name="T12" fmla="*/ 2147483647 w 1164"/>
                <a:gd name="T13" fmla="*/ 2147483647 h 1584"/>
                <a:gd name="T14" fmla="*/ 2147483647 w 1164"/>
                <a:gd name="T15" fmla="*/ 2147483647 h 1584"/>
                <a:gd name="T16" fmla="*/ 0 w 1164"/>
                <a:gd name="T17" fmla="*/ 2147483647 h 1584"/>
                <a:gd name="T18" fmla="*/ 2147483647 w 1164"/>
                <a:gd name="T19" fmla="*/ 2147483647 h 1584"/>
                <a:gd name="T20" fmla="*/ 2147483647 w 1164"/>
                <a:gd name="T21" fmla="*/ 2147483647 h 1584"/>
                <a:gd name="T22" fmla="*/ 2147483647 w 1164"/>
                <a:gd name="T23" fmla="*/ 2147483647 h 1584"/>
                <a:gd name="T24" fmla="*/ 2147483647 w 1164"/>
                <a:gd name="T25" fmla="*/ 2147483647 h 1584"/>
                <a:gd name="T26" fmla="*/ 2147483647 w 1164"/>
                <a:gd name="T27" fmla="*/ 2147483647 h 1584"/>
                <a:gd name="T28" fmla="*/ 2147483647 w 1164"/>
                <a:gd name="T29" fmla="*/ 2147483647 h 1584"/>
                <a:gd name="T30" fmla="*/ 2147483647 w 1164"/>
                <a:gd name="T31" fmla="*/ 2147483647 h 1584"/>
                <a:gd name="T32" fmla="*/ 2147483647 w 1164"/>
                <a:gd name="T33" fmla="*/ 2147483647 h 1584"/>
                <a:gd name="T34" fmla="*/ 2147483647 w 1164"/>
                <a:gd name="T35" fmla="*/ 2147483647 h 1584"/>
                <a:gd name="T36" fmla="*/ 2147483647 w 1164"/>
                <a:gd name="T37" fmla="*/ 2147483647 h 1584"/>
                <a:gd name="T38" fmla="*/ 2147483647 w 1164"/>
                <a:gd name="T39" fmla="*/ 2147483647 h 1584"/>
                <a:gd name="T40" fmla="*/ 2147483647 w 1164"/>
                <a:gd name="T41" fmla="*/ 2147483647 h 1584"/>
                <a:gd name="T42" fmla="*/ 2147483647 w 1164"/>
                <a:gd name="T43" fmla="*/ 2147483647 h 1584"/>
                <a:gd name="T44" fmla="*/ 2147483647 w 1164"/>
                <a:gd name="T45" fmla="*/ 2147483647 h 1584"/>
                <a:gd name="T46" fmla="*/ 2147483647 w 1164"/>
                <a:gd name="T47" fmla="*/ 2147483647 h 1584"/>
                <a:gd name="T48" fmla="*/ 2147483647 w 1164"/>
                <a:gd name="T49" fmla="*/ 2147483647 h 1584"/>
                <a:gd name="T50" fmla="*/ 2147483647 w 1164"/>
                <a:gd name="T51" fmla="*/ 2147483647 h 1584"/>
                <a:gd name="T52" fmla="*/ 2147483647 w 1164"/>
                <a:gd name="T53" fmla="*/ 2147483647 h 1584"/>
                <a:gd name="T54" fmla="*/ 2147483647 w 1164"/>
                <a:gd name="T55" fmla="*/ 2147483647 h 1584"/>
                <a:gd name="T56" fmla="*/ 2147483647 w 1164"/>
                <a:gd name="T57" fmla="*/ 2147483647 h 1584"/>
                <a:gd name="T58" fmla="*/ 2147483647 w 1164"/>
                <a:gd name="T59" fmla="*/ 2147483647 h 1584"/>
                <a:gd name="T60" fmla="*/ 2147483647 w 1164"/>
                <a:gd name="T61" fmla="*/ 2147483647 h 1584"/>
                <a:gd name="T62" fmla="*/ 2147483647 w 1164"/>
                <a:gd name="T63" fmla="*/ 2147483647 h 1584"/>
                <a:gd name="T64" fmla="*/ 2147483647 w 1164"/>
                <a:gd name="T65" fmla="*/ 2147483647 h 1584"/>
                <a:gd name="T66" fmla="*/ 2147483647 w 1164"/>
                <a:gd name="T67" fmla="*/ 2147483647 h 1584"/>
                <a:gd name="T68" fmla="*/ 2147483647 w 1164"/>
                <a:gd name="T69" fmla="*/ 2147483647 h 1584"/>
                <a:gd name="T70" fmla="*/ 2147483647 w 1164"/>
                <a:gd name="T71" fmla="*/ 2147483647 h 1584"/>
                <a:gd name="T72" fmla="*/ 2147483647 w 1164"/>
                <a:gd name="T73" fmla="*/ 2147483647 h 1584"/>
                <a:gd name="T74" fmla="*/ 2147483647 w 1164"/>
                <a:gd name="T75" fmla="*/ 2147483647 h 1584"/>
                <a:gd name="T76" fmla="*/ 2147483647 w 1164"/>
                <a:gd name="T77" fmla="*/ 2147483647 h 1584"/>
                <a:gd name="T78" fmla="*/ 2147483647 w 1164"/>
                <a:gd name="T79" fmla="*/ 2147483647 h 1584"/>
                <a:gd name="T80" fmla="*/ 2147483647 w 1164"/>
                <a:gd name="T81" fmla="*/ 2147483647 h 1584"/>
                <a:gd name="T82" fmla="*/ 2147483647 w 1164"/>
                <a:gd name="T83" fmla="*/ 2147483647 h 1584"/>
                <a:gd name="T84" fmla="*/ 2147483647 w 1164"/>
                <a:gd name="T85" fmla="*/ 2147483647 h 1584"/>
                <a:gd name="T86" fmla="*/ 2147483647 w 1164"/>
                <a:gd name="T87" fmla="*/ 2147483647 h 1584"/>
                <a:gd name="T88" fmla="*/ 2147483647 w 1164"/>
                <a:gd name="T89" fmla="*/ 2147483647 h 1584"/>
                <a:gd name="T90" fmla="*/ 2147483647 w 1164"/>
                <a:gd name="T91" fmla="*/ 2147483647 h 1584"/>
                <a:gd name="T92" fmla="*/ 2147483647 w 1164"/>
                <a:gd name="T93" fmla="*/ 2147483647 h 1584"/>
                <a:gd name="T94" fmla="*/ 2147483647 w 1164"/>
                <a:gd name="T95" fmla="*/ 2147483647 h 1584"/>
                <a:gd name="T96" fmla="*/ 2147483647 w 1164"/>
                <a:gd name="T97" fmla="*/ 2147483647 h 1584"/>
                <a:gd name="T98" fmla="*/ 2147483647 w 1164"/>
                <a:gd name="T99" fmla="*/ 2147483647 h 1584"/>
                <a:gd name="T100" fmla="*/ 2147483647 w 1164"/>
                <a:gd name="T101" fmla="*/ 2147483647 h 1584"/>
                <a:gd name="T102" fmla="*/ 2147483647 w 1164"/>
                <a:gd name="T103" fmla="*/ 2147483647 h 1584"/>
                <a:gd name="T104" fmla="*/ 2147483647 w 1164"/>
                <a:gd name="T105" fmla="*/ 2147483647 h 1584"/>
                <a:gd name="T106" fmla="*/ 2147483647 w 1164"/>
                <a:gd name="T107" fmla="*/ 2147483647 h 1584"/>
                <a:gd name="T108" fmla="*/ 2147483647 w 1164"/>
                <a:gd name="T109" fmla="*/ 2147483647 h 1584"/>
                <a:gd name="T110" fmla="*/ 2147483647 w 1164"/>
                <a:gd name="T111" fmla="*/ 2147483647 h 15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4"/>
                <a:gd name="T169" fmla="*/ 0 h 1584"/>
                <a:gd name="T170" fmla="*/ 1164 w 1164"/>
                <a:gd name="T171" fmla="*/ 1584 h 15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4" h="1584">
                  <a:moveTo>
                    <a:pt x="894" y="24"/>
                  </a:moveTo>
                  <a:lnTo>
                    <a:pt x="894" y="48"/>
                  </a:lnTo>
                  <a:lnTo>
                    <a:pt x="888" y="60"/>
                  </a:lnTo>
                  <a:lnTo>
                    <a:pt x="882" y="66"/>
                  </a:lnTo>
                  <a:lnTo>
                    <a:pt x="864" y="66"/>
                  </a:lnTo>
                  <a:lnTo>
                    <a:pt x="858" y="72"/>
                  </a:lnTo>
                  <a:lnTo>
                    <a:pt x="846" y="72"/>
                  </a:lnTo>
                  <a:lnTo>
                    <a:pt x="834" y="84"/>
                  </a:lnTo>
                  <a:lnTo>
                    <a:pt x="822" y="108"/>
                  </a:lnTo>
                  <a:lnTo>
                    <a:pt x="816" y="114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86" y="96"/>
                  </a:lnTo>
                  <a:lnTo>
                    <a:pt x="780" y="90"/>
                  </a:lnTo>
                  <a:lnTo>
                    <a:pt x="660" y="84"/>
                  </a:lnTo>
                  <a:lnTo>
                    <a:pt x="660" y="72"/>
                  </a:lnTo>
                  <a:lnTo>
                    <a:pt x="654" y="72"/>
                  </a:lnTo>
                  <a:lnTo>
                    <a:pt x="636" y="90"/>
                  </a:lnTo>
                  <a:lnTo>
                    <a:pt x="210" y="84"/>
                  </a:lnTo>
                  <a:lnTo>
                    <a:pt x="210" y="246"/>
                  </a:lnTo>
                  <a:lnTo>
                    <a:pt x="138" y="246"/>
                  </a:lnTo>
                  <a:lnTo>
                    <a:pt x="144" y="600"/>
                  </a:lnTo>
                  <a:lnTo>
                    <a:pt x="132" y="600"/>
                  </a:lnTo>
                  <a:lnTo>
                    <a:pt x="120" y="594"/>
                  </a:lnTo>
                  <a:lnTo>
                    <a:pt x="78" y="594"/>
                  </a:lnTo>
                  <a:lnTo>
                    <a:pt x="66" y="606"/>
                  </a:lnTo>
                  <a:lnTo>
                    <a:pt x="72" y="612"/>
                  </a:lnTo>
                  <a:lnTo>
                    <a:pt x="72" y="624"/>
                  </a:lnTo>
                  <a:lnTo>
                    <a:pt x="78" y="630"/>
                  </a:lnTo>
                  <a:lnTo>
                    <a:pt x="78" y="636"/>
                  </a:lnTo>
                  <a:lnTo>
                    <a:pt x="72" y="642"/>
                  </a:lnTo>
                  <a:lnTo>
                    <a:pt x="60" y="648"/>
                  </a:lnTo>
                  <a:lnTo>
                    <a:pt x="48" y="660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702"/>
                  </a:lnTo>
                  <a:lnTo>
                    <a:pt x="48" y="720"/>
                  </a:lnTo>
                  <a:lnTo>
                    <a:pt x="30" y="732"/>
                  </a:lnTo>
                  <a:lnTo>
                    <a:pt x="12" y="750"/>
                  </a:lnTo>
                  <a:lnTo>
                    <a:pt x="18" y="756"/>
                  </a:lnTo>
                  <a:lnTo>
                    <a:pt x="30" y="780"/>
                  </a:lnTo>
                  <a:lnTo>
                    <a:pt x="30" y="792"/>
                  </a:lnTo>
                  <a:lnTo>
                    <a:pt x="18" y="804"/>
                  </a:lnTo>
                  <a:lnTo>
                    <a:pt x="6" y="810"/>
                  </a:lnTo>
                  <a:lnTo>
                    <a:pt x="0" y="822"/>
                  </a:lnTo>
                  <a:lnTo>
                    <a:pt x="0" y="840"/>
                  </a:lnTo>
                  <a:lnTo>
                    <a:pt x="6" y="846"/>
                  </a:lnTo>
                  <a:lnTo>
                    <a:pt x="18" y="846"/>
                  </a:lnTo>
                  <a:lnTo>
                    <a:pt x="24" y="840"/>
                  </a:lnTo>
                  <a:lnTo>
                    <a:pt x="36" y="840"/>
                  </a:lnTo>
                  <a:lnTo>
                    <a:pt x="42" y="846"/>
                  </a:lnTo>
                  <a:lnTo>
                    <a:pt x="42" y="888"/>
                  </a:lnTo>
                  <a:lnTo>
                    <a:pt x="60" y="900"/>
                  </a:lnTo>
                  <a:lnTo>
                    <a:pt x="42" y="906"/>
                  </a:lnTo>
                  <a:lnTo>
                    <a:pt x="48" y="930"/>
                  </a:lnTo>
                  <a:lnTo>
                    <a:pt x="54" y="930"/>
                  </a:lnTo>
                  <a:lnTo>
                    <a:pt x="66" y="936"/>
                  </a:lnTo>
                  <a:lnTo>
                    <a:pt x="78" y="954"/>
                  </a:lnTo>
                  <a:lnTo>
                    <a:pt x="84" y="960"/>
                  </a:lnTo>
                  <a:lnTo>
                    <a:pt x="84" y="966"/>
                  </a:lnTo>
                  <a:lnTo>
                    <a:pt x="72" y="966"/>
                  </a:lnTo>
                  <a:lnTo>
                    <a:pt x="72" y="990"/>
                  </a:lnTo>
                  <a:lnTo>
                    <a:pt x="102" y="1020"/>
                  </a:lnTo>
                  <a:lnTo>
                    <a:pt x="108" y="1032"/>
                  </a:lnTo>
                  <a:lnTo>
                    <a:pt x="120" y="1044"/>
                  </a:lnTo>
                  <a:lnTo>
                    <a:pt x="126" y="1062"/>
                  </a:lnTo>
                  <a:lnTo>
                    <a:pt x="132" y="1074"/>
                  </a:lnTo>
                  <a:lnTo>
                    <a:pt x="132" y="1104"/>
                  </a:lnTo>
                  <a:lnTo>
                    <a:pt x="126" y="1110"/>
                  </a:lnTo>
                  <a:lnTo>
                    <a:pt x="120" y="1122"/>
                  </a:lnTo>
                  <a:lnTo>
                    <a:pt x="114" y="1128"/>
                  </a:lnTo>
                  <a:lnTo>
                    <a:pt x="114" y="1134"/>
                  </a:lnTo>
                  <a:lnTo>
                    <a:pt x="120" y="1140"/>
                  </a:lnTo>
                  <a:lnTo>
                    <a:pt x="126" y="1140"/>
                  </a:lnTo>
                  <a:lnTo>
                    <a:pt x="120" y="1158"/>
                  </a:lnTo>
                  <a:lnTo>
                    <a:pt x="168" y="1164"/>
                  </a:lnTo>
                  <a:lnTo>
                    <a:pt x="168" y="1194"/>
                  </a:lnTo>
                  <a:lnTo>
                    <a:pt x="192" y="1206"/>
                  </a:lnTo>
                  <a:lnTo>
                    <a:pt x="222" y="1206"/>
                  </a:lnTo>
                  <a:lnTo>
                    <a:pt x="222" y="1224"/>
                  </a:lnTo>
                  <a:lnTo>
                    <a:pt x="228" y="1224"/>
                  </a:lnTo>
                  <a:lnTo>
                    <a:pt x="240" y="1230"/>
                  </a:lnTo>
                  <a:lnTo>
                    <a:pt x="252" y="1242"/>
                  </a:lnTo>
                  <a:lnTo>
                    <a:pt x="252" y="1248"/>
                  </a:lnTo>
                  <a:lnTo>
                    <a:pt x="246" y="1248"/>
                  </a:lnTo>
                  <a:lnTo>
                    <a:pt x="246" y="1254"/>
                  </a:lnTo>
                  <a:lnTo>
                    <a:pt x="240" y="1254"/>
                  </a:lnTo>
                  <a:lnTo>
                    <a:pt x="240" y="1260"/>
                  </a:lnTo>
                  <a:lnTo>
                    <a:pt x="252" y="1272"/>
                  </a:lnTo>
                  <a:lnTo>
                    <a:pt x="264" y="1278"/>
                  </a:lnTo>
                  <a:lnTo>
                    <a:pt x="270" y="1278"/>
                  </a:lnTo>
                  <a:lnTo>
                    <a:pt x="282" y="1284"/>
                  </a:lnTo>
                  <a:lnTo>
                    <a:pt x="294" y="1296"/>
                  </a:lnTo>
                  <a:lnTo>
                    <a:pt x="300" y="1308"/>
                  </a:lnTo>
                  <a:lnTo>
                    <a:pt x="306" y="1314"/>
                  </a:lnTo>
                  <a:lnTo>
                    <a:pt x="306" y="1320"/>
                  </a:lnTo>
                  <a:lnTo>
                    <a:pt x="324" y="1320"/>
                  </a:lnTo>
                  <a:lnTo>
                    <a:pt x="330" y="1326"/>
                  </a:lnTo>
                  <a:lnTo>
                    <a:pt x="330" y="1338"/>
                  </a:lnTo>
                  <a:lnTo>
                    <a:pt x="318" y="1338"/>
                  </a:lnTo>
                  <a:lnTo>
                    <a:pt x="318" y="1344"/>
                  </a:lnTo>
                  <a:lnTo>
                    <a:pt x="330" y="1356"/>
                  </a:lnTo>
                  <a:lnTo>
                    <a:pt x="330" y="1374"/>
                  </a:lnTo>
                  <a:lnTo>
                    <a:pt x="354" y="1380"/>
                  </a:lnTo>
                  <a:lnTo>
                    <a:pt x="360" y="1386"/>
                  </a:lnTo>
                  <a:lnTo>
                    <a:pt x="372" y="1392"/>
                  </a:lnTo>
                  <a:lnTo>
                    <a:pt x="378" y="1398"/>
                  </a:lnTo>
                  <a:lnTo>
                    <a:pt x="384" y="1410"/>
                  </a:lnTo>
                  <a:lnTo>
                    <a:pt x="384" y="1434"/>
                  </a:lnTo>
                  <a:lnTo>
                    <a:pt x="390" y="1446"/>
                  </a:lnTo>
                  <a:lnTo>
                    <a:pt x="420" y="1470"/>
                  </a:lnTo>
                  <a:lnTo>
                    <a:pt x="420" y="1494"/>
                  </a:lnTo>
                  <a:lnTo>
                    <a:pt x="468" y="1518"/>
                  </a:lnTo>
                  <a:lnTo>
                    <a:pt x="474" y="1512"/>
                  </a:lnTo>
                  <a:lnTo>
                    <a:pt x="480" y="1500"/>
                  </a:lnTo>
                  <a:lnTo>
                    <a:pt x="486" y="1494"/>
                  </a:lnTo>
                  <a:lnTo>
                    <a:pt x="498" y="1494"/>
                  </a:lnTo>
                  <a:lnTo>
                    <a:pt x="510" y="1500"/>
                  </a:lnTo>
                  <a:lnTo>
                    <a:pt x="510" y="1506"/>
                  </a:lnTo>
                  <a:lnTo>
                    <a:pt x="522" y="1512"/>
                  </a:lnTo>
                  <a:lnTo>
                    <a:pt x="528" y="1512"/>
                  </a:lnTo>
                  <a:lnTo>
                    <a:pt x="540" y="1500"/>
                  </a:lnTo>
                  <a:lnTo>
                    <a:pt x="540" y="1494"/>
                  </a:lnTo>
                  <a:lnTo>
                    <a:pt x="552" y="1482"/>
                  </a:lnTo>
                  <a:lnTo>
                    <a:pt x="558" y="1488"/>
                  </a:lnTo>
                  <a:lnTo>
                    <a:pt x="570" y="1494"/>
                  </a:lnTo>
                  <a:lnTo>
                    <a:pt x="576" y="1512"/>
                  </a:lnTo>
                  <a:lnTo>
                    <a:pt x="582" y="1524"/>
                  </a:lnTo>
                  <a:lnTo>
                    <a:pt x="594" y="1536"/>
                  </a:lnTo>
                  <a:lnTo>
                    <a:pt x="606" y="1542"/>
                  </a:lnTo>
                  <a:lnTo>
                    <a:pt x="612" y="1548"/>
                  </a:lnTo>
                  <a:lnTo>
                    <a:pt x="618" y="1548"/>
                  </a:lnTo>
                  <a:lnTo>
                    <a:pt x="624" y="1572"/>
                  </a:lnTo>
                  <a:lnTo>
                    <a:pt x="642" y="1572"/>
                  </a:lnTo>
                  <a:lnTo>
                    <a:pt x="660" y="1554"/>
                  </a:lnTo>
                  <a:lnTo>
                    <a:pt x="672" y="1554"/>
                  </a:lnTo>
                  <a:lnTo>
                    <a:pt x="678" y="1560"/>
                  </a:lnTo>
                  <a:lnTo>
                    <a:pt x="690" y="1566"/>
                  </a:lnTo>
                  <a:lnTo>
                    <a:pt x="702" y="1566"/>
                  </a:lnTo>
                  <a:lnTo>
                    <a:pt x="702" y="1560"/>
                  </a:lnTo>
                  <a:lnTo>
                    <a:pt x="708" y="1554"/>
                  </a:lnTo>
                  <a:lnTo>
                    <a:pt x="714" y="1554"/>
                  </a:lnTo>
                  <a:lnTo>
                    <a:pt x="738" y="1584"/>
                  </a:lnTo>
                  <a:lnTo>
                    <a:pt x="756" y="1560"/>
                  </a:lnTo>
                  <a:lnTo>
                    <a:pt x="780" y="1560"/>
                  </a:lnTo>
                  <a:lnTo>
                    <a:pt x="792" y="1548"/>
                  </a:lnTo>
                  <a:lnTo>
                    <a:pt x="804" y="1548"/>
                  </a:lnTo>
                  <a:lnTo>
                    <a:pt x="804" y="1554"/>
                  </a:lnTo>
                  <a:lnTo>
                    <a:pt x="810" y="1560"/>
                  </a:lnTo>
                  <a:lnTo>
                    <a:pt x="834" y="1560"/>
                  </a:lnTo>
                  <a:lnTo>
                    <a:pt x="852" y="1542"/>
                  </a:lnTo>
                  <a:lnTo>
                    <a:pt x="852" y="1536"/>
                  </a:lnTo>
                  <a:lnTo>
                    <a:pt x="858" y="1530"/>
                  </a:lnTo>
                  <a:lnTo>
                    <a:pt x="858" y="1524"/>
                  </a:lnTo>
                  <a:lnTo>
                    <a:pt x="870" y="1524"/>
                  </a:lnTo>
                  <a:lnTo>
                    <a:pt x="888" y="1494"/>
                  </a:lnTo>
                  <a:lnTo>
                    <a:pt x="978" y="1494"/>
                  </a:lnTo>
                  <a:lnTo>
                    <a:pt x="1002" y="1482"/>
                  </a:lnTo>
                  <a:lnTo>
                    <a:pt x="996" y="1464"/>
                  </a:lnTo>
                  <a:lnTo>
                    <a:pt x="996" y="1446"/>
                  </a:lnTo>
                  <a:lnTo>
                    <a:pt x="990" y="1434"/>
                  </a:lnTo>
                  <a:lnTo>
                    <a:pt x="984" y="1428"/>
                  </a:lnTo>
                  <a:lnTo>
                    <a:pt x="966" y="1428"/>
                  </a:lnTo>
                  <a:lnTo>
                    <a:pt x="954" y="1422"/>
                  </a:lnTo>
                  <a:lnTo>
                    <a:pt x="936" y="1386"/>
                  </a:lnTo>
                  <a:lnTo>
                    <a:pt x="936" y="1368"/>
                  </a:lnTo>
                  <a:lnTo>
                    <a:pt x="924" y="1362"/>
                  </a:lnTo>
                  <a:lnTo>
                    <a:pt x="924" y="1326"/>
                  </a:lnTo>
                  <a:lnTo>
                    <a:pt x="912" y="1326"/>
                  </a:lnTo>
                  <a:lnTo>
                    <a:pt x="906" y="1302"/>
                  </a:lnTo>
                  <a:lnTo>
                    <a:pt x="882" y="1302"/>
                  </a:lnTo>
                  <a:lnTo>
                    <a:pt x="876" y="1290"/>
                  </a:lnTo>
                  <a:lnTo>
                    <a:pt x="876" y="1272"/>
                  </a:lnTo>
                  <a:lnTo>
                    <a:pt x="864" y="1266"/>
                  </a:lnTo>
                  <a:lnTo>
                    <a:pt x="858" y="1254"/>
                  </a:lnTo>
                  <a:lnTo>
                    <a:pt x="846" y="1248"/>
                  </a:lnTo>
                  <a:lnTo>
                    <a:pt x="840" y="1242"/>
                  </a:lnTo>
                  <a:lnTo>
                    <a:pt x="816" y="1242"/>
                  </a:lnTo>
                  <a:lnTo>
                    <a:pt x="804" y="1236"/>
                  </a:lnTo>
                  <a:lnTo>
                    <a:pt x="798" y="1236"/>
                  </a:lnTo>
                  <a:lnTo>
                    <a:pt x="798" y="1224"/>
                  </a:lnTo>
                  <a:lnTo>
                    <a:pt x="804" y="1212"/>
                  </a:lnTo>
                  <a:lnTo>
                    <a:pt x="810" y="1206"/>
                  </a:lnTo>
                  <a:lnTo>
                    <a:pt x="804" y="1182"/>
                  </a:lnTo>
                  <a:lnTo>
                    <a:pt x="840" y="1182"/>
                  </a:lnTo>
                  <a:lnTo>
                    <a:pt x="846" y="1188"/>
                  </a:lnTo>
                  <a:lnTo>
                    <a:pt x="852" y="1182"/>
                  </a:lnTo>
                  <a:lnTo>
                    <a:pt x="864" y="1182"/>
                  </a:lnTo>
                  <a:lnTo>
                    <a:pt x="870" y="1176"/>
                  </a:lnTo>
                  <a:lnTo>
                    <a:pt x="870" y="1164"/>
                  </a:lnTo>
                  <a:lnTo>
                    <a:pt x="876" y="1152"/>
                  </a:lnTo>
                  <a:lnTo>
                    <a:pt x="876" y="1116"/>
                  </a:lnTo>
                  <a:lnTo>
                    <a:pt x="870" y="1110"/>
                  </a:lnTo>
                  <a:lnTo>
                    <a:pt x="870" y="1098"/>
                  </a:lnTo>
                  <a:lnTo>
                    <a:pt x="864" y="1086"/>
                  </a:lnTo>
                  <a:lnTo>
                    <a:pt x="864" y="1074"/>
                  </a:lnTo>
                  <a:lnTo>
                    <a:pt x="870" y="1062"/>
                  </a:lnTo>
                  <a:lnTo>
                    <a:pt x="882" y="1056"/>
                  </a:lnTo>
                  <a:lnTo>
                    <a:pt x="888" y="1050"/>
                  </a:lnTo>
                  <a:lnTo>
                    <a:pt x="888" y="1032"/>
                  </a:lnTo>
                  <a:lnTo>
                    <a:pt x="882" y="1020"/>
                  </a:lnTo>
                  <a:lnTo>
                    <a:pt x="882" y="1002"/>
                  </a:lnTo>
                  <a:lnTo>
                    <a:pt x="900" y="984"/>
                  </a:lnTo>
                  <a:lnTo>
                    <a:pt x="906" y="984"/>
                  </a:lnTo>
                  <a:lnTo>
                    <a:pt x="906" y="996"/>
                  </a:lnTo>
                  <a:lnTo>
                    <a:pt x="912" y="1002"/>
                  </a:lnTo>
                  <a:lnTo>
                    <a:pt x="924" y="1002"/>
                  </a:lnTo>
                  <a:lnTo>
                    <a:pt x="930" y="996"/>
                  </a:lnTo>
                  <a:lnTo>
                    <a:pt x="930" y="960"/>
                  </a:lnTo>
                  <a:lnTo>
                    <a:pt x="924" y="954"/>
                  </a:lnTo>
                  <a:lnTo>
                    <a:pt x="924" y="948"/>
                  </a:lnTo>
                  <a:lnTo>
                    <a:pt x="936" y="930"/>
                  </a:lnTo>
                  <a:lnTo>
                    <a:pt x="936" y="906"/>
                  </a:lnTo>
                  <a:lnTo>
                    <a:pt x="942" y="900"/>
                  </a:lnTo>
                  <a:lnTo>
                    <a:pt x="954" y="900"/>
                  </a:lnTo>
                  <a:lnTo>
                    <a:pt x="960" y="894"/>
                  </a:lnTo>
                  <a:lnTo>
                    <a:pt x="960" y="858"/>
                  </a:lnTo>
                  <a:lnTo>
                    <a:pt x="966" y="852"/>
                  </a:lnTo>
                  <a:lnTo>
                    <a:pt x="972" y="840"/>
                  </a:lnTo>
                  <a:lnTo>
                    <a:pt x="978" y="834"/>
                  </a:lnTo>
                  <a:lnTo>
                    <a:pt x="1008" y="834"/>
                  </a:lnTo>
                  <a:lnTo>
                    <a:pt x="1008" y="786"/>
                  </a:lnTo>
                  <a:lnTo>
                    <a:pt x="1014" y="774"/>
                  </a:lnTo>
                  <a:lnTo>
                    <a:pt x="1020" y="768"/>
                  </a:lnTo>
                  <a:lnTo>
                    <a:pt x="1026" y="756"/>
                  </a:lnTo>
                  <a:lnTo>
                    <a:pt x="1032" y="750"/>
                  </a:lnTo>
                  <a:lnTo>
                    <a:pt x="1032" y="708"/>
                  </a:lnTo>
                  <a:lnTo>
                    <a:pt x="1026" y="660"/>
                  </a:lnTo>
                  <a:lnTo>
                    <a:pt x="1020" y="654"/>
                  </a:lnTo>
                  <a:lnTo>
                    <a:pt x="1020" y="636"/>
                  </a:lnTo>
                  <a:lnTo>
                    <a:pt x="1032" y="630"/>
                  </a:lnTo>
                  <a:lnTo>
                    <a:pt x="1038" y="630"/>
                  </a:lnTo>
                  <a:lnTo>
                    <a:pt x="1038" y="594"/>
                  </a:lnTo>
                  <a:lnTo>
                    <a:pt x="1044" y="594"/>
                  </a:lnTo>
                  <a:lnTo>
                    <a:pt x="1050" y="588"/>
                  </a:lnTo>
                  <a:lnTo>
                    <a:pt x="1056" y="576"/>
                  </a:lnTo>
                  <a:lnTo>
                    <a:pt x="1056" y="534"/>
                  </a:lnTo>
                  <a:lnTo>
                    <a:pt x="1050" y="528"/>
                  </a:lnTo>
                  <a:lnTo>
                    <a:pt x="1050" y="516"/>
                  </a:lnTo>
                  <a:lnTo>
                    <a:pt x="1062" y="516"/>
                  </a:lnTo>
                  <a:lnTo>
                    <a:pt x="1068" y="510"/>
                  </a:lnTo>
                  <a:lnTo>
                    <a:pt x="1068" y="492"/>
                  </a:lnTo>
                  <a:lnTo>
                    <a:pt x="1086" y="492"/>
                  </a:lnTo>
                  <a:lnTo>
                    <a:pt x="1092" y="486"/>
                  </a:lnTo>
                  <a:lnTo>
                    <a:pt x="1092" y="480"/>
                  </a:lnTo>
                  <a:lnTo>
                    <a:pt x="1098" y="474"/>
                  </a:lnTo>
                  <a:lnTo>
                    <a:pt x="1098" y="462"/>
                  </a:lnTo>
                  <a:lnTo>
                    <a:pt x="1110" y="462"/>
                  </a:lnTo>
                  <a:lnTo>
                    <a:pt x="1128" y="456"/>
                  </a:lnTo>
                  <a:lnTo>
                    <a:pt x="1152" y="444"/>
                  </a:lnTo>
                  <a:lnTo>
                    <a:pt x="1164" y="420"/>
                  </a:lnTo>
                  <a:lnTo>
                    <a:pt x="1164" y="408"/>
                  </a:lnTo>
                  <a:lnTo>
                    <a:pt x="1128" y="384"/>
                  </a:lnTo>
                  <a:lnTo>
                    <a:pt x="1128" y="378"/>
                  </a:lnTo>
                  <a:lnTo>
                    <a:pt x="1122" y="372"/>
                  </a:lnTo>
                  <a:lnTo>
                    <a:pt x="1122" y="360"/>
                  </a:lnTo>
                  <a:lnTo>
                    <a:pt x="1116" y="354"/>
                  </a:lnTo>
                  <a:lnTo>
                    <a:pt x="1092" y="354"/>
                  </a:lnTo>
                  <a:lnTo>
                    <a:pt x="1080" y="342"/>
                  </a:lnTo>
                  <a:lnTo>
                    <a:pt x="1080" y="330"/>
                  </a:lnTo>
                  <a:lnTo>
                    <a:pt x="1074" y="312"/>
                  </a:lnTo>
                  <a:lnTo>
                    <a:pt x="1074" y="294"/>
                  </a:lnTo>
                  <a:lnTo>
                    <a:pt x="1068" y="282"/>
                  </a:lnTo>
                  <a:lnTo>
                    <a:pt x="1068" y="264"/>
                  </a:lnTo>
                  <a:lnTo>
                    <a:pt x="1062" y="264"/>
                  </a:lnTo>
                  <a:lnTo>
                    <a:pt x="1062" y="240"/>
                  </a:lnTo>
                  <a:lnTo>
                    <a:pt x="1056" y="222"/>
                  </a:lnTo>
                  <a:lnTo>
                    <a:pt x="1056" y="180"/>
                  </a:lnTo>
                  <a:lnTo>
                    <a:pt x="1050" y="168"/>
                  </a:lnTo>
                  <a:lnTo>
                    <a:pt x="1068" y="162"/>
                  </a:lnTo>
                  <a:lnTo>
                    <a:pt x="1038" y="132"/>
                  </a:lnTo>
                  <a:lnTo>
                    <a:pt x="1038" y="90"/>
                  </a:lnTo>
                  <a:lnTo>
                    <a:pt x="1032" y="78"/>
                  </a:lnTo>
                  <a:lnTo>
                    <a:pt x="1026" y="72"/>
                  </a:lnTo>
                  <a:lnTo>
                    <a:pt x="1014" y="66"/>
                  </a:lnTo>
                  <a:lnTo>
                    <a:pt x="984" y="36"/>
                  </a:lnTo>
                  <a:lnTo>
                    <a:pt x="972" y="36"/>
                  </a:lnTo>
                  <a:lnTo>
                    <a:pt x="954" y="18"/>
                  </a:lnTo>
                  <a:lnTo>
                    <a:pt x="948" y="0"/>
                  </a:lnTo>
                  <a:lnTo>
                    <a:pt x="924" y="24"/>
                  </a:lnTo>
                  <a:lnTo>
                    <a:pt x="894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8" name="Sri Lanka">
              <a:extLst>
                <a:ext uri="{FF2B5EF4-FFF2-40B4-BE49-F238E27FC236}">
                  <a16:creationId xmlns:a16="http://schemas.microsoft.com/office/drawing/2014/main" id="{91EBE425-7B99-C8CF-7504-07224911C4DB}"/>
                </a:ext>
              </a:extLst>
            </p:cNvPr>
            <p:cNvSpPr>
              <a:spLocks/>
            </p:cNvSpPr>
            <p:nvPr/>
          </p:nvSpPr>
          <p:spPr bwMode="gray">
            <a:xfrm>
              <a:off x="4089" y="2372"/>
              <a:ext cx="43" cy="78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9" name="Spain">
              <a:extLst>
                <a:ext uri="{FF2B5EF4-FFF2-40B4-BE49-F238E27FC236}">
                  <a16:creationId xmlns:a16="http://schemas.microsoft.com/office/drawing/2014/main" id="{8A652FB0-2890-8665-C6F0-E1609BB0A00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19" y="1675"/>
              <a:ext cx="222" cy="157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0" name="Somalia">
              <a:extLst>
                <a:ext uri="{FF2B5EF4-FFF2-40B4-BE49-F238E27FC236}">
                  <a16:creationId xmlns:a16="http://schemas.microsoft.com/office/drawing/2014/main" id="{DD86429E-3813-8529-D462-60F7B96C1ECA}"/>
                </a:ext>
              </a:extLst>
            </p:cNvPr>
            <p:cNvSpPr>
              <a:spLocks/>
            </p:cNvSpPr>
            <p:nvPr/>
          </p:nvSpPr>
          <p:spPr bwMode="gray">
            <a:xfrm>
              <a:off x="3395" y="2323"/>
              <a:ext cx="181" cy="280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1" name="Solomon Islands">
              <a:extLst>
                <a:ext uri="{FF2B5EF4-FFF2-40B4-BE49-F238E27FC236}">
                  <a16:creationId xmlns:a16="http://schemas.microsoft.com/office/drawing/2014/main" id="{DC65A26C-5DC3-F770-5D8D-DA7DEC4D56C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76" y="2705"/>
              <a:ext cx="94" cy="89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2" name="Slovenia">
              <a:extLst>
                <a:ext uri="{FF2B5EF4-FFF2-40B4-BE49-F238E27FC236}">
                  <a16:creationId xmlns:a16="http://schemas.microsoft.com/office/drawing/2014/main" id="{62C40C64-B4CB-921A-29B0-6599C2A19A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888" y="1611"/>
              <a:ext cx="54" cy="30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3" name="Slovakia">
              <a:extLst>
                <a:ext uri="{FF2B5EF4-FFF2-40B4-BE49-F238E27FC236}">
                  <a16:creationId xmlns:a16="http://schemas.microsoft.com/office/drawing/2014/main" id="{A7FF1865-C4D2-F2EC-C92F-BF2B3415A157}"/>
                </a:ext>
              </a:extLst>
            </p:cNvPr>
            <p:cNvSpPr>
              <a:spLocks/>
            </p:cNvSpPr>
            <p:nvPr/>
          </p:nvSpPr>
          <p:spPr bwMode="gray">
            <a:xfrm>
              <a:off x="2943" y="1559"/>
              <a:ext cx="90" cy="37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4" name="Sierra Leone">
              <a:extLst>
                <a:ext uri="{FF2B5EF4-FFF2-40B4-BE49-F238E27FC236}">
                  <a16:creationId xmlns:a16="http://schemas.microsoft.com/office/drawing/2014/main" id="{A9CA95E7-9EA0-A04C-B66A-CD39379EBA5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18" y="2362"/>
              <a:ext cx="52" cy="69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6" name="Senegal">
              <a:extLst>
                <a:ext uri="{FF2B5EF4-FFF2-40B4-BE49-F238E27FC236}">
                  <a16:creationId xmlns:a16="http://schemas.microsoft.com/office/drawing/2014/main" id="{38FF0BCF-14ED-B270-A4F5-F3AE2633C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5" y="2224"/>
              <a:ext cx="105" cy="94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7" name="Saudi Arabia">
              <a:extLst>
                <a:ext uri="{FF2B5EF4-FFF2-40B4-BE49-F238E27FC236}">
                  <a16:creationId xmlns:a16="http://schemas.microsoft.com/office/drawing/2014/main" id="{4E41BFA5-6453-109C-A6DD-835CD2FF226F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6" y="1911"/>
              <a:ext cx="377" cy="323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8" name="Rwanda">
              <a:extLst>
                <a:ext uri="{FF2B5EF4-FFF2-40B4-BE49-F238E27FC236}">
                  <a16:creationId xmlns:a16="http://schemas.microsoft.com/office/drawing/2014/main" id="{229A410A-0B07-A3FA-5336-28B9C8EA0C35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5" y="2589"/>
              <a:ext cx="38" cy="38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9" name="Russia (Urup,Simushir)">
              <a:extLst>
                <a:ext uri="{FF2B5EF4-FFF2-40B4-BE49-F238E27FC236}">
                  <a16:creationId xmlns:a16="http://schemas.microsoft.com/office/drawing/2014/main" id="{77A005F4-A19D-15EB-DE86-9A673002AF8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43" y="1372"/>
              <a:ext cx="76" cy="303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0" name="Russia">
              <a:extLst>
                <a:ext uri="{FF2B5EF4-FFF2-40B4-BE49-F238E27FC236}">
                  <a16:creationId xmlns:a16="http://schemas.microsoft.com/office/drawing/2014/main" id="{F4C744FB-D162-C2BA-4F25-2AA42EFF0DD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985" y="996"/>
              <a:ext cx="2293" cy="731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1" name="Romania">
              <a:extLst>
                <a:ext uri="{FF2B5EF4-FFF2-40B4-BE49-F238E27FC236}">
                  <a16:creationId xmlns:a16="http://schemas.microsoft.com/office/drawing/2014/main" id="{A09ACB0F-4F8D-FE1F-AF64-D66178CAD72A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9" y="1585"/>
              <a:ext cx="156" cy="93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2" name="Qatar">
              <a:extLst>
                <a:ext uri="{FF2B5EF4-FFF2-40B4-BE49-F238E27FC236}">
                  <a16:creationId xmlns:a16="http://schemas.microsoft.com/office/drawing/2014/main" id="{9F401D3E-99DD-DCCC-6F45-05C779A610FB}"/>
                </a:ext>
              </a:extLst>
            </p:cNvPr>
            <p:cNvSpPr>
              <a:spLocks/>
            </p:cNvSpPr>
            <p:nvPr/>
          </p:nvSpPr>
          <p:spPr bwMode="gray">
            <a:xfrm>
              <a:off x="3555" y="2032"/>
              <a:ext cx="16" cy="37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3" name="Puerto Rico">
              <a:extLst>
                <a:ext uri="{FF2B5EF4-FFF2-40B4-BE49-F238E27FC236}">
                  <a16:creationId xmlns:a16="http://schemas.microsoft.com/office/drawing/2014/main" id="{AB42B8BA-6FEF-E042-99AE-446F2E89F671}"/>
                </a:ext>
              </a:extLst>
            </p:cNvPr>
            <p:cNvSpPr>
              <a:spLocks/>
            </p:cNvSpPr>
            <p:nvPr/>
          </p:nvSpPr>
          <p:spPr bwMode="gray">
            <a:xfrm>
              <a:off x="1464" y="2193"/>
              <a:ext cx="35" cy="15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4" name="Portugal">
              <a:extLst>
                <a:ext uri="{FF2B5EF4-FFF2-40B4-BE49-F238E27FC236}">
                  <a16:creationId xmlns:a16="http://schemas.microsoft.com/office/drawing/2014/main" id="{3EA6712C-5BD6-4D55-AD46-0BF04A34CA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10" y="1709"/>
              <a:ext cx="57" cy="104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5" name="Poland">
              <a:extLst>
                <a:ext uri="{FF2B5EF4-FFF2-40B4-BE49-F238E27FC236}">
                  <a16:creationId xmlns:a16="http://schemas.microsoft.com/office/drawing/2014/main" id="{6F34F978-6E0D-C9B9-D284-97BD9DC20811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9" y="1456"/>
              <a:ext cx="159" cy="114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6" name="Philippines">
              <a:extLst>
                <a:ext uri="{FF2B5EF4-FFF2-40B4-BE49-F238E27FC236}">
                  <a16:creationId xmlns:a16="http://schemas.microsoft.com/office/drawing/2014/main" id="{CFDA089F-D7D5-0D39-9508-2DCE4CBF1E5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64" y="2186"/>
              <a:ext cx="181" cy="304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7" name="Peru">
              <a:extLst>
                <a:ext uri="{FF2B5EF4-FFF2-40B4-BE49-F238E27FC236}">
                  <a16:creationId xmlns:a16="http://schemas.microsoft.com/office/drawing/2014/main" id="{EFC2E84F-3E6A-12F8-2E1F-DDB7A634D847}"/>
                </a:ext>
              </a:extLst>
            </p:cNvPr>
            <p:cNvSpPr>
              <a:spLocks/>
            </p:cNvSpPr>
            <p:nvPr/>
          </p:nvSpPr>
          <p:spPr bwMode="gray">
            <a:xfrm>
              <a:off x="1188" y="2568"/>
              <a:ext cx="239" cy="377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8" name="Paraguay">
              <a:extLst>
                <a:ext uri="{FF2B5EF4-FFF2-40B4-BE49-F238E27FC236}">
                  <a16:creationId xmlns:a16="http://schemas.microsoft.com/office/drawing/2014/main" id="{343F668D-64B8-A236-1757-7C435191D839}"/>
                </a:ext>
              </a:extLst>
            </p:cNvPr>
            <p:cNvSpPr>
              <a:spLocks/>
            </p:cNvSpPr>
            <p:nvPr/>
          </p:nvSpPr>
          <p:spPr bwMode="gray">
            <a:xfrm>
              <a:off x="1553" y="2962"/>
              <a:ext cx="152" cy="172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9" name="Papua New Guinea">
              <a:extLst>
                <a:ext uri="{FF2B5EF4-FFF2-40B4-BE49-F238E27FC236}">
                  <a16:creationId xmlns:a16="http://schemas.microsoft.com/office/drawing/2014/main" id="{D9C3E853-E819-7242-83E5-B92EE8341D4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188" y="2606"/>
              <a:ext cx="276" cy="185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0" name="Panama">
              <a:extLst>
                <a:ext uri="{FF2B5EF4-FFF2-40B4-BE49-F238E27FC236}">
                  <a16:creationId xmlns:a16="http://schemas.microsoft.com/office/drawing/2014/main" id="{67E13D53-1031-0A88-5982-9382B1A979EA}"/>
                </a:ext>
              </a:extLst>
            </p:cNvPr>
            <p:cNvSpPr>
              <a:spLocks/>
            </p:cNvSpPr>
            <p:nvPr/>
          </p:nvSpPr>
          <p:spPr bwMode="gray">
            <a:xfrm>
              <a:off x="1163" y="2372"/>
              <a:ext cx="103" cy="50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1" name="Pakistan">
              <a:extLst>
                <a:ext uri="{FF2B5EF4-FFF2-40B4-BE49-F238E27FC236}">
                  <a16:creationId xmlns:a16="http://schemas.microsoft.com/office/drawing/2014/main" id="{24B3CE6B-1331-C20D-E457-A54102671BFF}"/>
                </a:ext>
              </a:extLst>
            </p:cNvPr>
            <p:cNvSpPr>
              <a:spLocks/>
            </p:cNvSpPr>
            <p:nvPr/>
          </p:nvSpPr>
          <p:spPr bwMode="gray">
            <a:xfrm>
              <a:off x="3719" y="1812"/>
              <a:ext cx="267" cy="268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2" name="Parcel Islands">
              <a:extLst>
                <a:ext uri="{FF2B5EF4-FFF2-40B4-BE49-F238E27FC236}">
                  <a16:creationId xmlns:a16="http://schemas.microsoft.com/office/drawing/2014/main" id="{AA0B559E-9C3D-8372-8407-1EEF02EFFDF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" y="2216"/>
              <a:ext cx="24" cy="15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3" name="Oman">
              <a:extLst>
                <a:ext uri="{FF2B5EF4-FFF2-40B4-BE49-F238E27FC236}">
                  <a16:creationId xmlns:a16="http://schemas.microsoft.com/office/drawing/2014/main" id="{455FE363-CA8C-A870-AFF2-775050A08279}"/>
                </a:ext>
              </a:extLst>
            </p:cNvPr>
            <p:cNvSpPr>
              <a:spLocks/>
            </p:cNvSpPr>
            <p:nvPr/>
          </p:nvSpPr>
          <p:spPr bwMode="gray">
            <a:xfrm>
              <a:off x="3582" y="2057"/>
              <a:ext cx="137" cy="170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4" name="Norway">
              <a:extLst>
                <a:ext uri="{FF2B5EF4-FFF2-40B4-BE49-F238E27FC236}">
                  <a16:creationId xmlns:a16="http://schemas.microsoft.com/office/drawing/2014/main" id="{4BA6215A-8D58-8F48-F431-714BE14E596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66" y="1015"/>
              <a:ext cx="344" cy="379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5" name="Nigeria">
              <a:extLst>
                <a:ext uri="{FF2B5EF4-FFF2-40B4-BE49-F238E27FC236}">
                  <a16:creationId xmlns:a16="http://schemas.microsoft.com/office/drawing/2014/main" id="{CF98C50B-4788-AC40-C501-E29F5A58E20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05" y="2285"/>
              <a:ext cx="212" cy="195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6" name="Niger">
              <a:extLst>
                <a:ext uri="{FF2B5EF4-FFF2-40B4-BE49-F238E27FC236}">
                  <a16:creationId xmlns:a16="http://schemas.microsoft.com/office/drawing/2014/main" id="{049A3B5C-6757-B714-4116-80C39988BA0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0" y="2089"/>
              <a:ext cx="282" cy="239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7" name="Nicaragua">
              <a:extLst>
                <a:ext uri="{FF2B5EF4-FFF2-40B4-BE49-F238E27FC236}">
                  <a16:creationId xmlns:a16="http://schemas.microsoft.com/office/drawing/2014/main" id="{324AC320-A9D2-14A7-E2C6-91DA1A78D54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86" y="2265"/>
              <a:ext cx="83" cy="84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8" name="New Zealand">
              <a:extLst>
                <a:ext uri="{FF2B5EF4-FFF2-40B4-BE49-F238E27FC236}">
                  <a16:creationId xmlns:a16="http://schemas.microsoft.com/office/drawing/2014/main" id="{337E30BF-F073-561D-0C42-1DE47D4CFF7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47" y="3270"/>
              <a:ext cx="322" cy="249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9" name="Newfoundland">
              <a:extLst>
                <a:ext uri="{FF2B5EF4-FFF2-40B4-BE49-F238E27FC236}">
                  <a16:creationId xmlns:a16="http://schemas.microsoft.com/office/drawing/2014/main" id="{4D4FDD2C-50D6-5BCB-A6D7-AE338E8CBD86}"/>
                </a:ext>
              </a:extLst>
            </p:cNvPr>
            <p:cNvSpPr>
              <a:spLocks/>
            </p:cNvSpPr>
            <p:nvPr/>
          </p:nvSpPr>
          <p:spPr bwMode="gray">
            <a:xfrm>
              <a:off x="1733" y="1521"/>
              <a:ext cx="108" cy="98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0" name="Netherlands">
              <a:extLst>
                <a:ext uri="{FF2B5EF4-FFF2-40B4-BE49-F238E27FC236}">
                  <a16:creationId xmlns:a16="http://schemas.microsoft.com/office/drawing/2014/main" id="{0F1A7F41-728C-5D92-CA6F-661BDB2163D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6" y="1483"/>
              <a:ext cx="68" cy="53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1" name="Nepal">
              <a:extLst>
                <a:ext uri="{FF2B5EF4-FFF2-40B4-BE49-F238E27FC236}">
                  <a16:creationId xmlns:a16="http://schemas.microsoft.com/office/drawing/2014/main" id="{EBD7DF93-B0AF-D4C3-12B5-414BBD897535}"/>
                </a:ext>
              </a:extLst>
            </p:cNvPr>
            <p:cNvSpPr>
              <a:spLocks/>
            </p:cNvSpPr>
            <p:nvPr/>
          </p:nvSpPr>
          <p:spPr bwMode="gray">
            <a:xfrm>
              <a:off x="4054" y="1946"/>
              <a:ext cx="149" cy="83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2" name="Namibia">
              <a:extLst>
                <a:ext uri="{FF2B5EF4-FFF2-40B4-BE49-F238E27FC236}">
                  <a16:creationId xmlns:a16="http://schemas.microsoft.com/office/drawing/2014/main" id="{5E9323F4-B618-7CDB-55DD-978585B6DA55}"/>
                </a:ext>
              </a:extLst>
            </p:cNvPr>
            <p:cNvSpPr>
              <a:spLocks/>
            </p:cNvSpPr>
            <p:nvPr/>
          </p:nvSpPr>
          <p:spPr bwMode="gray">
            <a:xfrm>
              <a:off x="2865" y="2915"/>
              <a:ext cx="242" cy="247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3" name="Myanmar">
              <a:extLst>
                <a:ext uri="{FF2B5EF4-FFF2-40B4-BE49-F238E27FC236}">
                  <a16:creationId xmlns:a16="http://schemas.microsoft.com/office/drawing/2014/main" id="{42D95FD8-4D27-8B71-71D5-0D34A1E3C4B9}"/>
                </a:ext>
              </a:extLst>
            </p:cNvPr>
            <p:cNvSpPr>
              <a:spLocks/>
            </p:cNvSpPr>
            <p:nvPr/>
          </p:nvSpPr>
          <p:spPr bwMode="gray">
            <a:xfrm>
              <a:off x="4288" y="1985"/>
              <a:ext cx="162" cy="380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4" name="Mozambique">
              <a:extLst>
                <a:ext uri="{FF2B5EF4-FFF2-40B4-BE49-F238E27FC236}">
                  <a16:creationId xmlns:a16="http://schemas.microsoft.com/office/drawing/2014/main" id="{F1448A48-6173-BE3E-67A9-E266070F77C1}"/>
                </a:ext>
              </a:extLst>
            </p:cNvPr>
            <p:cNvSpPr>
              <a:spLocks/>
            </p:cNvSpPr>
            <p:nvPr/>
          </p:nvSpPr>
          <p:spPr bwMode="gray">
            <a:xfrm>
              <a:off x="3195" y="2783"/>
              <a:ext cx="193" cy="339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5" name="Morocco">
              <a:extLst>
                <a:ext uri="{FF2B5EF4-FFF2-40B4-BE49-F238E27FC236}">
                  <a16:creationId xmlns:a16="http://schemas.microsoft.com/office/drawing/2014/main" id="{3A3948BE-06CB-FC10-885C-18508F7422A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0" y="1836"/>
              <a:ext cx="216" cy="167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6" name="Montenegro">
              <a:extLst>
                <a:ext uri="{FF2B5EF4-FFF2-40B4-BE49-F238E27FC236}">
                  <a16:creationId xmlns:a16="http://schemas.microsoft.com/office/drawing/2014/main" id="{EEBAFB2F-1C64-BD48-1E95-0F9081AEB4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973" y="1678"/>
              <a:ext cx="28" cy="35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7" name="Mongolia">
              <a:extLst>
                <a:ext uri="{FF2B5EF4-FFF2-40B4-BE49-F238E27FC236}">
                  <a16:creationId xmlns:a16="http://schemas.microsoft.com/office/drawing/2014/main" id="{42865D3E-8983-EDBE-AFB7-D5DC367489F9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3" y="1507"/>
              <a:ext cx="532" cy="212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8" name="Moldova">
              <a:extLst>
                <a:ext uri="{FF2B5EF4-FFF2-40B4-BE49-F238E27FC236}">
                  <a16:creationId xmlns:a16="http://schemas.microsoft.com/office/drawing/2014/main" id="{4CB0DCD8-DAE6-2DC2-032D-C30AD6839D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101" y="1581"/>
              <a:ext cx="54" cy="60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9" name="Mexico">
              <a:extLst>
                <a:ext uri="{FF2B5EF4-FFF2-40B4-BE49-F238E27FC236}">
                  <a16:creationId xmlns:a16="http://schemas.microsoft.com/office/drawing/2014/main" id="{5B0B28B5-0739-6986-33AA-6B929FD9E3F9}"/>
                </a:ext>
              </a:extLst>
            </p:cNvPr>
            <p:cNvSpPr>
              <a:spLocks/>
            </p:cNvSpPr>
            <p:nvPr/>
          </p:nvSpPr>
          <p:spPr bwMode="gray">
            <a:xfrm>
              <a:off x="651" y="1901"/>
              <a:ext cx="472" cy="370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0" name="Malta">
              <a:extLst>
                <a:ext uri="{FF2B5EF4-FFF2-40B4-BE49-F238E27FC236}">
                  <a16:creationId xmlns:a16="http://schemas.microsoft.com/office/drawing/2014/main" id="{778CC47F-CE9D-ACFA-3277-D6EA0A9B64BD}"/>
                </a:ext>
              </a:extLst>
            </p:cNvPr>
            <p:cNvSpPr>
              <a:spLocks/>
            </p:cNvSpPr>
            <p:nvPr/>
          </p:nvSpPr>
          <p:spPr bwMode="gray">
            <a:xfrm>
              <a:off x="2905" y="1829"/>
              <a:ext cx="8" cy="7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1" name="Mauritania">
              <a:extLst>
                <a:ext uri="{FF2B5EF4-FFF2-40B4-BE49-F238E27FC236}">
                  <a16:creationId xmlns:a16="http://schemas.microsoft.com/office/drawing/2014/main" id="{980C9BF8-06DB-5B4E-BF77-E4ED1E025F18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8" y="2012"/>
              <a:ext cx="217" cy="255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2" name="Mali">
              <a:extLst>
                <a:ext uri="{FF2B5EF4-FFF2-40B4-BE49-F238E27FC236}">
                  <a16:creationId xmlns:a16="http://schemas.microsoft.com/office/drawing/2014/main" id="{B2D8FB49-DE32-8D6D-ACE9-FD2EFBD147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7" y="2057"/>
              <a:ext cx="295" cy="304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3" name="Malaysia">
              <a:extLst>
                <a:ext uri="{FF2B5EF4-FFF2-40B4-BE49-F238E27FC236}">
                  <a16:creationId xmlns:a16="http://schemas.microsoft.com/office/drawing/2014/main" id="{5D35CA00-8D64-80BB-B658-37B954B07113}"/>
                </a:ext>
              </a:extLst>
            </p:cNvPr>
            <p:cNvSpPr>
              <a:spLocks/>
            </p:cNvSpPr>
            <p:nvPr/>
          </p:nvSpPr>
          <p:spPr bwMode="gray">
            <a:xfrm>
              <a:off x="4457" y="2431"/>
              <a:ext cx="77" cy="111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4" name="AutoShape 80">
              <a:extLst>
                <a:ext uri="{FF2B5EF4-FFF2-40B4-BE49-F238E27FC236}">
                  <a16:creationId xmlns:a16="http://schemas.microsoft.com/office/drawing/2014/main" id="{F1AF69D5-4405-51BE-045A-3AE7F9B77C1E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" y="2418"/>
              <a:ext cx="175" cy="134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5" name="Malawi">
              <a:extLst>
                <a:ext uri="{FF2B5EF4-FFF2-40B4-BE49-F238E27FC236}">
                  <a16:creationId xmlns:a16="http://schemas.microsoft.com/office/drawing/2014/main" id="{50118514-BA6E-A4F1-CBA9-0BF6B5BBD3C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41" y="2761"/>
              <a:ext cx="60" cy="159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6" name="Madagascar">
              <a:extLst>
                <a:ext uri="{FF2B5EF4-FFF2-40B4-BE49-F238E27FC236}">
                  <a16:creationId xmlns:a16="http://schemas.microsoft.com/office/drawing/2014/main" id="{097E0051-F64D-DE7E-CAF2-083D90991E21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5" y="2819"/>
              <a:ext cx="150" cy="277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7" name="Macedonia">
              <a:extLst>
                <a:ext uri="{FF2B5EF4-FFF2-40B4-BE49-F238E27FC236}">
                  <a16:creationId xmlns:a16="http://schemas.microsoft.com/office/drawing/2014/main" id="{8BB21469-C0BB-0C9F-A16F-12C23D5D9780}"/>
                </a:ext>
              </a:extLst>
            </p:cNvPr>
            <p:cNvSpPr>
              <a:spLocks/>
            </p:cNvSpPr>
            <p:nvPr/>
          </p:nvSpPr>
          <p:spPr bwMode="gray">
            <a:xfrm>
              <a:off x="3008" y="1702"/>
              <a:ext cx="42" cy="33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8" name="Luxembourg">
              <a:extLst>
                <a:ext uri="{FF2B5EF4-FFF2-40B4-BE49-F238E27FC236}">
                  <a16:creationId xmlns:a16="http://schemas.microsoft.com/office/drawing/2014/main" id="{604D5FB4-A4B7-794B-17F8-7D54BD4F0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67" y="1548"/>
              <a:ext cx="13" cy="11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9" name="Lithuania">
              <a:extLst>
                <a:ext uri="{FF2B5EF4-FFF2-40B4-BE49-F238E27FC236}">
                  <a16:creationId xmlns:a16="http://schemas.microsoft.com/office/drawing/2014/main" id="{449E680D-E35F-F8F3-1B2F-B8F0F522F5F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01" y="1424"/>
              <a:ext cx="87" cy="50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0" name="Liechtenstein">
              <a:extLst>
                <a:ext uri="{FF2B5EF4-FFF2-40B4-BE49-F238E27FC236}">
                  <a16:creationId xmlns:a16="http://schemas.microsoft.com/office/drawing/2014/main" id="{644E1978-5A95-D636-C810-EE8D7D2711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5" y="1604"/>
              <a:ext cx="4" cy="6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1" name="Libya">
              <a:extLst>
                <a:ext uri="{FF2B5EF4-FFF2-40B4-BE49-F238E27FC236}">
                  <a16:creationId xmlns:a16="http://schemas.microsoft.com/office/drawing/2014/main" id="{411564DF-6505-F67A-ED4B-D64011D66A12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1889"/>
              <a:ext cx="279" cy="282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2" name="Liberia">
              <a:extLst>
                <a:ext uri="{FF2B5EF4-FFF2-40B4-BE49-F238E27FC236}">
                  <a16:creationId xmlns:a16="http://schemas.microsoft.com/office/drawing/2014/main" id="{6537A966-9E58-A475-CDD3-93DEF8F1DB5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43" y="2393"/>
              <a:ext cx="79" cy="87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3" name="Lesotho">
              <a:extLst>
                <a:ext uri="{FF2B5EF4-FFF2-40B4-BE49-F238E27FC236}">
                  <a16:creationId xmlns:a16="http://schemas.microsoft.com/office/drawing/2014/main" id="{859E81B4-46A4-9665-0296-5DD6F25D81C4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0" y="3154"/>
              <a:ext cx="43" cy="41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4" name="Lebanon">
              <a:extLst>
                <a:ext uri="{FF2B5EF4-FFF2-40B4-BE49-F238E27FC236}">
                  <a16:creationId xmlns:a16="http://schemas.microsoft.com/office/drawing/2014/main" id="{597BC4C7-D81D-E657-F5DB-B94515C37A9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1" y="1861"/>
              <a:ext cx="28" cy="39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5" name="Latvia">
              <a:extLst>
                <a:ext uri="{FF2B5EF4-FFF2-40B4-BE49-F238E27FC236}">
                  <a16:creationId xmlns:a16="http://schemas.microsoft.com/office/drawing/2014/main" id="{5DCA41BA-7EC2-E157-CFC6-C0ECCD4BAD62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9" y="1393"/>
              <a:ext cx="108" cy="46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6" name="Laos">
              <a:extLst>
                <a:ext uri="{FF2B5EF4-FFF2-40B4-BE49-F238E27FC236}">
                  <a16:creationId xmlns:a16="http://schemas.microsoft.com/office/drawing/2014/main" id="{816E62E3-C311-7702-17A3-805B380200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31" y="2108"/>
              <a:ext cx="153" cy="177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7" name="Kyrgyzstan">
              <a:extLst>
                <a:ext uri="{FF2B5EF4-FFF2-40B4-BE49-F238E27FC236}">
                  <a16:creationId xmlns:a16="http://schemas.microsoft.com/office/drawing/2014/main" id="{70D00E33-2B94-C9B6-4388-333C7158625D}"/>
                </a:ext>
              </a:extLst>
            </p:cNvPr>
            <p:cNvSpPr>
              <a:spLocks/>
            </p:cNvSpPr>
            <p:nvPr/>
          </p:nvSpPr>
          <p:spPr bwMode="gray">
            <a:xfrm>
              <a:off x="3822" y="1687"/>
              <a:ext cx="171" cy="79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8" name="Kuwait">
              <a:extLst>
                <a:ext uri="{FF2B5EF4-FFF2-40B4-BE49-F238E27FC236}">
                  <a16:creationId xmlns:a16="http://schemas.microsoft.com/office/drawing/2014/main" id="{5136F4E0-663B-2FBC-E26F-28A62DAE1257}"/>
                </a:ext>
              </a:extLst>
            </p:cNvPr>
            <p:cNvSpPr>
              <a:spLocks/>
            </p:cNvSpPr>
            <p:nvPr/>
          </p:nvSpPr>
          <p:spPr bwMode="gray">
            <a:xfrm>
              <a:off x="3471" y="1955"/>
              <a:ext cx="35" cy="30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9" name="Korea, South">
              <a:extLst>
                <a:ext uri="{FF2B5EF4-FFF2-40B4-BE49-F238E27FC236}">
                  <a16:creationId xmlns:a16="http://schemas.microsoft.com/office/drawing/2014/main" id="{2707D8C4-7B2D-88CC-E6F0-6949CAA3DB0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95" y="1781"/>
              <a:ext cx="69" cy="108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0" name="Korea, North">
              <a:extLst>
                <a:ext uri="{FF2B5EF4-FFF2-40B4-BE49-F238E27FC236}">
                  <a16:creationId xmlns:a16="http://schemas.microsoft.com/office/drawing/2014/main" id="{C6086A93-D7E6-D8BD-7138-6749E1313ACB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7" y="1692"/>
              <a:ext cx="83" cy="106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1" name="Kenya">
              <a:extLst>
                <a:ext uri="{FF2B5EF4-FFF2-40B4-BE49-F238E27FC236}">
                  <a16:creationId xmlns:a16="http://schemas.microsoft.com/office/drawing/2014/main" id="{F063BC60-D2A3-8EA2-0B21-71CBEBDF2181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2472"/>
              <a:ext cx="143" cy="194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2" name="Kazakhstan">
              <a:extLst>
                <a:ext uri="{FF2B5EF4-FFF2-40B4-BE49-F238E27FC236}">
                  <a16:creationId xmlns:a16="http://schemas.microsoft.com/office/drawing/2014/main" id="{AA285DE3-99F2-33FA-4947-6CAF0D1C529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15" y="1445"/>
              <a:ext cx="637" cy="296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3" name="Jordan">
              <a:extLst>
                <a:ext uri="{FF2B5EF4-FFF2-40B4-BE49-F238E27FC236}">
                  <a16:creationId xmlns:a16="http://schemas.microsoft.com/office/drawing/2014/main" id="{8AFDCFB2-046F-0891-0650-0E7C0CCFF2A4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1888"/>
              <a:ext cx="71" cy="86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4" name="Jamaica">
              <a:extLst>
                <a:ext uri="{FF2B5EF4-FFF2-40B4-BE49-F238E27FC236}">
                  <a16:creationId xmlns:a16="http://schemas.microsoft.com/office/drawing/2014/main" id="{257A6986-54D5-A785-A565-3B1C86FE68E9}"/>
                </a:ext>
              </a:extLst>
            </p:cNvPr>
            <p:cNvSpPr>
              <a:spLocks/>
            </p:cNvSpPr>
            <p:nvPr/>
          </p:nvSpPr>
          <p:spPr bwMode="gray">
            <a:xfrm>
              <a:off x="1261" y="2193"/>
              <a:ext cx="39" cy="13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5" name="Japan">
              <a:extLst>
                <a:ext uri="{FF2B5EF4-FFF2-40B4-BE49-F238E27FC236}">
                  <a16:creationId xmlns:a16="http://schemas.microsoft.com/office/drawing/2014/main" id="{0DBE7BF5-D44E-2810-9947-88F92FB37E9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34" y="1640"/>
              <a:ext cx="222" cy="434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6" name="Italy">
              <a:extLst>
                <a:ext uri="{FF2B5EF4-FFF2-40B4-BE49-F238E27FC236}">
                  <a16:creationId xmlns:a16="http://schemas.microsoft.com/office/drawing/2014/main" id="{DEC494BF-55D7-E1FF-C281-039775E034D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79" y="1608"/>
              <a:ext cx="198" cy="210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7" name="Israel">
              <a:extLst>
                <a:ext uri="{FF2B5EF4-FFF2-40B4-BE49-F238E27FC236}">
                  <a16:creationId xmlns:a16="http://schemas.microsoft.com/office/drawing/2014/main" id="{6A66778E-7A56-B8D9-A42F-463E6014DB3C}"/>
                </a:ext>
              </a:extLst>
            </p:cNvPr>
            <p:cNvSpPr>
              <a:spLocks/>
            </p:cNvSpPr>
            <p:nvPr/>
          </p:nvSpPr>
          <p:spPr bwMode="gray">
            <a:xfrm>
              <a:off x="3254" y="1885"/>
              <a:ext cx="26" cy="82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8" name="Ireland">
              <a:extLst>
                <a:ext uri="{FF2B5EF4-FFF2-40B4-BE49-F238E27FC236}">
                  <a16:creationId xmlns:a16="http://schemas.microsoft.com/office/drawing/2014/main" id="{AD4A9CC5-FF8D-A48A-C390-987FFEB0F5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1" y="1447"/>
              <a:ext cx="71" cy="75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9" name="Iraq">
              <a:extLst>
                <a:ext uri="{FF2B5EF4-FFF2-40B4-BE49-F238E27FC236}">
                  <a16:creationId xmlns:a16="http://schemas.microsoft.com/office/drawing/2014/main" id="{30FF450A-D63A-AC72-F1AF-167730A397EB}"/>
                </a:ext>
              </a:extLst>
            </p:cNvPr>
            <p:cNvSpPr>
              <a:spLocks/>
            </p:cNvSpPr>
            <p:nvPr/>
          </p:nvSpPr>
          <p:spPr bwMode="gray">
            <a:xfrm>
              <a:off x="3329" y="1806"/>
              <a:ext cx="173" cy="168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0" name="Iran">
              <a:extLst>
                <a:ext uri="{FF2B5EF4-FFF2-40B4-BE49-F238E27FC236}">
                  <a16:creationId xmlns:a16="http://schemas.microsoft.com/office/drawing/2014/main" id="{F8A8BCEE-871C-13B3-3BB5-F1A631785D8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03" y="1755"/>
              <a:ext cx="365" cy="300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1" name="Indonesia">
              <a:extLst>
                <a:ext uri="{FF2B5EF4-FFF2-40B4-BE49-F238E27FC236}">
                  <a16:creationId xmlns:a16="http://schemas.microsoft.com/office/drawing/2014/main" id="{2334DD4D-9A50-A367-82EF-F3BF7DF262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71" y="2453"/>
              <a:ext cx="828" cy="330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2" name="India">
              <a:extLst>
                <a:ext uri="{FF2B5EF4-FFF2-40B4-BE49-F238E27FC236}">
                  <a16:creationId xmlns:a16="http://schemas.microsoft.com/office/drawing/2014/main" id="{5C47907F-2DB1-B60E-9FEC-C8CD5688763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64" y="1833"/>
              <a:ext cx="496" cy="598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3" name="Iceland">
              <a:extLst>
                <a:ext uri="{FF2B5EF4-FFF2-40B4-BE49-F238E27FC236}">
                  <a16:creationId xmlns:a16="http://schemas.microsoft.com/office/drawing/2014/main" id="{F0A72840-0CDE-7608-29FB-EC9AD04EDC2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8" y="1238"/>
              <a:ext cx="145" cy="56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4" name="Hungary">
              <a:extLst>
                <a:ext uri="{FF2B5EF4-FFF2-40B4-BE49-F238E27FC236}">
                  <a16:creationId xmlns:a16="http://schemas.microsoft.com/office/drawing/2014/main" id="{2A957A49-451C-6A69-8598-1290BBB67F1C}"/>
                </a:ext>
              </a:extLst>
            </p:cNvPr>
            <p:cNvSpPr>
              <a:spLocks/>
            </p:cNvSpPr>
            <p:nvPr/>
          </p:nvSpPr>
          <p:spPr bwMode="gray">
            <a:xfrm>
              <a:off x="2934" y="1579"/>
              <a:ext cx="108" cy="56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5" name="Honduras">
              <a:extLst>
                <a:ext uri="{FF2B5EF4-FFF2-40B4-BE49-F238E27FC236}">
                  <a16:creationId xmlns:a16="http://schemas.microsoft.com/office/drawing/2014/main" id="{A4D4E397-4144-575F-F7E6-8B05E15649E2}"/>
                </a:ext>
              </a:extLst>
            </p:cNvPr>
            <p:cNvSpPr>
              <a:spLocks/>
            </p:cNvSpPr>
            <p:nvPr/>
          </p:nvSpPr>
          <p:spPr bwMode="gray">
            <a:xfrm>
              <a:off x="1058" y="2241"/>
              <a:ext cx="114" cy="63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6" name="Haiti">
              <a:extLst>
                <a:ext uri="{FF2B5EF4-FFF2-40B4-BE49-F238E27FC236}">
                  <a16:creationId xmlns:a16="http://schemas.microsoft.com/office/drawing/2014/main" id="{B1067F46-0A31-EDDF-EFD0-A8B3C41D8CA2}"/>
                </a:ext>
              </a:extLst>
            </p:cNvPr>
            <p:cNvSpPr>
              <a:spLocks/>
            </p:cNvSpPr>
            <p:nvPr/>
          </p:nvSpPr>
          <p:spPr bwMode="gray">
            <a:xfrm>
              <a:off x="1336" y="2162"/>
              <a:ext cx="50" cy="40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7" name="Guyane (French Guiana)">
              <a:extLst>
                <a:ext uri="{FF2B5EF4-FFF2-40B4-BE49-F238E27FC236}">
                  <a16:creationId xmlns:a16="http://schemas.microsoft.com/office/drawing/2014/main" id="{8C954782-2A0B-36CB-C2C9-8C8529E2D968}"/>
                </a:ext>
              </a:extLst>
            </p:cNvPr>
            <p:cNvSpPr>
              <a:spLocks/>
            </p:cNvSpPr>
            <p:nvPr/>
          </p:nvSpPr>
          <p:spPr bwMode="gray">
            <a:xfrm>
              <a:off x="1669" y="2451"/>
              <a:ext cx="52" cy="75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8" name="Guyana">
              <a:extLst>
                <a:ext uri="{FF2B5EF4-FFF2-40B4-BE49-F238E27FC236}">
                  <a16:creationId xmlns:a16="http://schemas.microsoft.com/office/drawing/2014/main" id="{6616E1F0-2DC6-8E94-DD92-5B4E6BDB6059}"/>
                </a:ext>
              </a:extLst>
            </p:cNvPr>
            <p:cNvSpPr>
              <a:spLocks/>
            </p:cNvSpPr>
            <p:nvPr/>
          </p:nvSpPr>
          <p:spPr bwMode="gray">
            <a:xfrm>
              <a:off x="1548" y="2396"/>
              <a:ext cx="82" cy="148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9" name="Guinea-Bissau">
              <a:extLst>
                <a:ext uri="{FF2B5EF4-FFF2-40B4-BE49-F238E27FC236}">
                  <a16:creationId xmlns:a16="http://schemas.microsoft.com/office/drawing/2014/main" id="{1F1656B8-BC49-FB8B-7FEE-51C6ACD21F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4" y="2308"/>
              <a:ext cx="47" cy="39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0" name="Guinea">
              <a:extLst>
                <a:ext uri="{FF2B5EF4-FFF2-40B4-BE49-F238E27FC236}">
                  <a16:creationId xmlns:a16="http://schemas.microsoft.com/office/drawing/2014/main" id="{A9707CAA-3333-E9C9-25E7-03BF31F7912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7" y="2310"/>
              <a:ext cx="132" cy="112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1" name="Guatemala">
              <a:extLst>
                <a:ext uri="{FF2B5EF4-FFF2-40B4-BE49-F238E27FC236}">
                  <a16:creationId xmlns:a16="http://schemas.microsoft.com/office/drawing/2014/main" id="{E78E1E48-D1FD-145E-A6DB-C794D182DAC9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" y="2203"/>
              <a:ext cx="75" cy="85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2" name="Greenland">
              <a:extLst>
                <a:ext uri="{FF2B5EF4-FFF2-40B4-BE49-F238E27FC236}">
                  <a16:creationId xmlns:a16="http://schemas.microsoft.com/office/drawing/2014/main" id="{DF06281B-DD61-8D29-2AFE-C3C2DB2F768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880" y="974"/>
              <a:ext cx="711" cy="387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3" name="Greece">
              <a:extLst>
                <a:ext uri="{FF2B5EF4-FFF2-40B4-BE49-F238E27FC236}">
                  <a16:creationId xmlns:a16="http://schemas.microsoft.com/office/drawing/2014/main" id="{82C39CE2-4013-6710-326A-29AAC7A2360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07" y="1716"/>
              <a:ext cx="135" cy="140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4" name="Ghana">
              <a:extLst>
                <a:ext uri="{FF2B5EF4-FFF2-40B4-BE49-F238E27FC236}">
                  <a16:creationId xmlns:a16="http://schemas.microsoft.com/office/drawing/2014/main" id="{442D7201-8D32-85DD-284D-76160158FDC7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5" y="2341"/>
              <a:ext cx="82" cy="131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5" name="Germany">
              <a:extLst>
                <a:ext uri="{FF2B5EF4-FFF2-40B4-BE49-F238E27FC236}">
                  <a16:creationId xmlns:a16="http://schemas.microsoft.com/office/drawing/2014/main" id="{0B35AD08-1D46-86D4-3177-73B21ECDF079}"/>
                </a:ext>
              </a:extLst>
            </p:cNvPr>
            <p:cNvSpPr>
              <a:spLocks/>
            </p:cNvSpPr>
            <p:nvPr/>
          </p:nvSpPr>
          <p:spPr bwMode="gray">
            <a:xfrm>
              <a:off x="2771" y="1454"/>
              <a:ext cx="143" cy="150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6" name="Georgia">
              <a:extLst>
                <a:ext uri="{FF2B5EF4-FFF2-40B4-BE49-F238E27FC236}">
                  <a16:creationId xmlns:a16="http://schemas.microsoft.com/office/drawing/2014/main" id="{CAFCB11E-DE61-B6ED-9657-0C30FC6F5CAA}"/>
                </a:ext>
              </a:extLst>
            </p:cNvPr>
            <p:cNvSpPr>
              <a:spLocks/>
            </p:cNvSpPr>
            <p:nvPr/>
          </p:nvSpPr>
          <p:spPr bwMode="gray">
            <a:xfrm>
              <a:off x="3326" y="1678"/>
              <a:ext cx="117" cy="54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7" name="The Gambia">
              <a:extLst>
                <a:ext uri="{FF2B5EF4-FFF2-40B4-BE49-F238E27FC236}">
                  <a16:creationId xmlns:a16="http://schemas.microsoft.com/office/drawing/2014/main" id="{D8377AEA-3DDA-3998-891D-AD31F1CC5F9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5" y="2287"/>
              <a:ext cx="55" cy="13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8" name="Gabon">
              <a:extLst>
                <a:ext uri="{FF2B5EF4-FFF2-40B4-BE49-F238E27FC236}">
                  <a16:creationId xmlns:a16="http://schemas.microsoft.com/office/drawing/2014/main" id="{1396BE7C-D31E-B93C-0107-3819398C85F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11" y="2519"/>
              <a:ext cx="106" cy="130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9" name="France">
              <a:extLst>
                <a:ext uri="{FF2B5EF4-FFF2-40B4-BE49-F238E27FC236}">
                  <a16:creationId xmlns:a16="http://schemas.microsoft.com/office/drawing/2014/main" id="{AD31DBD9-5FE6-3BC6-7CBF-6DDA5AA26FC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98" y="1526"/>
              <a:ext cx="231" cy="200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0" name="Finland">
              <a:extLst>
                <a:ext uri="{FF2B5EF4-FFF2-40B4-BE49-F238E27FC236}">
                  <a16:creationId xmlns:a16="http://schemas.microsoft.com/office/drawing/2014/main" id="{74BB7AE5-BBF7-0059-853F-CB6BE81E49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977" y="1177"/>
              <a:ext cx="159" cy="182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1" name="Ethiopia">
              <a:extLst>
                <a:ext uri="{FF2B5EF4-FFF2-40B4-BE49-F238E27FC236}">
                  <a16:creationId xmlns:a16="http://schemas.microsoft.com/office/drawing/2014/main" id="{E2CAF15C-03FB-098A-D99E-409AB010C14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50" y="2264"/>
              <a:ext cx="268" cy="234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2" name="Estonia">
              <a:extLst>
                <a:ext uri="{FF2B5EF4-FFF2-40B4-BE49-F238E27FC236}">
                  <a16:creationId xmlns:a16="http://schemas.microsoft.com/office/drawing/2014/main" id="{A32B4F17-221E-D960-91F1-154136A22E2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08" y="1365"/>
              <a:ext cx="89" cy="39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3" name="Eritrea">
              <a:extLst>
                <a:ext uri="{FF2B5EF4-FFF2-40B4-BE49-F238E27FC236}">
                  <a16:creationId xmlns:a16="http://schemas.microsoft.com/office/drawing/2014/main" id="{8AC6CF8F-8524-148B-C9C3-AD15DC56AECE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7" y="2200"/>
              <a:ext cx="122" cy="116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4" name="Equatorial Guinea">
              <a:extLst>
                <a:ext uri="{FF2B5EF4-FFF2-40B4-BE49-F238E27FC236}">
                  <a16:creationId xmlns:a16="http://schemas.microsoft.com/office/drawing/2014/main" id="{4BAF60C8-8B15-7546-4FCE-200D42739870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2521"/>
              <a:ext cx="37" cy="28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5" name="El Salvador">
              <a:extLst>
                <a:ext uri="{FF2B5EF4-FFF2-40B4-BE49-F238E27FC236}">
                  <a16:creationId xmlns:a16="http://schemas.microsoft.com/office/drawing/2014/main" id="{2A698EA8-0A86-0C26-1A92-FD229040E290}"/>
                </a:ext>
              </a:extLst>
            </p:cNvPr>
            <p:cNvSpPr>
              <a:spLocks/>
            </p:cNvSpPr>
            <p:nvPr/>
          </p:nvSpPr>
          <p:spPr bwMode="gray">
            <a:xfrm>
              <a:off x="1041" y="2273"/>
              <a:ext cx="43" cy="29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6" name="Egypt">
              <a:extLst>
                <a:ext uri="{FF2B5EF4-FFF2-40B4-BE49-F238E27FC236}">
                  <a16:creationId xmlns:a16="http://schemas.microsoft.com/office/drawing/2014/main" id="{C1C8D741-21E4-2A07-00E1-68960E8C308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90" y="1921"/>
              <a:ext cx="200" cy="204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7" name="Ecuador">
              <a:extLst>
                <a:ext uri="{FF2B5EF4-FFF2-40B4-BE49-F238E27FC236}">
                  <a16:creationId xmlns:a16="http://schemas.microsoft.com/office/drawing/2014/main" id="{19907BD4-4868-020C-906A-537A03736BF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91" y="2536"/>
              <a:ext cx="105" cy="134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8" name="East Timor">
              <a:extLst>
                <a:ext uri="{FF2B5EF4-FFF2-40B4-BE49-F238E27FC236}">
                  <a16:creationId xmlns:a16="http://schemas.microsoft.com/office/drawing/2014/main" id="{08ACAED0-8FC4-B610-20B5-1A33632A8D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86" y="2737"/>
              <a:ext cx="63" cy="30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9" name="Dominican Republic">
              <a:extLst>
                <a:ext uri="{FF2B5EF4-FFF2-40B4-BE49-F238E27FC236}">
                  <a16:creationId xmlns:a16="http://schemas.microsoft.com/office/drawing/2014/main" id="{2770BE6D-6EB0-FEE9-B1FC-4266F54502C2}"/>
                </a:ext>
              </a:extLst>
            </p:cNvPr>
            <p:cNvSpPr>
              <a:spLocks/>
            </p:cNvSpPr>
            <p:nvPr/>
          </p:nvSpPr>
          <p:spPr bwMode="gray">
            <a:xfrm>
              <a:off x="1379" y="2162"/>
              <a:ext cx="63" cy="43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0" name="Djibouti">
              <a:extLst>
                <a:ext uri="{FF2B5EF4-FFF2-40B4-BE49-F238E27FC236}">
                  <a16:creationId xmlns:a16="http://schemas.microsoft.com/office/drawing/2014/main" id="{4614229B-15C6-219E-83F1-5FC6F4BCA5E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04" y="2310"/>
              <a:ext cx="30" cy="34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1" name="Denmark">
              <a:extLst>
                <a:ext uri="{FF2B5EF4-FFF2-40B4-BE49-F238E27FC236}">
                  <a16:creationId xmlns:a16="http://schemas.microsoft.com/office/drawing/2014/main" id="{573DA2E4-4877-BF63-05F4-4044C56AC4D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06" y="1402"/>
              <a:ext cx="71" cy="60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2" name="Czech Republic">
              <a:extLst>
                <a:ext uri="{FF2B5EF4-FFF2-40B4-BE49-F238E27FC236}">
                  <a16:creationId xmlns:a16="http://schemas.microsoft.com/office/drawing/2014/main" id="{CFACC6FC-030B-E964-5DC5-D17ECB6724A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69" y="1530"/>
              <a:ext cx="107" cy="49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3" name="Cyprus">
              <a:extLst>
                <a:ext uri="{FF2B5EF4-FFF2-40B4-BE49-F238E27FC236}">
                  <a16:creationId xmlns:a16="http://schemas.microsoft.com/office/drawing/2014/main" id="{6D238655-DD63-AB89-A442-9CB7B181859E}"/>
                </a:ext>
              </a:extLst>
            </p:cNvPr>
            <p:cNvSpPr>
              <a:spLocks/>
            </p:cNvSpPr>
            <p:nvPr/>
          </p:nvSpPr>
          <p:spPr bwMode="gray">
            <a:xfrm>
              <a:off x="3213" y="1841"/>
              <a:ext cx="37" cy="21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4" name="Cuba">
              <a:extLst>
                <a:ext uri="{FF2B5EF4-FFF2-40B4-BE49-F238E27FC236}">
                  <a16:creationId xmlns:a16="http://schemas.microsoft.com/office/drawing/2014/main" id="{EFCCA006-5329-F103-0B1C-8881480A6A8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58" y="2094"/>
              <a:ext cx="187" cy="68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5" name="Croatia">
              <a:extLst>
                <a:ext uri="{FF2B5EF4-FFF2-40B4-BE49-F238E27FC236}">
                  <a16:creationId xmlns:a16="http://schemas.microsoft.com/office/drawing/2014/main" id="{A996A54B-E4D9-5F57-974A-47261F50FB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4" y="1621"/>
              <a:ext cx="94" cy="69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6" name="Côte d'Ivoire">
              <a:extLst>
                <a:ext uri="{FF2B5EF4-FFF2-40B4-BE49-F238E27FC236}">
                  <a16:creationId xmlns:a16="http://schemas.microsoft.com/office/drawing/2014/main" id="{3547B1C3-930D-E483-07CB-1AF1EC62A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99" y="2349"/>
              <a:ext cx="111" cy="131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7" name="Costa Rica">
              <a:extLst>
                <a:ext uri="{FF2B5EF4-FFF2-40B4-BE49-F238E27FC236}">
                  <a16:creationId xmlns:a16="http://schemas.microsoft.com/office/drawing/2014/main" id="{AAD8700A-2353-5CAE-F3AC-D7D34192ED13}"/>
                </a:ext>
              </a:extLst>
            </p:cNvPr>
            <p:cNvSpPr>
              <a:spLocks/>
            </p:cNvSpPr>
            <p:nvPr/>
          </p:nvSpPr>
          <p:spPr bwMode="gray">
            <a:xfrm>
              <a:off x="1111" y="2339"/>
              <a:ext cx="61" cy="59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8" name="Congo">
              <a:extLst>
                <a:ext uri="{FF2B5EF4-FFF2-40B4-BE49-F238E27FC236}">
                  <a16:creationId xmlns:a16="http://schemas.microsoft.com/office/drawing/2014/main" id="{998E9217-DBE5-CF1E-E049-3526DE7144A5}"/>
                </a:ext>
              </a:extLst>
            </p:cNvPr>
            <p:cNvSpPr>
              <a:spLocks/>
            </p:cNvSpPr>
            <p:nvPr/>
          </p:nvSpPr>
          <p:spPr bwMode="gray">
            <a:xfrm>
              <a:off x="2877" y="2458"/>
              <a:ext cx="342" cy="385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9" name="Congo (Brazzaville)">
              <a:extLst>
                <a:ext uri="{FF2B5EF4-FFF2-40B4-BE49-F238E27FC236}">
                  <a16:creationId xmlns:a16="http://schemas.microsoft.com/office/drawing/2014/main" id="{C87BC09B-A483-E892-D994-678F5B4DF8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855" y="2492"/>
              <a:ext cx="136" cy="178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0" name="Colombia">
              <a:extLst>
                <a:ext uri="{FF2B5EF4-FFF2-40B4-BE49-F238E27FC236}">
                  <a16:creationId xmlns:a16="http://schemas.microsoft.com/office/drawing/2014/main" id="{89682EE2-E6AD-4B1D-FD4A-9EC8B403927A}"/>
                </a:ext>
              </a:extLst>
            </p:cNvPr>
            <p:cNvSpPr>
              <a:spLocks/>
            </p:cNvSpPr>
            <p:nvPr/>
          </p:nvSpPr>
          <p:spPr bwMode="gray">
            <a:xfrm>
              <a:off x="1228" y="2314"/>
              <a:ext cx="220" cy="341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1" name="Chile">
              <a:extLst>
                <a:ext uri="{FF2B5EF4-FFF2-40B4-BE49-F238E27FC236}">
                  <a16:creationId xmlns:a16="http://schemas.microsoft.com/office/drawing/2014/main" id="{045B8875-79CC-97B1-2576-6F62FF511C6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405" y="2928"/>
              <a:ext cx="294" cy="769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2" name="China">
              <a:extLst>
                <a:ext uri="{FF2B5EF4-FFF2-40B4-BE49-F238E27FC236}">
                  <a16:creationId xmlns:a16="http://schemas.microsoft.com/office/drawing/2014/main" id="{5C02BEF1-4FA9-D9D2-BD2B-3DCAFEF2E2C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99" y="1479"/>
              <a:ext cx="927" cy="717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3" name="Chad">
              <a:extLst>
                <a:ext uri="{FF2B5EF4-FFF2-40B4-BE49-F238E27FC236}">
                  <a16:creationId xmlns:a16="http://schemas.microsoft.com/office/drawing/2014/main" id="{85760720-ED11-982E-C844-1382DBD6CC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6" y="2089"/>
              <a:ext cx="189" cy="327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4" name="Central African Republic">
              <a:extLst>
                <a:ext uri="{FF2B5EF4-FFF2-40B4-BE49-F238E27FC236}">
                  <a16:creationId xmlns:a16="http://schemas.microsoft.com/office/drawing/2014/main" id="{C1CDE543-C113-3909-17C3-842FA6B0DA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914" y="2344"/>
              <a:ext cx="232" cy="178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5" name="Canada">
              <a:extLst>
                <a:ext uri="{FF2B5EF4-FFF2-40B4-BE49-F238E27FC236}">
                  <a16:creationId xmlns:a16="http://schemas.microsoft.com/office/drawing/2014/main" id="{B272FEBF-28B3-E3F6-543E-69964E762A9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53" y="980"/>
              <a:ext cx="1413" cy="732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6" name="Cameroon">
              <a:extLst>
                <a:ext uri="{FF2B5EF4-FFF2-40B4-BE49-F238E27FC236}">
                  <a16:creationId xmlns:a16="http://schemas.microsoft.com/office/drawing/2014/main" id="{AAA5F305-286B-BFE3-14E4-1CD281F66A66}"/>
                </a:ext>
              </a:extLst>
            </p:cNvPr>
            <p:cNvSpPr>
              <a:spLocks/>
            </p:cNvSpPr>
            <p:nvPr/>
          </p:nvSpPr>
          <p:spPr bwMode="gray">
            <a:xfrm>
              <a:off x="2809" y="2300"/>
              <a:ext cx="139" cy="235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7" name="Cambodia">
              <a:extLst>
                <a:ext uri="{FF2B5EF4-FFF2-40B4-BE49-F238E27FC236}">
                  <a16:creationId xmlns:a16="http://schemas.microsoft.com/office/drawing/2014/main" id="{74F4BCA7-4407-4F35-0819-8594A0717C3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90" y="2271"/>
              <a:ext cx="97" cy="85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8" name="Burundi">
              <a:extLst>
                <a:ext uri="{FF2B5EF4-FFF2-40B4-BE49-F238E27FC236}">
                  <a16:creationId xmlns:a16="http://schemas.microsoft.com/office/drawing/2014/main" id="{79792294-AB72-421B-84C4-4640403ADF14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8" y="2618"/>
              <a:ext cx="34" cy="43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9" name="Burkina Faso">
              <a:extLst>
                <a:ext uri="{FF2B5EF4-FFF2-40B4-BE49-F238E27FC236}">
                  <a16:creationId xmlns:a16="http://schemas.microsoft.com/office/drawing/2014/main" id="{B78B8B7C-A773-74D8-CBF2-8C5771C1D8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55" y="2261"/>
              <a:ext cx="145" cy="114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0" name="Bulgaria">
              <a:extLst>
                <a:ext uri="{FF2B5EF4-FFF2-40B4-BE49-F238E27FC236}">
                  <a16:creationId xmlns:a16="http://schemas.microsoft.com/office/drawing/2014/main" id="{F9DD154B-7BD3-91BE-48A8-D835FF1F93D8}"/>
                </a:ext>
              </a:extLst>
            </p:cNvPr>
            <p:cNvSpPr>
              <a:spLocks/>
            </p:cNvSpPr>
            <p:nvPr/>
          </p:nvSpPr>
          <p:spPr bwMode="gray">
            <a:xfrm>
              <a:off x="3038" y="1667"/>
              <a:ext cx="100" cy="58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1" name="Brazil">
              <a:extLst>
                <a:ext uri="{FF2B5EF4-FFF2-40B4-BE49-F238E27FC236}">
                  <a16:creationId xmlns:a16="http://schemas.microsoft.com/office/drawing/2014/main" id="{A229DF67-0422-F59D-06F5-60DF715CD8D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323" y="2460"/>
              <a:ext cx="706" cy="799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2" name="Botswana">
              <a:extLst>
                <a:ext uri="{FF2B5EF4-FFF2-40B4-BE49-F238E27FC236}">
                  <a16:creationId xmlns:a16="http://schemas.microsoft.com/office/drawing/2014/main" id="{89BFE45A-6BB7-EB8B-3A4E-FD0F68F3E356}"/>
                </a:ext>
              </a:extLst>
            </p:cNvPr>
            <p:cNvSpPr>
              <a:spLocks/>
            </p:cNvSpPr>
            <p:nvPr/>
          </p:nvSpPr>
          <p:spPr bwMode="gray">
            <a:xfrm>
              <a:off x="3010" y="2931"/>
              <a:ext cx="165" cy="186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3" name="Bosnia and Herzegovina">
              <a:extLst>
                <a:ext uri="{FF2B5EF4-FFF2-40B4-BE49-F238E27FC236}">
                  <a16:creationId xmlns:a16="http://schemas.microsoft.com/office/drawing/2014/main" id="{D36245E5-8525-6E43-75D1-49ECB67A8BC0}"/>
                </a:ext>
              </a:extLst>
            </p:cNvPr>
            <p:cNvSpPr>
              <a:spLocks/>
            </p:cNvSpPr>
            <p:nvPr/>
          </p:nvSpPr>
          <p:spPr bwMode="gray">
            <a:xfrm>
              <a:off x="2925" y="1644"/>
              <a:ext cx="68" cy="60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4" name="Bolivia">
              <a:extLst>
                <a:ext uri="{FF2B5EF4-FFF2-40B4-BE49-F238E27FC236}">
                  <a16:creationId xmlns:a16="http://schemas.microsoft.com/office/drawing/2014/main" id="{6F85CDB6-0A9C-B9F3-B059-E1F53292F4E5}"/>
                </a:ext>
              </a:extLst>
            </p:cNvPr>
            <p:cNvSpPr>
              <a:spLocks/>
            </p:cNvSpPr>
            <p:nvPr/>
          </p:nvSpPr>
          <p:spPr bwMode="gray">
            <a:xfrm>
              <a:off x="1407" y="2767"/>
              <a:ext cx="226" cy="269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5" name="Bhutan">
              <a:extLst>
                <a:ext uri="{FF2B5EF4-FFF2-40B4-BE49-F238E27FC236}">
                  <a16:creationId xmlns:a16="http://schemas.microsoft.com/office/drawing/2014/main" id="{5F229100-0AAA-AB01-06F1-A0C09F1BD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4212" y="1989"/>
              <a:ext cx="59" cy="34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6" name="Benin">
              <a:extLst>
                <a:ext uri="{FF2B5EF4-FFF2-40B4-BE49-F238E27FC236}">
                  <a16:creationId xmlns:a16="http://schemas.microsoft.com/office/drawing/2014/main" id="{EF546260-F166-56BD-D492-0C288B3F93A2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9" y="2316"/>
              <a:ext cx="57" cy="126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8" name="Belgium">
              <a:extLst>
                <a:ext uri="{FF2B5EF4-FFF2-40B4-BE49-F238E27FC236}">
                  <a16:creationId xmlns:a16="http://schemas.microsoft.com/office/drawing/2014/main" id="{06FB28A3-0C83-4E73-5D5F-FED6E28FCA5B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3" y="1522"/>
              <a:ext cx="56" cy="39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9" name="Bangladesh">
              <a:extLst>
                <a:ext uri="{FF2B5EF4-FFF2-40B4-BE49-F238E27FC236}">
                  <a16:creationId xmlns:a16="http://schemas.microsoft.com/office/drawing/2014/main" id="{362C850F-D4EF-AE92-268F-D3D404E197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204" y="2026"/>
              <a:ext cx="95" cy="108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0" name="Bahrain">
              <a:extLst>
                <a:ext uri="{FF2B5EF4-FFF2-40B4-BE49-F238E27FC236}">
                  <a16:creationId xmlns:a16="http://schemas.microsoft.com/office/drawing/2014/main" id="{E9C1782B-DF58-9280-AB99-F5D3FD548EC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7" y="2028"/>
              <a:ext cx="7" cy="14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3064304 w 15"/>
                <a:gd name="T7" fmla="*/ 2147483647 h 28"/>
                <a:gd name="T8" fmla="*/ 813445092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ubicBezTo>
                    <a:pt x="5" y="2"/>
                    <a:pt x="5" y="1"/>
                    <a:pt x="9" y="0"/>
                  </a:cubicBez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1671" name="Belarus">
              <a:extLst>
                <a:ext uri="{FF2B5EF4-FFF2-40B4-BE49-F238E27FC236}">
                  <a16:creationId xmlns:a16="http://schemas.microsoft.com/office/drawing/2014/main" id="{125AB35F-2BDC-8BEC-B273-77729EB887AE}"/>
                </a:ext>
              </a:extLst>
            </p:cNvPr>
            <p:cNvSpPr>
              <a:spLocks/>
            </p:cNvSpPr>
            <p:nvPr/>
          </p:nvSpPr>
          <p:spPr bwMode="gray">
            <a:xfrm>
              <a:off x="3039" y="1430"/>
              <a:ext cx="145" cy="94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2" name="Azerbaijan">
              <a:extLst>
                <a:ext uri="{FF2B5EF4-FFF2-40B4-BE49-F238E27FC236}">
                  <a16:creationId xmlns:a16="http://schemas.microsoft.com/office/drawing/2014/main" id="{4E24F896-FBD7-3D89-39A6-7EA02D4E931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15" y="1713"/>
              <a:ext cx="91" cy="73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3" name="Austria">
              <a:extLst>
                <a:ext uri="{FF2B5EF4-FFF2-40B4-BE49-F238E27FC236}">
                  <a16:creationId xmlns:a16="http://schemas.microsoft.com/office/drawing/2014/main" id="{B66A7911-A81E-D44F-CFF7-73C3A286A72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9" y="1570"/>
              <a:ext cx="116" cy="52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4" name="Australia">
              <a:extLst>
                <a:ext uri="{FF2B5EF4-FFF2-40B4-BE49-F238E27FC236}">
                  <a16:creationId xmlns:a16="http://schemas.microsoft.com/office/drawing/2014/main" id="{0C6D2E0F-59FD-ABC4-607F-09F0B5C204F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18" y="2786"/>
              <a:ext cx="720" cy="675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5" name="Armenia">
              <a:extLst>
                <a:ext uri="{FF2B5EF4-FFF2-40B4-BE49-F238E27FC236}">
                  <a16:creationId xmlns:a16="http://schemas.microsoft.com/office/drawing/2014/main" id="{843AE99E-F74B-A4FB-4383-3AFD236B91A9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9" y="1724"/>
              <a:ext cx="57" cy="53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6" name="Argentina">
              <a:extLst>
                <a:ext uri="{FF2B5EF4-FFF2-40B4-BE49-F238E27FC236}">
                  <a16:creationId xmlns:a16="http://schemas.microsoft.com/office/drawing/2014/main" id="{2EBA995B-C80B-E936-77C2-271A21C60BF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444" y="3016"/>
              <a:ext cx="277" cy="619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7" name="Angola">
              <a:extLst>
                <a:ext uri="{FF2B5EF4-FFF2-40B4-BE49-F238E27FC236}">
                  <a16:creationId xmlns:a16="http://schemas.microsoft.com/office/drawing/2014/main" id="{62C3FA37-C95D-5068-57D3-F8DD1F19A55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65" y="2656"/>
              <a:ext cx="225" cy="280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8" name="Andorra">
              <a:extLst>
                <a:ext uri="{FF2B5EF4-FFF2-40B4-BE49-F238E27FC236}">
                  <a16:creationId xmlns:a16="http://schemas.microsoft.com/office/drawing/2014/main" id="{721D2151-5CC4-022E-9729-782CC9D925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694" y="1698"/>
              <a:ext cx="8" cy="4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9" name="Algeria">
              <a:extLst>
                <a:ext uri="{FF2B5EF4-FFF2-40B4-BE49-F238E27FC236}">
                  <a16:creationId xmlns:a16="http://schemas.microsoft.com/office/drawing/2014/main" id="{282378B4-6803-A6E8-0619-45BCD04E7378}"/>
                </a:ext>
              </a:extLst>
            </p:cNvPr>
            <p:cNvSpPr>
              <a:spLocks/>
            </p:cNvSpPr>
            <p:nvPr/>
          </p:nvSpPr>
          <p:spPr bwMode="gray">
            <a:xfrm>
              <a:off x="2496" y="1809"/>
              <a:ext cx="375" cy="371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0" name="Albania">
              <a:extLst>
                <a:ext uri="{FF2B5EF4-FFF2-40B4-BE49-F238E27FC236}">
                  <a16:creationId xmlns:a16="http://schemas.microsoft.com/office/drawing/2014/main" id="{03D2A710-7EC5-0A41-AC54-02629129D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2983" y="1698"/>
              <a:ext cx="36" cy="62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1" name="South Africa">
              <a:extLst>
                <a:ext uri="{FF2B5EF4-FFF2-40B4-BE49-F238E27FC236}">
                  <a16:creationId xmlns:a16="http://schemas.microsoft.com/office/drawing/2014/main" id="{9CD2A86C-FDCB-7C6A-6D69-24799361679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948" y="3022"/>
              <a:ext cx="287" cy="259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2" name="Afghanistan">
              <a:extLst>
                <a:ext uri="{FF2B5EF4-FFF2-40B4-BE49-F238E27FC236}">
                  <a16:creationId xmlns:a16="http://schemas.microsoft.com/office/drawing/2014/main" id="{9D63A898-E17D-866C-A8A6-87C13891E3A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96" y="1781"/>
              <a:ext cx="230" cy="188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21701" name="Group 197">
              <a:extLst>
                <a:ext uri="{FF2B5EF4-FFF2-40B4-BE49-F238E27FC236}">
                  <a16:creationId xmlns:a16="http://schemas.microsoft.com/office/drawing/2014/main" id="{0A447FFA-947A-4637-F22C-87BE9579E5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1626"/>
              <a:ext cx="70" cy="86"/>
              <a:chOff x="2184" y="1242"/>
              <a:chExt cx="257" cy="316"/>
            </a:xfrm>
          </p:grpSpPr>
          <p:sp>
            <p:nvSpPr>
              <p:cNvPr id="21702" name="Freeform 198">
                <a:extLst>
                  <a:ext uri="{FF2B5EF4-FFF2-40B4-BE49-F238E27FC236}">
                    <a16:creationId xmlns:a16="http://schemas.microsoft.com/office/drawing/2014/main" id="{3A1EB4A5-DD16-400B-88FB-864803BEEF3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>
                  <a:gd name="T0" fmla="*/ 464 w 496"/>
                  <a:gd name="T1" fmla="*/ 374 h 542"/>
                  <a:gd name="T2" fmla="*/ 453 w 496"/>
                  <a:gd name="T3" fmla="*/ 310 h 542"/>
                  <a:gd name="T4" fmla="*/ 453 w 496"/>
                  <a:gd name="T5" fmla="*/ 235 h 542"/>
                  <a:gd name="T6" fmla="*/ 378 w 496"/>
                  <a:gd name="T7" fmla="*/ 224 h 542"/>
                  <a:gd name="T8" fmla="*/ 302 w 496"/>
                  <a:gd name="T9" fmla="*/ 171 h 542"/>
                  <a:gd name="T10" fmla="*/ 291 w 496"/>
                  <a:gd name="T11" fmla="*/ 118 h 542"/>
                  <a:gd name="T12" fmla="*/ 259 w 496"/>
                  <a:gd name="T13" fmla="*/ 128 h 542"/>
                  <a:gd name="T14" fmla="*/ 216 w 496"/>
                  <a:gd name="T15" fmla="*/ 53 h 542"/>
                  <a:gd name="T16" fmla="*/ 87 w 496"/>
                  <a:gd name="T17" fmla="*/ 0 h 542"/>
                  <a:gd name="T18" fmla="*/ 0 w 496"/>
                  <a:gd name="T19" fmla="*/ 43 h 542"/>
                  <a:gd name="T20" fmla="*/ 32 w 496"/>
                  <a:gd name="T21" fmla="*/ 96 h 542"/>
                  <a:gd name="T22" fmla="*/ 65 w 496"/>
                  <a:gd name="T23" fmla="*/ 139 h 542"/>
                  <a:gd name="T24" fmla="*/ 54 w 496"/>
                  <a:gd name="T25" fmla="*/ 150 h 542"/>
                  <a:gd name="T26" fmla="*/ 32 w 496"/>
                  <a:gd name="T27" fmla="*/ 181 h 542"/>
                  <a:gd name="T28" fmla="*/ 32 w 496"/>
                  <a:gd name="T29" fmla="*/ 192 h 542"/>
                  <a:gd name="T30" fmla="*/ 76 w 496"/>
                  <a:gd name="T31" fmla="*/ 203 h 542"/>
                  <a:gd name="T32" fmla="*/ 87 w 496"/>
                  <a:gd name="T33" fmla="*/ 267 h 542"/>
                  <a:gd name="T34" fmla="*/ 65 w 496"/>
                  <a:gd name="T35" fmla="*/ 310 h 542"/>
                  <a:gd name="T36" fmla="*/ 98 w 496"/>
                  <a:gd name="T37" fmla="*/ 363 h 542"/>
                  <a:gd name="T38" fmla="*/ 119 w 496"/>
                  <a:gd name="T39" fmla="*/ 395 h 542"/>
                  <a:gd name="T40" fmla="*/ 157 w 496"/>
                  <a:gd name="T41" fmla="*/ 442 h 542"/>
                  <a:gd name="T42" fmla="*/ 173 w 496"/>
                  <a:gd name="T43" fmla="*/ 438 h 542"/>
                  <a:gd name="T44" fmla="*/ 180 w 496"/>
                  <a:gd name="T45" fmla="*/ 444 h 542"/>
                  <a:gd name="T46" fmla="*/ 230 w 496"/>
                  <a:gd name="T47" fmla="*/ 446 h 542"/>
                  <a:gd name="T48" fmla="*/ 237 w 496"/>
                  <a:gd name="T49" fmla="*/ 431 h 542"/>
                  <a:gd name="T50" fmla="*/ 258 w 496"/>
                  <a:gd name="T51" fmla="*/ 416 h 542"/>
                  <a:gd name="T52" fmla="*/ 266 w 496"/>
                  <a:gd name="T53" fmla="*/ 418 h 542"/>
                  <a:gd name="T54" fmla="*/ 268 w 496"/>
                  <a:gd name="T55" fmla="*/ 407 h 542"/>
                  <a:gd name="T56" fmla="*/ 267 w 496"/>
                  <a:gd name="T57" fmla="*/ 399 h 542"/>
                  <a:gd name="T58" fmla="*/ 254 w 496"/>
                  <a:gd name="T59" fmla="*/ 388 h 542"/>
                  <a:gd name="T60" fmla="*/ 262 w 496"/>
                  <a:gd name="T61" fmla="*/ 387 h 542"/>
                  <a:gd name="T62" fmla="*/ 279 w 496"/>
                  <a:gd name="T63" fmla="*/ 380 h 542"/>
                  <a:gd name="T64" fmla="*/ 288 w 496"/>
                  <a:gd name="T65" fmla="*/ 372 h 542"/>
                  <a:gd name="T66" fmla="*/ 298 w 496"/>
                  <a:gd name="T67" fmla="*/ 389 h 542"/>
                  <a:gd name="T68" fmla="*/ 292 w 496"/>
                  <a:gd name="T69" fmla="*/ 399 h 542"/>
                  <a:gd name="T70" fmla="*/ 309 w 496"/>
                  <a:gd name="T71" fmla="*/ 402 h 542"/>
                  <a:gd name="T72" fmla="*/ 321 w 496"/>
                  <a:gd name="T73" fmla="*/ 404 h 542"/>
                  <a:gd name="T74" fmla="*/ 326 w 496"/>
                  <a:gd name="T75" fmla="*/ 408 h 542"/>
                  <a:gd name="T76" fmla="*/ 328 w 496"/>
                  <a:gd name="T77" fmla="*/ 433 h 542"/>
                  <a:gd name="T78" fmla="*/ 334 w 496"/>
                  <a:gd name="T79" fmla="*/ 429 h 542"/>
                  <a:gd name="T80" fmla="*/ 335 w 496"/>
                  <a:gd name="T81" fmla="*/ 448 h 542"/>
                  <a:gd name="T82" fmla="*/ 348 w 496"/>
                  <a:gd name="T83" fmla="*/ 452 h 542"/>
                  <a:gd name="T84" fmla="*/ 356 w 496"/>
                  <a:gd name="T85" fmla="*/ 467 h 542"/>
                  <a:gd name="T86" fmla="*/ 354 w 496"/>
                  <a:gd name="T87" fmla="*/ 478 h 542"/>
                  <a:gd name="T88" fmla="*/ 356 w 496"/>
                  <a:gd name="T89" fmla="*/ 482 h 542"/>
                  <a:gd name="T90" fmla="*/ 369 w 496"/>
                  <a:gd name="T91" fmla="*/ 485 h 542"/>
                  <a:gd name="T92" fmla="*/ 381 w 496"/>
                  <a:gd name="T93" fmla="*/ 492 h 542"/>
                  <a:gd name="T94" fmla="*/ 390 w 496"/>
                  <a:gd name="T95" fmla="*/ 496 h 542"/>
                  <a:gd name="T96" fmla="*/ 399 w 496"/>
                  <a:gd name="T97" fmla="*/ 501 h 542"/>
                  <a:gd name="T98" fmla="*/ 392 w 496"/>
                  <a:gd name="T99" fmla="*/ 513 h 542"/>
                  <a:gd name="T100" fmla="*/ 384 w 496"/>
                  <a:gd name="T101" fmla="*/ 528 h 542"/>
                  <a:gd name="T102" fmla="*/ 376 w 496"/>
                  <a:gd name="T103" fmla="*/ 542 h 542"/>
                  <a:gd name="T104" fmla="*/ 453 w 496"/>
                  <a:gd name="T105" fmla="*/ 492 h 542"/>
                  <a:gd name="T106" fmla="*/ 486 w 496"/>
                  <a:gd name="T107" fmla="*/ 470 h 542"/>
                  <a:gd name="T108" fmla="*/ 486 w 496"/>
                  <a:gd name="T109" fmla="*/ 406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solidFill>
                <a:srgbClr val="C0C0C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703" name="Freeform 199">
                <a:extLst>
                  <a:ext uri="{FF2B5EF4-FFF2-40B4-BE49-F238E27FC236}">
                    <a16:creationId xmlns:a16="http://schemas.microsoft.com/office/drawing/2014/main" id="{67D9865E-F8BE-8697-DA7C-7A3D7620B09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>
                  <a:gd name="T0" fmla="*/ 6 w 232"/>
                  <a:gd name="T1" fmla="*/ 75 h 237"/>
                  <a:gd name="T2" fmla="*/ 0 w 232"/>
                  <a:gd name="T3" fmla="*/ 72 h 237"/>
                  <a:gd name="T4" fmla="*/ 227 w 232"/>
                  <a:gd name="T5" fmla="*/ 122 h 237"/>
                  <a:gd name="T6" fmla="*/ 218 w 232"/>
                  <a:gd name="T7" fmla="*/ 127 h 237"/>
                  <a:gd name="T8" fmla="*/ 214 w 232"/>
                  <a:gd name="T9" fmla="*/ 120 h 237"/>
                  <a:gd name="T10" fmla="*/ 206 w 232"/>
                  <a:gd name="T11" fmla="*/ 113 h 237"/>
                  <a:gd name="T12" fmla="*/ 197 w 232"/>
                  <a:gd name="T13" fmla="*/ 111 h 237"/>
                  <a:gd name="T14" fmla="*/ 190 w 232"/>
                  <a:gd name="T15" fmla="*/ 110 h 237"/>
                  <a:gd name="T16" fmla="*/ 185 w 232"/>
                  <a:gd name="T17" fmla="*/ 110 h 237"/>
                  <a:gd name="T18" fmla="*/ 185 w 232"/>
                  <a:gd name="T19" fmla="*/ 101 h 237"/>
                  <a:gd name="T20" fmla="*/ 189 w 232"/>
                  <a:gd name="T21" fmla="*/ 95 h 237"/>
                  <a:gd name="T22" fmla="*/ 187 w 232"/>
                  <a:gd name="T23" fmla="*/ 84 h 237"/>
                  <a:gd name="T24" fmla="*/ 177 w 232"/>
                  <a:gd name="T25" fmla="*/ 78 h 237"/>
                  <a:gd name="T26" fmla="*/ 169 w 232"/>
                  <a:gd name="T27" fmla="*/ 76 h 237"/>
                  <a:gd name="T28" fmla="*/ 170 w 232"/>
                  <a:gd name="T29" fmla="*/ 61 h 237"/>
                  <a:gd name="T30" fmla="*/ 165 w 232"/>
                  <a:gd name="T31" fmla="*/ 56 h 237"/>
                  <a:gd name="T32" fmla="*/ 161 w 232"/>
                  <a:gd name="T33" fmla="*/ 61 h 237"/>
                  <a:gd name="T34" fmla="*/ 157 w 232"/>
                  <a:gd name="T35" fmla="*/ 53 h 237"/>
                  <a:gd name="T36" fmla="*/ 158 w 232"/>
                  <a:gd name="T37" fmla="*/ 35 h 237"/>
                  <a:gd name="T38" fmla="*/ 154 w 232"/>
                  <a:gd name="T39" fmla="*/ 32 h 237"/>
                  <a:gd name="T40" fmla="*/ 147 w 232"/>
                  <a:gd name="T41" fmla="*/ 32 h 237"/>
                  <a:gd name="T42" fmla="*/ 137 w 232"/>
                  <a:gd name="T43" fmla="*/ 32 h 237"/>
                  <a:gd name="T44" fmla="*/ 126 w 232"/>
                  <a:gd name="T45" fmla="*/ 27 h 237"/>
                  <a:gd name="T46" fmla="*/ 131 w 232"/>
                  <a:gd name="T47" fmla="*/ 20 h 237"/>
                  <a:gd name="T48" fmla="*/ 130 w 232"/>
                  <a:gd name="T49" fmla="*/ 12 h 237"/>
                  <a:gd name="T50" fmla="*/ 122 w 232"/>
                  <a:gd name="T51" fmla="*/ 0 h 237"/>
                  <a:gd name="T52" fmla="*/ 115 w 232"/>
                  <a:gd name="T53" fmla="*/ 6 h 237"/>
                  <a:gd name="T54" fmla="*/ 104 w 232"/>
                  <a:gd name="T55" fmla="*/ 13 h 237"/>
                  <a:gd name="T56" fmla="*/ 96 w 232"/>
                  <a:gd name="T57" fmla="*/ 15 h 237"/>
                  <a:gd name="T58" fmla="*/ 89 w 232"/>
                  <a:gd name="T59" fmla="*/ 13 h 237"/>
                  <a:gd name="T60" fmla="*/ 91 w 232"/>
                  <a:gd name="T61" fmla="*/ 22 h 237"/>
                  <a:gd name="T62" fmla="*/ 101 w 232"/>
                  <a:gd name="T63" fmla="*/ 27 h 237"/>
                  <a:gd name="T64" fmla="*/ 97 w 232"/>
                  <a:gd name="T65" fmla="*/ 33 h 237"/>
                  <a:gd name="T66" fmla="*/ 100 w 232"/>
                  <a:gd name="T67" fmla="*/ 40 h 237"/>
                  <a:gd name="T68" fmla="*/ 99 w 232"/>
                  <a:gd name="T69" fmla="*/ 46 h 237"/>
                  <a:gd name="T70" fmla="*/ 92 w 232"/>
                  <a:gd name="T71" fmla="*/ 49 h 237"/>
                  <a:gd name="T72" fmla="*/ 88 w 232"/>
                  <a:gd name="T73" fmla="*/ 45 h 237"/>
                  <a:gd name="T74" fmla="*/ 70 w 232"/>
                  <a:gd name="T75" fmla="*/ 59 h 237"/>
                  <a:gd name="T76" fmla="*/ 73 w 232"/>
                  <a:gd name="T77" fmla="*/ 71 h 237"/>
                  <a:gd name="T78" fmla="*/ 45 w 232"/>
                  <a:gd name="T79" fmla="*/ 74 h 237"/>
                  <a:gd name="T80" fmla="*/ 14 w 232"/>
                  <a:gd name="T81" fmla="*/ 72 h 237"/>
                  <a:gd name="T82" fmla="*/ 6 w 232"/>
                  <a:gd name="T83" fmla="*/ 75 h 237"/>
                  <a:gd name="T84" fmla="*/ 6 w 232"/>
                  <a:gd name="T85" fmla="*/ 141 h 237"/>
                  <a:gd name="T86" fmla="*/ 14 w 232"/>
                  <a:gd name="T87" fmla="*/ 155 h 237"/>
                  <a:gd name="T88" fmla="*/ 27 w 232"/>
                  <a:gd name="T89" fmla="*/ 173 h 237"/>
                  <a:gd name="T90" fmla="*/ 50 w 232"/>
                  <a:gd name="T91" fmla="*/ 175 h 237"/>
                  <a:gd name="T92" fmla="*/ 60 w 232"/>
                  <a:gd name="T93" fmla="*/ 211 h 237"/>
                  <a:gd name="T94" fmla="*/ 60 w 232"/>
                  <a:gd name="T95" fmla="*/ 237 h 237"/>
                  <a:gd name="T96" fmla="*/ 92 w 232"/>
                  <a:gd name="T97" fmla="*/ 226 h 237"/>
                  <a:gd name="T98" fmla="*/ 138 w 232"/>
                  <a:gd name="T99" fmla="*/ 205 h 237"/>
                  <a:gd name="T100" fmla="*/ 146 w 232"/>
                  <a:gd name="T101" fmla="*/ 184 h 237"/>
                  <a:gd name="T102" fmla="*/ 189 w 232"/>
                  <a:gd name="T103" fmla="*/ 173 h 237"/>
                  <a:gd name="T104" fmla="*/ 209 w 232"/>
                  <a:gd name="T105" fmla="*/ 163 h 237"/>
                  <a:gd name="T106" fmla="*/ 217 w 232"/>
                  <a:gd name="T107" fmla="*/ 156 h 237"/>
                  <a:gd name="T108" fmla="*/ 225 w 232"/>
                  <a:gd name="T109" fmla="*/ 144 h 237"/>
                  <a:gd name="T110" fmla="*/ 228 w 232"/>
                  <a:gd name="T111" fmla="*/ 137 h 237"/>
                  <a:gd name="T112" fmla="*/ 232 w 232"/>
                  <a:gd name="T113" fmla="*/ 12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solidFill>
                <a:srgbClr val="C0C0C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" name="Trade overlay USA">
            <a:extLst>
              <a:ext uri="{FF2B5EF4-FFF2-40B4-BE49-F238E27FC236}">
                <a16:creationId xmlns:a16="http://schemas.microsoft.com/office/drawing/2014/main" id="{A7571D28-1620-6567-7577-607AF1E66824}"/>
              </a:ext>
            </a:extLst>
          </p:cNvPr>
          <p:cNvSpPr txBox="1"/>
          <p:nvPr/>
        </p:nvSpPr>
        <p:spPr>
          <a:xfrm>
            <a:off x="479376" y="2933223"/>
            <a:ext cx="1783080" cy="29260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USA</a:t>
            </a:r>
          </a:p>
        </p:txBody>
      </p:sp>
      <p:cxnSp>
        <p:nvCxnSpPr>
          <p:cNvPr id="3" name="Trade overlay Akzentlinie">
            <a:extLst>
              <a:ext uri="{FF2B5EF4-FFF2-40B4-BE49-F238E27FC236}">
                <a16:creationId xmlns:a16="http://schemas.microsoft.com/office/drawing/2014/main" id="{94A55772-2929-D661-7256-BE19A016D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79376" y="3280695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rade overlay Export">
            <a:extLst>
              <a:ext uri="{FF2B5EF4-FFF2-40B4-BE49-F238E27FC236}">
                <a16:creationId xmlns:a16="http://schemas.microsoft.com/office/drawing/2014/main" id="{89E43854-A84B-23FD-B7DB-2F5B93B84F4F}"/>
              </a:ext>
            </a:extLst>
          </p:cNvPr>
          <p:cNvSpPr txBox="1"/>
          <p:nvPr/>
        </p:nvSpPr>
        <p:spPr>
          <a:xfrm>
            <a:off x="479376" y="3445288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FF3EB5"/>
                </a:solidFill>
                <a:latin typeface="Source Sans Pro"/>
              </a:rPr>
              <a:t>Export</a:t>
            </a:r>
          </a:p>
        </p:txBody>
      </p:sp>
      <p:sp>
        <p:nvSpPr>
          <p:cNvPr id="5" name="Trade overlay Leeres Datenfeld Export USA" descr="Leeres Datenfeld Export USA">
            <a:extLst>
              <a:ext uri="{FF2B5EF4-FFF2-40B4-BE49-F238E27FC236}">
                <a16:creationId xmlns:a16="http://schemas.microsoft.com/office/drawing/2014/main" id="{485D7C82-F285-4303-F301-0A5BE7B6D76F}"/>
              </a:ext>
            </a:extLst>
          </p:cNvPr>
          <p:cNvSpPr/>
          <p:nvPr/>
        </p:nvSpPr>
        <p:spPr>
          <a:xfrm>
            <a:off x="1201728" y="3399567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36,7 Mrd. €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6" name="Trade overlay Import">
            <a:extLst>
              <a:ext uri="{FF2B5EF4-FFF2-40B4-BE49-F238E27FC236}">
                <a16:creationId xmlns:a16="http://schemas.microsoft.com/office/drawing/2014/main" id="{773D2FCB-25C6-03EA-E519-995BC46F83AC}"/>
              </a:ext>
            </a:extLst>
          </p:cNvPr>
          <p:cNvSpPr txBox="1"/>
          <p:nvPr/>
        </p:nvSpPr>
        <p:spPr>
          <a:xfrm>
            <a:off x="479376" y="3774471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10ADAA"/>
                </a:solidFill>
                <a:latin typeface="Source Sans Pro"/>
              </a:rPr>
              <a:t>Import</a:t>
            </a:r>
          </a:p>
        </p:txBody>
      </p:sp>
      <p:sp>
        <p:nvSpPr>
          <p:cNvPr id="7" name="Trade overlay Leeres Datenfeld Import USA" descr="Leeres Datenfeld Import USA">
            <a:extLst>
              <a:ext uri="{FF2B5EF4-FFF2-40B4-BE49-F238E27FC236}">
                <a16:creationId xmlns:a16="http://schemas.microsoft.com/office/drawing/2014/main" id="{747E0B6C-6F6B-AEB5-B8DB-B40FE233908D}"/>
              </a:ext>
            </a:extLst>
          </p:cNvPr>
          <p:cNvSpPr/>
          <p:nvPr/>
        </p:nvSpPr>
        <p:spPr>
          <a:xfrm>
            <a:off x="1199456" y="3740628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22,4 Mrd. €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8" name="Trade overlay China">
            <a:extLst>
              <a:ext uri="{FF2B5EF4-FFF2-40B4-BE49-F238E27FC236}">
                <a16:creationId xmlns:a16="http://schemas.microsoft.com/office/drawing/2014/main" id="{BC61D4CA-EE5F-371F-BA58-13F2FEFC05C7}"/>
              </a:ext>
            </a:extLst>
          </p:cNvPr>
          <p:cNvSpPr txBox="1"/>
          <p:nvPr/>
        </p:nvSpPr>
        <p:spPr>
          <a:xfrm>
            <a:off x="9761031" y="2767491"/>
            <a:ext cx="1783080" cy="29260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China</a:t>
            </a:r>
          </a:p>
        </p:txBody>
      </p:sp>
      <p:cxnSp>
        <p:nvCxnSpPr>
          <p:cNvPr id="9" name="Trade overlay Akzentlinie">
            <a:extLst>
              <a:ext uri="{FF2B5EF4-FFF2-40B4-BE49-F238E27FC236}">
                <a16:creationId xmlns:a16="http://schemas.microsoft.com/office/drawing/2014/main" id="{587629C8-3917-7490-A3EB-21770854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785528" y="306467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rade overlay Export">
            <a:extLst>
              <a:ext uri="{FF2B5EF4-FFF2-40B4-BE49-F238E27FC236}">
                <a16:creationId xmlns:a16="http://schemas.microsoft.com/office/drawing/2014/main" id="{10C0E53C-D870-0B08-ACED-14ACE9796D93}"/>
              </a:ext>
            </a:extLst>
          </p:cNvPr>
          <p:cNvSpPr txBox="1"/>
          <p:nvPr/>
        </p:nvSpPr>
        <p:spPr>
          <a:xfrm>
            <a:off x="9785528" y="3229263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FF3EB5"/>
                </a:solidFill>
                <a:latin typeface="Source Sans Pro"/>
              </a:rPr>
              <a:t>Export</a:t>
            </a:r>
          </a:p>
        </p:txBody>
      </p:sp>
      <p:sp>
        <p:nvSpPr>
          <p:cNvPr id="11" name="Trade overlay Leeres Datenfeld Export China" descr="Leeres Datenfeld Export China">
            <a:extLst>
              <a:ext uri="{FF2B5EF4-FFF2-40B4-BE49-F238E27FC236}">
                <a16:creationId xmlns:a16="http://schemas.microsoft.com/office/drawing/2014/main" id="{F1B1C456-3F4F-A4AC-88E6-654039E613AB}"/>
              </a:ext>
            </a:extLst>
          </p:cNvPr>
          <p:cNvSpPr/>
          <p:nvPr/>
        </p:nvSpPr>
        <p:spPr>
          <a:xfrm>
            <a:off x="10433960" y="3183543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9,8 Mrd. €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2" name="Trade overlay Import">
            <a:extLst>
              <a:ext uri="{FF2B5EF4-FFF2-40B4-BE49-F238E27FC236}">
                <a16:creationId xmlns:a16="http://schemas.microsoft.com/office/drawing/2014/main" id="{0EA77DA3-1BFC-A61E-5B58-420041A1F40D}"/>
              </a:ext>
            </a:extLst>
          </p:cNvPr>
          <p:cNvSpPr txBox="1"/>
          <p:nvPr/>
        </p:nvSpPr>
        <p:spPr>
          <a:xfrm>
            <a:off x="9785528" y="3558447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10ADAA"/>
                </a:solidFill>
                <a:latin typeface="Source Sans Pro"/>
              </a:rPr>
              <a:t>Import</a:t>
            </a:r>
          </a:p>
        </p:txBody>
      </p:sp>
      <p:sp>
        <p:nvSpPr>
          <p:cNvPr id="13" name="Trade overlay Leeres Datenfeld Import China" descr="Leeres Datenfeld Import China">
            <a:extLst>
              <a:ext uri="{FF2B5EF4-FFF2-40B4-BE49-F238E27FC236}">
                <a16:creationId xmlns:a16="http://schemas.microsoft.com/office/drawing/2014/main" id="{97BB8131-5F6B-6201-9074-4A4D80F45BB3}"/>
              </a:ext>
            </a:extLst>
          </p:cNvPr>
          <p:cNvSpPr/>
          <p:nvPr/>
        </p:nvSpPr>
        <p:spPr>
          <a:xfrm>
            <a:off x="10433960" y="3512727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7,7 Mrd. €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4" name="Trade overlay EU">
            <a:extLst>
              <a:ext uri="{FF2B5EF4-FFF2-40B4-BE49-F238E27FC236}">
                <a16:creationId xmlns:a16="http://schemas.microsoft.com/office/drawing/2014/main" id="{316E0483-22DD-365D-5936-DB9CCBF7322D}"/>
              </a:ext>
            </a:extLst>
          </p:cNvPr>
          <p:cNvSpPr txBox="1"/>
          <p:nvPr/>
        </p:nvSpPr>
        <p:spPr>
          <a:xfrm>
            <a:off x="6312966" y="1264106"/>
            <a:ext cx="992682" cy="29260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EU</a:t>
            </a:r>
          </a:p>
        </p:txBody>
      </p:sp>
      <p:cxnSp>
        <p:nvCxnSpPr>
          <p:cNvPr id="15" name="Trade overlay Akzentlinie">
            <a:extLst>
              <a:ext uri="{FF2B5EF4-FFF2-40B4-BE49-F238E27FC236}">
                <a16:creationId xmlns:a16="http://schemas.microsoft.com/office/drawing/2014/main" id="{89F5A189-FC5E-40C2-DD92-DD330DB43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12966" y="1598138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rade overlay Export">
            <a:extLst>
              <a:ext uri="{FF2B5EF4-FFF2-40B4-BE49-F238E27FC236}">
                <a16:creationId xmlns:a16="http://schemas.microsoft.com/office/drawing/2014/main" id="{C573A3E3-D70F-5956-49FC-06D8109ED777}"/>
              </a:ext>
            </a:extLst>
          </p:cNvPr>
          <p:cNvSpPr txBox="1"/>
          <p:nvPr/>
        </p:nvSpPr>
        <p:spPr>
          <a:xfrm>
            <a:off x="6312966" y="1795307"/>
            <a:ext cx="649400" cy="21890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FF3EB5"/>
                </a:solidFill>
                <a:latin typeface="Source Sans Pro"/>
              </a:rPr>
              <a:t>Export</a:t>
            </a:r>
          </a:p>
        </p:txBody>
      </p:sp>
      <p:sp>
        <p:nvSpPr>
          <p:cNvPr id="17" name="Trade overlay Leeres Datenfeld Export EU" descr="Leeres Datenfeld Export EU">
            <a:extLst>
              <a:ext uri="{FF2B5EF4-FFF2-40B4-BE49-F238E27FC236}">
                <a16:creationId xmlns:a16="http://schemas.microsoft.com/office/drawing/2014/main" id="{1D4EA964-5592-40FD-27D4-2ED093AA7EC1}"/>
              </a:ext>
            </a:extLst>
          </p:cNvPr>
          <p:cNvSpPr/>
          <p:nvPr/>
        </p:nvSpPr>
        <p:spPr>
          <a:xfrm>
            <a:off x="6962367" y="1760709"/>
            <a:ext cx="1149855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128,5 Mrd. €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8" name="Trade overlay Import">
            <a:extLst>
              <a:ext uri="{FF2B5EF4-FFF2-40B4-BE49-F238E27FC236}">
                <a16:creationId xmlns:a16="http://schemas.microsoft.com/office/drawing/2014/main" id="{49E804E8-4BD6-A4BE-4AD3-14FFF3BFB2A5}"/>
              </a:ext>
            </a:extLst>
          </p:cNvPr>
          <p:cNvSpPr txBox="1"/>
          <p:nvPr/>
        </p:nvSpPr>
        <p:spPr>
          <a:xfrm>
            <a:off x="6312966" y="2124491"/>
            <a:ext cx="960120" cy="21945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10ADAA"/>
                </a:solidFill>
                <a:latin typeface="Source Sans Pro"/>
              </a:rPr>
              <a:t>Import</a:t>
            </a:r>
          </a:p>
        </p:txBody>
      </p:sp>
      <p:sp>
        <p:nvSpPr>
          <p:cNvPr id="19" name="Trade overlay Leeres Datenfeld Import EU" descr="Leeres Datenfeld Import EU">
            <a:extLst>
              <a:ext uri="{FF2B5EF4-FFF2-40B4-BE49-F238E27FC236}">
                <a16:creationId xmlns:a16="http://schemas.microsoft.com/office/drawing/2014/main" id="{8F115BC0-8E5E-12E3-AC29-9DBA94444A47}"/>
              </a:ext>
            </a:extLst>
          </p:cNvPr>
          <p:cNvSpPr/>
          <p:nvPr/>
        </p:nvSpPr>
        <p:spPr>
          <a:xfrm>
            <a:off x="6962367" y="2089893"/>
            <a:ext cx="1149851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102,7 Mrd. €</a:t>
            </a:r>
            <a:endParaRPr sz="1400" dirty="0">
              <a:solidFill>
                <a:schemeClr val="tx2"/>
              </a:solidFill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7F6EAD4E-8136-FE04-3FEE-1EED0263AF45}"/>
              </a:ext>
            </a:extLst>
          </p:cNvPr>
          <p:cNvCxnSpPr/>
          <p:nvPr/>
        </p:nvCxnSpPr>
        <p:spPr>
          <a:xfrm rot="10800000" flipV="1">
            <a:off x="2344740" y="2717199"/>
            <a:ext cx="3463229" cy="841248"/>
          </a:xfrm>
          <a:prstGeom prst="bentConnector3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Verbinder: gewinkelt 22">
            <a:extLst>
              <a:ext uri="{FF2B5EF4-FFF2-40B4-BE49-F238E27FC236}">
                <a16:creationId xmlns:a16="http://schemas.microsoft.com/office/drawing/2014/main" id="{4F3A423B-8384-9FEC-8656-268686898FD3}"/>
              </a:ext>
            </a:extLst>
          </p:cNvPr>
          <p:cNvCxnSpPr>
            <a:cxnSpLocks/>
          </p:cNvCxnSpPr>
          <p:nvPr/>
        </p:nvCxnSpPr>
        <p:spPr>
          <a:xfrm flipV="1">
            <a:off x="2344739" y="2861215"/>
            <a:ext cx="3608575" cy="997447"/>
          </a:xfrm>
          <a:prstGeom prst="bentConnector3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Verbinder: gewinkelt 24">
            <a:extLst>
              <a:ext uri="{FF2B5EF4-FFF2-40B4-BE49-F238E27FC236}">
                <a16:creationId xmlns:a16="http://schemas.microsoft.com/office/drawing/2014/main" id="{4EF58064-00BF-7E95-D002-1D9ED56C95E3}"/>
              </a:ext>
            </a:extLst>
          </p:cNvPr>
          <p:cNvCxnSpPr>
            <a:cxnSpLocks/>
          </p:cNvCxnSpPr>
          <p:nvPr/>
        </p:nvCxnSpPr>
        <p:spPr>
          <a:xfrm>
            <a:off x="6264031" y="2691179"/>
            <a:ext cx="3393659" cy="634096"/>
          </a:xfrm>
          <a:prstGeom prst="bentConnector3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winkelt 27">
            <a:extLst>
              <a:ext uri="{FF2B5EF4-FFF2-40B4-BE49-F238E27FC236}">
                <a16:creationId xmlns:a16="http://schemas.microsoft.com/office/drawing/2014/main" id="{779D5E5C-B315-CBB2-B9E4-EED402275956}"/>
              </a:ext>
            </a:extLst>
          </p:cNvPr>
          <p:cNvCxnSpPr>
            <a:cxnSpLocks/>
          </p:cNvCxnSpPr>
          <p:nvPr/>
        </p:nvCxnSpPr>
        <p:spPr>
          <a:xfrm rot="10800000">
            <a:off x="6195452" y="2861216"/>
            <a:ext cx="3356932" cy="752095"/>
          </a:xfrm>
          <a:prstGeom prst="bentConnector3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BBD6EBC4-B4CB-695F-70B5-8C51C96941CC}"/>
              </a:ext>
            </a:extLst>
          </p:cNvPr>
          <p:cNvCxnSpPr/>
          <p:nvPr/>
        </p:nvCxnSpPr>
        <p:spPr>
          <a:xfrm flipV="1">
            <a:off x="6089948" y="1900393"/>
            <a:ext cx="0" cy="662463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D0E9285-6BFD-D3A3-8DB5-F71625D22545}"/>
              </a:ext>
            </a:extLst>
          </p:cNvPr>
          <p:cNvCxnSpPr>
            <a:cxnSpLocks/>
          </p:cNvCxnSpPr>
          <p:nvPr/>
        </p:nvCxnSpPr>
        <p:spPr>
          <a:xfrm>
            <a:off x="5953314" y="2162493"/>
            <a:ext cx="0" cy="421727"/>
          </a:xfrm>
          <a:prstGeom prst="straightConnector1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Foliennummernplatzhalter 59">
            <a:extLst>
              <a:ext uri="{FF2B5EF4-FFF2-40B4-BE49-F238E27FC236}">
                <a16:creationId xmlns:a16="http://schemas.microsoft.com/office/drawing/2014/main" id="{895C0637-151B-25ED-597B-4FE98D4151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2" name="Titel 51">
            <a:extLst>
              <a:ext uri="{FF2B5EF4-FFF2-40B4-BE49-F238E27FC236}">
                <a16:creationId xmlns:a16="http://schemas.microsoft.com/office/drawing/2014/main" id="{4236F885-AE98-2020-9AA9-BC92CF76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Exportstark</a:t>
            </a:r>
          </a:p>
        </p:txBody>
      </p:sp>
      <p:sp>
        <p:nvSpPr>
          <p:cNvPr id="58" name="Textplatzhalter 2">
            <a:extLst>
              <a:ext uri="{FF2B5EF4-FFF2-40B4-BE49-F238E27FC236}">
                <a16:creationId xmlns:a16="http://schemas.microsoft.com/office/drawing/2014/main" id="{DC2C1F60-74FD-A7E9-9401-1145511F908F}"/>
              </a:ext>
            </a:extLst>
          </p:cNvPr>
          <p:cNvSpPr txBox="1">
            <a:spLocks/>
          </p:cNvSpPr>
          <p:nvPr/>
        </p:nvSpPr>
        <p:spPr>
          <a:xfrm>
            <a:off x="457513" y="965135"/>
            <a:ext cx="5508000" cy="288000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chemeClr val="tx2"/>
                </a:solidFill>
              </a:rPr>
              <a:t>Deutscher Außenhandel mit Chemie &amp; Pharma-Produkten, 2025</a:t>
            </a:r>
          </a:p>
        </p:txBody>
      </p:sp>
      <p:sp>
        <p:nvSpPr>
          <p:cNvPr id="59" name="Inhaltsplatzhalter 6">
            <a:extLst>
              <a:ext uri="{FF2B5EF4-FFF2-40B4-BE49-F238E27FC236}">
                <a16:creationId xmlns:a16="http://schemas.microsoft.com/office/drawing/2014/main" id="{F378B697-6CA7-0EAF-7FDB-FCB7563C1135}"/>
              </a:ext>
            </a:extLst>
          </p:cNvPr>
          <p:cNvSpPr txBox="1">
            <a:spLocks/>
          </p:cNvSpPr>
          <p:nvPr/>
        </p:nvSpPr>
        <p:spPr>
          <a:xfrm>
            <a:off x="540000" y="5694945"/>
            <a:ext cx="4644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Quellen: Destatis, VCI	</a:t>
            </a:r>
            <a:endParaRPr lang="de-D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48640" y="1412776"/>
            <a:ext cx="2880360" cy="4526280"/>
          </a:xfrm>
          <a:prstGeom prst="snip1Rect">
            <a:avLst>
              <a:gd name="adj" fmla="val 17001"/>
            </a:avLst>
          </a:prstGeom>
          <a:solidFill>
            <a:srgbClr val="1006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tIns="164592" rIns="164592" bIns="164592" rtlCol="0" anchor="ctr">
            <a:noAutofit/>
          </a:bodyPr>
          <a:lstStyle/>
          <a:p>
            <a:pPr algn="l"/>
            <a:r>
              <a:rPr lang="de-DE" sz="2000" b="1" dirty="0">
                <a:solidFill>
                  <a:srgbClr val="FFFFFF"/>
                </a:solidFill>
                <a:latin typeface="Montserrat"/>
              </a:rPr>
              <a:t>Chemie wird zum Transformations-hebel, wenn Innovation, Infrastruktur und alternative Rohstoffe zusammen-spielen.</a:t>
            </a:r>
            <a:endParaRPr sz="2000" b="1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" name="Parallelogra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500144"/>
            <a:ext cx="1097280" cy="438912"/>
          </a:xfrm>
          <a:prstGeom prst="parallelogram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arallelogra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3040" y="5500144"/>
            <a:ext cx="960120" cy="438912"/>
          </a:xfrm>
          <a:prstGeom prst="parallelogram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1412776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1412776"/>
            <a:ext cx="118872" cy="786384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4041648" y="1577368"/>
            <a:ext cx="457200" cy="457200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1504216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hin zur Klimaneutralität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CO₂-arme Prozesse, Effizienz, Elektrifizierung und grüner Wasserstoff.</a:t>
            </a:r>
          </a:p>
        </p:txBody>
      </p:sp>
      <p:sp>
        <p:nvSpPr>
          <p:cNvPr id="12" name="Rounded 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2354608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2354608"/>
            <a:ext cx="118872" cy="786384"/>
          </a:xfrm>
          <a:prstGeom prst="rect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041648" y="2519200"/>
            <a:ext cx="457200" cy="457200"/>
          </a:xfrm>
          <a:prstGeom prst="rect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2446048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hin zur Energiewende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Materialien für Batterien, Wind/Solar, Netze und H₂-Infrastruktur.</a:t>
            </a:r>
          </a:p>
        </p:txBody>
      </p:sp>
      <p:sp>
        <p:nvSpPr>
          <p:cNvPr id="16" name="Rounded 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3296440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3296440"/>
            <a:ext cx="118872" cy="786384"/>
          </a:xfrm>
          <a:prstGeom prst="rect">
            <a:avLst/>
          </a:prstGeom>
          <a:solidFill>
            <a:srgbClr val="8C3E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4041648" y="3461032"/>
            <a:ext cx="457200" cy="457200"/>
          </a:xfrm>
          <a:prstGeom prst="rect">
            <a:avLst/>
          </a:prstGeom>
          <a:solidFill>
            <a:srgbClr val="8C3E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440" y="3387880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hin zur Zirkulären Wirtschaft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Kreislauffähiges Produktdesign, Recycling und geschlossene Stoffströme.</a:t>
            </a:r>
          </a:p>
        </p:txBody>
      </p:sp>
      <p:sp>
        <p:nvSpPr>
          <p:cNvPr id="20" name="Rounded 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4238272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4238272"/>
            <a:ext cx="118872" cy="786384"/>
          </a:xfrm>
          <a:prstGeom prst="rect">
            <a:avLst/>
          </a:prstGeom>
          <a:solidFill>
            <a:srgbClr val="FFA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4041648" y="4402864"/>
            <a:ext cx="457200" cy="457200"/>
          </a:xfrm>
          <a:prstGeom prst="rect">
            <a:avLst/>
          </a:prstGeom>
          <a:solidFill>
            <a:srgbClr val="FFA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3440" y="4329712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hin zur Bioökonomie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Biobasierte Rohstoffe und industrielle Biotechnologie als erneuerbare Kohlenstoffquellen.</a:t>
            </a:r>
          </a:p>
        </p:txBody>
      </p:sp>
      <p:sp>
        <p:nvSpPr>
          <p:cNvPr id="24" name="Rounded Rectangl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5180104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5180104"/>
            <a:ext cx="118872" cy="786384"/>
          </a:xfrm>
          <a:prstGeom prst="rect">
            <a:avLst/>
          </a:prstGeom>
          <a:solidFill>
            <a:srgbClr val="FF4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4041648" y="5344695"/>
            <a:ext cx="457200" cy="457200"/>
          </a:xfrm>
          <a:prstGeom prst="rect">
            <a:avLst/>
          </a:prstGeom>
          <a:solidFill>
            <a:srgbClr val="FF4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3440" y="5271543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hin zur Rohstoffwende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Rezyklate, Biomasse und CO₂-Nutzung verbreitern die Rohstoffbasis.</a:t>
            </a:r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6140224"/>
            <a:ext cx="6784848" cy="128016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itel 29">
            <a:extLst>
              <a:ext uri="{FF2B5EF4-FFF2-40B4-BE49-F238E27FC236}">
                <a16:creationId xmlns:a16="http://schemas.microsoft.com/office/drawing/2014/main" id="{116028F7-7212-6598-6CBA-4EE56E71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Schlüsselbranche für die Transformation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9D3086B-63C4-5EB1-A827-FC7CB5DBB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17</a:t>
            </a:fld>
            <a:endParaRPr 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B43E492-AB40-A989-74D0-C6FAEBB0B5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173F261-9475-826F-91C3-00602890A4D7}"/>
              </a:ext>
            </a:extLst>
          </p:cNvPr>
          <p:cNvSpPr/>
          <p:nvPr/>
        </p:nvSpPr>
        <p:spPr>
          <a:xfrm>
            <a:off x="550862" y="1196975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5" tIns="120904" rIns="120904" bIns="7150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Wettbewerbsfähigkeit sichern: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Energiepreise, Bürokratie, Regulierung, Standortkosten </a:t>
            </a:r>
            <a:br>
              <a:rPr lang="de-DE" sz="1700" kern="1200" dirty="0"/>
            </a:br>
            <a:endParaRPr lang="de-DE" sz="1700" kern="1200" dirty="0"/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kern="1200" dirty="0"/>
              <a:t>Standortbedingungen müssen Investitionen in Deutschland wieder attraktiver machen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0EF192C-06FC-7307-BC50-4878C49A51B3}"/>
              </a:ext>
            </a:extLst>
          </p:cNvPr>
          <p:cNvSpPr/>
          <p:nvPr/>
        </p:nvSpPr>
        <p:spPr>
          <a:xfrm>
            <a:off x="6131719" y="1196975"/>
            <a:ext cx="5580856" cy="237648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120904" rIns="120904" bIns="715026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Transformation ermöglichen: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Klimaneutrale Verfahren, Elektrifizierung, Wasserstoff, Infrastruktur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Klimaneutralität braucht bezahlbare Energie, Netze, Planbarkeit und hohe Investitionen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0C10580-0FC4-3305-9651-9D51F914B995}"/>
              </a:ext>
            </a:extLst>
          </p:cNvPr>
          <p:cNvSpPr/>
          <p:nvPr/>
        </p:nvSpPr>
        <p:spPr>
          <a:xfrm>
            <a:off x="550863" y="3573461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715027" rIns="120905" bIns="12090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Rohstoffwende voranbringen: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b="1" cap="all" dirty="0">
                <a:latin typeface="Montserrat Black" panose="00000A00000000000000" pitchFamily="50" charset="0"/>
              </a:rPr>
            </a:br>
            <a:r>
              <a:rPr lang="de-DE" sz="1700" kern="1200" dirty="0"/>
              <a:t>Rezyklate, Biomasse, CO₂-Nutzung, nachhaltiger Kohlenstoff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Die Branche braucht Zugang zu alternativen Kohlenstoffquellen und funktionierende Kreisläufe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061DBCC-CEE3-B720-CDE1-E2948726EC5F}"/>
              </a:ext>
            </a:extLst>
          </p:cNvPr>
          <p:cNvSpPr/>
          <p:nvPr/>
        </p:nvSpPr>
        <p:spPr>
          <a:xfrm>
            <a:off x="6119161" y="3573010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5" tIns="715026" rIns="120904" bIns="12090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kern="1200" cap="all" dirty="0">
                <a:latin typeface="Montserrat Black" panose="00000A00000000000000" pitchFamily="50" charset="0"/>
              </a:rPr>
              <a:t>Innovation beschleunigen</a:t>
            </a:r>
            <a:r>
              <a:rPr lang="de-DE" sz="1700" kern="1200" cap="all" dirty="0">
                <a:latin typeface="Montserrat Black" panose="00000A00000000000000" pitchFamily="50" charset="0"/>
              </a:rPr>
              <a:t>: </a:t>
            </a:r>
            <a:br>
              <a:rPr lang="de-DE" sz="1700" kern="1200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FuE, Digitalisierung, neue Geschäftsmodelle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Innovationen entscheiden über künftige Wertschöpfung und internationale Wettbewerbsfähigkeit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0995B68-D0BA-683E-A5A6-E26D50CEA2D1}"/>
              </a:ext>
            </a:extLst>
          </p:cNvPr>
          <p:cNvSpPr/>
          <p:nvPr/>
        </p:nvSpPr>
        <p:spPr>
          <a:xfrm>
            <a:off x="4454633" y="3077937"/>
            <a:ext cx="3366730" cy="99913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775" tIns="122775" rIns="122775" bIns="12277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cap="all" dirty="0">
                <a:solidFill>
                  <a:srgbClr val="10065A"/>
                </a:solidFill>
                <a:latin typeface="Montserrat Black" panose="00000A00000000000000" pitchFamily="50" charset="0"/>
              </a:rPr>
              <a:t>Zukunftsfähiger Chemie- und Pharmastandort Deutschland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B9501B5F-C6C0-F403-A766-D89A4734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Zukunftsagenda </a:t>
            </a:r>
          </a:p>
        </p:txBody>
      </p:sp>
    </p:spTree>
    <p:extLst>
      <p:ext uri="{BB962C8B-B14F-4D97-AF65-F5344CB8AC3E}">
        <p14:creationId xmlns:p14="http://schemas.microsoft.com/office/powerpoint/2010/main" val="1405111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AAF5BA00-4A80-8028-E6A3-DDCE5F1D11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9852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F5BA00-4A80-8028-E6A3-DDCE5F1D11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Bildplatzhalter 19" descr="Ein Bild, das Im Haus, computer, Person, Computer enthält.&#10;&#10;KI-generierte Inhalte können fehlerhaft sein.">
            <a:extLst>
              <a:ext uri="{FF2B5EF4-FFF2-40B4-BE49-F238E27FC236}">
                <a16:creationId xmlns:a16="http://schemas.microsoft.com/office/drawing/2014/main" id="{0F6F4CB9-4393-12A5-F471-D5658E0AF8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9" r="18389"/>
          <a:stretch>
            <a:fillRect/>
          </a:stretch>
        </p:blipFill>
        <p:spPr/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91DF64F4-21BE-BB3F-1B43-49B5BBBF126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© </a:t>
            </a:r>
            <a:r>
              <a:rPr lang="de-DE" dirty="0" err="1"/>
              <a:t>armmy</a:t>
            </a:r>
            <a:r>
              <a:rPr lang="de-DE" dirty="0"/>
              <a:t> picca/stock.adobe.com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9DBE69-B61C-CE39-7073-3DDB1F093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000" b="0" dirty="0"/>
              <a:t>Daten und Fakten zu den Investitionen der Branche: </a:t>
            </a:r>
            <a:br>
              <a:rPr lang="de-DE" sz="2000" b="0" dirty="0"/>
            </a:br>
            <a:r>
              <a:rPr lang="de-DE" sz="2000" dirty="0">
                <a:hlinkClick r:id="rId6"/>
              </a:rPr>
              <a:t>Investitionen im Fokus</a:t>
            </a:r>
            <a:endParaRPr lang="de-DE" sz="2000" dirty="0"/>
          </a:p>
          <a:p>
            <a:r>
              <a:rPr lang="de-DE" sz="2000" b="0" dirty="0"/>
              <a:t>Daten und Fakten zu Forschung und Entwicklung: </a:t>
            </a:r>
            <a:r>
              <a:rPr lang="de-DE" sz="2000" dirty="0">
                <a:solidFill>
                  <a:srgbClr val="10069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Innovationsstandort Deutschland</a:t>
            </a:r>
            <a:endParaRPr lang="de-DE" sz="2000" dirty="0">
              <a:solidFill>
                <a:srgbClr val="10069F"/>
              </a:solidFill>
            </a:endParaRPr>
          </a:p>
          <a:p>
            <a:r>
              <a:rPr lang="de-DE" sz="2000" b="0" dirty="0"/>
              <a:t>Daten und Fakten zu Energie und Rohstoffen: </a:t>
            </a:r>
            <a:br>
              <a:rPr lang="de-DE" sz="2000" b="0" dirty="0"/>
            </a:br>
            <a:r>
              <a:rPr lang="de-DE" sz="2000" dirty="0">
                <a:hlinkClick r:id="rId8"/>
              </a:rPr>
              <a:t>Energie, Rohstoffe, Preise</a:t>
            </a:r>
            <a:endParaRPr lang="de-DE" sz="2000" dirty="0"/>
          </a:p>
          <a:p>
            <a:r>
              <a:rPr lang="de-DE" sz="2000" b="0" dirty="0"/>
              <a:t>Daten und Fakten zu den globalen Chemiemärkten: </a:t>
            </a:r>
            <a:r>
              <a:rPr lang="de-DE" sz="2000" dirty="0">
                <a:hlinkClick r:id="rId9"/>
              </a:rPr>
              <a:t>Chemiemärkte weltweit</a:t>
            </a:r>
            <a:endParaRPr lang="de-DE" sz="2000" dirty="0"/>
          </a:p>
          <a:p>
            <a:r>
              <a:rPr lang="de-DE" sz="2000" b="0" dirty="0"/>
              <a:t>Daten und Fakten zum Mittelstand:</a:t>
            </a:r>
            <a:br>
              <a:rPr lang="de-DE" sz="2000" b="0" dirty="0"/>
            </a:br>
            <a:r>
              <a:rPr lang="de-DE" sz="2000" dirty="0">
                <a:hlinkClick r:id="rId10"/>
              </a:rPr>
              <a:t>Der Chemie-Mittelstand</a:t>
            </a:r>
            <a:endParaRPr lang="de-DE" sz="2000" dirty="0"/>
          </a:p>
          <a:p>
            <a:r>
              <a:rPr lang="de-DE" sz="2000" b="0" dirty="0"/>
              <a:t>Statistik-Kompendium: Chemiewirtschaft in Zahlen (CHIZ)</a:t>
            </a:r>
            <a:br>
              <a:rPr lang="de-DE" sz="2000" b="0" dirty="0"/>
            </a:br>
            <a:r>
              <a:rPr lang="de-DE" sz="2000" dirty="0">
                <a:hlinkClick r:id="rId11"/>
              </a:rPr>
              <a:t>Chemiewirtschaft in Zahlen</a:t>
            </a:r>
            <a:endParaRPr lang="de-DE" sz="2000" dirty="0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20E888C8-9923-AF11-A58D-95E16A6EF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Weiterführende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3859429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85F3DAE-2F04-C0E1-EB17-F40BC4606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2</a:t>
            </a:fld>
            <a:endParaRPr lang="de-DE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F6A930A5-0A24-A422-269D-395A94E55748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75805708"/>
              </p:ext>
            </p:extLst>
          </p:nvPr>
        </p:nvGraphicFramePr>
        <p:xfrm>
          <a:off x="550863" y="1196975"/>
          <a:ext cx="11161712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el 6">
            <a:extLst>
              <a:ext uri="{FF2B5EF4-FFF2-40B4-BE49-F238E27FC236}">
                <a16:creationId xmlns:a16="http://schemas.microsoft.com/office/drawing/2014/main" id="{F8ADB069-8EDE-2ED8-8870-93835285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Chemie &amp; </a:t>
            </a:r>
            <a:r>
              <a:rPr lang="de-DE" dirty="0" err="1"/>
              <a:t>Pharma</a:t>
            </a:r>
            <a:r>
              <a:rPr lang="de-DE" dirty="0"/>
              <a:t>: zentral für Deutschland</a:t>
            </a:r>
          </a:p>
        </p:txBody>
      </p:sp>
      <p:sp>
        <p:nvSpPr>
          <p:cNvPr id="4" name="Textplatzhalter 4">
            <a:extLst>
              <a:ext uri="{FF2B5EF4-FFF2-40B4-BE49-F238E27FC236}">
                <a16:creationId xmlns:a16="http://schemas.microsoft.com/office/drawing/2014/main" id="{9AFDB943-762E-B2E1-4176-25FBB474485A}"/>
              </a:ext>
            </a:extLst>
          </p:cNvPr>
          <p:cNvSpPr txBox="1">
            <a:spLocks/>
          </p:cNvSpPr>
          <p:nvPr/>
        </p:nvSpPr>
        <p:spPr>
          <a:xfrm>
            <a:off x="567644" y="5949950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© industrieblick/stock.adobe.com, </a:t>
            </a:r>
            <a:r>
              <a:rPr lang="de-DE" sz="800" dirty="0" err="1"/>
              <a:t>djemphoto</a:t>
            </a:r>
            <a:r>
              <a:rPr lang="de-DE" sz="800" dirty="0"/>
              <a:t> /fotolia.com, seventy4/stock.adobe.com, Trueffelpix/stock.adobe.com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3494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59A95CE0-B3CB-42CE-8719-43C6D3AEE6E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59A95CE0-B3CB-42CE-8719-43C6D3AEE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6">
            <a:extLst>
              <a:ext uri="{FF2B5EF4-FFF2-40B4-BE49-F238E27FC236}">
                <a16:creationId xmlns:a16="http://schemas.microsoft.com/office/drawing/2014/main" id="{4651E2AD-EB7C-4026-A943-D89149F18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/>
              <a:t>VCI-Ansprechpartnerin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3F9239C-7DF6-4C6C-AD6D-DBDA9D92B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  <a:p>
            <a:pPr marL="176213" indent="0">
              <a:buNone/>
            </a:pPr>
            <a:endParaRPr lang="de-DE"/>
          </a:p>
          <a:p>
            <a:pPr marL="176213" indent="0">
              <a:buNone/>
            </a:pPr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A32AC32C-83E8-34C5-526F-1E1FC3E61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Christiane Kellermann</a:t>
            </a:r>
          </a:p>
          <a:p>
            <a:r>
              <a:rPr lang="de-DE"/>
              <a:t>Senior-Managerin, Abteilung Volkswirtschaft</a:t>
            </a:r>
          </a:p>
          <a:p>
            <a:r>
              <a:rPr lang="de-DE"/>
              <a:t>+49 69 2556 1585</a:t>
            </a:r>
          </a:p>
          <a:p>
            <a:r>
              <a:rPr lang="de-DE"/>
              <a:t>kellermann@vci.de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5622E8-1F12-413F-9BCA-E88798B529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91263"/>
            <a:ext cx="539750" cy="250825"/>
          </a:xfrm>
        </p:spPr>
        <p:txBody>
          <a:bodyPr/>
          <a:lstStyle/>
          <a:p>
            <a:fld id="{B42D4303-B7FF-7540-9F33-74BBD7018147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77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A1282C-0314-D198-B32C-226DA7249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70C9431-1FD1-0585-3796-204E38E4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Branchen-Kennzahlen</a:t>
            </a:r>
            <a:endParaRPr lang="de-DE" dirty="0">
              <a:latin typeface="+mn-lt"/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017554A8-E46A-C2DE-7D9D-B8F058ED0F1F}"/>
              </a:ext>
            </a:extLst>
          </p:cNvPr>
          <p:cNvGrpSpPr/>
          <p:nvPr/>
        </p:nvGrpSpPr>
        <p:grpSpPr>
          <a:xfrm>
            <a:off x="496587" y="1326856"/>
            <a:ext cx="2668411" cy="2102982"/>
            <a:chOff x="541960" y="1370856"/>
            <a:chExt cx="2668411" cy="2102982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3B2E6B25-1C79-2C9E-E8EB-47C05AEDE79B}"/>
                </a:ext>
              </a:extLst>
            </p:cNvPr>
            <p:cNvSpPr/>
            <p:nvPr/>
          </p:nvSpPr>
          <p:spPr>
            <a:xfrm>
              <a:off x="541960" y="1370856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kern="1200" dirty="0"/>
                <a:t>220 Mrd. €</a:t>
              </a:r>
              <a:br>
                <a:rPr lang="de-DE" sz="3200" b="1" kern="1200" dirty="0"/>
              </a:br>
              <a:r>
                <a:rPr lang="de-DE" sz="2000" kern="1200" dirty="0"/>
                <a:t>Umsatz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62 %</a:t>
              </a:r>
              <a:r>
                <a:rPr lang="de-DE" sz="2000" dirty="0"/>
                <a:t> im Ausland</a:t>
              </a:r>
              <a:endParaRPr lang="de-DE" sz="3200" kern="1200" dirty="0"/>
            </a:p>
          </p:txBody>
        </p:sp>
        <p:pic>
          <p:nvPicPr>
            <p:cNvPr id="19" name="Grafik 18" descr="Euro mit einfarbiger Füllung">
              <a:extLst>
                <a:ext uri="{FF2B5EF4-FFF2-40B4-BE49-F238E27FC236}">
                  <a16:creationId xmlns:a16="http://schemas.microsoft.com/office/drawing/2014/main" id="{3327E409-D835-9AF0-C5E0-6EE2689B80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95971" y="2512423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80E5A180-B7D0-88E3-578F-3074225934CB}"/>
              </a:ext>
            </a:extLst>
          </p:cNvPr>
          <p:cNvGrpSpPr/>
          <p:nvPr/>
        </p:nvGrpSpPr>
        <p:grpSpPr>
          <a:xfrm>
            <a:off x="3325839" y="1326856"/>
            <a:ext cx="2668411" cy="2102982"/>
            <a:chOff x="479376" y="3958790"/>
            <a:chExt cx="2668411" cy="2102982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1FDB0E2A-653C-7154-8EDF-5A8B62B1F56E}"/>
                </a:ext>
              </a:extLst>
            </p:cNvPr>
            <p:cNvSpPr/>
            <p:nvPr/>
          </p:nvSpPr>
          <p:spPr>
            <a:xfrm>
              <a:off x="479376" y="3958790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Nr. 1</a:t>
              </a:r>
              <a:br>
                <a:rPr lang="de-DE" sz="3200" b="1" dirty="0"/>
              </a:br>
              <a:r>
                <a:rPr lang="de-DE" sz="2000" kern="1200" dirty="0"/>
                <a:t>in Europa (Umsatzanteil)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Nr. 3</a:t>
              </a:r>
              <a:br>
                <a:rPr lang="de-DE" sz="3200" dirty="0"/>
              </a:br>
              <a:r>
                <a:rPr lang="de-DE" sz="2000" dirty="0"/>
                <a:t>weltweit</a:t>
              </a:r>
              <a:endParaRPr lang="de-DE" sz="2000" kern="1200" dirty="0"/>
            </a:p>
          </p:txBody>
        </p:sp>
        <p:pic>
          <p:nvPicPr>
            <p:cNvPr id="23" name="Grafik 22" descr="Erdkugel: Amerika mit einfarbiger Füllung">
              <a:extLst>
                <a:ext uri="{FF2B5EF4-FFF2-40B4-BE49-F238E27FC236}">
                  <a16:creationId xmlns:a16="http://schemas.microsoft.com/office/drawing/2014/main" id="{12D1AA46-2A22-086E-3515-01953169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33387" y="5100357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94651BAE-630E-4235-FDE0-89AA8DC1BE6A}"/>
              </a:ext>
            </a:extLst>
          </p:cNvPr>
          <p:cNvGrpSpPr/>
          <p:nvPr/>
        </p:nvGrpSpPr>
        <p:grpSpPr>
          <a:xfrm>
            <a:off x="8997531" y="1326856"/>
            <a:ext cx="2668411" cy="2102982"/>
            <a:chOff x="3363728" y="1323841"/>
            <a:chExt cx="2668411" cy="2102982"/>
          </a:xfrm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114382D2-DA2E-E075-7C99-76C11F268D45}"/>
                </a:ext>
              </a:extLst>
            </p:cNvPr>
            <p:cNvSpPr/>
            <p:nvPr/>
          </p:nvSpPr>
          <p:spPr>
            <a:xfrm>
              <a:off x="3363728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476.300</a:t>
              </a:r>
              <a:br>
                <a:rPr lang="de-DE" sz="3200" kern="1200" dirty="0"/>
              </a:br>
              <a:r>
                <a:rPr lang="de-DE" sz="2000" kern="1200" dirty="0"/>
                <a:t>Beschäftigte</a:t>
              </a:r>
              <a:endParaRPr lang="de-DE" sz="3200" kern="1200" dirty="0"/>
            </a:p>
          </p:txBody>
        </p:sp>
        <p:pic>
          <p:nvPicPr>
            <p:cNvPr id="26" name="Grafik 25" descr="Benutzer mit einfarbiger Füllung">
              <a:extLst>
                <a:ext uri="{FF2B5EF4-FFF2-40B4-BE49-F238E27FC236}">
                  <a16:creationId xmlns:a16="http://schemas.microsoft.com/office/drawing/2014/main" id="{4B1FAACE-2D72-52D5-EDA4-256CDD5D3F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070709" y="2472746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C514F1D0-524A-D125-4FF3-D9C88A771334}"/>
              </a:ext>
            </a:extLst>
          </p:cNvPr>
          <p:cNvGrpSpPr/>
          <p:nvPr/>
        </p:nvGrpSpPr>
        <p:grpSpPr>
          <a:xfrm>
            <a:off x="8904312" y="3671560"/>
            <a:ext cx="2668411" cy="2102982"/>
            <a:chOff x="6185496" y="1323841"/>
            <a:chExt cx="2668411" cy="2102982"/>
          </a:xfrm>
        </p:grpSpPr>
        <p:sp>
          <p:nvSpPr>
            <p:cNvPr id="28" name="Rechteck: abgerundete Ecken 27">
              <a:extLst>
                <a:ext uri="{FF2B5EF4-FFF2-40B4-BE49-F238E27FC236}">
                  <a16:creationId xmlns:a16="http://schemas.microsoft.com/office/drawing/2014/main" id="{A4F634A9-CC17-0607-C8D6-6E11E612D2D0}"/>
                </a:ext>
              </a:extLst>
            </p:cNvPr>
            <p:cNvSpPr/>
            <p:nvPr/>
          </p:nvSpPr>
          <p:spPr>
            <a:xfrm>
              <a:off x="6185496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8,9 Mrd. €</a:t>
              </a:r>
              <a:br>
                <a:rPr lang="de-DE" sz="3200" b="1" dirty="0"/>
              </a:br>
              <a:r>
                <a:rPr lang="de-DE" sz="2000" dirty="0"/>
                <a:t>Investitionen in Deutschland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10,7 Mrd. € </a:t>
              </a:r>
              <a:r>
                <a:rPr lang="de-DE" sz="2000" kern="1200" dirty="0"/>
                <a:t>im Ausland</a:t>
              </a:r>
              <a:endParaRPr lang="de-DE" sz="3200" kern="1200" dirty="0"/>
            </a:p>
          </p:txBody>
        </p:sp>
        <p:pic>
          <p:nvPicPr>
            <p:cNvPr id="29" name="Grafik 28" descr="Fabrik mit einfarbiger Füllung">
              <a:extLst>
                <a:ext uri="{FF2B5EF4-FFF2-40B4-BE49-F238E27FC236}">
                  <a16:creationId xmlns:a16="http://schemas.microsoft.com/office/drawing/2014/main" id="{052BC321-417F-2CB9-E4D1-403AD730D0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939507" y="2465408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2DD5E75E-A962-A56A-6301-855EE6E0275D}"/>
              </a:ext>
            </a:extLst>
          </p:cNvPr>
          <p:cNvGrpSpPr/>
          <p:nvPr/>
        </p:nvGrpSpPr>
        <p:grpSpPr>
          <a:xfrm>
            <a:off x="6101737" y="3671560"/>
            <a:ext cx="2668411" cy="2102982"/>
            <a:chOff x="9007264" y="1323841"/>
            <a:chExt cx="2668411" cy="2102982"/>
          </a:xfrm>
        </p:grpSpPr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DAAE7D24-7660-5188-4696-DB0B150ECA0B}"/>
                </a:ext>
              </a:extLst>
            </p:cNvPr>
            <p:cNvSpPr/>
            <p:nvPr/>
          </p:nvSpPr>
          <p:spPr>
            <a:xfrm>
              <a:off x="9007264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16 Mrd. €</a:t>
              </a:r>
              <a:br>
                <a:rPr lang="de-DE" sz="3200" b="1" dirty="0"/>
              </a:br>
              <a:r>
                <a:rPr lang="de-DE" sz="2000" kern="1200" dirty="0"/>
                <a:t>F&amp;E-Ausgaben</a:t>
              </a:r>
              <a:endParaRPr lang="de-DE" sz="3200" kern="1200" dirty="0"/>
            </a:p>
          </p:txBody>
        </p:sp>
        <p:pic>
          <p:nvPicPr>
            <p:cNvPr id="32" name="Grafik 31" descr="Kolben mit einfarbiger Füllung">
              <a:extLst>
                <a:ext uri="{FF2B5EF4-FFF2-40B4-BE49-F238E27FC236}">
                  <a16:creationId xmlns:a16="http://schemas.microsoft.com/office/drawing/2014/main" id="{757E16C5-76E8-C61C-F8B5-2915B6ED4D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0761275" y="237742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1E6A187-28A7-C3E7-A9FD-B0ECB0208A3E}"/>
              </a:ext>
            </a:extLst>
          </p:cNvPr>
          <p:cNvGrpSpPr/>
          <p:nvPr/>
        </p:nvGrpSpPr>
        <p:grpSpPr>
          <a:xfrm>
            <a:off x="496587" y="3671560"/>
            <a:ext cx="2668411" cy="2102982"/>
            <a:chOff x="9148137" y="3941701"/>
            <a:chExt cx="2668411" cy="2102982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56D3109A-C4AF-326E-CE35-2C0AE23C725A}"/>
                </a:ext>
              </a:extLst>
            </p:cNvPr>
            <p:cNvSpPr/>
            <p:nvPr/>
          </p:nvSpPr>
          <p:spPr>
            <a:xfrm>
              <a:off x="9148137" y="394170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2.100</a:t>
              </a:r>
              <a:br>
                <a:rPr lang="de-DE" sz="3200" kern="1200" dirty="0"/>
              </a:br>
              <a:r>
                <a:rPr lang="de-DE" sz="2000" kern="1200" dirty="0"/>
                <a:t>Betriebe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96% </a:t>
              </a:r>
              <a:r>
                <a:rPr lang="de-DE" sz="2000" dirty="0"/>
                <a:t>davon Mittelstand</a:t>
              </a:r>
              <a:endParaRPr lang="de-DE" sz="3200" kern="1200" dirty="0"/>
            </a:p>
          </p:txBody>
        </p:sp>
        <p:pic>
          <p:nvPicPr>
            <p:cNvPr id="6" name="Grafik 5" descr="Fabrik Silhouette">
              <a:extLst>
                <a:ext uri="{FF2B5EF4-FFF2-40B4-BE49-F238E27FC236}">
                  <a16:creationId xmlns:a16="http://schemas.microsoft.com/office/drawing/2014/main" id="{3BD7514A-C5EE-3F33-943A-AA65CF2FA9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10902148" y="5083268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2943307F-6293-18AE-58D7-53BB38F5068D}"/>
              </a:ext>
            </a:extLst>
          </p:cNvPr>
          <p:cNvGrpSpPr/>
          <p:nvPr/>
        </p:nvGrpSpPr>
        <p:grpSpPr>
          <a:xfrm>
            <a:off x="6155091" y="1326856"/>
            <a:ext cx="2681598" cy="2102982"/>
            <a:chOff x="3299162" y="4245485"/>
            <a:chExt cx="2681598" cy="2102982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12678109-9627-AB0A-28F6-E2A2AB3C2877}"/>
                </a:ext>
              </a:extLst>
            </p:cNvPr>
            <p:cNvSpPr/>
            <p:nvPr/>
          </p:nvSpPr>
          <p:spPr>
            <a:xfrm>
              <a:off x="3299162" y="4245485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Nr</a:t>
              </a:r>
              <a:r>
                <a:rPr lang="de-DE" sz="3200" kern="1200" dirty="0"/>
                <a:t>. </a:t>
              </a:r>
              <a:r>
                <a:rPr lang="de-DE" sz="3200" b="1" dirty="0"/>
                <a:t>3</a:t>
              </a:r>
              <a:br>
                <a:rPr lang="de-DE" sz="3200" b="1" dirty="0"/>
              </a:br>
              <a:r>
                <a:rPr lang="de-DE" sz="2000" kern="1200" dirty="0"/>
                <a:t>der Industrie-branchen in Deutschland</a:t>
              </a:r>
              <a:br>
                <a:rPr lang="de-DE" sz="2000" kern="1200" dirty="0"/>
              </a:br>
              <a:r>
                <a:rPr lang="de-DE" sz="2000" kern="1200" dirty="0"/>
                <a:t>(Umsatzanteil)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kern="1200" dirty="0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74E893D-8F49-5A7A-CE95-DE0E5503D9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4964067" y="5273982"/>
              <a:ext cx="1016693" cy="1016693"/>
            </a:xfrm>
            <a:prstGeom prst="snip1Rect">
              <a:avLst/>
            </a:prstGeom>
          </p:spPr>
        </p:pic>
      </p:grp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3CCF282B-1FA1-CDFE-C232-D2943C0F8DDF}"/>
              </a:ext>
            </a:extLst>
          </p:cNvPr>
          <p:cNvSpPr txBox="1">
            <a:spLocks/>
          </p:cNvSpPr>
          <p:nvPr/>
        </p:nvSpPr>
        <p:spPr>
          <a:xfrm>
            <a:off x="540000" y="5949280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Quellen: Destatis, </a:t>
            </a:r>
            <a:r>
              <a:rPr lang="de-DE" sz="800" dirty="0" err="1"/>
              <a:t>Chemdata</a:t>
            </a:r>
            <a:r>
              <a:rPr lang="de-DE" sz="800" dirty="0"/>
              <a:t> International, Stifterverband, VCI	</a:t>
            </a:r>
          </a:p>
          <a:p>
            <a:endParaRPr lang="de-DE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C03C9D7-A59D-3688-8D47-1695330B6169}"/>
              </a:ext>
            </a:extLst>
          </p:cNvPr>
          <p:cNvGrpSpPr/>
          <p:nvPr/>
        </p:nvGrpSpPr>
        <p:grpSpPr>
          <a:xfrm>
            <a:off x="3299162" y="3671560"/>
            <a:ext cx="2668411" cy="2148454"/>
            <a:chOff x="3299164" y="3624545"/>
            <a:chExt cx="2668411" cy="2148454"/>
          </a:xfrm>
        </p:grpSpPr>
        <p:sp>
          <p:nvSpPr>
            <p:cNvPr id="48" name="Rechteck: abgerundete Ecken 47">
              <a:extLst>
                <a:ext uri="{FF2B5EF4-FFF2-40B4-BE49-F238E27FC236}">
                  <a16:creationId xmlns:a16="http://schemas.microsoft.com/office/drawing/2014/main" id="{6651AA0D-657E-1628-F05C-390558561509}"/>
                </a:ext>
              </a:extLst>
            </p:cNvPr>
            <p:cNvSpPr/>
            <p:nvPr/>
          </p:nvSpPr>
          <p:spPr>
            <a:xfrm>
              <a:off x="3299164" y="3624545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252,9 Mrd. €</a:t>
              </a:r>
              <a:br>
                <a:rPr lang="de-DE" sz="3200" b="1" dirty="0"/>
              </a:br>
              <a:r>
                <a:rPr lang="de-DE" sz="2000" kern="1200" dirty="0"/>
                <a:t>Exporte</a:t>
              </a:r>
            </a:p>
          </p:txBody>
        </p:sp>
        <p:pic>
          <p:nvPicPr>
            <p:cNvPr id="13" name="Grafik 12" descr="Fracht mit einfarbiger Füllung">
              <a:extLst>
                <a:ext uri="{FF2B5EF4-FFF2-40B4-BE49-F238E27FC236}">
                  <a16:creationId xmlns:a16="http://schemas.microsoft.com/office/drawing/2014/main" id="{7FDFE04B-C928-0CFE-E55E-8E5BA82BC1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43874" y="4858599"/>
              <a:ext cx="914400" cy="914400"/>
            </a:xfrm>
            <a:prstGeom prst="snip1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254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120FF-579B-5EA6-7059-A1AB88BA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8E61080-7FDC-42CF-098B-1A18C0498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6C825E-2A00-73CC-73AC-390216D8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Chemie-Kennzahlen</a:t>
            </a:r>
            <a:endParaRPr lang="de-DE" dirty="0">
              <a:latin typeface="+mn-lt"/>
            </a:endParaRPr>
          </a:p>
        </p:txBody>
      </p:sp>
      <p:sp>
        <p:nvSpPr>
          <p:cNvPr id="9" name="Rechteck: eine Ecke abgeschnitten 8">
            <a:extLst>
              <a:ext uri="{FF2B5EF4-FFF2-40B4-BE49-F238E27FC236}">
                <a16:creationId xmlns:a16="http://schemas.microsoft.com/office/drawing/2014/main" id="{76656565-1371-20A8-3C6A-A19D0E9A07C1}"/>
              </a:ext>
            </a:extLst>
          </p:cNvPr>
          <p:cNvSpPr/>
          <p:nvPr/>
        </p:nvSpPr>
        <p:spPr>
          <a:xfrm>
            <a:off x="496587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kern="1200" dirty="0"/>
              <a:t>158,4 Mrd. €</a:t>
            </a:r>
            <a:br>
              <a:rPr lang="de-DE" sz="3200" b="1" kern="1200" dirty="0"/>
            </a:br>
            <a:r>
              <a:rPr lang="de-DE" sz="2000" kern="1200" dirty="0"/>
              <a:t>Umsatz</a:t>
            </a:r>
            <a:br>
              <a:rPr lang="de-DE" sz="2000" kern="1200" dirty="0"/>
            </a:br>
            <a:r>
              <a:rPr lang="de-DE" sz="3200" b="1" dirty="0"/>
              <a:t>62 % </a:t>
            </a:r>
            <a:r>
              <a:rPr lang="de-DE" sz="2000" dirty="0"/>
              <a:t>im </a:t>
            </a:r>
            <a:br>
              <a:rPr lang="de-DE" sz="2000" dirty="0"/>
            </a:br>
            <a:r>
              <a:rPr lang="de-DE" sz="2000" dirty="0"/>
              <a:t>Ausland</a:t>
            </a:r>
            <a:endParaRPr lang="de-DE" sz="3200" kern="1200" dirty="0"/>
          </a:p>
        </p:txBody>
      </p:sp>
      <p:pic>
        <p:nvPicPr>
          <p:cNvPr id="19" name="Grafik 18" descr="Euro mit einfarbiger Füllung">
            <a:extLst>
              <a:ext uri="{FF2B5EF4-FFF2-40B4-BE49-F238E27FC236}">
                <a16:creationId xmlns:a16="http://schemas.microsoft.com/office/drawing/2014/main" id="{6F218984-E3DC-9482-5CE6-E5492CE13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50598" y="2468423"/>
            <a:ext cx="914400" cy="914400"/>
          </a:xfrm>
          <a:prstGeom prst="rect">
            <a:avLst/>
          </a:prstGeom>
        </p:spPr>
      </p:pic>
      <p:sp>
        <p:nvSpPr>
          <p:cNvPr id="22" name="Rechteck: eine Ecke abgeschnitten 21">
            <a:extLst>
              <a:ext uri="{FF2B5EF4-FFF2-40B4-BE49-F238E27FC236}">
                <a16:creationId xmlns:a16="http://schemas.microsoft.com/office/drawing/2014/main" id="{AA76F4B3-C33D-BCE4-A9CC-983F1D974497}"/>
              </a:ext>
            </a:extLst>
          </p:cNvPr>
          <p:cNvSpPr/>
          <p:nvPr/>
        </p:nvSpPr>
        <p:spPr>
          <a:xfrm>
            <a:off x="3325839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Nr. 1</a:t>
            </a:r>
            <a:br>
              <a:rPr lang="de-DE" sz="3200" kern="1200" dirty="0"/>
            </a:br>
            <a:r>
              <a:rPr lang="de-DE" sz="2000" kern="1200" dirty="0"/>
              <a:t>in Europa (Umsatzanteil)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Nr. 3</a:t>
            </a:r>
            <a:br>
              <a:rPr lang="de-DE" sz="3200" b="1" dirty="0"/>
            </a:br>
            <a:r>
              <a:rPr lang="de-DE" sz="2000" dirty="0"/>
              <a:t>weltweit</a:t>
            </a:r>
            <a:endParaRPr lang="de-DE" sz="2000" kern="1200" dirty="0"/>
          </a:p>
        </p:txBody>
      </p:sp>
      <p:pic>
        <p:nvPicPr>
          <p:cNvPr id="23" name="Grafik 22" descr="Erdkugel: Amerika mit einfarbiger Füllung">
            <a:extLst>
              <a:ext uri="{FF2B5EF4-FFF2-40B4-BE49-F238E27FC236}">
                <a16:creationId xmlns:a16="http://schemas.microsoft.com/office/drawing/2014/main" id="{DD983BB8-33AC-AC34-3138-7A0295BB5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79850" y="2468423"/>
            <a:ext cx="914400" cy="914400"/>
          </a:xfrm>
          <a:prstGeom prst="rect">
            <a:avLst/>
          </a:prstGeom>
        </p:spPr>
      </p:pic>
      <p:sp>
        <p:nvSpPr>
          <p:cNvPr id="25" name="Rechteck: eine Ecke abgeschnitten 24">
            <a:extLst>
              <a:ext uri="{FF2B5EF4-FFF2-40B4-BE49-F238E27FC236}">
                <a16:creationId xmlns:a16="http://schemas.microsoft.com/office/drawing/2014/main" id="{48D47A71-1DFA-7584-DFB8-73EFC958EEF9}"/>
              </a:ext>
            </a:extLst>
          </p:cNvPr>
          <p:cNvSpPr/>
          <p:nvPr/>
        </p:nvSpPr>
        <p:spPr>
          <a:xfrm>
            <a:off x="8997531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342.100</a:t>
            </a:r>
            <a:br>
              <a:rPr lang="de-DE" sz="3200" b="1" dirty="0"/>
            </a:br>
            <a:r>
              <a:rPr lang="de-DE" sz="2000" kern="1200" dirty="0"/>
              <a:t>Beschäftigte</a:t>
            </a:r>
            <a:endParaRPr lang="de-DE" sz="3200" kern="1200" dirty="0"/>
          </a:p>
        </p:txBody>
      </p:sp>
      <p:pic>
        <p:nvPicPr>
          <p:cNvPr id="26" name="Grafik 25" descr="Benutzer mit einfarbiger Füllung">
            <a:extLst>
              <a:ext uri="{FF2B5EF4-FFF2-40B4-BE49-F238E27FC236}">
                <a16:creationId xmlns:a16="http://schemas.microsoft.com/office/drawing/2014/main" id="{D59A63C8-A8D2-684C-E200-06F959D01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51542" y="2468423"/>
            <a:ext cx="914400" cy="914400"/>
          </a:xfrm>
          <a:prstGeom prst="rect">
            <a:avLst/>
          </a:prstGeom>
        </p:spPr>
      </p:pic>
      <p:sp>
        <p:nvSpPr>
          <p:cNvPr id="28" name="Rechteck: eine Ecke abgeschnitten 27">
            <a:extLst>
              <a:ext uri="{FF2B5EF4-FFF2-40B4-BE49-F238E27FC236}">
                <a16:creationId xmlns:a16="http://schemas.microsoft.com/office/drawing/2014/main" id="{C9625D39-511F-1C1F-9DBF-13A6E5DA2B1E}"/>
              </a:ext>
            </a:extLst>
          </p:cNvPr>
          <p:cNvSpPr/>
          <p:nvPr/>
        </p:nvSpPr>
        <p:spPr>
          <a:xfrm>
            <a:off x="8904312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7,2 Mrd. €</a:t>
            </a:r>
            <a:br>
              <a:rPr lang="de-DE" sz="3200" b="1" dirty="0"/>
            </a:br>
            <a:r>
              <a:rPr lang="de-DE" sz="2000" dirty="0"/>
              <a:t>Investitionen in Deutschland (2024)</a:t>
            </a:r>
          </a:p>
        </p:txBody>
      </p:sp>
      <p:pic>
        <p:nvPicPr>
          <p:cNvPr id="29" name="Grafik 28" descr="Fabrik mit einfarbiger Füllung">
            <a:extLst>
              <a:ext uri="{FF2B5EF4-FFF2-40B4-BE49-F238E27FC236}">
                <a16:creationId xmlns:a16="http://schemas.microsoft.com/office/drawing/2014/main" id="{080AEE01-BC45-B405-F695-A0596FD2D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658323" y="4842002"/>
            <a:ext cx="914400" cy="914400"/>
          </a:xfrm>
          <a:prstGeom prst="rect">
            <a:avLst/>
          </a:prstGeom>
        </p:spPr>
      </p:pic>
      <p:sp>
        <p:nvSpPr>
          <p:cNvPr id="31" name="Rechteck: eine Ecke abgeschnitten 30">
            <a:extLst>
              <a:ext uri="{FF2B5EF4-FFF2-40B4-BE49-F238E27FC236}">
                <a16:creationId xmlns:a16="http://schemas.microsoft.com/office/drawing/2014/main" id="{816F83FF-6CFF-8C16-0284-BD9D3AA254D7}"/>
              </a:ext>
            </a:extLst>
          </p:cNvPr>
          <p:cNvSpPr/>
          <p:nvPr/>
        </p:nvSpPr>
        <p:spPr>
          <a:xfrm>
            <a:off x="6101737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5,5 Mrd. €</a:t>
            </a:r>
            <a:br>
              <a:rPr lang="de-DE" sz="3200" kern="1200" dirty="0"/>
            </a:br>
            <a:r>
              <a:rPr lang="de-DE" sz="2000" kern="1200" dirty="0"/>
              <a:t>F&amp;E-Ausgaben</a:t>
            </a:r>
            <a:endParaRPr lang="de-DE" sz="3200" kern="1200" dirty="0"/>
          </a:p>
        </p:txBody>
      </p:sp>
      <p:pic>
        <p:nvPicPr>
          <p:cNvPr id="32" name="Grafik 31" descr="Kolben mit einfarbiger Füllung">
            <a:extLst>
              <a:ext uri="{FF2B5EF4-FFF2-40B4-BE49-F238E27FC236}">
                <a16:creationId xmlns:a16="http://schemas.microsoft.com/office/drawing/2014/main" id="{A70684A8-1A35-3E1F-6E6D-41DA2FBAB8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86575" y="4763644"/>
            <a:ext cx="914400" cy="914400"/>
          </a:xfrm>
          <a:prstGeom prst="rect">
            <a:avLst/>
          </a:prstGeom>
        </p:spPr>
      </p:pic>
      <p:sp>
        <p:nvSpPr>
          <p:cNvPr id="5" name="Rechteck: eine Ecke abgeschnitten 4">
            <a:extLst>
              <a:ext uri="{FF2B5EF4-FFF2-40B4-BE49-F238E27FC236}">
                <a16:creationId xmlns:a16="http://schemas.microsoft.com/office/drawing/2014/main" id="{92AD7F95-B88B-1821-238E-E777FB1E8B0D}"/>
              </a:ext>
            </a:extLst>
          </p:cNvPr>
          <p:cNvSpPr/>
          <p:nvPr/>
        </p:nvSpPr>
        <p:spPr>
          <a:xfrm>
            <a:off x="496587" y="365426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1.700</a:t>
            </a:r>
            <a:br>
              <a:rPr lang="de-DE" sz="3200" kern="1200" dirty="0"/>
            </a:br>
            <a:r>
              <a:rPr lang="de-DE" sz="2000" kern="1200" dirty="0"/>
              <a:t>Betriebe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97% </a:t>
            </a:r>
            <a:r>
              <a:rPr lang="de-DE" sz="2000" dirty="0"/>
              <a:t>davon Mittelstand</a:t>
            </a:r>
            <a:endParaRPr lang="de-DE" sz="3200" kern="1200" dirty="0"/>
          </a:p>
        </p:txBody>
      </p:sp>
      <p:pic>
        <p:nvPicPr>
          <p:cNvPr id="6" name="Grafik 5" descr="Fabrik Silhouette">
            <a:extLst>
              <a:ext uri="{FF2B5EF4-FFF2-40B4-BE49-F238E27FC236}">
                <a16:creationId xmlns:a16="http://schemas.microsoft.com/office/drawing/2014/main" id="{5D61863A-CBD8-DA60-7CB5-E15BC24A9F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250598" y="4813127"/>
            <a:ext cx="914400" cy="914400"/>
          </a:xfrm>
          <a:prstGeom prst="rect">
            <a:avLst/>
          </a:prstGeom>
        </p:spPr>
      </p:pic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7AF56600-076A-AFD8-3E0F-C1E65E3EFBF3}"/>
              </a:ext>
            </a:extLst>
          </p:cNvPr>
          <p:cNvSpPr/>
          <p:nvPr/>
        </p:nvSpPr>
        <p:spPr>
          <a:xfrm>
            <a:off x="6155091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Nr. 4</a:t>
            </a:r>
            <a:br>
              <a:rPr lang="de-DE" sz="3200" kern="1200" dirty="0"/>
            </a:br>
            <a:r>
              <a:rPr lang="de-DE" sz="2000" kern="1200" dirty="0"/>
              <a:t>der Industrie-branchen in Deutschland</a:t>
            </a:r>
            <a:br>
              <a:rPr lang="de-DE" sz="2000" kern="1200" dirty="0"/>
            </a:br>
            <a:r>
              <a:rPr lang="de-DE" sz="2000" kern="1200" dirty="0"/>
              <a:t>(Umsatzanteil)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kern="12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308A628-4DD2-1392-DFEF-657408582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819996" y="2355353"/>
            <a:ext cx="1016693" cy="1016693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01976349-6875-66F1-F3CB-A9546D359AB5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Quellen: Destatis, </a:t>
            </a:r>
            <a:r>
              <a:rPr lang="de-DE" sz="800" dirty="0" err="1"/>
              <a:t>Chemdata</a:t>
            </a:r>
            <a:r>
              <a:rPr lang="de-DE" sz="800" dirty="0"/>
              <a:t> International, Stifterverband, VCI	</a:t>
            </a:r>
          </a:p>
          <a:p>
            <a:endParaRPr lang="de-DE" dirty="0"/>
          </a:p>
        </p:txBody>
      </p:sp>
      <p:sp>
        <p:nvSpPr>
          <p:cNvPr id="48" name="Rechteck: eine Ecke abgeschnitten 47">
            <a:extLst>
              <a:ext uri="{FF2B5EF4-FFF2-40B4-BE49-F238E27FC236}">
                <a16:creationId xmlns:a16="http://schemas.microsoft.com/office/drawing/2014/main" id="{192E82DE-5DA3-A6AD-5881-E987400846F6}"/>
              </a:ext>
            </a:extLst>
          </p:cNvPr>
          <p:cNvSpPr/>
          <p:nvPr/>
        </p:nvSpPr>
        <p:spPr>
          <a:xfrm>
            <a:off x="3299162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135,1 Mrd. €</a:t>
            </a:r>
            <a:br>
              <a:rPr lang="de-DE" sz="3200" b="1" dirty="0"/>
            </a:br>
            <a:r>
              <a:rPr lang="de-DE" sz="2000" kern="1200" dirty="0"/>
              <a:t>Exporte</a:t>
            </a:r>
          </a:p>
        </p:txBody>
      </p:sp>
      <p:pic>
        <p:nvPicPr>
          <p:cNvPr id="13" name="Grafik 12" descr="Fracht mit einfarbiger Füllung">
            <a:extLst>
              <a:ext uri="{FF2B5EF4-FFF2-40B4-BE49-F238E27FC236}">
                <a16:creationId xmlns:a16="http://schemas.microsoft.com/office/drawing/2014/main" id="{2F3E85AD-C908-D5BA-AE06-6E0EB25FCE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43872" y="49056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316B7-8887-DDDF-3C38-56F224BB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CDC2E19-FDAA-F26E-47F7-06B2C4DC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0576F21-16E8-AA72-D17A-B255CE38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Pharma-Kennzahlen</a:t>
            </a:r>
            <a:endParaRPr lang="de-DE" dirty="0">
              <a:latin typeface="+mn-lt"/>
            </a:endParaRPr>
          </a:p>
        </p:txBody>
      </p:sp>
      <p:sp>
        <p:nvSpPr>
          <p:cNvPr id="9" name="Rechteck: eine Ecke abgeschnitten 8">
            <a:extLst>
              <a:ext uri="{FF2B5EF4-FFF2-40B4-BE49-F238E27FC236}">
                <a16:creationId xmlns:a16="http://schemas.microsoft.com/office/drawing/2014/main" id="{2DCC7813-E9EB-711A-A873-846860B5DA25}"/>
              </a:ext>
            </a:extLst>
          </p:cNvPr>
          <p:cNvSpPr/>
          <p:nvPr/>
        </p:nvSpPr>
        <p:spPr>
          <a:xfrm>
            <a:off x="496587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61,9 Mrd. €</a:t>
            </a:r>
            <a:br>
              <a:rPr lang="de-DE" sz="3200" kern="1200" dirty="0"/>
            </a:br>
            <a:r>
              <a:rPr lang="de-DE" sz="2000" kern="1200" dirty="0"/>
              <a:t>Umsatz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/>
              <a:t>63 % im Ausland</a:t>
            </a:r>
            <a:endParaRPr lang="de-DE" sz="3200" kern="1200" dirty="0"/>
          </a:p>
        </p:txBody>
      </p:sp>
      <p:pic>
        <p:nvPicPr>
          <p:cNvPr id="19" name="Grafik 18" descr="Euro mit einfarbiger Füllung">
            <a:extLst>
              <a:ext uri="{FF2B5EF4-FFF2-40B4-BE49-F238E27FC236}">
                <a16:creationId xmlns:a16="http://schemas.microsoft.com/office/drawing/2014/main" id="{00966C41-0B62-A8BB-A96B-2FF539991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50598" y="2468423"/>
            <a:ext cx="914400" cy="914400"/>
          </a:xfrm>
          <a:prstGeom prst="rect">
            <a:avLst/>
          </a:prstGeom>
        </p:spPr>
      </p:pic>
      <p:sp>
        <p:nvSpPr>
          <p:cNvPr id="22" name="Rechteck: eine Ecke abgeschnitten 21">
            <a:extLst>
              <a:ext uri="{FF2B5EF4-FFF2-40B4-BE49-F238E27FC236}">
                <a16:creationId xmlns:a16="http://schemas.microsoft.com/office/drawing/2014/main" id="{4F22CDFF-AD5F-9820-C485-D6FFAC1CD547}"/>
              </a:ext>
            </a:extLst>
          </p:cNvPr>
          <p:cNvSpPr/>
          <p:nvPr/>
        </p:nvSpPr>
        <p:spPr>
          <a:xfrm>
            <a:off x="3325839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Nr. 2</a:t>
            </a:r>
            <a:br>
              <a:rPr lang="de-DE" sz="3200" kern="1200" dirty="0"/>
            </a:br>
            <a:r>
              <a:rPr lang="de-DE" sz="2000" kern="1200" dirty="0"/>
              <a:t>in Europa (Umsatzanteil)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dirty="0"/>
              <a:t>Nr. 4</a:t>
            </a:r>
            <a:br>
              <a:rPr lang="de-DE" sz="3200" dirty="0"/>
            </a:br>
            <a:r>
              <a:rPr lang="de-DE" sz="2000" dirty="0"/>
              <a:t>weltweit</a:t>
            </a:r>
            <a:endParaRPr lang="de-DE" sz="2000" kern="1200" dirty="0"/>
          </a:p>
        </p:txBody>
      </p:sp>
      <p:pic>
        <p:nvPicPr>
          <p:cNvPr id="23" name="Grafik 22" descr="Erdkugel: Amerika mit einfarbiger Füllung">
            <a:extLst>
              <a:ext uri="{FF2B5EF4-FFF2-40B4-BE49-F238E27FC236}">
                <a16:creationId xmlns:a16="http://schemas.microsoft.com/office/drawing/2014/main" id="{2223B19A-B5DD-6FC0-384C-B4930183DE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79850" y="2468423"/>
            <a:ext cx="914400" cy="914400"/>
          </a:xfrm>
          <a:prstGeom prst="rect">
            <a:avLst/>
          </a:prstGeom>
        </p:spPr>
      </p:pic>
      <p:sp>
        <p:nvSpPr>
          <p:cNvPr id="25" name="Rechteck: eine Ecke abgeschnitten 24">
            <a:extLst>
              <a:ext uri="{FF2B5EF4-FFF2-40B4-BE49-F238E27FC236}">
                <a16:creationId xmlns:a16="http://schemas.microsoft.com/office/drawing/2014/main" id="{83D28350-F0CC-BACF-0414-DA08B68E128E}"/>
              </a:ext>
            </a:extLst>
          </p:cNvPr>
          <p:cNvSpPr/>
          <p:nvPr/>
        </p:nvSpPr>
        <p:spPr>
          <a:xfrm>
            <a:off x="8997531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134.200</a:t>
            </a:r>
            <a:br>
              <a:rPr lang="de-DE" sz="3200" kern="1200" dirty="0"/>
            </a:br>
            <a:r>
              <a:rPr lang="de-DE" sz="2000" kern="1200" dirty="0"/>
              <a:t>Beschäftigte</a:t>
            </a:r>
            <a:endParaRPr lang="de-DE" sz="3200" kern="1200" dirty="0"/>
          </a:p>
        </p:txBody>
      </p:sp>
      <p:pic>
        <p:nvPicPr>
          <p:cNvPr id="26" name="Grafik 25" descr="Benutzer mit einfarbiger Füllung">
            <a:extLst>
              <a:ext uri="{FF2B5EF4-FFF2-40B4-BE49-F238E27FC236}">
                <a16:creationId xmlns:a16="http://schemas.microsoft.com/office/drawing/2014/main" id="{1045A2AE-80CE-88EF-C432-97D67E401D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93792" y="2497298"/>
            <a:ext cx="914400" cy="914400"/>
          </a:xfrm>
          <a:prstGeom prst="rect">
            <a:avLst/>
          </a:prstGeom>
        </p:spPr>
      </p:pic>
      <p:sp>
        <p:nvSpPr>
          <p:cNvPr id="28" name="Rechteck: eine Ecke abgeschnitten 27">
            <a:extLst>
              <a:ext uri="{FF2B5EF4-FFF2-40B4-BE49-F238E27FC236}">
                <a16:creationId xmlns:a16="http://schemas.microsoft.com/office/drawing/2014/main" id="{447C4E25-1199-1EF1-BD65-6E78C46B9D3E}"/>
              </a:ext>
            </a:extLst>
          </p:cNvPr>
          <p:cNvSpPr/>
          <p:nvPr/>
        </p:nvSpPr>
        <p:spPr>
          <a:xfrm>
            <a:off x="8904312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2,6 Mrd. €</a:t>
            </a:r>
            <a:br>
              <a:rPr lang="de-DE" sz="3200" kern="1200" dirty="0"/>
            </a:br>
            <a:r>
              <a:rPr lang="de-DE" sz="2000" dirty="0"/>
              <a:t>Investitionen in Deutschland (2024)</a:t>
            </a:r>
          </a:p>
        </p:txBody>
      </p:sp>
      <p:pic>
        <p:nvPicPr>
          <p:cNvPr id="29" name="Grafik 28" descr="Fabrik mit einfarbiger Füllung">
            <a:extLst>
              <a:ext uri="{FF2B5EF4-FFF2-40B4-BE49-F238E27FC236}">
                <a16:creationId xmlns:a16="http://schemas.microsoft.com/office/drawing/2014/main" id="{8918BF8F-6686-D198-4440-60188FE707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658323" y="4852364"/>
            <a:ext cx="914400" cy="914400"/>
          </a:xfrm>
          <a:prstGeom prst="rect">
            <a:avLst/>
          </a:prstGeom>
        </p:spPr>
      </p:pic>
      <p:sp>
        <p:nvSpPr>
          <p:cNvPr id="31" name="Rechteck: eine Ecke abgeschnitten 30">
            <a:extLst>
              <a:ext uri="{FF2B5EF4-FFF2-40B4-BE49-F238E27FC236}">
                <a16:creationId xmlns:a16="http://schemas.microsoft.com/office/drawing/2014/main" id="{9E18D370-6205-F490-32A6-CC05412071FB}"/>
              </a:ext>
            </a:extLst>
          </p:cNvPr>
          <p:cNvSpPr/>
          <p:nvPr/>
        </p:nvSpPr>
        <p:spPr>
          <a:xfrm>
            <a:off x="6101737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10,5 Mrd. €</a:t>
            </a:r>
            <a:br>
              <a:rPr lang="de-DE" sz="3200" kern="1200" dirty="0"/>
            </a:br>
            <a:r>
              <a:rPr lang="de-DE" sz="2000" kern="1200" dirty="0"/>
              <a:t>F&amp;E-Ausgaben</a:t>
            </a:r>
            <a:endParaRPr lang="de-DE" sz="3200" kern="1200" dirty="0"/>
          </a:p>
        </p:txBody>
      </p:sp>
      <p:pic>
        <p:nvPicPr>
          <p:cNvPr id="32" name="Grafik 31" descr="Kolben mit einfarbiger Füllung">
            <a:extLst>
              <a:ext uri="{FF2B5EF4-FFF2-40B4-BE49-F238E27FC236}">
                <a16:creationId xmlns:a16="http://schemas.microsoft.com/office/drawing/2014/main" id="{EE5C38FB-58F2-6CC8-BA75-ADD2F722A3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55748" y="4768277"/>
            <a:ext cx="914400" cy="914400"/>
          </a:xfrm>
          <a:prstGeom prst="rect">
            <a:avLst/>
          </a:prstGeom>
        </p:spPr>
      </p:pic>
      <p:sp>
        <p:nvSpPr>
          <p:cNvPr id="5" name="Rechteck: eine Ecke abgeschnitten 4">
            <a:extLst>
              <a:ext uri="{FF2B5EF4-FFF2-40B4-BE49-F238E27FC236}">
                <a16:creationId xmlns:a16="http://schemas.microsoft.com/office/drawing/2014/main" id="{329C2B3D-BD5E-5232-611A-0E64C937E1FB}"/>
              </a:ext>
            </a:extLst>
          </p:cNvPr>
          <p:cNvSpPr/>
          <p:nvPr/>
        </p:nvSpPr>
        <p:spPr>
          <a:xfrm>
            <a:off x="496587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350</a:t>
            </a:r>
            <a:br>
              <a:rPr lang="de-DE" sz="3200" kern="1200" dirty="0"/>
            </a:br>
            <a:r>
              <a:rPr lang="de-DE" sz="2000" kern="1200" dirty="0"/>
              <a:t>Betriebe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/>
              <a:t>92% davon Mittelstand</a:t>
            </a:r>
            <a:endParaRPr lang="de-DE" sz="3200" kern="1200" dirty="0"/>
          </a:p>
        </p:txBody>
      </p:sp>
      <p:pic>
        <p:nvPicPr>
          <p:cNvPr id="6" name="Grafik 5" descr="Fabrik Silhouette">
            <a:extLst>
              <a:ext uri="{FF2B5EF4-FFF2-40B4-BE49-F238E27FC236}">
                <a16:creationId xmlns:a16="http://schemas.microsoft.com/office/drawing/2014/main" id="{27D19870-BB7F-52A5-6D11-B7D919FD5B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202473" y="4813127"/>
            <a:ext cx="914400" cy="914400"/>
          </a:xfrm>
          <a:prstGeom prst="rect">
            <a:avLst/>
          </a:prstGeom>
        </p:spPr>
      </p:pic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083B8B30-931A-8DE2-017A-D49ACB231EA0}"/>
              </a:ext>
            </a:extLst>
          </p:cNvPr>
          <p:cNvSpPr/>
          <p:nvPr/>
        </p:nvSpPr>
        <p:spPr>
          <a:xfrm>
            <a:off x="6155091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Nr. 10</a:t>
            </a:r>
            <a:br>
              <a:rPr lang="de-DE" sz="3200" kern="1200" dirty="0"/>
            </a:br>
            <a:r>
              <a:rPr lang="de-DE" sz="2000" kern="1200" dirty="0"/>
              <a:t>der Industrie-branchen in Deutschland</a:t>
            </a:r>
            <a:br>
              <a:rPr lang="de-DE" sz="2000" kern="1200" dirty="0"/>
            </a:br>
            <a:r>
              <a:rPr lang="de-DE" sz="2000" kern="1200" dirty="0"/>
              <a:t>(Umsatzanteil)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kern="12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BD4B201-FA66-D355-9CE3-074226D5A9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819996" y="2355353"/>
            <a:ext cx="1016693" cy="1016693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07F1410C-9F39-1EB7-3E77-00EE911E7255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Quellen: Destatis, </a:t>
            </a:r>
            <a:r>
              <a:rPr lang="de-DE" sz="800" dirty="0" err="1"/>
              <a:t>Chemdata</a:t>
            </a:r>
            <a:r>
              <a:rPr lang="de-DE" sz="800" dirty="0"/>
              <a:t> International, Stifterverband, VCI	</a:t>
            </a:r>
          </a:p>
          <a:p>
            <a:endParaRPr lang="de-DE" dirty="0"/>
          </a:p>
        </p:txBody>
      </p:sp>
      <p:sp>
        <p:nvSpPr>
          <p:cNvPr id="48" name="Rechteck: eine Ecke abgeschnitten 47">
            <a:extLst>
              <a:ext uri="{FF2B5EF4-FFF2-40B4-BE49-F238E27FC236}">
                <a16:creationId xmlns:a16="http://schemas.microsoft.com/office/drawing/2014/main" id="{D90A31AC-4322-7935-31F0-15DFE09414C8}"/>
              </a:ext>
            </a:extLst>
          </p:cNvPr>
          <p:cNvSpPr/>
          <p:nvPr/>
        </p:nvSpPr>
        <p:spPr>
          <a:xfrm>
            <a:off x="3299162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117,8 Mrd. €</a:t>
            </a:r>
            <a:br>
              <a:rPr lang="de-DE" sz="3200" kern="1200" dirty="0"/>
            </a:br>
            <a:r>
              <a:rPr lang="de-DE" sz="2000" kern="1200" dirty="0"/>
              <a:t>Exporte</a:t>
            </a:r>
          </a:p>
        </p:txBody>
      </p:sp>
      <p:pic>
        <p:nvPicPr>
          <p:cNvPr id="13" name="Grafik 12" descr="Fracht mit einfarbiger Füllung">
            <a:extLst>
              <a:ext uri="{FF2B5EF4-FFF2-40B4-BE49-F238E27FC236}">
                <a16:creationId xmlns:a16="http://schemas.microsoft.com/office/drawing/2014/main" id="{0E22C2E5-2AC1-E173-E9A4-189C4167AE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43872" y="49056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39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>
            <a:extLst>
              <a:ext uri="{FF2B5EF4-FFF2-40B4-BE49-F238E27FC236}">
                <a16:creationId xmlns:a16="http://schemas.microsoft.com/office/drawing/2014/main" id="{BF5A043B-C44F-48BC-81CB-FC838AD3F2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846455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18" name="Objekt 17" hidden="1">
                        <a:extLst>
                          <a:ext uri="{FF2B5EF4-FFF2-40B4-BE49-F238E27FC236}">
                            <a16:creationId xmlns:a16="http://schemas.microsoft.com/office/drawing/2014/main" id="{BF5A043B-C44F-48BC-81CB-FC838AD3F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792376-7D43-4105-9B14-8CA2FF327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DBFBC56-8514-49D7-9797-6B01E8BF64F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0863" y="4352576"/>
            <a:ext cx="11161712" cy="1597374"/>
          </a:xfrm>
          <a:noFill/>
        </p:spPr>
        <p:txBody>
          <a:bodyPr/>
          <a:lstStyle/>
          <a:p>
            <a:r>
              <a:rPr lang="de-DE" sz="1800" b="1" dirty="0">
                <a:solidFill>
                  <a:schemeClr val="tx2"/>
                </a:solidFill>
              </a:rPr>
              <a:t>Die Branche trägt direkt rund 2 % zur Wertschöpfung Deutschlands bei. </a:t>
            </a:r>
          </a:p>
          <a:p>
            <a:r>
              <a:rPr lang="de-DE" sz="1800" b="1" dirty="0">
                <a:solidFill>
                  <a:schemeClr val="tx2"/>
                </a:solidFill>
              </a:rPr>
              <a:t>Jeder Arbeitsplatz </a:t>
            </a:r>
            <a:r>
              <a:rPr lang="de-DE" sz="1800" dirty="0">
                <a:solidFill>
                  <a:schemeClr val="tx2"/>
                </a:solidFill>
              </a:rPr>
              <a:t>in den Unternehmen der Branche </a:t>
            </a:r>
            <a:r>
              <a:rPr lang="de-DE" sz="1800" b="1" dirty="0">
                <a:solidFill>
                  <a:schemeClr val="tx2"/>
                </a:solidFill>
              </a:rPr>
              <a:t>führt zu rund 2 weiteren Arbeitsplätzen </a:t>
            </a:r>
            <a:r>
              <a:rPr lang="de-DE" sz="1800" dirty="0">
                <a:solidFill>
                  <a:schemeClr val="tx2"/>
                </a:solidFill>
              </a:rPr>
              <a:t>in der deutschen Wirtschaft.</a:t>
            </a:r>
          </a:p>
          <a:p>
            <a:r>
              <a:rPr lang="de-DE" sz="1800" b="1" dirty="0">
                <a:solidFill>
                  <a:schemeClr val="tx2"/>
                </a:solidFill>
              </a:rPr>
              <a:t>Jeder Euro direkte Wertschöpfung</a:t>
            </a:r>
            <a:r>
              <a:rPr lang="de-DE" sz="1800" dirty="0">
                <a:solidFill>
                  <a:schemeClr val="tx2"/>
                </a:solidFill>
              </a:rPr>
              <a:t>, der von Unternehmen der Branche erwirtschaftet wird, </a:t>
            </a:r>
            <a:r>
              <a:rPr lang="de-DE" sz="1800" b="1" dirty="0">
                <a:solidFill>
                  <a:schemeClr val="tx2"/>
                </a:solidFill>
              </a:rPr>
              <a:t>stößt weitere 0,8 Euro zusätzliche Wertschöpfung </a:t>
            </a:r>
            <a:r>
              <a:rPr lang="de-DE" sz="1800" dirty="0">
                <a:solidFill>
                  <a:schemeClr val="tx2"/>
                </a:solidFill>
              </a:rPr>
              <a:t>in der deutschen Wirtschaft an.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96F9AD7-72CC-4AE3-A110-BB33D4483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Große Bedeutung für die Gesamtwirtschaft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95B555E-310F-4659-9C73-70C80B3F088A}"/>
              </a:ext>
            </a:extLst>
          </p:cNvPr>
          <p:cNvSpPr/>
          <p:nvPr/>
        </p:nvSpPr>
        <p:spPr>
          <a:xfrm>
            <a:off x="517446" y="1073392"/>
            <a:ext cx="3346306" cy="55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Indirekte Effekte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740D4D0-778B-44A4-A43E-8B91C875815C}"/>
              </a:ext>
            </a:extLst>
          </p:cNvPr>
          <p:cNvSpPr/>
          <p:nvPr/>
        </p:nvSpPr>
        <p:spPr>
          <a:xfrm>
            <a:off x="4422847" y="1069258"/>
            <a:ext cx="3346306" cy="550049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Direkte Effekte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0F82845-0503-420C-B169-61EE8C4F6DA9}"/>
              </a:ext>
            </a:extLst>
          </p:cNvPr>
          <p:cNvSpPr/>
          <p:nvPr/>
        </p:nvSpPr>
        <p:spPr>
          <a:xfrm>
            <a:off x="8323619" y="1056449"/>
            <a:ext cx="3346306" cy="55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Induzierte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Effekte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10EB764-DD3C-44CB-A6EF-1F281B57BC99}"/>
              </a:ext>
            </a:extLst>
          </p:cNvPr>
          <p:cNvSpPr/>
          <p:nvPr/>
        </p:nvSpPr>
        <p:spPr>
          <a:xfrm>
            <a:off x="522074" y="1697518"/>
            <a:ext cx="3346306" cy="1735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Durch Nachfrage der Chemie- und Pharmaunternehmen nach Materialien, Dienstleistungen etc. in anderen Branchen entsteht dort Beschäftigung und  Wertschöpfung.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9D213DB-288D-4C43-A729-709357CF348D}"/>
              </a:ext>
            </a:extLst>
          </p:cNvPr>
          <p:cNvSpPr/>
          <p:nvPr/>
        </p:nvSpPr>
        <p:spPr>
          <a:xfrm>
            <a:off x="4422847" y="1693384"/>
            <a:ext cx="3346306" cy="1735616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Beschäftigte und Wertschöpfung der Branche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C12120A-7375-44EF-BB5D-CA273CA33058}"/>
              </a:ext>
            </a:extLst>
          </p:cNvPr>
          <p:cNvSpPr/>
          <p:nvPr/>
        </p:nvSpPr>
        <p:spPr>
          <a:xfrm>
            <a:off x="8323619" y="1704110"/>
            <a:ext cx="3346306" cy="1735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Durch Ausgaben und Konsum der in der Branche beschäftigten Menschen entsteht Beschäftigung und Wertschöpfung in anderen Branchen.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5E93F4D-4CEC-4E58-9CB5-7A3BDC2CEC23}"/>
              </a:ext>
            </a:extLst>
          </p:cNvPr>
          <p:cNvSpPr/>
          <p:nvPr/>
        </p:nvSpPr>
        <p:spPr>
          <a:xfrm>
            <a:off x="553247" y="3772932"/>
            <a:ext cx="11147850" cy="416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Ökonomischer</a:t>
            </a:r>
            <a:r>
              <a:rPr lang="de-DE" dirty="0"/>
              <a:t> </a:t>
            </a:r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Gesamteffekt</a:t>
            </a:r>
          </a:p>
        </p:txBody>
      </p:sp>
      <p:sp>
        <p:nvSpPr>
          <p:cNvPr id="25" name="Pfeil: nach rechts 24">
            <a:extLst>
              <a:ext uri="{FF2B5EF4-FFF2-40B4-BE49-F238E27FC236}">
                <a16:creationId xmlns:a16="http://schemas.microsoft.com/office/drawing/2014/main" id="{6B0B803D-01D8-4423-BAB6-1DFE1E3AFC88}"/>
              </a:ext>
            </a:extLst>
          </p:cNvPr>
          <p:cNvSpPr/>
          <p:nvPr/>
        </p:nvSpPr>
        <p:spPr>
          <a:xfrm>
            <a:off x="7789935" y="2337954"/>
            <a:ext cx="523294" cy="3461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: nach unten 25">
            <a:extLst>
              <a:ext uri="{FF2B5EF4-FFF2-40B4-BE49-F238E27FC236}">
                <a16:creationId xmlns:a16="http://schemas.microsoft.com/office/drawing/2014/main" id="{2073CB0F-7042-49A6-BA37-20562E900914}"/>
              </a:ext>
            </a:extLst>
          </p:cNvPr>
          <p:cNvSpPr/>
          <p:nvPr/>
        </p:nvSpPr>
        <p:spPr>
          <a:xfrm>
            <a:off x="2078182" y="3449621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Pfeil: nach unten 26">
            <a:extLst>
              <a:ext uri="{FF2B5EF4-FFF2-40B4-BE49-F238E27FC236}">
                <a16:creationId xmlns:a16="http://schemas.microsoft.com/office/drawing/2014/main" id="{C5F374E9-4C6B-4739-AA1E-AAA11A4BBF23}"/>
              </a:ext>
            </a:extLst>
          </p:cNvPr>
          <p:cNvSpPr/>
          <p:nvPr/>
        </p:nvSpPr>
        <p:spPr>
          <a:xfrm>
            <a:off x="5853684" y="3452250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: nach unten 27">
            <a:extLst>
              <a:ext uri="{FF2B5EF4-FFF2-40B4-BE49-F238E27FC236}">
                <a16:creationId xmlns:a16="http://schemas.microsoft.com/office/drawing/2014/main" id="{AB9F6AEF-562F-4B58-A493-0787545EEC55}"/>
              </a:ext>
            </a:extLst>
          </p:cNvPr>
          <p:cNvSpPr/>
          <p:nvPr/>
        </p:nvSpPr>
        <p:spPr>
          <a:xfrm>
            <a:off x="9754456" y="3456512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: nach rechts 28">
            <a:extLst>
              <a:ext uri="{FF2B5EF4-FFF2-40B4-BE49-F238E27FC236}">
                <a16:creationId xmlns:a16="http://schemas.microsoft.com/office/drawing/2014/main" id="{826E6BA3-CB75-4442-9EF1-53E7D5B4F57E}"/>
              </a:ext>
            </a:extLst>
          </p:cNvPr>
          <p:cNvSpPr/>
          <p:nvPr/>
        </p:nvSpPr>
        <p:spPr>
          <a:xfrm rot="10800000">
            <a:off x="3878770" y="2293602"/>
            <a:ext cx="523294" cy="3461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01AE5149-085D-45A6-ABB5-80E80E720477}"/>
              </a:ext>
            </a:extLst>
          </p:cNvPr>
          <p:cNvSpPr txBox="1">
            <a:spLocks/>
          </p:cNvSpPr>
          <p:nvPr/>
        </p:nvSpPr>
        <p:spPr>
          <a:xfrm>
            <a:off x="706870" y="6213299"/>
            <a:ext cx="5376543" cy="125180"/>
          </a:xfrm>
          <a:prstGeom prst="rect">
            <a:avLst/>
          </a:prstGeom>
        </p:spPr>
        <p:txBody>
          <a:bodyPr/>
          <a:lstStyle>
            <a:lvl1pPr marL="324000" indent="-324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48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972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296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324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+mj-lt"/>
              <a:buAutoNum type="arabicPeriod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>
                <a:solidFill>
                  <a:srgbClr val="10065A"/>
                </a:solidFill>
              </a:rPr>
              <a:t>Quellen: IW Köln,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7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0CAFE6B-B80C-A1E4-1885-0F636F32E7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6C39B3CD-EEDB-2DBD-C4F4-924ED26D6D1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Die deutsche Chemie- und Pharmaindustrie erwirtschaftete 2025 fast 10 Prozent des Umsatzes im Verarbeitenden Gewerbe.</a:t>
            </a:r>
          </a:p>
          <a:p>
            <a:r>
              <a:rPr lang="de-DE" dirty="0"/>
              <a:t>Damit ist sie die drittgrößte Industriebranche.</a:t>
            </a:r>
          </a:p>
          <a:p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70A90DBF-858B-D036-39FE-F1682D52DC5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Quellen: Destatis, VCI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60A1977-895A-70B2-0384-9DBCA37042F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2025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E642D93-D850-634A-A992-C31042E22F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Anteil am Umsatz des Verarbeitenden Gewerbes </a:t>
            </a: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5DDE11D8-3E7D-F956-689A-DEE33E1E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drittgrößte </a:t>
            </a:r>
            <a:r>
              <a:rPr lang="de-DE" dirty="0" err="1"/>
              <a:t>INdustriebranche</a:t>
            </a:r>
            <a:endParaRPr lang="de-DE" dirty="0"/>
          </a:p>
        </p:txBody>
      </p:sp>
      <p:graphicFrame>
        <p:nvGraphicFramePr>
          <p:cNvPr id="5" name="Diagrammplatzhalter 4">
            <a:extLst>
              <a:ext uri="{FF2B5EF4-FFF2-40B4-BE49-F238E27FC236}">
                <a16:creationId xmlns:a16="http://schemas.microsoft.com/office/drawing/2014/main" id="{11E96E19-A4FD-4A18-B2E3-B17F4B4D3683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975693927"/>
              </p:ext>
            </p:extLst>
          </p:nvPr>
        </p:nvGraphicFramePr>
        <p:xfrm>
          <a:off x="623888" y="1871663"/>
          <a:ext cx="727075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114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638CDC2-D039-4853-8F5A-B523F09042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1036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638CDC2-D039-4853-8F5A-B523F09042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oliennummernplatzhalter 1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23" name="Inhaltsplatzhalter 22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sz="1800" dirty="0"/>
              <a:t>Die Branche erwirtschaftete 2025 rund 10 Prozent des Umsatzes im Verarbeitenden Gewerbe. </a:t>
            </a:r>
          </a:p>
          <a:p>
            <a:r>
              <a:rPr lang="de-DE" sz="1800" dirty="0"/>
              <a:t>Die Anteile der Investitionen, von Forschung &amp; Entwicklung (FuE) sowie für Exporte an der Industrie sind deutlich höher.</a:t>
            </a:r>
          </a:p>
          <a:p>
            <a:r>
              <a:rPr lang="de-DE" sz="1800" dirty="0"/>
              <a:t>Branche ist investitions-, forschungs- und exportstark.</a:t>
            </a:r>
          </a:p>
          <a:p>
            <a:endParaRPr lang="de-DE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EA1B95D-DCFD-4EE1-BD77-A930B5A90C3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Quellen: Destatis, Stifterverband,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Anteile der Branche am Verarbeitenden Gewerbe in Prozent, 2025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Kennzahlen im Überblick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Kern des Industrielands Deutschland</a:t>
            </a:r>
            <a:endParaRPr lang="de-DE" b="0" dirty="0"/>
          </a:p>
        </p:txBody>
      </p:sp>
      <p:graphicFrame>
        <p:nvGraphicFramePr>
          <p:cNvPr id="10" name="Diagrammplatzhalter 9" descr="Chart">
            <a:extLst>
              <a:ext uri="{FF2B5EF4-FFF2-40B4-BE49-F238E27FC236}">
                <a16:creationId xmlns:a16="http://schemas.microsoft.com/office/drawing/2014/main" id="{5BF3CBC4-2F3C-47CB-BAA1-54F43B583E57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3147129676"/>
              </p:ext>
            </p:extLst>
          </p:nvPr>
        </p:nvGraphicFramePr>
        <p:xfrm>
          <a:off x="623888" y="1871663"/>
          <a:ext cx="727075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47412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E78BCE73-048D-41BB-87F4-A404131C868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3092207"/>
              </p:ext>
            </p:ext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73" imgH="473" progId="TCLayout.ActiveDocument.1">
                  <p:embed/>
                </p:oleObj>
              </mc:Choice>
              <mc:Fallback>
                <p:oleObj name="think-cell Folie" r:id="rId4" imgW="473" imgH="473" progId="TCLayout.ActiveDocument.1">
                  <p:embed/>
                  <p:pic>
                    <p:nvPicPr>
                      <p:cNvPr id="11" name="Objekt 10" hidden="1">
                        <a:extLst>
                          <a:ext uri="{FF2B5EF4-FFF2-40B4-BE49-F238E27FC236}">
                            <a16:creationId xmlns:a16="http://schemas.microsoft.com/office/drawing/2014/main" id="{E78BCE73-048D-41BB-87F4-A404131C86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 hidden="1">
            <a:extLst>
              <a:ext uri="{FF2B5EF4-FFF2-40B4-BE49-F238E27FC236}">
                <a16:creationId xmlns:a16="http://schemas.microsoft.com/office/drawing/2014/main" id="{3DAE0039-DADC-4A0A-B203-9378EF51054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de-DE" sz="2200" b="1" dirty="0" err="1">
              <a:solidFill>
                <a:schemeClr val="tx1"/>
              </a:solidFill>
              <a:latin typeface="Bookman Old Style" panose="02050604050505020204" pitchFamily="18" charset="0"/>
              <a:ea typeface="+mj-ea"/>
              <a:cs typeface="+mj-cs"/>
              <a:sym typeface="Bookman Old Style" panose="02050604050505020204" pitchFamily="18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8CF6A6-0CBF-4C7A-B7A0-7C6324395A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C458712-F280-4573-AB6B-A54FFD0DB8A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Quelle: Destatis, BAVC, VCI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9754C19-B750-4221-9134-E98C4FC760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1399449"/>
            <a:ext cx="5556000" cy="252000"/>
          </a:xfrm>
        </p:spPr>
        <p:txBody>
          <a:bodyPr/>
          <a:lstStyle/>
          <a:p>
            <a:r>
              <a:rPr lang="de-DE" dirty="0"/>
              <a:t>2000 bis 2025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996F33-7655-4796-A8F2-819A6CCBE1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1090901"/>
            <a:ext cx="5556000" cy="288000"/>
          </a:xfrm>
        </p:spPr>
        <p:txBody>
          <a:bodyPr/>
          <a:lstStyle/>
          <a:p>
            <a:r>
              <a:rPr lang="de-DE" dirty="0"/>
              <a:t>Beschäftigte in der Chemie- und Pharmaindustrie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7C0607-AF9C-4450-9C39-B45AD5790B3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Attraktiver Arbeitgeber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F5F74CDE-3F1B-3C50-2153-32F45303C97A}"/>
              </a:ext>
            </a:extLst>
          </p:cNvPr>
          <p:cNvSpPr/>
          <p:nvPr/>
        </p:nvSpPr>
        <p:spPr>
          <a:xfrm>
            <a:off x="6793840" y="4351842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b="1" dirty="0">
                <a:solidFill>
                  <a:srgbClr val="10065A"/>
                </a:solidFill>
              </a:rPr>
              <a:t>8.779</a:t>
            </a:r>
            <a:r>
              <a:rPr lang="de-DE" sz="2000" dirty="0">
                <a:solidFill>
                  <a:srgbClr val="10065A"/>
                </a:solidFill>
              </a:rPr>
              <a:t> Auszubildende </a:t>
            </a:r>
            <a:r>
              <a:rPr lang="de-DE" sz="2000" b="1" dirty="0">
                <a:solidFill>
                  <a:srgbClr val="10065A"/>
                </a:solidFill>
              </a:rPr>
              <a:t>(-13% </a:t>
            </a:r>
            <a:r>
              <a:rPr lang="de-DE" sz="2000" dirty="0">
                <a:solidFill>
                  <a:srgbClr val="10065A"/>
                </a:solidFill>
              </a:rPr>
              <a:t>zum Vorjahr)</a:t>
            </a:r>
          </a:p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>
                <a:solidFill>
                  <a:srgbClr val="10065A"/>
                </a:solidFill>
              </a:rPr>
              <a:t>Übernahmequote: </a:t>
            </a:r>
            <a:r>
              <a:rPr lang="de-DE" sz="2000" b="1" dirty="0">
                <a:solidFill>
                  <a:srgbClr val="10065A"/>
                </a:solidFill>
              </a:rPr>
              <a:t>89 %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8522258-35C2-2027-6AD4-BE9C9839DBCA}"/>
              </a:ext>
            </a:extLst>
          </p:cNvPr>
          <p:cNvSpPr/>
          <p:nvPr/>
        </p:nvSpPr>
        <p:spPr>
          <a:xfrm>
            <a:off x="6638454" y="4183508"/>
            <a:ext cx="815773" cy="1223659"/>
          </a:xfrm>
          <a:prstGeom prst="rect">
            <a:avLst/>
          </a:prstGeom>
          <a:blipFill dpi="0" rotWithShape="1">
            <a:blip r:embed="rId6"/>
            <a:srcRect/>
            <a:stretch>
              <a:fillRect l="-17061" t="1601" r="-107939" b="-1601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631FFEB1-1759-5110-B2F1-8EFA2EA5A5B2}"/>
              </a:ext>
            </a:extLst>
          </p:cNvPr>
          <p:cNvSpPr/>
          <p:nvPr/>
        </p:nvSpPr>
        <p:spPr>
          <a:xfrm>
            <a:off x="6759734" y="1328941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kern="1200" dirty="0">
                <a:solidFill>
                  <a:srgbClr val="10065A"/>
                </a:solidFill>
              </a:rPr>
              <a:t>Sechstgrößter Arbeitgeber in Deutschland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A977612-21DF-BFD0-A058-FF8BA1B92E23}"/>
              </a:ext>
            </a:extLst>
          </p:cNvPr>
          <p:cNvSpPr/>
          <p:nvPr/>
        </p:nvSpPr>
        <p:spPr>
          <a:xfrm>
            <a:off x="6638454" y="1196752"/>
            <a:ext cx="815773" cy="1223659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8059" t="104" r="-1179" b="-104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D6C72A89-6DD4-1545-4C92-686B23ADA634}"/>
              </a:ext>
            </a:extLst>
          </p:cNvPr>
          <p:cNvSpPr/>
          <p:nvPr/>
        </p:nvSpPr>
        <p:spPr>
          <a:xfrm>
            <a:off x="6793840" y="2825999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>
                <a:solidFill>
                  <a:srgbClr val="10065A"/>
                </a:solidFill>
              </a:rPr>
              <a:t>Durchschnittsgehalt: </a:t>
            </a:r>
            <a:r>
              <a:rPr lang="de-DE" sz="2000" b="1" dirty="0">
                <a:solidFill>
                  <a:srgbClr val="10065A"/>
                </a:solidFill>
              </a:rPr>
              <a:t>72.850 €</a:t>
            </a:r>
            <a:br>
              <a:rPr lang="de-DE" sz="2000" dirty="0">
                <a:solidFill>
                  <a:srgbClr val="10065A"/>
                </a:solidFill>
              </a:rPr>
            </a:br>
            <a:r>
              <a:rPr lang="de-DE" sz="2000" b="1" dirty="0">
                <a:solidFill>
                  <a:srgbClr val="10065A"/>
                </a:solidFill>
              </a:rPr>
              <a:t>23 % </a:t>
            </a:r>
            <a:r>
              <a:rPr lang="de-DE" sz="2000" dirty="0">
                <a:solidFill>
                  <a:srgbClr val="10065A"/>
                </a:solidFill>
              </a:rPr>
              <a:t>über dem Durchschnitt der Industrie </a:t>
            </a:r>
            <a:endParaRPr lang="de-DE" sz="2000" kern="1200" dirty="0">
              <a:solidFill>
                <a:srgbClr val="10065A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CB06F1C-13AB-0D49-6D32-2A00C4D4929C}"/>
              </a:ext>
            </a:extLst>
          </p:cNvPr>
          <p:cNvSpPr/>
          <p:nvPr/>
        </p:nvSpPr>
        <p:spPr>
          <a:xfrm>
            <a:off x="6638454" y="2663849"/>
            <a:ext cx="815773" cy="1223659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5308" t="-97" r="-89578" b="97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57084658-4D63-827E-9A6B-DB29806BAA33}"/>
              </a:ext>
            </a:extLst>
          </p:cNvPr>
          <p:cNvSpPr txBox="1">
            <a:spLocks/>
          </p:cNvSpPr>
          <p:nvPr/>
        </p:nvSpPr>
        <p:spPr>
          <a:xfrm>
            <a:off x="6660000" y="5661248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Industrieblick/stock.adobe.com; </a:t>
            </a:r>
            <a:r>
              <a:rPr lang="de-DE" dirty="0" err="1">
                <a:solidFill>
                  <a:srgbClr val="10065A"/>
                </a:solidFill>
              </a:rPr>
              <a:t>M.Schuppich</a:t>
            </a:r>
            <a:r>
              <a:rPr lang="de-DE" dirty="0">
                <a:solidFill>
                  <a:srgbClr val="10065A"/>
                </a:solidFill>
              </a:rPr>
              <a:t>/fotolia.com; micromonkey/stock.adobe.cm</a:t>
            </a: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7FD29477-9579-4686-A2F3-A7AE90F77839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4157312438"/>
              </p:ext>
            </p:extLst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2316400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4wfA_cpXulPdzwb7aQ6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85WiQvR8..eSlCtuVd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CI-Layouts">
  <a:themeElements>
    <a:clrScheme name="VCI_2025">
      <a:dk1>
        <a:sysClr val="windowText" lastClr="000000"/>
      </a:dk1>
      <a:lt1>
        <a:sysClr val="window" lastClr="FFFFFF"/>
      </a:lt1>
      <a:dk2>
        <a:srgbClr val="10065A"/>
      </a:dk2>
      <a:lt2>
        <a:srgbClr val="F0F3F7"/>
      </a:lt2>
      <a:accent1>
        <a:srgbClr val="FF3EB5"/>
      </a:accent1>
      <a:accent2>
        <a:srgbClr val="10ADAA"/>
      </a:accent2>
      <a:accent3>
        <a:srgbClr val="8C3E9F"/>
      </a:accent3>
      <a:accent4>
        <a:srgbClr val="FF4414"/>
      </a:accent4>
      <a:accent5>
        <a:srgbClr val="FFAD00"/>
      </a:accent5>
      <a:accent6>
        <a:srgbClr val="10AD00"/>
      </a:accent6>
      <a:hlink>
        <a:srgbClr val="10069F"/>
      </a:hlink>
      <a:folHlink>
        <a:srgbClr val="8C3E9F"/>
      </a:folHlink>
    </a:clrScheme>
    <a:fontScheme name="VCI_2025">
      <a:majorFont>
        <a:latin typeface="Montserra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0069F"/>
        </a:solidFill>
        <a:ln>
          <a:noFill/>
        </a:ln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unkelblau">
      <a:srgbClr val="10065A"/>
    </a:custClr>
    <a:custClr name="VCI-Blau">
      <a:srgbClr val="10069F"/>
    </a:custClr>
    <a:custClr name="Pink">
      <a:srgbClr val="FF3EB5"/>
    </a:custClr>
    <a:custClr name="Tuerkis">
      <a:srgbClr val="10ADAA"/>
    </a:custClr>
    <a:custClr name="Violett">
      <a:srgbClr val="8C3E9F"/>
    </a:custClr>
    <a:custClr name="Orange">
      <a:srgbClr val="FF4414"/>
    </a:custClr>
    <a:custClr name="Gold">
      <a:srgbClr val="FFAD00"/>
    </a:custClr>
    <a:custClr name="Gruen">
      <a:srgbClr val="10AD00"/>
    </a:custClr>
    <a:custClr name="Blaugrau">
      <a:srgbClr val="F0F3F7"/>
    </a:custClr>
    <a:custClr name=" ">
      <a:srgbClr val="FFFFFF"/>
    </a:custClr>
    <a:custClr name="Dunkelblau_10">
      <a:srgbClr val="E7E6EF"/>
    </a:custClr>
    <a:custClr name="Blau_10">
      <a:srgbClr val="E7E6F6"/>
    </a:custClr>
    <a:custClr name="Pink_10">
      <a:srgbClr val="FFECF8"/>
    </a:custClr>
    <a:custClr name="Tuerkis_10">
      <a:srgbClr val="E7F6F6"/>
    </a:custClr>
    <a:custClr name="Violett_10">
      <a:srgbClr val="F3EBF5"/>
    </a:custClr>
    <a:custClr name="Orange_10">
      <a:srgbClr val="FFEDE8"/>
    </a:custClr>
    <a:custClr name="Gold_10">
      <a:srgbClr val="FFF6E5"/>
    </a:custClr>
    <a:custClr name="Gruen_10">
      <a:srgbClr val="E7F7E6"/>
    </a:custClr>
    <a:custClr name="Blaugrau_10">
      <a:srgbClr val="FEFEFE"/>
    </a:custClr>
  </a:custClrLst>
  <a:extLst>
    <a:ext uri="{05A4C25C-085E-4340-85A3-A5531E510DB2}">
      <thm15:themeFamily xmlns:thm15="http://schemas.microsoft.com/office/thememl/2012/main" name="VCI-PP Vorlage-mit-Beispielen - Kopie.potx" id="{2330E2F9-9903-4BD3-9DA1-C09097A0152B}" vid="{ADFABABF-7110-4641-A439-1C6D4FD744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E2ECDCE7963848BE8026999C29C87C" ma:contentTypeVersion="12" ma:contentTypeDescription="Ein neues Dokument erstellen." ma:contentTypeScope="" ma:versionID="06127614601ed7d9cca0e41aebee59fb">
  <xsd:schema xmlns:xsd="http://www.w3.org/2001/XMLSchema" xmlns:xs="http://www.w3.org/2001/XMLSchema" xmlns:p="http://schemas.microsoft.com/office/2006/metadata/properties" xmlns:ns2="f419676e-231e-4a92-8714-0ff896738fc6" xmlns:ns3="568dfcef-6e46-41c2-bd36-2f30ecf621fc" targetNamespace="http://schemas.microsoft.com/office/2006/metadata/properties" ma:root="true" ma:fieldsID="4bd6ccccfd92c70abee85b085d33a8c6" ns2:_="" ns3:_="">
    <xsd:import namespace="f419676e-231e-4a92-8714-0ff896738fc6"/>
    <xsd:import namespace="568dfcef-6e46-41c2-bd36-2f30ecf621f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9676e-231e-4a92-8714-0ff896738fc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2f721015-1e04-4c72-962b-a5b8b69cef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dfcef-6e46-41c2-bd36-2f30ecf621f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4b727f2-8edd-4450-9a8b-f810ec72d056}" ma:internalName="TaxCatchAll" ma:showField="CatchAllData" ma:web="568dfcef-6e46-41c2-bd36-2f30ecf621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9676e-231e-4a92-8714-0ff896738fc6">
      <Terms xmlns="http://schemas.microsoft.com/office/infopath/2007/PartnerControls"/>
    </lcf76f155ced4ddcb4097134ff3c332f>
    <TaxCatchAll xmlns="568dfcef-6e46-41c2-bd36-2f30ecf621f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FC54EE-6A36-4772-BAE3-5FA1814650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9676e-231e-4a92-8714-0ff896738fc6"/>
    <ds:schemaRef ds:uri="568dfcef-6e46-41c2-bd36-2f30ecf621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3C22AA-86C8-4E57-B9ED-8ACDC5E24843}">
  <ds:schemaRefs>
    <ds:schemaRef ds:uri="http://schemas.microsoft.com/office/2006/documentManagement/types"/>
    <ds:schemaRef ds:uri="http://purl.org/dc/dcmitype/"/>
    <ds:schemaRef ds:uri="http://purl.org/dc/terms/"/>
    <ds:schemaRef ds:uri="f419676e-231e-4a92-8714-0ff896738fc6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68dfcef-6e46-41c2-bd36-2f30ecf621f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D61457A-3DF3-4CD6-BD27-2F0564893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VCI-PP Vorlage-blanko</Template>
  <TotalTime>0</TotalTime>
  <Words>1416</Words>
  <Application>Microsoft Office PowerPoint</Application>
  <PresentationFormat>Breitbild</PresentationFormat>
  <Paragraphs>230</Paragraphs>
  <Slides>20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32" baseType="lpstr">
      <vt:lpstr>Arial</vt:lpstr>
      <vt:lpstr>Bahnschrift SemiBold</vt:lpstr>
      <vt:lpstr>Bookman Old Style</vt:lpstr>
      <vt:lpstr>Calibri</vt:lpstr>
      <vt:lpstr>Gotham Black</vt:lpstr>
      <vt:lpstr>Montserrat</vt:lpstr>
      <vt:lpstr>Montserrat Black</vt:lpstr>
      <vt:lpstr>Source Sans Pro</vt:lpstr>
      <vt:lpstr>STIXGeneral-Regular</vt:lpstr>
      <vt:lpstr>VCI_Symbole</vt:lpstr>
      <vt:lpstr>VCI-Layouts</vt:lpstr>
      <vt:lpstr>think-cell Folie</vt:lpstr>
      <vt:lpstr>Chemie &amp; Pharma – Schlüsselbranche für Industrie, Innovation und Transformation</vt:lpstr>
      <vt:lpstr>Chemie &amp; Pharma: zentral für Deutschland</vt:lpstr>
      <vt:lpstr>Dashboard 2025 – Branchen-Kennzahlen</vt:lpstr>
      <vt:lpstr>Dashboard 2025 – Chemie-Kennzahlen</vt:lpstr>
      <vt:lpstr>Dashboard 2025 – Pharma-Kennzahlen</vt:lpstr>
      <vt:lpstr>Große Bedeutung für die Gesamtwirtschaft</vt:lpstr>
      <vt:lpstr>drittgrößte INdustriebranche</vt:lpstr>
      <vt:lpstr>Kern des Industrielands Deutschland</vt:lpstr>
      <vt:lpstr>Attraktiver Arbeitgeber</vt:lpstr>
      <vt:lpstr>Starker Mittelstand</vt:lpstr>
      <vt:lpstr>Breite Produktpalette</vt:lpstr>
      <vt:lpstr>CHEMIE &amp; Pharma VERBINDET DEUTSCHLANDS WERTSCHÖPFUNGSKETTEN MIT DER WELT</vt:lpstr>
      <vt:lpstr>Chemie macht Zukunft möglich</vt:lpstr>
      <vt:lpstr>Forschungsstark</vt:lpstr>
      <vt:lpstr>globalisiert</vt:lpstr>
      <vt:lpstr>Exportstark</vt:lpstr>
      <vt:lpstr>Schlüsselbranche für die Transformation</vt:lpstr>
      <vt:lpstr>Zukunftsagenda </vt:lpstr>
      <vt:lpstr>Weiterführende Informationen</vt:lpstr>
      <vt:lpstr>VCI-Ansprechpartnerin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Kellermann, Christiane</dc:creator>
  <cp:lastModifiedBy>Kellermann, Christiane</cp:lastModifiedBy>
  <cp:revision>3</cp:revision>
  <cp:lastPrinted>2026-08-05T08:00:37Z</cp:lastPrinted>
  <dcterms:created xsi:type="dcterms:W3CDTF">2025-05-22T07:47:52Z</dcterms:created>
  <dcterms:modified xsi:type="dcterms:W3CDTF">2026-08-13T10:23:04Z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0x0101005DE2ECDCE7963848BE8026999C29C87C</vt:lpwstr>
  </property>
  <property fmtid="{D5CDD505-2E9C-101B-9397-08002B2CF9AE}" pid="3" name="MediaServiceImageTags">
    <vt:lpwstr/>
  </property>
</Properties>
</file>