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bookmarkIdSeed="2">
  <p:sldMasterIdLst>
    <p:sldMasterId id="2147483724" r:id="rId1"/>
  </p:sldMasterIdLst>
  <p:notesMasterIdLst>
    <p:notesMasterId r:id="rId28"/>
  </p:notesMasterIdLst>
  <p:handoutMasterIdLst>
    <p:handoutMasterId r:id="rId29"/>
  </p:handoutMasterIdLst>
  <p:sldIdLst>
    <p:sldId id="256" r:id="rId2"/>
    <p:sldId id="342" r:id="rId3"/>
    <p:sldId id="295" r:id="rId4"/>
    <p:sldId id="336" r:id="rId5"/>
    <p:sldId id="333" r:id="rId6"/>
    <p:sldId id="304" r:id="rId7"/>
    <p:sldId id="313" r:id="rId8"/>
    <p:sldId id="309" r:id="rId9"/>
    <p:sldId id="310" r:id="rId10"/>
    <p:sldId id="311" r:id="rId11"/>
    <p:sldId id="312" r:id="rId12"/>
    <p:sldId id="338" r:id="rId13"/>
    <p:sldId id="341" r:id="rId14"/>
    <p:sldId id="358" r:id="rId15"/>
    <p:sldId id="360" r:id="rId16"/>
    <p:sldId id="351" r:id="rId17"/>
    <p:sldId id="352" r:id="rId18"/>
    <p:sldId id="353" r:id="rId19"/>
    <p:sldId id="357" r:id="rId20"/>
    <p:sldId id="343" r:id="rId21"/>
    <p:sldId id="344" r:id="rId22"/>
    <p:sldId id="345" r:id="rId23"/>
    <p:sldId id="361" r:id="rId24"/>
    <p:sldId id="363" r:id="rId25"/>
    <p:sldId id="337" r:id="rId26"/>
    <p:sldId id="354" r:id="rId27"/>
  </p:sldIdLst>
  <p:sldSz cx="9144000" cy="6858000" type="screen4x3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rgbClr val="335599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335599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335599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335599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335599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335599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335599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335599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335599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5">
          <p15:clr>
            <a:srgbClr val="A4A3A4"/>
          </p15:clr>
        </p15:guide>
        <p15:guide id="2" orient="horz" pos="102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pos="2880">
          <p15:clr>
            <a:srgbClr val="A4A3A4"/>
          </p15:clr>
        </p15:guide>
        <p15:guide id="6" pos="249">
          <p15:clr>
            <a:srgbClr val="A4A3A4"/>
          </p15:clr>
        </p15:guide>
        <p15:guide id="7" pos="5511">
          <p15:clr>
            <a:srgbClr val="A4A3A4"/>
          </p15:clr>
        </p15:guide>
        <p15:guide id="8" pos="56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2C832"/>
    <a:srgbClr val="638BB8"/>
    <a:srgbClr val="323232"/>
    <a:srgbClr val="00A683"/>
    <a:srgbClr val="646464"/>
    <a:srgbClr val="64E6F0"/>
    <a:srgbClr val="1E7D1E"/>
    <a:srgbClr val="4BDC4B"/>
    <a:srgbClr val="A0FFC3"/>
    <a:srgbClr val="64E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89161" autoAdjust="0"/>
  </p:normalViewPr>
  <p:slideViewPr>
    <p:cSldViewPr>
      <p:cViewPr varScale="1">
        <p:scale>
          <a:sx n="82" d="100"/>
          <a:sy n="82" d="100"/>
        </p:scale>
        <p:origin x="1818" y="90"/>
      </p:cViewPr>
      <p:guideLst>
        <p:guide orient="horz" pos="595"/>
        <p:guide orient="horz" pos="1026"/>
        <p:guide orient="horz" pos="3974"/>
        <p:guide orient="horz" pos="2160"/>
        <p:guide pos="2880"/>
        <p:guide pos="249"/>
        <p:guide pos="5511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5586"/>
    </p:cViewPr>
  </p:sorterViewPr>
  <p:notesViewPr>
    <p:cSldViewPr>
      <p:cViewPr>
        <p:scale>
          <a:sx n="75" d="100"/>
          <a:sy n="75" d="100"/>
        </p:scale>
        <p:origin x="-3270" y="-12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211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" name="Notizenplatzhalter 3"/>
          <p:cNvSpPr>
            <a:spLocks noGrp="1"/>
          </p:cNvSpPr>
          <p:nvPr>
            <p:ph type="body" sz="quarter" idx="3"/>
          </p:nvPr>
        </p:nvSpPr>
        <p:spPr>
          <a:xfrm>
            <a:off x="965569" y="4862015"/>
            <a:ext cx="5186198" cy="4605085"/>
          </a:xfrm>
          <a:prstGeom prst="rect">
            <a:avLst/>
          </a:prstGeom>
        </p:spPr>
        <p:txBody>
          <a:bodyPr vert="horz" lIns="94787" tIns="47393" rIns="94787" bIns="47393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013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171450" indent="-171450" algn="l" rtl="0" fontAlgn="base">
      <a:spcBef>
        <a:spcPct val="30000"/>
      </a:spcBef>
      <a:spcAft>
        <a:spcPct val="0"/>
      </a:spcAft>
      <a:buFont typeface="Arial" pitchFamily="34" charset="0"/>
      <a:buChar char="•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352425" indent="-171450" algn="l" rtl="0" fontAlgn="base">
      <a:spcBef>
        <a:spcPct val="30000"/>
      </a:spcBef>
      <a:spcAft>
        <a:spcPct val="0"/>
      </a:spcAft>
      <a:buFont typeface="Symbol" pitchFamily="18" charset="2"/>
      <a:buChar char="-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533400" indent="-171450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834337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284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707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15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7073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16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168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160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168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7648" y="4860694"/>
            <a:ext cx="5208769" cy="460574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31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63993" y="5047085"/>
            <a:ext cx="6400800" cy="7221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de-DE" dirty="0" smtClean="0"/>
              <a:t>Titelmasterformat durch Klicken bearbeiten</a:t>
            </a:r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396085" y="2132856"/>
            <a:ext cx="8352628" cy="4572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2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cxnSp>
        <p:nvCxnSpPr>
          <p:cNvPr id="16" name="Gerade Verbindung 15"/>
          <p:cNvCxnSpPr/>
          <p:nvPr userDrawn="1"/>
        </p:nvCxnSpPr>
        <p:spPr bwMode="auto">
          <a:xfrm>
            <a:off x="107504" y="6597352"/>
            <a:ext cx="8892000" cy="0"/>
          </a:xfrm>
          <a:prstGeom prst="line">
            <a:avLst/>
          </a:prstGeom>
          <a:noFill/>
          <a:ln w="12700" cap="flat" cmpd="sng" algn="ctr">
            <a:solidFill>
              <a:srgbClr val="638BB8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16"/>
          <p:cNvCxnSpPr/>
          <p:nvPr userDrawn="1"/>
        </p:nvCxnSpPr>
        <p:spPr bwMode="auto">
          <a:xfrm>
            <a:off x="109880" y="764704"/>
            <a:ext cx="8892000" cy="0"/>
          </a:xfrm>
          <a:prstGeom prst="line">
            <a:avLst/>
          </a:prstGeom>
          <a:noFill/>
          <a:ln w="12700" cap="flat" cmpd="sng" algn="ctr">
            <a:solidFill>
              <a:srgbClr val="638BB8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uppieren 17"/>
          <p:cNvGrpSpPr/>
          <p:nvPr userDrawn="1"/>
        </p:nvGrpSpPr>
        <p:grpSpPr>
          <a:xfrm>
            <a:off x="109334" y="627832"/>
            <a:ext cx="286751" cy="406671"/>
            <a:chOff x="109333" y="627831"/>
            <a:chExt cx="286750" cy="406671"/>
          </a:xfrm>
        </p:grpSpPr>
        <p:cxnSp>
          <p:nvCxnSpPr>
            <p:cNvPr id="19" name="Gerade Verbindung 18"/>
            <p:cNvCxnSpPr/>
            <p:nvPr/>
          </p:nvCxnSpPr>
          <p:spPr bwMode="auto">
            <a:xfrm>
              <a:off x="109333" y="103450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Gerade Verbindung 19"/>
            <p:cNvCxnSpPr/>
            <p:nvPr/>
          </p:nvCxnSpPr>
          <p:spPr bwMode="auto">
            <a:xfrm>
              <a:off x="109333" y="100072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20"/>
            <p:cNvCxnSpPr/>
            <p:nvPr/>
          </p:nvCxnSpPr>
          <p:spPr bwMode="auto">
            <a:xfrm>
              <a:off x="109333" y="96694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Gerade Verbindung 21"/>
            <p:cNvCxnSpPr/>
            <p:nvPr/>
          </p:nvCxnSpPr>
          <p:spPr bwMode="auto">
            <a:xfrm>
              <a:off x="109333" y="93316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Gerade Verbindung 22"/>
            <p:cNvCxnSpPr/>
            <p:nvPr/>
          </p:nvCxnSpPr>
          <p:spPr bwMode="auto">
            <a:xfrm>
              <a:off x="109333" y="89938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Gerade Verbindung 23"/>
            <p:cNvCxnSpPr/>
            <p:nvPr/>
          </p:nvCxnSpPr>
          <p:spPr bwMode="auto">
            <a:xfrm>
              <a:off x="109333" y="86560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24"/>
            <p:cNvCxnSpPr/>
            <p:nvPr/>
          </p:nvCxnSpPr>
          <p:spPr bwMode="auto">
            <a:xfrm>
              <a:off x="109333" y="83182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Gerade Verbindung 25"/>
            <p:cNvCxnSpPr/>
            <p:nvPr/>
          </p:nvCxnSpPr>
          <p:spPr bwMode="auto">
            <a:xfrm>
              <a:off x="109333" y="79804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Gerade Verbindung 26"/>
            <p:cNvCxnSpPr/>
            <p:nvPr/>
          </p:nvCxnSpPr>
          <p:spPr bwMode="auto">
            <a:xfrm>
              <a:off x="109880" y="729170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/>
            <p:nvPr/>
          </p:nvCxnSpPr>
          <p:spPr bwMode="auto">
            <a:xfrm>
              <a:off x="109880" y="69539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28"/>
            <p:cNvCxnSpPr/>
            <p:nvPr/>
          </p:nvCxnSpPr>
          <p:spPr bwMode="auto">
            <a:xfrm>
              <a:off x="109880" y="66161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29"/>
            <p:cNvCxnSpPr/>
            <p:nvPr/>
          </p:nvCxnSpPr>
          <p:spPr bwMode="auto">
            <a:xfrm>
              <a:off x="109880" y="62783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3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183" y="438451"/>
            <a:ext cx="2002684" cy="18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feld 32"/>
          <p:cNvSpPr txBox="1"/>
          <p:nvPr userDrawn="1"/>
        </p:nvSpPr>
        <p:spPr>
          <a:xfrm>
            <a:off x="0" y="6642881"/>
            <a:ext cx="32038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dirty="0" smtClean="0">
                <a:solidFill>
                  <a:srgbClr val="323232"/>
                </a:solidFill>
              </a:rPr>
              <a:t>© 2018 FutureCamp </a:t>
            </a:r>
            <a:r>
              <a:rPr lang="de-DE" sz="800" b="0" dirty="0" err="1" smtClean="0">
                <a:solidFill>
                  <a:srgbClr val="323232"/>
                </a:solidFill>
              </a:rPr>
              <a:t>Climate</a:t>
            </a:r>
            <a:r>
              <a:rPr lang="de-DE" sz="800" b="0" dirty="0" smtClean="0">
                <a:solidFill>
                  <a:srgbClr val="323232"/>
                </a:solidFill>
              </a:rPr>
              <a:t> GmbH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395289" y="1628775"/>
            <a:ext cx="8353425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698584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395288" y="1628775"/>
            <a:ext cx="4032251" cy="4679950"/>
          </a:xfrm>
        </p:spPr>
        <p:txBody>
          <a:bodyPr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6463" y="1628775"/>
            <a:ext cx="4032251" cy="4679950"/>
          </a:xfrm>
        </p:spPr>
        <p:txBody>
          <a:bodyPr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239904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2512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480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508" y="234"/>
            <a:ext cx="9144000" cy="6857766"/>
          </a:xfrm>
          <a:prstGeom prst="rect">
            <a:avLst/>
          </a:prstGeom>
          <a:solidFill>
            <a:srgbClr val="638BB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Agenda/Fazit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 hasCustomPrompt="1"/>
          </p:nvPr>
        </p:nvSpPr>
        <p:spPr>
          <a:xfrm>
            <a:off x="395288" y="1628775"/>
            <a:ext cx="8353425" cy="4679950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defRPr/>
            </a:lvl4pPr>
          </a:lstStyle>
          <a:p>
            <a:pPr lvl="0"/>
            <a:r>
              <a:rPr lang="de-DE" dirty="0" smtClean="0"/>
              <a:t>Top 1</a:t>
            </a:r>
          </a:p>
          <a:p>
            <a:pPr lvl="1"/>
            <a:r>
              <a:rPr lang="de-DE" dirty="0" smtClean="0"/>
              <a:t>Top 1.1</a:t>
            </a:r>
          </a:p>
          <a:p>
            <a:pPr lvl="2"/>
            <a:r>
              <a:rPr lang="de-DE" dirty="0" smtClean="0"/>
              <a:t>Top 1.1.1</a:t>
            </a:r>
          </a:p>
        </p:txBody>
      </p:sp>
      <p:cxnSp>
        <p:nvCxnSpPr>
          <p:cNvPr id="6" name="Gerade Verbindung 5"/>
          <p:cNvCxnSpPr/>
          <p:nvPr userDrawn="1"/>
        </p:nvCxnSpPr>
        <p:spPr bwMode="auto">
          <a:xfrm>
            <a:off x="107504" y="6597352"/>
            <a:ext cx="8892000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6"/>
          <p:cNvCxnSpPr/>
          <p:nvPr userDrawn="1"/>
        </p:nvCxnSpPr>
        <p:spPr bwMode="auto">
          <a:xfrm>
            <a:off x="109880" y="764704"/>
            <a:ext cx="8892000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" name="Gruppieren 7"/>
          <p:cNvGrpSpPr/>
          <p:nvPr userDrawn="1"/>
        </p:nvGrpSpPr>
        <p:grpSpPr>
          <a:xfrm>
            <a:off x="109334" y="627832"/>
            <a:ext cx="286751" cy="406671"/>
            <a:chOff x="109333" y="627831"/>
            <a:chExt cx="286750" cy="406671"/>
          </a:xfrm>
        </p:grpSpPr>
        <p:cxnSp>
          <p:nvCxnSpPr>
            <p:cNvPr id="9" name="Gerade Verbindung 8"/>
            <p:cNvCxnSpPr/>
            <p:nvPr/>
          </p:nvCxnSpPr>
          <p:spPr bwMode="auto">
            <a:xfrm>
              <a:off x="109333" y="103450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/>
            <p:nvPr/>
          </p:nvCxnSpPr>
          <p:spPr bwMode="auto">
            <a:xfrm>
              <a:off x="109333" y="100072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10"/>
            <p:cNvCxnSpPr/>
            <p:nvPr/>
          </p:nvCxnSpPr>
          <p:spPr bwMode="auto">
            <a:xfrm>
              <a:off x="109333" y="96694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11"/>
            <p:cNvCxnSpPr/>
            <p:nvPr/>
          </p:nvCxnSpPr>
          <p:spPr bwMode="auto">
            <a:xfrm>
              <a:off x="109333" y="93316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109333" y="89938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13"/>
            <p:cNvCxnSpPr/>
            <p:nvPr/>
          </p:nvCxnSpPr>
          <p:spPr bwMode="auto">
            <a:xfrm>
              <a:off x="109333" y="86560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/>
            <p:nvPr/>
          </p:nvCxnSpPr>
          <p:spPr bwMode="auto">
            <a:xfrm>
              <a:off x="109333" y="83182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 Verbindung 15"/>
            <p:cNvCxnSpPr/>
            <p:nvPr/>
          </p:nvCxnSpPr>
          <p:spPr bwMode="auto">
            <a:xfrm>
              <a:off x="109333" y="79804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16"/>
            <p:cNvCxnSpPr/>
            <p:nvPr/>
          </p:nvCxnSpPr>
          <p:spPr bwMode="auto">
            <a:xfrm>
              <a:off x="109880" y="729170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Gerade Verbindung 17"/>
            <p:cNvCxnSpPr/>
            <p:nvPr/>
          </p:nvCxnSpPr>
          <p:spPr bwMode="auto">
            <a:xfrm>
              <a:off x="109880" y="69539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>
              <a:off x="109880" y="66161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Gerade Verbindung 19"/>
            <p:cNvCxnSpPr/>
            <p:nvPr/>
          </p:nvCxnSpPr>
          <p:spPr bwMode="auto">
            <a:xfrm>
              <a:off x="109880" y="62783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" name="Textfeld 20"/>
          <p:cNvSpPr txBox="1"/>
          <p:nvPr userDrawn="1"/>
        </p:nvSpPr>
        <p:spPr>
          <a:xfrm>
            <a:off x="0" y="6642881"/>
            <a:ext cx="32038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dirty="0" smtClean="0">
                <a:solidFill>
                  <a:schemeClr val="bg1"/>
                </a:solidFill>
              </a:rPr>
              <a:t>© 2018 FutureCamp </a:t>
            </a:r>
            <a:r>
              <a:rPr lang="de-DE" sz="800" b="0" dirty="0" err="1" smtClean="0">
                <a:solidFill>
                  <a:schemeClr val="bg1"/>
                </a:solidFill>
              </a:rPr>
              <a:t>Climate</a:t>
            </a:r>
            <a:r>
              <a:rPr lang="de-DE" sz="800" b="0" dirty="0" smtClean="0">
                <a:solidFill>
                  <a:schemeClr val="bg1"/>
                </a:solidFill>
              </a:rPr>
              <a:t> GmbH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29548" y="6642881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DC86C3-92E3-4273-9CE6-F0A627D83AB2}" type="slidenum">
              <a:rPr lang="de-DE" sz="800" smtClean="0">
                <a:solidFill>
                  <a:schemeClr val="bg1"/>
                </a:solidFill>
              </a:rPr>
              <a:t>‹Nr.›</a:t>
            </a:fld>
            <a:endParaRPr lang="de-DE" sz="800" dirty="0" err="1" smtClean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945" y="432989"/>
            <a:ext cx="1980000" cy="187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639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395288" y="2205039"/>
            <a:ext cx="4032251" cy="410368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6463" y="2205039"/>
            <a:ext cx="4032251" cy="410368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95288" y="1628776"/>
            <a:ext cx="4032251" cy="504825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716463" y="1628776"/>
            <a:ext cx="4032251" cy="504825"/>
          </a:xfrm>
          <a:solidFill>
            <a:schemeClr val="accent4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b="1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 smtClean="0"/>
              <a:t>Untertitel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3933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/>
        </p:nvCxnSpPr>
        <p:spPr bwMode="auto">
          <a:xfrm>
            <a:off x="107504" y="6597352"/>
            <a:ext cx="8892000" cy="0"/>
          </a:xfrm>
          <a:prstGeom prst="line">
            <a:avLst/>
          </a:prstGeom>
          <a:noFill/>
          <a:ln w="12700" cap="flat" cmpd="sng" algn="ctr">
            <a:solidFill>
              <a:srgbClr val="638BB8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109880" y="764704"/>
            <a:ext cx="8892000" cy="0"/>
          </a:xfrm>
          <a:prstGeom prst="line">
            <a:avLst/>
          </a:prstGeom>
          <a:noFill/>
          <a:ln w="12700" cap="flat" cmpd="sng" algn="ctr">
            <a:solidFill>
              <a:srgbClr val="638BB8"/>
            </a:solidFill>
            <a:prstDash val="solid"/>
            <a:round/>
            <a:headEnd type="none" w="med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uppieren 8"/>
          <p:cNvGrpSpPr/>
          <p:nvPr/>
        </p:nvGrpSpPr>
        <p:grpSpPr>
          <a:xfrm>
            <a:off x="109334" y="627832"/>
            <a:ext cx="286751" cy="406671"/>
            <a:chOff x="109333" y="627831"/>
            <a:chExt cx="286750" cy="406671"/>
          </a:xfrm>
        </p:grpSpPr>
        <p:cxnSp>
          <p:nvCxnSpPr>
            <p:cNvPr id="10" name="Gerade Verbindung 9"/>
            <p:cNvCxnSpPr/>
            <p:nvPr/>
          </p:nvCxnSpPr>
          <p:spPr bwMode="auto">
            <a:xfrm>
              <a:off x="109333" y="103450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10"/>
            <p:cNvCxnSpPr/>
            <p:nvPr/>
          </p:nvCxnSpPr>
          <p:spPr bwMode="auto">
            <a:xfrm>
              <a:off x="109333" y="100072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11"/>
            <p:cNvCxnSpPr/>
            <p:nvPr/>
          </p:nvCxnSpPr>
          <p:spPr bwMode="auto">
            <a:xfrm>
              <a:off x="109333" y="96694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109333" y="93316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13"/>
            <p:cNvCxnSpPr/>
            <p:nvPr/>
          </p:nvCxnSpPr>
          <p:spPr bwMode="auto">
            <a:xfrm>
              <a:off x="109333" y="899382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/>
            <p:nvPr/>
          </p:nvCxnSpPr>
          <p:spPr bwMode="auto">
            <a:xfrm>
              <a:off x="109333" y="86560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 Verbindung 15"/>
            <p:cNvCxnSpPr/>
            <p:nvPr/>
          </p:nvCxnSpPr>
          <p:spPr bwMode="auto">
            <a:xfrm>
              <a:off x="109333" y="83182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16"/>
            <p:cNvCxnSpPr/>
            <p:nvPr/>
          </p:nvCxnSpPr>
          <p:spPr bwMode="auto">
            <a:xfrm>
              <a:off x="109333" y="798043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Gerade Verbindung 17"/>
            <p:cNvCxnSpPr/>
            <p:nvPr/>
          </p:nvCxnSpPr>
          <p:spPr bwMode="auto">
            <a:xfrm>
              <a:off x="109880" y="729170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>
              <a:off x="109880" y="69539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Gerade Verbindung 19"/>
            <p:cNvCxnSpPr/>
            <p:nvPr/>
          </p:nvCxnSpPr>
          <p:spPr bwMode="auto">
            <a:xfrm>
              <a:off x="109880" y="66161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20"/>
            <p:cNvCxnSpPr/>
            <p:nvPr/>
          </p:nvCxnSpPr>
          <p:spPr bwMode="auto">
            <a:xfrm>
              <a:off x="109880" y="627831"/>
              <a:ext cx="286203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9" name="Titelplatzhalter 28"/>
          <p:cNvSpPr>
            <a:spLocks noGrp="1"/>
          </p:cNvSpPr>
          <p:nvPr>
            <p:ph type="title"/>
          </p:nvPr>
        </p:nvSpPr>
        <p:spPr>
          <a:xfrm>
            <a:off x="395289" y="947478"/>
            <a:ext cx="8353425" cy="518256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396083" y="1628777"/>
            <a:ext cx="8352631" cy="467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183" y="438451"/>
            <a:ext cx="2002684" cy="18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0" y="6642881"/>
            <a:ext cx="32038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dirty="0" smtClean="0">
                <a:solidFill>
                  <a:srgbClr val="323232"/>
                </a:solidFill>
              </a:rPr>
              <a:t>© 2018 FutureCamp </a:t>
            </a:r>
            <a:r>
              <a:rPr lang="de-DE" sz="800" b="0" dirty="0" err="1" smtClean="0">
                <a:solidFill>
                  <a:srgbClr val="323232"/>
                </a:solidFill>
              </a:rPr>
              <a:t>Climate</a:t>
            </a:r>
            <a:r>
              <a:rPr lang="de-DE" sz="800" b="0" dirty="0" smtClean="0">
                <a:solidFill>
                  <a:srgbClr val="323232"/>
                </a:solidFill>
              </a:rPr>
              <a:t> GmbH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229548" y="6642881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DC86C3-92E3-4273-9CE6-F0A627D83AB2}" type="slidenum">
              <a:rPr lang="de-DE" sz="800" smtClean="0">
                <a:solidFill>
                  <a:schemeClr val="tx1"/>
                </a:solidFill>
              </a:rPr>
              <a:t>‹Nr.›</a:t>
            </a:fld>
            <a:endParaRPr lang="de-DE" sz="800" dirty="0" err="1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30" r:id="rId4"/>
    <p:sldLayoutId id="2147483731" r:id="rId5"/>
    <p:sldLayoutId id="2147483732" r:id="rId6"/>
    <p:sldLayoutId id="2147483728" r:id="rId7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2pPr>
      <a:lvl3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3pPr>
      <a:lvl4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4pPr>
      <a:lvl5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5pPr>
      <a:lvl6pPr marL="4572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6pPr>
      <a:lvl7pPr marL="9144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7pPr>
      <a:lvl8pPr marL="13716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8pPr>
      <a:lvl9pPr marL="1828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000">
          <a:solidFill>
            <a:srgbClr val="323232"/>
          </a:solidFill>
          <a:latin typeface="Verdana" pitchFamily="34" charset="0"/>
        </a:defRPr>
      </a:lvl9pPr>
    </p:titleStyle>
    <p:bodyStyle>
      <a:lvl1pPr marL="195263" indent="-195263" algn="l" rtl="0" eaLnBrk="1" fontAlgn="base" hangingPunct="1">
        <a:lnSpc>
          <a:spcPct val="100000"/>
        </a:lnSpc>
        <a:spcBef>
          <a:spcPts val="0"/>
        </a:spcBef>
        <a:spcAft>
          <a:spcPts val="600"/>
        </a:spcAft>
        <a:buClr>
          <a:srgbClr val="323232"/>
        </a:buClr>
        <a:buChar char="‗"/>
        <a:defRPr>
          <a:solidFill>
            <a:srgbClr val="323232"/>
          </a:solidFill>
          <a:latin typeface="+mn-lt"/>
          <a:ea typeface="+mn-ea"/>
          <a:cs typeface="+mn-cs"/>
        </a:defRPr>
      </a:lvl1pPr>
      <a:lvl2pPr marL="376238" indent="-179388" algn="l" rtl="0" eaLnBrk="1" fontAlgn="base" hangingPunct="1">
        <a:lnSpc>
          <a:spcPct val="100000"/>
        </a:lnSpc>
        <a:spcBef>
          <a:spcPts val="0"/>
        </a:spcBef>
        <a:spcAft>
          <a:spcPts val="600"/>
        </a:spcAft>
        <a:buClr>
          <a:srgbClr val="323232"/>
        </a:buClr>
        <a:buSzPct val="50000"/>
        <a:buChar char="●"/>
        <a:defRPr sz="1600">
          <a:solidFill>
            <a:srgbClr val="323232"/>
          </a:solidFill>
          <a:latin typeface="+mn-lt"/>
        </a:defRPr>
      </a:lvl2pPr>
      <a:lvl3pPr marL="568325" indent="-1905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rgbClr val="323232"/>
        </a:buClr>
        <a:buChar char="_"/>
        <a:defRPr sz="1400">
          <a:solidFill>
            <a:srgbClr val="323232"/>
          </a:solidFill>
          <a:latin typeface="+mn-lt"/>
        </a:defRPr>
      </a:lvl3pPr>
      <a:lvl4pPr marL="752475" indent="-180975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rgbClr val="323232"/>
        </a:buClr>
        <a:buChar char="·"/>
        <a:defRPr sz="1400">
          <a:solidFill>
            <a:srgbClr val="323232"/>
          </a:solidFill>
          <a:latin typeface="+mn-lt"/>
        </a:defRPr>
      </a:lvl4pPr>
      <a:lvl5pPr marL="2019300" indent="-228600" algn="l" rtl="0" eaLnBrk="1" fontAlgn="base" hangingPunct="1">
        <a:lnSpc>
          <a:spcPct val="50000"/>
        </a:lnSpc>
        <a:spcBef>
          <a:spcPct val="50000"/>
        </a:spcBef>
        <a:spcAft>
          <a:spcPct val="50000"/>
        </a:spcAft>
        <a:defRPr sz="2000">
          <a:solidFill>
            <a:srgbClr val="335599"/>
          </a:solidFill>
          <a:latin typeface="Arial" charset="0"/>
        </a:defRPr>
      </a:lvl5pPr>
      <a:lvl6pPr marL="2476500" indent="-228600" algn="l" rtl="0" eaLnBrk="1" fontAlgn="base" hangingPunct="1">
        <a:lnSpc>
          <a:spcPct val="50000"/>
        </a:lnSpc>
        <a:spcBef>
          <a:spcPct val="50000"/>
        </a:spcBef>
        <a:spcAft>
          <a:spcPct val="50000"/>
        </a:spcAft>
        <a:defRPr sz="2000">
          <a:solidFill>
            <a:srgbClr val="335599"/>
          </a:solidFill>
          <a:latin typeface="Arial" charset="0"/>
        </a:defRPr>
      </a:lvl6pPr>
      <a:lvl7pPr marL="2933700" indent="-228600" algn="l" rtl="0" eaLnBrk="1" fontAlgn="base" hangingPunct="1">
        <a:lnSpc>
          <a:spcPct val="50000"/>
        </a:lnSpc>
        <a:spcBef>
          <a:spcPct val="50000"/>
        </a:spcBef>
        <a:spcAft>
          <a:spcPct val="50000"/>
        </a:spcAft>
        <a:defRPr sz="2000">
          <a:solidFill>
            <a:srgbClr val="335599"/>
          </a:solidFill>
          <a:latin typeface="Arial" charset="0"/>
        </a:defRPr>
      </a:lvl7pPr>
      <a:lvl8pPr marL="3390900" indent="-228600" algn="l" rtl="0" eaLnBrk="1" fontAlgn="base" hangingPunct="1">
        <a:lnSpc>
          <a:spcPct val="50000"/>
        </a:lnSpc>
        <a:spcBef>
          <a:spcPct val="50000"/>
        </a:spcBef>
        <a:spcAft>
          <a:spcPct val="50000"/>
        </a:spcAft>
        <a:defRPr sz="2000">
          <a:solidFill>
            <a:srgbClr val="335599"/>
          </a:solidFill>
          <a:latin typeface="Arial" charset="0"/>
        </a:defRPr>
      </a:lvl8pPr>
      <a:lvl9pPr marL="3848100" indent="-228600" algn="l" rtl="0" eaLnBrk="1" fontAlgn="base" hangingPunct="1">
        <a:lnSpc>
          <a:spcPct val="50000"/>
        </a:lnSpc>
        <a:spcBef>
          <a:spcPct val="50000"/>
        </a:spcBef>
        <a:spcAft>
          <a:spcPct val="50000"/>
        </a:spcAft>
        <a:defRPr sz="2000">
          <a:solidFill>
            <a:srgbClr val="335599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6085" y="2132856"/>
            <a:ext cx="8352628" cy="2448272"/>
          </a:xfrm>
        </p:spPr>
        <p:txBody>
          <a:bodyPr/>
          <a:lstStyle/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Metastudie </a:t>
            </a:r>
            <a:r>
              <a:rPr lang="de-DE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de-DE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Transformationspfade für die </a:t>
            </a:r>
            <a:r>
              <a:rPr lang="de-DE" b="1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de-DE" b="1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b="1" smtClean="0">
                <a:solidFill>
                  <a:schemeClr val="accent2">
                    <a:lumMod val="50000"/>
                  </a:schemeClr>
                </a:solidFill>
              </a:rPr>
              <a:t>chemische </a:t>
            </a: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Industrie in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Deutschland</a:t>
            </a:r>
            <a:b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GB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Ergebnispräsentation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97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ESYS: </a:t>
            </a:r>
            <a:r>
              <a:rPr lang="de-DE" dirty="0"/>
              <a:t>„</a:t>
            </a:r>
            <a:r>
              <a:rPr lang="de-DE" dirty="0" err="1"/>
              <a:t>Sektorkopplung</a:t>
            </a:r>
            <a:r>
              <a:rPr lang="de-DE" dirty="0"/>
              <a:t> – Untersuchungen und </a:t>
            </a:r>
            <a:r>
              <a:rPr lang="de-DE" dirty="0" err="1" smtClean="0"/>
              <a:t>Überlegun</a:t>
            </a:r>
            <a:r>
              <a:rPr lang="de-DE" dirty="0" smtClean="0"/>
              <a:t>-gen </a:t>
            </a:r>
            <a:r>
              <a:rPr lang="de-DE" dirty="0"/>
              <a:t>zur Entwicklung eines integrierten Energiesystems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>
          <a:xfrm>
            <a:off x="395289" y="1701378"/>
            <a:ext cx="8353425" cy="4679950"/>
          </a:xfrm>
        </p:spPr>
        <p:txBody>
          <a:bodyPr/>
          <a:lstStyle/>
          <a:p>
            <a:r>
              <a:rPr lang="de-DE" b="1" dirty="0" smtClean="0"/>
              <a:t>Ziel: </a:t>
            </a:r>
            <a:r>
              <a:rPr lang="de-DE" dirty="0" smtClean="0"/>
              <a:t>Analyse und Beleuchtung des gesamten Energiesystems für ein besseres Verständnis aller Zusammenhänge und Abhängigkeiten</a:t>
            </a:r>
          </a:p>
          <a:p>
            <a:r>
              <a:rPr lang="de-DE" dirty="0" smtClean="0"/>
              <a:t>Will verschiedene Alternativen zur Zielerreichung aufzeigen, unter Berücksichtigung von Kosten und Versorgungssicherheit</a:t>
            </a:r>
          </a:p>
          <a:p>
            <a:r>
              <a:rPr lang="de-DE" dirty="0" smtClean="0"/>
              <a:t>Kombiniert Metaanalyse anderer Studien mit eigenen Modellrechnungen</a:t>
            </a:r>
          </a:p>
          <a:p>
            <a:r>
              <a:rPr lang="de-DE" b="1" dirty="0" smtClean="0"/>
              <a:t>Befunde</a:t>
            </a:r>
            <a:r>
              <a:rPr lang="de-DE" dirty="0" smtClean="0"/>
              <a:t>: </a:t>
            </a:r>
          </a:p>
          <a:p>
            <a:pPr lvl="1"/>
            <a:r>
              <a:rPr lang="de-DE" dirty="0" smtClean="0"/>
              <a:t>Modellergebnisse zu Stromerzeugung, Brenn-/Kraftstoffen, Gesamtsystemkosten bis 2050, Umfang und Ausprägung der </a:t>
            </a:r>
            <a:r>
              <a:rPr lang="de-DE" dirty="0" err="1" smtClean="0"/>
              <a:t>Sektorkopplung</a:t>
            </a:r>
            <a:r>
              <a:rPr lang="de-DE" dirty="0" smtClean="0"/>
              <a:t>, Import erneuerbarer Brennstoffe</a:t>
            </a:r>
          </a:p>
          <a:p>
            <a:pPr lvl="1"/>
            <a:r>
              <a:rPr lang="de-DE" dirty="0" smtClean="0"/>
              <a:t>Diskussion der Konsistenz und Eignung aktueller Regulierungen zur Förderung der </a:t>
            </a:r>
            <a:r>
              <a:rPr lang="de-DE" dirty="0" err="1" smtClean="0"/>
              <a:t>Sektorkopplung</a:t>
            </a:r>
            <a:endParaRPr lang="de-DE" dirty="0" smtClean="0"/>
          </a:p>
          <a:p>
            <a:pPr lvl="1"/>
            <a:r>
              <a:rPr lang="de-DE" dirty="0" smtClean="0"/>
              <a:t>u.a</a:t>
            </a:r>
            <a:r>
              <a:rPr lang="de-DE" dirty="0"/>
              <a:t>. quantitative Einschätzung von Anwendungspotenzialen verschiedener Technologien in der Industrie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05416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MWV: </a:t>
            </a:r>
            <a:r>
              <a:rPr lang="de-DE" dirty="0"/>
              <a:t>„Status und Perspektiven flüssiger Energieträger in der Energiewende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b="1" dirty="0" smtClean="0"/>
              <a:t>Fragestellungen</a:t>
            </a:r>
            <a:r>
              <a:rPr lang="de-DE" b="1" dirty="0"/>
              <a:t>: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Bedeutung des Mineralöls in DEU aktuell und zukünftig, Substituierbarkeit</a:t>
            </a:r>
          </a:p>
          <a:p>
            <a:pPr lvl="1"/>
            <a:r>
              <a:rPr lang="de-DE" dirty="0"/>
              <a:t>Potenzial erneuerbarer Energien und flüssiger Energieträger aus Biomasse</a:t>
            </a:r>
          </a:p>
          <a:p>
            <a:pPr lvl="1"/>
            <a:r>
              <a:rPr lang="de-DE" dirty="0"/>
              <a:t>Potenziale für treibhausgasneutrale Herstellung flüssiger </a:t>
            </a:r>
            <a:r>
              <a:rPr lang="de-DE" dirty="0" smtClean="0"/>
              <a:t>Energieträger</a:t>
            </a:r>
          </a:p>
          <a:p>
            <a:pPr marL="196850" lvl="1" indent="0">
              <a:buNone/>
            </a:pPr>
            <a:endParaRPr lang="de-DE" dirty="0"/>
          </a:p>
          <a:p>
            <a:r>
              <a:rPr lang="de-DE" b="1" dirty="0" smtClean="0"/>
              <a:t>Vorgehen</a:t>
            </a:r>
            <a:r>
              <a:rPr lang="de-DE" dirty="0" smtClean="0"/>
              <a:t>: Erarbeitung verschiedener Technologiepfade (u.a. </a:t>
            </a:r>
            <a:r>
              <a:rPr lang="de-DE" dirty="0" err="1" smtClean="0"/>
              <a:t>PtX</a:t>
            </a:r>
            <a:r>
              <a:rPr lang="de-DE" dirty="0" smtClean="0"/>
              <a:t>), dann Erstellung von Szenarien für zukünftige Energieversorgung Deutschlands</a:t>
            </a:r>
          </a:p>
          <a:p>
            <a:r>
              <a:rPr lang="de-DE" b="1" dirty="0" smtClean="0"/>
              <a:t>Drei</a:t>
            </a:r>
            <a:r>
              <a:rPr lang="de-DE" dirty="0" smtClean="0"/>
              <a:t> </a:t>
            </a:r>
            <a:r>
              <a:rPr lang="de-DE" b="1" dirty="0" smtClean="0"/>
              <a:t>Szenarien</a:t>
            </a:r>
            <a:r>
              <a:rPr lang="de-DE" dirty="0" smtClean="0"/>
              <a:t>: </a:t>
            </a:r>
          </a:p>
          <a:p>
            <a:pPr lvl="1"/>
            <a:r>
              <a:rPr lang="de-DE" dirty="0" smtClean="0"/>
              <a:t>Referenz (kein </a:t>
            </a:r>
            <a:r>
              <a:rPr lang="de-DE" dirty="0" err="1" smtClean="0"/>
              <a:t>PtX</a:t>
            </a:r>
            <a:r>
              <a:rPr lang="de-DE" dirty="0" smtClean="0"/>
              <a:t>-Einsatz), </a:t>
            </a:r>
          </a:p>
          <a:p>
            <a:pPr lvl="1"/>
            <a:r>
              <a:rPr lang="de-DE" dirty="0" err="1" smtClean="0"/>
              <a:t>PtX</a:t>
            </a:r>
            <a:r>
              <a:rPr lang="de-DE" dirty="0" smtClean="0"/>
              <a:t> 80 und PtX95 (</a:t>
            </a:r>
            <a:r>
              <a:rPr lang="de-DE" dirty="0" err="1" smtClean="0"/>
              <a:t>PtX</a:t>
            </a:r>
            <a:r>
              <a:rPr lang="de-DE" dirty="0" smtClean="0"/>
              <a:t>-Einsatz, basierend auf 80% </a:t>
            </a:r>
            <a:r>
              <a:rPr lang="de-DE" dirty="0" err="1" smtClean="0"/>
              <a:t>bzw</a:t>
            </a:r>
            <a:r>
              <a:rPr lang="de-DE" dirty="0" smtClean="0"/>
              <a:t> 95% Zielen). </a:t>
            </a:r>
          </a:p>
          <a:p>
            <a:r>
              <a:rPr lang="de-DE" dirty="0" smtClean="0"/>
              <a:t>Case Studies für deutsche Raffinerien</a:t>
            </a:r>
          </a:p>
          <a:p>
            <a:r>
              <a:rPr lang="de-DE" b="1" dirty="0" smtClean="0"/>
              <a:t>Befunde: </a:t>
            </a:r>
            <a:r>
              <a:rPr lang="de-DE" dirty="0" smtClean="0"/>
              <a:t>Potenziale und Kosten verschiedener Technologien, politische Handlungsempfehlungen, weiterer Forschungsbedarf</a:t>
            </a:r>
          </a:p>
        </p:txBody>
      </p:sp>
    </p:spTree>
    <p:extLst>
      <p:ext uri="{BB962C8B-B14F-4D97-AF65-F5344CB8AC3E}">
        <p14:creationId xmlns:p14="http://schemas.microsoft.com/office/powerpoint/2010/main" val="353959054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Grundannahmen der Studien</a:t>
            </a:r>
            <a:endParaRPr lang="en-GB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888951"/>
              </p:ext>
            </p:extLst>
          </p:nvPr>
        </p:nvGraphicFramePr>
        <p:xfrm>
          <a:off x="323527" y="1556792"/>
          <a:ext cx="8424937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5"/>
                <a:gridCol w="1080120"/>
                <a:gridCol w="1080120"/>
                <a:gridCol w="951757"/>
                <a:gridCol w="1098905"/>
                <a:gridCol w="1098905"/>
                <a:gridCol w="1098905"/>
              </a:tblGrid>
              <a:tr h="26504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BDI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DENA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DECHEMA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BMWi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ESYS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MWV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</a:tr>
              <a:tr h="106017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Klimaziele (2050)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CO</a:t>
                      </a:r>
                      <a:r>
                        <a:rPr lang="de-DE" sz="1400" baseline="-250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-neutrale 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chem. Industrie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60%  -75%  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-85%  -90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80% 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454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CO</a:t>
                      </a:r>
                      <a:r>
                        <a:rPr lang="de-DE" sz="1400" b="0" baseline="-250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-Preis (2050,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je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t)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45-124 €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60 €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196 €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modell-endogen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modell-endogen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55-150 $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008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Carbon Leakage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umfassender Schutz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umfassender Schutz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nicht betrachtet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nicht betrachtet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nicht betrachtet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umfassender Schutz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096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Ölpreis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2050; $/Barrel)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115-50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55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98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68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86 €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115-50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0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Wachstum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(% p.a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.)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1,2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0,8 - 0,7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1,3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008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Bruttowertschöpfung (2050, Mrd. €)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3.835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3.655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3.400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3.846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2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Beschäftigte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2050, Mio.)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39,1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37,952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2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Bevölkerung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DE (2050,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Mio.)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76,6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76,1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74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76,6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2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Diskontsätze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(%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p.a.)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de-DE" sz="1400" dirty="0" err="1" smtClean="0">
                          <a:effectLst/>
                          <a:latin typeface="Arial Narrow" panose="020B0606020202030204" pitchFamily="34" charset="0"/>
                        </a:rPr>
                        <a:t>PtX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: 7)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10,5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2 - 7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820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9" y="2996952"/>
            <a:ext cx="8353425" cy="518256"/>
          </a:xfrm>
        </p:spPr>
        <p:txBody>
          <a:bodyPr/>
          <a:lstStyle/>
          <a:p>
            <a:pPr algn="ctr"/>
            <a:r>
              <a:rPr lang="de-DE" dirty="0" smtClean="0"/>
              <a:t>II. - Schlussfolgerungen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6544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Übergreifende Schlussfolgerungen </a:t>
            </a:r>
            <a:r>
              <a:rPr lang="de-DE" dirty="0" smtClean="0"/>
              <a:t>I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547415" y="1628800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Die gegenwärtigen Klimaschutzmaßnahmen genügen nicht zur Erreichung der Klimaziele.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396266" y="1628800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</a:rPr>
              <a:t>1</a:t>
            </a:r>
            <a:endParaRPr kumimoji="0" lang="de-DE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546687" y="2380238"/>
            <a:ext cx="7201299" cy="9047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Die Akzeptanz von Maßnahmen und Belastungen und ihre effektive Implementierung sind zentrale Herausforderungen für ein Erreichen der Ziele.</a:t>
            </a:r>
          </a:p>
          <a:p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395538" y="2380238"/>
            <a:ext cx="1079391" cy="904746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547415" y="3364943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Um die Emissionen um 80% zu senken, </a:t>
            </a:r>
            <a:r>
              <a:rPr lang="de-DE" dirty="0" smtClean="0"/>
              <a:t>müssen in </a:t>
            </a:r>
            <a:r>
              <a:rPr lang="de-DE" dirty="0"/>
              <a:t>allen Sektoren </a:t>
            </a:r>
            <a:r>
              <a:rPr lang="de-DE" dirty="0" smtClean="0"/>
              <a:t>bestehende Strukturen verändert werden.</a:t>
            </a:r>
            <a:endParaRPr lang="de-DE" dirty="0"/>
          </a:p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96266" y="3364943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546687" y="4121027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Das 95%-Ziel kann erreicht werden, jedoch nur unter sehr anspruchsvollen zusätzlichen Annahmen.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395538" y="4121027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546687" y="4877111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Alle Szenarien erfordern zeitnahe Technologieentscheidungen ab den frühen 20er Jahren.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395538" y="4877111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61136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Übergreifende Schlussfolgerungen II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47415" y="1628800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Fossile Kraftwerke, insbesondere Gas (auch KWK), behalten langfristig eine wichtige Rolle.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396266" y="1628800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</a:rPr>
              <a:t>6</a:t>
            </a:r>
            <a:endParaRPr kumimoji="0" lang="de-DE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546687" y="2380238"/>
            <a:ext cx="7201299" cy="9047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Die Studien lassen offen, wie der für die energieintensive Industrie zentrale Schutz vor Carbon Leakage nach 2030 aussehen könnte.</a:t>
            </a:r>
          </a:p>
          <a:p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395538" y="2380238"/>
            <a:ext cx="1079391" cy="904746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7415" y="3364943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Auf den Rohstoffbedarf der Chemieindustrie finden die untersuchten Studien keine eindeutige Antwort.</a:t>
            </a:r>
            <a:endParaRPr lang="de-DE" strike="sngStrike" dirty="0"/>
          </a:p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96266" y="3364943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8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546687" y="4121027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Die politischen Handlungsempfehlungen der Studien sind aus Sicht der Chemieindustrie zu spezifizieren.</a:t>
            </a:r>
          </a:p>
          <a:p>
            <a:endParaRPr lang="de-DE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395538" y="4121027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9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546687" y="4877111"/>
            <a:ext cx="7201299" cy="6887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Die Entwicklung der Nachfrage nach Produkten der Chemieindustrie ist in den Studien zu wenig thematisiert.</a:t>
            </a:r>
            <a:endParaRPr lang="en-GB" dirty="0"/>
          </a:p>
          <a:p>
            <a:endParaRPr lang="de-DE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395538" y="4877111"/>
            <a:ext cx="1079391" cy="688722"/>
          </a:xfrm>
          <a:prstGeom prst="rect">
            <a:avLst/>
          </a:prstGeom>
          <a:solidFill>
            <a:schemeClr val="accent6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10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00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Vergleich zentraler </a:t>
            </a:r>
            <a:r>
              <a:rPr lang="de-DE" dirty="0"/>
              <a:t>Annahmen und </a:t>
            </a:r>
            <a:r>
              <a:rPr lang="de-DE" dirty="0" smtClean="0"/>
              <a:t>Ergebnisse </a:t>
            </a:r>
            <a:r>
              <a:rPr lang="de-DE" dirty="0"/>
              <a:t>der </a:t>
            </a:r>
            <a:r>
              <a:rPr lang="de-DE" dirty="0" smtClean="0"/>
              <a:t>Studien</a:t>
            </a:r>
            <a:endParaRPr lang="en-GB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561061"/>
              </p:ext>
            </p:extLst>
          </p:nvPr>
        </p:nvGraphicFramePr>
        <p:xfrm>
          <a:off x="395538" y="1556792"/>
          <a:ext cx="8352928" cy="4299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4"/>
                <a:gridCol w="1296144"/>
                <a:gridCol w="1224136"/>
                <a:gridCol w="1152128"/>
                <a:gridCol w="1296144"/>
                <a:gridCol w="1008112"/>
                <a:gridCol w="1152130"/>
              </a:tblGrid>
              <a:tr h="15544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BDI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DENA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DECHEMA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BMWi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ESYS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MWV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</a:tr>
              <a:tr h="4663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Klimaziele (1990-2050)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CO</a:t>
                      </a:r>
                      <a:r>
                        <a:rPr lang="de-DE" sz="1400" baseline="-250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-neutrale 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chem. Industrie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-80%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60%  -75%  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-85%  -90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80% 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447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THG-Reduktion Chemie 2015-2050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, Szenario in Klammer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57% (80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%)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90-95% (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95%)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31-46% (80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%)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85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 (95%)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(Industrie)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59 / 84 / 176%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(Potentiale, ohne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PtL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69% (80%)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(Industrie, Basisjahr)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k. A.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75% (80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%)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95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 (95%)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(Industrie)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Produktions-entwicklung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Chemie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(%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p.a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.)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Chemie 1,3 Ammoniak 0,3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Ammoniak 1,3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Chlor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1,5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Ethylen 0,2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0,7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Industrie)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Ammoniak 0,0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Ethylen -0,1 </a:t>
                      </a:r>
                      <a:b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Chlor 0,2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5445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err="1" smtClean="0">
                          <a:effectLst/>
                          <a:latin typeface="Arial Narrow" panose="020B0606020202030204" pitchFamily="34" charset="0"/>
                        </a:rPr>
                        <a:t>Energieeffzienzp.a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.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und kumuliert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2015-2050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Industrie: Fortschreibung des Trends. Bis 2050: 90% Durchdringung heute bekannter </a:t>
                      </a:r>
                      <a:r>
                        <a:rPr lang="de-DE" sz="1400" dirty="0" err="1" smtClean="0">
                          <a:effectLst/>
                          <a:latin typeface="Arial Narrow" panose="020B0606020202030204" pitchFamily="34" charset="0"/>
                        </a:rPr>
                        <a:t>Effizienztech-nologien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;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Industrie: </a:t>
                      </a:r>
                      <a:b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26-33%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Effizienz-gewinne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bis 2050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0,2 - 1,0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 p.a.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7 - 4,2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%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kum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Umsetzung von 75% der Einsparoptionen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Fortschreibung des Trends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47825" y="2474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908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Vergleich</a:t>
            </a:r>
            <a:r>
              <a:rPr lang="en-GB" dirty="0" smtClean="0"/>
              <a:t> der </a:t>
            </a:r>
            <a:r>
              <a:rPr lang="en-GB" dirty="0" err="1" smtClean="0"/>
              <a:t>Aussagen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Treibhausgasrelevanz</a:t>
            </a:r>
            <a:r>
              <a:rPr lang="en-GB" dirty="0" smtClean="0"/>
              <a:t> </a:t>
            </a:r>
            <a:r>
              <a:rPr lang="en-GB" dirty="0"/>
              <a:t>Scope </a:t>
            </a:r>
            <a:r>
              <a:rPr lang="en-GB" dirty="0" smtClean="0"/>
              <a:t>1+2</a:t>
            </a:r>
            <a:endParaRPr lang="en-GB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725890"/>
              </p:ext>
            </p:extLst>
          </p:nvPr>
        </p:nvGraphicFramePr>
        <p:xfrm>
          <a:off x="395536" y="1556792"/>
          <a:ext cx="8496944" cy="4753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5493"/>
                <a:gridCol w="1464990"/>
                <a:gridCol w="1464990"/>
                <a:gridCol w="1684739"/>
                <a:gridCol w="1391741"/>
                <a:gridCol w="600895"/>
                <a:gridCol w="864096"/>
              </a:tblGrid>
              <a:tr h="20733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BDI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DENA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DECHEMA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 err="1">
                          <a:effectLst/>
                          <a:latin typeface="Arial Narrow" panose="020B0606020202030204" pitchFamily="34" charset="0"/>
                        </a:rPr>
                        <a:t>BMWi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ESYS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1" dirty="0">
                          <a:effectLst/>
                          <a:latin typeface="Arial Narrow" panose="020B0606020202030204" pitchFamily="34" charset="0"/>
                        </a:rPr>
                        <a:t>MWV</a:t>
                      </a:r>
                      <a:endParaRPr lang="en-GB" sz="14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</a:tr>
              <a:tr h="101077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Energie-verbrauch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Chemie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(2050)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225-335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TWh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/a in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(Endenergiebedarf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für das Jahr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2050, versch. Szenarien)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1.900 </a:t>
                      </a:r>
                      <a:r>
                        <a:rPr lang="de-DE" sz="1400" dirty="0" err="1" smtClean="0">
                          <a:effectLst/>
                          <a:latin typeface="Arial Narrow" panose="020B0606020202030204" pitchFamily="34" charset="0"/>
                        </a:rPr>
                        <a:t>TWh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/a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Strombedarf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2050 für das mittlere Szenario)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Insgesamt leichter Rückgang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CCS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27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TWh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/a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(Basisszenario)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88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Minderung </a:t>
                      </a:r>
                      <a:r>
                        <a:rPr lang="de-DE" sz="1400" b="0" dirty="0" err="1" smtClean="0">
                          <a:effectLst/>
                          <a:latin typeface="Arial Narrow" panose="020B0606020202030204" pitchFamily="34" charset="0"/>
                        </a:rPr>
                        <a:t>energiebed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. Emissionen der Chemie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   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Strom: Erzeugung aus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EE; Wärme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Biomasse; </a:t>
                      </a:r>
                      <a:r>
                        <a:rPr lang="de-DE" sz="1400" dirty="0" err="1" smtClean="0">
                          <a:effectLst/>
                          <a:latin typeface="Arial Narrow" panose="020B0606020202030204" pitchFamily="34" charset="0"/>
                        </a:rPr>
                        <a:t>synthe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-tische Brennstoffe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Strom und Dampf: Erzeugung aus EE</a:t>
                      </a:r>
                      <a:endParaRPr lang="en-GB" sz="140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nicht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betrachtet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Anstieg biogener Brennstoffe 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CCS bei Raffinerien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903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Entwicklung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d.</a:t>
                      </a:r>
                      <a:r>
                        <a:rPr lang="de-DE" sz="1400" b="0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Rohstoff-basis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der Chemie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Weiter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Nutzung fossiler Rohstoffe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Weiter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fossil,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Verlagerung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von Öl zu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Gas; Rückgang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des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Bedarfs; tlw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.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PtG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Weitgehender Umstieg auf stoffliche CO</a:t>
                      </a:r>
                      <a:r>
                        <a:rPr lang="de-DE" sz="1400" baseline="-250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-Nutzung (CCU) und in geringem Umfang auf Biomasse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Weiter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Nutzung fossiler Rohstoffe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Weiter fossil,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PtL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DE" sz="1400" dirty="0" err="1">
                          <a:effectLst/>
                          <a:latin typeface="Arial Narrow" panose="020B0606020202030204" pitchFamily="34" charset="0"/>
                        </a:rPr>
                        <a:t>BtL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072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Minderung </a:t>
                      </a:r>
                      <a:r>
                        <a:rPr lang="de-DE" sz="1400" b="0" dirty="0" err="1" smtClean="0">
                          <a:effectLst/>
                          <a:latin typeface="Arial Narrow" panose="020B0606020202030204" pitchFamily="34" charset="0"/>
                        </a:rPr>
                        <a:t>prozessbed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. Emissionen </a:t>
                      </a:r>
                      <a:r>
                        <a:rPr lang="de-DE" sz="1400" b="0" dirty="0">
                          <a:effectLst/>
                          <a:latin typeface="Arial Narrow" panose="020B0606020202030204" pitchFamily="34" charset="0"/>
                        </a:rPr>
                        <a:t>der </a:t>
                      </a:r>
                      <a:r>
                        <a:rPr lang="de-DE" sz="1400" b="0" dirty="0" smtClean="0">
                          <a:effectLst/>
                          <a:latin typeface="Arial Narrow" panose="020B0606020202030204" pitchFamily="34" charset="0"/>
                        </a:rPr>
                        <a:t>Chemie</a:t>
                      </a:r>
                      <a:endParaRPr lang="en-GB" sz="1400" b="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keine genannt (80%-Szenario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); CCS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(95%-Pfad)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u="none" dirty="0">
                          <a:effectLst/>
                          <a:latin typeface="Arial Narrow" panose="020B0606020202030204" pitchFamily="34" charset="0"/>
                        </a:rPr>
                        <a:t>Ethylen: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Erdgas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Elektrolyse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de-DE" sz="1400" u="none" dirty="0" smtClean="0">
                          <a:effectLst/>
                          <a:latin typeface="Arial Narrow" panose="020B0606020202030204" pitchFamily="34" charset="0"/>
                        </a:rPr>
                        <a:t>Ammoniak:</a:t>
                      </a:r>
                      <a:r>
                        <a:rPr lang="de-DE" sz="1400" u="non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Erdgas ab 2030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Elektrolyse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Elektrifizierung, H</a:t>
                      </a:r>
                      <a:r>
                        <a:rPr lang="de-DE" sz="1400" baseline="-250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-basierte Verfahren, Biomasse, CCU 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Nutzung CCS für </a:t>
                      </a: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Ethylen, Methanol  Ammoniak ab </a:t>
                      </a: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2035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</a:rPr>
                        <a:t>k. A.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 Narrow" panose="020B0606020202030204" pitchFamily="34" charset="0"/>
                        </a:rPr>
                        <a:t>CCS</a:t>
                      </a:r>
                      <a:endParaRPr lang="en-GB" sz="14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28705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Vergleich</a:t>
            </a:r>
            <a:r>
              <a:rPr lang="en-GB" dirty="0"/>
              <a:t> der </a:t>
            </a:r>
            <a:r>
              <a:rPr lang="de-DE" dirty="0" smtClean="0"/>
              <a:t>Aussagen </a:t>
            </a:r>
            <a:r>
              <a:rPr lang="de-DE" dirty="0"/>
              <a:t>zur Treibhausgasrelevanz 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smtClean="0"/>
              <a:t>3</a:t>
            </a:r>
            <a:endParaRPr lang="en-GB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293607"/>
              </p:ext>
            </p:extLst>
          </p:nvPr>
        </p:nvGraphicFramePr>
        <p:xfrm>
          <a:off x="395536" y="1700808"/>
          <a:ext cx="8289581" cy="3096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485"/>
                <a:gridCol w="1439803"/>
                <a:gridCol w="1224136"/>
                <a:gridCol w="1440160"/>
                <a:gridCol w="1008112"/>
                <a:gridCol w="1368152"/>
                <a:gridCol w="656733"/>
              </a:tblGrid>
              <a:tr h="30061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BDI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DENA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DECHEMA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BMWi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ESYS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MWV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</a:tr>
              <a:tr h="279572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Bezüge zur Kreislaufwirtschaft durch Kreislaufführung von Kohlenstoff 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Lediglich </a:t>
                      </a:r>
                      <a:r>
                        <a:rPr lang="de-DE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Überlegungen 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Bezug zu CCS, Nutzung von CO</a:t>
                      </a:r>
                      <a:r>
                        <a:rPr lang="de-DE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aus Stahlproduktion für Ammoniak oder Methanol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Harnstoff-herstellung 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als CO</a:t>
                      </a:r>
                      <a:r>
                        <a:rPr lang="de-DE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-Senke diskutiert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Kreislaufführung von Kohlenstoff durch CCU und Biomasse 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de-DE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-Recycling zur Erreichung negativer Emissionen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Stoffliche Nutzung von CO</a:t>
                      </a:r>
                      <a:r>
                        <a:rPr lang="de-DE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diskutiert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Diskussion von Einsparungen bei der Herstellung von Ethylen,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Propylen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Ammoniak und Chlor sowie Recycling 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Nein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60786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Technologien zur Emissionsreduktion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2"/>
          </p:nvPr>
        </p:nvSpPr>
        <p:spPr>
          <a:xfrm>
            <a:off x="395288" y="2205039"/>
            <a:ext cx="4032251" cy="3672233"/>
          </a:xfrm>
        </p:spPr>
        <p:txBody>
          <a:bodyPr/>
          <a:lstStyle/>
          <a:p>
            <a:r>
              <a:rPr lang="de-DE" dirty="0" smtClean="0"/>
              <a:t>Ausbau </a:t>
            </a:r>
            <a:r>
              <a:rPr lang="de-DE" dirty="0"/>
              <a:t>Erneuerbarer Energien und der </a:t>
            </a:r>
            <a:r>
              <a:rPr lang="de-DE" dirty="0" smtClean="0"/>
              <a:t>Netze</a:t>
            </a:r>
            <a:endParaRPr lang="de-DE" dirty="0"/>
          </a:p>
          <a:p>
            <a:r>
              <a:rPr lang="de-DE" dirty="0" smtClean="0"/>
              <a:t>Ausweitung </a:t>
            </a:r>
            <a:r>
              <a:rPr lang="de-DE" dirty="0"/>
              <a:t>der Nutzung Erneuerbarer in </a:t>
            </a:r>
            <a:r>
              <a:rPr lang="de-DE" dirty="0" smtClean="0"/>
              <a:t>allen Verbrauchssektoren</a:t>
            </a:r>
            <a:endParaRPr lang="de-DE" dirty="0"/>
          </a:p>
          <a:p>
            <a:r>
              <a:rPr lang="de-DE" dirty="0" smtClean="0"/>
              <a:t>Einsatz </a:t>
            </a:r>
            <a:r>
              <a:rPr lang="de-DE" dirty="0"/>
              <a:t>neuer </a:t>
            </a:r>
            <a:r>
              <a:rPr lang="de-DE" dirty="0" err="1" smtClean="0"/>
              <a:t>sektorspezifi</a:t>
            </a:r>
            <a:r>
              <a:rPr lang="de-DE" dirty="0" smtClean="0"/>
              <a:t>-scher Technologien</a:t>
            </a:r>
            <a:endParaRPr lang="de-DE" dirty="0"/>
          </a:p>
          <a:p>
            <a:r>
              <a:rPr lang="de-DE" dirty="0" smtClean="0"/>
              <a:t>Steigerung </a:t>
            </a:r>
            <a:r>
              <a:rPr lang="de-DE" dirty="0"/>
              <a:t>der </a:t>
            </a:r>
            <a:r>
              <a:rPr lang="de-DE" dirty="0" smtClean="0"/>
              <a:t>Energieeffizienz</a:t>
            </a:r>
            <a:endParaRPr lang="de-DE" dirty="0"/>
          </a:p>
          <a:p>
            <a:r>
              <a:rPr lang="de-DE" dirty="0" err="1" smtClean="0"/>
              <a:t>Defossilisierung</a:t>
            </a:r>
            <a:r>
              <a:rPr lang="de-DE" dirty="0" smtClean="0"/>
              <a:t> </a:t>
            </a:r>
            <a:r>
              <a:rPr lang="de-DE" dirty="0"/>
              <a:t>der </a:t>
            </a:r>
            <a:r>
              <a:rPr lang="de-DE" dirty="0" smtClean="0"/>
              <a:t>Chemie-industrie </a:t>
            </a:r>
            <a:r>
              <a:rPr lang="de-DE" dirty="0"/>
              <a:t>und ihrer </a:t>
            </a:r>
            <a:r>
              <a:rPr lang="de-DE" dirty="0" err="1" smtClean="0"/>
              <a:t>Vorkette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4716463" y="2205039"/>
            <a:ext cx="4032251" cy="3672233"/>
          </a:xfrm>
        </p:spPr>
        <p:txBody>
          <a:bodyPr/>
          <a:lstStyle/>
          <a:p>
            <a:r>
              <a:rPr lang="de-DE" dirty="0"/>
              <a:t>b</a:t>
            </a:r>
            <a:r>
              <a:rPr lang="de-DE" dirty="0" smtClean="0"/>
              <a:t>asieren Energieeffizienz-Steigerungen überwiegend </a:t>
            </a:r>
            <a:r>
              <a:rPr lang="de-DE" dirty="0"/>
              <a:t>auf Annahmen.</a:t>
            </a:r>
          </a:p>
          <a:p>
            <a:r>
              <a:rPr lang="de-DE" dirty="0"/>
              <a:t>s</a:t>
            </a:r>
            <a:r>
              <a:rPr lang="de-DE" dirty="0" smtClean="0"/>
              <a:t>ind </a:t>
            </a:r>
            <a:r>
              <a:rPr lang="de-DE" dirty="0"/>
              <a:t>Power-</a:t>
            </a:r>
            <a:r>
              <a:rPr lang="de-DE" dirty="0" err="1"/>
              <a:t>to</a:t>
            </a:r>
            <a:r>
              <a:rPr lang="de-DE" dirty="0"/>
              <a:t>-X-Technologien mindestens bei den 95%-Szenarien eine unverzichtbare </a:t>
            </a:r>
            <a:r>
              <a:rPr lang="de-DE" dirty="0" smtClean="0"/>
              <a:t>Vermeidungsoption.</a:t>
            </a:r>
            <a:endParaRPr lang="de-DE" dirty="0"/>
          </a:p>
          <a:p>
            <a:r>
              <a:rPr lang="de-DE" dirty="0"/>
              <a:t>s</a:t>
            </a:r>
            <a:r>
              <a:rPr lang="de-DE" dirty="0" smtClean="0"/>
              <a:t>ind </a:t>
            </a:r>
            <a:r>
              <a:rPr lang="de-DE" dirty="0"/>
              <a:t>CCS, CCU und geschlossene CO2-Kreisläufe potenzielle „</a:t>
            </a:r>
            <a:r>
              <a:rPr lang="de-DE" dirty="0" err="1"/>
              <a:t>Gamechanger</a:t>
            </a:r>
            <a:r>
              <a:rPr lang="de-DE" dirty="0"/>
              <a:t>“. </a:t>
            </a:r>
          </a:p>
          <a:p>
            <a:r>
              <a:rPr lang="de-DE" dirty="0"/>
              <a:t>wird auf einen hohen und dringenden </a:t>
            </a:r>
            <a:r>
              <a:rPr lang="de-DE" dirty="0" err="1"/>
              <a:t>FuE</a:t>
            </a:r>
            <a:r>
              <a:rPr lang="de-DE" dirty="0"/>
              <a:t>-Bedarf </a:t>
            </a:r>
            <a:r>
              <a:rPr lang="de-DE" dirty="0" smtClean="0"/>
              <a:t>hin.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de-DE" dirty="0" smtClean="0"/>
              <a:t>Minderungen </a:t>
            </a:r>
            <a:r>
              <a:rPr lang="de-DE" dirty="0"/>
              <a:t>erfolgen durch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In den Studien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95537" y="6021288"/>
            <a:ext cx="835317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Keine der Studien </a:t>
            </a:r>
            <a:r>
              <a:rPr lang="de-DE" dirty="0" smtClean="0">
                <a:solidFill>
                  <a:schemeClr val="tx1"/>
                </a:solidFill>
              </a:rPr>
              <a:t>behandelt </a:t>
            </a:r>
            <a:r>
              <a:rPr lang="de-DE" dirty="0">
                <a:solidFill>
                  <a:schemeClr val="tx1"/>
                </a:solidFill>
              </a:rPr>
              <a:t>die gesamte </a:t>
            </a:r>
            <a:r>
              <a:rPr lang="de-DE" dirty="0" smtClean="0">
                <a:solidFill>
                  <a:schemeClr val="tx1"/>
                </a:solidFill>
              </a:rPr>
              <a:t>Chemieindustrie!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689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9" y="2982752"/>
            <a:ext cx="8353425" cy="518256"/>
          </a:xfrm>
        </p:spPr>
        <p:txBody>
          <a:bodyPr/>
          <a:lstStyle/>
          <a:p>
            <a:pPr algn="ctr"/>
            <a:r>
              <a:rPr lang="de-DE" dirty="0" smtClean="0"/>
              <a:t>I. </a:t>
            </a:r>
            <a:r>
              <a:rPr lang="de-DE" dirty="0"/>
              <a:t>- Überblick über die </a:t>
            </a:r>
            <a:r>
              <a:rPr lang="de-DE" dirty="0" smtClean="0"/>
              <a:t>Studien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169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Rohstoffe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smtClean="0"/>
              <a:t>In den volkswirtschaftlich optimierten Studien arbeitet die </a:t>
            </a:r>
            <a:r>
              <a:rPr lang="de-DE" dirty="0"/>
              <a:t>Grundstoffchemie </a:t>
            </a:r>
            <a:r>
              <a:rPr lang="de-DE" dirty="0" smtClean="0"/>
              <a:t>weiterhin mit fossilen Rohstoffen. </a:t>
            </a:r>
            <a:endParaRPr lang="en-GB" dirty="0"/>
          </a:p>
          <a:p>
            <a:r>
              <a:rPr lang="de-DE" dirty="0" smtClean="0"/>
              <a:t>Alle </a:t>
            </a:r>
            <a:r>
              <a:rPr lang="de-DE" dirty="0"/>
              <a:t>Studien gehen davon aus, dass die Verfügbarkeit nachhaltig erzeugter Biomasse begrenzt ist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Verfügbarkeit von CO</a:t>
            </a:r>
            <a:r>
              <a:rPr lang="de-DE" baseline="-25000" dirty="0"/>
              <a:t>2</a:t>
            </a:r>
            <a:r>
              <a:rPr lang="de-DE" dirty="0"/>
              <a:t> als Rohstoff ist in den ambitionierten </a:t>
            </a:r>
            <a:r>
              <a:rPr lang="de-DE" dirty="0" smtClean="0"/>
              <a:t>Szenarien </a:t>
            </a:r>
            <a:r>
              <a:rPr lang="de-DE" dirty="0"/>
              <a:t>begrenzt</a:t>
            </a:r>
            <a:r>
              <a:rPr lang="de-DE" dirty="0" smtClean="0"/>
              <a:t>.</a:t>
            </a:r>
          </a:p>
          <a:p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8830071" cy="2430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36029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Energiesysteme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 err="1" smtClean="0"/>
              <a:t>Defossilisierung</a:t>
            </a:r>
            <a:r>
              <a:rPr lang="de-DE" dirty="0" smtClean="0"/>
              <a:t> des Energiesystems ist Kernbestandteil der Klimapolitik. Die Stromerzeugung wird fast vollständig CO</a:t>
            </a:r>
            <a:r>
              <a:rPr lang="de-DE" baseline="-25000" dirty="0" smtClean="0"/>
              <a:t>2</a:t>
            </a:r>
            <a:r>
              <a:rPr lang="de-DE" dirty="0" smtClean="0"/>
              <a:t>-frei. </a:t>
            </a:r>
          </a:p>
          <a:p>
            <a:r>
              <a:rPr lang="de-DE" dirty="0" smtClean="0"/>
              <a:t>Erneuerbaren </a:t>
            </a:r>
            <a:r>
              <a:rPr lang="de-DE" dirty="0"/>
              <a:t>Energien </a:t>
            </a:r>
            <a:r>
              <a:rPr lang="de-DE" dirty="0" smtClean="0"/>
              <a:t>haben 2050 einen Anteil von 50-60% am gesamten Primärenergiebedarf.</a:t>
            </a:r>
          </a:p>
          <a:p>
            <a:r>
              <a:rPr lang="de-DE" dirty="0" smtClean="0"/>
              <a:t>Heutige </a:t>
            </a:r>
            <a:r>
              <a:rPr lang="de-DE" dirty="0"/>
              <a:t>Maßnahmen </a:t>
            </a:r>
            <a:r>
              <a:rPr lang="de-DE" dirty="0" smtClean="0"/>
              <a:t>führen zu ca. 60% THG-Reduktion bis 2050.</a:t>
            </a:r>
          </a:p>
          <a:p>
            <a:r>
              <a:rPr lang="de-DE" dirty="0"/>
              <a:t>Thermische Kraftwerke bleiben </a:t>
            </a:r>
            <a:r>
              <a:rPr lang="de-DE" dirty="0" smtClean="0"/>
              <a:t>systemrelevant </a:t>
            </a:r>
            <a:r>
              <a:rPr lang="de-DE" dirty="0"/>
              <a:t>und garantieren die Versorgungssicherheit</a:t>
            </a:r>
            <a:r>
              <a:rPr lang="de-DE" dirty="0" smtClean="0"/>
              <a:t>.</a:t>
            </a:r>
          </a:p>
          <a:p>
            <a:r>
              <a:rPr lang="de-DE" dirty="0"/>
              <a:t>Die Entwicklung der Stromnachfrage </a:t>
            </a:r>
            <a:r>
              <a:rPr lang="de-DE" dirty="0" smtClean="0"/>
              <a:t>ist stark abhängig vom Grad der </a:t>
            </a:r>
            <a:r>
              <a:rPr lang="de-DE" dirty="0" err="1" smtClean="0"/>
              <a:t>Sektorkopplung</a:t>
            </a:r>
            <a:r>
              <a:rPr lang="de-DE" dirty="0" smtClean="0"/>
              <a:t> und dem Einsatz von </a:t>
            </a:r>
            <a:r>
              <a:rPr lang="de-DE" dirty="0" err="1" smtClean="0"/>
              <a:t>PtL</a:t>
            </a:r>
            <a:r>
              <a:rPr lang="de-DE" dirty="0" smtClean="0"/>
              <a:t>.</a:t>
            </a:r>
          </a:p>
          <a:p>
            <a:r>
              <a:rPr lang="de-DE" dirty="0"/>
              <a:t>Die erneuerbaren Stromerzeugungskapazitäten </a:t>
            </a:r>
            <a:r>
              <a:rPr lang="de-DE" dirty="0" smtClean="0"/>
              <a:t>steigen massiv.</a:t>
            </a:r>
          </a:p>
          <a:p>
            <a:r>
              <a:rPr lang="de-DE" dirty="0" smtClean="0"/>
              <a:t>Der Netzausbau muss bereits vor 2030 beschleunigt werden. Speicher müssen zugebaut werden, </a:t>
            </a:r>
            <a:r>
              <a:rPr lang="de-DE" dirty="0" err="1" smtClean="0"/>
              <a:t>Abregelungen</a:t>
            </a:r>
            <a:r>
              <a:rPr lang="de-DE" dirty="0" smtClean="0"/>
              <a:t> vermieden.</a:t>
            </a:r>
          </a:p>
          <a:p>
            <a:r>
              <a:rPr lang="de-DE" dirty="0"/>
              <a:t>Die Gasinfrastruktur bleibt </a:t>
            </a:r>
            <a:r>
              <a:rPr lang="de-DE" dirty="0" smtClean="0"/>
              <a:t>wichtig.</a:t>
            </a:r>
          </a:p>
          <a:p>
            <a:r>
              <a:rPr lang="de-DE" dirty="0" smtClean="0"/>
              <a:t>Strompreise </a:t>
            </a:r>
            <a:r>
              <a:rPr lang="de-DE" dirty="0"/>
              <a:t>spielen </a:t>
            </a:r>
            <a:r>
              <a:rPr lang="de-DE" dirty="0" smtClean="0"/>
              <a:t>für die </a:t>
            </a:r>
            <a:r>
              <a:rPr lang="de-DE" dirty="0"/>
              <a:t>Wirtschaftlichkeit aller strombasierten Maßnahmen eine große Rolle.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93078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100000"/>
              </a:lnSpc>
            </a:pPr>
            <a:r>
              <a:rPr lang="de-DE" dirty="0">
                <a:solidFill>
                  <a:schemeClr val="tx1"/>
                </a:solidFill>
              </a:rPr>
              <a:t>Interdependenzen mit Schwerpunkt </a:t>
            </a:r>
            <a:r>
              <a:rPr lang="de-DE" dirty="0" err="1">
                <a:solidFill>
                  <a:schemeClr val="tx1"/>
                </a:solidFill>
              </a:rPr>
              <a:t>Circular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Economy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err="1"/>
              <a:t>Circular</a:t>
            </a:r>
            <a:r>
              <a:rPr lang="de-DE" dirty="0"/>
              <a:t> Economy wird in den Studien oft nur knapp untersucht, zumeist in der Ausprägung „geschlossene CO</a:t>
            </a:r>
            <a:r>
              <a:rPr lang="de-DE" baseline="-25000" dirty="0"/>
              <a:t>2</a:t>
            </a:r>
            <a:r>
              <a:rPr lang="de-DE" dirty="0"/>
              <a:t>-Kreisläufe</a:t>
            </a:r>
            <a:r>
              <a:rPr lang="de-DE" dirty="0" smtClean="0"/>
              <a:t>“.</a:t>
            </a:r>
          </a:p>
          <a:p>
            <a:r>
              <a:rPr lang="de-DE" dirty="0"/>
              <a:t>Für die zumeist in den Studien betrachteten Szenarien zur Erreichung eines 80 %- bzw. 95 %-Reduktionsziels spielen geschlossene CO</a:t>
            </a:r>
            <a:r>
              <a:rPr lang="de-DE" baseline="-25000" dirty="0"/>
              <a:t>2</a:t>
            </a:r>
            <a:r>
              <a:rPr lang="de-DE" dirty="0"/>
              <a:t>-Kreisläufe eine untergeordnete Rolle</a:t>
            </a:r>
            <a:r>
              <a:rPr lang="de-DE" dirty="0" smtClean="0"/>
              <a:t>.</a:t>
            </a:r>
          </a:p>
          <a:p>
            <a:r>
              <a:rPr lang="de-DE" dirty="0"/>
              <a:t>Die Nutzung von CO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smtClean="0"/>
              <a:t>(CCU) wird </a:t>
            </a:r>
            <a:r>
              <a:rPr lang="de-DE" dirty="0"/>
              <a:t>unter dem Aspekt der zukünftigen Energieversorgung sowie als Kohlenstoffsenke diskutiert. 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/>
              <a:t>der chemischen Industrie gibt es neben Power-</a:t>
            </a:r>
            <a:r>
              <a:rPr lang="de-DE" dirty="0" err="1"/>
              <a:t>to</a:t>
            </a:r>
            <a:r>
              <a:rPr lang="de-DE" dirty="0"/>
              <a:t>-X zahlreiche weitere Einbindepotenziale, die allerdings größtenteils noch nicht </a:t>
            </a:r>
            <a:r>
              <a:rPr lang="de-DE" dirty="0" smtClean="0"/>
              <a:t>entwickelt </a:t>
            </a:r>
            <a:r>
              <a:rPr lang="de-DE" dirty="0"/>
              <a:t>oder nur in kleinen Forschungsmaßstäben erprobt sind</a:t>
            </a:r>
            <a:r>
              <a:rPr lang="de-DE" dirty="0" smtClean="0"/>
              <a:t>.</a:t>
            </a:r>
          </a:p>
          <a:p>
            <a:r>
              <a:rPr lang="de-DE" dirty="0"/>
              <a:t>Die möglichen Reduktionspotenziale durch CCU lassen sich heute aber nicht genau bewerten.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8807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Zentrale Empfehlungen für die Politik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dirty="0" smtClean="0"/>
              <a:t>Wirksamer </a:t>
            </a:r>
            <a:r>
              <a:rPr lang="de-DE" dirty="0"/>
              <a:t>Carbon-Leakage Schutz, langfristige Planungssicherheit und </a:t>
            </a:r>
            <a:r>
              <a:rPr lang="de-DE" dirty="0" smtClean="0"/>
              <a:t>klare Rahmenbedingungen.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Bessere Integration und Abstimmung bestehender Politiken.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Überarbeitung der Energiebesteuerung.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Hohe </a:t>
            </a:r>
            <a:r>
              <a:rPr lang="de-DE" dirty="0" err="1" smtClean="0"/>
              <a:t>FuE</a:t>
            </a:r>
            <a:r>
              <a:rPr lang="de-DE" dirty="0" smtClean="0"/>
              <a:t>-Förderung.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Spezifische </a:t>
            </a:r>
            <a:r>
              <a:rPr lang="de-DE" dirty="0"/>
              <a:t>Instrumente zur Steigerung der </a:t>
            </a:r>
            <a:r>
              <a:rPr lang="de-DE" dirty="0" smtClean="0"/>
              <a:t>Energieeffizienz.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International harmonisierte Klimapolitik und Kooperation.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79470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27585" y="1628799"/>
            <a:ext cx="4752527" cy="8107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/>
          <a:p>
            <a:pPr>
              <a:spcAft>
                <a:spcPts val="1800"/>
              </a:spcAft>
            </a:pPr>
            <a:r>
              <a:rPr lang="de-DE" sz="1500" dirty="0">
                <a:solidFill>
                  <a:schemeClr val="tx1"/>
                </a:solidFill>
              </a:rPr>
              <a:t>Die Gesamtkosten sind aufgrund der unterschiedlichen Szenarien und Annahmen nicht direkt vergleichbar.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396267" y="1628800"/>
            <a:ext cx="360038" cy="810784"/>
          </a:xfrm>
          <a:prstGeom prst="rect">
            <a:avLst/>
          </a:prstGeom>
          <a:solidFill>
            <a:schemeClr val="accent4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bg1"/>
                </a:solidFill>
              </a:rPr>
              <a:t>1</a:t>
            </a:r>
            <a:endParaRPr kumimoji="0" lang="de-DE" sz="18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27585" y="2499899"/>
            <a:ext cx="4752527" cy="8317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z="1500" dirty="0"/>
              <a:t>Die volkswirtschaftlichen Gesamtkosten </a:t>
            </a:r>
            <a:r>
              <a:rPr lang="de-DE" sz="1500" dirty="0" smtClean="0"/>
              <a:t>liegen in </a:t>
            </a:r>
            <a:r>
              <a:rPr lang="de-DE" sz="1500" dirty="0"/>
              <a:t>einer Größenordnung vergleichbar mit der Deutschen Wiedervereinigung.</a:t>
            </a:r>
          </a:p>
          <a:p>
            <a:endParaRPr lang="de-DE" sz="1500" dirty="0"/>
          </a:p>
          <a:p>
            <a:endParaRPr lang="de-DE" sz="1500" dirty="0"/>
          </a:p>
        </p:txBody>
      </p:sp>
      <p:sp>
        <p:nvSpPr>
          <p:cNvPr id="8" name="Rechteck 7"/>
          <p:cNvSpPr/>
          <p:nvPr/>
        </p:nvSpPr>
        <p:spPr bwMode="auto">
          <a:xfrm>
            <a:off x="395539" y="2499899"/>
            <a:ext cx="360038" cy="831799"/>
          </a:xfrm>
          <a:prstGeom prst="rect">
            <a:avLst/>
          </a:prstGeom>
          <a:solidFill>
            <a:schemeClr val="accent4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27585" y="3400624"/>
            <a:ext cx="4752527" cy="8321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spcAft>
                <a:spcPts val="1800"/>
              </a:spcAft>
            </a:pPr>
            <a:r>
              <a:rPr lang="de-DE" sz="1500" dirty="0"/>
              <a:t>Insgesamt liefern die Studien eine gute Basis, um die Kosten zahlreicher verschiedener Optionen zu bewerten.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396267" y="3400624"/>
            <a:ext cx="360038" cy="832111"/>
          </a:xfrm>
          <a:prstGeom prst="rect">
            <a:avLst/>
          </a:prstGeom>
          <a:solidFill>
            <a:schemeClr val="accent4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27585" y="4312408"/>
            <a:ext cx="4752527" cy="10635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spcAft>
                <a:spcPts val="1800"/>
              </a:spcAft>
            </a:pPr>
            <a:r>
              <a:rPr lang="de-DE" sz="1500" dirty="0"/>
              <a:t>Die gesamtwirtschaftlichen Effekte sind nicht notwendigerweise negativ. Sie können auch neutral sein, Voraussetzung ist ein umfassender Carbon-Leakage-Schutz.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395539" y="4312408"/>
            <a:ext cx="360038" cy="1063590"/>
          </a:xfrm>
          <a:prstGeom prst="rect">
            <a:avLst/>
          </a:prstGeom>
          <a:solidFill>
            <a:schemeClr val="accent4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27585" y="5449010"/>
            <a:ext cx="4752527" cy="8597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noAutofit/>
          </a:bodyPr>
          <a:lstStyle>
            <a:defPPr>
              <a:defRPr lang="de-DE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spcAft>
                <a:spcPts val="1800"/>
              </a:spcAft>
            </a:pPr>
            <a:r>
              <a:rPr lang="de-DE" sz="1500" dirty="0"/>
              <a:t>Die Mehrkosten für die chemische Industrie sind dann sehr hoch, wenn fossile Rohstoffe ersetzt werden sollen.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395539" y="5449010"/>
            <a:ext cx="360038" cy="859740"/>
          </a:xfrm>
          <a:prstGeom prst="rect">
            <a:avLst/>
          </a:prstGeom>
          <a:solidFill>
            <a:schemeClr val="accent4"/>
          </a:solidFill>
          <a:ln w="19050"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" name="Rechteck 14"/>
          <p:cNvSpPr/>
          <p:nvPr/>
        </p:nvSpPr>
        <p:spPr bwMode="auto">
          <a:xfrm>
            <a:off x="5806142" y="4159524"/>
            <a:ext cx="1368152" cy="1523188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70000"/>
                  <a:lumOff val="30000"/>
                  <a:alpha val="70000"/>
                </a:srgbClr>
              </a:gs>
              <a:gs pos="100000">
                <a:schemeClr val="accent6">
                  <a:alpha val="35000"/>
                  <a:lumMod val="70000"/>
                  <a:lumOff val="3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806142" y="5444874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-80%: 470 Mrd. €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806142" y="4168814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-95%: 960 Mrd. €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806142" y="4760740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BDI</a:t>
            </a:r>
          </a:p>
        </p:txBody>
      </p:sp>
      <p:sp>
        <p:nvSpPr>
          <p:cNvPr id="19" name="Rechteck 18"/>
          <p:cNvSpPr/>
          <p:nvPr/>
        </p:nvSpPr>
        <p:spPr bwMode="auto">
          <a:xfrm>
            <a:off x="5806142" y="2138137"/>
            <a:ext cx="1368152" cy="1842774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70000"/>
                  <a:lumOff val="30000"/>
                  <a:alpha val="70000"/>
                </a:srgbClr>
              </a:gs>
              <a:gs pos="100000">
                <a:schemeClr val="accent6">
                  <a:alpha val="35000"/>
                  <a:lumMod val="70000"/>
                  <a:lumOff val="3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806142" y="373469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-80%: 1180 Mrd. €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806142" y="2132856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-95%: 2220 Mrd. €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806142" y="2945106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DENA</a:t>
            </a:r>
          </a:p>
        </p:txBody>
      </p:sp>
      <p:sp>
        <p:nvSpPr>
          <p:cNvPr id="23" name="Rechteck 22"/>
          <p:cNvSpPr/>
          <p:nvPr/>
        </p:nvSpPr>
        <p:spPr bwMode="auto">
          <a:xfrm>
            <a:off x="7380312" y="4291925"/>
            <a:ext cx="1368152" cy="1385666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70000"/>
                  <a:lumOff val="30000"/>
                  <a:alpha val="70000"/>
                </a:srgbClr>
              </a:gs>
              <a:gs pos="100000">
                <a:schemeClr val="accent6">
                  <a:alpha val="35000"/>
                  <a:lumMod val="70000"/>
                  <a:lumOff val="3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380312" y="4291925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-80%: ~285* Mrd. €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7380312" y="467781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BMWi</a:t>
            </a:r>
            <a:endParaRPr lang="de-DE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7380312" y="943161"/>
            <a:ext cx="1368152" cy="1113462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70000"/>
                  <a:lumOff val="30000"/>
                  <a:alpha val="70000"/>
                </a:srgbClr>
              </a:gs>
              <a:gs pos="100000">
                <a:schemeClr val="accent6">
                  <a:alpha val="35000"/>
                  <a:lumMod val="70000"/>
                  <a:lumOff val="3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380312" y="1810403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-75%: 5100 Mrd. €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7380312" y="94316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-90%: 7400 Mrd. €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7380312" y="1406978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ESYS</a:t>
            </a:r>
          </a:p>
        </p:txBody>
      </p:sp>
      <p:sp>
        <p:nvSpPr>
          <p:cNvPr id="30" name="Rechteck 29"/>
          <p:cNvSpPr/>
          <p:nvPr/>
        </p:nvSpPr>
        <p:spPr bwMode="auto">
          <a:xfrm>
            <a:off x="7380312" y="2440486"/>
            <a:ext cx="1368152" cy="1007815"/>
          </a:xfrm>
          <a:prstGeom prst="rect">
            <a:avLst/>
          </a:prstGeom>
          <a:gradFill flip="none" rotWithShape="1">
            <a:gsLst>
              <a:gs pos="100000">
                <a:srgbClr val="FF0000">
                  <a:lumMod val="70000"/>
                  <a:lumOff val="30000"/>
                  <a:alpha val="70000"/>
                </a:srgbClr>
              </a:gs>
              <a:gs pos="0">
                <a:schemeClr val="accent6">
                  <a:alpha val="35000"/>
                  <a:lumMod val="70000"/>
                  <a:lumOff val="3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380312" y="2440486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-95%: 1459 Mrd. €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7380312" y="3202080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-80%: 1534 Mrd. €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7380312" y="2813303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MWV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7380312" y="4982402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Mehrkosten ggü. einem  „Auslaufen der Energie-wende“; lineare </a:t>
            </a:r>
            <a:r>
              <a:rPr lang="de-DE" sz="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Interpo-lation</a:t>
            </a:r>
            <a:r>
              <a:rPr lang="de-DE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annualisierter</a:t>
            </a:r>
            <a:r>
              <a:rPr lang="de-DE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Kosten </a:t>
            </a:r>
            <a:r>
              <a:rPr lang="de-DE" sz="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d.FutureCamp</a:t>
            </a:r>
            <a:endParaRPr lang="de-DE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806142" y="5798205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Kumulierte volkswirtschaftliche Mehrkosten in Deutschland bis 2050. Die DECHEMA-Studie weist keine Gesamtkosten aus und betrachtet die Chemieindustrie in der EU.</a:t>
            </a:r>
            <a:endParaRPr lang="en-GB" sz="10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63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		Dr. Roland Geres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		Geschäftsführer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FutureCamp </a:t>
            </a:r>
            <a:r>
              <a:rPr lang="de-DE" dirty="0" err="1" smtClean="0"/>
              <a:t>Climate</a:t>
            </a:r>
            <a:r>
              <a:rPr lang="de-DE" dirty="0" smtClean="0"/>
              <a:t> GmbH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 err="1"/>
              <a:t>Aschauer</a:t>
            </a:r>
            <a:r>
              <a:rPr lang="de-DE" dirty="0"/>
              <a:t> Str. 30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81549 München</a:t>
            </a:r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Tel. +49 (89) 45 22 </a:t>
            </a:r>
            <a:r>
              <a:rPr lang="de-DE" dirty="0" smtClean="0"/>
              <a:t>67 -33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Fax </a:t>
            </a:r>
            <a:r>
              <a:rPr lang="de-DE" dirty="0"/>
              <a:t>+49 (89) 45 22 67 -11</a:t>
            </a:r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roland.geres@future-camp.de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www.future-camp.de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28" y="1736726"/>
            <a:ext cx="1620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354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		Andreas Kohn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		Research und Klimapolitik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endParaRPr lang="de-DE" dirty="0" smtClean="0"/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 err="1"/>
              <a:t>FutureCamp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GmbH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de-DE" dirty="0" err="1"/>
              <a:t>Aschauer</a:t>
            </a:r>
            <a:r>
              <a:rPr lang="de-DE" dirty="0"/>
              <a:t> Str. 30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81549 München</a:t>
            </a:r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Tel. +49 (89) 45 22 67 </a:t>
            </a:r>
            <a:r>
              <a:rPr lang="de-DE" dirty="0" smtClean="0"/>
              <a:t>-63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  <a:defRPr/>
            </a:pPr>
            <a:r>
              <a:rPr lang="de-DE" dirty="0"/>
              <a:t>Fax +49 (89) 45 22 67 -11</a:t>
            </a:r>
          </a:p>
          <a:p>
            <a:pPr marL="0" lvl="0" indent="0">
              <a:spcAft>
                <a:spcPts val="0"/>
              </a:spcAft>
              <a:buNone/>
            </a:pP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 smtClean="0"/>
              <a:t>andreas.kohn@future-camp.de</a:t>
            </a:r>
            <a:endParaRPr lang="de-DE" dirty="0"/>
          </a:p>
          <a:p>
            <a:pPr marL="0" lvl="0" indent="0">
              <a:spcAft>
                <a:spcPts val="0"/>
              </a:spcAft>
              <a:buNone/>
            </a:pPr>
            <a:r>
              <a:rPr lang="de-DE" dirty="0"/>
              <a:t>www.future-camp.de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43" y="1732707"/>
            <a:ext cx="1611941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35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über die untersuchten Studien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spcAft>
                <a:spcPts val="1800"/>
              </a:spcAft>
            </a:pPr>
            <a:r>
              <a:rPr lang="de-DE" dirty="0" smtClean="0"/>
              <a:t>BDI: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Klimapfade </a:t>
            </a: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für Deutschland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2050 </a:t>
            </a:r>
            <a:r>
              <a:rPr lang="de-DE" i="1" dirty="0" smtClean="0">
                <a:solidFill>
                  <a:schemeClr val="accent2">
                    <a:lumMod val="50000"/>
                  </a:schemeClr>
                </a:solidFill>
              </a:rPr>
              <a:t>-  </a:t>
            </a:r>
            <a:r>
              <a:rPr lang="de-DE" dirty="0" smtClean="0">
                <a:solidFill>
                  <a:schemeClr val="tx1"/>
                </a:solidFill>
              </a:rPr>
              <a:t>BCG, </a:t>
            </a:r>
            <a:r>
              <a:rPr lang="de-DE" dirty="0" err="1" smtClean="0">
                <a:solidFill>
                  <a:schemeClr val="tx1"/>
                </a:solidFill>
              </a:rPr>
              <a:t>Prognos</a:t>
            </a:r>
            <a:r>
              <a:rPr lang="de-DE" dirty="0" smtClean="0">
                <a:solidFill>
                  <a:schemeClr val="tx1"/>
                </a:solidFill>
              </a:rPr>
              <a:t> 1/2018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DENA: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Integrierte Energiewende </a:t>
            </a:r>
            <a:r>
              <a:rPr lang="de-DE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de-DE" dirty="0" err="1" smtClean="0">
                <a:solidFill>
                  <a:schemeClr val="tx1"/>
                </a:solidFill>
              </a:rPr>
              <a:t>ewi</a:t>
            </a:r>
            <a:r>
              <a:rPr lang="de-DE" dirty="0" smtClean="0">
                <a:solidFill>
                  <a:schemeClr val="tx1"/>
                </a:solidFill>
              </a:rPr>
              <a:t>,</a:t>
            </a:r>
            <a:r>
              <a:rPr lang="de-DE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6/2018 </a:t>
            </a:r>
            <a:endParaRPr lang="de-DE" dirty="0">
              <a:solidFill>
                <a:schemeClr val="tx1"/>
              </a:solidFill>
            </a:endParaRPr>
          </a:p>
          <a:p>
            <a:pPr lvl="0">
              <a:spcAft>
                <a:spcPts val="1800"/>
              </a:spcAft>
            </a:pPr>
            <a:r>
              <a:rPr lang="en-US" dirty="0" smtClean="0"/>
              <a:t>DECHEMA: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Low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Carbon energy and feedstock for the European Chemical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Industry </a:t>
            </a:r>
            <a:r>
              <a:rPr lang="en-US" dirty="0" smtClean="0">
                <a:solidFill>
                  <a:schemeClr val="tx1"/>
                </a:solidFill>
              </a:rPr>
              <a:t>– </a:t>
            </a:r>
            <a:r>
              <a:rPr lang="en-US" dirty="0" err="1" smtClean="0">
                <a:solidFill>
                  <a:schemeClr val="tx1"/>
                </a:solidFill>
              </a:rPr>
              <a:t>Dechema</a:t>
            </a:r>
            <a:r>
              <a:rPr lang="en-US" dirty="0" smtClean="0">
                <a:solidFill>
                  <a:schemeClr val="tx1"/>
                </a:solidFill>
              </a:rPr>
              <a:t>, 6/2017</a:t>
            </a:r>
          </a:p>
          <a:p>
            <a:pPr>
              <a:spcAft>
                <a:spcPts val="1800"/>
              </a:spcAft>
            </a:pPr>
            <a:r>
              <a:rPr lang="de-DE" dirty="0" err="1" smtClean="0"/>
              <a:t>BMWi</a:t>
            </a:r>
            <a:r>
              <a:rPr lang="de-DE" dirty="0" smtClean="0"/>
              <a:t>: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Langfristszenarien </a:t>
            </a: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für die Transformation des Energiesystems in Deutschland </a:t>
            </a:r>
            <a:r>
              <a:rPr lang="de-DE" dirty="0" smtClean="0">
                <a:solidFill>
                  <a:schemeClr val="tx1"/>
                </a:solidFill>
              </a:rPr>
              <a:t>- Fraunhofer ISI, </a:t>
            </a:r>
            <a:r>
              <a:rPr lang="de-DE" dirty="0" err="1" smtClean="0">
                <a:solidFill>
                  <a:schemeClr val="tx1"/>
                </a:solidFill>
              </a:rPr>
              <a:t>Consentec</a:t>
            </a:r>
            <a:r>
              <a:rPr lang="de-DE" dirty="0" smtClean="0">
                <a:solidFill>
                  <a:schemeClr val="tx1"/>
                </a:solidFill>
              </a:rPr>
              <a:t> GmbH, </a:t>
            </a:r>
            <a:r>
              <a:rPr lang="de-DE" dirty="0" err="1" smtClean="0">
                <a:solidFill>
                  <a:schemeClr val="tx1"/>
                </a:solidFill>
              </a:rPr>
              <a:t>ifeu</a:t>
            </a:r>
            <a:r>
              <a:rPr lang="de-DE" dirty="0" smtClean="0">
                <a:solidFill>
                  <a:schemeClr val="tx1"/>
                </a:solidFill>
              </a:rPr>
              <a:t>, 9/2017</a:t>
            </a:r>
            <a:r>
              <a:rPr lang="de-DE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ESYS: </a:t>
            </a:r>
            <a:r>
              <a:rPr lang="de-DE" b="1" dirty="0" err="1" smtClean="0">
                <a:solidFill>
                  <a:schemeClr val="accent2">
                    <a:lumMod val="50000"/>
                  </a:schemeClr>
                </a:solidFill>
              </a:rPr>
              <a:t>Sektorkopplung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– Untersuchungen und Überlegungen zur Entwicklung eines integrierten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Energiesystems </a:t>
            </a:r>
            <a:r>
              <a:rPr lang="de-DE" dirty="0" smtClean="0">
                <a:solidFill>
                  <a:schemeClr val="tx1"/>
                </a:solidFill>
              </a:rPr>
              <a:t>– ESYS, 2017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MWV: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Status </a:t>
            </a:r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und Perspektiven flüssiger Energieträger in der </a:t>
            </a: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Energiewende </a:t>
            </a:r>
            <a:r>
              <a:rPr lang="de-DE" dirty="0" smtClean="0">
                <a:solidFill>
                  <a:schemeClr val="tx1"/>
                </a:solidFill>
              </a:rPr>
              <a:t>– DBFZ, Fraunhofer Umsicht, </a:t>
            </a:r>
            <a:r>
              <a:rPr lang="de-DE" dirty="0" err="1" smtClean="0">
                <a:solidFill>
                  <a:schemeClr val="tx1"/>
                </a:solidFill>
              </a:rPr>
              <a:t>Prognos</a:t>
            </a:r>
            <a:r>
              <a:rPr lang="de-DE" dirty="0" smtClean="0">
                <a:solidFill>
                  <a:schemeClr val="tx1"/>
                </a:solidFill>
              </a:rPr>
              <a:t>, 5/2018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588025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Inhaltliche Schwerpunkte der untersuchten Studien</a:t>
            </a:r>
            <a:endParaRPr lang="en-GB" dirty="0"/>
          </a:p>
        </p:txBody>
      </p:sp>
      <p:pic>
        <p:nvPicPr>
          <p:cNvPr id="3" name="Grafik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9051"/>
            <a:ext cx="7704855" cy="42342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258402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Forschungsfragen der Studien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b="1" dirty="0" smtClean="0"/>
              <a:t>BDI: </a:t>
            </a:r>
            <a:r>
              <a:rPr lang="de-DE" dirty="0" smtClean="0"/>
              <a:t>Welche </a:t>
            </a:r>
            <a:r>
              <a:rPr lang="de-DE" dirty="0"/>
              <a:t>Technologien müssen/können unter bestimmten Rahmenbedingungen wann, in welchem Umfang und zu welchen Kosten zum Einsatz kommen, um die Klimaziele zu erreichen</a:t>
            </a:r>
            <a:r>
              <a:rPr lang="de-DE" dirty="0" smtClean="0"/>
              <a:t>?</a:t>
            </a:r>
          </a:p>
          <a:p>
            <a:r>
              <a:rPr lang="de-DE" b="1" dirty="0" smtClean="0"/>
              <a:t>DENA:</a:t>
            </a:r>
            <a:r>
              <a:rPr lang="de-DE" dirty="0" smtClean="0"/>
              <a:t> Überprüfung </a:t>
            </a:r>
            <a:r>
              <a:rPr lang="de-DE" dirty="0"/>
              <a:t>und Ergänzung energiewirtschaftlicher Analysen durch Einschätzungen zu Umsetzungsherausforderungen und gesellschaftliche </a:t>
            </a:r>
            <a:r>
              <a:rPr lang="de-DE" dirty="0" smtClean="0"/>
              <a:t>Fragestellungen</a:t>
            </a:r>
          </a:p>
          <a:p>
            <a:r>
              <a:rPr lang="de-DE" b="1" dirty="0" err="1" smtClean="0"/>
              <a:t>Dechema</a:t>
            </a:r>
            <a:r>
              <a:rPr lang="de-DE" b="1" dirty="0" smtClean="0"/>
              <a:t>: </a:t>
            </a:r>
            <a:r>
              <a:rPr lang="de-DE" dirty="0" smtClean="0"/>
              <a:t>Welche </a:t>
            </a:r>
            <a:r>
              <a:rPr lang="de-DE" dirty="0"/>
              <a:t>Optionen stehen für eine CO</a:t>
            </a:r>
            <a:r>
              <a:rPr lang="de-DE" baseline="-25000" dirty="0"/>
              <a:t>2</a:t>
            </a:r>
            <a:r>
              <a:rPr lang="de-DE" dirty="0"/>
              <a:t>-neutrale europäische Chemie-Industrie bis 2050 zur </a:t>
            </a:r>
            <a:r>
              <a:rPr lang="de-DE" dirty="0" smtClean="0"/>
              <a:t>Verfügung?</a:t>
            </a:r>
          </a:p>
          <a:p>
            <a:r>
              <a:rPr lang="de-DE" b="1" dirty="0" smtClean="0"/>
              <a:t>BMWI:</a:t>
            </a:r>
            <a:r>
              <a:rPr lang="de-DE" dirty="0" smtClean="0"/>
              <a:t> </a:t>
            </a:r>
            <a:r>
              <a:rPr lang="de-DE" dirty="0"/>
              <a:t>Wie kann die Energiewende kosteneffizient gelingen</a:t>
            </a:r>
            <a:r>
              <a:rPr lang="de-DE" dirty="0" smtClean="0"/>
              <a:t>?</a:t>
            </a:r>
          </a:p>
          <a:p>
            <a:r>
              <a:rPr lang="de-DE" b="1" dirty="0" err="1" smtClean="0"/>
              <a:t>Acatech</a:t>
            </a:r>
            <a:r>
              <a:rPr lang="de-DE" dirty="0" smtClean="0"/>
              <a:t>: </a:t>
            </a:r>
            <a:r>
              <a:rPr lang="de-DE" dirty="0"/>
              <a:t>Analyse und Beleuchtung des gesamten Energiesystems für ein besseres Verständnis aller Zusammenhänge und </a:t>
            </a:r>
            <a:r>
              <a:rPr lang="de-DE" dirty="0" smtClean="0"/>
              <a:t>Abhängigkeiten. Will </a:t>
            </a:r>
            <a:r>
              <a:rPr lang="de-DE" dirty="0"/>
              <a:t>verschiedene Alternativen zur Zielerreichung </a:t>
            </a:r>
            <a:r>
              <a:rPr lang="de-DE" dirty="0" smtClean="0"/>
              <a:t>aufzeigen.</a:t>
            </a:r>
          </a:p>
          <a:p>
            <a:r>
              <a:rPr lang="de-DE" b="1" dirty="0" smtClean="0"/>
              <a:t>MWV: </a:t>
            </a:r>
            <a:r>
              <a:rPr lang="de-DE" dirty="0"/>
              <a:t>Bedeutung des Mineralöls in </a:t>
            </a:r>
            <a:r>
              <a:rPr lang="de-DE" dirty="0" smtClean="0"/>
              <a:t>DE </a:t>
            </a:r>
            <a:r>
              <a:rPr lang="de-DE" dirty="0"/>
              <a:t>aktuell und zukünftig, </a:t>
            </a:r>
            <a:r>
              <a:rPr lang="de-DE" dirty="0" smtClean="0"/>
              <a:t>Substituierbarkeit; Potenzial EE, flüssiger </a:t>
            </a:r>
            <a:r>
              <a:rPr lang="de-DE" dirty="0"/>
              <a:t>Energieträger aus </a:t>
            </a:r>
            <a:r>
              <a:rPr lang="de-DE" dirty="0" smtClean="0"/>
              <a:t>Biomasse und für THG-neutrale </a:t>
            </a:r>
            <a:r>
              <a:rPr lang="de-DE" dirty="0"/>
              <a:t>Herstellung flüssiger Energieträger</a:t>
            </a:r>
          </a:p>
          <a:p>
            <a:endParaRPr lang="de-DE" dirty="0"/>
          </a:p>
          <a:p>
            <a:endParaRPr lang="de-DE" dirty="0"/>
          </a:p>
          <a:p>
            <a:pPr marL="196850" lvl="1" indent="0">
              <a:buNone/>
            </a:pPr>
            <a:endParaRPr lang="de-DE" dirty="0" smtClean="0"/>
          </a:p>
          <a:p>
            <a:pPr lvl="1"/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4755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</a:t>
            </a:r>
            <a:r>
              <a:rPr lang="de-DE" dirty="0" smtClean="0"/>
              <a:t>BDI: </a:t>
            </a:r>
            <a:r>
              <a:rPr lang="de-DE" dirty="0"/>
              <a:t>„Klimapfade für Deutschland 2050“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smtClean="0"/>
              <a:t>Volkswirtschaftlich </a:t>
            </a:r>
            <a:r>
              <a:rPr lang="de-DE" b="1" dirty="0"/>
              <a:t>kosteneffiziente Wege </a:t>
            </a:r>
            <a:r>
              <a:rPr lang="de-DE" dirty="0"/>
              <a:t>zur Erreichung der deutschen </a:t>
            </a:r>
            <a:r>
              <a:rPr lang="de-DE" dirty="0" smtClean="0"/>
              <a:t>Emissionsminderungsziele.</a:t>
            </a:r>
          </a:p>
          <a:p>
            <a:r>
              <a:rPr lang="de-DE" b="1" dirty="0"/>
              <a:t>Forschungsfrage</a:t>
            </a:r>
            <a:r>
              <a:rPr lang="de-DE" dirty="0"/>
              <a:t>: </a:t>
            </a:r>
            <a:r>
              <a:rPr lang="de-DE" b="1" dirty="0"/>
              <a:t>Welche Technologien </a:t>
            </a:r>
            <a:r>
              <a:rPr lang="de-DE" dirty="0"/>
              <a:t>müssen/können unter bestimmten Rahmenbedingungen </a:t>
            </a:r>
            <a:r>
              <a:rPr lang="de-DE" b="1" dirty="0"/>
              <a:t>wann,</a:t>
            </a:r>
            <a:r>
              <a:rPr lang="de-DE" dirty="0"/>
              <a:t> </a:t>
            </a:r>
            <a:r>
              <a:rPr lang="de-DE" b="1" dirty="0"/>
              <a:t>in welchem Umfang </a:t>
            </a:r>
            <a:r>
              <a:rPr lang="de-DE" dirty="0"/>
              <a:t>und</a:t>
            </a:r>
            <a:r>
              <a:rPr lang="de-DE" b="1" dirty="0"/>
              <a:t> zu welchen Kosten </a:t>
            </a:r>
            <a:r>
              <a:rPr lang="de-DE" dirty="0"/>
              <a:t>zum Einsatz kommen, um die Klimaziele zu erreichen?</a:t>
            </a:r>
          </a:p>
          <a:p>
            <a:r>
              <a:rPr lang="de-DE" b="1" dirty="0" smtClean="0"/>
              <a:t>Fünf Klimapfade</a:t>
            </a:r>
            <a:r>
              <a:rPr lang="de-DE" dirty="0" smtClean="0"/>
              <a:t>: Ein Referenzpfad, zwei THG-Minderungsziele (80% und 95% bis 2050 </a:t>
            </a:r>
            <a:r>
              <a:rPr lang="de-DE" dirty="0" err="1" smtClean="0"/>
              <a:t>ggü</a:t>
            </a:r>
            <a:r>
              <a:rPr lang="de-DE" dirty="0" smtClean="0"/>
              <a:t>. 1990) unter je zwei verschiedenen Szenarien zur globalen Klimapolitik.</a:t>
            </a:r>
          </a:p>
          <a:p>
            <a:r>
              <a:rPr lang="de-DE" b="1" dirty="0" smtClean="0"/>
              <a:t>Annahmen</a:t>
            </a:r>
            <a:r>
              <a:rPr lang="de-DE" dirty="0" smtClean="0"/>
              <a:t>: CO</a:t>
            </a:r>
            <a:r>
              <a:rPr lang="de-DE" baseline="-25000" dirty="0" smtClean="0"/>
              <a:t>2</a:t>
            </a:r>
            <a:r>
              <a:rPr lang="de-DE" dirty="0" smtClean="0"/>
              <a:t>-Preise, </a:t>
            </a:r>
            <a:r>
              <a:rPr lang="de-DE" dirty="0"/>
              <a:t>Carbon Leakage </a:t>
            </a:r>
            <a:r>
              <a:rPr lang="de-DE" dirty="0" smtClean="0"/>
              <a:t>Schutz, weitgehend technologieoffene Entwicklung, keine </a:t>
            </a:r>
            <a:r>
              <a:rPr lang="de-DE" dirty="0"/>
              <a:t>starken ordnungsrechtlichen </a:t>
            </a:r>
            <a:r>
              <a:rPr lang="de-DE" dirty="0" smtClean="0"/>
              <a:t>Eingriffe</a:t>
            </a:r>
            <a:r>
              <a:rPr lang="de-DE" dirty="0"/>
              <a:t>, </a:t>
            </a:r>
            <a:r>
              <a:rPr lang="de-DE" dirty="0" smtClean="0"/>
              <a:t>Annahmen zu technologischer Reife und Kommerzialisierung.</a:t>
            </a:r>
          </a:p>
          <a:p>
            <a:r>
              <a:rPr lang="de-DE" b="1" dirty="0" smtClean="0"/>
              <a:t>Befunde: </a:t>
            </a:r>
            <a:r>
              <a:rPr lang="de-DE" dirty="0" err="1" smtClean="0"/>
              <a:t>dekadenweise</a:t>
            </a:r>
            <a:r>
              <a:rPr lang="de-DE" dirty="0" smtClean="0"/>
              <a:t> </a:t>
            </a:r>
            <a:r>
              <a:rPr lang="de-DE" dirty="0"/>
              <a:t>Q</a:t>
            </a:r>
            <a:r>
              <a:rPr lang="de-DE" dirty="0" smtClean="0"/>
              <a:t>uantifizierung von Anteilen bestimmter Technologien in Sektoren und resultierende Mehrkosten.</a:t>
            </a:r>
          </a:p>
          <a:p>
            <a:pPr marL="0" indent="0">
              <a:buNone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572205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DENA: </a:t>
            </a:r>
            <a:r>
              <a:rPr lang="de-DE" dirty="0"/>
              <a:t>„Integrierte Energiewende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b="1" dirty="0"/>
              <a:t>Integrierte Energiewende </a:t>
            </a:r>
            <a:r>
              <a:rPr lang="de-DE" dirty="0" smtClean="0"/>
              <a:t>= verschiedene technische </a:t>
            </a:r>
            <a:r>
              <a:rPr lang="de-DE" dirty="0"/>
              <a:t>Anlagen, Infrastrukturen und Märkte aus </a:t>
            </a:r>
            <a:r>
              <a:rPr lang="de-DE" dirty="0" smtClean="0"/>
              <a:t>den Sektoren </a:t>
            </a:r>
            <a:r>
              <a:rPr lang="de-DE" dirty="0"/>
              <a:t>Energie, Industrie, Gebäude und </a:t>
            </a:r>
            <a:r>
              <a:rPr lang="de-DE" dirty="0" smtClean="0"/>
              <a:t>Verkehr sind </a:t>
            </a:r>
            <a:r>
              <a:rPr lang="de-DE" dirty="0"/>
              <a:t>aufeinander </a:t>
            </a:r>
            <a:r>
              <a:rPr lang="de-DE" dirty="0" smtClean="0"/>
              <a:t>abgestimmt; optimiertes </a:t>
            </a:r>
            <a:r>
              <a:rPr lang="de-DE" dirty="0"/>
              <a:t>und </a:t>
            </a:r>
            <a:r>
              <a:rPr lang="de-DE" dirty="0" smtClean="0"/>
              <a:t>intelligentes Energiesystem</a:t>
            </a:r>
          </a:p>
          <a:p>
            <a:r>
              <a:rPr lang="de-DE" b="1" dirty="0" smtClean="0"/>
              <a:t>Ziel: </a:t>
            </a:r>
            <a:r>
              <a:rPr lang="de-DE" dirty="0" smtClean="0"/>
              <a:t>Überprüfung und Ergänzung energiewirtschaftlicher </a:t>
            </a:r>
            <a:r>
              <a:rPr lang="de-DE" dirty="0"/>
              <a:t>Analysen durch Einschätzungen zu Umsetzungsherausforderungen und gesellschaftliche </a:t>
            </a:r>
            <a:r>
              <a:rPr lang="de-DE" dirty="0" smtClean="0"/>
              <a:t>Fragestellungen</a:t>
            </a:r>
          </a:p>
          <a:p>
            <a:r>
              <a:rPr lang="de-DE" b="1" dirty="0" smtClean="0"/>
              <a:t>Fünf</a:t>
            </a:r>
            <a:r>
              <a:rPr lang="de-DE" dirty="0" smtClean="0"/>
              <a:t> Szenarien: </a:t>
            </a:r>
          </a:p>
          <a:p>
            <a:pPr lvl="1"/>
            <a:r>
              <a:rPr lang="de-DE" dirty="0" smtClean="0"/>
              <a:t>Ein Referenzszenario, </a:t>
            </a:r>
            <a:endParaRPr lang="de-DE" dirty="0"/>
          </a:p>
          <a:p>
            <a:pPr lvl="1"/>
            <a:r>
              <a:rPr lang="de-DE" dirty="0" smtClean="0"/>
              <a:t>zwei THG-Reduktionsziele (80% bzw. 95% bis 2050 </a:t>
            </a:r>
            <a:r>
              <a:rPr lang="de-DE" dirty="0" err="1" smtClean="0"/>
              <a:t>ggü</a:t>
            </a:r>
            <a:r>
              <a:rPr lang="de-DE" dirty="0" smtClean="0"/>
              <a:t>. 1990)… </a:t>
            </a:r>
          </a:p>
          <a:p>
            <a:pPr lvl="1"/>
            <a:r>
              <a:rPr lang="de-DE" dirty="0" smtClean="0"/>
              <a:t>mit je zwei Technologieszenarien (Elektrifizierung EL und Technologiemix TM) pro Ziel</a:t>
            </a:r>
          </a:p>
          <a:p>
            <a:r>
              <a:rPr lang="de-DE" b="1" dirty="0" smtClean="0"/>
              <a:t>Befunde: </a:t>
            </a:r>
            <a:r>
              <a:rPr lang="de-DE" dirty="0" smtClean="0"/>
              <a:t>Konkrete Angaben zu Mehrkosten. Über beide Technologiepfade können die Ziele erreicht werden. Kosten bei TM jedoch deutlich geringer.</a:t>
            </a:r>
          </a:p>
        </p:txBody>
      </p:sp>
    </p:spTree>
    <p:extLst>
      <p:ext uri="{BB962C8B-B14F-4D97-AF65-F5344CB8AC3E}">
        <p14:creationId xmlns:p14="http://schemas.microsoft.com/office/powerpoint/2010/main" val="28579846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 smtClean="0"/>
              <a:t>3. </a:t>
            </a:r>
            <a:r>
              <a:rPr lang="en-US" dirty="0" smtClean="0"/>
              <a:t>DECHEMA: </a:t>
            </a:r>
            <a:r>
              <a:rPr lang="en-US" dirty="0"/>
              <a:t>„Low Carbon energy and feedstock for the European Chemical Industry</a:t>
            </a:r>
            <a:r>
              <a:rPr lang="en-US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b="1" dirty="0" smtClean="0"/>
              <a:t>Forschungsfrage: </a:t>
            </a:r>
            <a:r>
              <a:rPr lang="de-DE" dirty="0" smtClean="0"/>
              <a:t>Welche Optionen stehen für eine CO</a:t>
            </a:r>
            <a:r>
              <a:rPr lang="de-DE" baseline="-25000" dirty="0" smtClean="0"/>
              <a:t>2</a:t>
            </a:r>
            <a:r>
              <a:rPr lang="de-DE" dirty="0" smtClean="0"/>
              <a:t>-neutrale europäische Chemie-Industrie bis 2050 zur Verfügung?  </a:t>
            </a:r>
          </a:p>
          <a:p>
            <a:pPr lvl="1"/>
            <a:r>
              <a:rPr lang="de-DE" dirty="0" smtClean="0"/>
              <a:t>Betrachtet auch Rahmenbedingungen in anderen Sektoren, insb. Energie, welche dafür notwendig sind.</a:t>
            </a:r>
          </a:p>
          <a:p>
            <a:pPr lvl="1"/>
            <a:r>
              <a:rPr lang="de-DE" dirty="0" smtClean="0"/>
              <a:t>Betrachtet emissionsintensivste Prozesse und mögliche Synergien und Symbiosen mit anderen Industriesektoren</a:t>
            </a:r>
          </a:p>
          <a:p>
            <a:r>
              <a:rPr lang="de-DE" b="1" dirty="0" smtClean="0"/>
              <a:t>Vier Szenarien </a:t>
            </a:r>
            <a:r>
              <a:rPr lang="de-DE" dirty="0" smtClean="0"/>
              <a:t>mit verschiedenen Ambitionsniveaus: „business-</a:t>
            </a:r>
            <a:r>
              <a:rPr lang="de-DE" dirty="0" err="1" smtClean="0"/>
              <a:t>as</a:t>
            </a:r>
            <a:r>
              <a:rPr lang="de-DE" dirty="0" smtClean="0"/>
              <a:t>-</a:t>
            </a:r>
            <a:r>
              <a:rPr lang="de-DE" dirty="0" err="1" smtClean="0"/>
              <a:t>usual</a:t>
            </a:r>
            <a:r>
              <a:rPr lang="de-DE" dirty="0" smtClean="0"/>
              <a:t>“, „intermediate“, „</a:t>
            </a:r>
            <a:r>
              <a:rPr lang="de-DE" dirty="0" err="1" smtClean="0"/>
              <a:t>ambitious</a:t>
            </a:r>
            <a:r>
              <a:rPr lang="de-DE" dirty="0" smtClean="0"/>
              <a:t>“ und „</a:t>
            </a:r>
            <a:r>
              <a:rPr lang="de-DE" dirty="0" err="1" smtClean="0"/>
              <a:t>maximum</a:t>
            </a:r>
            <a:r>
              <a:rPr lang="de-DE" dirty="0" smtClean="0"/>
              <a:t>“</a:t>
            </a:r>
          </a:p>
          <a:p>
            <a:r>
              <a:rPr lang="de-DE" b="1" dirty="0" smtClean="0"/>
              <a:t>Technologieoptionen:</a:t>
            </a:r>
            <a:r>
              <a:rPr lang="de-DE" dirty="0" smtClean="0"/>
              <a:t> v.a. Energieeffizienz; Wasserstoff- und CO</a:t>
            </a:r>
            <a:r>
              <a:rPr lang="de-DE" baseline="-25000" dirty="0" smtClean="0"/>
              <a:t>2</a:t>
            </a:r>
            <a:r>
              <a:rPr lang="de-DE" dirty="0" smtClean="0"/>
              <a:t>-basierte Produktion; Biomasse; Elektrifizierung; </a:t>
            </a:r>
            <a:r>
              <a:rPr lang="de-DE" dirty="0" err="1" smtClean="0"/>
              <a:t>Sektorkopplung</a:t>
            </a:r>
            <a:r>
              <a:rPr lang="de-DE" dirty="0" smtClean="0"/>
              <a:t> und Kreislaufwirtschaft</a:t>
            </a:r>
          </a:p>
          <a:p>
            <a:r>
              <a:rPr lang="de-DE" b="1" dirty="0" smtClean="0"/>
              <a:t>Befunde</a:t>
            </a:r>
            <a:r>
              <a:rPr lang="de-DE" dirty="0" smtClean="0"/>
              <a:t>: u.a. „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 err="1" smtClean="0"/>
              <a:t>readiness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r>
              <a:rPr lang="de-DE" dirty="0" smtClean="0"/>
              <a:t>“ (2 bis 9) zur Bewertung der Anwendungsreife der Technologien (basierend auf anderen Publikationen)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529590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</a:t>
            </a:r>
            <a:r>
              <a:rPr lang="de-DE" dirty="0" err="1" smtClean="0"/>
              <a:t>BMWi</a:t>
            </a:r>
            <a:r>
              <a:rPr lang="de-DE" dirty="0" smtClean="0"/>
              <a:t>: </a:t>
            </a:r>
            <a:r>
              <a:rPr lang="de-DE" dirty="0"/>
              <a:t>„Langfristszenarien für die Transformation des Energiesystems in Deutschland“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smtClean="0"/>
              <a:t>Fokus auf Stromsektor</a:t>
            </a:r>
          </a:p>
          <a:p>
            <a:r>
              <a:rPr lang="de-DE" b="1" dirty="0" smtClean="0"/>
              <a:t>Forschungsfrage: </a:t>
            </a:r>
            <a:r>
              <a:rPr lang="de-DE" dirty="0" smtClean="0"/>
              <a:t>„Wie </a:t>
            </a:r>
            <a:r>
              <a:rPr lang="de-DE" dirty="0"/>
              <a:t>kann die Energiewende </a:t>
            </a:r>
            <a:r>
              <a:rPr lang="de-DE" dirty="0" smtClean="0"/>
              <a:t>kosteneffizient </a:t>
            </a:r>
            <a:r>
              <a:rPr lang="de-DE" dirty="0"/>
              <a:t>gelingen</a:t>
            </a:r>
            <a:r>
              <a:rPr lang="de-DE" dirty="0" smtClean="0"/>
              <a:t>?“</a:t>
            </a:r>
          </a:p>
          <a:p>
            <a:r>
              <a:rPr lang="de-DE" b="1" dirty="0" smtClean="0"/>
              <a:t>Ansatz</a:t>
            </a:r>
            <a:r>
              <a:rPr lang="de-DE" dirty="0" smtClean="0"/>
              <a:t>: </a:t>
            </a:r>
          </a:p>
          <a:p>
            <a:pPr lvl="1"/>
            <a:r>
              <a:rPr lang="de-DE" dirty="0" smtClean="0"/>
              <a:t>Techno-ökonomische </a:t>
            </a:r>
            <a:r>
              <a:rPr lang="de-DE" dirty="0"/>
              <a:t>Optimierung des </a:t>
            </a:r>
            <a:r>
              <a:rPr lang="de-DE" dirty="0" smtClean="0"/>
              <a:t>Energiesystems mittels modellbasierter </a:t>
            </a:r>
            <a:r>
              <a:rPr lang="de-DE" dirty="0"/>
              <a:t>Szenarien auf Basis dynamischer Energiesystem- und </a:t>
            </a:r>
            <a:r>
              <a:rPr lang="de-DE" dirty="0" smtClean="0"/>
              <a:t>Netzmodelle</a:t>
            </a:r>
          </a:p>
          <a:p>
            <a:pPr lvl="1"/>
            <a:r>
              <a:rPr lang="de-DE" dirty="0" smtClean="0"/>
              <a:t>Ermittlung der günstigsten </a:t>
            </a:r>
            <a:r>
              <a:rPr lang="de-DE" dirty="0"/>
              <a:t>(</a:t>
            </a:r>
            <a:r>
              <a:rPr lang="de-DE" dirty="0" smtClean="0"/>
              <a:t>technologischen) Lösung als Ausgangspunkt zur Abschätzung von Mehrkosten durch Abweichungen oder politische „Verzerrungen“</a:t>
            </a:r>
          </a:p>
          <a:p>
            <a:r>
              <a:rPr lang="de-DE" dirty="0" smtClean="0"/>
              <a:t>Auch </a:t>
            </a:r>
            <a:r>
              <a:rPr lang="de-DE" dirty="0"/>
              <a:t>B</a:t>
            </a:r>
            <a:r>
              <a:rPr lang="de-DE" dirty="0" smtClean="0"/>
              <a:t>etrachtung u.a. des Industriesektors, aber in geringerer Detailtiefe</a:t>
            </a:r>
          </a:p>
          <a:p>
            <a:r>
              <a:rPr lang="de-DE" b="1" dirty="0"/>
              <a:t>F</a:t>
            </a:r>
            <a:r>
              <a:rPr lang="de-DE" b="1" dirty="0" smtClean="0"/>
              <a:t>ünf</a:t>
            </a:r>
            <a:r>
              <a:rPr lang="de-DE" dirty="0" smtClean="0"/>
              <a:t> </a:t>
            </a:r>
            <a:r>
              <a:rPr lang="de-DE" b="1" dirty="0" smtClean="0"/>
              <a:t>Szenarien</a:t>
            </a:r>
            <a:r>
              <a:rPr lang="de-DE" dirty="0" smtClean="0"/>
              <a:t>, die verschiedene Beschränkungen oder beschleunigte Entwicklungen variieren; später Module mit weiteren Szenarien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75464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Folie-DEUTSCH_FC-Climate">
  <a:themeElements>
    <a:clrScheme name="FC-Climate neu">
      <a:dk1>
        <a:srgbClr val="323232"/>
      </a:dk1>
      <a:lt1>
        <a:srgbClr val="FFFFFF"/>
      </a:lt1>
      <a:dk2>
        <a:srgbClr val="323232"/>
      </a:dk2>
      <a:lt2>
        <a:srgbClr val="FFFFFF"/>
      </a:lt2>
      <a:accent1>
        <a:srgbClr val="B9B9B9"/>
      </a:accent1>
      <a:accent2>
        <a:srgbClr val="CDDCEB"/>
      </a:accent2>
      <a:accent3>
        <a:srgbClr val="91AFCD"/>
      </a:accent3>
      <a:accent4>
        <a:srgbClr val="648CB9"/>
      </a:accent4>
      <a:accent5>
        <a:srgbClr val="32AF64"/>
      </a:accent5>
      <a:accent6>
        <a:srgbClr val="FAC832"/>
      </a:accent6>
      <a:hlink>
        <a:srgbClr val="323232"/>
      </a:hlink>
      <a:folHlink>
        <a:srgbClr val="323232"/>
      </a:folHlink>
    </a:clrScheme>
    <a:fontScheme name="FC-Hold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10000"/>
            <a:lumOff val="90000"/>
          </a:schemeClr>
        </a:solidFill>
        <a:ln>
          <a:solidFill>
            <a:schemeClr val="bg1">
              <a:lumMod val="75000"/>
            </a:schemeClr>
          </a:solidFill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>
            <a:solidFill>
              <a:schemeClr val="tx1"/>
            </a:solidFill>
          </a:defRPr>
        </a:defPPr>
      </a:lstStyle>
    </a:spDef>
    <a:lnDef>
      <a:spPr bwMode="auto">
        <a:noFill/>
        <a:ln w="9525" cap="flat" cmpd="sng" algn="ctr">
          <a:solidFill>
            <a:srgbClr val="646464"/>
          </a:solidFill>
          <a:prstDash val="solid"/>
          <a:round/>
          <a:headEnd type="none" w="med" len="med"/>
          <a:tailEnd type="triangle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FC-Climate">
      <a:dk1>
        <a:srgbClr val="323232"/>
      </a:dk1>
      <a:lt1>
        <a:srgbClr val="FFFFFF"/>
      </a:lt1>
      <a:dk2>
        <a:srgbClr val="323232"/>
      </a:dk2>
      <a:lt2>
        <a:srgbClr val="FFFFFF"/>
      </a:lt2>
      <a:accent1>
        <a:srgbClr val="B9B9B9"/>
      </a:accent1>
      <a:accent2>
        <a:srgbClr val="CDDCEB"/>
      </a:accent2>
      <a:accent3>
        <a:srgbClr val="91AFCD"/>
      </a:accent3>
      <a:accent4>
        <a:srgbClr val="648CB9"/>
      </a:accent4>
      <a:accent5>
        <a:srgbClr val="32AF64"/>
      </a:accent5>
      <a:accent6>
        <a:srgbClr val="FAC832"/>
      </a:accent6>
      <a:hlink>
        <a:srgbClr val="323232"/>
      </a:hlink>
      <a:folHlink>
        <a:srgbClr val="323232"/>
      </a:folHlink>
    </a:clrScheme>
    <a:fontScheme name="FC-Clim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FC-Climate">
      <a:dk1>
        <a:srgbClr val="323232"/>
      </a:dk1>
      <a:lt1>
        <a:srgbClr val="FFFFFF"/>
      </a:lt1>
      <a:dk2>
        <a:srgbClr val="323232"/>
      </a:dk2>
      <a:lt2>
        <a:srgbClr val="FFFFFF"/>
      </a:lt2>
      <a:accent1>
        <a:srgbClr val="B9B9B9"/>
      </a:accent1>
      <a:accent2>
        <a:srgbClr val="CDDCEB"/>
      </a:accent2>
      <a:accent3>
        <a:srgbClr val="91AFCD"/>
      </a:accent3>
      <a:accent4>
        <a:srgbClr val="648CB9"/>
      </a:accent4>
      <a:accent5>
        <a:srgbClr val="32AF64"/>
      </a:accent5>
      <a:accent6>
        <a:srgbClr val="FAC832"/>
      </a:accent6>
      <a:hlink>
        <a:srgbClr val="323232"/>
      </a:hlink>
      <a:folHlink>
        <a:srgbClr val="323232"/>
      </a:folHlink>
    </a:clrScheme>
    <a:fontScheme name="FC-Clim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Folie-DEUTSCH_FC-Climate</Template>
  <TotalTime>0</TotalTime>
  <Words>2081</Words>
  <Application>Microsoft Office PowerPoint</Application>
  <PresentationFormat>Bildschirmpräsentation (4:3)</PresentationFormat>
  <Paragraphs>375</Paragraphs>
  <Slides>26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Arial Narrow</vt:lpstr>
      <vt:lpstr>Symbol</vt:lpstr>
      <vt:lpstr>Times New Roman</vt:lpstr>
      <vt:lpstr>Verdana</vt:lpstr>
      <vt:lpstr>Wingdings</vt:lpstr>
      <vt:lpstr>Folie-DEUTSCH_FC-Climate</vt:lpstr>
      <vt:lpstr>Metastudie  Transformationspfade für die  chemische Industrie in Deutschland  Ergebnispräsentation</vt:lpstr>
      <vt:lpstr>I. - Überblick über die Studien</vt:lpstr>
      <vt:lpstr>Übersicht über die untersuchten Studien</vt:lpstr>
      <vt:lpstr>Inhaltliche Schwerpunkte der untersuchten Studien</vt:lpstr>
      <vt:lpstr>Forschungsfragen der Studien</vt:lpstr>
      <vt:lpstr>1. BDI: „Klimapfade für Deutschland 2050“ </vt:lpstr>
      <vt:lpstr>2. DENA: „Integrierte Energiewende“</vt:lpstr>
      <vt:lpstr>3. DECHEMA: „Low Carbon energy and feedstock for the European Chemical Industry“</vt:lpstr>
      <vt:lpstr>4. BMWi: „Langfristszenarien für die Transformation des Energiesystems in Deutschland“ </vt:lpstr>
      <vt:lpstr>5. ESYS: „Sektorkopplung – Untersuchungen und Überlegun-gen zur Entwicklung eines integrierten Energiesystems“</vt:lpstr>
      <vt:lpstr>6. MWV: „Status und Perspektiven flüssiger Energieträger in der Energiewende“</vt:lpstr>
      <vt:lpstr>Grundannahmen der Studien</vt:lpstr>
      <vt:lpstr>II. - Schlussfolgerungen</vt:lpstr>
      <vt:lpstr>Übergreifende Schlussfolgerungen I</vt:lpstr>
      <vt:lpstr>Übergreifende Schlussfolgerungen II</vt:lpstr>
      <vt:lpstr>Vergleich zentraler Annahmen und Ergebnisse der Studien</vt:lpstr>
      <vt:lpstr>Vergleich der Aussagen zur Treibhausgasrelevanz Scope 1+2</vt:lpstr>
      <vt:lpstr>Vergleich der Aussagen zur Treibhausgasrelevanz Scope 3</vt:lpstr>
      <vt:lpstr>Technologien zur Emissionsreduktion</vt:lpstr>
      <vt:lpstr>Rohstoffe</vt:lpstr>
      <vt:lpstr>Energiesysteme</vt:lpstr>
      <vt:lpstr>Interdependenzen mit Schwerpunkt Circular Economy</vt:lpstr>
      <vt:lpstr>Zentrale Empfehlungen für die Politik</vt:lpstr>
      <vt:lpstr>Kosten</vt:lpstr>
      <vt:lpstr>Kontakt</vt:lpstr>
      <vt:lpstr>Kontakt</vt:lpstr>
    </vt:vector>
  </TitlesOfParts>
  <Company>FC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Studien zu Transformationspfaden für die chemische Industrie - Forschungsfragen und Überblick</dc:title>
  <dc:creator>philipp_geres</dc:creator>
  <cp:lastModifiedBy>Janes, Feodora</cp:lastModifiedBy>
  <cp:revision>187</cp:revision>
  <cp:lastPrinted>2018-08-01T16:30:43Z</cp:lastPrinted>
  <dcterms:created xsi:type="dcterms:W3CDTF">2018-06-11T09:59:48Z</dcterms:created>
  <dcterms:modified xsi:type="dcterms:W3CDTF">2018-11-16T06:40:51Z</dcterms:modified>
</cp:coreProperties>
</file>